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428" r:id="rId2"/>
    <p:sldId id="458" r:id="rId3"/>
    <p:sldId id="429" r:id="rId4"/>
    <p:sldId id="430" r:id="rId5"/>
    <p:sldId id="431" r:id="rId6"/>
    <p:sldId id="452" r:id="rId7"/>
    <p:sldId id="439" r:id="rId8"/>
    <p:sldId id="437" r:id="rId9"/>
    <p:sldId id="453" r:id="rId10"/>
    <p:sldId id="454" r:id="rId11"/>
    <p:sldId id="455" r:id="rId12"/>
    <p:sldId id="438" r:id="rId13"/>
    <p:sldId id="457" r:id="rId14"/>
    <p:sldId id="45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047" autoAdjust="0"/>
    <p:restoredTop sz="70943" autoAdjust="0"/>
  </p:normalViewPr>
  <p:slideViewPr>
    <p:cSldViewPr>
      <p:cViewPr varScale="1">
        <p:scale>
          <a:sx n="49" d="100"/>
          <a:sy n="49" d="100"/>
        </p:scale>
        <p:origin x="1266"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7EA8FC-6AF6-460B-88DC-79E05157748F}" type="datetimeFigureOut">
              <a:rPr lang="en-US" smtClean="0"/>
              <a:pPr/>
              <a:t>5/26/2016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DD0424-66C1-40D5-99B3-D31C7D144E37}" type="slidenum">
              <a:rPr lang="en-US" smtClean="0"/>
              <a:pPr/>
              <a:t>‹#›</a:t>
            </a:fld>
            <a:endParaRPr lang="en-US"/>
          </a:p>
        </p:txBody>
      </p:sp>
    </p:spTree>
    <p:extLst>
      <p:ext uri="{BB962C8B-B14F-4D97-AF65-F5344CB8AC3E}">
        <p14:creationId xmlns:p14="http://schemas.microsoft.com/office/powerpoint/2010/main" val="569414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Over the years, legal restrictions on lead have successfully decreased the use of lead in fuel, plumbing and other products and processes. These restrictions have effectively reduced the level of lead exposure in human populations. However, paints containing lead are still widely manufactured and purchased in many countries across the world. The global status report on phasing out lead paint is a comprehensive report on legislations and regulations of lead paint limits in 128* countries. The report further analyses the importance of legislation and regulations which are still needed in many countries around the world to reduce exposure to lead, only 68 of the 128 (53%) countries assessed have legally binding LPLs with </a:t>
            </a:r>
            <a:r>
              <a:rPr lang="en-US" dirty="0" err="1" smtClean="0"/>
              <a:t>labelling</a:t>
            </a:r>
            <a:r>
              <a:rPr lang="en-US" dirty="0" smtClean="0"/>
              <a:t> requirements. The majority of countries with binding LPLs have a limit of 600 ppm, developed countries such as Canada and The USA have LPLs as low as 90 ppm and countries such as Armenia and Algeria have as high as 1000 ppm or more LPLs. In practice, countries like Japan and India follow a voluntary LPLs. Regardless of the limits, the report further looks towards enforcement on manufacture, use and trade to phase-out lead in paint. On a continental level, Europe dominated highest number of countries with LPLs and Africa has the highest number of countries with no LPLs. Showing a direct linkage between LPL and income level of countries. On the brighter side, progress has been made in some countries over the last 5 year, however lead paint still remains largely unregulated or subject to purely voluntary standards in many countries throughout the world. The report is launched at UNEA 2 and is available at www.unep.org/noleadinpaint. </a:t>
            </a:r>
          </a:p>
          <a:p>
            <a:endParaRPr lang="en-US" dirty="0"/>
          </a:p>
        </p:txBody>
      </p:sp>
      <p:sp>
        <p:nvSpPr>
          <p:cNvPr id="4" name="Slide Number Placeholder 3"/>
          <p:cNvSpPr>
            <a:spLocks noGrp="1"/>
          </p:cNvSpPr>
          <p:nvPr>
            <p:ph type="sldNum" sz="quarter" idx="10"/>
          </p:nvPr>
        </p:nvSpPr>
        <p:spPr/>
        <p:txBody>
          <a:bodyPr/>
          <a:lstStyle/>
          <a:p>
            <a:fld id="{4FDD0424-66C1-40D5-99B3-D31C7D144E37}" type="slidenum">
              <a:rPr lang="en-US" smtClean="0"/>
              <a:pPr/>
              <a:t>6</a:t>
            </a:fld>
            <a:endParaRPr lang="en-US"/>
          </a:p>
        </p:txBody>
      </p:sp>
    </p:spTree>
    <p:extLst>
      <p:ext uri="{BB962C8B-B14F-4D97-AF65-F5344CB8AC3E}">
        <p14:creationId xmlns:p14="http://schemas.microsoft.com/office/powerpoint/2010/main" val="593662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0406" indent="-280406">
              <a:buFont typeface="Arial" panose="020B0604020202020204" pitchFamily="34" charset="0"/>
              <a:buChar char="•"/>
            </a:pPr>
            <a:r>
              <a:rPr lang="en-US" b="1" dirty="0" smtClean="0">
                <a:latin typeface="Arial" panose="020B0604020202020204" pitchFamily="34" charset="0"/>
                <a:cs typeface="Arial" panose="020B0604020202020204" pitchFamily="34" charset="0"/>
              </a:rPr>
              <a:t>Interactive map </a:t>
            </a:r>
            <a:r>
              <a:rPr lang="en-US" dirty="0" smtClean="0">
                <a:latin typeface="Arial" panose="020B0604020202020204" pitchFamily="34" charset="0"/>
                <a:cs typeface="Arial" panose="020B0604020202020204" pitchFamily="34" charset="0"/>
              </a:rPr>
              <a:t>based on the findings of this analysis</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in LMICs</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displays cost and corresponding percent GDP loss by country.</a:t>
            </a:r>
          </a:p>
          <a:p>
            <a:pPr marL="280406" indent="-280406">
              <a:buFont typeface="Arial" panose="020B0604020202020204" pitchFamily="34" charset="0"/>
              <a:buChar char="•"/>
            </a:pPr>
            <a:r>
              <a:rPr lang="en-US" dirty="0" smtClean="0">
                <a:latin typeface="Arial" panose="020B0604020202020204" pitchFamily="34" charset="0"/>
                <a:cs typeface="Arial" panose="020B0604020202020204" pitchFamily="34" charset="0"/>
              </a:rPr>
              <a:t>Provides </a:t>
            </a:r>
            <a:r>
              <a:rPr lang="en-US" b="1" dirty="0" smtClean="0">
                <a:latin typeface="Arial" panose="020B0604020202020204" pitchFamily="34" charset="0"/>
                <a:cs typeface="Arial" panose="020B0604020202020204" pitchFamily="34" charset="0"/>
              </a:rPr>
              <a:t>comparison information:</a:t>
            </a:r>
          </a:p>
          <a:p>
            <a:pPr marL="785138" lvl="1" indent="-336488">
              <a:buFont typeface="Wingdings" panose="05000000000000000000" pitchFamily="2" charset="2"/>
              <a:buChar char="Ø"/>
            </a:pPr>
            <a:r>
              <a:rPr lang="en-US" dirty="0" smtClean="0">
                <a:latin typeface="Arial" panose="020B0604020202020204" pitchFamily="34" charset="0"/>
                <a:cs typeface="Arial" panose="020B0604020202020204" pitchFamily="34" charset="0"/>
              </a:rPr>
              <a:t>among countries in the same region</a:t>
            </a:r>
          </a:p>
          <a:p>
            <a:pPr marL="785138" lvl="1" indent="-336488">
              <a:buFont typeface="Wingdings" panose="05000000000000000000" pitchFamily="2" charset="2"/>
              <a:buChar char="Ø"/>
            </a:pPr>
            <a:r>
              <a:rPr lang="en-US" dirty="0" smtClean="0">
                <a:latin typeface="Arial" panose="020B0604020202020204" pitchFamily="34" charset="0"/>
                <a:cs typeface="Arial" panose="020B0604020202020204" pitchFamily="34" charset="0"/>
              </a:rPr>
              <a:t>to the costs in EU countries and the U.S.</a:t>
            </a:r>
          </a:p>
          <a:p>
            <a:endParaRPr lang="en-US" dirty="0"/>
          </a:p>
        </p:txBody>
      </p:sp>
      <p:sp>
        <p:nvSpPr>
          <p:cNvPr id="4" name="Slide Number Placeholder 3"/>
          <p:cNvSpPr>
            <a:spLocks noGrp="1"/>
          </p:cNvSpPr>
          <p:nvPr>
            <p:ph type="sldNum" sz="quarter" idx="10"/>
          </p:nvPr>
        </p:nvSpPr>
        <p:spPr/>
        <p:txBody>
          <a:bodyPr/>
          <a:lstStyle/>
          <a:p>
            <a:fld id="{31DC997A-E8DD-4DFF-9F9C-E79874C95327}" type="slidenum">
              <a:rPr lang="en-US" smtClean="0"/>
              <a:t>9</a:t>
            </a:fld>
            <a:endParaRPr lang="en-US"/>
          </a:p>
        </p:txBody>
      </p:sp>
    </p:spTree>
    <p:extLst>
      <p:ext uri="{BB962C8B-B14F-4D97-AF65-F5344CB8AC3E}">
        <p14:creationId xmlns:p14="http://schemas.microsoft.com/office/powerpoint/2010/main" val="3672488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prstClr val="black"/>
                </a:solidFill>
                <a:latin typeface="Arial" panose="020B0604020202020204" pitchFamily="34" charset="0"/>
                <a:cs typeface="Arial" panose="020B0604020202020204" pitchFamily="34" charset="0"/>
              </a:rPr>
              <a:t>The map helps stakeholders and decision makers understand and quantify the </a:t>
            </a:r>
            <a:r>
              <a:rPr lang="en-US" b="1" dirty="0" smtClean="0">
                <a:solidFill>
                  <a:prstClr val="black"/>
                </a:solidFill>
                <a:latin typeface="Arial" panose="020B0604020202020204" pitchFamily="34" charset="0"/>
                <a:cs typeface="Arial" panose="020B0604020202020204" pitchFamily="34" charset="0"/>
              </a:rPr>
              <a:t>preventable</a:t>
            </a:r>
            <a:r>
              <a:rPr lang="en-US" dirty="0" smtClean="0">
                <a:solidFill>
                  <a:prstClr val="black"/>
                </a:solidFill>
                <a:latin typeface="Arial" panose="020B0604020202020204" pitchFamily="34" charset="0"/>
                <a:cs typeface="Arial" panose="020B0604020202020204" pitchFamily="34" charset="0"/>
              </a:rPr>
              <a:t> </a:t>
            </a:r>
            <a:r>
              <a:rPr lang="en-US" b="1" dirty="0" smtClean="0">
                <a:solidFill>
                  <a:prstClr val="black"/>
                </a:solidFill>
                <a:latin typeface="Arial" panose="020B0604020202020204" pitchFamily="34" charset="0"/>
                <a:cs typeface="Arial" panose="020B0604020202020204" pitchFamily="34" charset="0"/>
              </a:rPr>
              <a:t>economic burden of childhood lead exposure </a:t>
            </a:r>
            <a:r>
              <a:rPr lang="en-US" dirty="0" smtClean="0">
                <a:solidFill>
                  <a:prstClr val="black"/>
                </a:solidFill>
                <a:latin typeface="Arial" panose="020B0604020202020204" pitchFamily="34" charset="0"/>
                <a:cs typeface="Arial" panose="020B0604020202020204" pitchFamily="34" charset="0"/>
              </a:rPr>
              <a:t>in LMICs</a:t>
            </a:r>
            <a:endParaRPr lang="en-US" dirty="0"/>
          </a:p>
        </p:txBody>
      </p:sp>
      <p:sp>
        <p:nvSpPr>
          <p:cNvPr id="4" name="Slide Number Placeholder 3"/>
          <p:cNvSpPr>
            <a:spLocks noGrp="1"/>
          </p:cNvSpPr>
          <p:nvPr>
            <p:ph type="sldNum" sz="quarter" idx="10"/>
          </p:nvPr>
        </p:nvSpPr>
        <p:spPr/>
        <p:txBody>
          <a:bodyPr/>
          <a:lstStyle/>
          <a:p>
            <a:fld id="{31DC997A-E8DD-4DFF-9F9C-E79874C95327}" type="slidenum">
              <a:rPr lang="en-US" smtClean="0"/>
              <a:t>10</a:t>
            </a:fld>
            <a:endParaRPr lang="en-US"/>
          </a:p>
        </p:txBody>
      </p:sp>
    </p:spTree>
    <p:extLst>
      <p:ext uri="{BB962C8B-B14F-4D97-AF65-F5344CB8AC3E}">
        <p14:creationId xmlns:p14="http://schemas.microsoft.com/office/powerpoint/2010/main" val="3796931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DC997A-E8DD-4DFF-9F9C-E79874C95327}" type="slidenum">
              <a:rPr lang="en-US" smtClean="0"/>
              <a:t>11</a:t>
            </a:fld>
            <a:endParaRPr lang="en-US"/>
          </a:p>
        </p:txBody>
      </p:sp>
    </p:spTree>
    <p:extLst>
      <p:ext uri="{BB962C8B-B14F-4D97-AF65-F5344CB8AC3E}">
        <p14:creationId xmlns:p14="http://schemas.microsoft.com/office/powerpoint/2010/main" val="121837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8.png"/><Relationship Id="rId5" Type="http://schemas.openxmlformats.org/officeDocument/2006/relationships/oleObject" Target="../embeddings/oleObject3.bin"/><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vmlDrawing" Target="../drawings/vmlDrawing3.vml"/><Relationship Id="rId6" Type="http://schemas.openxmlformats.org/officeDocument/2006/relationships/image" Target="../media/image8.png"/><Relationship Id="rId5" Type="http://schemas.openxmlformats.org/officeDocument/2006/relationships/oleObject" Target="../embeddings/oleObject5.bin"/><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vmlDrawing" Target="../drawings/vmlDrawing4.vml"/><Relationship Id="rId6" Type="http://schemas.openxmlformats.org/officeDocument/2006/relationships/image" Target="../media/image8.png"/><Relationship Id="rId5" Type="http://schemas.openxmlformats.org/officeDocument/2006/relationships/oleObject" Target="../embeddings/oleObject7.bin"/><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4" descr="cover_NYUSOM logo"/>
          <p:cNvPicPr>
            <a:picLocks noChangeAspect="1" noChangeArrowheads="1"/>
          </p:cNvPicPr>
          <p:nvPr/>
        </p:nvPicPr>
        <p:blipFill>
          <a:blip r:embed="rId2" cstate="print"/>
          <a:srcRect/>
          <a:stretch>
            <a:fillRect/>
          </a:stretch>
        </p:blipFill>
        <p:spPr bwMode="auto">
          <a:xfrm>
            <a:off x="-295275" y="-344488"/>
            <a:ext cx="3267075" cy="1146175"/>
          </a:xfrm>
          <a:prstGeom prst="rect">
            <a:avLst/>
          </a:prstGeom>
          <a:noFill/>
          <a:ln w="9525">
            <a:noFill/>
            <a:miter lim="800000"/>
            <a:headEnd/>
            <a:tailEnd/>
          </a:ln>
        </p:spPr>
      </p:pic>
      <p:sp>
        <p:nvSpPr>
          <p:cNvPr id="3074" name="Rectangle 2"/>
          <p:cNvSpPr>
            <a:spLocks noGrp="1" noChangeArrowheads="1"/>
          </p:cNvSpPr>
          <p:nvPr>
            <p:ph type="ctrTitle"/>
          </p:nvPr>
        </p:nvSpPr>
        <p:spPr>
          <a:xfrm>
            <a:off x="914400" y="4357688"/>
            <a:ext cx="4567238" cy="457200"/>
          </a:xfrm>
        </p:spPr>
        <p:txBody>
          <a:bodyPr/>
          <a:lstStyle>
            <a:lvl1pPr>
              <a:defRPr sz="1800" b="1">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914400" y="4981575"/>
            <a:ext cx="4567238" cy="1752600"/>
          </a:xfrm>
        </p:spPr>
        <p:txBody>
          <a:bodyPr/>
          <a:lstStyle>
            <a:lvl1pPr marL="0" indent="0">
              <a:buFont typeface="Times" charset="0"/>
              <a:buNone/>
              <a:defRPr sz="2000">
                <a:solidFill>
                  <a:schemeClr val="bg1"/>
                </a:solidFill>
              </a:defRPr>
            </a:lvl1pPr>
          </a:lstStyle>
          <a:p>
            <a:pPr lvl="0"/>
            <a:r>
              <a:rPr lang="en-US" noProof="0" smtClean="0"/>
              <a:t>Click to edit Master subtitle style</a:t>
            </a:r>
          </a:p>
        </p:txBody>
      </p:sp>
      <p:pic>
        <p:nvPicPr>
          <p:cNvPr id="8" name="Picture 7" descr="https://deimos.apple.com/indigo/f0/ed/80/8c/f0ed808c00ddf78c184c12cde2db7deb267284850e7541549328a0e1f9d343e7-1520098898.jpg"/>
          <p:cNvPicPr/>
          <p:nvPr/>
        </p:nvPicPr>
        <p:blipFill>
          <a:blip r:embed="rId3" cstate="print"/>
          <a:srcRect t="30333" b="43334"/>
          <a:stretch>
            <a:fillRect/>
          </a:stretch>
        </p:blipFill>
        <p:spPr bwMode="auto">
          <a:xfrm>
            <a:off x="144236" y="1752600"/>
            <a:ext cx="1828800" cy="381000"/>
          </a:xfrm>
          <a:prstGeom prst="rect">
            <a:avLst/>
          </a:prstGeom>
          <a:noFill/>
          <a:ln w="9525">
            <a:noFill/>
            <a:miter lim="800000"/>
            <a:headEnd/>
            <a:tailEnd/>
          </a:ln>
        </p:spPr>
      </p:pic>
      <p:pic>
        <p:nvPicPr>
          <p:cNvPr id="10" name="Picture 2" descr="C:\Users\trasal01\Desktop\unname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853037"/>
            <a:ext cx="2057400" cy="35884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bwMode="auto">
          <a:xfrm>
            <a:off x="5715000" y="4267200"/>
            <a:ext cx="3429000" cy="25908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5" name="Picture 12" descr="cover_graphic_01"/>
          <p:cNvPicPr>
            <a:picLocks noChangeAspect="1" noChangeArrowheads="1"/>
          </p:cNvPicPr>
          <p:nvPr/>
        </p:nvPicPr>
        <p:blipFill>
          <a:blip r:embed="rId5" cstate="print"/>
          <a:srcRect/>
          <a:stretch>
            <a:fillRect/>
          </a:stretch>
        </p:blipFill>
        <p:spPr bwMode="auto">
          <a:xfrm>
            <a:off x="0" y="-1588"/>
            <a:ext cx="8267700" cy="6859588"/>
          </a:xfrm>
          <a:prstGeom prst="rect">
            <a:avLst/>
          </a:prstGeom>
          <a:noFill/>
          <a:ln w="9525">
            <a:noFill/>
            <a:miter lim="800000"/>
            <a:headEnd/>
            <a:tailEnd/>
          </a:ln>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10867" t="21913" r="4975" b="22881"/>
          <a:stretch/>
        </p:blipFill>
        <p:spPr>
          <a:xfrm>
            <a:off x="152400" y="1295400"/>
            <a:ext cx="2645569" cy="39840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endParaRPr lang="en-US"/>
          </a:p>
        </p:txBody>
      </p:sp>
      <p:sp>
        <p:nvSpPr>
          <p:cNvPr id="5" name="Rectangle 6"/>
          <p:cNvSpPr>
            <a:spLocks noGrp="1" noChangeArrowheads="1"/>
          </p:cNvSpPr>
          <p:nvPr>
            <p:ph type="sldNum" sz="quarter" idx="11"/>
          </p:nvPr>
        </p:nvSpPr>
        <p:spPr>
          <a:ln/>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0050"/>
            <a:ext cx="2057400" cy="5543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00050"/>
            <a:ext cx="6019800" cy="5543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endParaRPr lang="en-US"/>
          </a:p>
        </p:txBody>
      </p:sp>
      <p:sp>
        <p:nvSpPr>
          <p:cNvPr id="5" name="Rectangle 6"/>
          <p:cNvSpPr>
            <a:spLocks noGrp="1" noChangeArrowheads="1"/>
          </p:cNvSpPr>
          <p:nvPr>
            <p:ph type="sldNum" sz="quarter" idx="11"/>
          </p:nvPr>
        </p:nvSpPr>
        <p:spPr>
          <a:ln/>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10" descr="content_01"/>
          <p:cNvPicPr>
            <a:picLocks noChangeAspect="1" noChangeArrowheads="1"/>
          </p:cNvPicPr>
          <p:nvPr/>
        </p:nvPicPr>
        <p:blipFill>
          <a:blip r:embed="rId2" cstate="print"/>
          <a:srcRect/>
          <a:stretch>
            <a:fillRect/>
          </a:stretch>
        </p:blipFill>
        <p:spPr bwMode="auto">
          <a:xfrm>
            <a:off x="7119938" y="4602163"/>
            <a:ext cx="2024062" cy="2255837"/>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3"/>
          <p:cNvSpPr>
            <a:spLocks noGrp="1"/>
          </p:cNvSpPr>
          <p:nvPr>
            <p:ph type="ftr" sz="quarter" idx="10"/>
          </p:nvPr>
        </p:nvSpPr>
        <p:spPr/>
        <p:txBody>
          <a:bodyPr/>
          <a:lstStyle>
            <a:lvl1pPr>
              <a:defRPr/>
            </a:lvl1pPr>
          </a:lstStyle>
          <a:p>
            <a:endParaRPr lang="en-US"/>
          </a:p>
        </p:txBody>
      </p:sp>
      <p:sp>
        <p:nvSpPr>
          <p:cNvPr id="11" name="Slide Number Placeholder 4"/>
          <p:cNvSpPr>
            <a:spLocks noGrp="1"/>
          </p:cNvSpPr>
          <p:nvPr>
            <p:ph type="sldNum" sz="quarter" idx="11"/>
          </p:nvPr>
        </p:nvSpPr>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3" descr="content_NYUSOM logo"/>
          <p:cNvPicPr>
            <a:picLocks noChangeAspect="1" noChangeArrowheads="1"/>
          </p:cNvPicPr>
          <p:nvPr/>
        </p:nvPicPr>
        <p:blipFill>
          <a:blip r:embed="rId3" cstate="print"/>
          <a:srcRect/>
          <a:stretch>
            <a:fillRect/>
          </a:stretch>
        </p:blipFill>
        <p:spPr bwMode="auto">
          <a:xfrm>
            <a:off x="0" y="6162675"/>
            <a:ext cx="2316163" cy="695325"/>
          </a:xfrm>
          <a:prstGeom prst="rect">
            <a:avLst/>
          </a:prstGeom>
          <a:noFill/>
          <a:ln w="9525">
            <a:noFill/>
            <a:miter lim="800000"/>
            <a:headEnd/>
            <a:tailEnd/>
          </a:ln>
        </p:spPr>
      </p:pic>
      <p:pic>
        <p:nvPicPr>
          <p:cNvPr id="5" name="Picture 10" descr="content_01"/>
          <p:cNvPicPr>
            <a:picLocks noChangeAspect="1" noChangeArrowheads="1"/>
          </p:cNvPicPr>
          <p:nvPr/>
        </p:nvPicPr>
        <p:blipFill>
          <a:blip r:embed="rId4" cstate="print"/>
          <a:srcRect/>
          <a:stretch>
            <a:fillRect/>
          </a:stretch>
        </p:blipFill>
        <p:spPr bwMode="auto">
          <a:xfrm>
            <a:off x="7119938" y="4602163"/>
            <a:ext cx="2024062" cy="2255837"/>
          </a:xfrm>
          <a:prstGeom prst="rect">
            <a:avLst/>
          </a:prstGeom>
          <a:noFill/>
          <a:ln w="9525">
            <a:noFill/>
            <a:miter lim="800000"/>
            <a:headEnd/>
            <a:tailEnd/>
          </a:ln>
        </p:spPr>
      </p:pic>
      <p:graphicFrame>
        <p:nvGraphicFramePr>
          <p:cNvPr id="6" name="Object 7"/>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0428" name="Photo Editor Photo" r:id="rId5" imgW="1585097" imgH="1143099" progId="">
                  <p:embed/>
                </p:oleObj>
              </mc:Choice>
              <mc:Fallback>
                <p:oleObj name="Photo Editor Photo" r:id="rId5"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graphicFrame>
        <p:nvGraphicFramePr>
          <p:cNvPr id="8" name="Object 3"/>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0429" name="Photo Editor Photo" r:id="rId7" imgW="1585097" imgH="1143099" progId="">
                  <p:embed/>
                </p:oleObj>
              </mc:Choice>
              <mc:Fallback>
                <p:oleObj name="Photo Editor Photo" r:id="rId7"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10" name="Footer Placeholder 3"/>
          <p:cNvSpPr>
            <a:spLocks noGrp="1"/>
          </p:cNvSpPr>
          <p:nvPr>
            <p:ph type="ftr" sz="quarter" idx="10"/>
          </p:nvPr>
        </p:nvSpPr>
        <p:spPr/>
        <p:txBody>
          <a:bodyPr/>
          <a:lstStyle>
            <a:lvl1pPr>
              <a:defRPr/>
            </a:lvl1pPr>
          </a:lstStyle>
          <a:p>
            <a:endParaRPr lang="en-US"/>
          </a:p>
        </p:txBody>
      </p:sp>
      <p:sp>
        <p:nvSpPr>
          <p:cNvPr id="11" name="Slide Number Placeholder 4"/>
          <p:cNvSpPr>
            <a:spLocks noGrp="1"/>
          </p:cNvSpPr>
          <p:nvPr>
            <p:ph type="sldNum" sz="quarter" idx="11"/>
          </p:nvPr>
        </p:nvSpPr>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13" descr="content_NYUSOM logo"/>
          <p:cNvPicPr>
            <a:picLocks noChangeAspect="1" noChangeArrowheads="1"/>
          </p:cNvPicPr>
          <p:nvPr/>
        </p:nvPicPr>
        <p:blipFill>
          <a:blip r:embed="rId3" cstate="print"/>
          <a:srcRect/>
          <a:stretch>
            <a:fillRect/>
          </a:stretch>
        </p:blipFill>
        <p:spPr bwMode="auto">
          <a:xfrm>
            <a:off x="0" y="6162675"/>
            <a:ext cx="2316163" cy="695325"/>
          </a:xfrm>
          <a:prstGeom prst="rect">
            <a:avLst/>
          </a:prstGeom>
          <a:noFill/>
          <a:ln w="9525">
            <a:noFill/>
            <a:miter lim="800000"/>
            <a:headEnd/>
            <a:tailEnd/>
          </a:ln>
        </p:spPr>
      </p:pic>
      <p:pic>
        <p:nvPicPr>
          <p:cNvPr id="6" name="Picture 10" descr="content_01"/>
          <p:cNvPicPr>
            <a:picLocks noChangeAspect="1" noChangeArrowheads="1"/>
          </p:cNvPicPr>
          <p:nvPr/>
        </p:nvPicPr>
        <p:blipFill>
          <a:blip r:embed="rId4" cstate="print"/>
          <a:srcRect/>
          <a:stretch>
            <a:fillRect/>
          </a:stretch>
        </p:blipFill>
        <p:spPr bwMode="auto">
          <a:xfrm>
            <a:off x="7119938" y="4602163"/>
            <a:ext cx="2024062" cy="2255837"/>
          </a:xfrm>
          <a:prstGeom prst="rect">
            <a:avLst/>
          </a:prstGeom>
          <a:noFill/>
          <a:ln w="9525">
            <a:noFill/>
            <a:miter lim="800000"/>
            <a:headEnd/>
            <a:tailEnd/>
          </a:ln>
        </p:spPr>
      </p:pic>
      <p:graphicFrame>
        <p:nvGraphicFramePr>
          <p:cNvPr id="7" name="Object 7"/>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1452" name="Photo Editor Photo" r:id="rId5" imgW="1585097" imgH="1143099" progId="">
                  <p:embed/>
                </p:oleObj>
              </mc:Choice>
              <mc:Fallback>
                <p:oleObj name="Photo Editor Photo" r:id="rId5"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graphicFrame>
        <p:nvGraphicFramePr>
          <p:cNvPr id="9" name="Object 3"/>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1453" name="Photo Editor Photo" r:id="rId7" imgW="1585097" imgH="1143099" progId="">
                  <p:embed/>
                </p:oleObj>
              </mc:Choice>
              <mc:Fallback>
                <p:oleObj name="Photo Editor Photo" r:id="rId7"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097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097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Footer Placeholder 4"/>
          <p:cNvSpPr>
            <a:spLocks noGrp="1"/>
          </p:cNvSpPr>
          <p:nvPr>
            <p:ph type="ftr" sz="quarter" idx="10"/>
          </p:nvPr>
        </p:nvSpPr>
        <p:spPr/>
        <p:txBody>
          <a:bodyPr/>
          <a:lstStyle>
            <a:lvl1pPr>
              <a:defRPr/>
            </a:lvl1pPr>
          </a:lstStyle>
          <a:p>
            <a:endParaRPr lang="en-US"/>
          </a:p>
        </p:txBody>
      </p:sp>
      <p:sp>
        <p:nvSpPr>
          <p:cNvPr id="12" name="Slide Number Placeholder 5"/>
          <p:cNvSpPr>
            <a:spLocks noGrp="1"/>
          </p:cNvSpPr>
          <p:nvPr>
            <p:ph type="sldNum" sz="quarter" idx="11"/>
          </p:nvPr>
        </p:nvSpPr>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3" descr="content_NYUSOM logo"/>
          <p:cNvPicPr>
            <a:picLocks noChangeAspect="1" noChangeArrowheads="1"/>
          </p:cNvPicPr>
          <p:nvPr/>
        </p:nvPicPr>
        <p:blipFill>
          <a:blip r:embed="rId3" cstate="print"/>
          <a:srcRect/>
          <a:stretch>
            <a:fillRect/>
          </a:stretch>
        </p:blipFill>
        <p:spPr bwMode="auto">
          <a:xfrm>
            <a:off x="0" y="6162675"/>
            <a:ext cx="2316163" cy="695325"/>
          </a:xfrm>
          <a:prstGeom prst="rect">
            <a:avLst/>
          </a:prstGeom>
          <a:noFill/>
          <a:ln w="9525">
            <a:noFill/>
            <a:miter lim="800000"/>
            <a:headEnd/>
            <a:tailEnd/>
          </a:ln>
        </p:spPr>
      </p:pic>
      <p:pic>
        <p:nvPicPr>
          <p:cNvPr id="8" name="Picture 10" descr="content_01"/>
          <p:cNvPicPr>
            <a:picLocks noChangeAspect="1" noChangeArrowheads="1"/>
          </p:cNvPicPr>
          <p:nvPr/>
        </p:nvPicPr>
        <p:blipFill>
          <a:blip r:embed="rId4" cstate="print"/>
          <a:srcRect/>
          <a:stretch>
            <a:fillRect/>
          </a:stretch>
        </p:blipFill>
        <p:spPr bwMode="auto">
          <a:xfrm>
            <a:off x="7119938" y="4602163"/>
            <a:ext cx="2024062" cy="2255837"/>
          </a:xfrm>
          <a:prstGeom prst="rect">
            <a:avLst/>
          </a:prstGeom>
          <a:noFill/>
          <a:ln w="9525">
            <a:noFill/>
            <a:miter lim="800000"/>
            <a:headEnd/>
            <a:tailEnd/>
          </a:ln>
        </p:spPr>
      </p:pic>
      <p:graphicFrame>
        <p:nvGraphicFramePr>
          <p:cNvPr id="9" name="Object 7"/>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2476" name="Photo Editor Photo" r:id="rId5" imgW="1585097" imgH="1143099" progId="">
                  <p:embed/>
                </p:oleObj>
              </mc:Choice>
              <mc:Fallback>
                <p:oleObj name="Photo Editor Photo" r:id="rId5"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graphicFrame>
        <p:nvGraphicFramePr>
          <p:cNvPr id="11" name="Object 3"/>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2477" name="Photo Editor Photo" r:id="rId7" imgW="1585097" imgH="1143099" progId="">
                  <p:embed/>
                </p:oleObj>
              </mc:Choice>
              <mc:Fallback>
                <p:oleObj name="Photo Editor Photo" r:id="rId7"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Footer Placeholder 6"/>
          <p:cNvSpPr>
            <a:spLocks noGrp="1"/>
          </p:cNvSpPr>
          <p:nvPr>
            <p:ph type="ftr" sz="quarter" idx="10"/>
          </p:nvPr>
        </p:nvSpPr>
        <p:spPr/>
        <p:txBody>
          <a:bodyPr/>
          <a:lstStyle>
            <a:lvl1pPr>
              <a:defRPr/>
            </a:lvl1pPr>
          </a:lstStyle>
          <a:p>
            <a:endParaRPr lang="en-US"/>
          </a:p>
        </p:txBody>
      </p:sp>
      <p:sp>
        <p:nvSpPr>
          <p:cNvPr id="14" name="Slide Number Placeholder 7"/>
          <p:cNvSpPr>
            <a:spLocks noGrp="1"/>
          </p:cNvSpPr>
          <p:nvPr>
            <p:ph type="sldNum" sz="quarter" idx="11"/>
          </p:nvPr>
        </p:nvSpPr>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3" descr="content_NYUSOM logo"/>
          <p:cNvPicPr>
            <a:picLocks noChangeAspect="1" noChangeArrowheads="1"/>
          </p:cNvPicPr>
          <p:nvPr/>
        </p:nvPicPr>
        <p:blipFill>
          <a:blip r:embed="rId3" cstate="print"/>
          <a:srcRect/>
          <a:stretch>
            <a:fillRect/>
          </a:stretch>
        </p:blipFill>
        <p:spPr bwMode="auto">
          <a:xfrm>
            <a:off x="0" y="6162675"/>
            <a:ext cx="2316163" cy="695325"/>
          </a:xfrm>
          <a:prstGeom prst="rect">
            <a:avLst/>
          </a:prstGeom>
          <a:noFill/>
          <a:ln w="9525">
            <a:noFill/>
            <a:miter lim="800000"/>
            <a:headEnd/>
            <a:tailEnd/>
          </a:ln>
        </p:spPr>
      </p:pic>
      <p:pic>
        <p:nvPicPr>
          <p:cNvPr id="4" name="Picture 10" descr="content_01"/>
          <p:cNvPicPr>
            <a:picLocks noChangeAspect="1" noChangeArrowheads="1"/>
          </p:cNvPicPr>
          <p:nvPr/>
        </p:nvPicPr>
        <p:blipFill>
          <a:blip r:embed="rId4" cstate="print"/>
          <a:srcRect/>
          <a:stretch>
            <a:fillRect/>
          </a:stretch>
        </p:blipFill>
        <p:spPr bwMode="auto">
          <a:xfrm>
            <a:off x="7119938" y="4602163"/>
            <a:ext cx="2024062" cy="2255837"/>
          </a:xfrm>
          <a:prstGeom prst="rect">
            <a:avLst/>
          </a:prstGeom>
          <a:noFill/>
          <a:ln w="9525">
            <a:noFill/>
            <a:miter lim="800000"/>
            <a:headEnd/>
            <a:tailEnd/>
          </a:ln>
        </p:spPr>
      </p:pic>
      <p:graphicFrame>
        <p:nvGraphicFramePr>
          <p:cNvPr id="5" name="Object 7"/>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3500" name="Photo Editor Photo" r:id="rId5" imgW="1585097" imgH="1143099" progId="">
                  <p:embed/>
                </p:oleObj>
              </mc:Choice>
              <mc:Fallback>
                <p:oleObj name="Photo Editor Photo" r:id="rId5"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graphicFrame>
        <p:nvGraphicFramePr>
          <p:cNvPr id="7" name="Object 3"/>
          <p:cNvGraphicFramePr>
            <a:graphicFrameLocks noChangeAspect="1"/>
          </p:cNvGraphicFramePr>
          <p:nvPr/>
        </p:nvGraphicFramePr>
        <p:xfrm>
          <a:off x="2438400" y="6227763"/>
          <a:ext cx="654050" cy="519112"/>
        </p:xfrm>
        <a:graphic>
          <a:graphicData uri="http://schemas.openxmlformats.org/presentationml/2006/ole">
            <mc:AlternateContent xmlns:mc="http://schemas.openxmlformats.org/markup-compatibility/2006">
              <mc:Choice xmlns:v="urn:schemas-microsoft-com:vml" Requires="v">
                <p:oleObj spid="_x0000_s143501" name="Photo Editor Photo" r:id="rId7" imgW="1585097" imgH="1143099" progId="">
                  <p:embed/>
                </p:oleObj>
              </mc:Choice>
              <mc:Fallback>
                <p:oleObj name="Photo Editor Photo" r:id="rId7" imgW="1585097" imgH="114309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227763"/>
                        <a:ext cx="654050"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 Box 8"/>
          <p:cNvSpPr txBox="1">
            <a:spLocks noChangeArrowheads="1"/>
          </p:cNvSpPr>
          <p:nvPr/>
        </p:nvSpPr>
        <p:spPr bwMode="auto">
          <a:xfrm>
            <a:off x="3178175" y="6164263"/>
            <a:ext cx="1501775" cy="769937"/>
          </a:xfrm>
          <a:prstGeom prst="rect">
            <a:avLst/>
          </a:prstGeom>
          <a:noFill/>
          <a:ln w="9525">
            <a:noFill/>
            <a:miter lim="800000"/>
            <a:headEnd/>
            <a:tailEnd/>
          </a:ln>
        </p:spPr>
        <p:txBody>
          <a:bodyPr lIns="91302" tIns="45647" rIns="91302" bIns="45647">
            <a:spAutoFit/>
          </a:bodyPr>
          <a:lstStyle/>
          <a:p>
            <a:pPr eaLnBrk="0" hangingPunct="0">
              <a:defRPr/>
            </a:pPr>
            <a:r>
              <a:rPr lang="en-US" sz="1000" b="1">
                <a:solidFill>
                  <a:srgbClr val="008080"/>
                </a:solidFill>
                <a:cs typeface="Times New Roman" pitchFamily="18" charset="0"/>
              </a:rPr>
              <a:t>Bellevue Hospital Center</a:t>
            </a:r>
            <a:endParaRPr lang="en-US" sz="1000" b="1">
              <a:solidFill>
                <a:srgbClr val="000000"/>
              </a:solidFill>
              <a:cs typeface="Times New Roman" pitchFamily="18" charset="0"/>
            </a:endParaRPr>
          </a:p>
          <a:p>
            <a:pPr eaLnBrk="0" hangingPunct="0">
              <a:defRPr/>
            </a:pPr>
            <a:r>
              <a:rPr lang="en-US" sz="800" b="1">
                <a:solidFill>
                  <a:srgbClr val="00FFFF"/>
                </a:solidFill>
                <a:latin typeface="Arial Black" pitchFamily="34" charset="0"/>
                <a:cs typeface="Times New Roman" pitchFamily="18" charset="0"/>
              </a:rPr>
              <a:t>South Manhattan </a:t>
            </a:r>
          </a:p>
          <a:p>
            <a:pPr eaLnBrk="0" hangingPunct="0">
              <a:defRPr/>
            </a:pPr>
            <a:r>
              <a:rPr lang="en-US" sz="800" b="1">
                <a:solidFill>
                  <a:srgbClr val="00FFFF"/>
                </a:solidFill>
                <a:latin typeface="Arial Black" pitchFamily="34" charset="0"/>
                <a:cs typeface="Times New Roman" pitchFamily="18" charset="0"/>
              </a:rPr>
              <a:t>Healthcare Network</a:t>
            </a:r>
            <a:endParaRPr lang="en-US" sz="800" b="1">
              <a:solidFill>
                <a:srgbClr val="000000"/>
              </a:solidFill>
              <a:latin typeface="Times New Roman" pitchFamily="18" charset="0"/>
              <a:cs typeface="Times New Roman" pitchFamily="18" charset="0"/>
            </a:endParaRPr>
          </a:p>
          <a:p>
            <a:pPr algn="ctr" eaLnBrk="0" hangingPunct="0">
              <a:defRPr/>
            </a:pPr>
            <a:endParaRPr lang="en-US" sz="800" b="1">
              <a:latin typeface="Antique Olive"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9" name="Footer Placeholder 2"/>
          <p:cNvSpPr>
            <a:spLocks noGrp="1"/>
          </p:cNvSpPr>
          <p:nvPr>
            <p:ph type="ftr" sz="quarter" idx="10"/>
          </p:nvPr>
        </p:nvSpPr>
        <p:spPr/>
        <p:txBody>
          <a:bodyPr/>
          <a:lstStyle>
            <a:lvl1pPr>
              <a:defRPr/>
            </a:lvl1pPr>
          </a:lstStyle>
          <a:p>
            <a:endParaRPr lang="en-US"/>
          </a:p>
        </p:txBody>
      </p:sp>
      <p:sp>
        <p:nvSpPr>
          <p:cNvPr id="10" name="Slide Number Placeholder 3"/>
          <p:cNvSpPr>
            <a:spLocks noGrp="1"/>
          </p:cNvSpPr>
          <p:nvPr>
            <p:ph type="sldNum" sz="quarter" idx="11"/>
          </p:nvPr>
        </p:nvSpPr>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endParaRPr lang="en-US"/>
          </a:p>
        </p:txBody>
      </p:sp>
      <p:sp>
        <p:nvSpPr>
          <p:cNvPr id="3" name="Rectangle 6"/>
          <p:cNvSpPr>
            <a:spLocks noGrp="1" noChangeArrowheads="1"/>
          </p:cNvSpPr>
          <p:nvPr>
            <p:ph type="sldNum" sz="quarter" idx="11"/>
          </p:nvPr>
        </p:nvSpPr>
        <p:spPr>
          <a:ln/>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p>
        </p:txBody>
      </p:sp>
      <p:sp>
        <p:nvSpPr>
          <p:cNvPr id="6" name="Rectangle 6"/>
          <p:cNvSpPr>
            <a:spLocks noGrp="1" noChangeArrowheads="1"/>
          </p:cNvSpPr>
          <p:nvPr>
            <p:ph type="sldNum" sz="quarter" idx="11"/>
          </p:nvPr>
        </p:nvSpPr>
        <p:spPr>
          <a:ln/>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p>
        </p:txBody>
      </p:sp>
      <p:sp>
        <p:nvSpPr>
          <p:cNvPr id="6" name="Rectangle 6"/>
          <p:cNvSpPr>
            <a:spLocks noGrp="1" noChangeArrowheads="1"/>
          </p:cNvSpPr>
          <p:nvPr>
            <p:ph type="sldNum" sz="quarter" idx="11"/>
          </p:nvPr>
        </p:nvSpPr>
        <p:spPr>
          <a:ln/>
        </p:spPr>
        <p:txBody>
          <a:bodyPr/>
          <a:lstStyle>
            <a:lvl1pPr>
              <a:defRPr/>
            </a:lvl1pPr>
          </a:lstStyle>
          <a:p>
            <a:fld id="{01A5A927-C6CF-468A-93E0-8D7AB474DD5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13" descr="content_NYUSOM logo"/>
          <p:cNvPicPr>
            <a:picLocks noChangeAspect="1" noChangeArrowheads="1"/>
          </p:cNvPicPr>
          <p:nvPr/>
        </p:nvPicPr>
        <p:blipFill>
          <a:blip r:embed="rId13" cstate="print"/>
          <a:srcRect/>
          <a:stretch>
            <a:fillRect/>
          </a:stretch>
        </p:blipFill>
        <p:spPr bwMode="auto">
          <a:xfrm>
            <a:off x="-325245" y="6318789"/>
            <a:ext cx="2316163" cy="695325"/>
          </a:xfrm>
          <a:prstGeom prst="rect">
            <a:avLst/>
          </a:prstGeom>
          <a:noFill/>
          <a:ln w="9525">
            <a:noFill/>
            <a:miter lim="800000"/>
            <a:headEnd/>
            <a:tailEnd/>
          </a:ln>
        </p:spPr>
      </p:pic>
      <p:pic>
        <p:nvPicPr>
          <p:cNvPr id="1029" name="Picture 10" descr="content_01"/>
          <p:cNvPicPr>
            <a:picLocks noChangeAspect="1" noChangeArrowheads="1"/>
          </p:cNvPicPr>
          <p:nvPr/>
        </p:nvPicPr>
        <p:blipFill>
          <a:blip r:embed="rId14" cstate="print"/>
          <a:srcRect/>
          <a:stretch>
            <a:fillRect/>
          </a:stretch>
        </p:blipFill>
        <p:spPr bwMode="auto">
          <a:xfrm>
            <a:off x="7119938" y="4602163"/>
            <a:ext cx="2024062" cy="2255837"/>
          </a:xfrm>
          <a:prstGeom prst="rect">
            <a:avLst/>
          </a:prstGeom>
          <a:noFill/>
          <a:ln w="9525">
            <a:noFill/>
            <a:miter lim="800000"/>
            <a:headEnd/>
            <a:tailEnd/>
          </a:ln>
        </p:spPr>
      </p:pic>
      <p:sp>
        <p:nvSpPr>
          <p:cNvPr id="1030" name="Rectangle 2"/>
          <p:cNvSpPr>
            <a:spLocks noGrp="1" noChangeArrowheads="1"/>
          </p:cNvSpPr>
          <p:nvPr>
            <p:ph type="title"/>
          </p:nvPr>
        </p:nvSpPr>
        <p:spPr bwMode="auto">
          <a:xfrm>
            <a:off x="457200" y="400050"/>
            <a:ext cx="8229600" cy="7429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1" name="Rectangle 3"/>
          <p:cNvSpPr>
            <a:spLocks noGrp="1" noChangeArrowheads="1"/>
          </p:cNvSpPr>
          <p:nvPr>
            <p:ph type="body" idx="1"/>
          </p:nvPr>
        </p:nvSpPr>
        <p:spPr bwMode="auto">
          <a:xfrm>
            <a:off x="457200" y="1409700"/>
            <a:ext cx="8229600" cy="4533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5"/>
          <p:cNvSpPr>
            <a:spLocks noGrp="1" noChangeArrowheads="1"/>
          </p:cNvSpPr>
          <p:nvPr>
            <p:ph type="ftr" sz="quarter" idx="3"/>
          </p:nvPr>
        </p:nvSpPr>
        <p:spPr bwMode="auto">
          <a:xfrm>
            <a:off x="5257800" y="6419850"/>
            <a:ext cx="2895600" cy="292100"/>
          </a:xfrm>
          <a:prstGeom prst="rect">
            <a:avLst/>
          </a:prstGeom>
          <a:noFill/>
          <a:ln>
            <a:noFill/>
          </a:ln>
          <a:extLst/>
        </p:spPr>
        <p:txBody>
          <a:bodyPr vert="horz" wrap="square" lIns="0" tIns="0" rIns="0" bIns="0" numCol="1" anchor="t" anchorCtr="0" compatLnSpc="1">
            <a:prstTxWarp prst="textNoShape">
              <a:avLst/>
            </a:prstTxWarp>
          </a:bodyPr>
          <a:lstStyle>
            <a:lvl1pPr eaLnBrk="0" hangingPunct="0">
              <a:defRPr sz="900">
                <a:latin typeface="Arial" charset="0"/>
                <a:ea typeface="ＭＳ Ｐゴシック" charset="0"/>
                <a:cs typeface="+mn-cs"/>
              </a:defRPr>
            </a:lvl1pPr>
          </a:lstStyle>
          <a:p>
            <a:endParaRPr lang="en-US"/>
          </a:p>
        </p:txBody>
      </p:sp>
      <p:sp>
        <p:nvSpPr>
          <p:cNvPr id="3" name="Rectangle 6"/>
          <p:cNvSpPr>
            <a:spLocks noGrp="1" noChangeArrowheads="1"/>
          </p:cNvSpPr>
          <p:nvPr>
            <p:ph type="sldNum" sz="quarter" idx="4"/>
          </p:nvPr>
        </p:nvSpPr>
        <p:spPr bwMode="auto">
          <a:xfrm>
            <a:off x="8229600" y="6419850"/>
            <a:ext cx="457200" cy="292100"/>
          </a:xfrm>
          <a:prstGeom prst="rect">
            <a:avLst/>
          </a:prstGeom>
          <a:noFill/>
          <a:ln>
            <a:noFill/>
          </a:ln>
          <a:extLst/>
        </p:spPr>
        <p:txBody>
          <a:bodyPr vert="horz" wrap="square" lIns="0" tIns="0" rIns="0" bIns="0" numCol="1" anchor="t" anchorCtr="0" compatLnSpc="1">
            <a:prstTxWarp prst="textNoShape">
              <a:avLst/>
            </a:prstTxWarp>
          </a:bodyPr>
          <a:lstStyle>
            <a:lvl1pPr algn="r" eaLnBrk="0" hangingPunct="0">
              <a:defRPr sz="900"/>
            </a:lvl1pPr>
          </a:lstStyle>
          <a:p>
            <a:fld id="{01A5A927-C6CF-468A-93E0-8D7AB474DD5C}" type="slidenum">
              <a:rPr lang="en-US" smtClean="0"/>
              <a:pPr/>
              <a:t>‹#›</a:t>
            </a:fld>
            <a:endParaRPr lang="en-US"/>
          </a:p>
        </p:txBody>
      </p:sp>
      <p:pic>
        <p:nvPicPr>
          <p:cNvPr id="10" name="Picture 9" descr="https://deimos.apple.com/indigo/f0/ed/80/8c/f0ed808c00ddf78c184c12cde2db7deb267284850e7541549328a0e1f9d343e7-1520098898.jpg"/>
          <p:cNvPicPr/>
          <p:nvPr/>
        </p:nvPicPr>
        <p:blipFill>
          <a:blip r:embed="rId15" cstate="print"/>
          <a:srcRect t="30333" b="43334"/>
          <a:stretch>
            <a:fillRect/>
          </a:stretch>
        </p:blipFill>
        <p:spPr bwMode="auto">
          <a:xfrm>
            <a:off x="7383405" y="6422444"/>
            <a:ext cx="1763316" cy="398408"/>
          </a:xfrm>
          <a:prstGeom prst="rect">
            <a:avLst/>
          </a:prstGeom>
          <a:noFill/>
          <a:ln w="9525">
            <a:noFill/>
            <a:miter lim="800000"/>
            <a:headEnd/>
            <a:tailEnd/>
          </a:ln>
        </p:spPr>
      </p:pic>
      <p:pic>
        <p:nvPicPr>
          <p:cNvPr id="12" name="Picture 2" descr="C:\Users\trasal01\Desktop\unnamed.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209800" y="6442224"/>
            <a:ext cx="2057400" cy="35884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rotWithShape="1">
          <a:blip r:embed="rId17" cstate="print">
            <a:extLst>
              <a:ext uri="{28A0092B-C50C-407E-A947-70E740481C1C}">
                <a14:useLocalDpi xmlns:a14="http://schemas.microsoft.com/office/drawing/2010/main" val="0"/>
              </a:ext>
            </a:extLst>
          </a:blip>
          <a:srcRect l="10867" t="21913" r="4975" b="22881"/>
          <a:stretch/>
        </p:blipFill>
        <p:spPr>
          <a:xfrm>
            <a:off x="4507026" y="6402665"/>
            <a:ext cx="2645569" cy="398408"/>
          </a:xfrm>
          <a:prstGeom prst="rect">
            <a:avLst/>
          </a:prstGeom>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spcBef>
          <a:spcPct val="0"/>
        </a:spcBef>
        <a:spcAft>
          <a:spcPct val="0"/>
        </a:spcAft>
        <a:defRPr sz="2800">
          <a:solidFill>
            <a:schemeClr val="tx2"/>
          </a:solidFill>
          <a:latin typeface="+mj-lt"/>
          <a:ea typeface="+mj-ea"/>
          <a:cs typeface="+mj-cs"/>
        </a:defRPr>
      </a:lvl1pPr>
      <a:lvl2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800">
          <a:solidFill>
            <a:schemeClr val="tx2"/>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tx2"/>
          </a:solidFill>
          <a:latin typeface="Arial" charset="0"/>
          <a:ea typeface="ＭＳ Ｐゴシック" charset="0"/>
          <a:cs typeface="ＭＳ Ｐゴシック" charset="0"/>
        </a:defRPr>
      </a:lvl6pPr>
      <a:lvl7pPr marL="914400" algn="l" rtl="0" eaLnBrk="1" fontAlgn="base" hangingPunct="1">
        <a:spcBef>
          <a:spcPct val="0"/>
        </a:spcBef>
        <a:spcAft>
          <a:spcPct val="0"/>
        </a:spcAft>
        <a:defRPr sz="2400">
          <a:solidFill>
            <a:schemeClr val="tx2"/>
          </a:solidFill>
          <a:latin typeface="Arial" charset="0"/>
          <a:ea typeface="ＭＳ Ｐゴシック" charset="0"/>
          <a:cs typeface="ＭＳ Ｐゴシック" charset="0"/>
        </a:defRPr>
      </a:lvl7pPr>
      <a:lvl8pPr marL="1371600" algn="l" rtl="0" eaLnBrk="1" fontAlgn="base" hangingPunct="1">
        <a:spcBef>
          <a:spcPct val="0"/>
        </a:spcBef>
        <a:spcAft>
          <a:spcPct val="0"/>
        </a:spcAft>
        <a:defRPr sz="2400">
          <a:solidFill>
            <a:schemeClr val="tx2"/>
          </a:solidFill>
          <a:latin typeface="Arial" charset="0"/>
          <a:ea typeface="ＭＳ Ｐゴシック" charset="0"/>
          <a:cs typeface="ＭＳ Ｐゴシック" charset="0"/>
        </a:defRPr>
      </a:lvl8pPr>
      <a:lvl9pPr marL="1828800" algn="l" rtl="0" eaLnBrk="1" fontAlgn="base" hangingPunct="1">
        <a:spcBef>
          <a:spcPct val="0"/>
        </a:spcBef>
        <a:spcAft>
          <a:spcPct val="0"/>
        </a:spcAft>
        <a:defRPr sz="2400">
          <a:solidFill>
            <a:schemeClr val="tx2"/>
          </a:solidFill>
          <a:latin typeface="Arial" charset="0"/>
          <a:ea typeface="ＭＳ Ｐゴシック" charset="0"/>
          <a:cs typeface="ＭＳ Ｐゴシック" charset="0"/>
        </a:defRPr>
      </a:lvl9pPr>
    </p:titleStyle>
    <p:bodyStyle>
      <a:lvl1pPr marL="117475" indent="-117475" algn="l" rtl="0" eaLnBrk="1" fontAlgn="base" hangingPunct="1">
        <a:spcBef>
          <a:spcPct val="0"/>
        </a:spcBef>
        <a:spcAft>
          <a:spcPct val="0"/>
        </a:spcAft>
        <a:buClr>
          <a:schemeClr val="tx2"/>
        </a:buClr>
        <a:buFont typeface="Times" charset="0"/>
        <a:buChar char="•"/>
        <a:defRPr sz="2400">
          <a:solidFill>
            <a:schemeClr val="tx1"/>
          </a:solidFill>
          <a:latin typeface="+mn-lt"/>
          <a:ea typeface="+mn-ea"/>
          <a:cs typeface="+mn-cs"/>
        </a:defRPr>
      </a:lvl1pPr>
      <a:lvl2pPr marL="344488" indent="-112713" algn="l" rtl="0" eaLnBrk="1" fontAlgn="base" hangingPunct="1">
        <a:spcBef>
          <a:spcPct val="0"/>
        </a:spcBef>
        <a:spcAft>
          <a:spcPct val="0"/>
        </a:spcAft>
        <a:buClr>
          <a:schemeClr val="tx2"/>
        </a:buClr>
        <a:buFont typeface="Times" charset="0"/>
        <a:buChar char="•"/>
        <a:defRPr sz="2000">
          <a:solidFill>
            <a:schemeClr val="tx1"/>
          </a:solidFill>
          <a:latin typeface="+mn-lt"/>
          <a:ea typeface="+mn-ea"/>
        </a:defRPr>
      </a:lvl2pPr>
      <a:lvl3pPr marL="571500" indent="-112713" algn="l" rtl="0" eaLnBrk="1" fontAlgn="base" hangingPunct="1">
        <a:spcBef>
          <a:spcPct val="0"/>
        </a:spcBef>
        <a:spcAft>
          <a:spcPct val="0"/>
        </a:spcAft>
        <a:buClr>
          <a:schemeClr val="tx2"/>
        </a:buClr>
        <a:buFont typeface="Times" charset="0"/>
        <a:buChar char="•"/>
        <a:defRPr sz="2000">
          <a:solidFill>
            <a:schemeClr val="tx1"/>
          </a:solidFill>
          <a:latin typeface="+mn-lt"/>
          <a:ea typeface="+mn-ea"/>
        </a:defRPr>
      </a:lvl3pPr>
      <a:lvl4pPr marL="798513" indent="-109538" algn="l" rtl="0" eaLnBrk="1" fontAlgn="base" hangingPunct="1">
        <a:spcBef>
          <a:spcPct val="0"/>
        </a:spcBef>
        <a:spcAft>
          <a:spcPct val="0"/>
        </a:spcAft>
        <a:buClr>
          <a:schemeClr val="tx2"/>
        </a:buClr>
        <a:buFont typeface="Times" charset="0"/>
        <a:buChar char="•"/>
        <a:defRPr sz="1600">
          <a:solidFill>
            <a:schemeClr val="tx1"/>
          </a:solidFill>
          <a:latin typeface="+mn-lt"/>
          <a:ea typeface="+mn-ea"/>
        </a:defRPr>
      </a:lvl4pPr>
      <a:lvl5pPr marL="1025525" indent="-109538" algn="l" rtl="0" eaLnBrk="1" fontAlgn="base" hangingPunct="1">
        <a:spcBef>
          <a:spcPct val="0"/>
        </a:spcBef>
        <a:spcAft>
          <a:spcPct val="0"/>
        </a:spcAft>
        <a:buClr>
          <a:schemeClr val="tx2"/>
        </a:buClr>
        <a:buFont typeface="Times" charset="0"/>
        <a:buChar char="•"/>
        <a:defRPr sz="1600">
          <a:solidFill>
            <a:schemeClr val="tx1"/>
          </a:solidFill>
          <a:latin typeface="+mn-lt"/>
          <a:ea typeface="+mn-ea"/>
        </a:defRPr>
      </a:lvl5pPr>
      <a:lvl6pPr marL="1482725" indent="-109538" algn="l" rtl="0" eaLnBrk="1" fontAlgn="base" hangingPunct="1">
        <a:spcBef>
          <a:spcPct val="0"/>
        </a:spcBef>
        <a:spcAft>
          <a:spcPct val="0"/>
        </a:spcAft>
        <a:buClr>
          <a:schemeClr val="tx2"/>
        </a:buClr>
        <a:buFont typeface="Times" charset="0"/>
        <a:buChar char="•"/>
        <a:defRPr sz="1200">
          <a:solidFill>
            <a:schemeClr val="tx1"/>
          </a:solidFill>
          <a:latin typeface="+mn-lt"/>
          <a:ea typeface="+mn-ea"/>
        </a:defRPr>
      </a:lvl6pPr>
      <a:lvl7pPr marL="1939925" indent="-109538" algn="l" rtl="0" eaLnBrk="1" fontAlgn="base" hangingPunct="1">
        <a:spcBef>
          <a:spcPct val="0"/>
        </a:spcBef>
        <a:spcAft>
          <a:spcPct val="0"/>
        </a:spcAft>
        <a:buClr>
          <a:schemeClr val="tx2"/>
        </a:buClr>
        <a:buFont typeface="Times" charset="0"/>
        <a:buChar char="•"/>
        <a:defRPr sz="1200">
          <a:solidFill>
            <a:schemeClr val="tx1"/>
          </a:solidFill>
          <a:latin typeface="+mn-lt"/>
          <a:ea typeface="+mn-ea"/>
        </a:defRPr>
      </a:lvl7pPr>
      <a:lvl8pPr marL="2397125" indent="-109538" algn="l" rtl="0" eaLnBrk="1" fontAlgn="base" hangingPunct="1">
        <a:spcBef>
          <a:spcPct val="0"/>
        </a:spcBef>
        <a:spcAft>
          <a:spcPct val="0"/>
        </a:spcAft>
        <a:buClr>
          <a:schemeClr val="tx2"/>
        </a:buClr>
        <a:buFont typeface="Times" charset="0"/>
        <a:buChar char="•"/>
        <a:defRPr sz="1200">
          <a:solidFill>
            <a:schemeClr val="tx1"/>
          </a:solidFill>
          <a:latin typeface="+mn-lt"/>
          <a:ea typeface="+mn-ea"/>
        </a:defRPr>
      </a:lvl8pPr>
      <a:lvl9pPr marL="2854325" indent="-109538" algn="l" rtl="0" eaLnBrk="1" fontAlgn="base" hangingPunct="1">
        <a:spcBef>
          <a:spcPct val="0"/>
        </a:spcBef>
        <a:spcAft>
          <a:spcPct val="0"/>
        </a:spcAft>
        <a:buClr>
          <a:schemeClr val="tx2"/>
        </a:buClr>
        <a:buFont typeface="Times" charset="0"/>
        <a:buChar char="•"/>
        <a:defRPr sz="12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nyulmc.org/pediatricleadexposure" TargetMode="External"/><Relationship Id="rId2" Type="http://schemas.openxmlformats.org/officeDocument/2006/relationships/hyperlink" Target="mailto:noleadinpaint@unep.org" TargetMode="External"/><Relationship Id="rId1" Type="http://schemas.openxmlformats.org/officeDocument/2006/relationships/slideLayout" Target="../slideLayouts/slideLayout2.xml"/><Relationship Id="rId4" Type="http://schemas.openxmlformats.org/officeDocument/2006/relationships/hyperlink" Target="mailto:Leonardo.trasande@nyumc.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429000"/>
            <a:ext cx="4567238" cy="457200"/>
          </a:xfrm>
        </p:spPr>
        <p:txBody>
          <a:bodyPr/>
          <a:lstStyle/>
          <a:p>
            <a:r>
              <a:rPr lang="en-US" sz="2400" dirty="0" smtClean="0"/>
              <a:t>Health and Economic Consequences of Childhood Lead Exposure in Low- and Middle Income Countries</a:t>
            </a:r>
            <a:endParaRPr lang="en-US" sz="2400" dirty="0"/>
          </a:p>
        </p:txBody>
      </p:sp>
      <p:sp>
        <p:nvSpPr>
          <p:cNvPr id="3" name="Subtitle 2"/>
          <p:cNvSpPr>
            <a:spLocks noGrp="1"/>
          </p:cNvSpPr>
          <p:nvPr>
            <p:ph type="subTitle" idx="1"/>
          </p:nvPr>
        </p:nvSpPr>
        <p:spPr/>
        <p:txBody>
          <a:bodyPr/>
          <a:lstStyle/>
          <a:p>
            <a:r>
              <a:rPr lang="en-US" dirty="0" smtClean="0"/>
              <a:t>Leonardo Trasande, MD, MPP</a:t>
            </a:r>
          </a:p>
          <a:p>
            <a:r>
              <a:rPr lang="en-US" dirty="0" smtClean="0"/>
              <a:t>Associate Professor of Pediatrics, Environmental Medicine and Population Health, NYU School of Medicine</a:t>
            </a:r>
            <a:endParaRPr lang="en-US" dirty="0"/>
          </a:p>
        </p:txBody>
      </p:sp>
    </p:spTree>
    <p:extLst>
      <p:ext uri="{BB962C8B-B14F-4D97-AF65-F5344CB8AC3E}">
        <p14:creationId xmlns:p14="http://schemas.microsoft.com/office/powerpoint/2010/main" val="3597610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Costs of Childhood Lead Exposure </a:t>
            </a:r>
            <a:r>
              <a:rPr lang="en-US" dirty="0" smtClean="0"/>
              <a:t>as Percent of GDP</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600200"/>
            <a:ext cx="8252996" cy="4359275"/>
          </a:xfrm>
        </p:spPr>
      </p:pic>
      <p:sp>
        <p:nvSpPr>
          <p:cNvPr id="5" name="Slide Number Placeholder 4"/>
          <p:cNvSpPr>
            <a:spLocks noGrp="1"/>
          </p:cNvSpPr>
          <p:nvPr>
            <p:ph type="sldNum" sz="quarter" idx="11"/>
          </p:nvPr>
        </p:nvSpPr>
        <p:spPr>
          <a:prstGeom prst="rect">
            <a:avLst/>
          </a:prstGeom>
        </p:spPr>
        <p:txBody>
          <a:bodyPr/>
          <a:lstStyle/>
          <a:p>
            <a:pPr>
              <a:defRPr/>
            </a:pPr>
            <a:fld id="{36963312-98F7-2E43-90DD-E74AA37F7B3B}" type="slidenum">
              <a:rPr lang="en-US" smtClean="0"/>
              <a:pPr>
                <a:defRPr/>
              </a:pPr>
              <a:t>10</a:t>
            </a:fld>
            <a:endParaRPr lang="en-US"/>
          </a:p>
        </p:txBody>
      </p:sp>
    </p:spTree>
    <p:extLst>
      <p:ext uri="{BB962C8B-B14F-4D97-AF65-F5344CB8AC3E}">
        <p14:creationId xmlns:p14="http://schemas.microsoft.com/office/powerpoint/2010/main" val="1220036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 </a:t>
            </a:r>
            <a:r>
              <a:rPr lang="en-US" dirty="0"/>
              <a:t>of </a:t>
            </a:r>
            <a:r>
              <a:rPr lang="en-US" dirty="0" smtClean="0"/>
              <a:t>Childhood Lead </a:t>
            </a:r>
            <a:r>
              <a:rPr lang="en-US" dirty="0" err="1" smtClean="0"/>
              <a:t>iExposure</a:t>
            </a:r>
            <a:r>
              <a:rPr lang="en-US" dirty="0" smtClean="0"/>
              <a:t> by Country</a:t>
            </a:r>
            <a:r>
              <a:rPr lang="en-US" dirty="0"/>
              <a:t/>
            </a:r>
            <a:br>
              <a:rPr lang="en-US" dirty="0"/>
            </a:br>
            <a:endParaRPr lang="en-US" dirty="0"/>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1"/>
          </p:nvPr>
        </p:nvSpPr>
        <p:spPr>
          <a:prstGeom prst="rect">
            <a:avLst/>
          </a:prstGeom>
        </p:spPr>
        <p:txBody>
          <a:bodyPr/>
          <a:lstStyle/>
          <a:p>
            <a:pPr>
              <a:defRPr/>
            </a:pPr>
            <a:fld id="{36963312-98F7-2E43-90DD-E74AA37F7B3B}" type="slidenum">
              <a:rPr lang="en-US" smtClean="0"/>
              <a:pPr>
                <a:defRPr/>
              </a:pPr>
              <a:t>11</a:t>
            </a:fld>
            <a:endParaRPr lang="en-US"/>
          </a:p>
        </p:txBody>
      </p:sp>
      <p:pic>
        <p:nvPicPr>
          <p:cNvPr id="3074" name="Picture 3"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414" y="951926"/>
            <a:ext cx="8848422" cy="540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1391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050" y="311978"/>
            <a:ext cx="8074025" cy="963612"/>
          </a:xfrm>
        </p:spPr>
        <p:txBody>
          <a:bodyPr/>
          <a:lstStyle/>
          <a:p>
            <a:r>
              <a:rPr lang="en-US" dirty="0">
                <a:latin typeface="Arial" panose="020B0604020202020204" pitchFamily="34" charset="0"/>
                <a:cs typeface="Arial" panose="020B0604020202020204" pitchFamily="34" charset="0"/>
              </a:rPr>
              <a:t>Comparison </a:t>
            </a:r>
            <a:r>
              <a:rPr lang="en-US" dirty="0" smtClean="0">
                <a:latin typeface="Arial" panose="020B0604020202020204" pitchFamily="34" charset="0"/>
                <a:cs typeface="Arial" panose="020B0604020202020204" pitchFamily="34" charset="0"/>
              </a:rPr>
              <a:t>with Net </a:t>
            </a:r>
            <a:r>
              <a:rPr lang="en-US" dirty="0">
                <a:latin typeface="Arial" panose="020B0604020202020204" pitchFamily="34" charset="0"/>
                <a:cs typeface="Arial" panose="020B0604020202020204" pitchFamily="34" charset="0"/>
              </a:rPr>
              <a:t>Overseas Development Assistance </a:t>
            </a:r>
            <a:endParaRPr lang="en-US" dirty="0"/>
          </a:p>
        </p:txBody>
      </p:sp>
      <p:sp>
        <p:nvSpPr>
          <p:cNvPr id="4" name="Footer Placeholder 3"/>
          <p:cNvSpPr>
            <a:spLocks noGrp="1"/>
          </p:cNvSpPr>
          <p:nvPr>
            <p:ph type="ftr" sz="quarter" idx="11"/>
          </p:nvPr>
        </p:nvSpPr>
        <p:spPr/>
        <p:txBody>
          <a:bodyPr/>
          <a:lstStyle/>
          <a:p>
            <a:pPr>
              <a:defRPr/>
            </a:pPr>
            <a:r>
              <a:rPr lang="en-US" smtClean="0"/>
              <a:t> </a:t>
            </a:r>
            <a:endParaRPr lang="en-US"/>
          </a:p>
        </p:txBody>
      </p:sp>
      <p:sp>
        <p:nvSpPr>
          <p:cNvPr id="5" name="Slide Number Placeholder 4"/>
          <p:cNvSpPr>
            <a:spLocks noGrp="1"/>
          </p:cNvSpPr>
          <p:nvPr>
            <p:ph type="sldNum" sz="quarter" idx="4294967295"/>
          </p:nvPr>
        </p:nvSpPr>
        <p:spPr>
          <a:xfrm>
            <a:off x="0" y="6523038"/>
            <a:ext cx="430213" cy="169862"/>
          </a:xfrm>
          <a:prstGeom prst="rect">
            <a:avLst/>
          </a:prstGeom>
        </p:spPr>
        <p:txBody>
          <a:bodyPr/>
          <a:lstStyle/>
          <a:p>
            <a:pPr>
              <a:defRPr/>
            </a:pPr>
            <a:fld id="{36963312-98F7-2E43-90DD-E74AA37F7B3B}" type="slidenum">
              <a:rPr lang="en-US" smtClean="0"/>
              <a:pPr>
                <a:defRPr/>
              </a:pPr>
              <a:t>12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041833071"/>
              </p:ext>
            </p:extLst>
          </p:nvPr>
        </p:nvGraphicFramePr>
        <p:xfrm>
          <a:off x="762000" y="1495307"/>
          <a:ext cx="7032849" cy="4386599"/>
        </p:xfrm>
        <a:graphic>
          <a:graphicData uri="http://schemas.openxmlformats.org/drawingml/2006/table">
            <a:tbl>
              <a:tblPr firstRow="1" firstCol="1" bandRow="1">
                <a:tableStyleId>{5C22544A-7EE6-4342-B048-85BDC9FD1C3A}</a:tableStyleId>
              </a:tblPr>
              <a:tblGrid>
                <a:gridCol w="2038935"/>
                <a:gridCol w="2511731"/>
                <a:gridCol w="2482183"/>
              </a:tblGrid>
              <a:tr h="858260">
                <a:tc>
                  <a:txBody>
                    <a:bodyPr/>
                    <a:lstStyle/>
                    <a:p>
                      <a:pPr marL="0" marR="0" algn="ctr">
                        <a:lnSpc>
                          <a:spcPct val="115000"/>
                        </a:lnSpc>
                        <a:spcBef>
                          <a:spcPts val="0"/>
                        </a:spcBef>
                        <a:spcAft>
                          <a:spcPts val="0"/>
                        </a:spcAft>
                      </a:pPr>
                      <a:r>
                        <a:rPr lang="en-US" sz="1400" dirty="0">
                          <a:solidFill>
                            <a:schemeClr val="bg1"/>
                          </a:solidFill>
                          <a:effectLst/>
                          <a:latin typeface="+mn-lt"/>
                          <a:cs typeface="Arial" panose="020B0604020202020204" pitchFamily="34" charset="0"/>
                        </a:rPr>
                        <a:t>Country</a:t>
                      </a:r>
                      <a:endParaRPr lang="en-US" sz="1400" dirty="0">
                        <a:solidFill>
                          <a:schemeClr val="bg1"/>
                        </a:solidFill>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50000"/>
                      </a:schemeClr>
                    </a:solidFill>
                  </a:tcPr>
                </a:tc>
                <a:tc>
                  <a:txBody>
                    <a:bodyPr/>
                    <a:lstStyle/>
                    <a:p>
                      <a:pPr marL="0" marR="0" algn="ctr">
                        <a:lnSpc>
                          <a:spcPct val="115000"/>
                        </a:lnSpc>
                        <a:spcBef>
                          <a:spcPts val="0"/>
                        </a:spcBef>
                        <a:spcAft>
                          <a:spcPts val="0"/>
                        </a:spcAft>
                      </a:pPr>
                      <a:r>
                        <a:rPr lang="en-US" sz="1400" dirty="0">
                          <a:solidFill>
                            <a:schemeClr val="bg1"/>
                          </a:solidFill>
                          <a:effectLst/>
                          <a:latin typeface="+mn-lt"/>
                          <a:cs typeface="Arial" panose="020B0604020202020204" pitchFamily="34" charset="0"/>
                        </a:rPr>
                        <a:t>Net ODA for 2008 </a:t>
                      </a:r>
                      <a:endParaRPr lang="en-US" sz="1400" dirty="0" smtClean="0">
                        <a:solidFill>
                          <a:schemeClr val="bg1"/>
                        </a:solidFill>
                        <a:effectLst/>
                        <a:latin typeface="+mn-lt"/>
                        <a:cs typeface="Arial" panose="020B0604020202020204" pitchFamily="34" charset="0"/>
                      </a:endParaRPr>
                    </a:p>
                    <a:p>
                      <a:pPr marL="0" marR="0" algn="ctr">
                        <a:lnSpc>
                          <a:spcPct val="115000"/>
                        </a:lnSpc>
                        <a:spcBef>
                          <a:spcPts val="0"/>
                        </a:spcBef>
                        <a:spcAft>
                          <a:spcPts val="0"/>
                        </a:spcAft>
                      </a:pPr>
                      <a:r>
                        <a:rPr lang="en-US" sz="1400" dirty="0" smtClean="0">
                          <a:solidFill>
                            <a:schemeClr val="bg1"/>
                          </a:solidFill>
                          <a:effectLst/>
                          <a:latin typeface="+mn-lt"/>
                          <a:cs typeface="Arial" panose="020B0604020202020204" pitchFamily="34" charset="0"/>
                        </a:rPr>
                        <a:t>(</a:t>
                      </a:r>
                      <a:r>
                        <a:rPr lang="en-US" sz="1400" dirty="0">
                          <a:solidFill>
                            <a:schemeClr val="bg1"/>
                          </a:solidFill>
                          <a:effectLst/>
                          <a:latin typeface="+mn-lt"/>
                          <a:cs typeface="Arial" panose="020B0604020202020204" pitchFamily="34" charset="0"/>
                        </a:rPr>
                        <a:t>US </a:t>
                      </a:r>
                      <a:r>
                        <a:rPr lang="en-US" sz="1400" dirty="0" smtClean="0">
                          <a:solidFill>
                            <a:schemeClr val="bg1"/>
                          </a:solidFill>
                          <a:effectLst/>
                          <a:latin typeface="+mn-lt"/>
                          <a:cs typeface="Arial" panose="020B0604020202020204" pitchFamily="34" charset="0"/>
                        </a:rPr>
                        <a:t>$, millions)</a:t>
                      </a:r>
                      <a:endParaRPr lang="en-US" sz="1400" dirty="0">
                        <a:solidFill>
                          <a:schemeClr val="bg1"/>
                        </a:solidFill>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50000"/>
                      </a:schemeClr>
                    </a:solidFill>
                  </a:tcPr>
                </a:tc>
                <a:tc>
                  <a:txBody>
                    <a:bodyPr/>
                    <a:lstStyle/>
                    <a:p>
                      <a:pPr marL="0" marR="0" algn="ctr">
                        <a:lnSpc>
                          <a:spcPct val="115000"/>
                        </a:lnSpc>
                        <a:spcBef>
                          <a:spcPts val="0"/>
                        </a:spcBef>
                        <a:spcAft>
                          <a:spcPts val="0"/>
                        </a:spcAft>
                      </a:pPr>
                      <a:r>
                        <a:rPr lang="en-US" sz="1400" dirty="0">
                          <a:solidFill>
                            <a:schemeClr val="bg1"/>
                          </a:solidFill>
                          <a:effectLst/>
                          <a:latin typeface="+mn-lt"/>
                          <a:cs typeface="Arial" panose="020B0604020202020204" pitchFamily="34" charset="0"/>
                        </a:rPr>
                        <a:t>Lost economic productivity per each 1-year cohort </a:t>
                      </a:r>
                      <a:r>
                        <a:rPr lang="en-US" sz="1400" dirty="0" smtClean="0">
                          <a:solidFill>
                            <a:schemeClr val="bg1"/>
                          </a:solidFill>
                          <a:effectLst/>
                          <a:latin typeface="+mn-lt"/>
                          <a:cs typeface="Arial" panose="020B0604020202020204" pitchFamily="34" charset="0"/>
                        </a:rPr>
                        <a:t>of</a:t>
                      </a:r>
                      <a:r>
                        <a:rPr lang="en-US" sz="1400" dirty="0" smtClean="0">
                          <a:solidFill>
                            <a:srgbClr val="FF0000"/>
                          </a:solidFill>
                          <a:effectLst/>
                          <a:latin typeface="+mn-lt"/>
                          <a:cs typeface="Arial" panose="020B0604020202020204" pitchFamily="34" charset="0"/>
                        </a:rPr>
                        <a:t> </a:t>
                      </a:r>
                      <a:r>
                        <a:rPr lang="en-US" sz="1400" b="1" dirty="0" smtClean="0">
                          <a:solidFill>
                            <a:schemeClr val="bg1"/>
                          </a:solidFill>
                          <a:effectLst/>
                          <a:latin typeface="+mn-lt"/>
                          <a:cs typeface="Arial" panose="020B0604020202020204" pitchFamily="34" charset="0"/>
                        </a:rPr>
                        <a:t>children</a:t>
                      </a:r>
                      <a:r>
                        <a:rPr lang="en-US" sz="1400" dirty="0" smtClean="0">
                          <a:solidFill>
                            <a:schemeClr val="bg1"/>
                          </a:solidFill>
                          <a:effectLst/>
                          <a:latin typeface="+mn-lt"/>
                          <a:cs typeface="Arial" panose="020B0604020202020204" pitchFamily="34" charset="0"/>
                        </a:rPr>
                        <a:t> </a:t>
                      </a:r>
                      <a:r>
                        <a:rPr lang="en-US" sz="1400" dirty="0">
                          <a:solidFill>
                            <a:schemeClr val="bg1"/>
                          </a:solidFill>
                          <a:effectLst/>
                          <a:latin typeface="+mn-lt"/>
                          <a:cs typeface="Arial" panose="020B0604020202020204" pitchFamily="34" charset="0"/>
                        </a:rPr>
                        <a:t>under </a:t>
                      </a:r>
                      <a:r>
                        <a:rPr lang="en-US" sz="1400" dirty="0" smtClean="0">
                          <a:solidFill>
                            <a:schemeClr val="bg1"/>
                          </a:solidFill>
                          <a:effectLst/>
                          <a:latin typeface="+mn-lt"/>
                          <a:cs typeface="Arial" panose="020B0604020202020204" pitchFamily="34" charset="0"/>
                        </a:rPr>
                        <a:t>5yrs </a:t>
                      </a:r>
                    </a:p>
                    <a:p>
                      <a:pPr marL="0" marR="0" algn="ctr">
                        <a:lnSpc>
                          <a:spcPct val="115000"/>
                        </a:lnSpc>
                        <a:spcBef>
                          <a:spcPts val="0"/>
                        </a:spcBef>
                        <a:spcAft>
                          <a:spcPts val="0"/>
                        </a:spcAft>
                      </a:pPr>
                      <a:r>
                        <a:rPr lang="en-US" sz="1400" dirty="0" smtClean="0">
                          <a:solidFill>
                            <a:schemeClr val="bg1"/>
                          </a:solidFill>
                          <a:effectLst/>
                          <a:latin typeface="+mn-lt"/>
                          <a:cs typeface="Arial" panose="020B0604020202020204" pitchFamily="34" charset="0"/>
                        </a:rPr>
                        <a:t>(US $, millions)</a:t>
                      </a:r>
                      <a:endParaRPr lang="en-US" sz="1400" dirty="0">
                        <a:solidFill>
                          <a:schemeClr val="bg1"/>
                        </a:solidFill>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50000"/>
                      </a:schemeClr>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Cameroon</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$299</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$1,260</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4068">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Côte d'Ivoire</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$200</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$881</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Ethiopia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$1,845</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$1,790</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Ghana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$726</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$860</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1830">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Kenya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$955</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$1,504</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Mali</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$532</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$460</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1830">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Mozambique</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$1,345</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$812</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Nigeria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$638</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$4,866</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Rwanda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$452</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$316</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1207">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South Africa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$882</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$8,854</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Uganda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$1,009</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$1,062</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82026">
                <a:tc>
                  <a:txBody>
                    <a:bodyPr/>
                    <a:lstStyle/>
                    <a:p>
                      <a:pPr marL="0" marR="0" algn="ctr">
                        <a:lnSpc>
                          <a:spcPct val="115000"/>
                        </a:lnSpc>
                        <a:spcBef>
                          <a:spcPts val="0"/>
                        </a:spcBef>
                        <a:spcAft>
                          <a:spcPts val="0"/>
                        </a:spcAft>
                      </a:pPr>
                      <a:r>
                        <a:rPr lang="en-US" sz="1400" b="1" dirty="0">
                          <a:solidFill>
                            <a:schemeClr val="tx1"/>
                          </a:solidFill>
                          <a:effectLst/>
                          <a:latin typeface="+mn-lt"/>
                          <a:cs typeface="Arial" panose="020B0604020202020204" pitchFamily="34" charset="0"/>
                        </a:rPr>
                        <a:t>Zambia</a:t>
                      </a:r>
                      <a:endParaRPr lang="en-US" sz="1400" b="1" dirty="0">
                        <a:solidFill>
                          <a:schemeClr val="tx1"/>
                        </a:solidFill>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$705</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1400" dirty="0">
                          <a:effectLst/>
                          <a:latin typeface="+mn-lt"/>
                          <a:cs typeface="Arial" panose="020B0604020202020204" pitchFamily="34" charset="0"/>
                        </a:rPr>
                        <a:t>$721</a:t>
                      </a:r>
                      <a:endParaRPr lang="en-US" sz="14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7" name="Rectangle 6"/>
          <p:cNvSpPr/>
          <p:nvPr/>
        </p:nvSpPr>
        <p:spPr>
          <a:xfrm>
            <a:off x="762000" y="5881475"/>
            <a:ext cx="6788150" cy="338554"/>
          </a:xfrm>
          <a:prstGeom prst="rect">
            <a:avLst/>
          </a:prstGeom>
        </p:spPr>
        <p:txBody>
          <a:bodyPr wrap="square">
            <a:spAutoFit/>
          </a:bodyPr>
          <a:lstStyle/>
          <a:p>
            <a:r>
              <a:rPr lang="en-US" sz="1600" b="1" dirty="0">
                <a:latin typeface="Arial" panose="020B0604020202020204" pitchFamily="34" charset="0"/>
                <a:cs typeface="Arial" panose="020B0604020202020204" pitchFamily="34" charset="0"/>
              </a:rPr>
              <a:t>Sources: </a:t>
            </a:r>
            <a:r>
              <a:rPr lang="en-US" sz="1600" dirty="0">
                <a:latin typeface="Arial" panose="020B0604020202020204" pitchFamily="34" charset="0"/>
                <a:cs typeface="Arial" panose="020B0604020202020204" pitchFamily="34" charset="0"/>
              </a:rPr>
              <a:t>OECD ODA statistics </a:t>
            </a:r>
            <a:r>
              <a:rPr lang="en-US" sz="1600" dirty="0" smtClean="0">
                <a:latin typeface="Arial" panose="020B0604020202020204" pitchFamily="34" charset="0"/>
                <a:cs typeface="Arial" panose="020B0604020202020204" pitchFamily="34" charset="0"/>
              </a:rPr>
              <a:t>(ref B.iii.4) and </a:t>
            </a:r>
            <a:r>
              <a:rPr lang="en-US" sz="1600" dirty="0">
                <a:latin typeface="Arial" panose="020B0604020202020204" pitchFamily="34" charset="0"/>
                <a:cs typeface="Arial" panose="020B0604020202020204" pitchFamily="34" charset="0"/>
              </a:rPr>
              <a:t>NYU School of Medicine</a:t>
            </a:r>
          </a:p>
        </p:txBody>
      </p:sp>
    </p:spTree>
    <p:extLst>
      <p:ext uri="{BB962C8B-B14F-4D97-AF65-F5344CB8AC3E}">
        <p14:creationId xmlns:p14="http://schemas.microsoft.com/office/powerpoint/2010/main" val="2366636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pPr lvl="0"/>
            <a:r>
              <a:rPr lang="en-US" dirty="0" smtClean="0"/>
              <a:t>Lead is harmful to health, especially for children</a:t>
            </a:r>
          </a:p>
          <a:p>
            <a:pPr lvl="0"/>
            <a:endParaRPr lang="en-US" dirty="0"/>
          </a:p>
          <a:p>
            <a:pPr lvl="0"/>
            <a:r>
              <a:rPr lang="en-US" dirty="0" smtClean="0"/>
              <a:t>Banning lead in gasoline is producing large health and economic benefits in low- and middle-income countries</a:t>
            </a:r>
          </a:p>
          <a:p>
            <a:pPr lvl="0"/>
            <a:endParaRPr lang="en-US" dirty="0"/>
          </a:p>
          <a:p>
            <a:pPr lvl="0"/>
            <a:r>
              <a:rPr lang="en-US" dirty="0" smtClean="0"/>
              <a:t>Lead in paint is the major source of childhood exposure</a:t>
            </a:r>
          </a:p>
          <a:p>
            <a:pPr lvl="0"/>
            <a:endParaRPr lang="en-US" dirty="0"/>
          </a:p>
          <a:p>
            <a:pPr lvl="0"/>
            <a:r>
              <a:rPr lang="en-US" dirty="0" smtClean="0"/>
              <a:t>Governments </a:t>
            </a:r>
            <a:r>
              <a:rPr lang="en-US" dirty="0"/>
              <a:t>can </a:t>
            </a:r>
            <a:r>
              <a:rPr lang="en-US" dirty="0" smtClean="0"/>
              <a:t>require use of alternatives</a:t>
            </a:r>
          </a:p>
          <a:p>
            <a:pPr lvl="0"/>
            <a:endParaRPr lang="en-US" dirty="0" smtClean="0"/>
          </a:p>
          <a:p>
            <a:pPr lvl="1"/>
            <a:r>
              <a:rPr lang="en-US" dirty="0" smtClean="0"/>
              <a:t>Laws are needed</a:t>
            </a:r>
            <a:r>
              <a:rPr lang="en-US" dirty="0"/>
              <a:t>, </a:t>
            </a:r>
            <a:r>
              <a:rPr lang="en-US" dirty="0" smtClean="0"/>
              <a:t>and tools are available</a:t>
            </a:r>
            <a:endParaRPr lang="en-US" dirty="0"/>
          </a:p>
          <a:p>
            <a:endParaRPr lang="en-US" dirty="0"/>
          </a:p>
        </p:txBody>
      </p:sp>
    </p:spTree>
    <p:extLst>
      <p:ext uri="{BB962C8B-B14F-4D97-AF65-F5344CB8AC3E}">
        <p14:creationId xmlns:p14="http://schemas.microsoft.com/office/powerpoint/2010/main" val="26606860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Do?</a:t>
            </a:r>
            <a:endParaRPr lang="en-US" dirty="0"/>
          </a:p>
        </p:txBody>
      </p:sp>
      <p:sp>
        <p:nvSpPr>
          <p:cNvPr id="3" name="Content Placeholder 2"/>
          <p:cNvSpPr>
            <a:spLocks noGrp="1"/>
          </p:cNvSpPr>
          <p:nvPr>
            <p:ph idx="1"/>
          </p:nvPr>
        </p:nvSpPr>
        <p:spPr/>
        <p:txBody>
          <a:bodyPr/>
          <a:lstStyle/>
          <a:p>
            <a:pPr>
              <a:lnSpc>
                <a:spcPct val="200000"/>
              </a:lnSpc>
            </a:pPr>
            <a:r>
              <a:rPr lang="en-US" dirty="0"/>
              <a:t>Enact laws limiting lead paint</a:t>
            </a:r>
          </a:p>
          <a:p>
            <a:pPr>
              <a:lnSpc>
                <a:spcPct val="200000"/>
              </a:lnSpc>
            </a:pPr>
            <a:r>
              <a:rPr lang="en-US" dirty="0"/>
              <a:t>Enforce existing laws that limit lead paint</a:t>
            </a:r>
          </a:p>
          <a:p>
            <a:pPr>
              <a:lnSpc>
                <a:spcPct val="200000"/>
              </a:lnSpc>
            </a:pPr>
            <a:r>
              <a:rPr lang="en-US" dirty="0"/>
              <a:t>Contact the Lead Paint Alliance</a:t>
            </a:r>
          </a:p>
          <a:p>
            <a:pPr marL="0" indent="0" algn="ctr">
              <a:lnSpc>
                <a:spcPct val="200000"/>
              </a:lnSpc>
              <a:buNone/>
            </a:pPr>
            <a:r>
              <a:rPr lang="en-US" dirty="0" smtClean="0">
                <a:hlinkClick r:id="rId2"/>
              </a:rPr>
              <a:t>noleadinpaint@unep.org</a:t>
            </a:r>
            <a:endParaRPr lang="en-US" dirty="0"/>
          </a:p>
          <a:p>
            <a:pPr marL="0" indent="0" algn="ctr">
              <a:buNone/>
            </a:pPr>
            <a:endParaRPr lang="en-US" dirty="0" smtClean="0"/>
          </a:p>
          <a:p>
            <a:pPr marL="0" indent="0" algn="ctr">
              <a:buNone/>
            </a:pPr>
            <a:r>
              <a:rPr lang="en-US" dirty="0" smtClean="0">
                <a:hlinkClick r:id="rId3"/>
              </a:rPr>
              <a:t>www.nyulmc.org/pediatricleadexposure</a:t>
            </a:r>
            <a:r>
              <a:rPr lang="en-US" dirty="0" smtClean="0"/>
              <a:t> </a:t>
            </a:r>
          </a:p>
          <a:p>
            <a:pPr marL="0" indent="0" algn="ctr">
              <a:buNone/>
            </a:pPr>
            <a:endParaRPr lang="en-US" dirty="0"/>
          </a:p>
          <a:p>
            <a:pPr marL="0" indent="0" algn="ctr">
              <a:buNone/>
            </a:pPr>
            <a:r>
              <a:rPr lang="en-US" dirty="0" smtClean="0">
                <a:hlinkClick r:id="rId4"/>
              </a:rPr>
              <a:t>Leonardo.trasande@nyumc.org</a:t>
            </a:r>
            <a:endParaRPr lang="en-US" dirty="0"/>
          </a:p>
        </p:txBody>
      </p:sp>
    </p:spTree>
    <p:extLst>
      <p:ext uri="{BB962C8B-B14F-4D97-AF65-F5344CB8AC3E}">
        <p14:creationId xmlns:p14="http://schemas.microsoft.com/office/powerpoint/2010/main" val="3746414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messages</a:t>
            </a:r>
            <a:endParaRPr lang="en-US" dirty="0"/>
          </a:p>
        </p:txBody>
      </p:sp>
      <p:sp>
        <p:nvSpPr>
          <p:cNvPr id="3" name="Content Placeholder 2"/>
          <p:cNvSpPr>
            <a:spLocks noGrp="1"/>
          </p:cNvSpPr>
          <p:nvPr>
            <p:ph idx="1"/>
          </p:nvPr>
        </p:nvSpPr>
        <p:spPr/>
        <p:txBody>
          <a:bodyPr/>
          <a:lstStyle/>
          <a:p>
            <a:pPr lvl="0"/>
            <a:r>
              <a:rPr lang="en-US" dirty="0" smtClean="0"/>
              <a:t>Lead is harmful to health, especially for children</a:t>
            </a:r>
          </a:p>
          <a:p>
            <a:pPr lvl="0"/>
            <a:endParaRPr lang="en-US" dirty="0"/>
          </a:p>
          <a:p>
            <a:pPr lvl="0"/>
            <a:r>
              <a:rPr lang="en-US" dirty="0" smtClean="0"/>
              <a:t>Banning lead in gasoline is producing large health and economic benefits in low- and middle-income countries</a:t>
            </a:r>
          </a:p>
          <a:p>
            <a:pPr lvl="0"/>
            <a:endParaRPr lang="en-US" dirty="0"/>
          </a:p>
          <a:p>
            <a:pPr lvl="0"/>
            <a:r>
              <a:rPr lang="en-US" dirty="0" smtClean="0"/>
              <a:t>Lead in paint is the major source of childhood exposure</a:t>
            </a:r>
          </a:p>
          <a:p>
            <a:pPr lvl="0"/>
            <a:endParaRPr lang="en-US" dirty="0"/>
          </a:p>
          <a:p>
            <a:pPr lvl="0"/>
            <a:r>
              <a:rPr lang="en-US" dirty="0" smtClean="0"/>
              <a:t>Governments </a:t>
            </a:r>
            <a:r>
              <a:rPr lang="en-US" dirty="0"/>
              <a:t>can </a:t>
            </a:r>
            <a:r>
              <a:rPr lang="en-US" dirty="0" smtClean="0"/>
              <a:t>require </a:t>
            </a:r>
            <a:r>
              <a:rPr lang="en-US" smtClean="0"/>
              <a:t>use of alternatives</a:t>
            </a:r>
            <a:endParaRPr lang="en-US" dirty="0" smtClean="0"/>
          </a:p>
          <a:p>
            <a:pPr lvl="0"/>
            <a:endParaRPr lang="en-US" dirty="0" smtClean="0"/>
          </a:p>
          <a:p>
            <a:pPr lvl="1"/>
            <a:r>
              <a:rPr lang="en-US" dirty="0" smtClean="0"/>
              <a:t>Laws are needed</a:t>
            </a:r>
            <a:r>
              <a:rPr lang="en-US" dirty="0"/>
              <a:t>, </a:t>
            </a:r>
            <a:r>
              <a:rPr lang="en-US" dirty="0" smtClean="0"/>
              <a:t>and tools are available</a:t>
            </a:r>
            <a:endParaRPr lang="en-US" dirty="0"/>
          </a:p>
          <a:p>
            <a:endParaRPr lang="en-US" dirty="0"/>
          </a:p>
        </p:txBody>
      </p:sp>
    </p:spTree>
    <p:extLst>
      <p:ext uri="{BB962C8B-B14F-4D97-AF65-F5344CB8AC3E}">
        <p14:creationId xmlns:p14="http://schemas.microsoft.com/office/powerpoint/2010/main" val="2929332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 is harmful, especially to children</a:t>
            </a:r>
            <a:endParaRPr lang="en-US" dirty="0"/>
          </a:p>
        </p:txBody>
      </p:sp>
      <p:sp>
        <p:nvSpPr>
          <p:cNvPr id="3" name="Content Placeholder 2"/>
          <p:cNvSpPr>
            <a:spLocks noGrp="1"/>
          </p:cNvSpPr>
          <p:nvPr>
            <p:ph idx="1"/>
          </p:nvPr>
        </p:nvSpPr>
        <p:spPr>
          <a:xfrm>
            <a:off x="457200" y="1409700"/>
            <a:ext cx="5943600" cy="4533900"/>
          </a:xfrm>
        </p:spPr>
        <p:txBody>
          <a:bodyPr/>
          <a:lstStyle/>
          <a:p>
            <a:r>
              <a:rPr lang="en-US" dirty="0" smtClean="0"/>
              <a:t>Neurological</a:t>
            </a:r>
            <a:r>
              <a:rPr lang="en-US" dirty="0"/>
              <a:t>, cardiovascular, reproductive, renal, gastrointestinal and hematological </a:t>
            </a:r>
            <a:r>
              <a:rPr lang="en-US" dirty="0" smtClean="0"/>
              <a:t>effects</a:t>
            </a:r>
          </a:p>
          <a:p>
            <a:pPr lvl="1"/>
            <a:endParaRPr lang="en-US" dirty="0" smtClean="0"/>
          </a:p>
          <a:p>
            <a:pPr>
              <a:lnSpc>
                <a:spcPct val="80000"/>
              </a:lnSpc>
              <a:buClr>
                <a:srgbClr val="922984"/>
              </a:buClr>
            </a:pPr>
            <a:r>
              <a:rPr lang="en-US" altLang="en-US" dirty="0" smtClean="0"/>
              <a:t>Children uniquely vulnerable</a:t>
            </a:r>
          </a:p>
          <a:p>
            <a:pPr lvl="1">
              <a:lnSpc>
                <a:spcPct val="80000"/>
              </a:lnSpc>
              <a:buClr>
                <a:srgbClr val="922984"/>
              </a:buClr>
            </a:pPr>
            <a:endParaRPr lang="en-US" altLang="en-US" dirty="0" smtClean="0"/>
          </a:p>
          <a:p>
            <a:pPr lvl="1">
              <a:lnSpc>
                <a:spcPct val="80000"/>
              </a:lnSpc>
              <a:buClr>
                <a:srgbClr val="922984"/>
              </a:buClr>
            </a:pPr>
            <a:r>
              <a:rPr lang="en-US" altLang="en-US" dirty="0" smtClean="0"/>
              <a:t>Pound </a:t>
            </a:r>
            <a:r>
              <a:rPr lang="en-US" altLang="en-US" dirty="0"/>
              <a:t>for pound, drink more water, eat more food and breathe in more </a:t>
            </a:r>
            <a:r>
              <a:rPr lang="en-US" altLang="en-US" dirty="0" smtClean="0"/>
              <a:t>air</a:t>
            </a:r>
          </a:p>
          <a:p>
            <a:pPr lvl="1">
              <a:lnSpc>
                <a:spcPct val="80000"/>
              </a:lnSpc>
              <a:buClr>
                <a:srgbClr val="922984"/>
              </a:buClr>
            </a:pPr>
            <a:endParaRPr lang="en-US" altLang="en-US" dirty="0" smtClean="0"/>
          </a:p>
          <a:p>
            <a:pPr lvl="1">
              <a:lnSpc>
                <a:spcPct val="80000"/>
              </a:lnSpc>
              <a:buClr>
                <a:srgbClr val="922984"/>
              </a:buClr>
            </a:pPr>
            <a:r>
              <a:rPr lang="en-US" altLang="en-US" dirty="0" smtClean="0"/>
              <a:t>Developing </a:t>
            </a:r>
            <a:r>
              <a:rPr lang="en-US" altLang="en-US" dirty="0"/>
              <a:t>organ systems are more susceptible</a:t>
            </a:r>
          </a:p>
          <a:p>
            <a:pPr lvl="1"/>
            <a:endParaRPr lang="en-US" dirty="0" smtClean="0"/>
          </a:p>
          <a:p>
            <a:r>
              <a:rPr lang="en-US" dirty="0" smtClean="0"/>
              <a:t>Life-long </a:t>
            </a:r>
            <a:r>
              <a:rPr lang="en-US" dirty="0"/>
              <a:t>consequences in children including cognitive and behavioral </a:t>
            </a:r>
            <a:r>
              <a:rPr lang="en-US" dirty="0" smtClean="0"/>
              <a:t>deficits</a:t>
            </a:r>
          </a:p>
          <a:p>
            <a:pPr lvl="1" algn="ctr"/>
            <a:endParaRPr lang="en-US" dirty="0">
              <a:solidFill>
                <a:srgbClr val="FF0000"/>
              </a:solidFill>
            </a:endParaRPr>
          </a:p>
          <a:p>
            <a:pPr marL="0" indent="0" algn="ctr">
              <a:buNone/>
            </a:pPr>
            <a:r>
              <a:rPr lang="en-US" dirty="0" smtClean="0">
                <a:solidFill>
                  <a:srgbClr val="FF0000"/>
                </a:solidFill>
              </a:rPr>
              <a:t>No level of exposure is safe</a:t>
            </a:r>
            <a:endParaRPr lang="en-US"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4174" y="2286000"/>
            <a:ext cx="2749826" cy="2342444"/>
          </a:xfrm>
          <a:prstGeom prst="rect">
            <a:avLst/>
          </a:prstGeom>
        </p:spPr>
      </p:pic>
    </p:spTree>
    <p:extLst>
      <p:ext uri="{BB962C8B-B14F-4D97-AF65-F5344CB8AC3E}">
        <p14:creationId xmlns:p14="http://schemas.microsoft.com/office/powerpoint/2010/main" val="31732948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Removal of lead from gasoline </a:t>
            </a:r>
          </a:p>
        </p:txBody>
      </p:sp>
      <p:sp>
        <p:nvSpPr>
          <p:cNvPr id="3" name="Content Placeholder 2"/>
          <p:cNvSpPr>
            <a:spLocks noGrp="1"/>
          </p:cNvSpPr>
          <p:nvPr>
            <p:ph idx="1"/>
          </p:nvPr>
        </p:nvSpPr>
        <p:spPr>
          <a:xfrm>
            <a:off x="457200" y="1447800"/>
            <a:ext cx="8229600" cy="4533900"/>
          </a:xfrm>
        </p:spPr>
        <p:txBody>
          <a:bodyPr/>
          <a:lstStyle/>
          <a:p>
            <a:r>
              <a:rPr lang="en-US" dirty="0" smtClean="0"/>
              <a:t>Average child born to day 4-7 IQ points smarter than children born in the 1970s</a:t>
            </a:r>
          </a:p>
          <a:p>
            <a:endParaRPr lang="en-US" dirty="0"/>
          </a:p>
          <a:p>
            <a:r>
              <a:rPr lang="en-US" dirty="0" smtClean="0"/>
              <a:t>One of major public health victories of past 50 years</a:t>
            </a:r>
          </a:p>
          <a:p>
            <a:endParaRPr lang="en-US" dirty="0"/>
          </a:p>
          <a:p>
            <a:r>
              <a:rPr lang="en-US" dirty="0" smtClean="0"/>
              <a:t>Annual benefits ongoing and range from $1-$6 trillion/year, with a best estimate of $2.45 trillion/year (4% of global GDP)</a:t>
            </a:r>
          </a:p>
          <a:p>
            <a:pPr marL="0" indent="0" algn="r">
              <a:buNone/>
            </a:pPr>
            <a:r>
              <a:rPr lang="en-US" sz="1600" dirty="0" smtClean="0"/>
              <a:t>Tsai and Hatfield J Environmental Health 2011 </a:t>
            </a:r>
          </a:p>
          <a:p>
            <a:endParaRPr lang="en-US" dirty="0" smtClean="0"/>
          </a:p>
          <a:p>
            <a:endParaRPr lang="en-US" dirty="0" smtClean="0"/>
          </a:p>
          <a:p>
            <a:endParaRPr lang="en-US" dirty="0"/>
          </a:p>
        </p:txBody>
      </p:sp>
    </p:spTree>
    <p:extLst>
      <p:ext uri="{BB962C8B-B14F-4D97-AF65-F5344CB8AC3E}">
        <p14:creationId xmlns:p14="http://schemas.microsoft.com/office/powerpoint/2010/main" val="23530069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Yet we have a long way to go!</a:t>
            </a:r>
            <a:endParaRPr lang="en-US" dirty="0"/>
          </a:p>
        </p:txBody>
      </p:sp>
      <p:sp>
        <p:nvSpPr>
          <p:cNvPr id="3" name="Content Placeholder 2"/>
          <p:cNvSpPr>
            <a:spLocks noGrp="1"/>
          </p:cNvSpPr>
          <p:nvPr>
            <p:ph idx="1"/>
          </p:nvPr>
        </p:nvSpPr>
        <p:spPr>
          <a:xfrm>
            <a:off x="457200" y="1409700"/>
            <a:ext cx="6019800" cy="4533900"/>
          </a:xfrm>
        </p:spPr>
        <p:txBody>
          <a:bodyPr/>
          <a:lstStyle/>
          <a:p>
            <a:r>
              <a:rPr lang="en-US" dirty="0" smtClean="0"/>
              <a:t>In </a:t>
            </a:r>
            <a:r>
              <a:rPr lang="en-US" dirty="0"/>
              <a:t>many countries, it is still legal to use lead paint for decorating homes, schools, and children’s toys </a:t>
            </a:r>
            <a:endParaRPr lang="en-US" dirty="0" smtClean="0"/>
          </a:p>
          <a:p>
            <a:endParaRPr lang="en-US" dirty="0"/>
          </a:p>
          <a:p>
            <a:r>
              <a:rPr lang="en-US" dirty="0"/>
              <a:t>Lead is not a necessary component of paint </a:t>
            </a:r>
            <a:endParaRPr lang="en-US" dirty="0" smtClean="0"/>
          </a:p>
          <a:p>
            <a:endParaRPr lang="en-US" dirty="0"/>
          </a:p>
          <a:p>
            <a:r>
              <a:rPr lang="en-US" dirty="0"/>
              <a:t>Lead-free additives are affordable and easily </a:t>
            </a:r>
            <a:r>
              <a:rPr lang="en-US" dirty="0" smtClean="0"/>
              <a:t>available</a:t>
            </a:r>
          </a:p>
          <a:p>
            <a:endParaRPr lang="en-US" dirty="0"/>
          </a:p>
          <a:p>
            <a:r>
              <a:rPr lang="en-US" dirty="0"/>
              <a:t>Both industry and governments agree that the solution is enacting and enforcing lead paint laws in countries worldwide</a:t>
            </a:r>
          </a:p>
        </p:txBody>
      </p:sp>
      <p:pic>
        <p:nvPicPr>
          <p:cNvPr id="4" name="Picture 3"/>
          <p:cNvPicPr>
            <a:picLocks noChangeAspect="1"/>
          </p:cNvPicPr>
          <p:nvPr/>
        </p:nvPicPr>
        <p:blipFill rotWithShape="1">
          <a:blip r:embed="rId2"/>
          <a:srcRect l="2500" t="3282" r="30006" b="-3282"/>
          <a:stretch/>
        </p:blipFill>
        <p:spPr>
          <a:xfrm>
            <a:off x="6690437" y="1180132"/>
            <a:ext cx="2446530" cy="5176219"/>
          </a:xfrm>
          <a:prstGeom prst="rect">
            <a:avLst/>
          </a:prstGeom>
        </p:spPr>
      </p:pic>
    </p:spTree>
    <p:extLst>
      <p:ext uri="{BB962C8B-B14F-4D97-AF65-F5344CB8AC3E}">
        <p14:creationId xmlns:p14="http://schemas.microsoft.com/office/powerpoint/2010/main" val="848154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Lead Laws </a:t>
            </a:r>
            <a:r>
              <a:rPr lang="en-US" dirty="0" smtClean="0"/>
              <a:t>in Low- and Middle-Income Countries</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721" t="13503" r="5831" b="4445"/>
          <a:stretch/>
        </p:blipFill>
        <p:spPr>
          <a:xfrm>
            <a:off x="1547446" y="1350498"/>
            <a:ext cx="5908431" cy="4501662"/>
          </a:xfrm>
          <a:prstGeom prst="rect">
            <a:avLst/>
          </a:prstGeom>
        </p:spPr>
      </p:pic>
    </p:spTree>
    <p:extLst>
      <p:ext uri="{BB962C8B-B14F-4D97-AF65-F5344CB8AC3E}">
        <p14:creationId xmlns:p14="http://schemas.microsoft.com/office/powerpoint/2010/main" val="37449392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050" y="331973"/>
            <a:ext cx="8074025" cy="963612"/>
          </a:xfrm>
        </p:spPr>
        <p:txBody>
          <a:bodyPr/>
          <a:lstStyle/>
          <a:p>
            <a:r>
              <a:rPr lang="en-US" dirty="0" smtClean="0">
                <a:latin typeface="Arial" panose="020B0604020202020204" pitchFamily="34" charset="0"/>
                <a:cs typeface="Arial" panose="020B0604020202020204" pitchFamily="34" charset="0"/>
              </a:rPr>
              <a:t>Estimated Costs of Childhood Lead Exposure in Low- and Middle-Income Countries </a:t>
            </a:r>
            <a:endParaRPr lang="en-US" dirty="0"/>
          </a:p>
        </p:txBody>
      </p:sp>
      <p:sp>
        <p:nvSpPr>
          <p:cNvPr id="4" name="Footer Placeholder 3"/>
          <p:cNvSpPr>
            <a:spLocks noGrp="1"/>
          </p:cNvSpPr>
          <p:nvPr>
            <p:ph type="ftr" sz="quarter" idx="11"/>
          </p:nvPr>
        </p:nvSpPr>
        <p:spPr/>
        <p:txBody>
          <a:bodyPr/>
          <a:lstStyle/>
          <a:p>
            <a:pPr>
              <a:defRPr/>
            </a:pPr>
            <a:r>
              <a:rPr lang="en-US" smtClean="0"/>
              <a:t> </a:t>
            </a:r>
            <a:endParaRPr lang="en-US"/>
          </a:p>
        </p:txBody>
      </p:sp>
      <p:sp>
        <p:nvSpPr>
          <p:cNvPr id="5" name="Slide Number Placeholder 4"/>
          <p:cNvSpPr>
            <a:spLocks noGrp="1"/>
          </p:cNvSpPr>
          <p:nvPr>
            <p:ph type="sldNum" sz="quarter" idx="4294967295"/>
          </p:nvPr>
        </p:nvSpPr>
        <p:spPr>
          <a:xfrm>
            <a:off x="0" y="6523038"/>
            <a:ext cx="430213" cy="169862"/>
          </a:xfrm>
          <a:prstGeom prst="rect">
            <a:avLst/>
          </a:prstGeom>
        </p:spPr>
        <p:txBody>
          <a:bodyPr/>
          <a:lstStyle/>
          <a:p>
            <a:pPr>
              <a:defRPr/>
            </a:pPr>
            <a:fld id="{36963312-98F7-2E43-90DD-E74AA37F7B3B}" type="slidenum">
              <a:rPr lang="en-US" smtClean="0"/>
              <a:pPr>
                <a:defRPr/>
              </a:pPr>
              <a:t>7</a:t>
            </a:fld>
            <a:endParaRPr lang="en-US"/>
          </a:p>
        </p:txBody>
      </p:sp>
      <p:sp>
        <p:nvSpPr>
          <p:cNvPr id="6" name="Rectangle 5"/>
          <p:cNvSpPr/>
          <p:nvPr/>
        </p:nvSpPr>
        <p:spPr>
          <a:xfrm>
            <a:off x="522361" y="1371600"/>
            <a:ext cx="7772400" cy="2954655"/>
          </a:xfrm>
          <a:prstGeom prst="rect">
            <a:avLst/>
          </a:prstGeom>
        </p:spPr>
        <p:txBody>
          <a:bodyPr wrap="square">
            <a:spAutoFit/>
          </a:bodyPr>
          <a:lstStyle/>
          <a:p>
            <a:pPr marL="285750" indent="-285750">
              <a:spcAft>
                <a:spcPts val="1200"/>
              </a:spcAft>
              <a:buFont typeface="Arial" panose="020B0604020202020204" pitchFamily="34" charset="0"/>
              <a:buChar char="•"/>
            </a:pPr>
            <a:r>
              <a:rPr lang="en-US" sz="2300" dirty="0" smtClean="0">
                <a:latin typeface="Arial" panose="020B0604020202020204" pitchFamily="34" charset="0"/>
                <a:cs typeface="Arial" panose="020B0604020202020204" pitchFamily="34" charset="0"/>
              </a:rPr>
              <a:t>Total estimated cost in LMICs = $977 billion (range $728.6–1162.5 billion) of international dollars in 2008 </a:t>
            </a:r>
          </a:p>
          <a:p>
            <a:pPr marL="285750" indent="-285750">
              <a:spcAft>
                <a:spcPts val="600"/>
              </a:spcAft>
              <a:buFont typeface="Arial" panose="020B0604020202020204" pitchFamily="34" charset="0"/>
              <a:buChar char="•"/>
            </a:pPr>
            <a:r>
              <a:rPr lang="en-US" sz="2300" dirty="0" smtClean="0">
                <a:latin typeface="Arial" panose="020B0604020202020204" pitchFamily="34" charset="0"/>
                <a:cs typeface="Arial" panose="020B0604020202020204" pitchFamily="34" charset="0"/>
              </a:rPr>
              <a:t>Regional </a:t>
            </a:r>
            <a:r>
              <a:rPr lang="en-US" sz="2300" dirty="0">
                <a:latin typeface="Arial" panose="020B0604020202020204" pitchFamily="34" charset="0"/>
                <a:cs typeface="Arial" panose="020B0604020202020204" pitchFamily="34" charset="0"/>
              </a:rPr>
              <a:t>economic losses </a:t>
            </a:r>
            <a:r>
              <a:rPr lang="en-US" sz="2300" dirty="0" smtClean="0">
                <a:latin typeface="Arial" panose="020B0604020202020204" pitchFamily="34" charset="0"/>
                <a:cs typeface="Arial" panose="020B0604020202020204" pitchFamily="34" charset="0"/>
              </a:rPr>
              <a:t>estimated as:</a:t>
            </a:r>
            <a:endParaRPr lang="en-US" sz="2300" dirty="0">
              <a:latin typeface="Arial" panose="020B0604020202020204" pitchFamily="34" charset="0"/>
              <a:cs typeface="Arial" panose="020B0604020202020204" pitchFamily="34" charset="0"/>
            </a:endParaRPr>
          </a:p>
          <a:p>
            <a:pPr lvl="2" indent="-342900">
              <a:spcAft>
                <a:spcPts val="600"/>
              </a:spcAft>
              <a:buFont typeface="Wingdings" panose="05000000000000000000" pitchFamily="2" charset="2"/>
              <a:buChar char="Ø"/>
            </a:pPr>
            <a:r>
              <a:rPr lang="en-US" sz="2300" dirty="0" smtClean="0">
                <a:latin typeface="Arial" panose="020B0604020202020204" pitchFamily="34" charset="0"/>
                <a:cs typeface="Arial" panose="020B0604020202020204" pitchFamily="34" charset="0"/>
              </a:rPr>
              <a:t>Africa: $134.7 billion, i.e. 4.03</a:t>
            </a:r>
            <a:r>
              <a:rPr lang="en-US" sz="2300" dirty="0">
                <a:latin typeface="Arial" panose="020B0604020202020204" pitchFamily="34" charset="0"/>
                <a:cs typeface="Arial" panose="020B0604020202020204" pitchFamily="34" charset="0"/>
              </a:rPr>
              <a:t>% </a:t>
            </a:r>
            <a:r>
              <a:rPr lang="en-US" sz="2300" dirty="0" smtClean="0">
                <a:latin typeface="Arial" panose="020B0604020202020204" pitchFamily="34" charset="0"/>
                <a:cs typeface="Arial" panose="020B0604020202020204" pitchFamily="34" charset="0"/>
              </a:rPr>
              <a:t>of regional GDP</a:t>
            </a:r>
          </a:p>
          <a:p>
            <a:pPr lvl="2" indent="-342900">
              <a:spcAft>
                <a:spcPts val="600"/>
              </a:spcAft>
              <a:buFont typeface="Wingdings" panose="05000000000000000000" pitchFamily="2" charset="2"/>
              <a:buChar char="Ø"/>
            </a:pPr>
            <a:r>
              <a:rPr lang="en-US" sz="2300" dirty="0">
                <a:latin typeface="Arial" panose="020B0604020202020204" pitchFamily="34" charset="0"/>
                <a:cs typeface="Arial" panose="020B0604020202020204" pitchFamily="34" charset="0"/>
              </a:rPr>
              <a:t>Latin America </a:t>
            </a:r>
            <a:r>
              <a:rPr lang="en-US" sz="2300" dirty="0" smtClean="0">
                <a:latin typeface="Arial" panose="020B0604020202020204" pitchFamily="34" charset="0"/>
                <a:cs typeface="Arial" panose="020B0604020202020204" pitchFamily="34" charset="0"/>
              </a:rPr>
              <a:t>&amp; Caribbean: $</a:t>
            </a:r>
            <a:r>
              <a:rPr lang="en-US" sz="2300" dirty="0">
                <a:latin typeface="Arial" panose="020B0604020202020204" pitchFamily="34" charset="0"/>
                <a:cs typeface="Arial" panose="020B0604020202020204" pitchFamily="34" charset="0"/>
              </a:rPr>
              <a:t>142.3 </a:t>
            </a:r>
            <a:r>
              <a:rPr lang="en-US" sz="2300" dirty="0" smtClean="0">
                <a:latin typeface="Arial" panose="020B0604020202020204" pitchFamily="34" charset="0"/>
                <a:cs typeface="Arial" panose="020B0604020202020204" pitchFamily="34" charset="0"/>
              </a:rPr>
              <a:t>billion, i.e. 2.04</a:t>
            </a:r>
            <a:r>
              <a:rPr lang="en-US" sz="2300" dirty="0">
                <a:latin typeface="Arial" panose="020B0604020202020204" pitchFamily="34" charset="0"/>
                <a:cs typeface="Arial" panose="020B0604020202020204" pitchFamily="34" charset="0"/>
              </a:rPr>
              <a:t>% </a:t>
            </a:r>
            <a:r>
              <a:rPr lang="en-US" sz="2300" dirty="0" smtClean="0">
                <a:latin typeface="Arial" panose="020B0604020202020204" pitchFamily="34" charset="0"/>
                <a:cs typeface="Arial" panose="020B0604020202020204" pitchFamily="34" charset="0"/>
              </a:rPr>
              <a:t>of regional GDP</a:t>
            </a:r>
          </a:p>
          <a:p>
            <a:pPr lvl="2" indent="-342900">
              <a:spcAft>
                <a:spcPts val="600"/>
              </a:spcAft>
              <a:buFont typeface="Wingdings" panose="05000000000000000000" pitchFamily="2" charset="2"/>
              <a:buChar char="Ø"/>
            </a:pPr>
            <a:r>
              <a:rPr lang="en-US" sz="2300" dirty="0" smtClean="0">
                <a:latin typeface="Arial" panose="020B0604020202020204" pitchFamily="34" charset="0"/>
                <a:cs typeface="Arial" panose="020B0604020202020204" pitchFamily="34" charset="0"/>
              </a:rPr>
              <a:t>Asia: $699.9 billion, i.e. 1.88</a:t>
            </a:r>
            <a:r>
              <a:rPr lang="en-US" sz="2300" dirty="0">
                <a:latin typeface="Arial" panose="020B0604020202020204" pitchFamily="34" charset="0"/>
                <a:cs typeface="Arial" panose="020B0604020202020204" pitchFamily="34" charset="0"/>
              </a:rPr>
              <a:t>% of </a:t>
            </a:r>
            <a:r>
              <a:rPr lang="en-US" sz="2300" dirty="0" smtClean="0">
                <a:latin typeface="Arial" panose="020B0604020202020204" pitchFamily="34" charset="0"/>
                <a:cs typeface="Arial" panose="020B0604020202020204" pitchFamily="34" charset="0"/>
              </a:rPr>
              <a:t>regional GDP</a:t>
            </a:r>
            <a:endParaRPr lang="en-US" sz="2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2536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050" y="453270"/>
            <a:ext cx="8074025" cy="757610"/>
          </a:xfrm>
        </p:spPr>
        <p:txBody>
          <a:bodyPr/>
          <a:lstStyle/>
          <a:p>
            <a:r>
              <a:rPr lang="en-US" dirty="0">
                <a:latin typeface="Arial" panose="020B0604020202020204" pitchFamily="34" charset="0"/>
                <a:cs typeface="Arial" panose="020B0604020202020204" pitchFamily="34" charset="0"/>
              </a:rPr>
              <a:t>Comparison to Developed Countries</a:t>
            </a:r>
            <a:endParaRPr lang="en-US" dirty="0"/>
          </a:p>
        </p:txBody>
      </p:sp>
      <p:sp>
        <p:nvSpPr>
          <p:cNvPr id="4" name="Footer Placeholder 3"/>
          <p:cNvSpPr>
            <a:spLocks noGrp="1"/>
          </p:cNvSpPr>
          <p:nvPr>
            <p:ph type="ftr" sz="quarter" idx="11"/>
          </p:nvPr>
        </p:nvSpPr>
        <p:spPr/>
        <p:txBody>
          <a:bodyPr/>
          <a:lstStyle/>
          <a:p>
            <a:pPr>
              <a:defRPr/>
            </a:pPr>
            <a:r>
              <a:rPr lang="en-US" smtClean="0"/>
              <a:t> </a:t>
            </a:r>
            <a:endParaRPr lang="en-US"/>
          </a:p>
        </p:txBody>
      </p:sp>
      <p:sp>
        <p:nvSpPr>
          <p:cNvPr id="5" name="Slide Number Placeholder 4"/>
          <p:cNvSpPr>
            <a:spLocks noGrp="1"/>
          </p:cNvSpPr>
          <p:nvPr>
            <p:ph type="sldNum" sz="quarter" idx="4294967295"/>
          </p:nvPr>
        </p:nvSpPr>
        <p:spPr>
          <a:xfrm>
            <a:off x="0" y="6523038"/>
            <a:ext cx="430213" cy="169862"/>
          </a:xfrm>
          <a:prstGeom prst="rect">
            <a:avLst/>
          </a:prstGeom>
        </p:spPr>
        <p:txBody>
          <a:bodyPr/>
          <a:lstStyle/>
          <a:p>
            <a:pPr>
              <a:defRPr/>
            </a:pPr>
            <a:fld id="{36963312-98F7-2E43-90DD-E74AA37F7B3B}" type="slidenum">
              <a:rPr lang="en-US" smtClean="0"/>
              <a:pPr>
                <a:defRPr/>
              </a:pPr>
              <a:t>8</a:t>
            </a:fld>
            <a:endParaRPr lang="en-US"/>
          </a:p>
        </p:txBody>
      </p:sp>
      <p:sp>
        <p:nvSpPr>
          <p:cNvPr id="6" name="Rectangle 5"/>
          <p:cNvSpPr/>
          <p:nvPr/>
        </p:nvSpPr>
        <p:spPr>
          <a:xfrm>
            <a:off x="534081" y="1524000"/>
            <a:ext cx="4425953" cy="4293483"/>
          </a:xfrm>
          <a:prstGeom prst="rect">
            <a:avLst/>
          </a:prstGeom>
        </p:spPr>
        <p:txBody>
          <a:bodyPr wrap="square">
            <a:spAutoFit/>
          </a:bodyPr>
          <a:lstStyle/>
          <a:p>
            <a:pPr marL="285750" indent="-285750">
              <a:buFont typeface="Arial" panose="020B0604020202020204" pitchFamily="34" charset="0"/>
              <a:buChar char="•"/>
            </a:pPr>
            <a:r>
              <a:rPr lang="en-US" sz="2100" dirty="0" smtClean="0">
                <a:latin typeface="Arial" panose="020B0604020202020204" pitchFamily="34" charset="0"/>
                <a:cs typeface="Arial" panose="020B0604020202020204" pitchFamily="34" charset="0"/>
              </a:rPr>
              <a:t>Overall </a:t>
            </a:r>
            <a:r>
              <a:rPr lang="en-US" sz="2100" dirty="0">
                <a:latin typeface="Arial" panose="020B0604020202020204" pitchFamily="34" charset="0"/>
                <a:cs typeface="Arial" panose="020B0604020202020204" pitchFamily="34" charset="0"/>
              </a:rPr>
              <a:t>burden associated with childhood lead exposure in </a:t>
            </a:r>
            <a:r>
              <a:rPr lang="en-US" sz="2100" dirty="0" smtClean="0">
                <a:latin typeface="Arial" panose="020B0604020202020204" pitchFamily="34" charset="0"/>
                <a:cs typeface="Arial" panose="020B0604020202020204" pitchFamily="34" charset="0"/>
              </a:rPr>
              <a:t>LMICs amounted </a:t>
            </a:r>
            <a:r>
              <a:rPr lang="en-US" sz="2100" dirty="0">
                <a:latin typeface="Arial" panose="020B0604020202020204" pitchFamily="34" charset="0"/>
                <a:cs typeface="Arial" panose="020B0604020202020204" pitchFamily="34" charset="0"/>
              </a:rPr>
              <a:t>to </a:t>
            </a:r>
            <a:r>
              <a:rPr lang="en-US" sz="2100" b="1" dirty="0">
                <a:latin typeface="Arial" panose="020B0604020202020204" pitchFamily="34" charset="0"/>
                <a:cs typeface="Arial" panose="020B0604020202020204" pitchFamily="34" charset="0"/>
              </a:rPr>
              <a:t>1.20% of world GDP</a:t>
            </a:r>
            <a:r>
              <a:rPr lang="en-US" sz="2100" dirty="0">
                <a:latin typeface="Arial" panose="020B0604020202020204" pitchFamily="34" charset="0"/>
                <a:cs typeface="Arial" panose="020B0604020202020204" pitchFamily="34" charset="0"/>
              </a:rPr>
              <a:t> in </a:t>
            </a:r>
            <a:r>
              <a:rPr lang="en-US" sz="2100" dirty="0" smtClean="0">
                <a:latin typeface="Arial" panose="020B0604020202020204" pitchFamily="34" charset="0"/>
                <a:cs typeface="Arial" panose="020B0604020202020204" pitchFamily="34" charset="0"/>
              </a:rPr>
              <a:t>2011; approximately </a:t>
            </a:r>
            <a:r>
              <a:rPr lang="en-US" sz="2100" dirty="0">
                <a:latin typeface="Arial" panose="020B0604020202020204" pitchFamily="34" charset="0"/>
                <a:cs typeface="Arial" panose="020B0604020202020204" pitchFamily="34" charset="0"/>
              </a:rPr>
              <a:t>$977 billion </a:t>
            </a:r>
            <a:r>
              <a:rPr lang="en-US" sz="2100" dirty="0" smtClean="0">
                <a:latin typeface="Arial" panose="020B0604020202020204" pitchFamily="34" charset="0"/>
                <a:cs typeface="Arial" panose="020B0604020202020204" pitchFamily="34" charset="0"/>
              </a:rPr>
              <a:t>of international dollars in 2008</a:t>
            </a:r>
          </a:p>
          <a:p>
            <a:pPr marL="285750" indent="-285750">
              <a:buFont typeface="Arial" panose="020B0604020202020204" pitchFamily="34" charset="0"/>
              <a:buChar char="•"/>
            </a:pPr>
            <a:endParaRPr lang="en-US" sz="2100" b="1"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05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100" dirty="0" smtClean="0">
                <a:latin typeface="Arial" panose="020B0604020202020204" pitchFamily="34" charset="0"/>
                <a:cs typeface="Arial" panose="020B0604020202020204" pitchFamily="34" charset="0"/>
              </a:rPr>
              <a:t>For comparison, </a:t>
            </a:r>
            <a:r>
              <a:rPr lang="en-US" sz="2100" dirty="0">
                <a:latin typeface="Arial" panose="020B0604020202020204" pitchFamily="34" charset="0"/>
                <a:cs typeface="Arial" panose="020B0604020202020204" pitchFamily="34" charset="0"/>
              </a:rPr>
              <a:t>economic impact of lead exposure in </a:t>
            </a:r>
            <a:r>
              <a:rPr lang="en-US" sz="2100" b="1" dirty="0" smtClean="0">
                <a:latin typeface="Arial" panose="020B0604020202020204" pitchFamily="34" charset="0"/>
                <a:cs typeface="Arial" panose="020B0604020202020204" pitchFamily="34" charset="0"/>
              </a:rPr>
              <a:t>high-income countries </a:t>
            </a:r>
            <a:r>
              <a:rPr lang="en-US" sz="2100" dirty="0" smtClean="0">
                <a:latin typeface="Arial" panose="020B0604020202020204" pitchFamily="34" charset="0"/>
                <a:cs typeface="Arial" panose="020B0604020202020204" pitchFamily="34" charset="0"/>
              </a:rPr>
              <a:t>(such as U.S. and </a:t>
            </a:r>
            <a:r>
              <a:rPr lang="en-US" sz="2100" dirty="0" smtClean="0">
                <a:solidFill>
                  <a:schemeClr val="bg2"/>
                </a:solidFill>
                <a:latin typeface="Arial" panose="020B0604020202020204" pitchFamily="34" charset="0"/>
                <a:cs typeface="Arial" panose="020B0604020202020204" pitchFamily="34" charset="0"/>
              </a:rPr>
              <a:t>EU countries) </a:t>
            </a:r>
            <a:r>
              <a:rPr lang="en-US" sz="2100" dirty="0">
                <a:solidFill>
                  <a:schemeClr val="bg2"/>
                </a:solidFill>
                <a:latin typeface="Arial" panose="020B0604020202020204" pitchFamily="34" charset="0"/>
                <a:cs typeface="Arial" panose="020B0604020202020204" pitchFamily="34" charset="0"/>
              </a:rPr>
              <a:t>is $50.9 and $55 billion, </a:t>
            </a:r>
            <a:r>
              <a:rPr lang="en-US" sz="2100" dirty="0" smtClean="0">
                <a:solidFill>
                  <a:schemeClr val="bg2"/>
                </a:solidFill>
                <a:latin typeface="Arial" panose="020B0604020202020204" pitchFamily="34" charset="0"/>
                <a:cs typeface="Arial" panose="020B0604020202020204" pitchFamily="34" charset="0"/>
              </a:rPr>
              <a:t>respectively </a:t>
            </a:r>
          </a:p>
          <a:p>
            <a:pPr marL="285750" indent="-28575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2"/>
          <a:srcRect t="51077"/>
          <a:stretch/>
        </p:blipFill>
        <p:spPr>
          <a:xfrm>
            <a:off x="4953000" y="1752600"/>
            <a:ext cx="3998222" cy="2986618"/>
          </a:xfrm>
          <a:prstGeom prst="rect">
            <a:avLst/>
          </a:prstGeom>
          <a:ln w="38100" cap="sq">
            <a:no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127595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Costs of Childhood Lead Exposure in International Dollars</a:t>
            </a:r>
            <a:endParaRPr lang="en-US" dirty="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524000"/>
            <a:ext cx="8358622" cy="4419600"/>
          </a:xfrm>
        </p:spPr>
      </p:pic>
      <p:sp>
        <p:nvSpPr>
          <p:cNvPr id="5" name="Slide Number Placeholder 4"/>
          <p:cNvSpPr>
            <a:spLocks noGrp="1"/>
          </p:cNvSpPr>
          <p:nvPr>
            <p:ph type="sldNum" sz="quarter" idx="11"/>
          </p:nvPr>
        </p:nvSpPr>
        <p:spPr>
          <a:prstGeom prst="rect">
            <a:avLst/>
          </a:prstGeom>
        </p:spPr>
        <p:txBody>
          <a:bodyPr/>
          <a:lstStyle/>
          <a:p>
            <a:pPr>
              <a:defRPr/>
            </a:pPr>
            <a:fld id="{36963312-98F7-2E43-90DD-E74AA37F7B3B}" type="slidenum">
              <a:rPr lang="en-US" smtClean="0"/>
              <a:pPr>
                <a:defRPr/>
              </a:pPr>
              <a:t>9</a:t>
            </a:fld>
            <a:endParaRPr lang="en-US"/>
          </a:p>
        </p:txBody>
      </p:sp>
    </p:spTree>
    <p:extLst>
      <p:ext uri="{BB962C8B-B14F-4D97-AF65-F5344CB8AC3E}">
        <p14:creationId xmlns:p14="http://schemas.microsoft.com/office/powerpoint/2010/main" val="704640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rasande ppt theme">
  <a:themeElements>
    <a:clrScheme name="">
      <a:dk1>
        <a:srgbClr val="63666A"/>
      </a:dk1>
      <a:lt1>
        <a:srgbClr val="FFFFFF"/>
      </a:lt1>
      <a:dk2>
        <a:srgbClr val="580F8B"/>
      </a:dk2>
      <a:lt2>
        <a:srgbClr val="505050"/>
      </a:lt2>
      <a:accent1>
        <a:srgbClr val="FED900"/>
      </a:accent1>
      <a:accent2>
        <a:srgbClr val="FF6A13"/>
      </a:accent2>
      <a:accent3>
        <a:srgbClr val="FFFFFF"/>
      </a:accent3>
      <a:accent4>
        <a:srgbClr val="535659"/>
      </a:accent4>
      <a:accent5>
        <a:srgbClr val="FEE9AA"/>
      </a:accent5>
      <a:accent6>
        <a:srgbClr val="E75F10"/>
      </a:accent6>
      <a:hlink>
        <a:srgbClr val="00778B"/>
      </a:hlink>
      <a:folHlink>
        <a:srgbClr val="43B02A"/>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trasande ppt theme</Template>
  <TotalTime>1501</TotalTime>
  <Words>997</Words>
  <Application>Microsoft Office PowerPoint</Application>
  <PresentationFormat>On-screen Show (4:3)</PresentationFormat>
  <Paragraphs>137</Paragraphs>
  <Slides>14</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4" baseType="lpstr">
      <vt:lpstr>ＭＳ Ｐゴシック</vt:lpstr>
      <vt:lpstr>Antique Olive</vt:lpstr>
      <vt:lpstr>Arial</vt:lpstr>
      <vt:lpstr>Arial Black</vt:lpstr>
      <vt:lpstr>Calibri</vt:lpstr>
      <vt:lpstr>Times</vt:lpstr>
      <vt:lpstr>Times New Roman</vt:lpstr>
      <vt:lpstr>Wingdings</vt:lpstr>
      <vt:lpstr>trasande ppt theme</vt:lpstr>
      <vt:lpstr>Photo Editor Photo</vt:lpstr>
      <vt:lpstr>Health and Economic Consequences of Childhood Lead Exposure in Low- and Middle Income Countries</vt:lpstr>
      <vt:lpstr>Main messages</vt:lpstr>
      <vt:lpstr>Lead is harmful, especially to children</vt:lpstr>
      <vt:lpstr>Removal of lead from gasoline </vt:lpstr>
      <vt:lpstr>Yet we have a long way to go!</vt:lpstr>
      <vt:lpstr>Lead Laws in Low- and Middle-Income Countries</vt:lpstr>
      <vt:lpstr>Estimated Costs of Childhood Lead Exposure in Low- and Middle-Income Countries </vt:lpstr>
      <vt:lpstr>Comparison to Developed Countries</vt:lpstr>
      <vt:lpstr>Costs of Childhood Lead Exposure in International Dollars</vt:lpstr>
      <vt:lpstr>Costs of Childhood Lead Exposure as Percent of GDP</vt:lpstr>
      <vt:lpstr>Costs of Childhood Lead iExposure by Country </vt:lpstr>
      <vt:lpstr>Comparison with Net Overseas Development Assistance </vt:lpstr>
      <vt:lpstr>Summary</vt:lpstr>
      <vt:lpstr>What Can You Do?</vt:lpstr>
    </vt:vector>
  </TitlesOfParts>
  <Company>Mt. Sinai School of Medicine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Context</dc:title>
  <dc:creator>Leonardo Trasande</dc:creator>
  <cp:lastModifiedBy>Fanny Demassieux</cp:lastModifiedBy>
  <cp:revision>129</cp:revision>
  <dcterms:created xsi:type="dcterms:W3CDTF">2013-01-16T22:00:49Z</dcterms:created>
  <dcterms:modified xsi:type="dcterms:W3CDTF">2016-05-26T13:37:33Z</dcterms:modified>
</cp:coreProperties>
</file>