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  <p:sldMasterId id="2147483962" r:id="rId2"/>
    <p:sldMasterId id="2147483974" r:id="rId3"/>
  </p:sldMasterIdLst>
  <p:sldIdLst>
    <p:sldId id="261" r:id="rId4"/>
    <p:sldId id="262" r:id="rId5"/>
    <p:sldId id="263" r:id="rId6"/>
    <p:sldId id="271" r:id="rId7"/>
    <p:sldId id="259" r:id="rId8"/>
    <p:sldId id="264" r:id="rId9"/>
    <p:sldId id="272" r:id="rId10"/>
    <p:sldId id="273" r:id="rId11"/>
    <p:sldId id="265" r:id="rId12"/>
    <p:sldId id="266" r:id="rId13"/>
    <p:sldId id="267" r:id="rId14"/>
    <p:sldId id="270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0A10A2-262C-48B7-8DF3-99465A343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BF3868A-4991-4B33-AAEC-9E4559D94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9E95759-1D2E-45CC-8468-77B80CC3A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B505CAD-97CA-472E-8D3F-361F2184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386147A-A374-4F23-9941-96BB0242D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273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40F7D9-A40F-414A-A8CB-FBF77CB44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6FB9F84-2D31-4840-B66A-7C15E42BA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722AC46-DAE1-4B37-B98E-5AA06E81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A7288D-2B43-46FD-9FB5-278A514BC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E124AFE-6C2C-4E68-8C2B-B55A864D9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976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C3451D-CA7A-40BC-B62E-AE8C9070F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7F0D7AD-EF30-419A-BB3D-7F025AFEE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B65568-57D3-42A8-BE62-459D1AA5C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B6AC967-4BCC-401B-830F-4B16C324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31620B-6611-4CC0-B470-56E9FC45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846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50746B-EEAA-4497-ADD5-28B10CD7B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D1D8894-7A22-49DB-8922-F75AC1A6B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E2B6CB8-B620-47E3-A957-062EBF8D2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92BE32D-4541-4BE2-94C7-12A258633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6318B3B-5D67-45AD-8C26-F0DF7F0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305963F-6DC2-4A94-BC9F-8F22E87D3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34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F528A4-D4B4-43BB-9EAF-921DAD996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E3D33CC-52E5-44C5-B9F4-4DEAFEBB5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34B693D-3268-43BC-BE74-B376C3BF0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FF10C36-5A07-448B-A752-F1F474F82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0FF7060-7BB9-4D20-895C-2D55F90121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935F25A-7192-49B1-A729-50CFB2B88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511DFF4-DF6D-4757-9B64-EA76B5D75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D1ADC29-A2B5-4B8E-8426-0EAED0B6D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730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AEE622-F57F-4F00-B91C-88A2235E4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DE233FA-DF9A-4B7F-980A-A4D03153B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00BAF80-9C62-42D3-878F-7D20B8D4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C48C20B-2024-4465-8800-BA3598FA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31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C138007-7C5A-424F-8920-95D8A2EED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3F17C6-DFEB-47CE-BAF1-00AF5ACD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F561063-6FF4-44B1-A321-042C5805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735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F02987-06F6-41FE-A178-90810E3DD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318BE86-8756-42D9-BAB4-1B5472107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BA18C25-6B80-4BD0-BA85-B1A07491D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3CD1A4-946F-4F9D-9E1C-3E53013D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C138092-B47F-4ADA-974B-C21223E2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B1C1CE9-12A7-4203-9EF0-197977915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45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C83D82-A835-4780-A77C-C552A5734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6EA1191-6686-435F-A848-BA25C1A140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7840E2A-04B4-456A-8C3F-706C23298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E8E6BE7-D837-49CD-AE7F-23F80832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273B567-47B0-44F5-8244-7E87CFAC9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8329EB5-4DBF-46C2-8D6A-5C099BE9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038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1904FB-AFAF-4963-BF86-70935579E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ED700CD-9E74-4F37-AF27-61203F247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34515B-6A65-457D-B369-560A7C656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51DA7BF-F008-4741-8686-9D9045055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79450A1-C460-4973-9EB8-95BC427A7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368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678D81C-CD69-4532-906E-B9F7A6A52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2D79EA2-EAA0-44E6-8521-2A81BC252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96BFC7F-7F43-4223-87F6-0A4FD1FDC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5FB3AC-B1D7-43B2-A7C8-B11C6C26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7B6F81-D792-4128-995D-427A28AA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172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0A10A2-262C-48B7-8DF3-99465A343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BF3868A-4991-4B33-AAEC-9E4559D94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9E95759-1D2E-45CC-8468-77B80CC3A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B505CAD-97CA-472E-8D3F-361F2184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386147A-A374-4F23-9941-96BB0242D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58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40F7D9-A40F-414A-A8CB-FBF77CB44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6FB9F84-2D31-4840-B66A-7C15E42BA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722AC46-DAE1-4B37-B98E-5AA06E81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A7288D-2B43-46FD-9FB5-278A514BC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E124AFE-6C2C-4E68-8C2B-B55A864D9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23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C3451D-CA7A-40BC-B62E-AE8C9070F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7F0D7AD-EF30-419A-BB3D-7F025AFEE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B65568-57D3-42A8-BE62-459D1AA5C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B6AC967-4BCC-401B-830F-4B16C324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31620B-6611-4CC0-B470-56E9FC458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0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50746B-EEAA-4497-ADD5-28B10CD7B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D1D8894-7A22-49DB-8922-F75AC1A6B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E2B6CB8-B620-47E3-A957-062EBF8D2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92BE32D-4541-4BE2-94C7-12A258633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6318B3B-5D67-45AD-8C26-F0DF7F0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305963F-6DC2-4A94-BC9F-8F22E87D3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10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F528A4-D4B4-43BB-9EAF-921DAD996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E3D33CC-52E5-44C5-B9F4-4DEAFEBB5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34B693D-3268-43BC-BE74-B376C3BF0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FF10C36-5A07-448B-A752-F1F474F82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0FF7060-7BB9-4D20-895C-2D55F90121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935F25A-7192-49B1-A729-50CFB2B88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511DFF4-DF6D-4757-9B64-EA76B5D75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D1ADC29-A2B5-4B8E-8426-0EAED0B6D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4631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AEE622-F57F-4F00-B91C-88A2235E4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DE233FA-DF9A-4B7F-980A-A4D03153B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00BAF80-9C62-42D3-878F-7D20B8D4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C48C20B-2024-4465-8800-BA3598FA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787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C138007-7C5A-424F-8920-95D8A2EED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D3F17C6-DFEB-47CE-BAF1-00AF5ACD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F561063-6FF4-44B1-A321-042C5805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2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F02987-06F6-41FE-A178-90810E3DD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318BE86-8756-42D9-BAB4-1B5472107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BA18C25-6B80-4BD0-BA85-B1A07491D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3CD1A4-946F-4F9D-9E1C-3E53013D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C138092-B47F-4ADA-974B-C21223E2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B1C1CE9-12A7-4203-9EF0-197977915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1522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C83D82-A835-4780-A77C-C552A5734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6EA1191-6686-435F-A848-BA25C1A140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7840E2A-04B4-456A-8C3F-706C23298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E8E6BE7-D837-49CD-AE7F-23F80832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273B567-47B0-44F5-8244-7E87CFAC9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8329EB5-4DBF-46C2-8D6A-5C099BE9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9049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1904FB-AFAF-4963-BF86-70935579E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ED700CD-9E74-4F37-AF27-61203F247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34515B-6A65-457D-B369-560A7C656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51DA7BF-F008-4741-8686-9D9045055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79450A1-C460-4973-9EB8-95BC427A7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020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678D81C-CD69-4532-906E-B9F7A6A52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2D79EA2-EAA0-44E6-8521-2A81BC252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96BFC7F-7F43-4223-87F6-0A4FD1FDC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5FB3AC-B1D7-43B2-A7C8-B11C6C26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7B6F81-D792-4128-995D-427A28AA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50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9/5/18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tint val="90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9/5/18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D1E7DA4-A133-4120-AC60-561C6256A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65820AE-85AA-414A-84E9-1AFBF75E8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63F630D-1918-465B-A8D0-04C6B636F9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CA03C98-AF6A-4A9A-A05E-5AFC36C6D5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5C60D91-EE06-4A3D-8F2E-E6898834E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21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D1E7DA4-A133-4120-AC60-561C6256A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65820AE-85AA-414A-84E9-1AFBF75E8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63F630D-1918-465B-A8D0-04C6B636F9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39D3F-7357-4FCD-93E5-956EEF66783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9/5/18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CA03C98-AF6A-4A9A-A05E-5AFC36C6D5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5C60D91-EE06-4A3D-8F2E-E6898834E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91185-5800-49BC-B122-8A28A3E1A0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78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534640" y="3610311"/>
            <a:ext cx="73741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Davaadorj</a:t>
            </a:r>
            <a:r>
              <a:rPr lang="en-US" sz="2000" dirty="0"/>
              <a:t> </a:t>
            </a:r>
            <a:r>
              <a:rPr lang="en-US" sz="2000" dirty="0" err="1" smtClean="0"/>
              <a:t>Rendoo</a:t>
            </a:r>
            <a:r>
              <a:rPr lang="en-US" sz="2000" dirty="0" smtClean="0"/>
              <a:t> </a:t>
            </a:r>
            <a:r>
              <a:rPr lang="en-US" sz="2000" dirty="0"/>
              <a:t>MD, MSc</a:t>
            </a:r>
          </a:p>
          <a:p>
            <a:pPr algn="ctr"/>
            <a:r>
              <a:rPr lang="en-US" sz="2000" dirty="0"/>
              <a:t>Head, Epidemiology and Emergency Operations </a:t>
            </a:r>
            <a:r>
              <a:rPr lang="en-US" sz="2000" dirty="0" smtClean="0"/>
              <a:t>Unit, </a:t>
            </a:r>
            <a:r>
              <a:rPr lang="en-US" sz="2000" dirty="0" err="1" smtClean="0"/>
              <a:t>Baatartsol</a:t>
            </a:r>
            <a:r>
              <a:rPr lang="en-US" sz="2000" dirty="0" smtClean="0"/>
              <a:t> </a:t>
            </a:r>
            <a:r>
              <a:rPr lang="en-US" sz="2000" dirty="0" err="1" smtClean="0"/>
              <a:t>Dayanjav</a:t>
            </a:r>
            <a:r>
              <a:rPr lang="en-US" sz="2000" dirty="0" smtClean="0"/>
              <a:t> MPH, </a:t>
            </a:r>
          </a:p>
          <a:p>
            <a:pPr algn="ctr"/>
            <a:r>
              <a:rPr lang="en-US" sz="2000" dirty="0" smtClean="0"/>
              <a:t>Chemist, Environmental Health and Toxicology</a:t>
            </a:r>
            <a:endParaRPr lang="en-US" sz="2000" dirty="0"/>
          </a:p>
          <a:p>
            <a:pPr algn="ctr"/>
            <a:r>
              <a:rPr lang="en-US" sz="2000" dirty="0"/>
              <a:t>National Center for Public </a:t>
            </a:r>
            <a:r>
              <a:rPr lang="en-US" sz="2000" dirty="0" smtClean="0"/>
              <a:t>Health</a:t>
            </a:r>
            <a:endParaRPr lang="en-US" sz="20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704500" y="5348989"/>
            <a:ext cx="6864700" cy="1335450"/>
            <a:chOff x="704500" y="5348989"/>
            <a:chExt cx="6864700" cy="1335450"/>
          </a:xfrm>
        </p:grpSpPr>
        <p:pic>
          <p:nvPicPr>
            <p:cNvPr id="7" name="Immagine 6" descr="UNEnvironment_Logo_English_Full_colour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500" y="5348989"/>
              <a:ext cx="1512723" cy="1335450"/>
            </a:xfrm>
            <a:prstGeom prst="rect">
              <a:avLst/>
            </a:prstGeom>
          </p:spPr>
        </p:pic>
        <p:pic>
          <p:nvPicPr>
            <p:cNvPr id="8" name="Immagine 7" descr="WHO_Logo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9766" y="5473086"/>
              <a:ext cx="1239434" cy="1079685"/>
            </a:xfrm>
            <a:prstGeom prst="rect">
              <a:avLst/>
            </a:prstGeom>
          </p:spPr>
        </p:pic>
        <p:pic>
          <p:nvPicPr>
            <p:cNvPr id="9" name="Immagine 8" descr="GEF_Logo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190" y="5489259"/>
              <a:ext cx="1017174" cy="1195179"/>
            </a:xfrm>
            <a:prstGeom prst="rect">
              <a:avLst/>
            </a:prstGeom>
          </p:spPr>
        </p:pic>
        <p:pic>
          <p:nvPicPr>
            <p:cNvPr id="10" name="Immagine 9" descr="logo_iia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0559" y="5479669"/>
              <a:ext cx="1238388" cy="1058700"/>
            </a:xfrm>
            <a:prstGeom prst="rect">
              <a:avLst/>
            </a:prstGeom>
          </p:spPr>
        </p:pic>
      </p:grpSp>
      <p:pic>
        <p:nvPicPr>
          <p:cNvPr id="12" name="Immagine 11" descr="Logo_HG_project_31.01.201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sp>
        <p:nvSpPr>
          <p:cNvPr id="14" name="Titolo 1"/>
          <p:cNvSpPr>
            <a:spLocks noGrp="1"/>
          </p:cNvSpPr>
          <p:nvPr>
            <p:ph type="ctrTitle"/>
          </p:nvPr>
        </p:nvSpPr>
        <p:spPr>
          <a:xfrm>
            <a:off x="103517" y="155409"/>
            <a:ext cx="6211019" cy="628982"/>
          </a:xfrm>
        </p:spPr>
        <p:txBody>
          <a:bodyPr/>
          <a:lstStyle/>
          <a:p>
            <a:r>
              <a:rPr lang="en-GB" sz="1800" b="1" dirty="0"/>
              <a:t>Workshop “Elements to consider when designing 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800" b="1" dirty="0" smtClean="0"/>
              <a:t>a Global </a:t>
            </a:r>
            <a:r>
              <a:rPr lang="en-GB" sz="1800" b="1" dirty="0"/>
              <a:t>Monitoring Plan for Mercury</a:t>
            </a:r>
            <a:r>
              <a:rPr lang="en-GB" sz="1800" b="1" dirty="0" smtClean="0"/>
              <a:t>”</a:t>
            </a:r>
            <a:endParaRPr lang="it-IT" sz="1800" dirty="0"/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126816" y="784391"/>
            <a:ext cx="4402667" cy="5036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13 – 14 February 2018, Rome, Italy</a:t>
            </a:r>
            <a:endParaRPr lang="it-IT" sz="18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51367" y="1765839"/>
            <a:ext cx="782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i="1" dirty="0" smtClean="0">
                <a:latin typeface="+mj-lt"/>
              </a:rPr>
              <a:t>Monitoring </a:t>
            </a:r>
            <a:r>
              <a:rPr lang="it-IT" sz="3200" b="1" i="1" dirty="0">
                <a:latin typeface="+mj-lt"/>
              </a:rPr>
              <a:t>sites </a:t>
            </a:r>
            <a:r>
              <a:rPr lang="it-IT" sz="3200" b="1" i="1" dirty="0" smtClean="0">
                <a:latin typeface="+mj-lt"/>
              </a:rPr>
              <a:t>of </a:t>
            </a:r>
            <a:r>
              <a:rPr lang="it-IT" sz="3200" b="1" i="1" dirty="0"/>
              <a:t>Pilot </a:t>
            </a:r>
            <a:r>
              <a:rPr lang="it-IT" sz="3200" b="1" i="1" dirty="0" smtClean="0"/>
              <a:t>survey </a:t>
            </a:r>
            <a:r>
              <a:rPr lang="it-IT" sz="3200" b="1" i="1" dirty="0" smtClean="0">
                <a:latin typeface="+mj-lt"/>
              </a:rPr>
              <a:t>and </a:t>
            </a:r>
            <a:r>
              <a:rPr lang="en-US" sz="3200" b="1" i="1" dirty="0">
                <a:latin typeface="+mj-lt"/>
              </a:rPr>
              <a:t>Mongolian experience with passive air sampling </a:t>
            </a:r>
            <a:r>
              <a:rPr lang="en-US" sz="3200" b="1" i="1" dirty="0" smtClean="0">
                <a:latin typeface="+mj-lt"/>
              </a:rPr>
              <a:t>project</a:t>
            </a:r>
            <a:endParaRPr lang="it-IT" sz="3200" b="1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93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>
              <a:solidFill>
                <a:srgbClr val="1F497D"/>
              </a:solidFill>
            </a:endParaRPr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79"/>
            <a:ext cx="8018861" cy="906421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>
                    <a:solidFill>
                      <a:prstClr val="black"/>
                    </a:solidFill>
                  </a:rPr>
                  <a:t>Workshop “Elements to consider when designing a Global Monitoring Plan for Mercury”</a:t>
                </a:r>
                <a:endParaRPr lang="it-IT" sz="11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pPr>
                  <a:buClr>
                    <a:srgbClr val="4F81BD"/>
                  </a:buClr>
                </a:pPr>
                <a:r>
                  <a:rPr lang="en-GB" sz="1200" dirty="0">
                    <a:solidFill>
                      <a:prstClr val="black">
                        <a:tint val="75000"/>
                      </a:prstClr>
                    </a:solidFill>
                  </a:rPr>
                  <a:t>13 – 14 February 2018, Rome, Italy</a:t>
                </a:r>
                <a:endParaRPr lang="it-IT" sz="1200" dirty="0">
                  <a:solidFill>
                    <a:prstClr val="black">
                      <a:tint val="75000"/>
                    </a:prstClr>
                  </a:solidFill>
                </a:endParaRPr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68302" y="1500554"/>
            <a:ext cx="7929963" cy="466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 dirty="0" smtClean="0">
              <a:solidFill>
                <a:sysClr val="windowText" lastClr="000000"/>
              </a:solidFill>
            </a:endParaRPr>
          </a:p>
          <a:p>
            <a:endParaRPr lang="en-US" sz="1800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302" y="766226"/>
            <a:ext cx="8018861" cy="496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12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>
              <a:solidFill>
                <a:srgbClr val="1F497D"/>
              </a:solidFill>
            </a:endParaRPr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79"/>
            <a:ext cx="8018861" cy="906421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>
                    <a:solidFill>
                      <a:prstClr val="black"/>
                    </a:solidFill>
                  </a:rPr>
                  <a:t>Workshop “Elements to consider when designing a Global Monitoring Plan for Mercury”</a:t>
                </a:r>
                <a:endParaRPr lang="it-IT" sz="11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pPr>
                  <a:buClr>
                    <a:srgbClr val="4F81BD"/>
                  </a:buClr>
                </a:pPr>
                <a:r>
                  <a:rPr lang="en-GB" sz="1200" dirty="0">
                    <a:solidFill>
                      <a:prstClr val="black">
                        <a:tint val="75000"/>
                      </a:prstClr>
                    </a:solidFill>
                  </a:rPr>
                  <a:t>13 – 14 February 2018, Rome, Italy</a:t>
                </a:r>
                <a:endParaRPr lang="it-IT" sz="1200" dirty="0">
                  <a:solidFill>
                    <a:prstClr val="black">
                      <a:tint val="75000"/>
                    </a:prstClr>
                  </a:solidFill>
                </a:endParaRPr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68302" y="1500554"/>
            <a:ext cx="7929963" cy="466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 dirty="0" smtClean="0">
              <a:solidFill>
                <a:sysClr val="windowText" lastClr="000000"/>
              </a:solidFill>
            </a:endParaRPr>
          </a:p>
          <a:p>
            <a:endParaRPr lang="en-US" sz="1800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302" y="281351"/>
            <a:ext cx="7929963" cy="54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7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>
              <a:solidFill>
                <a:srgbClr val="1F497D"/>
              </a:solidFill>
            </a:endParaRPr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79"/>
            <a:ext cx="8018861" cy="906421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>
                    <a:solidFill>
                      <a:prstClr val="black"/>
                    </a:solidFill>
                  </a:rPr>
                  <a:t>Workshop “Elements to consider when designing a Global Monitoring Plan for Mercury”</a:t>
                </a:r>
                <a:endParaRPr lang="it-IT" sz="11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pPr>
                  <a:buClr>
                    <a:srgbClr val="4F81BD"/>
                  </a:buClr>
                </a:pPr>
                <a:r>
                  <a:rPr lang="en-GB" sz="1200" dirty="0">
                    <a:solidFill>
                      <a:prstClr val="black">
                        <a:tint val="75000"/>
                      </a:prstClr>
                    </a:solidFill>
                  </a:rPr>
                  <a:t>13 – 14 February 2018, Rome, Italy</a:t>
                </a:r>
                <a:endParaRPr lang="it-IT" sz="1200" dirty="0">
                  <a:solidFill>
                    <a:prstClr val="black">
                      <a:tint val="75000"/>
                    </a:prstClr>
                  </a:solidFill>
                </a:endParaRPr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68302" y="1500554"/>
            <a:ext cx="7929963" cy="466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 dirty="0" smtClean="0">
              <a:solidFill>
                <a:sysClr val="windowText" lastClr="000000"/>
              </a:solidFill>
            </a:endParaRPr>
          </a:p>
          <a:p>
            <a:endParaRPr lang="en-US" sz="1800" dirty="0">
              <a:solidFill>
                <a:sysClr val="windowText" lastClr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450566"/>
            <a:ext cx="75144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</a:t>
            </a:r>
            <a:endParaRPr 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856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6E4D45C5-B191-421A-9959-F71B330C24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5508"/>
            <a:ext cx="9144000" cy="675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1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/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79"/>
            <a:ext cx="8018861" cy="906421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/>
                  <a:t>Workshop “Elements to consider when designing a Global Monitoring Plan for Mercury”</a:t>
                </a:r>
                <a:endParaRPr lang="it-IT" sz="1100" i="1" dirty="0"/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r>
                  <a:rPr lang="en-GB" sz="1200" dirty="0"/>
                  <a:t>13 – 14 February 2018, Rome, Italy</a:t>
                </a:r>
                <a:endParaRPr lang="it-IT" sz="1200" dirty="0"/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68302" y="1500554"/>
            <a:ext cx="8177821" cy="46641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PAS survey participants:		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Baatartsol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Dayanjav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, 						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Davaadorj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Rendoo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Institution name:			The National Center for 					Public Health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Site location: 			21th area,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Bayanzurkh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District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Site coordinates: </a:t>
            </a: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Latitude</a:t>
            </a:r>
            <a:r>
              <a:rPr kumimoji="0" lang="mn-MN" sz="2800" b="0" i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:</a:t>
            </a:r>
            <a:r>
              <a:rPr lang="en-US" dirty="0">
                <a:solidFill>
                  <a:sysClr val="windowText" lastClr="000000"/>
                </a:solidFill>
                <a:latin typeface="Calibri" panose="020F0502020204030204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47.927791,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Longitude:</a:t>
            </a:r>
            <a:r>
              <a:rPr lang="en-US" dirty="0">
                <a:solidFill>
                  <a:sysClr val="windowText" lastClr="000000"/>
                </a:solidFill>
                <a:latin typeface="Calibri" panose="020F0502020204030204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106.973774	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Site type: 				Urban (city suburbs)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Sampling site is located north eastern place of Ulaanbaatar city, inside vicinity of “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ger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” district (Mongolian traditional dwellings which are heated by coal and wood burning).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Distance from PAS site to our laboratory was about 5 km,  travel time about 30 min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="" xmlns:a16="http://schemas.microsoft.com/office/drawing/2014/main" id="{B4A5C92C-7939-4D77-93F3-1D56E3854E49}"/>
              </a:ext>
            </a:extLst>
          </p:cNvPr>
          <p:cNvSpPr txBox="1">
            <a:spLocks/>
          </p:cNvSpPr>
          <p:nvPr/>
        </p:nvSpPr>
        <p:spPr>
          <a:xfrm>
            <a:off x="567120" y="353179"/>
            <a:ext cx="5816599" cy="80212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n-MN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</a:rPr>
              <a:t/>
            </a:r>
            <a:br>
              <a:rPr kumimoji="0" lang="mn-MN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</a:rPr>
            </a:br>
            <a:r>
              <a:rPr kumimoji="0" lang="en-US" sz="17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</a:rPr>
              <a:t>Background Information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0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C36E970-03BB-45C0-8A71-FAFD176F2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89" y="1001692"/>
            <a:ext cx="8047417" cy="5143500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="" xmlns:a16="http://schemas.microsoft.com/office/drawing/2014/main" id="{4CD1BDEA-E527-484E-A366-8B87ABBB7E38}"/>
              </a:ext>
            </a:extLst>
          </p:cNvPr>
          <p:cNvSpPr/>
          <p:nvPr/>
        </p:nvSpPr>
        <p:spPr>
          <a:xfrm rot="3444038">
            <a:off x="3585483" y="815322"/>
            <a:ext cx="95184" cy="186991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985B053-A171-491D-B3E7-518B0F548145}"/>
              </a:ext>
            </a:extLst>
          </p:cNvPr>
          <p:cNvSpPr txBox="1"/>
          <p:nvPr/>
        </p:nvSpPr>
        <p:spPr>
          <a:xfrm>
            <a:off x="4457701" y="1067966"/>
            <a:ext cx="2160269" cy="30008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350" dirty="0"/>
              <a:t>Downtown area, less smoke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="" xmlns:a16="http://schemas.microsoft.com/office/drawing/2014/main" id="{FBF26C81-9540-40EB-8EA0-A95B8424821A}"/>
              </a:ext>
            </a:extLst>
          </p:cNvPr>
          <p:cNvSpPr/>
          <p:nvPr/>
        </p:nvSpPr>
        <p:spPr>
          <a:xfrm>
            <a:off x="3909060" y="2151884"/>
            <a:ext cx="371475" cy="27699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Arrow: Down 6">
            <a:extLst>
              <a:ext uri="{FF2B5EF4-FFF2-40B4-BE49-F238E27FC236}">
                <a16:creationId xmlns="" xmlns:a16="http://schemas.microsoft.com/office/drawing/2014/main" id="{800622D3-D30F-41A6-B5F4-D883723661DA}"/>
              </a:ext>
            </a:extLst>
          </p:cNvPr>
          <p:cNvSpPr/>
          <p:nvPr/>
        </p:nvSpPr>
        <p:spPr>
          <a:xfrm rot="4364111">
            <a:off x="4740548" y="1606250"/>
            <a:ext cx="56657" cy="104985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D54E3F2-5E14-4535-B3D3-30C39B8B9BF8}"/>
              </a:ext>
            </a:extLst>
          </p:cNvPr>
          <p:cNvSpPr txBox="1"/>
          <p:nvPr/>
        </p:nvSpPr>
        <p:spPr>
          <a:xfrm>
            <a:off x="5280660" y="1786783"/>
            <a:ext cx="771525" cy="300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350" dirty="0"/>
              <a:t>PAS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2F21DE4-D5BE-4AF8-AB6E-EA66923E0021}"/>
              </a:ext>
            </a:extLst>
          </p:cNvPr>
          <p:cNvSpPr txBox="1"/>
          <p:nvPr/>
        </p:nvSpPr>
        <p:spPr>
          <a:xfrm>
            <a:off x="3144679" y="2484837"/>
            <a:ext cx="1528763" cy="3000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350" dirty="0" err="1"/>
              <a:t>Bayanzurkh</a:t>
            </a:r>
            <a:r>
              <a:rPr lang="en-US" sz="1350" dirty="0"/>
              <a:t> District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8972D63-0314-4533-AD8E-331EB738CC8E}"/>
              </a:ext>
            </a:extLst>
          </p:cNvPr>
          <p:cNvSpPr txBox="1"/>
          <p:nvPr/>
        </p:nvSpPr>
        <p:spPr>
          <a:xfrm>
            <a:off x="942976" y="2089705"/>
            <a:ext cx="1543013" cy="3231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dirty="0" err="1"/>
              <a:t>Ger</a:t>
            </a:r>
            <a:r>
              <a:rPr lang="en-US" sz="1500" dirty="0"/>
              <a:t> District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87F9BE9-A8D1-43F9-85E3-30862730A8C2}"/>
              </a:ext>
            </a:extLst>
          </p:cNvPr>
          <p:cNvSpPr txBox="1"/>
          <p:nvPr/>
        </p:nvSpPr>
        <p:spPr>
          <a:xfrm>
            <a:off x="1894522" y="3250277"/>
            <a:ext cx="1084385" cy="323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Ger</a:t>
            </a:r>
            <a:r>
              <a:rPr lang="en-US" sz="1500" dirty="0"/>
              <a:t> District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53B3EF6-90E4-4945-BD53-7A9DCC3D5760}"/>
              </a:ext>
            </a:extLst>
          </p:cNvPr>
          <p:cNvSpPr txBox="1"/>
          <p:nvPr/>
        </p:nvSpPr>
        <p:spPr>
          <a:xfrm>
            <a:off x="3996250" y="3248288"/>
            <a:ext cx="1084385" cy="3231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dirty="0" err="1"/>
              <a:t>Ger</a:t>
            </a:r>
            <a:r>
              <a:rPr lang="en-US" sz="1500" dirty="0"/>
              <a:t> District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37B5E55-106F-41BD-9F85-60D180ABE6FD}"/>
              </a:ext>
            </a:extLst>
          </p:cNvPr>
          <p:cNvSpPr txBox="1"/>
          <p:nvPr/>
        </p:nvSpPr>
        <p:spPr>
          <a:xfrm>
            <a:off x="1236104" y="184053"/>
            <a:ext cx="604617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Ulaanbaatar city </a:t>
            </a:r>
            <a:r>
              <a:rPr lang="en-US" sz="3600" dirty="0" smtClean="0"/>
              <a:t>Districts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89" y="6062731"/>
            <a:ext cx="8047417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45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/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79"/>
            <a:ext cx="8018861" cy="906421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/>
                  <a:t>Workshop “Elements to consider when designing a Global Monitoring Plan for Mercury”</a:t>
                </a:r>
                <a:endParaRPr lang="it-IT" sz="1100" i="1" dirty="0"/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r>
                  <a:rPr lang="en-GB" sz="1200" dirty="0"/>
                  <a:t>13 – 14 February 2018, Rome, Italy</a:t>
                </a:r>
                <a:endParaRPr lang="it-IT" sz="1200" dirty="0"/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68302" y="1500554"/>
            <a:ext cx="7929963" cy="466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946" y="279514"/>
            <a:ext cx="7935768" cy="55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/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80"/>
            <a:ext cx="8018861" cy="792288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/>
                  <a:t>Workshop “Elements to consider when designing a Global Monitoring Plan for Mercury”</a:t>
                </a:r>
                <a:endParaRPr lang="it-IT" sz="1100" i="1" dirty="0"/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r>
                  <a:rPr lang="en-GB" sz="1200" dirty="0"/>
                  <a:t>13 – 14 February 2018, Rome, Italy</a:t>
                </a:r>
                <a:endParaRPr lang="it-IT" sz="1200" dirty="0"/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50019" y="1547449"/>
            <a:ext cx="7929963" cy="466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="" xmlns:a16="http://schemas.microsoft.com/office/drawing/2014/main" id="{731EAD35-33C8-4FC8-AE0F-6F128FA0F659}"/>
              </a:ext>
            </a:extLst>
          </p:cNvPr>
          <p:cNvSpPr txBox="1">
            <a:spLocks/>
          </p:cNvSpPr>
          <p:nvPr/>
        </p:nvSpPr>
        <p:spPr>
          <a:xfrm>
            <a:off x="368302" y="220663"/>
            <a:ext cx="6197438" cy="794492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</a:rPr>
            </a:br>
            <a:r>
              <a:rPr kumimoji="0" lang="en-US" sz="1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</a:rPr>
              <a:t>General Site Characteristics </a:t>
            </a:r>
            <a:endParaRPr kumimoji="0" lang="en-US" sz="1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8302" y="1404690"/>
            <a:ext cx="79116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Much </a:t>
            </a:r>
            <a:r>
              <a:rPr lang="en-US" sz="2800" dirty="0"/>
              <a:t>polluted area because of coal combustion and smokes. 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During </a:t>
            </a:r>
            <a:r>
              <a:rPr lang="en-US" sz="2800" dirty="0"/>
              <a:t>winter time, especially morning and evening there are covered by brown fog and acrid smoke from coal fires. 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High </a:t>
            </a:r>
            <a:r>
              <a:rPr lang="en-US" sz="2800" dirty="0"/>
              <a:t>ground and heavily populated.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 placed our PASs according to SOP and sampling tray was hanged 2m above ground and more than 0.5m distance from the one story building.</a:t>
            </a:r>
          </a:p>
        </p:txBody>
      </p:sp>
    </p:spTree>
    <p:extLst>
      <p:ext uri="{BB962C8B-B14F-4D97-AF65-F5344CB8AC3E}">
        <p14:creationId xmlns:p14="http://schemas.microsoft.com/office/powerpoint/2010/main" val="20263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554472D-BCFA-4EA5-BFE9-F1C9E56DC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57250"/>
            <a:ext cx="4350108" cy="28075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F5B32CD-9946-49B3-AA22-FCCB602F7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57" y="3664768"/>
            <a:ext cx="4232950" cy="23359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58D472B-8D0D-40D3-9FC7-F0863F7EB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109" y="857250"/>
            <a:ext cx="4766252" cy="28075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1C1C260-4C70-449B-A87D-D4895B2D08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0108" y="3696903"/>
            <a:ext cx="4766252" cy="23038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225468D-6292-43B2-AE98-0518AC2ED55B}"/>
              </a:ext>
            </a:extLst>
          </p:cNvPr>
          <p:cNvSpPr txBox="1"/>
          <p:nvPr/>
        </p:nvSpPr>
        <p:spPr>
          <a:xfrm>
            <a:off x="937846" y="217936"/>
            <a:ext cx="5654407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Ulaanbaatar suburbs</a:t>
            </a:r>
            <a:r>
              <a:rPr lang="mn-MN" sz="3200" dirty="0"/>
              <a:t> </a:t>
            </a:r>
            <a:r>
              <a:rPr lang="en-US" sz="3200" dirty="0"/>
              <a:t>winter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70F3904-AE9A-40E9-A2D1-3AACC91B5129}"/>
              </a:ext>
            </a:extLst>
          </p:cNvPr>
          <p:cNvSpPr txBox="1"/>
          <p:nvPr/>
        </p:nvSpPr>
        <p:spPr>
          <a:xfrm>
            <a:off x="6592254" y="3962400"/>
            <a:ext cx="203168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Part of downtown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388" y="6065479"/>
            <a:ext cx="8047417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0C37EF4-246B-440E-9206-EFD2868FC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28" y="3429000"/>
            <a:ext cx="4407712" cy="23545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D4C76F6-1980-4740-A564-75F98F49EF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585" y="980123"/>
            <a:ext cx="4407712" cy="23545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B2B9B488-E6E9-467C-AFF3-1C5D96073A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27" y="980122"/>
            <a:ext cx="4407712" cy="23399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3F5FF94-668C-4CA6-B0FE-80BA83E31B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15" y="3429000"/>
            <a:ext cx="4355981" cy="23545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1A20564-3C35-4DD8-A41D-F05B60247EBF}"/>
              </a:ext>
            </a:extLst>
          </p:cNvPr>
          <p:cNvSpPr txBox="1"/>
          <p:nvPr/>
        </p:nvSpPr>
        <p:spPr>
          <a:xfrm>
            <a:off x="871728" y="223734"/>
            <a:ext cx="6947564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white"/>
                </a:solidFill>
              </a:rPr>
              <a:t>Ulaanbaatar suburbs summer time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63D5B69-F035-4C90-BF4F-40C4635EC355}"/>
              </a:ext>
            </a:extLst>
          </p:cNvPr>
          <p:cNvSpPr txBox="1"/>
          <p:nvPr/>
        </p:nvSpPr>
        <p:spPr>
          <a:xfrm>
            <a:off x="3515867" y="5392799"/>
            <a:ext cx="2066544" cy="415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Downtow</a:t>
            </a:r>
            <a:r>
              <a:rPr lang="en-US" sz="2100" dirty="0">
                <a:solidFill>
                  <a:prstClr val="white"/>
                </a:solidFill>
              </a:rPr>
              <a:t>n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uppo 1"/>
          <p:cNvGrpSpPr/>
          <p:nvPr/>
        </p:nvGrpSpPr>
        <p:grpSpPr>
          <a:xfrm>
            <a:off x="368302" y="5951580"/>
            <a:ext cx="8018861" cy="792288"/>
            <a:chOff x="368302" y="5951579"/>
            <a:chExt cx="8018861" cy="906421"/>
          </a:xfrm>
        </p:grpSpPr>
        <p:grpSp>
          <p:nvGrpSpPr>
            <p:cNvPr id="9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8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Workshop “Elements to consider when designing a Global Monitoring Plan for Mercury”</a:t>
                </a:r>
                <a:endParaRPr kumimoji="0" lang="it-IT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4F81BD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tint val="75000"/>
                      </a:prstClr>
                    </a:solidFill>
                    <a:effectLst/>
                    <a:uLnTx/>
                    <a:uFillTx/>
                  </a:rPr>
                  <a:t>13 – 14 February 2018, Rome, Italy</a:t>
                </a:r>
                <a:endParaRPr kumimoji="0" lang="it-IT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tint val="7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11" name="Immagine 16" descr="UNEnvironment_Logo_English_Full_colour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3" name="Immagine 17" descr="WHO_Logo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4" name="Immagine 18" descr="GEF_Logo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17" name="Immagine 19" descr="logo_iia.pn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587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57200" y="220662"/>
            <a:ext cx="6197599" cy="604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3200" dirty="0">
              <a:solidFill>
                <a:srgbClr val="1F497D"/>
              </a:solidFill>
            </a:endParaRPr>
          </a:p>
        </p:txBody>
      </p:sp>
      <p:pic>
        <p:nvPicPr>
          <p:cNvPr id="16" name="Immagine 15" descr="Logo_HG_project_31.01.20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0" y="0"/>
            <a:ext cx="1898185" cy="159643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368302" y="5951579"/>
            <a:ext cx="8018861" cy="906421"/>
            <a:chOff x="368302" y="5951579"/>
            <a:chExt cx="8018861" cy="906421"/>
          </a:xfrm>
        </p:grpSpPr>
        <p:grpSp>
          <p:nvGrpSpPr>
            <p:cNvPr id="14" name="Gruppo 13"/>
            <p:cNvGrpSpPr/>
            <p:nvPr/>
          </p:nvGrpSpPr>
          <p:grpSpPr>
            <a:xfrm>
              <a:off x="3815163" y="5951579"/>
              <a:ext cx="4572000" cy="906421"/>
              <a:chOff x="3815163" y="5951579"/>
              <a:chExt cx="4572000" cy="906421"/>
            </a:xfrm>
          </p:grpSpPr>
          <p:sp>
            <p:nvSpPr>
              <p:cNvPr id="11" name="Rettangolo 10"/>
              <p:cNvSpPr/>
              <p:nvPr/>
            </p:nvSpPr>
            <p:spPr>
              <a:xfrm>
                <a:off x="3815163" y="5951579"/>
                <a:ext cx="4572000" cy="43088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sz="1100" i="1" dirty="0">
                    <a:solidFill>
                      <a:prstClr val="black"/>
                    </a:solidFill>
                  </a:rPr>
                  <a:t>Workshop “Elements to consider when designing a Global Monitoring Plan for Mercury”</a:t>
                </a:r>
                <a:endParaRPr lang="it-IT" sz="11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Sottotitolo 2"/>
              <p:cNvSpPr txBox="1">
                <a:spLocks/>
              </p:cNvSpPr>
              <p:nvPr/>
            </p:nvSpPr>
            <p:spPr>
              <a:xfrm>
                <a:off x="3859355" y="6354332"/>
                <a:ext cx="3077749" cy="50366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indent="0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1pPr>
                <a:lvl2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2000">
                    <a:solidFill>
                      <a:schemeClr val="tx1">
                        <a:tint val="75000"/>
                      </a:schemeClr>
                    </a:solidFill>
                  </a:defRPr>
                </a:lvl2pPr>
                <a:lvl3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>
                    <a:solidFill>
                      <a:schemeClr val="tx1">
                        <a:tint val="75000"/>
                      </a:schemeClr>
                    </a:solidFill>
                  </a:defRPr>
                </a:lvl3pPr>
                <a:lvl4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600">
                    <a:solidFill>
                      <a:schemeClr val="tx1">
                        <a:tint val="75000"/>
                      </a:schemeClr>
                    </a:solidFill>
                  </a:defRPr>
                </a:lvl4pPr>
                <a:lvl5pPr indent="0" algn="ctr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5pPr>
                <a:lvl6pPr indent="0" algn="ctr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None/>
                  <a:defRPr sz="1400" baseline="0">
                    <a:solidFill>
                      <a:schemeClr val="tx1">
                        <a:tint val="75000"/>
                      </a:schemeClr>
                    </a:solidFill>
                  </a:defRPr>
                </a:lvl6pPr>
                <a:lvl7pPr indent="0" algn="ctr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7pPr>
                <a:lvl8pPr indent="0" algn="ctr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8pPr>
                <a:lvl9pPr indent="0" algn="ctr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None/>
                  <a:defRPr sz="1400">
                    <a:solidFill>
                      <a:schemeClr val="tx1">
                        <a:tint val="75000"/>
                      </a:schemeClr>
                    </a:solidFill>
                  </a:defRPr>
                </a:lvl9pPr>
              </a:lstStyle>
              <a:p>
                <a:pPr>
                  <a:buClr>
                    <a:srgbClr val="4F81BD"/>
                  </a:buClr>
                </a:pPr>
                <a:r>
                  <a:rPr lang="en-GB" sz="1200" dirty="0">
                    <a:solidFill>
                      <a:prstClr val="black">
                        <a:tint val="75000"/>
                      </a:prstClr>
                    </a:solidFill>
                  </a:rPr>
                  <a:t>13 – 14 February 2018, Rome, Italy</a:t>
                </a:r>
                <a:endParaRPr lang="it-IT" sz="1200" dirty="0">
                  <a:solidFill>
                    <a:prstClr val="black">
                      <a:tint val="75000"/>
                    </a:prstClr>
                  </a:solidFill>
                </a:endParaRPr>
              </a:p>
            </p:txBody>
          </p:sp>
        </p:grpSp>
        <p:pic>
          <p:nvPicPr>
            <p:cNvPr id="17" name="Immagine 1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2" y="5951579"/>
              <a:ext cx="782296" cy="690621"/>
            </a:xfrm>
            <a:prstGeom prst="rect">
              <a:avLst/>
            </a:prstGeom>
          </p:spPr>
        </p:pic>
        <p:pic>
          <p:nvPicPr>
            <p:cNvPr id="18" name="Immagine 1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887" y="5951579"/>
              <a:ext cx="640966" cy="558353"/>
            </a:xfrm>
            <a:prstGeom prst="rect">
              <a:avLst/>
            </a:prstGeom>
          </p:spPr>
        </p:pic>
        <p:pic>
          <p:nvPicPr>
            <p:cNvPr id="19" name="Immagine 1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37" y="5951579"/>
              <a:ext cx="526026" cy="618081"/>
            </a:xfrm>
            <a:prstGeom prst="rect">
              <a:avLst/>
            </a:prstGeom>
          </p:spPr>
        </p:pic>
        <p:pic>
          <p:nvPicPr>
            <p:cNvPr id="20" name="Immagine 1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1622" y="5951579"/>
              <a:ext cx="640425" cy="547501"/>
            </a:xfrm>
            <a:prstGeom prst="rect">
              <a:avLst/>
            </a:prstGeom>
          </p:spPr>
        </p:pic>
      </p:grp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F332350B-E5D9-4C4B-BF7C-C998F4C698E3}"/>
              </a:ext>
            </a:extLst>
          </p:cNvPr>
          <p:cNvSpPr txBox="1">
            <a:spLocks/>
          </p:cNvSpPr>
          <p:nvPr/>
        </p:nvSpPr>
        <p:spPr>
          <a:xfrm>
            <a:off x="368302" y="1500554"/>
            <a:ext cx="7929963" cy="466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 dirty="0" smtClean="0">
              <a:solidFill>
                <a:sysClr val="windowText" lastClr="000000"/>
              </a:solidFill>
            </a:endParaRPr>
          </a:p>
          <a:p>
            <a:endParaRPr lang="en-US" sz="1800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302" y="853204"/>
            <a:ext cx="7755790" cy="475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70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Adiacenza.thmx</Template>
  <TotalTime>579</TotalTime>
  <Words>340</Words>
  <Application>Microsoft Macintosh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Calibri Light</vt:lpstr>
      <vt:lpstr>Cambria</vt:lpstr>
      <vt:lpstr>Arial</vt:lpstr>
      <vt:lpstr>Adjacency</vt:lpstr>
      <vt:lpstr>Office Theme</vt:lpstr>
      <vt:lpstr>1_Office Theme</vt:lpstr>
      <vt:lpstr>Workshop “Elements to consider when designing  a Global Monitoring Plan for Mercury”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AF_ CNR-IIA</dc:creator>
  <cp:lastModifiedBy>Angeline djampou</cp:lastModifiedBy>
  <cp:revision>34</cp:revision>
  <dcterms:created xsi:type="dcterms:W3CDTF">2018-01-31T11:43:11Z</dcterms:created>
  <dcterms:modified xsi:type="dcterms:W3CDTF">2018-09-05T17:49:17Z</dcterms:modified>
</cp:coreProperties>
</file>