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notesMasterIdLst>
    <p:notesMasterId r:id="rId27"/>
  </p:notesMasterIdLst>
  <p:sldIdLst>
    <p:sldId id="261" r:id="rId2"/>
    <p:sldId id="259" r:id="rId3"/>
    <p:sldId id="262" r:id="rId4"/>
    <p:sldId id="263" r:id="rId5"/>
    <p:sldId id="264" r:id="rId6"/>
    <p:sldId id="265" r:id="rId7"/>
    <p:sldId id="266" r:id="rId8"/>
    <p:sldId id="299" r:id="rId9"/>
    <p:sldId id="300" r:id="rId10"/>
    <p:sldId id="269" r:id="rId11"/>
    <p:sldId id="274" r:id="rId12"/>
    <p:sldId id="270" r:id="rId13"/>
    <p:sldId id="267" r:id="rId14"/>
    <p:sldId id="268" r:id="rId15"/>
    <p:sldId id="294" r:id="rId16"/>
    <p:sldId id="276" r:id="rId17"/>
    <p:sldId id="278" r:id="rId18"/>
    <p:sldId id="279" r:id="rId19"/>
    <p:sldId id="275" r:id="rId20"/>
    <p:sldId id="295" r:id="rId21"/>
    <p:sldId id="283" r:id="rId22"/>
    <p:sldId id="284" r:id="rId23"/>
    <p:sldId id="296" r:id="rId24"/>
    <p:sldId id="297" r:id="rId25"/>
    <p:sldId id="298"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9107" autoAdjust="0"/>
  </p:normalViewPr>
  <p:slideViewPr>
    <p:cSldViewPr snapToGrid="0" snapToObjects="1">
      <p:cViewPr varScale="1">
        <p:scale>
          <a:sx n="97" d="100"/>
          <a:sy n="97" d="100"/>
        </p:scale>
        <p:origin x="1544" y="184"/>
      </p:cViewPr>
      <p:guideLst>
        <p:guide orient="horz" pos="2160"/>
        <p:guide pos="2880"/>
      </p:guideLst>
    </p:cSldViewPr>
  </p:slideViewPr>
  <p:notesTextViewPr>
    <p:cViewPr>
      <p:scale>
        <a:sx n="100" d="100"/>
        <a:sy n="100" d="100"/>
      </p:scale>
      <p:origin x="0" y="0"/>
    </p:cViewPr>
  </p:notesTextViewPr>
  <p:sorterViewPr>
    <p:cViewPr>
      <p:scale>
        <a:sx n="85" d="100"/>
        <a:sy n="85" d="100"/>
      </p:scale>
      <p:origin x="0" y="140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32"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8004C8-FF45-4ABE-8503-667CB8F1A547}" type="doc">
      <dgm:prSet loTypeId="urn:microsoft.com/office/officeart/2009/layout/CircleArrowProcess" loCatId="process" qsTypeId="urn:microsoft.com/office/officeart/2005/8/quickstyle/simple1#6" qsCatId="simple" csTypeId="urn:microsoft.com/office/officeart/2005/8/colors/accent1_2#4" csCatId="accent1" phldr="1"/>
      <dgm:spPr/>
      <dgm:t>
        <a:bodyPr/>
        <a:lstStyle/>
        <a:p>
          <a:endParaRPr lang="it-IT"/>
        </a:p>
      </dgm:t>
    </dgm:pt>
    <dgm:pt modelId="{49BB4569-A4ED-49D7-A445-2130D252A70B}">
      <dgm:prSet phldrT="[Testo]"/>
      <dgm:spPr/>
      <dgm:t>
        <a:bodyPr/>
        <a:lstStyle/>
        <a:p>
          <a:r>
            <a:rPr lang="it-IT" dirty="0">
              <a:latin typeface="Times New Roman" pitchFamily="18" charset="0"/>
              <a:cs typeface="Times New Roman" pitchFamily="18" charset="0"/>
            </a:rPr>
            <a:t>OK</a:t>
          </a:r>
        </a:p>
      </dgm:t>
    </dgm:pt>
    <dgm:pt modelId="{D1E940A9-D85C-4B57-8AE5-7CA17B2849A6}" type="parTrans" cxnId="{3F67C42B-AA94-4948-ADA4-F07578E7E871}">
      <dgm:prSet/>
      <dgm:spPr/>
      <dgm:t>
        <a:bodyPr/>
        <a:lstStyle/>
        <a:p>
          <a:endParaRPr lang="it-IT"/>
        </a:p>
      </dgm:t>
    </dgm:pt>
    <dgm:pt modelId="{CB18898C-38E9-4DB7-9AFA-52C76AA9B44F}" type="sibTrans" cxnId="{3F67C42B-AA94-4948-ADA4-F07578E7E871}">
      <dgm:prSet/>
      <dgm:spPr/>
      <dgm:t>
        <a:bodyPr/>
        <a:lstStyle/>
        <a:p>
          <a:endParaRPr lang="it-IT"/>
        </a:p>
      </dgm:t>
    </dgm:pt>
    <dgm:pt modelId="{62C6694A-1485-445E-BBAF-A9D9D1EE4AB8}">
      <dgm:prSet phldrT="[Testo]"/>
      <dgm:spPr/>
      <dgm:t>
        <a:bodyPr/>
        <a:lstStyle/>
        <a:p>
          <a:r>
            <a:rPr lang="it-IT" dirty="0">
              <a:latin typeface="Times New Roman" pitchFamily="18" charset="0"/>
              <a:cs typeface="Times New Roman" pitchFamily="18" charset="0"/>
            </a:rPr>
            <a:t>I</a:t>
          </a:r>
          <a:r>
            <a:rPr lang="it-IT" baseline="-25000" dirty="0">
              <a:latin typeface="Times New Roman" pitchFamily="18" charset="0"/>
              <a:cs typeface="Times New Roman" pitchFamily="18" charset="0"/>
            </a:rPr>
            <a:t>x</a:t>
          </a:r>
        </a:p>
      </dgm:t>
    </dgm:pt>
    <dgm:pt modelId="{D7E7FB2E-C828-4FB3-9501-861108AE34DA}" type="parTrans" cxnId="{EB9D0225-1115-415A-BC80-F723B9D4936F}">
      <dgm:prSet/>
      <dgm:spPr/>
      <dgm:t>
        <a:bodyPr/>
        <a:lstStyle/>
        <a:p>
          <a:endParaRPr lang="it-IT"/>
        </a:p>
      </dgm:t>
    </dgm:pt>
    <dgm:pt modelId="{2D88B831-1C3B-49FE-83EB-52CA65CB438A}" type="sibTrans" cxnId="{EB9D0225-1115-415A-BC80-F723B9D4936F}">
      <dgm:prSet/>
      <dgm:spPr/>
      <dgm:t>
        <a:bodyPr/>
        <a:lstStyle/>
        <a:p>
          <a:endParaRPr lang="it-IT"/>
        </a:p>
      </dgm:t>
    </dgm:pt>
    <dgm:pt modelId="{1B51146E-65F9-4715-B884-8707A60C328E}">
      <dgm:prSet phldrT="[Testo]"/>
      <dgm:spPr/>
      <dgm:t>
        <a:bodyPr/>
        <a:lstStyle/>
        <a:p>
          <a:r>
            <a:rPr lang="it-IT" dirty="0">
              <a:latin typeface="Times New Roman" pitchFamily="18" charset="0"/>
              <a:cs typeface="Times New Roman" pitchFamily="18" charset="0"/>
            </a:rPr>
            <a:t>W</a:t>
          </a:r>
          <a:r>
            <a:rPr lang="it-IT" baseline="-25000" dirty="0">
              <a:latin typeface="Times New Roman" pitchFamily="18" charset="0"/>
              <a:cs typeface="Times New Roman" pitchFamily="18" charset="0"/>
            </a:rPr>
            <a:t>x</a:t>
          </a:r>
        </a:p>
      </dgm:t>
    </dgm:pt>
    <dgm:pt modelId="{6544F787-C2A5-4C2C-A2FA-9341F6255755}" type="parTrans" cxnId="{41ACD85F-2097-4BD1-BDFA-8148D50F84FE}">
      <dgm:prSet/>
      <dgm:spPr/>
      <dgm:t>
        <a:bodyPr/>
        <a:lstStyle/>
        <a:p>
          <a:endParaRPr lang="it-IT"/>
        </a:p>
      </dgm:t>
    </dgm:pt>
    <dgm:pt modelId="{7F034DC3-F448-4474-BC81-C3A6B70359C3}" type="sibTrans" cxnId="{41ACD85F-2097-4BD1-BDFA-8148D50F84FE}">
      <dgm:prSet/>
      <dgm:spPr/>
      <dgm:t>
        <a:bodyPr/>
        <a:lstStyle/>
        <a:p>
          <a:endParaRPr lang="it-IT"/>
        </a:p>
      </dgm:t>
    </dgm:pt>
    <dgm:pt modelId="{FE839103-044A-4A4B-B59C-B7D325246410}" type="pres">
      <dgm:prSet presAssocID="{578004C8-FF45-4ABE-8503-667CB8F1A547}" presName="Name0" presStyleCnt="0">
        <dgm:presLayoutVars>
          <dgm:chMax val="7"/>
          <dgm:chPref val="7"/>
          <dgm:dir/>
          <dgm:animLvl val="lvl"/>
        </dgm:presLayoutVars>
      </dgm:prSet>
      <dgm:spPr/>
      <dgm:t>
        <a:bodyPr/>
        <a:lstStyle/>
        <a:p>
          <a:endParaRPr lang="en-US"/>
        </a:p>
      </dgm:t>
    </dgm:pt>
    <dgm:pt modelId="{EAF84C7E-A9F1-4DB4-8D55-788DC36A329C}" type="pres">
      <dgm:prSet presAssocID="{49BB4569-A4ED-49D7-A445-2130D252A70B}" presName="Accent1" presStyleCnt="0"/>
      <dgm:spPr/>
    </dgm:pt>
    <dgm:pt modelId="{77FE2103-6283-417F-81BD-98DF6E15F08F}" type="pres">
      <dgm:prSet presAssocID="{49BB4569-A4ED-49D7-A445-2130D252A70B}" presName="Accent" presStyleLbl="node1" presStyleIdx="0" presStyleCnt="3"/>
      <dgm:spPr>
        <a:solidFill>
          <a:schemeClr val="accent3"/>
        </a:solidFill>
      </dgm:spPr>
    </dgm:pt>
    <dgm:pt modelId="{1E3681F0-98E8-42BB-85DA-2C733FDAF2F3}" type="pres">
      <dgm:prSet presAssocID="{49BB4569-A4ED-49D7-A445-2130D252A70B}" presName="Parent1" presStyleLbl="revTx" presStyleIdx="0" presStyleCnt="3">
        <dgm:presLayoutVars>
          <dgm:chMax val="1"/>
          <dgm:chPref val="1"/>
          <dgm:bulletEnabled val="1"/>
        </dgm:presLayoutVars>
      </dgm:prSet>
      <dgm:spPr/>
      <dgm:t>
        <a:bodyPr/>
        <a:lstStyle/>
        <a:p>
          <a:endParaRPr lang="en-US"/>
        </a:p>
      </dgm:t>
    </dgm:pt>
    <dgm:pt modelId="{73F69835-D85F-4869-9894-09462513CA5E}" type="pres">
      <dgm:prSet presAssocID="{62C6694A-1485-445E-BBAF-A9D9D1EE4AB8}" presName="Accent2" presStyleCnt="0"/>
      <dgm:spPr/>
    </dgm:pt>
    <dgm:pt modelId="{66F28B10-17A4-45B4-A426-521CDE9D0412}" type="pres">
      <dgm:prSet presAssocID="{62C6694A-1485-445E-BBAF-A9D9D1EE4AB8}" presName="Accent" presStyleLbl="node1" presStyleIdx="1" presStyleCnt="3"/>
      <dgm:spPr>
        <a:solidFill>
          <a:srgbClr val="FF0000"/>
        </a:solidFill>
      </dgm:spPr>
    </dgm:pt>
    <dgm:pt modelId="{B48FB4F7-274B-4B88-923C-F2C39B9F1E2D}" type="pres">
      <dgm:prSet presAssocID="{62C6694A-1485-445E-BBAF-A9D9D1EE4AB8}" presName="Parent2" presStyleLbl="revTx" presStyleIdx="1" presStyleCnt="3">
        <dgm:presLayoutVars>
          <dgm:chMax val="1"/>
          <dgm:chPref val="1"/>
          <dgm:bulletEnabled val="1"/>
        </dgm:presLayoutVars>
      </dgm:prSet>
      <dgm:spPr/>
      <dgm:t>
        <a:bodyPr/>
        <a:lstStyle/>
        <a:p>
          <a:endParaRPr lang="en-US"/>
        </a:p>
      </dgm:t>
    </dgm:pt>
    <dgm:pt modelId="{65FA1F07-BF1A-40BE-B63D-FDC7B3247CF2}" type="pres">
      <dgm:prSet presAssocID="{1B51146E-65F9-4715-B884-8707A60C328E}" presName="Accent3" presStyleCnt="0"/>
      <dgm:spPr/>
    </dgm:pt>
    <dgm:pt modelId="{8FAC90AC-7D3F-4763-B343-68EF84F97260}" type="pres">
      <dgm:prSet presAssocID="{1B51146E-65F9-4715-B884-8707A60C328E}" presName="Accent" presStyleLbl="node1" presStyleIdx="2" presStyleCnt="3"/>
      <dgm:spPr/>
    </dgm:pt>
    <dgm:pt modelId="{AF64ECA6-67BD-4E77-9EBB-D4A81F3A00E8}" type="pres">
      <dgm:prSet presAssocID="{1B51146E-65F9-4715-B884-8707A60C328E}" presName="Parent3" presStyleLbl="revTx" presStyleIdx="2" presStyleCnt="3">
        <dgm:presLayoutVars>
          <dgm:chMax val="1"/>
          <dgm:chPref val="1"/>
          <dgm:bulletEnabled val="1"/>
        </dgm:presLayoutVars>
      </dgm:prSet>
      <dgm:spPr/>
      <dgm:t>
        <a:bodyPr/>
        <a:lstStyle/>
        <a:p>
          <a:endParaRPr lang="en-US"/>
        </a:p>
      </dgm:t>
    </dgm:pt>
  </dgm:ptLst>
  <dgm:cxnLst>
    <dgm:cxn modelId="{41ACD85F-2097-4BD1-BDFA-8148D50F84FE}" srcId="{578004C8-FF45-4ABE-8503-667CB8F1A547}" destId="{1B51146E-65F9-4715-B884-8707A60C328E}" srcOrd="2" destOrd="0" parTransId="{6544F787-C2A5-4C2C-A2FA-9341F6255755}" sibTransId="{7F034DC3-F448-4474-BC81-C3A6B70359C3}"/>
    <dgm:cxn modelId="{EB9D0225-1115-415A-BC80-F723B9D4936F}" srcId="{578004C8-FF45-4ABE-8503-667CB8F1A547}" destId="{62C6694A-1485-445E-BBAF-A9D9D1EE4AB8}" srcOrd="1" destOrd="0" parTransId="{D7E7FB2E-C828-4FB3-9501-861108AE34DA}" sibTransId="{2D88B831-1C3B-49FE-83EB-52CA65CB438A}"/>
    <dgm:cxn modelId="{360699BB-9A71-4920-BC58-1B392A99046B}" type="presOf" srcId="{62C6694A-1485-445E-BBAF-A9D9D1EE4AB8}" destId="{B48FB4F7-274B-4B88-923C-F2C39B9F1E2D}" srcOrd="0" destOrd="0" presId="urn:microsoft.com/office/officeart/2009/layout/CircleArrowProcess"/>
    <dgm:cxn modelId="{B6349282-9ACE-4FCE-8177-1F6654D2C6AB}" type="presOf" srcId="{1B51146E-65F9-4715-B884-8707A60C328E}" destId="{AF64ECA6-67BD-4E77-9EBB-D4A81F3A00E8}" srcOrd="0" destOrd="0" presId="urn:microsoft.com/office/officeart/2009/layout/CircleArrowProcess"/>
    <dgm:cxn modelId="{C5DBDD78-CC5B-402A-9747-B990CDC25C8D}" type="presOf" srcId="{49BB4569-A4ED-49D7-A445-2130D252A70B}" destId="{1E3681F0-98E8-42BB-85DA-2C733FDAF2F3}" srcOrd="0" destOrd="0" presId="urn:microsoft.com/office/officeart/2009/layout/CircleArrowProcess"/>
    <dgm:cxn modelId="{72CE7DD1-5D95-44E3-A39C-D69D2D2CB82F}" type="presOf" srcId="{578004C8-FF45-4ABE-8503-667CB8F1A547}" destId="{FE839103-044A-4A4B-B59C-B7D325246410}" srcOrd="0" destOrd="0" presId="urn:microsoft.com/office/officeart/2009/layout/CircleArrowProcess"/>
    <dgm:cxn modelId="{3F67C42B-AA94-4948-ADA4-F07578E7E871}" srcId="{578004C8-FF45-4ABE-8503-667CB8F1A547}" destId="{49BB4569-A4ED-49D7-A445-2130D252A70B}" srcOrd="0" destOrd="0" parTransId="{D1E940A9-D85C-4B57-8AE5-7CA17B2849A6}" sibTransId="{CB18898C-38E9-4DB7-9AFA-52C76AA9B44F}"/>
    <dgm:cxn modelId="{AEFF90C1-AF01-4427-ACBB-1F58862DF0B8}" type="presParOf" srcId="{FE839103-044A-4A4B-B59C-B7D325246410}" destId="{EAF84C7E-A9F1-4DB4-8D55-788DC36A329C}" srcOrd="0" destOrd="0" presId="urn:microsoft.com/office/officeart/2009/layout/CircleArrowProcess"/>
    <dgm:cxn modelId="{12D2A068-B859-4EED-B0ED-9B6D1B10B83F}" type="presParOf" srcId="{EAF84C7E-A9F1-4DB4-8D55-788DC36A329C}" destId="{77FE2103-6283-417F-81BD-98DF6E15F08F}" srcOrd="0" destOrd="0" presId="urn:microsoft.com/office/officeart/2009/layout/CircleArrowProcess"/>
    <dgm:cxn modelId="{F618EF8E-1D9B-474C-B35B-4A1539D2B5F1}" type="presParOf" srcId="{FE839103-044A-4A4B-B59C-B7D325246410}" destId="{1E3681F0-98E8-42BB-85DA-2C733FDAF2F3}" srcOrd="1" destOrd="0" presId="urn:microsoft.com/office/officeart/2009/layout/CircleArrowProcess"/>
    <dgm:cxn modelId="{0A035802-6DD6-4028-8988-7BD4EDD5FABA}" type="presParOf" srcId="{FE839103-044A-4A4B-B59C-B7D325246410}" destId="{73F69835-D85F-4869-9894-09462513CA5E}" srcOrd="2" destOrd="0" presId="urn:microsoft.com/office/officeart/2009/layout/CircleArrowProcess"/>
    <dgm:cxn modelId="{98537EC9-AC87-4959-A497-9DE1A448D27E}" type="presParOf" srcId="{73F69835-D85F-4869-9894-09462513CA5E}" destId="{66F28B10-17A4-45B4-A426-521CDE9D0412}" srcOrd="0" destOrd="0" presId="urn:microsoft.com/office/officeart/2009/layout/CircleArrowProcess"/>
    <dgm:cxn modelId="{9D6E5C2F-AECB-4A6A-BF0B-2A961AE37C00}" type="presParOf" srcId="{FE839103-044A-4A4B-B59C-B7D325246410}" destId="{B48FB4F7-274B-4B88-923C-F2C39B9F1E2D}" srcOrd="3" destOrd="0" presId="urn:microsoft.com/office/officeart/2009/layout/CircleArrowProcess"/>
    <dgm:cxn modelId="{95D2AA2F-448C-4CD9-8190-A57D8E3DD328}" type="presParOf" srcId="{FE839103-044A-4A4B-B59C-B7D325246410}" destId="{65FA1F07-BF1A-40BE-B63D-FDC7B3247CF2}" srcOrd="4" destOrd="0" presId="urn:microsoft.com/office/officeart/2009/layout/CircleArrowProcess"/>
    <dgm:cxn modelId="{E01F5D28-CCE8-478C-ADB7-DDE7DECF0893}" type="presParOf" srcId="{65FA1F07-BF1A-40BE-B63D-FDC7B3247CF2}" destId="{8FAC90AC-7D3F-4763-B343-68EF84F97260}" srcOrd="0" destOrd="0" presId="urn:microsoft.com/office/officeart/2009/layout/CircleArrowProcess"/>
    <dgm:cxn modelId="{EF9A4AFD-EB8A-4676-88D0-03D6042AD615}" type="presParOf" srcId="{FE839103-044A-4A4B-B59C-B7D325246410}" destId="{AF64ECA6-67BD-4E77-9EBB-D4A81F3A00E8}"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20C892-37E1-42C4-90C8-A50CD85A28EF}" type="doc">
      <dgm:prSet loTypeId="urn:microsoft.com/office/officeart/2005/8/layout/funnel1" loCatId="relationship" qsTypeId="urn:microsoft.com/office/officeart/2005/8/quickstyle/simple1#7" qsCatId="simple" csTypeId="urn:microsoft.com/office/officeart/2005/8/colors/colorful5" csCatId="colorful" phldr="1"/>
      <dgm:spPr/>
      <dgm:t>
        <a:bodyPr/>
        <a:lstStyle/>
        <a:p>
          <a:endParaRPr lang="it-IT"/>
        </a:p>
      </dgm:t>
    </dgm:pt>
    <dgm:pt modelId="{DBFA85BC-9D39-4E02-9C66-9860FAAE4B2F}">
      <dgm:prSet phldrT="[Testo]" custT="1"/>
      <dgm:spPr>
        <a:solidFill>
          <a:schemeClr val="bg1">
            <a:lumMod val="50000"/>
          </a:schemeClr>
        </a:solidFill>
        <a:ln w="12700">
          <a:solidFill>
            <a:schemeClr val="tx1"/>
          </a:solidFill>
        </a:ln>
      </dgm:spPr>
      <dgm:t>
        <a:bodyPr/>
        <a:lstStyle/>
        <a:p>
          <a:r>
            <a:rPr lang="it-IT" sz="1600" b="1" dirty="0" err="1">
              <a:latin typeface="Times New Roman" pitchFamily="18" charset="0"/>
              <a:cs typeface="Times New Roman" pitchFamily="18" charset="0"/>
            </a:rPr>
            <a:t>Raw</a:t>
          </a:r>
          <a:r>
            <a:rPr lang="it-IT" sz="1600" b="1" dirty="0">
              <a:latin typeface="Times New Roman" pitchFamily="18" charset="0"/>
              <a:cs typeface="Times New Roman" pitchFamily="18" charset="0"/>
            </a:rPr>
            <a:t> Data</a:t>
          </a:r>
        </a:p>
      </dgm:t>
    </dgm:pt>
    <dgm:pt modelId="{E3B7D8D8-75F7-4B34-9EBD-8405B66B93E5}" type="parTrans" cxnId="{B54D32E6-61B6-4AD0-BC8F-1A153E5FDDE5}">
      <dgm:prSet/>
      <dgm:spPr/>
      <dgm:t>
        <a:bodyPr/>
        <a:lstStyle/>
        <a:p>
          <a:endParaRPr lang="it-IT"/>
        </a:p>
      </dgm:t>
    </dgm:pt>
    <dgm:pt modelId="{BB62EFF7-B100-4C8F-B9C0-DDEEA580280A}" type="sibTrans" cxnId="{B54D32E6-61B6-4AD0-BC8F-1A153E5FDDE5}">
      <dgm:prSet/>
      <dgm:spPr/>
      <dgm:t>
        <a:bodyPr/>
        <a:lstStyle/>
        <a:p>
          <a:endParaRPr lang="it-IT"/>
        </a:p>
      </dgm:t>
    </dgm:pt>
    <dgm:pt modelId="{471B697D-9959-4E91-AFCE-F7074E70EC8C}">
      <dgm:prSet phldrT="[Testo]" custT="1"/>
      <dgm:spPr>
        <a:solidFill>
          <a:schemeClr val="bg1">
            <a:lumMod val="50000"/>
          </a:schemeClr>
        </a:solidFill>
        <a:ln w="12700">
          <a:solidFill>
            <a:schemeClr val="tx1"/>
          </a:solidFill>
        </a:ln>
      </dgm:spPr>
      <dgm:t>
        <a:bodyPr/>
        <a:lstStyle/>
        <a:p>
          <a:r>
            <a:rPr lang="it-IT" sz="1600" b="1" dirty="0" err="1">
              <a:latin typeface="Times New Roman" pitchFamily="18" charset="0"/>
              <a:cs typeface="Times New Roman" pitchFamily="18" charset="0"/>
            </a:rPr>
            <a:t>Raw</a:t>
          </a:r>
          <a:r>
            <a:rPr lang="it-IT" sz="1600" b="1" dirty="0">
              <a:latin typeface="Times New Roman" pitchFamily="18" charset="0"/>
              <a:cs typeface="Times New Roman" pitchFamily="18" charset="0"/>
            </a:rPr>
            <a:t> Data</a:t>
          </a:r>
        </a:p>
      </dgm:t>
    </dgm:pt>
    <dgm:pt modelId="{9B7C6416-A0C9-409D-8B90-1CDE5B8DBC46}" type="parTrans" cxnId="{903ED913-D061-4A5E-9F60-7876916B3381}">
      <dgm:prSet/>
      <dgm:spPr/>
      <dgm:t>
        <a:bodyPr/>
        <a:lstStyle/>
        <a:p>
          <a:endParaRPr lang="it-IT"/>
        </a:p>
      </dgm:t>
    </dgm:pt>
    <dgm:pt modelId="{BAF79C4F-4365-4701-A93A-608D665F02C1}" type="sibTrans" cxnId="{903ED913-D061-4A5E-9F60-7876916B3381}">
      <dgm:prSet/>
      <dgm:spPr/>
      <dgm:t>
        <a:bodyPr/>
        <a:lstStyle/>
        <a:p>
          <a:endParaRPr lang="it-IT"/>
        </a:p>
      </dgm:t>
    </dgm:pt>
    <dgm:pt modelId="{61F6B788-2263-40AC-8887-A9E81112C779}">
      <dgm:prSet phldrT="[Testo]" custT="1"/>
      <dgm:spPr>
        <a:solidFill>
          <a:schemeClr val="bg1">
            <a:lumMod val="50000"/>
          </a:schemeClr>
        </a:solidFill>
        <a:ln w="12700">
          <a:solidFill>
            <a:schemeClr val="tx1"/>
          </a:solidFill>
        </a:ln>
      </dgm:spPr>
      <dgm:t>
        <a:bodyPr/>
        <a:lstStyle/>
        <a:p>
          <a:r>
            <a:rPr lang="it-IT" sz="1600" b="1" dirty="0" err="1">
              <a:latin typeface="Times New Roman" pitchFamily="18" charset="0"/>
              <a:cs typeface="Times New Roman" pitchFamily="18" charset="0"/>
            </a:rPr>
            <a:t>Raw</a:t>
          </a:r>
          <a:r>
            <a:rPr lang="it-IT" sz="1600" b="1" dirty="0">
              <a:latin typeface="Times New Roman" pitchFamily="18" charset="0"/>
              <a:cs typeface="Times New Roman" pitchFamily="18" charset="0"/>
            </a:rPr>
            <a:t> Data</a:t>
          </a:r>
        </a:p>
      </dgm:t>
    </dgm:pt>
    <dgm:pt modelId="{3097CBC9-3AD8-4BA4-B76B-EE71068E0E5C}" type="parTrans" cxnId="{F73E82DF-4BAE-4766-90E7-5CA5220C1034}">
      <dgm:prSet/>
      <dgm:spPr/>
      <dgm:t>
        <a:bodyPr/>
        <a:lstStyle/>
        <a:p>
          <a:endParaRPr lang="it-IT"/>
        </a:p>
      </dgm:t>
    </dgm:pt>
    <dgm:pt modelId="{50424B7E-10EE-424F-94EA-7440C15DA881}" type="sibTrans" cxnId="{F73E82DF-4BAE-4766-90E7-5CA5220C1034}">
      <dgm:prSet/>
      <dgm:spPr/>
      <dgm:t>
        <a:bodyPr/>
        <a:lstStyle/>
        <a:p>
          <a:endParaRPr lang="it-IT"/>
        </a:p>
      </dgm:t>
    </dgm:pt>
    <dgm:pt modelId="{935AA738-A4DA-4A9C-BE42-81211285530C}">
      <dgm:prSet phldrT="[Testo]" custT="1"/>
      <dgm:spPr/>
      <dgm:t>
        <a:bodyPr/>
        <a:lstStyle/>
        <a:p>
          <a:r>
            <a:rPr lang="it-IT" sz="2000" b="1" dirty="0" err="1">
              <a:effectLst>
                <a:outerShdw blurRad="38100" dist="38100" dir="2700000" algn="tl">
                  <a:srgbClr val="000000">
                    <a:alpha val="43137"/>
                  </a:srgbClr>
                </a:outerShdw>
              </a:effectLst>
              <a:latin typeface="Times New Roman" pitchFamily="18" charset="0"/>
              <a:cs typeface="Times New Roman" pitchFamily="18" charset="0"/>
            </a:rPr>
            <a:t>Flagging</a:t>
          </a:r>
          <a:r>
            <a:rPr lang="it-IT" sz="2000" b="1" dirty="0">
              <a:effectLst>
                <a:outerShdw blurRad="38100" dist="38100" dir="2700000" algn="tl">
                  <a:srgbClr val="000000">
                    <a:alpha val="43137"/>
                  </a:srgbClr>
                </a:outerShdw>
              </a:effectLst>
              <a:latin typeface="Times New Roman" pitchFamily="18" charset="0"/>
              <a:cs typeface="Times New Roman" pitchFamily="18" charset="0"/>
            </a:rPr>
            <a:t> </a:t>
          </a:r>
          <a:r>
            <a:rPr lang="it-IT" sz="2000" b="1" dirty="0" err="1">
              <a:effectLst>
                <a:outerShdw blurRad="38100" dist="38100" dir="2700000" algn="tl">
                  <a:srgbClr val="000000">
                    <a:alpha val="43137"/>
                  </a:srgbClr>
                </a:outerShdw>
              </a:effectLst>
              <a:latin typeface="Times New Roman" pitchFamily="18" charset="0"/>
              <a:cs typeface="Times New Roman" pitchFamily="18" charset="0"/>
            </a:rPr>
            <a:t>Criteria</a:t>
          </a:r>
          <a:endParaRPr lang="it-IT" sz="2000" b="1"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3D0BABAD-FDA1-4C11-B0D9-C5D45865C6A0}" type="parTrans" cxnId="{2DACAD28-E1F4-4938-BA8B-3F2D3E2FA3DC}">
      <dgm:prSet/>
      <dgm:spPr/>
      <dgm:t>
        <a:bodyPr/>
        <a:lstStyle/>
        <a:p>
          <a:endParaRPr lang="it-IT"/>
        </a:p>
      </dgm:t>
    </dgm:pt>
    <dgm:pt modelId="{53D1815A-131F-4F39-BC1A-BA70B69044E7}" type="sibTrans" cxnId="{2DACAD28-E1F4-4938-BA8B-3F2D3E2FA3DC}">
      <dgm:prSet/>
      <dgm:spPr/>
      <dgm:t>
        <a:bodyPr/>
        <a:lstStyle/>
        <a:p>
          <a:endParaRPr lang="it-IT"/>
        </a:p>
      </dgm:t>
    </dgm:pt>
    <dgm:pt modelId="{A583D006-879E-411B-BD0E-7375BAEE2CB2}" type="pres">
      <dgm:prSet presAssocID="{A720C892-37E1-42C4-90C8-A50CD85A28EF}" presName="Name0" presStyleCnt="0">
        <dgm:presLayoutVars>
          <dgm:chMax val="4"/>
          <dgm:resizeHandles val="exact"/>
        </dgm:presLayoutVars>
      </dgm:prSet>
      <dgm:spPr/>
      <dgm:t>
        <a:bodyPr/>
        <a:lstStyle/>
        <a:p>
          <a:endParaRPr lang="en-US"/>
        </a:p>
      </dgm:t>
    </dgm:pt>
    <dgm:pt modelId="{D0AC0BCA-DE09-4998-9D11-406436A7487C}" type="pres">
      <dgm:prSet presAssocID="{A720C892-37E1-42C4-90C8-A50CD85A28EF}" presName="ellipse" presStyleLbl="trBgShp" presStyleIdx="0" presStyleCnt="1" custLinFactNeighborX="-11890" custLinFactNeighborY="-44668"/>
      <dgm:spPr>
        <a:solidFill>
          <a:schemeClr val="bg1">
            <a:lumMod val="85000"/>
            <a:alpha val="40000"/>
          </a:schemeClr>
        </a:solidFill>
      </dgm:spPr>
    </dgm:pt>
    <dgm:pt modelId="{0AAFB528-6B75-4480-8166-98F7D1B6B7A3}" type="pres">
      <dgm:prSet presAssocID="{A720C892-37E1-42C4-90C8-A50CD85A28EF}" presName="arrow1" presStyleLbl="fgShp" presStyleIdx="0" presStyleCnt="1" custScaleX="73137" custScaleY="241819" custLinFactNeighborX="-52772" custLinFactNeighborY="-9361"/>
      <dgm:spPr>
        <a:solidFill>
          <a:schemeClr val="bg1">
            <a:lumMod val="65000"/>
          </a:schemeClr>
        </a:solidFill>
        <a:ln>
          <a:solidFill>
            <a:schemeClr val="tx1">
              <a:lumMod val="65000"/>
              <a:lumOff val="35000"/>
            </a:schemeClr>
          </a:solidFill>
        </a:ln>
      </dgm:spPr>
    </dgm:pt>
    <dgm:pt modelId="{9F16A1A5-8B78-406C-82D8-872F59E6AC8C}" type="pres">
      <dgm:prSet presAssocID="{A720C892-37E1-42C4-90C8-A50CD85A28EF}" presName="rectangle" presStyleLbl="revTx" presStyleIdx="0" presStyleCnt="1" custScaleX="130817" custScaleY="61196" custLinFactNeighborX="-14332" custLinFactNeighborY="41787">
        <dgm:presLayoutVars>
          <dgm:bulletEnabled val="1"/>
        </dgm:presLayoutVars>
      </dgm:prSet>
      <dgm:spPr/>
      <dgm:t>
        <a:bodyPr/>
        <a:lstStyle/>
        <a:p>
          <a:endParaRPr lang="en-US"/>
        </a:p>
      </dgm:t>
    </dgm:pt>
    <dgm:pt modelId="{E07E2373-E14D-402D-9441-95A4AC7E1F87}" type="pres">
      <dgm:prSet presAssocID="{471B697D-9959-4E91-AFCE-F7074E70EC8C}" presName="item1" presStyleLbl="node1" presStyleIdx="0" presStyleCnt="3" custLinFactNeighborX="-24696" custLinFactNeighborY="-44460">
        <dgm:presLayoutVars>
          <dgm:bulletEnabled val="1"/>
        </dgm:presLayoutVars>
      </dgm:prSet>
      <dgm:spPr/>
      <dgm:t>
        <a:bodyPr/>
        <a:lstStyle/>
        <a:p>
          <a:endParaRPr lang="en-US"/>
        </a:p>
      </dgm:t>
    </dgm:pt>
    <dgm:pt modelId="{178B273C-8F8D-4254-955A-D56F408B45E6}" type="pres">
      <dgm:prSet presAssocID="{61F6B788-2263-40AC-8887-A9E81112C779}" presName="item2" presStyleLbl="node1" presStyleIdx="1" presStyleCnt="3" custLinFactNeighborX="-35280" custLinFactNeighborY="-44460">
        <dgm:presLayoutVars>
          <dgm:bulletEnabled val="1"/>
        </dgm:presLayoutVars>
      </dgm:prSet>
      <dgm:spPr/>
      <dgm:t>
        <a:bodyPr/>
        <a:lstStyle/>
        <a:p>
          <a:endParaRPr lang="en-US"/>
        </a:p>
      </dgm:t>
    </dgm:pt>
    <dgm:pt modelId="{5469D642-A033-4EB7-9988-880F4572E728}" type="pres">
      <dgm:prSet presAssocID="{935AA738-A4DA-4A9C-BE42-81211285530C}" presName="item3" presStyleLbl="node1" presStyleIdx="2" presStyleCnt="3" custLinFactNeighborX="-30300" custLinFactNeighborY="-50513">
        <dgm:presLayoutVars>
          <dgm:bulletEnabled val="1"/>
        </dgm:presLayoutVars>
      </dgm:prSet>
      <dgm:spPr/>
      <dgm:t>
        <a:bodyPr/>
        <a:lstStyle/>
        <a:p>
          <a:endParaRPr lang="en-US"/>
        </a:p>
      </dgm:t>
    </dgm:pt>
    <dgm:pt modelId="{2D1AC539-C5B7-4504-9215-7677D477AB50}" type="pres">
      <dgm:prSet presAssocID="{A720C892-37E1-42C4-90C8-A50CD85A28EF}" presName="funnel" presStyleLbl="trAlignAcc1" presStyleIdx="0" presStyleCnt="1" custAng="0" custScaleX="103040" custScaleY="103473" custLinFactNeighborX="-11340" custLinFactNeighborY="-17862"/>
      <dgm:spPr>
        <a:ln>
          <a:solidFill>
            <a:schemeClr val="tx1">
              <a:lumMod val="65000"/>
              <a:lumOff val="35000"/>
            </a:schemeClr>
          </a:solidFill>
        </a:ln>
      </dgm:spPr>
    </dgm:pt>
  </dgm:ptLst>
  <dgm:cxnLst>
    <dgm:cxn modelId="{903ED913-D061-4A5E-9F60-7876916B3381}" srcId="{A720C892-37E1-42C4-90C8-A50CD85A28EF}" destId="{471B697D-9959-4E91-AFCE-F7074E70EC8C}" srcOrd="1" destOrd="0" parTransId="{9B7C6416-A0C9-409D-8B90-1CDE5B8DBC46}" sibTransId="{BAF79C4F-4365-4701-A93A-608D665F02C1}"/>
    <dgm:cxn modelId="{F73E82DF-4BAE-4766-90E7-5CA5220C1034}" srcId="{A720C892-37E1-42C4-90C8-A50CD85A28EF}" destId="{61F6B788-2263-40AC-8887-A9E81112C779}" srcOrd="2" destOrd="0" parTransId="{3097CBC9-3AD8-4BA4-B76B-EE71068E0E5C}" sibTransId="{50424B7E-10EE-424F-94EA-7440C15DA881}"/>
    <dgm:cxn modelId="{B54D32E6-61B6-4AD0-BC8F-1A153E5FDDE5}" srcId="{A720C892-37E1-42C4-90C8-A50CD85A28EF}" destId="{DBFA85BC-9D39-4E02-9C66-9860FAAE4B2F}" srcOrd="0" destOrd="0" parTransId="{E3B7D8D8-75F7-4B34-9EBD-8405B66B93E5}" sibTransId="{BB62EFF7-B100-4C8F-B9C0-DDEEA580280A}"/>
    <dgm:cxn modelId="{1E6BBAC1-FD05-48C3-A87B-1BD0EC126BB2}" type="presOf" srcId="{DBFA85BC-9D39-4E02-9C66-9860FAAE4B2F}" destId="{5469D642-A033-4EB7-9988-880F4572E728}" srcOrd="0" destOrd="0" presId="urn:microsoft.com/office/officeart/2005/8/layout/funnel1"/>
    <dgm:cxn modelId="{EC8CA961-E485-420D-8602-1D1D33F28B7C}" type="presOf" srcId="{935AA738-A4DA-4A9C-BE42-81211285530C}" destId="{9F16A1A5-8B78-406C-82D8-872F59E6AC8C}" srcOrd="0" destOrd="0" presId="urn:microsoft.com/office/officeart/2005/8/layout/funnel1"/>
    <dgm:cxn modelId="{32F6BF75-6AC4-4FC4-9D2D-07BF23E7AB14}" type="presOf" srcId="{A720C892-37E1-42C4-90C8-A50CD85A28EF}" destId="{A583D006-879E-411B-BD0E-7375BAEE2CB2}" srcOrd="0" destOrd="0" presId="urn:microsoft.com/office/officeart/2005/8/layout/funnel1"/>
    <dgm:cxn modelId="{1C6971D9-7810-47E5-BBF2-A792938C2AA4}" type="presOf" srcId="{471B697D-9959-4E91-AFCE-F7074E70EC8C}" destId="{178B273C-8F8D-4254-955A-D56F408B45E6}" srcOrd="0" destOrd="0" presId="urn:microsoft.com/office/officeart/2005/8/layout/funnel1"/>
    <dgm:cxn modelId="{2DACAD28-E1F4-4938-BA8B-3F2D3E2FA3DC}" srcId="{A720C892-37E1-42C4-90C8-A50CD85A28EF}" destId="{935AA738-A4DA-4A9C-BE42-81211285530C}" srcOrd="3" destOrd="0" parTransId="{3D0BABAD-FDA1-4C11-B0D9-C5D45865C6A0}" sibTransId="{53D1815A-131F-4F39-BC1A-BA70B69044E7}"/>
    <dgm:cxn modelId="{087B687E-B592-44A3-8149-0FBC65A28723}" type="presOf" srcId="{61F6B788-2263-40AC-8887-A9E81112C779}" destId="{E07E2373-E14D-402D-9441-95A4AC7E1F87}" srcOrd="0" destOrd="0" presId="urn:microsoft.com/office/officeart/2005/8/layout/funnel1"/>
    <dgm:cxn modelId="{39011442-EB1F-459E-8C41-C86673B615D3}" type="presParOf" srcId="{A583D006-879E-411B-BD0E-7375BAEE2CB2}" destId="{D0AC0BCA-DE09-4998-9D11-406436A7487C}" srcOrd="0" destOrd="0" presId="urn:microsoft.com/office/officeart/2005/8/layout/funnel1"/>
    <dgm:cxn modelId="{DA51F38D-9A98-43CD-822B-7736B3ED3C20}" type="presParOf" srcId="{A583D006-879E-411B-BD0E-7375BAEE2CB2}" destId="{0AAFB528-6B75-4480-8166-98F7D1B6B7A3}" srcOrd="1" destOrd="0" presId="urn:microsoft.com/office/officeart/2005/8/layout/funnel1"/>
    <dgm:cxn modelId="{CF2F63DA-E49E-44B2-8581-67FE439682F2}" type="presParOf" srcId="{A583D006-879E-411B-BD0E-7375BAEE2CB2}" destId="{9F16A1A5-8B78-406C-82D8-872F59E6AC8C}" srcOrd="2" destOrd="0" presId="urn:microsoft.com/office/officeart/2005/8/layout/funnel1"/>
    <dgm:cxn modelId="{59F7FBCA-3F26-4FD0-92FF-B63CE482532F}" type="presParOf" srcId="{A583D006-879E-411B-BD0E-7375BAEE2CB2}" destId="{E07E2373-E14D-402D-9441-95A4AC7E1F87}" srcOrd="3" destOrd="0" presId="urn:microsoft.com/office/officeart/2005/8/layout/funnel1"/>
    <dgm:cxn modelId="{E17FF578-B85F-4C23-AC73-31C365C420A6}" type="presParOf" srcId="{A583D006-879E-411B-BD0E-7375BAEE2CB2}" destId="{178B273C-8F8D-4254-955A-D56F408B45E6}" srcOrd="4" destOrd="0" presId="urn:microsoft.com/office/officeart/2005/8/layout/funnel1"/>
    <dgm:cxn modelId="{41085257-FFE9-438F-99C9-EFA1089BFA96}" type="presParOf" srcId="{A583D006-879E-411B-BD0E-7375BAEE2CB2}" destId="{5469D642-A033-4EB7-9988-880F4572E728}" srcOrd="5" destOrd="0" presId="urn:microsoft.com/office/officeart/2005/8/layout/funnel1"/>
    <dgm:cxn modelId="{8643D428-6023-40FA-97C2-61FC748CFDF7}" type="presParOf" srcId="{A583D006-879E-411B-BD0E-7375BAEE2CB2}" destId="{2D1AC539-C5B7-4504-9215-7677D477AB50}" srcOrd="6" destOrd="0" presId="urn:microsoft.com/office/officeart/2005/8/layout/funne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FE2103-6283-417F-81BD-98DF6E15F08F}">
      <dsp:nvSpPr>
        <dsp:cNvPr id="0" name=""/>
        <dsp:cNvSpPr/>
      </dsp:nvSpPr>
      <dsp:spPr>
        <a:xfrm>
          <a:off x="1564435" y="0"/>
          <a:ext cx="1151352" cy="1151528"/>
        </a:xfrm>
        <a:prstGeom prst="circularArrow">
          <a:avLst>
            <a:gd name="adj1" fmla="val 10980"/>
            <a:gd name="adj2" fmla="val 1142322"/>
            <a:gd name="adj3" fmla="val 4500000"/>
            <a:gd name="adj4" fmla="val 10800000"/>
            <a:gd name="adj5" fmla="val 125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3681F0-98E8-42BB-85DA-2C733FDAF2F3}">
      <dsp:nvSpPr>
        <dsp:cNvPr id="0" name=""/>
        <dsp:cNvSpPr/>
      </dsp:nvSpPr>
      <dsp:spPr>
        <a:xfrm>
          <a:off x="1818922" y="415736"/>
          <a:ext cx="639784" cy="3198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it-IT" sz="2200" kern="1200" dirty="0">
              <a:latin typeface="Times New Roman" pitchFamily="18" charset="0"/>
              <a:cs typeface="Times New Roman" pitchFamily="18" charset="0"/>
            </a:rPr>
            <a:t>OK</a:t>
          </a:r>
        </a:p>
      </dsp:txBody>
      <dsp:txXfrm>
        <a:off x="1818922" y="415736"/>
        <a:ext cx="639784" cy="319815"/>
      </dsp:txXfrm>
    </dsp:sp>
    <dsp:sp modelId="{66F28B10-17A4-45B4-A426-521CDE9D0412}">
      <dsp:nvSpPr>
        <dsp:cNvPr id="0" name=""/>
        <dsp:cNvSpPr/>
      </dsp:nvSpPr>
      <dsp:spPr>
        <a:xfrm>
          <a:off x="1244651" y="661638"/>
          <a:ext cx="1151352" cy="1151528"/>
        </a:xfrm>
        <a:prstGeom prst="leftCircularArrow">
          <a:avLst>
            <a:gd name="adj1" fmla="val 10980"/>
            <a:gd name="adj2" fmla="val 1142322"/>
            <a:gd name="adj3" fmla="val 6300000"/>
            <a:gd name="adj4" fmla="val 18900000"/>
            <a:gd name="adj5" fmla="val 125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8FB4F7-274B-4B88-923C-F2C39B9F1E2D}">
      <dsp:nvSpPr>
        <dsp:cNvPr id="0" name=""/>
        <dsp:cNvSpPr/>
      </dsp:nvSpPr>
      <dsp:spPr>
        <a:xfrm>
          <a:off x="1500435" y="1081202"/>
          <a:ext cx="639784" cy="3198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it-IT" sz="2200" kern="1200" dirty="0">
              <a:latin typeface="Times New Roman" pitchFamily="18" charset="0"/>
              <a:cs typeface="Times New Roman" pitchFamily="18" charset="0"/>
            </a:rPr>
            <a:t>I</a:t>
          </a:r>
          <a:r>
            <a:rPr lang="it-IT" sz="2200" kern="1200" baseline="-25000" dirty="0">
              <a:latin typeface="Times New Roman" pitchFamily="18" charset="0"/>
              <a:cs typeface="Times New Roman" pitchFamily="18" charset="0"/>
            </a:rPr>
            <a:t>x</a:t>
          </a:r>
        </a:p>
      </dsp:txBody>
      <dsp:txXfrm>
        <a:off x="1500435" y="1081202"/>
        <a:ext cx="639784" cy="319815"/>
      </dsp:txXfrm>
    </dsp:sp>
    <dsp:sp modelId="{8FAC90AC-7D3F-4763-B343-68EF84F97260}">
      <dsp:nvSpPr>
        <dsp:cNvPr id="0" name=""/>
        <dsp:cNvSpPr/>
      </dsp:nvSpPr>
      <dsp:spPr>
        <a:xfrm>
          <a:off x="1646381" y="1402453"/>
          <a:ext cx="989190" cy="989586"/>
        </a:xfrm>
        <a:prstGeom prst="blockArc">
          <a:avLst>
            <a:gd name="adj1" fmla="val 13500000"/>
            <a:gd name="adj2" fmla="val 108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64ECA6-67BD-4E77-9EBB-D4A81F3A00E8}">
      <dsp:nvSpPr>
        <dsp:cNvPr id="0" name=""/>
        <dsp:cNvSpPr/>
      </dsp:nvSpPr>
      <dsp:spPr>
        <a:xfrm>
          <a:off x="1820436" y="1747624"/>
          <a:ext cx="639784" cy="3198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it-IT" sz="2200" kern="1200" dirty="0">
              <a:latin typeface="Times New Roman" pitchFamily="18" charset="0"/>
              <a:cs typeface="Times New Roman" pitchFamily="18" charset="0"/>
            </a:rPr>
            <a:t>W</a:t>
          </a:r>
          <a:r>
            <a:rPr lang="it-IT" sz="2200" kern="1200" baseline="-25000" dirty="0">
              <a:latin typeface="Times New Roman" pitchFamily="18" charset="0"/>
              <a:cs typeface="Times New Roman" pitchFamily="18" charset="0"/>
            </a:rPr>
            <a:t>x</a:t>
          </a:r>
        </a:p>
      </dsp:txBody>
      <dsp:txXfrm>
        <a:off x="1820436" y="1747624"/>
        <a:ext cx="639784" cy="3198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AC0BCA-DE09-4998-9D11-406436A7487C}">
      <dsp:nvSpPr>
        <dsp:cNvPr id="0" name=""/>
        <dsp:cNvSpPr/>
      </dsp:nvSpPr>
      <dsp:spPr>
        <a:xfrm>
          <a:off x="359354" y="317030"/>
          <a:ext cx="2322258" cy="806489"/>
        </a:xfrm>
        <a:prstGeom prst="ellipse">
          <a:avLst/>
        </a:prstGeom>
        <a:solidFill>
          <a:schemeClr val="bg1">
            <a:lumMod val="85000"/>
            <a:alpha val="40000"/>
          </a:schemeClr>
        </a:solidFill>
        <a:ln>
          <a:noFill/>
        </a:ln>
        <a:effectLst/>
      </dsp:spPr>
      <dsp:style>
        <a:lnRef idx="0">
          <a:scrgbClr r="0" g="0" b="0"/>
        </a:lnRef>
        <a:fillRef idx="1">
          <a:scrgbClr r="0" g="0" b="0"/>
        </a:fillRef>
        <a:effectRef idx="0">
          <a:scrgbClr r="0" g="0" b="0"/>
        </a:effectRef>
        <a:fontRef idx="minor"/>
      </dsp:style>
    </dsp:sp>
    <dsp:sp modelId="{0AAFB528-6B75-4480-8166-98F7D1B6B7A3}">
      <dsp:nvSpPr>
        <dsp:cNvPr id="0" name=""/>
        <dsp:cNvSpPr/>
      </dsp:nvSpPr>
      <dsp:spPr>
        <a:xfrm>
          <a:off x="1398123" y="2420888"/>
          <a:ext cx="329153" cy="696516"/>
        </a:xfrm>
        <a:prstGeom prst="downArrow">
          <a:avLst/>
        </a:prstGeom>
        <a:solidFill>
          <a:schemeClr val="bg1">
            <a:lumMod val="65000"/>
          </a:schemeClr>
        </a:solidFill>
        <a:ln w="25400" cap="flat" cmpd="sng" algn="ctr">
          <a:solidFill>
            <a:schemeClr val="tx1">
              <a:lumMod val="65000"/>
              <a:lumOff val="35000"/>
            </a:schemeClr>
          </a:solidFill>
          <a:prstDash val="solid"/>
        </a:ln>
        <a:effectLst/>
      </dsp:spPr>
      <dsp:style>
        <a:lnRef idx="2">
          <a:scrgbClr r="0" g="0" b="0"/>
        </a:lnRef>
        <a:fillRef idx="1">
          <a:scrgbClr r="0" g="0" b="0"/>
        </a:fillRef>
        <a:effectRef idx="0">
          <a:scrgbClr r="0" g="0" b="0"/>
        </a:effectRef>
        <a:fontRef idx="minor"/>
      </dsp:style>
    </dsp:sp>
    <dsp:sp modelId="{9F16A1A5-8B78-406C-82D8-872F59E6AC8C}">
      <dsp:nvSpPr>
        <dsp:cNvPr id="0" name=""/>
        <dsp:cNvSpPr/>
      </dsp:nvSpPr>
      <dsp:spPr>
        <a:xfrm>
          <a:off x="77613" y="3212975"/>
          <a:ext cx="2825961" cy="330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it-IT" sz="2000" b="1" kern="1200" dirty="0" err="1">
              <a:effectLst>
                <a:outerShdw blurRad="38100" dist="38100" dir="2700000" algn="tl">
                  <a:srgbClr val="000000">
                    <a:alpha val="43137"/>
                  </a:srgbClr>
                </a:outerShdw>
              </a:effectLst>
              <a:latin typeface="Times New Roman" pitchFamily="18" charset="0"/>
              <a:cs typeface="Times New Roman" pitchFamily="18" charset="0"/>
            </a:rPr>
            <a:t>Flagging</a:t>
          </a:r>
          <a:r>
            <a:rPr lang="it-IT" sz="2000" b="1" kern="1200" dirty="0">
              <a:effectLst>
                <a:outerShdw blurRad="38100" dist="38100" dir="2700000" algn="tl">
                  <a:srgbClr val="000000">
                    <a:alpha val="43137"/>
                  </a:srgbClr>
                </a:outerShdw>
              </a:effectLst>
              <a:latin typeface="Times New Roman" pitchFamily="18" charset="0"/>
              <a:cs typeface="Times New Roman" pitchFamily="18" charset="0"/>
            </a:rPr>
            <a:t> </a:t>
          </a:r>
          <a:r>
            <a:rPr lang="it-IT" sz="2000" b="1" kern="1200" dirty="0" err="1">
              <a:effectLst>
                <a:outerShdw blurRad="38100" dist="38100" dir="2700000" algn="tl">
                  <a:srgbClr val="000000">
                    <a:alpha val="43137"/>
                  </a:srgbClr>
                </a:outerShdw>
              </a:effectLst>
              <a:latin typeface="Times New Roman" pitchFamily="18" charset="0"/>
              <a:cs typeface="Times New Roman" pitchFamily="18" charset="0"/>
            </a:rPr>
            <a:t>Criteria</a:t>
          </a:r>
          <a:endParaRPr lang="it-IT" sz="2000" b="1"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77613" y="3212975"/>
        <a:ext cx="2825961" cy="330495"/>
      </dsp:txXfrm>
    </dsp:sp>
    <dsp:sp modelId="{E07E2373-E14D-402D-9441-95A4AC7E1F87}">
      <dsp:nvSpPr>
        <dsp:cNvPr id="0" name=""/>
        <dsp:cNvSpPr/>
      </dsp:nvSpPr>
      <dsp:spPr>
        <a:xfrm>
          <a:off x="1279704" y="1185884"/>
          <a:ext cx="810090" cy="810090"/>
        </a:xfrm>
        <a:prstGeom prst="ellipse">
          <a:avLst/>
        </a:prstGeom>
        <a:solidFill>
          <a:schemeClr val="bg1">
            <a:lumMod val="50000"/>
          </a:schemeClr>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it-IT" sz="1600" b="1" kern="1200" dirty="0" err="1">
              <a:latin typeface="Times New Roman" pitchFamily="18" charset="0"/>
              <a:cs typeface="Times New Roman" pitchFamily="18" charset="0"/>
            </a:rPr>
            <a:t>Raw</a:t>
          </a:r>
          <a:r>
            <a:rPr lang="it-IT" sz="1600" b="1" kern="1200" dirty="0">
              <a:latin typeface="Times New Roman" pitchFamily="18" charset="0"/>
              <a:cs typeface="Times New Roman" pitchFamily="18" charset="0"/>
            </a:rPr>
            <a:t> Data</a:t>
          </a:r>
        </a:p>
      </dsp:txBody>
      <dsp:txXfrm>
        <a:off x="1398339" y="1304519"/>
        <a:ext cx="572820" cy="572820"/>
      </dsp:txXfrm>
    </dsp:sp>
    <dsp:sp modelId="{178B273C-8F8D-4254-955A-D56F408B45E6}">
      <dsp:nvSpPr>
        <dsp:cNvPr id="0" name=""/>
        <dsp:cNvSpPr/>
      </dsp:nvSpPr>
      <dsp:spPr>
        <a:xfrm>
          <a:off x="614300" y="578136"/>
          <a:ext cx="810090" cy="810090"/>
        </a:xfrm>
        <a:prstGeom prst="ellipse">
          <a:avLst/>
        </a:prstGeom>
        <a:solidFill>
          <a:schemeClr val="bg1">
            <a:lumMod val="50000"/>
          </a:schemeClr>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it-IT" sz="1600" b="1" kern="1200" dirty="0" err="1">
              <a:latin typeface="Times New Roman" pitchFamily="18" charset="0"/>
              <a:cs typeface="Times New Roman" pitchFamily="18" charset="0"/>
            </a:rPr>
            <a:t>Raw</a:t>
          </a:r>
          <a:r>
            <a:rPr lang="it-IT" sz="1600" b="1" kern="1200" dirty="0">
              <a:latin typeface="Times New Roman" pitchFamily="18" charset="0"/>
              <a:cs typeface="Times New Roman" pitchFamily="18" charset="0"/>
            </a:rPr>
            <a:t> Data</a:t>
          </a:r>
        </a:p>
      </dsp:txBody>
      <dsp:txXfrm>
        <a:off x="732935" y="696771"/>
        <a:ext cx="572820" cy="572820"/>
      </dsp:txXfrm>
    </dsp:sp>
    <dsp:sp modelId="{5469D642-A033-4EB7-9988-880F4572E728}">
      <dsp:nvSpPr>
        <dsp:cNvPr id="0" name=""/>
        <dsp:cNvSpPr/>
      </dsp:nvSpPr>
      <dsp:spPr>
        <a:xfrm>
          <a:off x="1482734" y="333240"/>
          <a:ext cx="810090" cy="810090"/>
        </a:xfrm>
        <a:prstGeom prst="ellipse">
          <a:avLst/>
        </a:prstGeom>
        <a:solidFill>
          <a:schemeClr val="bg1">
            <a:lumMod val="50000"/>
          </a:schemeClr>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it-IT" sz="1600" b="1" kern="1200" dirty="0" err="1">
              <a:latin typeface="Times New Roman" pitchFamily="18" charset="0"/>
              <a:cs typeface="Times New Roman" pitchFamily="18" charset="0"/>
            </a:rPr>
            <a:t>Raw</a:t>
          </a:r>
          <a:r>
            <a:rPr lang="it-IT" sz="1600" b="1" kern="1200" dirty="0">
              <a:latin typeface="Times New Roman" pitchFamily="18" charset="0"/>
              <a:cs typeface="Times New Roman" pitchFamily="18" charset="0"/>
            </a:rPr>
            <a:t> Data</a:t>
          </a:r>
        </a:p>
      </dsp:txBody>
      <dsp:txXfrm>
        <a:off x="1601369" y="451875"/>
        <a:ext cx="572820" cy="572820"/>
      </dsp:txXfrm>
    </dsp:sp>
    <dsp:sp modelId="{2D1AC539-C5B7-4504-9215-7677D477AB50}">
      <dsp:nvSpPr>
        <dsp:cNvPr id="0" name=""/>
        <dsp:cNvSpPr/>
      </dsp:nvSpPr>
      <dsp:spPr>
        <a:xfrm>
          <a:off x="215951" y="183112"/>
          <a:ext cx="2596896" cy="2086247"/>
        </a:xfrm>
        <a:prstGeom prst="funnel">
          <a:avLst/>
        </a:prstGeom>
        <a:solidFill>
          <a:schemeClr val="lt1">
            <a:alpha val="40000"/>
            <a:hueOff val="0"/>
            <a:satOff val="0"/>
            <a:lumOff val="0"/>
            <a:alphaOff val="0"/>
          </a:schemeClr>
        </a:solidFill>
        <a:ln w="12700" cap="flat" cmpd="sng" algn="ctr">
          <a:solidFill>
            <a:schemeClr val="tx1">
              <a:lumMod val="65000"/>
              <a:lumOff val="3500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E78F144A-F7BE-450C-8393-4EE331E7D5D4}" type="datetimeFigureOut">
              <a:rPr lang="it-IT" smtClean="0"/>
              <a:pPr/>
              <a:t>05/09/18</a:t>
            </a:fld>
            <a:endParaRPr lang="it-IT"/>
          </a:p>
        </p:txBody>
      </p:sp>
      <p:sp>
        <p:nvSpPr>
          <p:cNvPr id="4" name="Segnaposto immagine diapositiva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C4806023-EDDF-4C31-830D-D767897992C8}" type="slidenum">
              <a:rPr lang="it-IT" smtClean="0"/>
              <a:pPr/>
              <a:t>‹#›</a:t>
            </a:fld>
            <a:endParaRPr lang="it-IT"/>
          </a:p>
        </p:txBody>
      </p:sp>
    </p:spTree>
    <p:extLst>
      <p:ext uri="{BB962C8B-B14F-4D97-AF65-F5344CB8AC3E}">
        <p14:creationId xmlns:p14="http://schemas.microsoft.com/office/powerpoint/2010/main" val="36271888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5039369-086F-4801-90A0-E4522E6830A1}" type="slidenum">
              <a:rPr lang="it-IT" smtClean="0"/>
              <a:pPr/>
              <a:t>25</a:t>
            </a:fld>
            <a:endParaRPr lang="it-IT"/>
          </a:p>
        </p:txBody>
      </p:sp>
    </p:spTree>
    <p:extLst>
      <p:ext uri="{BB962C8B-B14F-4D97-AF65-F5344CB8AC3E}">
        <p14:creationId xmlns:p14="http://schemas.microsoft.com/office/powerpoint/2010/main" val="754959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9/5/18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FB4290-6522-4139-852E-05BD9E7F0D2E}" type="datetime1">
              <a:rPr lang="en-US" smtClean="0"/>
              <a:pPr/>
              <a:t>9/5/18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B955F9-81EA-47C5-8059-9E5C2B437C70}" type="datetime1">
              <a:rPr lang="en-US" smtClean="0"/>
              <a:pPr/>
              <a:t>9/5/18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a:t>Fare clic per modificare lo stile del titolo</a:t>
            </a:r>
          </a:p>
        </p:txBody>
      </p:sp>
      <p:sp>
        <p:nvSpPr>
          <p:cNvPr id="3" name="Segnaposto testo 2"/>
          <p:cNvSpPr>
            <a:spLocks noGrp="1"/>
          </p:cNvSpPr>
          <p:nvPr>
            <p:ph type="body" sz="half" idx="1"/>
          </p:nvPr>
        </p:nvSpPr>
        <p:spPr>
          <a:xfrm>
            <a:off x="457200" y="1600200"/>
            <a:ext cx="4038600" cy="452596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cs typeface="+mn-cs"/>
              </a:defRPr>
            </a:lvl1pPr>
          </a:lstStyle>
          <a:p>
            <a:pPr>
              <a:defRPr/>
            </a:pPr>
            <a:fld id="{858B9900-876D-4F06-9A1D-56DF28030ECD}" type="datetimeFigureOut">
              <a:rPr lang="it-IT"/>
              <a:pPr>
                <a:defRPr/>
              </a:pPr>
              <a:t>05/09/18</a:t>
            </a:fld>
            <a:endParaRPr lang="it-IT"/>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fontAlgn="auto">
              <a:spcBef>
                <a:spcPts val="0"/>
              </a:spcBef>
              <a:spcAft>
                <a:spcPts val="0"/>
              </a:spcAft>
              <a:defRPr>
                <a:latin typeface="+mn-lt"/>
                <a:cs typeface="+mn-cs"/>
              </a:defRPr>
            </a:lvl1pPr>
          </a:lstStyle>
          <a:p>
            <a:pPr>
              <a:defRPr/>
            </a:pPr>
            <a:fld id="{A883B228-7528-473E-A981-8647EDB304B8}" type="slidenum">
              <a:rPr lang="it-IT"/>
              <a:pPr>
                <a:defRPr/>
              </a:pPr>
              <a:t>‹#›</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EF607B-A47E-422C-9BEF-122CCDB7C526}" type="datetime1">
              <a:rPr lang="en-US" smtClean="0"/>
              <a:pPr/>
              <a:t>9/5/18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9/5/18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9/5/18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50D295D-4A77-4DEB-B04C-9F4282A8BC04}" type="datetime1">
              <a:rPr lang="en-US" smtClean="0"/>
              <a:pPr/>
              <a:t>9/5/18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B28685-4D0C-42D5-8013-B5904CD1FCBC}" type="datetime1">
              <a:rPr lang="en-US" smtClean="0"/>
              <a:pPr/>
              <a:t>9/5/18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9/5/18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9/5/18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9/5/18</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1">
                <a:tint val="90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9/5/18</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36.emf"/><Relationship Id="rId8" Type="http://schemas.openxmlformats.org/officeDocument/2006/relationships/image" Target="../media/image37.emf"/><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38.emf"/><Relationship Id="rId8" Type="http://schemas.openxmlformats.org/officeDocument/2006/relationships/image" Target="../media/image39.emf"/><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40.emf"/><Relationship Id="rId8" Type="http://schemas.openxmlformats.org/officeDocument/2006/relationships/image" Target="../media/image41.emf"/><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42.emf"/><Relationship Id="rId8" Type="http://schemas.openxmlformats.org/officeDocument/2006/relationships/image" Target="../media/image30.emf"/><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43.emf"/><Relationship Id="rId8" Type="http://schemas.openxmlformats.org/officeDocument/2006/relationships/image" Target="../media/image30.emf"/><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44.emf"/><Relationship Id="rId8" Type="http://schemas.openxmlformats.org/officeDocument/2006/relationships/image" Target="../media/image45.emf"/><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46.emf"/></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47.emf"/></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48.emf"/></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49.emf"/><Relationship Id="rId8" Type="http://schemas.openxmlformats.org/officeDocument/2006/relationships/image" Target="../media/image50.emf"/><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emf"/><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51.emf"/><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52.emf"/></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53.emf"/></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hyperlink" Target="http://www.igosp.eu" TargetMode="External"/><Relationship Id="rId5" Type="http://schemas.openxmlformats.org/officeDocument/2006/relationships/hyperlink" Target="http://www.era-planet.eu" TargetMode="External"/><Relationship Id="rId6" Type="http://schemas.openxmlformats.org/officeDocument/2006/relationships/image" Target="../media/image55.png"/><Relationship Id="rId7" Type="http://schemas.openxmlformats.org/officeDocument/2006/relationships/image" Target="../media/image8.png"/><Relationship Id="rId8" Type="http://schemas.openxmlformats.org/officeDocument/2006/relationships/image" Target="../media/image9.jpeg"/><Relationship Id="rId9" Type="http://schemas.openxmlformats.org/officeDocument/2006/relationships/image" Target="../media/image10.png"/><Relationship Id="rId10"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hyperlink" Target="http://www.gos4m.org"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image" Target="../media/image58.png"/><Relationship Id="rId5" Type="http://schemas.openxmlformats.org/officeDocument/2006/relationships/image" Target="../media/image59.jpe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jpeg"/><Relationship Id="rId9" Type="http://schemas.openxmlformats.org/officeDocument/2006/relationships/image" Target="../media/image10.png"/><Relationship Id="rId10" Type="http://schemas.openxmlformats.org/officeDocument/2006/relationships/image" Target="../media/image11.png"/><Relationship Id="rId1" Type="http://schemas.openxmlformats.org/officeDocument/2006/relationships/slideLayout" Target="../slideLayouts/slideLayout12.xml"/><Relationship Id="rId2" Type="http://schemas.openxmlformats.org/officeDocument/2006/relationships/image" Target="../media/image56.jpeg"/></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jpeg"/><Relationship Id="rId7" Type="http://schemas.openxmlformats.org/officeDocument/2006/relationships/image" Target="../media/image10.png"/><Relationship Id="rId8"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3.emf"/><Relationship Id="rId8" Type="http://schemas.openxmlformats.org/officeDocument/2006/relationships/image" Target="../media/image14.emf"/><Relationship Id="rId9" Type="http://schemas.openxmlformats.org/officeDocument/2006/relationships/image" Target="../media/image15.emf"/><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6.emf"/><Relationship Id="rId8" Type="http://schemas.openxmlformats.org/officeDocument/2006/relationships/image" Target="../media/image17.emf"/><Relationship Id="rId9" Type="http://schemas.openxmlformats.org/officeDocument/2006/relationships/image" Target="../media/image18.emf"/><Relationship Id="rId10" Type="http://schemas.openxmlformats.org/officeDocument/2006/relationships/image" Target="../media/image19.emf"/><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20.emf"/><Relationship Id="rId8" Type="http://schemas.openxmlformats.org/officeDocument/2006/relationships/image" Target="../media/image21.emf"/><Relationship Id="rId9" Type="http://schemas.openxmlformats.org/officeDocument/2006/relationships/image" Target="../media/image22.emf"/><Relationship Id="rId10" Type="http://schemas.openxmlformats.org/officeDocument/2006/relationships/image" Target="../media/image23.emf"/><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24.emf"/><Relationship Id="rId8" Type="http://schemas.openxmlformats.org/officeDocument/2006/relationships/image" Target="../media/image25.emf"/><Relationship Id="rId9" Type="http://schemas.openxmlformats.org/officeDocument/2006/relationships/image" Target="../media/image26.emf"/><Relationship Id="rId10" Type="http://schemas.openxmlformats.org/officeDocument/2006/relationships/image" Target="../media/image27.emf"/><Relationship Id="rId11" Type="http://schemas.openxmlformats.org/officeDocument/2006/relationships/image" Target="../media/image28.emf"/><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29.emf"/><Relationship Id="rId8" Type="http://schemas.openxmlformats.org/officeDocument/2006/relationships/image" Target="../media/image30.emf"/><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1" Type="http://schemas.openxmlformats.org/officeDocument/2006/relationships/diagramColors" Target="../diagrams/colors2.xml"/><Relationship Id="rId12" Type="http://schemas.microsoft.com/office/2007/relationships/diagramDrawing" Target="../diagrams/drawing2.xml"/><Relationship Id="rId13" Type="http://schemas.openxmlformats.org/officeDocument/2006/relationships/image" Target="../media/image8.png"/><Relationship Id="rId14" Type="http://schemas.openxmlformats.org/officeDocument/2006/relationships/image" Target="../media/image9.jpeg"/><Relationship Id="rId15" Type="http://schemas.openxmlformats.org/officeDocument/2006/relationships/image" Target="../media/image10.png"/><Relationship Id="rId16"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 Id="rId9" Type="http://schemas.openxmlformats.org/officeDocument/2006/relationships/diagramLayout" Target="../diagrams/layout2.xml"/><Relationship Id="rId10"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jpeg"/><Relationship Id="rId10" Type="http://schemas.openxmlformats.org/officeDocument/2006/relationships/image" Target="../media/image10.png"/><Relationship Id="rId11"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475897" y="2981531"/>
            <a:ext cx="7374141" cy="461665"/>
          </a:xfrm>
          <a:prstGeom prst="rect">
            <a:avLst/>
          </a:prstGeom>
          <a:noFill/>
        </p:spPr>
        <p:txBody>
          <a:bodyPr wrap="square" rtlCol="0">
            <a:spAutoFit/>
          </a:bodyPr>
          <a:lstStyle/>
          <a:p>
            <a:pPr algn="ctr"/>
            <a:r>
              <a:rPr lang="it-IT" sz="2400" b="1" dirty="0">
                <a:solidFill>
                  <a:srgbClr val="C00000"/>
                </a:solidFill>
              </a:rPr>
              <a:t>Francesca Sprovieri and Nicola Pirrone</a:t>
            </a:r>
          </a:p>
        </p:txBody>
      </p:sp>
      <p:grpSp>
        <p:nvGrpSpPr>
          <p:cNvPr id="16" name="Gruppo 15"/>
          <p:cNvGrpSpPr/>
          <p:nvPr/>
        </p:nvGrpSpPr>
        <p:grpSpPr>
          <a:xfrm>
            <a:off x="704500" y="5348989"/>
            <a:ext cx="6864700" cy="1335450"/>
            <a:chOff x="704500" y="5348989"/>
            <a:chExt cx="6864700" cy="1335450"/>
          </a:xfrm>
        </p:grpSpPr>
        <p:pic>
          <p:nvPicPr>
            <p:cNvPr id="7" name="Immagine 6" descr="UNEnvironment_Logo_English_Full_colour.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04500" y="5348989"/>
              <a:ext cx="1512723" cy="1335450"/>
            </a:xfrm>
            <a:prstGeom prst="rect">
              <a:avLst/>
            </a:prstGeom>
          </p:spPr>
        </p:pic>
        <p:pic>
          <p:nvPicPr>
            <p:cNvPr id="8" name="Immagine 7" descr="WHO_Logo.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329766" y="5473086"/>
              <a:ext cx="1239434" cy="1079685"/>
            </a:xfrm>
            <a:prstGeom prst="rect">
              <a:avLst/>
            </a:prstGeom>
          </p:spPr>
        </p:pic>
        <p:pic>
          <p:nvPicPr>
            <p:cNvPr id="9" name="Immagine 8" descr="GEF_Logo.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728190" y="5489259"/>
              <a:ext cx="1017174" cy="1195179"/>
            </a:xfrm>
            <a:prstGeom prst="rect">
              <a:avLst/>
            </a:prstGeom>
          </p:spPr>
        </p:pic>
        <p:pic>
          <p:nvPicPr>
            <p:cNvPr id="10" name="Immagine 9" descr="logo_iia.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400559" y="5479669"/>
              <a:ext cx="1238388" cy="1058700"/>
            </a:xfrm>
            <a:prstGeom prst="rect">
              <a:avLst/>
            </a:prstGeom>
          </p:spPr>
        </p:pic>
      </p:grpSp>
      <p:pic>
        <p:nvPicPr>
          <p:cNvPr id="12" name="Immagine 11" descr="Logo_HG_project_31.01.2018.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556215" y="0"/>
            <a:ext cx="1898185" cy="1596433"/>
          </a:xfrm>
          <a:prstGeom prst="rect">
            <a:avLst/>
          </a:prstGeom>
        </p:spPr>
      </p:pic>
      <p:sp>
        <p:nvSpPr>
          <p:cNvPr id="11" name="CasellaDiTesto 10"/>
          <p:cNvSpPr txBox="1"/>
          <p:nvPr/>
        </p:nvSpPr>
        <p:spPr>
          <a:xfrm>
            <a:off x="1838325" y="3571875"/>
            <a:ext cx="5076826" cy="584775"/>
          </a:xfrm>
          <a:prstGeom prst="rect">
            <a:avLst/>
          </a:prstGeom>
          <a:noFill/>
        </p:spPr>
        <p:txBody>
          <a:bodyPr wrap="square" rtlCol="0">
            <a:spAutoFit/>
          </a:bodyPr>
          <a:lstStyle/>
          <a:p>
            <a:pPr algn="ctr"/>
            <a:r>
              <a:rPr lang="it-IT" sz="1600" b="1" i="1" dirty="0" err="1">
                <a:solidFill>
                  <a:srgbClr val="C00000"/>
                </a:solidFill>
              </a:rPr>
              <a:t>CNR-Institute</a:t>
            </a:r>
            <a:r>
              <a:rPr lang="it-IT" sz="1600" b="1" i="1" dirty="0">
                <a:solidFill>
                  <a:srgbClr val="C00000"/>
                </a:solidFill>
              </a:rPr>
              <a:t> </a:t>
            </a:r>
            <a:r>
              <a:rPr lang="it-IT" sz="1600" b="1" i="1" dirty="0" err="1">
                <a:solidFill>
                  <a:srgbClr val="C00000"/>
                </a:solidFill>
              </a:rPr>
              <a:t>for</a:t>
            </a:r>
            <a:r>
              <a:rPr lang="it-IT" sz="1600" b="1" i="1" dirty="0">
                <a:solidFill>
                  <a:srgbClr val="C00000"/>
                </a:solidFill>
              </a:rPr>
              <a:t> </a:t>
            </a:r>
            <a:r>
              <a:rPr lang="it-IT" sz="1600" b="1" i="1" dirty="0" err="1">
                <a:solidFill>
                  <a:srgbClr val="C00000"/>
                </a:solidFill>
              </a:rPr>
              <a:t>Atmospheric</a:t>
            </a:r>
            <a:r>
              <a:rPr lang="it-IT" sz="1600" b="1" i="1" dirty="0">
                <a:solidFill>
                  <a:srgbClr val="C00000"/>
                </a:solidFill>
              </a:rPr>
              <a:t> </a:t>
            </a:r>
            <a:r>
              <a:rPr lang="it-IT" sz="1600" b="1" i="1" dirty="0" err="1">
                <a:solidFill>
                  <a:srgbClr val="C00000"/>
                </a:solidFill>
              </a:rPr>
              <a:t>Pollution</a:t>
            </a:r>
            <a:r>
              <a:rPr lang="it-IT" sz="1600" b="1" i="1" dirty="0">
                <a:solidFill>
                  <a:srgbClr val="C00000"/>
                </a:solidFill>
              </a:rPr>
              <a:t> </a:t>
            </a:r>
            <a:r>
              <a:rPr lang="it-IT" sz="1600" b="1" i="1" dirty="0" err="1">
                <a:solidFill>
                  <a:srgbClr val="C00000"/>
                </a:solidFill>
              </a:rPr>
              <a:t>Research</a:t>
            </a:r>
            <a:endParaRPr lang="it-IT" sz="1600" b="1" i="1" dirty="0">
              <a:solidFill>
                <a:srgbClr val="C00000"/>
              </a:solidFill>
            </a:endParaRPr>
          </a:p>
          <a:p>
            <a:pPr algn="ctr"/>
            <a:r>
              <a:rPr lang="it-IT" sz="1600" b="1" i="1" dirty="0">
                <a:solidFill>
                  <a:srgbClr val="C00000"/>
                </a:solidFill>
              </a:rPr>
              <a:t>CNR-IIA</a:t>
            </a:r>
          </a:p>
        </p:txBody>
      </p:sp>
      <p:sp>
        <p:nvSpPr>
          <p:cNvPr id="14" name="Titolo 1"/>
          <p:cNvSpPr>
            <a:spLocks noGrp="1"/>
          </p:cNvSpPr>
          <p:nvPr>
            <p:ph type="ctrTitle"/>
          </p:nvPr>
        </p:nvSpPr>
        <p:spPr>
          <a:xfrm>
            <a:off x="103517" y="155409"/>
            <a:ext cx="6211019" cy="628982"/>
          </a:xfrm>
        </p:spPr>
        <p:txBody>
          <a:bodyPr/>
          <a:lstStyle/>
          <a:p>
            <a:r>
              <a:rPr lang="en-GB" sz="1800" b="1" dirty="0"/>
              <a:t>Workshop “Elements to consider when designing </a:t>
            </a:r>
            <a:br>
              <a:rPr lang="en-GB" sz="1800" b="1" dirty="0"/>
            </a:br>
            <a:r>
              <a:rPr lang="en-GB" sz="1800" b="1" dirty="0"/>
              <a:t>a Global Monitoring Plan for Mercury”</a:t>
            </a:r>
            <a:endParaRPr lang="it-IT" sz="1800" dirty="0"/>
          </a:p>
        </p:txBody>
      </p:sp>
      <p:sp>
        <p:nvSpPr>
          <p:cNvPr id="15" name="Sottotitolo 2"/>
          <p:cNvSpPr txBox="1">
            <a:spLocks/>
          </p:cNvSpPr>
          <p:nvPr/>
        </p:nvSpPr>
        <p:spPr>
          <a:xfrm>
            <a:off x="126816" y="784391"/>
            <a:ext cx="4402667" cy="503668"/>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r>
              <a:rPr lang="en-GB" sz="1800" dirty="0"/>
              <a:t>13 – 14 February 2018, Rome, Italy</a:t>
            </a:r>
            <a:endParaRPr lang="it-IT" sz="1800" dirty="0"/>
          </a:p>
        </p:txBody>
      </p:sp>
      <p:sp>
        <p:nvSpPr>
          <p:cNvPr id="13" name="CasellaDiTesto 12"/>
          <p:cNvSpPr txBox="1"/>
          <p:nvPr/>
        </p:nvSpPr>
        <p:spPr>
          <a:xfrm>
            <a:off x="355600" y="1711210"/>
            <a:ext cx="7823200" cy="1077218"/>
          </a:xfrm>
          <a:prstGeom prst="rect">
            <a:avLst/>
          </a:prstGeom>
          <a:noFill/>
        </p:spPr>
        <p:txBody>
          <a:bodyPr wrap="square" rtlCol="0">
            <a:spAutoFit/>
          </a:bodyPr>
          <a:lstStyle/>
          <a:p>
            <a:pPr algn="ctr"/>
            <a:r>
              <a:rPr lang="en-GB" sz="3200" b="1" dirty="0">
                <a:solidFill>
                  <a:srgbClr val="000099"/>
                </a:solidFill>
              </a:rPr>
              <a:t>GMOS network: characteristics and data management </a:t>
            </a:r>
            <a:endParaRPr lang="it-IT" sz="3200" b="1" i="1" dirty="0">
              <a:solidFill>
                <a:srgbClr val="000099"/>
              </a:solidFill>
              <a:latin typeface="+mj-lt"/>
            </a:endParaRPr>
          </a:p>
        </p:txBody>
      </p:sp>
    </p:spTree>
    <p:extLst>
      <p:ext uri="{BB962C8B-B14F-4D97-AF65-F5344CB8AC3E}">
        <p14:creationId xmlns:p14="http://schemas.microsoft.com/office/powerpoint/2010/main" val="643931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1"/>
          <p:cNvGrpSpPr/>
          <p:nvPr/>
        </p:nvGrpSpPr>
        <p:grpSpPr>
          <a:xfrm>
            <a:off x="82553" y="6065880"/>
            <a:ext cx="8018860" cy="655491"/>
            <a:chOff x="368303" y="5951579"/>
            <a:chExt cx="8018860" cy="655492"/>
          </a:xfrm>
        </p:grpSpPr>
        <p:grpSp>
          <p:nvGrpSpPr>
            <p:cNvPr id="3"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pic>
        <p:nvPicPr>
          <p:cNvPr id="10242" name="Picture 2"/>
          <p:cNvPicPr>
            <a:picLocks noChangeAspect="1" noChangeArrowheads="1"/>
          </p:cNvPicPr>
          <p:nvPr/>
        </p:nvPicPr>
        <p:blipFill>
          <a:blip r:embed="rId7"/>
          <a:srcRect l="11034" r="13480"/>
          <a:stretch>
            <a:fillRect/>
          </a:stretch>
        </p:blipFill>
        <p:spPr bwMode="auto">
          <a:xfrm>
            <a:off x="342900" y="1037481"/>
            <a:ext cx="1781175" cy="4156855"/>
          </a:xfrm>
          <a:prstGeom prst="rect">
            <a:avLst/>
          </a:prstGeom>
          <a:noFill/>
          <a:ln w="9525">
            <a:noFill/>
            <a:miter lim="800000"/>
            <a:headEnd/>
            <a:tailEnd/>
          </a:ln>
          <a:effectLst/>
        </p:spPr>
      </p:pic>
      <p:pic>
        <p:nvPicPr>
          <p:cNvPr id="10243" name="Picture 3"/>
          <p:cNvPicPr>
            <a:picLocks noChangeAspect="1" noChangeArrowheads="1"/>
          </p:cNvPicPr>
          <p:nvPr/>
        </p:nvPicPr>
        <p:blipFill>
          <a:blip r:embed="rId8"/>
          <a:srcRect/>
          <a:stretch>
            <a:fillRect/>
          </a:stretch>
        </p:blipFill>
        <p:spPr bwMode="auto">
          <a:xfrm>
            <a:off x="2299471" y="1037481"/>
            <a:ext cx="6011492" cy="4996142"/>
          </a:xfrm>
          <a:prstGeom prst="rect">
            <a:avLst/>
          </a:prstGeom>
          <a:noFill/>
          <a:ln w="9525">
            <a:noFill/>
            <a:miter lim="800000"/>
            <a:headEnd/>
            <a:tailEnd/>
          </a:ln>
          <a:effectLst/>
        </p:spPr>
      </p:pic>
      <p:sp>
        <p:nvSpPr>
          <p:cNvPr id="21" name="Rectangle 5"/>
          <p:cNvSpPr>
            <a:spLocks noChangeArrowheads="1"/>
          </p:cNvSpPr>
          <p:nvPr/>
        </p:nvSpPr>
        <p:spPr bwMode="auto">
          <a:xfrm>
            <a:off x="0" y="19050"/>
            <a:ext cx="7362825" cy="800512"/>
          </a:xfrm>
          <a:prstGeom prst="rect">
            <a:avLst/>
          </a:prstGeom>
          <a:noFill/>
          <a:ln w="9525">
            <a:noFill/>
            <a:miter lim="800000"/>
            <a:headEnd/>
            <a:tailEnd/>
          </a:ln>
        </p:spPr>
        <p:txBody>
          <a:bodyPr anchor="ctr"/>
          <a:lstStyle/>
          <a:p>
            <a:pPr algn="ctr"/>
            <a:r>
              <a:rPr lang="it-IT" sz="2400" dirty="0">
                <a:solidFill>
                  <a:srgbClr val="C00000"/>
                </a:solidFill>
                <a:effectLst>
                  <a:outerShdw blurRad="38100" dist="38100" dir="2700000" algn="tl">
                    <a:srgbClr val="000000">
                      <a:alpha val="43137"/>
                    </a:srgbClr>
                  </a:outerShdw>
                </a:effectLst>
                <a:latin typeface="Arial Rounded MT Bold" pitchFamily="34" charset="0"/>
                <a:cs typeface="Arial" panose="020B0604020202020204" pitchFamily="34" charset="0"/>
              </a:rPr>
              <a:t>GMOS - Data Quality Management System </a:t>
            </a:r>
          </a:p>
          <a:p>
            <a:pPr algn="ctr"/>
            <a:r>
              <a:rPr lang="it-IT" sz="2400" dirty="0">
                <a:solidFill>
                  <a:srgbClr val="C00000"/>
                </a:solidFill>
                <a:effectLst>
                  <a:outerShdw blurRad="38100" dist="38100" dir="2700000" algn="tl">
                    <a:srgbClr val="000000">
                      <a:alpha val="43137"/>
                    </a:srgbClr>
                  </a:outerShdw>
                </a:effectLst>
                <a:latin typeface="Arial Rounded MT Bold" pitchFamily="34" charset="0"/>
                <a:cs typeface="Arial" panose="020B0604020202020204" pitchFamily="34" charset="0"/>
              </a:rPr>
              <a:t>- GDQM -</a:t>
            </a:r>
          </a:p>
        </p:txBody>
      </p:sp>
      <p:sp>
        <p:nvSpPr>
          <p:cNvPr id="14" name="Rettangolo 13"/>
          <p:cNvSpPr/>
          <p:nvPr/>
        </p:nvSpPr>
        <p:spPr>
          <a:xfrm>
            <a:off x="6603728" y="914811"/>
            <a:ext cx="1714771" cy="175218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817" tIns="45402" rIns="90817" bIns="45402" anchor="ctr"/>
          <a:lstStyle/>
          <a:p>
            <a:pPr algn="ctr" defTabSz="908168" fontAlgn="auto">
              <a:spcBef>
                <a:spcPts val="0"/>
              </a:spcBef>
              <a:spcAft>
                <a:spcPts val="0"/>
              </a:spcAft>
              <a:defRPr/>
            </a:pPr>
            <a:endParaRPr lang="it-IT"/>
          </a:p>
        </p:txBody>
      </p:sp>
      <p:sp>
        <p:nvSpPr>
          <p:cNvPr id="15" name="Rettangolo 5"/>
          <p:cNvSpPr/>
          <p:nvPr/>
        </p:nvSpPr>
        <p:spPr>
          <a:xfrm>
            <a:off x="5353051" y="2543175"/>
            <a:ext cx="1250678" cy="687387"/>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817" tIns="45402" rIns="90817" bIns="45402" anchor="ctr"/>
          <a:lstStyle/>
          <a:p>
            <a:pPr algn="ctr" defTabSz="908168" fontAlgn="auto">
              <a:spcBef>
                <a:spcPts val="0"/>
              </a:spcBef>
              <a:spcAft>
                <a:spcPts val="0"/>
              </a:spcAft>
              <a:defRPr/>
            </a:pPr>
            <a:endParaRPr lang="it-IT"/>
          </a:p>
        </p:txBody>
      </p:sp>
      <p:sp>
        <p:nvSpPr>
          <p:cNvPr id="22" name="Rettangolo 21"/>
          <p:cNvSpPr/>
          <p:nvPr/>
        </p:nvSpPr>
        <p:spPr>
          <a:xfrm>
            <a:off x="3236115" y="3230562"/>
            <a:ext cx="2562206" cy="11191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817" tIns="45402" rIns="90817" bIns="45402" anchor="ctr"/>
          <a:lstStyle/>
          <a:p>
            <a:pPr algn="ctr" defTabSz="908168" fontAlgn="auto">
              <a:spcBef>
                <a:spcPts val="0"/>
              </a:spcBef>
              <a:spcAft>
                <a:spcPts val="0"/>
              </a:spcAft>
              <a:defRPr/>
            </a:pPr>
            <a:endParaRPr lang="it-IT"/>
          </a:p>
        </p:txBody>
      </p:sp>
      <p:sp>
        <p:nvSpPr>
          <p:cNvPr id="23" name="Rettangolo 22"/>
          <p:cNvSpPr/>
          <p:nvPr/>
        </p:nvSpPr>
        <p:spPr>
          <a:xfrm>
            <a:off x="5756293" y="3095625"/>
            <a:ext cx="2554670" cy="19621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817" tIns="45402" rIns="90817" bIns="45402" anchor="ctr"/>
          <a:lstStyle/>
          <a:p>
            <a:pPr algn="ctr" defTabSz="908168" fontAlgn="auto">
              <a:spcBef>
                <a:spcPts val="0"/>
              </a:spcBef>
              <a:spcAft>
                <a:spcPts val="0"/>
              </a:spcAft>
              <a:defRPr/>
            </a:pPr>
            <a:endParaRPr lang="it-IT"/>
          </a:p>
        </p:txBody>
      </p:sp>
      <p:sp>
        <p:nvSpPr>
          <p:cNvPr id="24" name="Rettangolo 5"/>
          <p:cNvSpPr/>
          <p:nvPr/>
        </p:nvSpPr>
        <p:spPr>
          <a:xfrm>
            <a:off x="4547643" y="4217988"/>
            <a:ext cx="1250678" cy="687387"/>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817" tIns="45402" rIns="90817" bIns="45402" anchor="ctr"/>
          <a:lstStyle/>
          <a:p>
            <a:pPr algn="ctr" defTabSz="908168" fontAlgn="auto">
              <a:spcBef>
                <a:spcPts val="0"/>
              </a:spcBef>
              <a:spcAft>
                <a:spcPts val="0"/>
              </a:spcAft>
              <a:defRPr/>
            </a:pPr>
            <a:endParaRPr lang="it-IT"/>
          </a:p>
        </p:txBody>
      </p:sp>
      <p:sp>
        <p:nvSpPr>
          <p:cNvPr id="25" name="Rettangolo 5"/>
          <p:cNvSpPr/>
          <p:nvPr/>
        </p:nvSpPr>
        <p:spPr>
          <a:xfrm>
            <a:off x="4359548" y="4905374"/>
            <a:ext cx="2041252" cy="94297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817" tIns="45402" rIns="90817" bIns="45402" anchor="ctr"/>
          <a:lstStyle/>
          <a:p>
            <a:pPr algn="ctr" defTabSz="908168" fontAlgn="auto">
              <a:spcBef>
                <a:spcPts val="0"/>
              </a:spcBef>
              <a:spcAft>
                <a:spcPts val="0"/>
              </a:spcAft>
              <a:defRPr/>
            </a:pPr>
            <a:endParaRPr lang="it-IT"/>
          </a:p>
        </p:txBody>
      </p:sp>
      <p:sp>
        <p:nvSpPr>
          <p:cNvPr id="26" name="Rettangolo 5"/>
          <p:cNvSpPr/>
          <p:nvPr/>
        </p:nvSpPr>
        <p:spPr>
          <a:xfrm>
            <a:off x="3236114" y="4905374"/>
            <a:ext cx="1123433" cy="1128249"/>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817" tIns="45402" rIns="90817" bIns="45402" anchor="ctr"/>
          <a:lstStyle/>
          <a:p>
            <a:pPr algn="ctr" defTabSz="908168" fontAlgn="auto">
              <a:spcBef>
                <a:spcPts val="0"/>
              </a:spcBef>
              <a:spcAft>
                <a:spcPts val="0"/>
              </a:spcAft>
              <a:defRPr/>
            </a:pPr>
            <a:endParaRPr lang="it-IT"/>
          </a:p>
        </p:txBody>
      </p:sp>
    </p:spTree>
    <p:extLst>
      <p:ext uri="{BB962C8B-B14F-4D97-AF65-F5344CB8AC3E}">
        <p14:creationId xmlns:p14="http://schemas.microsoft.com/office/powerpoint/2010/main" val="291125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2" grpId="0" animBg="1"/>
      <p:bldP spid="23" grpId="0" animBg="1"/>
      <p:bldP spid="24"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1"/>
          <p:cNvGrpSpPr/>
          <p:nvPr/>
        </p:nvGrpSpPr>
        <p:grpSpPr>
          <a:xfrm>
            <a:off x="82553" y="6065880"/>
            <a:ext cx="8018860" cy="655491"/>
            <a:chOff x="368303" y="5951579"/>
            <a:chExt cx="8018860" cy="655492"/>
          </a:xfrm>
        </p:grpSpPr>
        <p:grpSp>
          <p:nvGrpSpPr>
            <p:cNvPr id="3"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pic>
        <p:nvPicPr>
          <p:cNvPr id="3074" name="Picture 2"/>
          <p:cNvPicPr>
            <a:picLocks noChangeAspect="1" noChangeArrowheads="1"/>
          </p:cNvPicPr>
          <p:nvPr/>
        </p:nvPicPr>
        <p:blipFill>
          <a:blip r:embed="rId7"/>
          <a:srcRect/>
          <a:stretch>
            <a:fillRect/>
          </a:stretch>
        </p:blipFill>
        <p:spPr bwMode="auto">
          <a:xfrm>
            <a:off x="30406" y="162895"/>
            <a:ext cx="4321869" cy="5841924"/>
          </a:xfrm>
          <a:prstGeom prst="rect">
            <a:avLst/>
          </a:prstGeom>
          <a:noFill/>
          <a:ln w="9525">
            <a:noFill/>
            <a:miter lim="800000"/>
            <a:headEnd/>
            <a:tailEnd/>
          </a:ln>
          <a:effectLst/>
        </p:spPr>
      </p:pic>
      <p:pic>
        <p:nvPicPr>
          <p:cNvPr id="3075" name="Picture 3"/>
          <p:cNvPicPr>
            <a:picLocks noChangeAspect="1" noChangeArrowheads="1"/>
          </p:cNvPicPr>
          <p:nvPr/>
        </p:nvPicPr>
        <p:blipFill>
          <a:blip r:embed="rId8"/>
          <a:srcRect l="5097" t="4140" r="8314"/>
          <a:stretch>
            <a:fillRect/>
          </a:stretch>
        </p:blipFill>
        <p:spPr bwMode="auto">
          <a:xfrm>
            <a:off x="4300350" y="1476376"/>
            <a:ext cx="4075767" cy="2758007"/>
          </a:xfrm>
          <a:prstGeom prst="rect">
            <a:avLst/>
          </a:prstGeom>
          <a:noFill/>
          <a:ln w="9525">
            <a:noFill/>
            <a:miter lim="800000"/>
            <a:headEnd/>
            <a:tailEnd/>
          </a:ln>
          <a:effectLst/>
        </p:spPr>
      </p:pic>
      <p:sp>
        <p:nvSpPr>
          <p:cNvPr id="13" name="CasellaDiTesto 12"/>
          <p:cNvSpPr txBox="1"/>
          <p:nvPr/>
        </p:nvSpPr>
        <p:spPr>
          <a:xfrm>
            <a:off x="4371976" y="4381500"/>
            <a:ext cx="4076062" cy="923330"/>
          </a:xfrm>
          <a:prstGeom prst="rect">
            <a:avLst/>
          </a:prstGeom>
          <a:noFill/>
        </p:spPr>
        <p:txBody>
          <a:bodyPr wrap="square" rtlCol="0">
            <a:spAutoFit/>
          </a:bodyPr>
          <a:lstStyle/>
          <a:p>
            <a:r>
              <a:rPr lang="en-US" dirty="0">
                <a:latin typeface="Cambria" pitchFamily="18" charset="0"/>
              </a:rPr>
              <a:t>Time-series highlighting the final (valid or invalid) </a:t>
            </a:r>
            <a:r>
              <a:rPr lang="en-US" dirty="0" err="1">
                <a:latin typeface="Cambria" pitchFamily="18" charset="0"/>
              </a:rPr>
              <a:t>Longobucco</a:t>
            </a:r>
            <a:r>
              <a:rPr lang="en-US" dirty="0">
                <a:latin typeface="Cambria" pitchFamily="18" charset="0"/>
              </a:rPr>
              <a:t> GEM dataset after all the G-DQM step processes.</a:t>
            </a:r>
            <a:endParaRPr lang="it-IT" dirty="0">
              <a:latin typeface="Cambria" pitchFamily="18" charset="0"/>
            </a:endParaRPr>
          </a:p>
        </p:txBody>
      </p:sp>
    </p:spTree>
    <p:extLst>
      <p:ext uri="{BB962C8B-B14F-4D97-AF65-F5344CB8AC3E}">
        <p14:creationId xmlns:p14="http://schemas.microsoft.com/office/powerpoint/2010/main" val="2911252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1"/>
          <p:cNvGrpSpPr/>
          <p:nvPr/>
        </p:nvGrpSpPr>
        <p:grpSpPr>
          <a:xfrm>
            <a:off x="82553" y="6065880"/>
            <a:ext cx="8018860" cy="655491"/>
            <a:chOff x="368303" y="5951579"/>
            <a:chExt cx="8018860" cy="655492"/>
          </a:xfrm>
        </p:grpSpPr>
        <p:grpSp>
          <p:nvGrpSpPr>
            <p:cNvPr id="3"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
        <p:nvSpPr>
          <p:cNvPr id="13" name="Rettangolo 12"/>
          <p:cNvSpPr/>
          <p:nvPr/>
        </p:nvSpPr>
        <p:spPr>
          <a:xfrm>
            <a:off x="82554" y="2"/>
            <a:ext cx="7470772" cy="523220"/>
          </a:xfrm>
          <a:prstGeom prst="rect">
            <a:avLst/>
          </a:prstGeom>
        </p:spPr>
        <p:txBody>
          <a:bodyPr wrap="square">
            <a:spAutoFit/>
          </a:bodyPr>
          <a:lstStyle/>
          <a:p>
            <a:pPr algn="ctr"/>
            <a:r>
              <a:rPr lang="en-GB" sz="2800" u="none" dirty="0">
                <a:solidFill>
                  <a:srgbClr val="C00000"/>
                </a:solidFill>
                <a:effectLst>
                  <a:outerShdw blurRad="38100" dist="38100" dir="2700000" algn="tl">
                    <a:srgbClr val="000000">
                      <a:alpha val="43137"/>
                    </a:srgbClr>
                  </a:outerShdw>
                </a:effectLst>
                <a:latin typeface="Arial Rounded MT Bold" pitchFamily="34" charset="0"/>
              </a:rPr>
              <a:t>GMOS – Spatial Data Infrastructure</a:t>
            </a:r>
          </a:p>
        </p:txBody>
      </p:sp>
      <p:pic>
        <p:nvPicPr>
          <p:cNvPr id="9219" name="Picture 3"/>
          <p:cNvPicPr>
            <a:picLocks noChangeAspect="1" noChangeArrowheads="1"/>
          </p:cNvPicPr>
          <p:nvPr/>
        </p:nvPicPr>
        <p:blipFill>
          <a:blip r:embed="rId7"/>
          <a:srcRect/>
          <a:stretch>
            <a:fillRect/>
          </a:stretch>
        </p:blipFill>
        <p:spPr bwMode="auto">
          <a:xfrm>
            <a:off x="373677" y="771527"/>
            <a:ext cx="4040603" cy="5029125"/>
          </a:xfrm>
          <a:prstGeom prst="rect">
            <a:avLst/>
          </a:prstGeom>
          <a:noFill/>
          <a:ln w="9525">
            <a:noFill/>
            <a:miter lim="800000"/>
            <a:headEnd/>
            <a:tailEnd/>
          </a:ln>
          <a:effectLst/>
        </p:spPr>
      </p:pic>
      <p:grpSp>
        <p:nvGrpSpPr>
          <p:cNvPr id="21" name="Gruppo 20"/>
          <p:cNvGrpSpPr/>
          <p:nvPr/>
        </p:nvGrpSpPr>
        <p:grpSpPr>
          <a:xfrm>
            <a:off x="4743450" y="1285875"/>
            <a:ext cx="3357963" cy="4191000"/>
            <a:chOff x="4743450" y="1285875"/>
            <a:chExt cx="3357963" cy="4191000"/>
          </a:xfrm>
        </p:grpSpPr>
        <p:pic>
          <p:nvPicPr>
            <p:cNvPr id="9220" name="Picture 4"/>
            <p:cNvPicPr>
              <a:picLocks noChangeAspect="1" noChangeArrowheads="1"/>
            </p:cNvPicPr>
            <p:nvPr/>
          </p:nvPicPr>
          <p:blipFill>
            <a:blip r:embed="rId8"/>
            <a:srcRect l="59484" t="29378" b="3331"/>
            <a:stretch>
              <a:fillRect/>
            </a:stretch>
          </p:blipFill>
          <p:spPr bwMode="auto">
            <a:xfrm>
              <a:off x="4743450" y="1285875"/>
              <a:ext cx="3357963" cy="4191000"/>
            </a:xfrm>
            <a:prstGeom prst="rect">
              <a:avLst/>
            </a:prstGeom>
            <a:noFill/>
            <a:ln w="9525">
              <a:noFill/>
              <a:miter lim="800000"/>
              <a:headEnd/>
              <a:tailEnd/>
            </a:ln>
            <a:effectLst/>
          </p:spPr>
        </p:pic>
        <p:sp>
          <p:nvSpPr>
            <p:cNvPr id="14" name="CasellaDiTesto 13"/>
            <p:cNvSpPr txBox="1"/>
            <p:nvPr/>
          </p:nvSpPr>
          <p:spPr>
            <a:xfrm>
              <a:off x="7213330" y="2129909"/>
              <a:ext cx="888083" cy="369332"/>
            </a:xfrm>
            <a:prstGeom prst="rect">
              <a:avLst/>
            </a:prstGeom>
            <a:solidFill>
              <a:schemeClr val="bg1"/>
            </a:solidFill>
          </p:spPr>
          <p:txBody>
            <a:bodyPr wrap="square" rtlCol="0">
              <a:spAutoFit/>
            </a:bodyPr>
            <a:lstStyle/>
            <a:p>
              <a:endParaRPr lang="it-IT" dirty="0"/>
            </a:p>
          </p:txBody>
        </p:sp>
        <p:sp>
          <p:nvSpPr>
            <p:cNvPr id="15" name="CasellaDiTesto 14"/>
            <p:cNvSpPr txBox="1"/>
            <p:nvPr/>
          </p:nvSpPr>
          <p:spPr>
            <a:xfrm>
              <a:off x="5889354" y="2470666"/>
              <a:ext cx="888083" cy="369332"/>
            </a:xfrm>
            <a:prstGeom prst="rect">
              <a:avLst/>
            </a:prstGeom>
            <a:solidFill>
              <a:schemeClr val="bg1"/>
            </a:solidFill>
          </p:spPr>
          <p:txBody>
            <a:bodyPr wrap="square" rtlCol="0">
              <a:spAutoFit/>
            </a:bodyPr>
            <a:lstStyle/>
            <a:p>
              <a:endParaRPr lang="it-IT" dirty="0"/>
            </a:p>
          </p:txBody>
        </p:sp>
      </p:grpSp>
    </p:spTree>
    <p:extLst>
      <p:ext uri="{BB962C8B-B14F-4D97-AF65-F5344CB8AC3E}">
        <p14:creationId xmlns:p14="http://schemas.microsoft.com/office/powerpoint/2010/main" val="2911252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1"/>
          <p:cNvGrpSpPr/>
          <p:nvPr/>
        </p:nvGrpSpPr>
        <p:grpSpPr>
          <a:xfrm>
            <a:off x="82553" y="6065880"/>
            <a:ext cx="8018860" cy="655491"/>
            <a:chOff x="368303" y="5951579"/>
            <a:chExt cx="8018860" cy="655492"/>
          </a:xfrm>
        </p:grpSpPr>
        <p:grpSp>
          <p:nvGrpSpPr>
            <p:cNvPr id="3"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pic>
        <p:nvPicPr>
          <p:cNvPr id="7170" name="Picture 2"/>
          <p:cNvPicPr>
            <a:picLocks noChangeAspect="1" noChangeArrowheads="1"/>
          </p:cNvPicPr>
          <p:nvPr/>
        </p:nvPicPr>
        <p:blipFill>
          <a:blip r:embed="rId7"/>
          <a:srcRect/>
          <a:stretch>
            <a:fillRect/>
          </a:stretch>
        </p:blipFill>
        <p:spPr bwMode="auto">
          <a:xfrm>
            <a:off x="69362" y="1037481"/>
            <a:ext cx="8331051" cy="4916983"/>
          </a:xfrm>
          <a:prstGeom prst="rect">
            <a:avLst/>
          </a:prstGeom>
          <a:noFill/>
          <a:ln w="9525">
            <a:noFill/>
            <a:miter lim="800000"/>
            <a:headEnd/>
            <a:tailEnd/>
          </a:ln>
          <a:effectLst/>
        </p:spPr>
      </p:pic>
      <p:sp>
        <p:nvSpPr>
          <p:cNvPr id="13" name="Rectangle 5"/>
          <p:cNvSpPr>
            <a:spLocks noChangeArrowheads="1"/>
          </p:cNvSpPr>
          <p:nvPr/>
        </p:nvSpPr>
        <p:spPr bwMode="auto">
          <a:xfrm>
            <a:off x="0" y="0"/>
            <a:ext cx="9144000" cy="576263"/>
          </a:xfrm>
          <a:prstGeom prst="rect">
            <a:avLst/>
          </a:prstGeom>
          <a:noFill/>
          <a:ln w="9525">
            <a:noFill/>
            <a:miter lim="800000"/>
            <a:headEnd/>
            <a:tailEnd/>
          </a:ln>
        </p:spPr>
        <p:txBody>
          <a:bodyPr anchor="ctr"/>
          <a:lstStyle/>
          <a:p>
            <a:pPr algn="ctr"/>
            <a:r>
              <a:rPr lang="it-IT" sz="2600" dirty="0">
                <a:solidFill>
                  <a:srgbClr val="CC0000"/>
                </a:solidFill>
                <a:effectLst>
                  <a:outerShdw blurRad="38100" dist="38100" dir="2700000" algn="tl">
                    <a:srgbClr val="000000">
                      <a:alpha val="43137"/>
                    </a:srgbClr>
                  </a:outerShdw>
                </a:effectLst>
                <a:latin typeface="Arial Rounded MT Bold" pitchFamily="34" charset="0"/>
                <a:cs typeface="Arial" panose="020B0604020202020204" pitchFamily="34" charset="0"/>
              </a:rPr>
              <a:t>GMOS Raw Data Coverage</a:t>
            </a:r>
          </a:p>
        </p:txBody>
      </p:sp>
      <p:pic>
        <p:nvPicPr>
          <p:cNvPr id="14" name="Picture 5"/>
          <p:cNvPicPr>
            <a:picLocks noChangeAspect="1" noChangeArrowheads="1"/>
          </p:cNvPicPr>
          <p:nvPr/>
        </p:nvPicPr>
        <p:blipFill>
          <a:blip r:embed="rId8"/>
          <a:srcRect l="9890" t="12344" r="16815" b="27130"/>
          <a:stretch>
            <a:fillRect/>
          </a:stretch>
        </p:blipFill>
        <p:spPr bwMode="auto">
          <a:xfrm>
            <a:off x="198027" y="247650"/>
            <a:ext cx="1291552" cy="657225"/>
          </a:xfrm>
          <a:prstGeom prst="rect">
            <a:avLst/>
          </a:prstGeom>
          <a:ln>
            <a:noFill/>
          </a:ln>
          <a:effectLst>
            <a:softEdge rad="112500"/>
          </a:effectLst>
        </p:spPr>
      </p:pic>
    </p:spTree>
    <p:extLst>
      <p:ext uri="{BB962C8B-B14F-4D97-AF65-F5344CB8AC3E}">
        <p14:creationId xmlns:p14="http://schemas.microsoft.com/office/powerpoint/2010/main" val="2911252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1"/>
          <p:cNvGrpSpPr/>
          <p:nvPr/>
        </p:nvGrpSpPr>
        <p:grpSpPr>
          <a:xfrm>
            <a:off x="82553" y="6065880"/>
            <a:ext cx="8018860" cy="655491"/>
            <a:chOff x="368303" y="5951579"/>
            <a:chExt cx="8018860" cy="655492"/>
          </a:xfrm>
        </p:grpSpPr>
        <p:grpSp>
          <p:nvGrpSpPr>
            <p:cNvPr id="3"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pic>
        <p:nvPicPr>
          <p:cNvPr id="8195" name="Picture 3"/>
          <p:cNvPicPr>
            <a:picLocks noChangeAspect="1" noChangeArrowheads="1"/>
          </p:cNvPicPr>
          <p:nvPr/>
        </p:nvPicPr>
        <p:blipFill>
          <a:blip r:embed="rId7"/>
          <a:srcRect/>
          <a:stretch>
            <a:fillRect/>
          </a:stretch>
        </p:blipFill>
        <p:spPr bwMode="auto">
          <a:xfrm>
            <a:off x="104138" y="1452563"/>
            <a:ext cx="8343900" cy="3952875"/>
          </a:xfrm>
          <a:prstGeom prst="rect">
            <a:avLst/>
          </a:prstGeom>
          <a:noFill/>
          <a:ln w="9525">
            <a:noFill/>
            <a:miter lim="800000"/>
            <a:headEnd/>
            <a:tailEnd/>
          </a:ln>
          <a:effectLst/>
        </p:spPr>
      </p:pic>
      <p:sp>
        <p:nvSpPr>
          <p:cNvPr id="13" name="CasellaDiTesto 12"/>
          <p:cNvSpPr txBox="1"/>
          <p:nvPr/>
        </p:nvSpPr>
        <p:spPr>
          <a:xfrm>
            <a:off x="642910" y="142852"/>
            <a:ext cx="7786742" cy="523220"/>
          </a:xfrm>
          <a:prstGeom prst="rect">
            <a:avLst/>
          </a:prstGeom>
          <a:noFill/>
        </p:spPr>
        <p:txBody>
          <a:bodyPr wrap="square" rtlCol="0">
            <a:spAutoFit/>
          </a:bodyPr>
          <a:lstStyle/>
          <a:p>
            <a:pPr algn="ctr"/>
            <a:r>
              <a:rPr lang="it-IT" sz="2800" dirty="0">
                <a:solidFill>
                  <a:srgbClr val="C00000"/>
                </a:solidFill>
                <a:effectLst>
                  <a:outerShdw blurRad="38100" dist="38100" dir="2700000" algn="tl">
                    <a:srgbClr val="000000">
                      <a:alpha val="43137"/>
                    </a:srgbClr>
                  </a:outerShdw>
                </a:effectLst>
                <a:latin typeface="Arial Rounded MT Bold" pitchFamily="34" charset="0"/>
              </a:rPr>
              <a:t>GOM &amp; PBM Consistency</a:t>
            </a:r>
          </a:p>
        </p:txBody>
      </p:sp>
      <p:pic>
        <p:nvPicPr>
          <p:cNvPr id="14" name="Picture 5"/>
          <p:cNvPicPr>
            <a:picLocks noChangeAspect="1" noChangeArrowheads="1"/>
          </p:cNvPicPr>
          <p:nvPr/>
        </p:nvPicPr>
        <p:blipFill>
          <a:blip r:embed="rId8"/>
          <a:srcRect l="9890" t="12344" r="16815" b="27130"/>
          <a:stretch>
            <a:fillRect/>
          </a:stretch>
        </p:blipFill>
        <p:spPr bwMode="auto">
          <a:xfrm>
            <a:off x="198027" y="142852"/>
            <a:ext cx="1291552" cy="657225"/>
          </a:xfrm>
          <a:prstGeom prst="rect">
            <a:avLst/>
          </a:prstGeom>
          <a:ln>
            <a:noFill/>
          </a:ln>
          <a:effectLst>
            <a:softEdge rad="112500"/>
          </a:effectLst>
        </p:spPr>
      </p:pic>
    </p:spTree>
    <p:extLst>
      <p:ext uri="{BB962C8B-B14F-4D97-AF65-F5344CB8AC3E}">
        <p14:creationId xmlns:p14="http://schemas.microsoft.com/office/powerpoint/2010/main" val="2911252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5" name="Gruppo 4"/>
          <p:cNvGrpSpPr/>
          <p:nvPr/>
        </p:nvGrpSpPr>
        <p:grpSpPr>
          <a:xfrm>
            <a:off x="82553" y="6065880"/>
            <a:ext cx="8018860" cy="655491"/>
            <a:chOff x="368303" y="5951579"/>
            <a:chExt cx="8018860" cy="655492"/>
          </a:xfrm>
        </p:grpSpPr>
        <p:grpSp>
          <p:nvGrpSpPr>
            <p:cNvPr id="6"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7" name="Immagine 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8" name="Immagine 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9" name="Immagine 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10" name="Immagine 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pic>
        <p:nvPicPr>
          <p:cNvPr id="4098" name="Picture 2"/>
          <p:cNvPicPr>
            <a:picLocks noChangeAspect="1" noChangeArrowheads="1"/>
          </p:cNvPicPr>
          <p:nvPr/>
        </p:nvPicPr>
        <p:blipFill>
          <a:blip r:embed="rId7"/>
          <a:srcRect/>
          <a:stretch>
            <a:fillRect/>
          </a:stretch>
        </p:blipFill>
        <p:spPr bwMode="auto">
          <a:xfrm>
            <a:off x="145733" y="80723"/>
            <a:ext cx="4058341" cy="5613683"/>
          </a:xfrm>
          <a:prstGeom prst="rect">
            <a:avLst/>
          </a:prstGeom>
          <a:noFill/>
          <a:ln w="9525">
            <a:noFill/>
            <a:miter lim="800000"/>
            <a:headEnd/>
            <a:tailEnd/>
          </a:ln>
          <a:effectLst/>
        </p:spPr>
      </p:pic>
      <p:pic>
        <p:nvPicPr>
          <p:cNvPr id="15" name="Picture 2"/>
          <p:cNvPicPr>
            <a:picLocks noChangeAspect="1" noChangeArrowheads="1"/>
          </p:cNvPicPr>
          <p:nvPr/>
        </p:nvPicPr>
        <p:blipFill>
          <a:blip r:embed="rId8"/>
          <a:srcRect l="2742" t="10802" r="4928" b="1583"/>
          <a:stretch>
            <a:fillRect/>
          </a:stretch>
        </p:blipFill>
        <p:spPr bwMode="auto">
          <a:xfrm>
            <a:off x="1848193" y="1365269"/>
            <a:ext cx="6253220" cy="451963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strips(downLeft)">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l="7488" r="9207" b="13729"/>
          <a:stretch>
            <a:fillRect/>
          </a:stretch>
        </p:blipFill>
        <p:spPr bwMode="auto">
          <a:xfrm>
            <a:off x="71409" y="762757"/>
            <a:ext cx="5510266" cy="4279579"/>
          </a:xfrm>
          <a:prstGeom prst="rect">
            <a:avLst/>
          </a:prstGeom>
          <a:noFill/>
          <a:ln w="9525">
            <a:noFill/>
            <a:miter lim="800000"/>
            <a:headEnd/>
            <a:tailEnd/>
          </a:ln>
          <a:effectLst/>
        </p:spPr>
      </p:pic>
      <p:sp>
        <p:nvSpPr>
          <p:cNvPr id="3" name="CasellaDiTesto 2"/>
          <p:cNvSpPr txBox="1"/>
          <p:nvPr/>
        </p:nvSpPr>
        <p:spPr>
          <a:xfrm>
            <a:off x="71438" y="71414"/>
            <a:ext cx="6429388" cy="707886"/>
          </a:xfrm>
          <a:prstGeom prst="rect">
            <a:avLst/>
          </a:prstGeom>
          <a:noFill/>
        </p:spPr>
        <p:txBody>
          <a:bodyPr wrap="square" rtlCol="0">
            <a:spAutoFit/>
          </a:bodyPr>
          <a:lstStyle/>
          <a:p>
            <a:pPr algn="ctr"/>
            <a:r>
              <a:rPr lang="it-IT" sz="2000" b="1" dirty="0">
                <a:solidFill>
                  <a:srgbClr val="C00000"/>
                </a:solidFill>
                <a:latin typeface="ITC Bookman Light" pitchFamily="18" charset="0"/>
              </a:rPr>
              <a:t>GEM  </a:t>
            </a:r>
            <a:r>
              <a:rPr lang="it-IT" sz="2000" b="1" dirty="0" err="1">
                <a:solidFill>
                  <a:srgbClr val="C00000"/>
                </a:solidFill>
                <a:latin typeface="ITC Bookman Light" pitchFamily="18" charset="0"/>
              </a:rPr>
              <a:t>yearly</a:t>
            </a:r>
            <a:r>
              <a:rPr lang="it-IT" sz="2000" b="1" dirty="0">
                <a:solidFill>
                  <a:srgbClr val="C00000"/>
                </a:solidFill>
                <a:latin typeface="ITC Bookman Light" pitchFamily="18" charset="0"/>
              </a:rPr>
              <a:t>  </a:t>
            </a:r>
            <a:r>
              <a:rPr lang="it-IT" sz="2000" b="1" dirty="0" err="1">
                <a:solidFill>
                  <a:srgbClr val="C00000"/>
                </a:solidFill>
                <a:latin typeface="ITC Bookman Light" pitchFamily="18" charset="0"/>
              </a:rPr>
              <a:t>distribution</a:t>
            </a:r>
            <a:r>
              <a:rPr lang="it-IT" sz="2000" b="1" dirty="0">
                <a:solidFill>
                  <a:srgbClr val="C00000"/>
                </a:solidFill>
                <a:latin typeface="ITC Bookman Light" pitchFamily="18" charset="0"/>
              </a:rPr>
              <a:t> at GMOS </a:t>
            </a:r>
            <a:r>
              <a:rPr lang="it-IT" sz="2000" b="1" dirty="0" err="1">
                <a:solidFill>
                  <a:srgbClr val="C00000"/>
                </a:solidFill>
                <a:latin typeface="ITC Bookman Light" pitchFamily="18" charset="0"/>
              </a:rPr>
              <a:t>stations</a:t>
            </a:r>
            <a:r>
              <a:rPr lang="it-IT" sz="2000" b="1" dirty="0">
                <a:solidFill>
                  <a:srgbClr val="C00000"/>
                </a:solidFill>
                <a:latin typeface="ITC Bookman Light" pitchFamily="18" charset="0"/>
              </a:rPr>
              <a:t> </a:t>
            </a:r>
          </a:p>
          <a:p>
            <a:pPr algn="ctr"/>
            <a:r>
              <a:rPr lang="it-IT" sz="2000" b="1" dirty="0" err="1">
                <a:solidFill>
                  <a:srgbClr val="C00000"/>
                </a:solidFill>
                <a:latin typeface="ITC Bookman Light" pitchFamily="18" charset="0"/>
              </a:rPr>
              <a:t>for</a:t>
            </a:r>
            <a:r>
              <a:rPr lang="it-IT" sz="2000" b="1" dirty="0">
                <a:solidFill>
                  <a:srgbClr val="C00000"/>
                </a:solidFill>
                <a:latin typeface="ITC Bookman Light" pitchFamily="18" charset="0"/>
              </a:rPr>
              <a:t> (a) 2013 and (b) 2014. </a:t>
            </a:r>
          </a:p>
        </p:txBody>
      </p:sp>
      <p:sp>
        <p:nvSpPr>
          <p:cNvPr id="20" name="CasellaDiTesto 19"/>
          <p:cNvSpPr txBox="1"/>
          <p:nvPr/>
        </p:nvSpPr>
        <p:spPr>
          <a:xfrm>
            <a:off x="6005539" y="1300491"/>
            <a:ext cx="2319311" cy="1107996"/>
          </a:xfrm>
          <a:prstGeom prst="rect">
            <a:avLst/>
          </a:prstGeom>
          <a:noFill/>
        </p:spPr>
        <p:txBody>
          <a:bodyPr wrap="square" rtlCol="0">
            <a:spAutoFit/>
          </a:bodyPr>
          <a:lstStyle/>
          <a:p>
            <a:r>
              <a:rPr lang="en-US" sz="1100" b="1" dirty="0">
                <a:latin typeface="ITC Bookman Light" pitchFamily="18" charset="0"/>
              </a:rPr>
              <a:t>The sites have been organized according to their latitude </a:t>
            </a:r>
            <a:r>
              <a:rPr lang="en-US" sz="1100" dirty="0">
                <a:latin typeface="ITC Bookman Light" pitchFamily="18" charset="0"/>
              </a:rPr>
              <a:t>from those in the Northern Hemisphere to those in the tropics and in the Southern Hemisphere.</a:t>
            </a:r>
          </a:p>
        </p:txBody>
      </p:sp>
      <p:sp>
        <p:nvSpPr>
          <p:cNvPr id="6" name="CasellaDiTesto 5"/>
          <p:cNvSpPr txBox="1"/>
          <p:nvPr/>
        </p:nvSpPr>
        <p:spPr>
          <a:xfrm>
            <a:off x="71409" y="5269161"/>
            <a:ext cx="5653116" cy="600164"/>
          </a:xfrm>
          <a:prstGeom prst="rect">
            <a:avLst/>
          </a:prstGeom>
          <a:noFill/>
        </p:spPr>
        <p:txBody>
          <a:bodyPr wrap="square" rtlCol="0">
            <a:spAutoFit/>
          </a:bodyPr>
          <a:lstStyle/>
          <a:p>
            <a:pPr lvl="0"/>
            <a:r>
              <a:rPr lang="it-IT" sz="1100" b="1" i="1" dirty="0">
                <a:latin typeface="ITC Bookman Light" pitchFamily="18" charset="0"/>
              </a:rPr>
              <a:t>Sprovieri et al., </a:t>
            </a:r>
            <a:r>
              <a:rPr lang="en-US" sz="1100" dirty="0">
                <a:latin typeface="ITC Bookman Light" pitchFamily="18" charset="0"/>
              </a:rPr>
              <a:t>Atmospheric Mercury Concentrations observed at ground-based monitoring sites globally distributed in the framework of the GMOS network, </a:t>
            </a:r>
            <a:r>
              <a:rPr lang="en-US" sz="1100" i="1" dirty="0">
                <a:latin typeface="ITC Bookman Light" pitchFamily="18" charset="0"/>
              </a:rPr>
              <a:t>Atmos. Chem. Phys.</a:t>
            </a:r>
            <a:r>
              <a:rPr lang="en-US" sz="1100" dirty="0">
                <a:latin typeface="ITC Bookman Light" pitchFamily="18" charset="0"/>
              </a:rPr>
              <a:t>, 16, 1–21, 2016;</a:t>
            </a:r>
            <a:endParaRPr lang="it-IT" sz="1100" dirty="0">
              <a:latin typeface="ITC Bookman Light" pitchFamily="18" charset="0"/>
            </a:endParaRPr>
          </a:p>
        </p:txBody>
      </p:sp>
      <p:sp>
        <p:nvSpPr>
          <p:cNvPr id="7" name="CasellaDiTesto 6"/>
          <p:cNvSpPr txBox="1"/>
          <p:nvPr/>
        </p:nvSpPr>
        <p:spPr>
          <a:xfrm>
            <a:off x="5984119" y="2605877"/>
            <a:ext cx="2452662" cy="938719"/>
          </a:xfrm>
          <a:prstGeom prst="rect">
            <a:avLst/>
          </a:prstGeom>
          <a:noFill/>
        </p:spPr>
        <p:txBody>
          <a:bodyPr wrap="square" rtlCol="0">
            <a:spAutoFit/>
          </a:bodyPr>
          <a:lstStyle/>
          <a:p>
            <a:r>
              <a:rPr lang="en-US" sz="1100" dirty="0">
                <a:latin typeface="ITC Bookman Light" pitchFamily="18" charset="0"/>
                <a:cs typeface="Arial" pitchFamily="34" charset="0"/>
              </a:rPr>
              <a:t>The 2013 and 2014 GEM annual mean concentrations: </a:t>
            </a:r>
          </a:p>
          <a:p>
            <a:r>
              <a:rPr lang="en-US" sz="1100" b="1" dirty="0">
                <a:latin typeface="ITC Bookman Light" pitchFamily="18" charset="0"/>
                <a:cs typeface="Arial" pitchFamily="34" charset="0"/>
              </a:rPr>
              <a:t>1.55 and 1.51 ngm-3</a:t>
            </a:r>
            <a:r>
              <a:rPr lang="en-US" sz="1100" dirty="0">
                <a:latin typeface="ITC Bookman Light" pitchFamily="18" charset="0"/>
                <a:cs typeface="Arial" pitchFamily="34" charset="0"/>
              </a:rPr>
              <a:t>, in </a:t>
            </a:r>
            <a:r>
              <a:rPr lang="en-US" sz="1100" b="1" dirty="0">
                <a:solidFill>
                  <a:srgbClr val="FF0000"/>
                </a:solidFill>
                <a:latin typeface="ITC Bookman Light" pitchFamily="18" charset="0"/>
                <a:cs typeface="Arial" pitchFamily="34" charset="0"/>
              </a:rPr>
              <a:t>NH</a:t>
            </a:r>
          </a:p>
          <a:p>
            <a:r>
              <a:rPr lang="it-IT" sz="1100" b="1" dirty="0">
                <a:latin typeface="ITC Bookman Light" pitchFamily="18" charset="0"/>
                <a:cs typeface="Arial" pitchFamily="34" charset="0"/>
              </a:rPr>
              <a:t>1.23 </a:t>
            </a:r>
            <a:r>
              <a:rPr lang="en-US" sz="1100" b="1" dirty="0">
                <a:latin typeface="ITC Bookman Light" pitchFamily="18" charset="0"/>
                <a:cs typeface="Arial" pitchFamily="34" charset="0"/>
              </a:rPr>
              <a:t>and 1.22 ngm-3 </a:t>
            </a:r>
            <a:r>
              <a:rPr lang="en-US" sz="1100" dirty="0">
                <a:latin typeface="ITC Bookman Light" pitchFamily="18" charset="0"/>
                <a:cs typeface="Arial" pitchFamily="34" charset="0"/>
              </a:rPr>
              <a:t>in </a:t>
            </a:r>
            <a:r>
              <a:rPr lang="en-US" sz="1100" b="1" dirty="0">
                <a:solidFill>
                  <a:srgbClr val="FF0000"/>
                </a:solidFill>
                <a:latin typeface="ITC Bookman Light" pitchFamily="18" charset="0"/>
                <a:cs typeface="Arial" pitchFamily="34" charset="0"/>
              </a:rPr>
              <a:t>Tropical</a:t>
            </a:r>
            <a:endParaRPr lang="en-US" sz="1100" dirty="0">
              <a:solidFill>
                <a:srgbClr val="FF0000"/>
              </a:solidFill>
              <a:latin typeface="ITC Bookman Light" pitchFamily="18" charset="0"/>
              <a:cs typeface="Arial" pitchFamily="34" charset="0"/>
            </a:endParaRPr>
          </a:p>
          <a:p>
            <a:r>
              <a:rPr lang="en-US" sz="1100" b="1" dirty="0">
                <a:latin typeface="ITC Bookman Light" pitchFamily="18" charset="0"/>
                <a:cs typeface="Arial" pitchFamily="34" charset="0"/>
              </a:rPr>
              <a:t>0.93 and 0.97 ngm-3 </a:t>
            </a:r>
            <a:r>
              <a:rPr lang="en-US" sz="1100" dirty="0">
                <a:latin typeface="ITC Bookman Light" pitchFamily="18" charset="0"/>
                <a:cs typeface="Arial" pitchFamily="34" charset="0"/>
              </a:rPr>
              <a:t>in </a:t>
            </a:r>
            <a:r>
              <a:rPr lang="en-US" sz="1100" b="1" dirty="0">
                <a:solidFill>
                  <a:srgbClr val="FF0000"/>
                </a:solidFill>
                <a:latin typeface="ITC Bookman Light" pitchFamily="18" charset="0"/>
                <a:cs typeface="Arial" pitchFamily="34" charset="0"/>
              </a:rPr>
              <a:t>SH</a:t>
            </a:r>
          </a:p>
        </p:txBody>
      </p:sp>
      <p:sp>
        <p:nvSpPr>
          <p:cNvPr id="8" name="CasellaDiTesto 7"/>
          <p:cNvSpPr txBox="1"/>
          <p:nvPr/>
        </p:nvSpPr>
        <p:spPr>
          <a:xfrm>
            <a:off x="5986999" y="3865057"/>
            <a:ext cx="2452662" cy="1785104"/>
          </a:xfrm>
          <a:prstGeom prst="rect">
            <a:avLst/>
          </a:prstGeom>
          <a:noFill/>
        </p:spPr>
        <p:txBody>
          <a:bodyPr wrap="square" rtlCol="0">
            <a:spAutoFit/>
          </a:bodyPr>
          <a:lstStyle/>
          <a:p>
            <a:r>
              <a:rPr lang="en-US" sz="1100" dirty="0">
                <a:latin typeface="ITC Bookman Light" pitchFamily="18" charset="0"/>
              </a:rPr>
              <a:t>A </a:t>
            </a:r>
            <a:r>
              <a:rPr lang="en-US" sz="1100" b="1" dirty="0">
                <a:latin typeface="ITC Bookman Light" pitchFamily="18" charset="0"/>
              </a:rPr>
              <a:t>clear gradient of GEM </a:t>
            </a:r>
            <a:r>
              <a:rPr lang="en-US" sz="1100" dirty="0">
                <a:latin typeface="ITC Bookman Light" pitchFamily="18" charset="0"/>
              </a:rPr>
              <a:t>concentrations between the Northern and Southern hemispheres is seen in the data for both 2013 and 2014, in line with previous studies </a:t>
            </a:r>
          </a:p>
          <a:p>
            <a:r>
              <a:rPr lang="da-DK" sz="1100" dirty="0">
                <a:latin typeface="ITC Bookman Light" pitchFamily="18" charset="0"/>
              </a:rPr>
              <a:t>(Soerensen et al., 2010a, b; Sommar et al., 2010; </a:t>
            </a:r>
          </a:p>
          <a:p>
            <a:r>
              <a:rPr lang="da-DK" sz="1100" dirty="0">
                <a:latin typeface="ITC Bookman Light" pitchFamily="18" charset="0"/>
              </a:rPr>
              <a:t>Lindberg </a:t>
            </a:r>
            <a:r>
              <a:rPr lang="it-IT" sz="1100" dirty="0" err="1">
                <a:latin typeface="ITC Bookman Light" pitchFamily="18" charset="0"/>
              </a:rPr>
              <a:t>et</a:t>
            </a:r>
            <a:r>
              <a:rPr lang="it-IT" sz="1100" dirty="0">
                <a:latin typeface="ITC Bookman Light" pitchFamily="18" charset="0"/>
              </a:rPr>
              <a:t> al., 2007; </a:t>
            </a:r>
          </a:p>
          <a:p>
            <a:r>
              <a:rPr lang="it-IT" sz="1100" dirty="0" err="1">
                <a:latin typeface="ITC Bookman Light" pitchFamily="18" charset="0"/>
              </a:rPr>
              <a:t>Sprovieri</a:t>
            </a:r>
            <a:r>
              <a:rPr lang="it-IT" sz="1100" dirty="0">
                <a:latin typeface="ITC Bookman Light" pitchFamily="18" charset="0"/>
              </a:rPr>
              <a:t> </a:t>
            </a:r>
            <a:r>
              <a:rPr lang="it-IT" sz="1100" dirty="0" err="1">
                <a:latin typeface="ITC Bookman Light" pitchFamily="18" charset="0"/>
              </a:rPr>
              <a:t>et</a:t>
            </a:r>
            <a:r>
              <a:rPr lang="it-IT" sz="1100" dirty="0">
                <a:latin typeface="ITC Bookman Light" pitchFamily="18" charset="0"/>
              </a:rPr>
              <a:t> al., 2010b).</a:t>
            </a:r>
            <a:endParaRPr lang="it-IT" sz="1100" dirty="0"/>
          </a:p>
        </p:txBody>
      </p:sp>
      <p:pic>
        <p:nvPicPr>
          <p:cNvPr id="9" name="Immagine 8" descr="Logo_HG_project_31.01.2018.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10" name="Gruppo 9"/>
          <p:cNvGrpSpPr/>
          <p:nvPr/>
        </p:nvGrpSpPr>
        <p:grpSpPr>
          <a:xfrm>
            <a:off x="82553" y="6065880"/>
            <a:ext cx="8018860" cy="655491"/>
            <a:chOff x="368303" y="5951579"/>
            <a:chExt cx="8018860" cy="655492"/>
          </a:xfrm>
        </p:grpSpPr>
        <p:grpSp>
          <p:nvGrpSpPr>
            <p:cNvPr id="11" name="Gruppo 13"/>
            <p:cNvGrpSpPr/>
            <p:nvPr/>
          </p:nvGrpSpPr>
          <p:grpSpPr>
            <a:xfrm>
              <a:off x="3811730" y="5951579"/>
              <a:ext cx="4575433" cy="588363"/>
              <a:chOff x="3811730" y="5951579"/>
              <a:chExt cx="4575433" cy="588363"/>
            </a:xfrm>
          </p:grpSpPr>
          <p:sp>
            <p:nvSpPr>
              <p:cNvPr id="16" name="Rettangolo 15"/>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7"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2" name="Immagine 11" descr="UNEnvironment_Logo_English_Full_colour.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3" name="Immagine 12" descr="WHO_Logo.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4" name="Immagine 13" descr="GEF_Logo.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15" name="Immagine 14" descr="logo_iia.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9525" y="42839"/>
            <a:ext cx="7203805" cy="646331"/>
          </a:xfrm>
          <a:prstGeom prst="rect">
            <a:avLst/>
          </a:prstGeom>
          <a:noFill/>
        </p:spPr>
        <p:txBody>
          <a:bodyPr wrap="square" rtlCol="0">
            <a:spAutoFit/>
          </a:bodyPr>
          <a:lstStyle/>
          <a:p>
            <a:pPr algn="ctr"/>
            <a:r>
              <a:rPr lang="it-IT" b="1" dirty="0" err="1">
                <a:solidFill>
                  <a:srgbClr val="C00000"/>
                </a:solidFill>
                <a:latin typeface="ITC Bookman Light" pitchFamily="18" charset="0"/>
              </a:rPr>
              <a:t>Monthly</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statistical</a:t>
            </a:r>
            <a:r>
              <a:rPr lang="it-IT" b="1" dirty="0">
                <a:solidFill>
                  <a:srgbClr val="C00000"/>
                </a:solidFill>
                <a:latin typeface="ITC Bookman Light" pitchFamily="18" charset="0"/>
              </a:rPr>
              <a:t> GEM </a:t>
            </a:r>
            <a:r>
              <a:rPr lang="it-IT" b="1" dirty="0" err="1">
                <a:solidFill>
                  <a:srgbClr val="C00000"/>
                </a:solidFill>
                <a:latin typeface="ITC Bookman Light" pitchFamily="18" charset="0"/>
              </a:rPr>
              <a:t>distribution</a:t>
            </a:r>
            <a:r>
              <a:rPr lang="it-IT" b="1" dirty="0">
                <a:solidFill>
                  <a:srgbClr val="C00000"/>
                </a:solidFill>
                <a:latin typeface="ITC Bookman Light" pitchFamily="18" charset="0"/>
              </a:rPr>
              <a:t> and spatial </a:t>
            </a:r>
            <a:r>
              <a:rPr lang="it-IT" b="1" dirty="0" err="1">
                <a:solidFill>
                  <a:srgbClr val="C00000"/>
                </a:solidFill>
                <a:latin typeface="ITC Bookman Light" pitchFamily="18" charset="0"/>
              </a:rPr>
              <a:t>gradient</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from</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Northern</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to</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Southern</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Hemispheres</a:t>
            </a:r>
            <a:endParaRPr lang="it-IT" b="1" dirty="0">
              <a:solidFill>
                <a:srgbClr val="C00000"/>
              </a:solidFill>
              <a:latin typeface="ITC Bookman Light" pitchFamily="18" charset="0"/>
            </a:endParaRPr>
          </a:p>
        </p:txBody>
      </p:sp>
      <p:grpSp>
        <p:nvGrpSpPr>
          <p:cNvPr id="2" name="Gruppo 7"/>
          <p:cNvGrpSpPr>
            <a:grpSpLocks noChangeAspect="1"/>
          </p:cNvGrpSpPr>
          <p:nvPr/>
        </p:nvGrpSpPr>
        <p:grpSpPr>
          <a:xfrm>
            <a:off x="826164" y="1155895"/>
            <a:ext cx="6215113" cy="3786214"/>
            <a:chOff x="1500166" y="1428736"/>
            <a:chExt cx="6215106" cy="3786214"/>
          </a:xfrm>
        </p:grpSpPr>
        <p:pic>
          <p:nvPicPr>
            <p:cNvPr id="3074" name="Picture 2"/>
            <p:cNvPicPr>
              <a:picLocks noChangeAspect="1" noChangeArrowheads="1"/>
            </p:cNvPicPr>
            <p:nvPr/>
          </p:nvPicPr>
          <p:blipFill>
            <a:blip r:embed="rId2"/>
            <a:srcRect l="14985" t="1656" r="13418" b="10561"/>
            <a:stretch>
              <a:fillRect/>
            </a:stretch>
          </p:blipFill>
          <p:spPr bwMode="auto">
            <a:xfrm>
              <a:off x="1571604" y="1428736"/>
              <a:ext cx="6143668" cy="3786214"/>
            </a:xfrm>
            <a:prstGeom prst="rect">
              <a:avLst/>
            </a:prstGeom>
            <a:noFill/>
            <a:ln w="9525">
              <a:noFill/>
              <a:miter lim="800000"/>
              <a:headEnd/>
              <a:tailEnd/>
            </a:ln>
            <a:effectLst/>
          </p:spPr>
        </p:pic>
        <p:sp>
          <p:nvSpPr>
            <p:cNvPr id="4" name="CasellaDiTesto 3"/>
            <p:cNvSpPr txBox="1"/>
            <p:nvPr/>
          </p:nvSpPr>
          <p:spPr>
            <a:xfrm>
              <a:off x="1500166" y="1428736"/>
              <a:ext cx="857256" cy="307777"/>
            </a:xfrm>
            <a:prstGeom prst="rect">
              <a:avLst/>
            </a:prstGeom>
            <a:noFill/>
          </p:spPr>
          <p:txBody>
            <a:bodyPr wrap="square" rtlCol="0">
              <a:spAutoFit/>
            </a:bodyPr>
            <a:lstStyle/>
            <a:p>
              <a:r>
                <a:rPr lang="it-IT" sz="1400" dirty="0">
                  <a:solidFill>
                    <a:srgbClr val="C80000"/>
                  </a:solidFill>
                  <a:latin typeface="Albertus Extra Bold" pitchFamily="34" charset="0"/>
                </a:rPr>
                <a:t>2013</a:t>
              </a:r>
              <a:endParaRPr lang="it-IT" sz="1400" dirty="0"/>
            </a:p>
          </p:txBody>
        </p:sp>
      </p:grpSp>
      <p:pic>
        <p:nvPicPr>
          <p:cNvPr id="8" name="Immagine 7" descr="Logo_HG_project_31.01.2018.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9" name="Gruppo 8"/>
          <p:cNvGrpSpPr/>
          <p:nvPr/>
        </p:nvGrpSpPr>
        <p:grpSpPr>
          <a:xfrm>
            <a:off x="82553" y="6065880"/>
            <a:ext cx="8018860" cy="655491"/>
            <a:chOff x="368303" y="5951579"/>
            <a:chExt cx="8018860" cy="655492"/>
          </a:xfrm>
        </p:grpSpPr>
        <p:grpSp>
          <p:nvGrpSpPr>
            <p:cNvPr id="10" name="Gruppo 13"/>
            <p:cNvGrpSpPr/>
            <p:nvPr/>
          </p:nvGrpSpPr>
          <p:grpSpPr>
            <a:xfrm>
              <a:off x="3811730" y="5951579"/>
              <a:ext cx="4575433" cy="588363"/>
              <a:chOff x="3811730" y="5951579"/>
              <a:chExt cx="4575433" cy="588363"/>
            </a:xfrm>
          </p:grpSpPr>
          <p:sp>
            <p:nvSpPr>
              <p:cNvPr id="15" name="Rettangolo 14"/>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6"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1" name="Immagine 10" descr="UNEnvironment_Logo_English_Full_colour.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2" name="Immagine 11" descr="WHO_Logo.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3" name="Immagine 12" descr="GEF_Logo.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14" name="Immagine 13" descr="logo_iia.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
        <p:nvSpPr>
          <p:cNvPr id="17" name="CasellaDiTesto 16"/>
          <p:cNvSpPr txBox="1"/>
          <p:nvPr/>
        </p:nvSpPr>
        <p:spPr>
          <a:xfrm>
            <a:off x="1260204" y="5124450"/>
            <a:ext cx="6435996" cy="461665"/>
          </a:xfrm>
          <a:prstGeom prst="rect">
            <a:avLst/>
          </a:prstGeom>
          <a:noFill/>
        </p:spPr>
        <p:txBody>
          <a:bodyPr wrap="square" rtlCol="0">
            <a:spAutoFit/>
          </a:bodyPr>
          <a:lstStyle/>
          <a:p>
            <a:pPr lvl="0"/>
            <a:r>
              <a:rPr lang="it-IT" sz="1200" b="1" i="1" dirty="0"/>
              <a:t>Sprovieri et al., </a:t>
            </a:r>
            <a:r>
              <a:rPr lang="en-US" sz="1200" dirty="0"/>
              <a:t>Atmospheric Mercury Concentrations observed at ground-based monitoring sites globally distributed in the framework of the GMOS network, </a:t>
            </a:r>
            <a:r>
              <a:rPr lang="en-US" sz="1200" i="1" dirty="0"/>
              <a:t>Atmos. Chem. Phys.</a:t>
            </a:r>
            <a:r>
              <a:rPr lang="en-US" sz="1200" dirty="0"/>
              <a:t>, 16, 1–21, 2016;</a:t>
            </a:r>
            <a:endParaRPr lang="it-IT"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5"/>
          <p:cNvGrpSpPr/>
          <p:nvPr/>
        </p:nvGrpSpPr>
        <p:grpSpPr>
          <a:xfrm>
            <a:off x="824915" y="912294"/>
            <a:ext cx="6139649" cy="3857652"/>
            <a:chOff x="1214414" y="1357298"/>
            <a:chExt cx="6139649" cy="3857652"/>
          </a:xfrm>
        </p:grpSpPr>
        <p:pic>
          <p:nvPicPr>
            <p:cNvPr id="3" name="Picture 2"/>
            <p:cNvPicPr>
              <a:picLocks noChangeAspect="1" noChangeArrowheads="1"/>
            </p:cNvPicPr>
            <p:nvPr/>
          </p:nvPicPr>
          <p:blipFill>
            <a:blip r:embed="rId2"/>
            <a:srcRect l="15740" t="8285" r="9087" b="10518"/>
            <a:stretch>
              <a:fillRect/>
            </a:stretch>
          </p:blipFill>
          <p:spPr bwMode="auto">
            <a:xfrm>
              <a:off x="1214414" y="1908927"/>
              <a:ext cx="6139649" cy="3306023"/>
            </a:xfrm>
            <a:prstGeom prst="rect">
              <a:avLst/>
            </a:prstGeom>
            <a:noFill/>
            <a:ln w="9525">
              <a:noFill/>
              <a:miter lim="800000"/>
              <a:headEnd/>
              <a:tailEnd/>
            </a:ln>
            <a:effectLst/>
          </p:spPr>
        </p:pic>
        <p:sp>
          <p:nvSpPr>
            <p:cNvPr id="5" name="CasellaDiTesto 4"/>
            <p:cNvSpPr txBox="1"/>
            <p:nvPr/>
          </p:nvSpPr>
          <p:spPr>
            <a:xfrm>
              <a:off x="1571604" y="1357298"/>
              <a:ext cx="785818" cy="369332"/>
            </a:xfrm>
            <a:prstGeom prst="rect">
              <a:avLst/>
            </a:prstGeom>
            <a:noFill/>
          </p:spPr>
          <p:txBody>
            <a:bodyPr wrap="square" rtlCol="0">
              <a:spAutoFit/>
            </a:bodyPr>
            <a:lstStyle/>
            <a:p>
              <a:r>
                <a:rPr lang="it-IT" b="1" dirty="0">
                  <a:solidFill>
                    <a:srgbClr val="C00000"/>
                  </a:solidFill>
                  <a:effectLst>
                    <a:outerShdw blurRad="38100" dist="38100" dir="2700000" algn="tl">
                      <a:srgbClr val="000000">
                        <a:alpha val="43137"/>
                      </a:srgbClr>
                    </a:outerShdw>
                  </a:effectLst>
                  <a:latin typeface="Baskerville Old Face" pitchFamily="18" charset="0"/>
                </a:rPr>
                <a:t>2014</a:t>
              </a:r>
              <a:endParaRPr lang="it-IT" dirty="0">
                <a:solidFill>
                  <a:srgbClr val="C00000"/>
                </a:solidFill>
                <a:effectLst>
                  <a:outerShdw blurRad="38100" dist="38100" dir="2700000" algn="tl">
                    <a:srgbClr val="000000">
                      <a:alpha val="43137"/>
                    </a:srgbClr>
                  </a:outerShdw>
                </a:effectLst>
              </a:endParaRPr>
            </a:p>
          </p:txBody>
        </p:sp>
      </p:grpSp>
      <p:sp>
        <p:nvSpPr>
          <p:cNvPr id="8" name="CasellaDiTesto 7"/>
          <p:cNvSpPr txBox="1"/>
          <p:nvPr/>
        </p:nvSpPr>
        <p:spPr>
          <a:xfrm>
            <a:off x="9525" y="33314"/>
            <a:ext cx="7203805" cy="646331"/>
          </a:xfrm>
          <a:prstGeom prst="rect">
            <a:avLst/>
          </a:prstGeom>
          <a:noFill/>
        </p:spPr>
        <p:txBody>
          <a:bodyPr wrap="square" rtlCol="0">
            <a:spAutoFit/>
          </a:bodyPr>
          <a:lstStyle/>
          <a:p>
            <a:pPr algn="ctr"/>
            <a:r>
              <a:rPr lang="it-IT" b="1" dirty="0" err="1">
                <a:solidFill>
                  <a:srgbClr val="C00000"/>
                </a:solidFill>
                <a:latin typeface="ITC Bookman Light" pitchFamily="18" charset="0"/>
              </a:rPr>
              <a:t>Monthly</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statistical</a:t>
            </a:r>
            <a:r>
              <a:rPr lang="it-IT" b="1" dirty="0">
                <a:solidFill>
                  <a:srgbClr val="C00000"/>
                </a:solidFill>
                <a:latin typeface="ITC Bookman Light" pitchFamily="18" charset="0"/>
              </a:rPr>
              <a:t> GEM </a:t>
            </a:r>
            <a:r>
              <a:rPr lang="it-IT" b="1" dirty="0" err="1">
                <a:solidFill>
                  <a:srgbClr val="C00000"/>
                </a:solidFill>
                <a:latin typeface="ITC Bookman Light" pitchFamily="18" charset="0"/>
              </a:rPr>
              <a:t>distribution</a:t>
            </a:r>
            <a:r>
              <a:rPr lang="it-IT" b="1" dirty="0">
                <a:solidFill>
                  <a:srgbClr val="C00000"/>
                </a:solidFill>
                <a:latin typeface="ITC Bookman Light" pitchFamily="18" charset="0"/>
              </a:rPr>
              <a:t> and spatial </a:t>
            </a:r>
            <a:r>
              <a:rPr lang="it-IT" b="1" dirty="0" err="1">
                <a:solidFill>
                  <a:srgbClr val="C00000"/>
                </a:solidFill>
                <a:latin typeface="ITC Bookman Light" pitchFamily="18" charset="0"/>
              </a:rPr>
              <a:t>gradient</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from</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Northern</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to</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Southern</a:t>
            </a:r>
            <a:r>
              <a:rPr lang="it-IT" b="1" dirty="0">
                <a:solidFill>
                  <a:srgbClr val="C00000"/>
                </a:solidFill>
                <a:latin typeface="ITC Bookman Light" pitchFamily="18" charset="0"/>
              </a:rPr>
              <a:t> </a:t>
            </a:r>
            <a:r>
              <a:rPr lang="it-IT" b="1" dirty="0" err="1">
                <a:solidFill>
                  <a:srgbClr val="C00000"/>
                </a:solidFill>
                <a:latin typeface="ITC Bookman Light" pitchFamily="18" charset="0"/>
              </a:rPr>
              <a:t>Hemispheres</a:t>
            </a:r>
            <a:endParaRPr lang="it-IT" b="1" dirty="0">
              <a:solidFill>
                <a:srgbClr val="C00000"/>
              </a:solidFill>
              <a:latin typeface="ITC Bookman Light" pitchFamily="18" charset="0"/>
            </a:endParaRPr>
          </a:p>
        </p:txBody>
      </p:sp>
      <p:sp>
        <p:nvSpPr>
          <p:cNvPr id="9" name="CasellaDiTesto 8"/>
          <p:cNvSpPr txBox="1"/>
          <p:nvPr/>
        </p:nvSpPr>
        <p:spPr>
          <a:xfrm>
            <a:off x="1203054" y="5124450"/>
            <a:ext cx="6435996" cy="461665"/>
          </a:xfrm>
          <a:prstGeom prst="rect">
            <a:avLst/>
          </a:prstGeom>
          <a:noFill/>
        </p:spPr>
        <p:txBody>
          <a:bodyPr wrap="square" rtlCol="0">
            <a:spAutoFit/>
          </a:bodyPr>
          <a:lstStyle/>
          <a:p>
            <a:pPr lvl="0"/>
            <a:r>
              <a:rPr lang="it-IT" sz="1200" b="1" i="1" dirty="0"/>
              <a:t>Sprovieri et al., </a:t>
            </a:r>
            <a:r>
              <a:rPr lang="en-US" sz="1200" dirty="0"/>
              <a:t>Atmospheric Mercury Concentrations observed at ground-based monitoring sites globally distributed in the framework of the GMOS network, </a:t>
            </a:r>
            <a:r>
              <a:rPr lang="en-US" sz="1200" i="1" dirty="0"/>
              <a:t>Atmos. Chem. Phys.</a:t>
            </a:r>
            <a:r>
              <a:rPr lang="en-US" sz="1200" dirty="0"/>
              <a:t>, 16, 1–21, 2016;</a:t>
            </a:r>
            <a:endParaRPr lang="it-IT" sz="1200" dirty="0"/>
          </a:p>
        </p:txBody>
      </p:sp>
      <p:pic>
        <p:nvPicPr>
          <p:cNvPr id="10" name="Immagine 9" descr="Logo_HG_project_31.01.2018.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11" name="Gruppo 10"/>
          <p:cNvGrpSpPr/>
          <p:nvPr/>
        </p:nvGrpSpPr>
        <p:grpSpPr>
          <a:xfrm>
            <a:off x="82553" y="6065880"/>
            <a:ext cx="8018860" cy="655491"/>
            <a:chOff x="368303" y="5951579"/>
            <a:chExt cx="8018860" cy="655492"/>
          </a:xfrm>
        </p:grpSpPr>
        <p:grpSp>
          <p:nvGrpSpPr>
            <p:cNvPr id="12" name="Gruppo 13"/>
            <p:cNvGrpSpPr/>
            <p:nvPr/>
          </p:nvGrpSpPr>
          <p:grpSpPr>
            <a:xfrm>
              <a:off x="3811730" y="5951579"/>
              <a:ext cx="4575433" cy="588363"/>
              <a:chOff x="3811730" y="5951579"/>
              <a:chExt cx="4575433" cy="588363"/>
            </a:xfrm>
          </p:grpSpPr>
          <p:sp>
            <p:nvSpPr>
              <p:cNvPr id="17" name="Rettangolo 16"/>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8"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3" name="Immagine 12" descr="UNEnvironment_Logo_English_Full_colour.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4" name="Immagine 13" descr="WHO_Logo.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5" name="Immagine 14" descr="GEF_Logo.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16" name="Immagine 15" descr="logo_iia.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6" name="Gruppo 5"/>
          <p:cNvGrpSpPr/>
          <p:nvPr/>
        </p:nvGrpSpPr>
        <p:grpSpPr>
          <a:xfrm>
            <a:off x="82553" y="6065880"/>
            <a:ext cx="8018860" cy="655491"/>
            <a:chOff x="368303" y="5951579"/>
            <a:chExt cx="8018860" cy="655492"/>
          </a:xfrm>
        </p:grpSpPr>
        <p:grpSp>
          <p:nvGrpSpPr>
            <p:cNvPr id="7" name="Gruppo 13"/>
            <p:cNvGrpSpPr/>
            <p:nvPr/>
          </p:nvGrpSpPr>
          <p:grpSpPr>
            <a:xfrm>
              <a:off x="3811730" y="5951579"/>
              <a:ext cx="4575433" cy="588363"/>
              <a:chOff x="3811730" y="5951579"/>
              <a:chExt cx="4575433" cy="588363"/>
            </a:xfrm>
          </p:grpSpPr>
          <p:sp>
            <p:nvSpPr>
              <p:cNvPr id="12" name="Rettangolo 11"/>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3"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8" name="Immagine 7"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9" name="Immagine 8"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0" name="Immagine 9"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11" name="Immagine 10"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pic>
        <p:nvPicPr>
          <p:cNvPr id="14" name="Picture 3"/>
          <p:cNvPicPr>
            <a:picLocks noChangeAspect="1" noChangeArrowheads="1"/>
          </p:cNvPicPr>
          <p:nvPr/>
        </p:nvPicPr>
        <p:blipFill>
          <a:blip r:embed="rId7"/>
          <a:srcRect/>
          <a:stretch>
            <a:fillRect/>
          </a:stretch>
        </p:blipFill>
        <p:spPr bwMode="auto">
          <a:xfrm>
            <a:off x="404338" y="317399"/>
            <a:ext cx="3979282" cy="5567507"/>
          </a:xfrm>
          <a:prstGeom prst="rect">
            <a:avLst/>
          </a:prstGeom>
          <a:noFill/>
          <a:ln w="9525">
            <a:noFill/>
            <a:miter lim="800000"/>
            <a:headEnd/>
            <a:tailEnd/>
          </a:ln>
          <a:effectLst/>
        </p:spPr>
      </p:pic>
      <p:pic>
        <p:nvPicPr>
          <p:cNvPr id="15" name="Picture 2"/>
          <p:cNvPicPr>
            <a:picLocks noChangeAspect="1" noChangeArrowheads="1"/>
          </p:cNvPicPr>
          <p:nvPr/>
        </p:nvPicPr>
        <p:blipFill>
          <a:blip r:embed="rId8"/>
          <a:srcRect t="3006" r="5488" b="2296"/>
          <a:stretch>
            <a:fillRect/>
          </a:stretch>
        </p:blipFill>
        <p:spPr bwMode="auto">
          <a:xfrm>
            <a:off x="1553934" y="1705782"/>
            <a:ext cx="6699879" cy="417912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strips(downLeft)">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1"/>
          <p:cNvGrpSpPr/>
          <p:nvPr/>
        </p:nvGrpSpPr>
        <p:grpSpPr>
          <a:xfrm>
            <a:off x="82553" y="6065880"/>
            <a:ext cx="8018860" cy="655491"/>
            <a:chOff x="368303" y="5951579"/>
            <a:chExt cx="8018860" cy="655492"/>
          </a:xfrm>
        </p:grpSpPr>
        <p:grpSp>
          <p:nvGrpSpPr>
            <p:cNvPr id="14"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pic>
        <p:nvPicPr>
          <p:cNvPr id="5122" name="Picture 2"/>
          <p:cNvPicPr>
            <a:picLocks noChangeAspect="1" noChangeArrowheads="1"/>
          </p:cNvPicPr>
          <p:nvPr/>
        </p:nvPicPr>
        <p:blipFill>
          <a:blip r:embed="rId7"/>
          <a:srcRect/>
          <a:stretch>
            <a:fillRect/>
          </a:stretch>
        </p:blipFill>
        <p:spPr bwMode="auto">
          <a:xfrm>
            <a:off x="371477" y="919165"/>
            <a:ext cx="7358529" cy="4911909"/>
          </a:xfrm>
          <a:prstGeom prst="rect">
            <a:avLst/>
          </a:prstGeom>
          <a:noFill/>
          <a:ln w="9525">
            <a:noFill/>
            <a:miter lim="800000"/>
            <a:headEnd/>
            <a:tailEnd/>
          </a:ln>
          <a:effectLst/>
        </p:spPr>
      </p:pic>
      <p:sp>
        <p:nvSpPr>
          <p:cNvPr id="22" name="CasellaDiTesto 21"/>
          <p:cNvSpPr txBox="1"/>
          <p:nvPr/>
        </p:nvSpPr>
        <p:spPr>
          <a:xfrm>
            <a:off x="82553" y="28575"/>
            <a:ext cx="7832722" cy="492443"/>
          </a:xfrm>
          <a:prstGeom prst="rect">
            <a:avLst/>
          </a:prstGeom>
          <a:noFill/>
        </p:spPr>
        <p:txBody>
          <a:bodyPr wrap="square" rtlCol="0">
            <a:spAutoFit/>
          </a:bodyPr>
          <a:lstStyle/>
          <a:p>
            <a:r>
              <a:rPr lang="it-IT" sz="2600" dirty="0">
                <a:solidFill>
                  <a:srgbClr val="C00000"/>
                </a:solidFill>
                <a:effectLst>
                  <a:outerShdw blurRad="38100" dist="38100" dir="2700000" algn="tl">
                    <a:srgbClr val="000000">
                      <a:alpha val="43137"/>
                    </a:srgbClr>
                  </a:outerShdw>
                </a:effectLst>
                <a:latin typeface="Arial Rounded MT Bold" pitchFamily="34" charset="0"/>
              </a:rPr>
              <a:t>Global Mercury Observation Network</a:t>
            </a:r>
          </a:p>
        </p:txBody>
      </p:sp>
    </p:spTree>
    <p:extLst>
      <p:ext uri="{BB962C8B-B14F-4D97-AF65-F5344CB8AC3E}">
        <p14:creationId xmlns:p14="http://schemas.microsoft.com/office/powerpoint/2010/main" val="29112520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5"/>
          <p:cNvGrpSpPr/>
          <p:nvPr/>
        </p:nvGrpSpPr>
        <p:grpSpPr>
          <a:xfrm>
            <a:off x="82553" y="6065880"/>
            <a:ext cx="8018860" cy="655491"/>
            <a:chOff x="368303" y="5951579"/>
            <a:chExt cx="8018860" cy="655492"/>
          </a:xfrm>
        </p:grpSpPr>
        <p:grpSp>
          <p:nvGrpSpPr>
            <p:cNvPr id="3" name="Gruppo 13"/>
            <p:cNvGrpSpPr/>
            <p:nvPr/>
          </p:nvGrpSpPr>
          <p:grpSpPr>
            <a:xfrm>
              <a:off x="3811730" y="5951579"/>
              <a:ext cx="4575433" cy="588363"/>
              <a:chOff x="3811730" y="5951579"/>
              <a:chExt cx="4575433" cy="588363"/>
            </a:xfrm>
          </p:grpSpPr>
          <p:sp>
            <p:nvSpPr>
              <p:cNvPr id="12" name="Rettangolo 11"/>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3"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8" name="Immagine 7"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9" name="Immagine 8"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0" name="Immagine 9"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11" name="Immagine 10"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pic>
        <p:nvPicPr>
          <p:cNvPr id="14" name="Picture 3"/>
          <p:cNvPicPr>
            <a:picLocks noChangeAspect="1" noChangeArrowheads="1"/>
          </p:cNvPicPr>
          <p:nvPr/>
        </p:nvPicPr>
        <p:blipFill>
          <a:blip r:embed="rId7"/>
          <a:srcRect r="1147" b="2042"/>
          <a:stretch>
            <a:fillRect/>
          </a:stretch>
        </p:blipFill>
        <p:spPr bwMode="auto">
          <a:xfrm>
            <a:off x="933560" y="1037481"/>
            <a:ext cx="6155945" cy="4071966"/>
          </a:xfrm>
          <a:prstGeom prst="rect">
            <a:avLst/>
          </a:prstGeom>
          <a:noFill/>
          <a:ln w="9525">
            <a:noFill/>
            <a:miter lim="800000"/>
            <a:headEnd/>
            <a:tailEnd/>
          </a:ln>
          <a:effectLst/>
        </p:spPr>
      </p:pic>
      <p:sp>
        <p:nvSpPr>
          <p:cNvPr id="15" name="CasellaDiTesto 14"/>
          <p:cNvSpPr txBox="1"/>
          <p:nvPr/>
        </p:nvSpPr>
        <p:spPr>
          <a:xfrm>
            <a:off x="282669" y="5329261"/>
            <a:ext cx="6486525" cy="461665"/>
          </a:xfrm>
          <a:prstGeom prst="rect">
            <a:avLst/>
          </a:prstGeom>
          <a:noFill/>
        </p:spPr>
        <p:txBody>
          <a:bodyPr wrap="square" rtlCol="0">
            <a:spAutoFit/>
          </a:bodyPr>
          <a:lstStyle/>
          <a:p>
            <a:pPr lvl="0"/>
            <a:r>
              <a:rPr lang="it-IT" sz="1200" b="1" dirty="0"/>
              <a:t>Sprovieri et al., </a:t>
            </a:r>
            <a:r>
              <a:rPr lang="en-US" sz="1200" dirty="0"/>
              <a:t>Five-year records of mercury wet deposition flux at GMOS sites in the Northern and Southern hemispheres, Atmos. </a:t>
            </a:r>
            <a:r>
              <a:rPr lang="it-IT" sz="1200" dirty="0" err="1"/>
              <a:t>Chem</a:t>
            </a:r>
            <a:r>
              <a:rPr lang="it-IT" sz="1200" dirty="0"/>
              <a:t>. </a:t>
            </a:r>
            <a:r>
              <a:rPr lang="it-IT" sz="1200" dirty="0" err="1"/>
              <a:t>Phys</a:t>
            </a:r>
            <a:r>
              <a:rPr lang="it-IT" sz="1200" dirty="0"/>
              <a:t>., 17, 2689-2708, </a:t>
            </a:r>
            <a:r>
              <a:rPr lang="it-IT" sz="1200" dirty="0" err="1"/>
              <a:t>doi</a:t>
            </a:r>
            <a:r>
              <a:rPr lang="it-IT" sz="1200" dirty="0"/>
              <a:t>:10.5194/acp-17-2689-2017, 2017</a:t>
            </a:r>
            <a:r>
              <a:rPr lang="en-US" sz="1200" b="1" dirty="0"/>
              <a:t>.</a:t>
            </a:r>
            <a:endParaRPr lang="it-IT" sz="1200" dirty="0"/>
          </a:p>
        </p:txBody>
      </p:sp>
      <p:sp>
        <p:nvSpPr>
          <p:cNvPr id="16" name="CasellaDiTesto 15"/>
          <p:cNvSpPr txBox="1"/>
          <p:nvPr/>
        </p:nvSpPr>
        <p:spPr>
          <a:xfrm>
            <a:off x="19051" y="57127"/>
            <a:ext cx="6867524" cy="707886"/>
          </a:xfrm>
          <a:prstGeom prst="rect">
            <a:avLst/>
          </a:prstGeom>
          <a:noFill/>
        </p:spPr>
        <p:txBody>
          <a:bodyPr wrap="square" rtlCol="0">
            <a:spAutoFit/>
          </a:bodyPr>
          <a:lstStyle/>
          <a:p>
            <a:pPr algn="ctr"/>
            <a:r>
              <a:rPr lang="it-IT" sz="2000" b="1" dirty="0">
                <a:solidFill>
                  <a:srgbClr val="C00000"/>
                </a:solidFill>
                <a:latin typeface="ITC Bookman Light" pitchFamily="18" charset="0"/>
                <a:cs typeface="Arial" pitchFamily="34" charset="0"/>
              </a:rPr>
              <a:t>GMOS  </a:t>
            </a:r>
            <a:r>
              <a:rPr lang="it-IT" sz="2000" b="1" dirty="0" err="1">
                <a:solidFill>
                  <a:srgbClr val="C00000"/>
                </a:solidFill>
                <a:latin typeface="ITC Bookman Light" pitchFamily="18" charset="0"/>
                <a:cs typeface="Arial" pitchFamily="34" charset="0"/>
              </a:rPr>
              <a:t>sites</a:t>
            </a:r>
            <a:r>
              <a:rPr lang="it-IT" sz="2000" b="1" dirty="0">
                <a:solidFill>
                  <a:srgbClr val="C00000"/>
                </a:solidFill>
                <a:latin typeface="ITC Bookman Light" pitchFamily="18" charset="0"/>
                <a:cs typeface="Arial" pitchFamily="34" charset="0"/>
              </a:rPr>
              <a:t> </a:t>
            </a:r>
            <a:r>
              <a:rPr lang="it-IT" sz="2000" b="1" dirty="0" err="1">
                <a:solidFill>
                  <a:srgbClr val="C00000"/>
                </a:solidFill>
                <a:latin typeface="ITC Bookman Light" pitchFamily="18" charset="0"/>
                <a:cs typeface="Arial" pitchFamily="34" charset="0"/>
              </a:rPr>
              <a:t>Selected</a:t>
            </a:r>
            <a:r>
              <a:rPr lang="it-IT" sz="2000" b="1" dirty="0">
                <a:solidFill>
                  <a:srgbClr val="C00000"/>
                </a:solidFill>
                <a:latin typeface="ITC Bookman Light" pitchFamily="18" charset="0"/>
                <a:cs typeface="Arial" pitchFamily="34" charset="0"/>
              </a:rPr>
              <a:t> </a:t>
            </a:r>
            <a:r>
              <a:rPr lang="it-IT" sz="2000" b="1" dirty="0" err="1">
                <a:solidFill>
                  <a:srgbClr val="C00000"/>
                </a:solidFill>
                <a:latin typeface="ITC Bookman Light" pitchFamily="18" charset="0"/>
                <a:cs typeface="Arial" pitchFamily="34" charset="0"/>
              </a:rPr>
              <a:t>for</a:t>
            </a:r>
            <a:r>
              <a:rPr lang="it-IT" sz="2000" b="1" dirty="0">
                <a:solidFill>
                  <a:srgbClr val="C00000"/>
                </a:solidFill>
                <a:latin typeface="ITC Bookman Light" pitchFamily="18" charset="0"/>
                <a:cs typeface="Arial" pitchFamily="34" charset="0"/>
              </a:rPr>
              <a:t> Hg </a:t>
            </a:r>
            <a:r>
              <a:rPr lang="it-IT" sz="2000" b="1" dirty="0" err="1">
                <a:solidFill>
                  <a:srgbClr val="C00000"/>
                </a:solidFill>
                <a:latin typeface="ITC Bookman Light" pitchFamily="18" charset="0"/>
                <a:cs typeface="Arial" pitchFamily="34" charset="0"/>
              </a:rPr>
              <a:t>wet</a:t>
            </a:r>
            <a:r>
              <a:rPr lang="it-IT" sz="2000" b="1" dirty="0">
                <a:solidFill>
                  <a:srgbClr val="C00000"/>
                </a:solidFill>
                <a:latin typeface="ITC Bookman Light" pitchFamily="18" charset="0"/>
                <a:cs typeface="Arial" pitchFamily="34" charset="0"/>
              </a:rPr>
              <a:t> </a:t>
            </a:r>
            <a:r>
              <a:rPr lang="it-IT" sz="2000" b="1" dirty="0" err="1">
                <a:solidFill>
                  <a:srgbClr val="C00000"/>
                </a:solidFill>
                <a:latin typeface="ITC Bookman Light" pitchFamily="18" charset="0"/>
                <a:cs typeface="Arial" pitchFamily="34" charset="0"/>
              </a:rPr>
              <a:t>deposition</a:t>
            </a:r>
            <a:r>
              <a:rPr lang="it-IT" sz="2000" b="1" dirty="0">
                <a:solidFill>
                  <a:srgbClr val="C00000"/>
                </a:solidFill>
                <a:latin typeface="ITC Bookman Light" pitchFamily="18" charset="0"/>
                <a:cs typeface="Arial" pitchFamily="34" charset="0"/>
              </a:rPr>
              <a:t> </a:t>
            </a:r>
            <a:r>
              <a:rPr lang="it-IT" sz="2000" b="1" dirty="0" err="1">
                <a:solidFill>
                  <a:srgbClr val="C00000"/>
                </a:solidFill>
                <a:latin typeface="ITC Bookman Light" pitchFamily="18" charset="0"/>
                <a:cs typeface="Arial" pitchFamily="34" charset="0"/>
              </a:rPr>
              <a:t>flux</a:t>
            </a:r>
            <a:r>
              <a:rPr lang="it-IT" sz="2000" b="1" dirty="0">
                <a:solidFill>
                  <a:srgbClr val="C00000"/>
                </a:solidFill>
                <a:latin typeface="ITC Bookman Light" pitchFamily="18" charset="0"/>
                <a:cs typeface="Arial" pitchFamily="34" charset="0"/>
              </a:rPr>
              <a:t> </a:t>
            </a:r>
            <a:r>
              <a:rPr lang="it-IT" sz="2000" b="1" dirty="0" err="1">
                <a:solidFill>
                  <a:srgbClr val="C00000"/>
                </a:solidFill>
                <a:latin typeface="ITC Bookman Light" pitchFamily="18" charset="0"/>
                <a:cs typeface="Arial" pitchFamily="34" charset="0"/>
              </a:rPr>
              <a:t>assessment</a:t>
            </a:r>
            <a:endParaRPr lang="it-IT" sz="2000" b="1" dirty="0">
              <a:solidFill>
                <a:srgbClr val="C00000"/>
              </a:solidFill>
              <a:latin typeface="ITC Bookman Light" pitchFamily="18"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895693" y="5189577"/>
            <a:ext cx="4429156" cy="553998"/>
          </a:xfrm>
          <a:prstGeom prst="rect">
            <a:avLst/>
          </a:prstGeom>
          <a:noFill/>
        </p:spPr>
        <p:txBody>
          <a:bodyPr wrap="square" rtlCol="0">
            <a:spAutoFit/>
          </a:bodyPr>
          <a:lstStyle/>
          <a:p>
            <a:pPr lvl="0"/>
            <a:r>
              <a:rPr lang="it-IT" sz="1000" b="1" i="1" dirty="0"/>
              <a:t>Sprovieri et al., </a:t>
            </a:r>
            <a:r>
              <a:rPr lang="en-US" sz="1000" dirty="0"/>
              <a:t>Five-year records of mercury wet deposition flux at GMOS sites in the Northern and Southern hemispheres, Atmos. </a:t>
            </a:r>
            <a:r>
              <a:rPr lang="it-IT" sz="1000" dirty="0" err="1"/>
              <a:t>Chem</a:t>
            </a:r>
            <a:r>
              <a:rPr lang="it-IT" sz="1000" dirty="0"/>
              <a:t>. </a:t>
            </a:r>
            <a:r>
              <a:rPr lang="it-IT" sz="1000" dirty="0" err="1"/>
              <a:t>Phys</a:t>
            </a:r>
            <a:r>
              <a:rPr lang="it-IT" sz="1000" dirty="0"/>
              <a:t>., 17, 2689-2708, </a:t>
            </a:r>
            <a:r>
              <a:rPr lang="it-IT" sz="1000" dirty="0" err="1"/>
              <a:t>doi</a:t>
            </a:r>
            <a:r>
              <a:rPr lang="it-IT" sz="1000" dirty="0"/>
              <a:t>:10.5194/acp-17-2689-2017, 2017</a:t>
            </a:r>
            <a:r>
              <a:rPr lang="en-US" sz="1000" b="1" dirty="0"/>
              <a:t>.</a:t>
            </a:r>
            <a:endParaRPr lang="it-IT" sz="1000" dirty="0"/>
          </a:p>
        </p:txBody>
      </p:sp>
      <p:sp>
        <p:nvSpPr>
          <p:cNvPr id="7" name="CasellaDiTesto 6"/>
          <p:cNvSpPr txBox="1"/>
          <p:nvPr/>
        </p:nvSpPr>
        <p:spPr>
          <a:xfrm>
            <a:off x="3733793" y="959346"/>
            <a:ext cx="4514855" cy="3231654"/>
          </a:xfrm>
          <a:prstGeom prst="rect">
            <a:avLst/>
          </a:prstGeom>
          <a:noFill/>
        </p:spPr>
        <p:txBody>
          <a:bodyPr wrap="square" rtlCol="0">
            <a:spAutoFit/>
          </a:bodyPr>
          <a:lstStyle/>
          <a:p>
            <a:r>
              <a:rPr lang="en-US" sz="1200" b="1" dirty="0">
                <a:latin typeface="ITC Bookman Light" pitchFamily="18" charset="0"/>
              </a:rPr>
              <a:t>Wet deposition samples were collected from 2011 to 2015, at 17 selected GMOS monitoring sites located in the Northern and Southern hemispheres, as well as in the tropical </a:t>
            </a:r>
            <a:r>
              <a:rPr lang="it-IT" sz="1200" b="1" dirty="0">
                <a:latin typeface="ITC Bookman Light" pitchFamily="18" charset="0"/>
              </a:rPr>
              <a:t>area.</a:t>
            </a:r>
          </a:p>
          <a:p>
            <a:endParaRPr lang="it-IT" sz="1200" b="1" dirty="0">
              <a:latin typeface="ITC Bookman Light" pitchFamily="18" charset="0"/>
            </a:endParaRPr>
          </a:p>
          <a:p>
            <a:r>
              <a:rPr lang="it-IT" sz="1200" b="1" dirty="0">
                <a:latin typeface="ITC Bookman Light" pitchFamily="18" charset="0"/>
              </a:rPr>
              <a:t>The </a:t>
            </a:r>
            <a:r>
              <a:rPr lang="en-US" sz="1200" b="1" dirty="0">
                <a:latin typeface="ITC Bookman Light" pitchFamily="18" charset="0"/>
              </a:rPr>
              <a:t>magnitude of Hg wet deposition varies geographically and seasonally due to different meteorological and climatic conditions, atmospheric chemistry, and anthropogenic influences. </a:t>
            </a:r>
          </a:p>
          <a:p>
            <a:endParaRPr lang="en-US" sz="1200" dirty="0">
              <a:latin typeface="ITC Bookman Light" pitchFamily="18" charset="0"/>
            </a:endParaRPr>
          </a:p>
          <a:p>
            <a:r>
              <a:rPr lang="en-US" sz="1200" b="1" dirty="0">
                <a:latin typeface="ITC Bookman Light" pitchFamily="18" charset="0"/>
              </a:rPr>
              <a:t>In the NH and specifically at the European stations, a geographical trend with an increase in </a:t>
            </a:r>
            <a:r>
              <a:rPr lang="en-US" sz="1200" b="1" dirty="0" err="1">
                <a:latin typeface="ITC Bookman Light" pitchFamily="18" charset="0"/>
              </a:rPr>
              <a:t>THg</a:t>
            </a:r>
            <a:r>
              <a:rPr lang="en-US" sz="1200" b="1" dirty="0">
                <a:latin typeface="ITC Bookman Light" pitchFamily="18" charset="0"/>
              </a:rPr>
              <a:t> wet deposition from north to south has been observed. These findings are in good agreement with the geographical distribution of atmospheric Hg data obtained during the same period within the GMOS network with a downward gradient from the Northern to the Southern Hemisphere.</a:t>
            </a:r>
          </a:p>
        </p:txBody>
      </p:sp>
      <p:pic>
        <p:nvPicPr>
          <p:cNvPr id="2051" name="Picture 3"/>
          <p:cNvPicPr>
            <a:picLocks noChangeAspect="1" noChangeArrowheads="1"/>
          </p:cNvPicPr>
          <p:nvPr/>
        </p:nvPicPr>
        <p:blipFill>
          <a:blip r:embed="rId2"/>
          <a:srcRect/>
          <a:stretch>
            <a:fillRect/>
          </a:stretch>
        </p:blipFill>
        <p:spPr bwMode="auto">
          <a:xfrm rot="5400000">
            <a:off x="-646982" y="1495060"/>
            <a:ext cx="5374463" cy="3387086"/>
          </a:xfrm>
          <a:prstGeom prst="rect">
            <a:avLst/>
          </a:prstGeom>
          <a:noFill/>
          <a:ln w="9525">
            <a:noFill/>
            <a:miter lim="800000"/>
            <a:headEnd/>
            <a:tailEnd/>
          </a:ln>
          <a:effectLst/>
        </p:spPr>
      </p:pic>
      <p:pic>
        <p:nvPicPr>
          <p:cNvPr id="9" name="Immagine 8" descr="Logo_HG_project_31.01.2018.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10" name="Gruppo 9"/>
          <p:cNvGrpSpPr/>
          <p:nvPr/>
        </p:nvGrpSpPr>
        <p:grpSpPr>
          <a:xfrm>
            <a:off x="82553" y="6065880"/>
            <a:ext cx="8018860" cy="655491"/>
            <a:chOff x="368303" y="5951579"/>
            <a:chExt cx="8018860" cy="655492"/>
          </a:xfrm>
        </p:grpSpPr>
        <p:grpSp>
          <p:nvGrpSpPr>
            <p:cNvPr id="11" name="Gruppo 13"/>
            <p:cNvGrpSpPr/>
            <p:nvPr/>
          </p:nvGrpSpPr>
          <p:grpSpPr>
            <a:xfrm>
              <a:off x="3811730" y="5951579"/>
              <a:ext cx="4575433" cy="588363"/>
              <a:chOff x="3811730" y="5951579"/>
              <a:chExt cx="4575433" cy="588363"/>
            </a:xfrm>
          </p:grpSpPr>
          <p:sp>
            <p:nvSpPr>
              <p:cNvPr id="16" name="Rettangolo 15"/>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7"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2" name="Immagine 11" descr="UNEnvironment_Logo_English_Full_colour.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3" name="Immagine 12" descr="WHO_Logo.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4" name="Immagine 13" descr="GEF_Logo.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15" name="Immagine 14" descr="logo_iia.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
        <p:nvSpPr>
          <p:cNvPr id="18" name="CasellaDiTesto 17"/>
          <p:cNvSpPr txBox="1"/>
          <p:nvPr/>
        </p:nvSpPr>
        <p:spPr>
          <a:xfrm>
            <a:off x="-32" y="71414"/>
            <a:ext cx="7572407" cy="400110"/>
          </a:xfrm>
          <a:prstGeom prst="rect">
            <a:avLst/>
          </a:prstGeom>
          <a:noFill/>
        </p:spPr>
        <p:txBody>
          <a:bodyPr wrap="square" rtlCol="0">
            <a:spAutoFit/>
          </a:bodyPr>
          <a:lstStyle/>
          <a:p>
            <a:pPr>
              <a:lnSpc>
                <a:spcPts val="2400"/>
              </a:lnSpc>
            </a:pPr>
            <a:r>
              <a:rPr lang="it-IT" b="1" dirty="0" err="1">
                <a:solidFill>
                  <a:srgbClr val="000099"/>
                </a:solidFill>
                <a:latin typeface="ITC Bookman Light" pitchFamily="18" charset="0"/>
                <a:cs typeface="Arial" pitchFamily="34" charset="0"/>
              </a:rPr>
              <a:t>Annual</a:t>
            </a:r>
            <a:r>
              <a:rPr lang="it-IT" b="1" dirty="0">
                <a:solidFill>
                  <a:srgbClr val="000099"/>
                </a:solidFill>
                <a:latin typeface="ITC Bookman Light" pitchFamily="18" charset="0"/>
                <a:cs typeface="Arial" pitchFamily="34" charset="0"/>
              </a:rPr>
              <a:t> wet deposition fluxes and </a:t>
            </a:r>
            <a:r>
              <a:rPr lang="it-IT" b="1" dirty="0" err="1">
                <a:solidFill>
                  <a:srgbClr val="000099"/>
                </a:solidFill>
                <a:latin typeface="ITC Bookman Light" pitchFamily="18" charset="0"/>
                <a:cs typeface="Arial" pitchFamily="34" charset="0"/>
              </a:rPr>
              <a:t>corresponding</a:t>
            </a:r>
            <a:r>
              <a:rPr lang="it-IT" b="1" dirty="0">
                <a:solidFill>
                  <a:srgbClr val="000099"/>
                </a:solidFill>
                <a:latin typeface="ITC Bookman Light" pitchFamily="18" charset="0"/>
                <a:cs typeface="Arial" pitchFamily="34" charset="0"/>
              </a:rPr>
              <a:t> </a:t>
            </a:r>
            <a:r>
              <a:rPr lang="it-IT" b="1" dirty="0" err="1">
                <a:solidFill>
                  <a:srgbClr val="000099"/>
                </a:solidFill>
                <a:latin typeface="ITC Bookman Light" pitchFamily="18" charset="0"/>
                <a:cs typeface="Arial" pitchFamily="34" charset="0"/>
              </a:rPr>
              <a:t>rainfall</a:t>
            </a:r>
            <a:r>
              <a:rPr lang="it-IT" b="1" dirty="0">
                <a:solidFill>
                  <a:srgbClr val="000099"/>
                </a:solidFill>
                <a:latin typeface="ITC Bookman Light" pitchFamily="18" charset="0"/>
                <a:cs typeface="Arial" pitchFamily="34" charset="0"/>
              </a:rPr>
              <a:t> </a:t>
            </a:r>
            <a:r>
              <a:rPr lang="it-IT" b="1" dirty="0" err="1">
                <a:solidFill>
                  <a:srgbClr val="000099"/>
                </a:solidFill>
                <a:latin typeface="ITC Bookman Light" pitchFamily="18" charset="0"/>
                <a:cs typeface="Arial" pitchFamily="34" charset="0"/>
              </a:rPr>
              <a:t>recorded</a:t>
            </a:r>
            <a:endParaRPr lang="it-IT" b="1" dirty="0">
              <a:solidFill>
                <a:srgbClr val="000099"/>
              </a:solidFill>
              <a:latin typeface="ITC Bookman Light" pitchFamily="18"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l="10325" t="2723" r="11731" b="15571"/>
          <a:stretch>
            <a:fillRect/>
          </a:stretch>
        </p:blipFill>
        <p:spPr bwMode="auto">
          <a:xfrm>
            <a:off x="142844" y="852470"/>
            <a:ext cx="6715172" cy="4214842"/>
          </a:xfrm>
          <a:prstGeom prst="rect">
            <a:avLst/>
          </a:prstGeom>
          <a:noFill/>
          <a:ln w="9525">
            <a:noFill/>
            <a:miter lim="800000"/>
            <a:headEnd/>
            <a:tailEnd/>
          </a:ln>
          <a:effectLst/>
        </p:spPr>
      </p:pic>
      <p:sp>
        <p:nvSpPr>
          <p:cNvPr id="4" name="CasellaDiTesto 3"/>
          <p:cNvSpPr txBox="1"/>
          <p:nvPr/>
        </p:nvSpPr>
        <p:spPr>
          <a:xfrm>
            <a:off x="142844" y="71414"/>
            <a:ext cx="6867556" cy="707886"/>
          </a:xfrm>
          <a:prstGeom prst="rect">
            <a:avLst/>
          </a:prstGeom>
          <a:noFill/>
        </p:spPr>
        <p:txBody>
          <a:bodyPr wrap="square" rtlCol="0">
            <a:spAutoFit/>
          </a:bodyPr>
          <a:lstStyle/>
          <a:p>
            <a:pPr algn="ctr">
              <a:lnSpc>
                <a:spcPts val="2400"/>
              </a:lnSpc>
            </a:pPr>
            <a:r>
              <a:rPr lang="it-IT" b="1" dirty="0" err="1">
                <a:solidFill>
                  <a:srgbClr val="000099"/>
                </a:solidFill>
                <a:latin typeface="ITC Bookman Light" pitchFamily="18" charset="0"/>
                <a:cs typeface="Arial" pitchFamily="34" charset="0"/>
              </a:rPr>
              <a:t>Annual</a:t>
            </a:r>
            <a:r>
              <a:rPr lang="it-IT" b="1" dirty="0">
                <a:solidFill>
                  <a:srgbClr val="000099"/>
                </a:solidFill>
                <a:latin typeface="ITC Bookman Light" pitchFamily="18" charset="0"/>
                <a:cs typeface="Arial" pitchFamily="34" charset="0"/>
              </a:rPr>
              <a:t> wet deposition fluxes and </a:t>
            </a:r>
            <a:r>
              <a:rPr lang="it-IT" b="1" dirty="0" err="1">
                <a:solidFill>
                  <a:srgbClr val="000099"/>
                </a:solidFill>
                <a:latin typeface="ITC Bookman Light" pitchFamily="18" charset="0"/>
                <a:cs typeface="Arial" pitchFamily="34" charset="0"/>
              </a:rPr>
              <a:t>corresponding</a:t>
            </a:r>
            <a:r>
              <a:rPr lang="it-IT" b="1" dirty="0">
                <a:solidFill>
                  <a:srgbClr val="000099"/>
                </a:solidFill>
                <a:latin typeface="ITC Bookman Light" pitchFamily="18" charset="0"/>
                <a:cs typeface="Arial" pitchFamily="34" charset="0"/>
              </a:rPr>
              <a:t> </a:t>
            </a:r>
            <a:r>
              <a:rPr lang="it-IT" b="1" dirty="0" err="1">
                <a:solidFill>
                  <a:srgbClr val="000099"/>
                </a:solidFill>
                <a:latin typeface="ITC Bookman Light" pitchFamily="18" charset="0"/>
                <a:cs typeface="Arial" pitchFamily="34" charset="0"/>
              </a:rPr>
              <a:t>rainfall</a:t>
            </a:r>
            <a:r>
              <a:rPr lang="it-IT" b="1" dirty="0">
                <a:solidFill>
                  <a:srgbClr val="000099"/>
                </a:solidFill>
                <a:latin typeface="ITC Bookman Light" pitchFamily="18" charset="0"/>
                <a:cs typeface="Arial" pitchFamily="34" charset="0"/>
              </a:rPr>
              <a:t> </a:t>
            </a:r>
            <a:r>
              <a:rPr lang="it-IT" b="1" dirty="0" err="1">
                <a:solidFill>
                  <a:srgbClr val="000099"/>
                </a:solidFill>
                <a:latin typeface="ITC Bookman Light" pitchFamily="18" charset="0"/>
                <a:cs typeface="Arial" pitchFamily="34" charset="0"/>
              </a:rPr>
              <a:t>recorded</a:t>
            </a:r>
            <a:r>
              <a:rPr lang="it-IT" b="1" dirty="0">
                <a:solidFill>
                  <a:srgbClr val="000099"/>
                </a:solidFill>
                <a:latin typeface="ITC Bookman Light" pitchFamily="18" charset="0"/>
                <a:cs typeface="Arial" pitchFamily="34" charset="0"/>
              </a:rPr>
              <a:t> at GMOS sites </a:t>
            </a:r>
          </a:p>
        </p:txBody>
      </p:sp>
      <p:sp>
        <p:nvSpPr>
          <p:cNvPr id="5" name="CasellaDiTesto 4"/>
          <p:cNvSpPr txBox="1"/>
          <p:nvPr/>
        </p:nvSpPr>
        <p:spPr>
          <a:xfrm>
            <a:off x="142844" y="5156551"/>
            <a:ext cx="7858180" cy="830997"/>
          </a:xfrm>
          <a:prstGeom prst="rect">
            <a:avLst/>
          </a:prstGeom>
          <a:noFill/>
        </p:spPr>
        <p:txBody>
          <a:bodyPr wrap="square" rtlCol="0">
            <a:spAutoFit/>
          </a:bodyPr>
          <a:lstStyle/>
          <a:p>
            <a:pPr algn="just"/>
            <a:r>
              <a:rPr lang="en-US" sz="1200" dirty="0" err="1">
                <a:latin typeface="ITC Bookman Light" pitchFamily="18" charset="0"/>
              </a:rPr>
              <a:t>Interannual</a:t>
            </a:r>
            <a:r>
              <a:rPr lang="en-US" sz="1200" dirty="0">
                <a:latin typeface="ITC Bookman Light" pitchFamily="18" charset="0"/>
              </a:rPr>
              <a:t> differences in </a:t>
            </a:r>
            <a:r>
              <a:rPr lang="en-US" sz="1200" dirty="0" err="1">
                <a:latin typeface="ITC Bookman Light" pitchFamily="18" charset="0"/>
              </a:rPr>
              <a:t>THg</a:t>
            </a:r>
            <a:r>
              <a:rPr lang="en-US" sz="1200" dirty="0">
                <a:latin typeface="ITC Bookman Light" pitchFamily="18" charset="0"/>
              </a:rPr>
              <a:t> wet deposition are mostly linked with precipitation amounts, with the greatest deposition flux occurring in the wettest years.</a:t>
            </a:r>
          </a:p>
          <a:p>
            <a:pPr algn="just"/>
            <a:r>
              <a:rPr lang="it-IT" sz="1200" dirty="0" err="1">
                <a:latin typeface="ITC Bookman Light" pitchFamily="18" charset="0"/>
              </a:rPr>
              <a:t>Geographic</a:t>
            </a:r>
            <a:r>
              <a:rPr lang="it-IT" sz="1200" dirty="0">
                <a:latin typeface="ITC Bookman Light" pitchFamily="18" charset="0"/>
              </a:rPr>
              <a:t> </a:t>
            </a:r>
            <a:r>
              <a:rPr lang="it-IT" sz="1200" dirty="0" err="1">
                <a:latin typeface="ITC Bookman Light" pitchFamily="18" charset="0"/>
              </a:rPr>
              <a:t>differences</a:t>
            </a:r>
            <a:r>
              <a:rPr lang="it-IT" sz="1200" dirty="0">
                <a:latin typeface="ITC Bookman Light" pitchFamily="18" charset="0"/>
              </a:rPr>
              <a:t> in </a:t>
            </a:r>
            <a:r>
              <a:rPr lang="it-IT" sz="1200" dirty="0" err="1">
                <a:latin typeface="ITC Bookman Light" pitchFamily="18" charset="0"/>
              </a:rPr>
              <a:t>THg</a:t>
            </a:r>
            <a:r>
              <a:rPr lang="it-IT" sz="1200" dirty="0">
                <a:latin typeface="ITC Bookman Light" pitchFamily="18" charset="0"/>
              </a:rPr>
              <a:t> </a:t>
            </a:r>
            <a:r>
              <a:rPr lang="it-IT" sz="1200" dirty="0" err="1">
                <a:latin typeface="ITC Bookman Light" pitchFamily="18" charset="0"/>
              </a:rPr>
              <a:t>wet</a:t>
            </a:r>
            <a:r>
              <a:rPr lang="it-IT" sz="1200" dirty="0">
                <a:latin typeface="ITC Bookman Light" pitchFamily="18" charset="0"/>
              </a:rPr>
              <a:t> </a:t>
            </a:r>
            <a:r>
              <a:rPr lang="it-IT" sz="1200" dirty="0" err="1">
                <a:latin typeface="ITC Bookman Light" pitchFamily="18" charset="0"/>
              </a:rPr>
              <a:t>deposition</a:t>
            </a:r>
            <a:r>
              <a:rPr lang="it-IT" sz="1200" dirty="0">
                <a:latin typeface="ITC Bookman Light" pitchFamily="18" charset="0"/>
              </a:rPr>
              <a:t> </a:t>
            </a:r>
            <a:r>
              <a:rPr lang="en-US" sz="1200" dirty="0">
                <a:latin typeface="ITC Bookman Light" pitchFamily="18" charset="0"/>
              </a:rPr>
              <a:t>may be explained in part by the proximity to atmospheric sources and regional difference in anthropogenic </a:t>
            </a:r>
            <a:r>
              <a:rPr lang="it-IT" sz="1200" dirty="0" err="1">
                <a:latin typeface="ITC Bookman Light" pitchFamily="18" charset="0"/>
              </a:rPr>
              <a:t>emission</a:t>
            </a:r>
            <a:r>
              <a:rPr lang="it-IT" sz="1200" dirty="0">
                <a:latin typeface="ITC Bookman Light" pitchFamily="18" charset="0"/>
              </a:rPr>
              <a:t> </a:t>
            </a:r>
            <a:r>
              <a:rPr lang="it-IT" sz="1200" dirty="0" err="1">
                <a:latin typeface="ITC Bookman Light" pitchFamily="18" charset="0"/>
              </a:rPr>
              <a:t>sources</a:t>
            </a:r>
            <a:r>
              <a:rPr lang="it-IT" sz="1200" dirty="0">
                <a:latin typeface="ITC Bookman Light" pitchFamily="18" charset="0"/>
              </a:rPr>
              <a:t>. </a:t>
            </a:r>
          </a:p>
        </p:txBody>
      </p:sp>
      <p:sp>
        <p:nvSpPr>
          <p:cNvPr id="6" name="CasellaDiTesto 5"/>
          <p:cNvSpPr txBox="1"/>
          <p:nvPr/>
        </p:nvSpPr>
        <p:spPr>
          <a:xfrm>
            <a:off x="6858016" y="1703249"/>
            <a:ext cx="1466834" cy="2677656"/>
          </a:xfrm>
          <a:prstGeom prst="rect">
            <a:avLst/>
          </a:prstGeom>
          <a:noFill/>
        </p:spPr>
        <p:txBody>
          <a:bodyPr wrap="square" rtlCol="0">
            <a:spAutoFit/>
          </a:bodyPr>
          <a:lstStyle/>
          <a:p>
            <a:r>
              <a:rPr lang="it-IT" sz="1200" dirty="0" err="1">
                <a:latin typeface="ITC Bookman Light" pitchFamily="18" charset="0"/>
              </a:rPr>
              <a:t>Annual</a:t>
            </a:r>
            <a:r>
              <a:rPr lang="it-IT" sz="1200" dirty="0">
                <a:latin typeface="ITC Bookman Light" pitchFamily="18" charset="0"/>
              </a:rPr>
              <a:t> and </a:t>
            </a:r>
            <a:r>
              <a:rPr lang="it-IT" sz="1200" dirty="0" err="1">
                <a:latin typeface="ITC Bookman Light" pitchFamily="18" charset="0"/>
              </a:rPr>
              <a:t>seasonal</a:t>
            </a:r>
            <a:r>
              <a:rPr lang="it-IT" sz="1200" dirty="0">
                <a:latin typeface="ITC Bookman Light" pitchFamily="18" charset="0"/>
              </a:rPr>
              <a:t> </a:t>
            </a:r>
            <a:r>
              <a:rPr lang="it-IT" sz="1200" dirty="0" err="1">
                <a:latin typeface="ITC Bookman Light" pitchFamily="18" charset="0"/>
              </a:rPr>
              <a:t>patterns</a:t>
            </a:r>
            <a:r>
              <a:rPr lang="it-IT" sz="1200" dirty="0">
                <a:latin typeface="ITC Bookman Light" pitchFamily="18" charset="0"/>
              </a:rPr>
              <a:t> </a:t>
            </a:r>
            <a:r>
              <a:rPr lang="en-US" sz="1200" dirty="0">
                <a:latin typeface="ITC Bookman Light" pitchFamily="18" charset="0"/>
              </a:rPr>
              <a:t>in Hg wet deposition are clearly evident at all GMOS sites, implying a significant dependence on meteorological conditions throughout the years. </a:t>
            </a:r>
            <a:endParaRPr lang="it-IT" sz="1200" dirty="0"/>
          </a:p>
        </p:txBody>
      </p:sp>
      <p:pic>
        <p:nvPicPr>
          <p:cNvPr id="7" name="Immagine 6" descr="Logo_HG_project_31.01.2018.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8" name="Gruppo 7"/>
          <p:cNvGrpSpPr/>
          <p:nvPr/>
        </p:nvGrpSpPr>
        <p:grpSpPr>
          <a:xfrm>
            <a:off x="82553" y="6065880"/>
            <a:ext cx="8018860" cy="655491"/>
            <a:chOff x="368303" y="5951579"/>
            <a:chExt cx="8018860" cy="655492"/>
          </a:xfrm>
        </p:grpSpPr>
        <p:grpSp>
          <p:nvGrpSpPr>
            <p:cNvPr id="9" name="Gruppo 13"/>
            <p:cNvGrpSpPr/>
            <p:nvPr/>
          </p:nvGrpSpPr>
          <p:grpSpPr>
            <a:xfrm>
              <a:off x="3811730" y="5951579"/>
              <a:ext cx="4575433" cy="588363"/>
              <a:chOff x="3811730" y="5951579"/>
              <a:chExt cx="4575433" cy="588363"/>
            </a:xfrm>
          </p:grpSpPr>
          <p:sp>
            <p:nvSpPr>
              <p:cNvPr id="14" name="Rettangolo 13"/>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5"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0" name="Immagine 9" descr="UNEnvironment_Logo_English_Full_colour.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1" name="Immagine 10" descr="WHO_Logo.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2" name="Immagine 11" descr="GEF_Logo.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13" name="Immagine 12" descr="logo_iia.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3307" y="914080"/>
            <a:ext cx="8282018" cy="5047536"/>
          </a:xfrm>
          <a:prstGeom prst="rect">
            <a:avLst/>
          </a:prstGeom>
          <a:noFill/>
        </p:spPr>
        <p:txBody>
          <a:bodyPr wrap="square" rtlCol="0">
            <a:spAutoFit/>
          </a:bodyPr>
          <a:lstStyle/>
          <a:p>
            <a:pPr marL="266700" indent="-266700" algn="just"/>
            <a:r>
              <a:rPr lang="en-US" sz="1600" dirty="0">
                <a:solidFill>
                  <a:srgbClr val="000099"/>
                </a:solidFill>
                <a:latin typeface="Baskerville Old Face" pitchFamily="18" charset="0"/>
                <a:ea typeface="Arial Unicode MS" pitchFamily="34" charset="-128"/>
                <a:cs typeface="Arial Unicode MS" pitchFamily="34" charset="-128"/>
                <a:sym typeface="Wingdings"/>
              </a:rPr>
              <a:t>  </a:t>
            </a:r>
            <a:r>
              <a:rPr lang="en-US" sz="1600" dirty="0">
                <a:solidFill>
                  <a:srgbClr val="000099"/>
                </a:solidFill>
                <a:latin typeface="Baskerville Old Face" pitchFamily="18" charset="0"/>
                <a:ea typeface="Arial Unicode MS" pitchFamily="34" charset="-128"/>
                <a:cs typeface="Arial Unicode MS" pitchFamily="34" charset="-128"/>
              </a:rPr>
              <a:t>As a starting point of a global network, these results provided a set of useful data for modeling applications on regional and global scale to understand patterns, transformation, and deposition mechanisms of atmospheric Hg worldwide. </a:t>
            </a:r>
          </a:p>
          <a:p>
            <a:pPr algn="just"/>
            <a:endParaRPr lang="en-US" sz="1000" dirty="0">
              <a:solidFill>
                <a:srgbClr val="000099"/>
              </a:solidFill>
              <a:latin typeface="Baskerville Old Face" pitchFamily="18" charset="0"/>
              <a:ea typeface="Arial Unicode MS" pitchFamily="34" charset="-128"/>
              <a:cs typeface="Arial Unicode MS" pitchFamily="34" charset="-128"/>
            </a:endParaRPr>
          </a:p>
          <a:p>
            <a:pPr marL="266700" indent="-266700" algn="just">
              <a:buFont typeface="Wingdings"/>
              <a:buChar char="v"/>
            </a:pPr>
            <a:r>
              <a:rPr lang="en-US" sz="1600" dirty="0">
                <a:solidFill>
                  <a:srgbClr val="000099"/>
                </a:solidFill>
                <a:latin typeface="Baskerville Old Face" pitchFamily="18" charset="0"/>
                <a:ea typeface="Arial Unicode MS" pitchFamily="34" charset="-128"/>
                <a:cs typeface="Arial Unicode MS" pitchFamily="34" charset="-128"/>
              </a:rPr>
              <a:t>It is necessary to point out therefore, </a:t>
            </a:r>
            <a:r>
              <a:rPr lang="en-US" sz="1600" b="1" dirty="0">
                <a:solidFill>
                  <a:srgbClr val="000099"/>
                </a:solidFill>
                <a:latin typeface="Baskerville Old Face" pitchFamily="18" charset="0"/>
              </a:rPr>
              <a:t>the need to expand the global network particularly in areas with scarce Hg data coverage, such as in the </a:t>
            </a:r>
            <a:r>
              <a:rPr lang="en-US" sz="1600" b="1" dirty="0">
                <a:solidFill>
                  <a:srgbClr val="FF0000"/>
                </a:solidFill>
                <a:latin typeface="Baskerville Old Face" pitchFamily="18" charset="0"/>
              </a:rPr>
              <a:t>Southern Hemisphere </a:t>
            </a:r>
            <a:r>
              <a:rPr lang="it-IT" sz="1600" b="1" dirty="0">
                <a:solidFill>
                  <a:srgbClr val="FF0000"/>
                </a:solidFill>
                <a:latin typeface="Baskerville Old Face" pitchFamily="18" charset="0"/>
              </a:rPr>
              <a:t>and </a:t>
            </a:r>
            <a:r>
              <a:rPr lang="it-IT" sz="1600" b="1" dirty="0" err="1">
                <a:solidFill>
                  <a:srgbClr val="FF0000"/>
                </a:solidFill>
                <a:latin typeface="Baskerville Old Face" pitchFamily="18" charset="0"/>
              </a:rPr>
              <a:t>Tropics</a:t>
            </a:r>
            <a:r>
              <a:rPr lang="en-US" sz="1600" dirty="0">
                <a:latin typeface="Baskerville Old Face" pitchFamily="18" charset="0"/>
                <a:ea typeface="Arial Unicode MS" pitchFamily="34" charset="-128"/>
                <a:cs typeface="Arial Unicode MS" pitchFamily="34" charset="-128"/>
              </a:rPr>
              <a:t>, </a:t>
            </a:r>
            <a:r>
              <a:rPr lang="en-US" sz="1600" dirty="0">
                <a:solidFill>
                  <a:srgbClr val="000099"/>
                </a:solidFill>
                <a:latin typeface="Baskerville Old Face" pitchFamily="18" charset="0"/>
                <a:ea typeface="Arial Unicode MS" pitchFamily="34" charset="-128"/>
                <a:cs typeface="Arial Unicode MS" pitchFamily="34" charset="-128"/>
              </a:rPr>
              <a:t>including contaminated sites to provide new and more information throughout long-term monitoring </a:t>
            </a:r>
            <a:r>
              <a:rPr lang="it-IT" sz="1600" dirty="0" err="1">
                <a:solidFill>
                  <a:srgbClr val="000099"/>
                </a:solidFill>
                <a:latin typeface="Baskerville Old Face" pitchFamily="18" charset="0"/>
                <a:ea typeface="Arial Unicode MS" pitchFamily="34" charset="-128"/>
                <a:cs typeface="Arial Unicode MS" pitchFamily="34" charset="-128"/>
              </a:rPr>
              <a:t>activities</a:t>
            </a:r>
            <a:r>
              <a:rPr lang="it-IT" sz="1600" dirty="0">
                <a:solidFill>
                  <a:srgbClr val="000099"/>
                </a:solidFill>
                <a:latin typeface="Baskerville Old Face" pitchFamily="18" charset="0"/>
                <a:ea typeface="Arial Unicode MS" pitchFamily="34" charset="-128"/>
                <a:cs typeface="Arial Unicode MS" pitchFamily="34" charset="-128"/>
              </a:rPr>
              <a:t> </a:t>
            </a:r>
            <a:r>
              <a:rPr lang="it-IT" sz="1600" dirty="0" err="1">
                <a:solidFill>
                  <a:srgbClr val="000099"/>
                </a:solidFill>
                <a:latin typeface="Baskerville Old Face" pitchFamily="18" charset="0"/>
                <a:ea typeface="Arial Unicode MS" pitchFamily="34" charset="-128"/>
                <a:cs typeface="Arial Unicode MS" pitchFamily="34" charset="-128"/>
              </a:rPr>
              <a:t>to</a:t>
            </a:r>
            <a:r>
              <a:rPr lang="it-IT" sz="1600" dirty="0">
                <a:solidFill>
                  <a:srgbClr val="000099"/>
                </a:solidFill>
                <a:latin typeface="Baskerville Old Face" pitchFamily="18" charset="0"/>
                <a:ea typeface="Arial Unicode MS" pitchFamily="34" charset="-128"/>
                <a:cs typeface="Arial Unicode MS" pitchFamily="34" charset="-128"/>
              </a:rPr>
              <a:t> </a:t>
            </a:r>
            <a:r>
              <a:rPr lang="it-IT" sz="1600" dirty="0" err="1">
                <a:solidFill>
                  <a:srgbClr val="000099"/>
                </a:solidFill>
                <a:latin typeface="Baskerville Old Face" pitchFamily="18" charset="0"/>
                <a:ea typeface="Arial Unicode MS" pitchFamily="34" charset="-128"/>
                <a:cs typeface="Arial Unicode MS" pitchFamily="34" charset="-128"/>
              </a:rPr>
              <a:t>support</a:t>
            </a:r>
            <a:r>
              <a:rPr lang="it-IT" sz="1600" dirty="0">
                <a:solidFill>
                  <a:srgbClr val="000099"/>
                </a:solidFill>
                <a:latin typeface="Baskerville Old Face" pitchFamily="18" charset="0"/>
                <a:ea typeface="Arial Unicode MS" pitchFamily="34" charset="-128"/>
                <a:cs typeface="Arial Unicode MS" pitchFamily="34" charset="-128"/>
              </a:rPr>
              <a:t>:</a:t>
            </a:r>
          </a:p>
          <a:p>
            <a:pPr marL="266700" indent="-266700" algn="just"/>
            <a:endParaRPr lang="it-IT" sz="1600" dirty="0">
              <a:latin typeface="Baskerville Old Face" pitchFamily="18" charset="0"/>
              <a:ea typeface="Arial Unicode MS" pitchFamily="34" charset="-128"/>
              <a:cs typeface="Arial Unicode MS" pitchFamily="34" charset="-128"/>
            </a:endParaRPr>
          </a:p>
          <a:p>
            <a:pPr marL="266700" indent="-266700" algn="just"/>
            <a:endParaRPr lang="it-IT" sz="1600" dirty="0">
              <a:latin typeface="Baskerville Old Face" pitchFamily="18" charset="0"/>
              <a:ea typeface="Arial Unicode MS" pitchFamily="34" charset="-128"/>
              <a:cs typeface="Arial Unicode MS" pitchFamily="34" charset="-128"/>
            </a:endParaRPr>
          </a:p>
          <a:p>
            <a:pPr marL="266700" indent="-266700" algn="just"/>
            <a:endParaRPr lang="it-IT" sz="1600" dirty="0">
              <a:latin typeface="Baskerville Old Face" pitchFamily="18" charset="0"/>
              <a:ea typeface="Arial Unicode MS" pitchFamily="34" charset="-128"/>
              <a:cs typeface="Arial Unicode MS" pitchFamily="34" charset="-128"/>
            </a:endParaRPr>
          </a:p>
          <a:p>
            <a:pPr marL="266700" indent="-266700" algn="just"/>
            <a:endParaRPr lang="it-IT" sz="1600" dirty="0">
              <a:latin typeface="Baskerville Old Face" pitchFamily="18" charset="0"/>
              <a:ea typeface="Arial Unicode MS" pitchFamily="34" charset="-128"/>
              <a:cs typeface="Arial Unicode MS" pitchFamily="34" charset="-128"/>
            </a:endParaRPr>
          </a:p>
          <a:p>
            <a:pPr marL="266700" indent="-266700" algn="just"/>
            <a:endParaRPr lang="it-IT" sz="1600" dirty="0">
              <a:latin typeface="Baskerville Old Face" pitchFamily="18" charset="0"/>
              <a:ea typeface="Arial Unicode MS" pitchFamily="34" charset="-128"/>
              <a:cs typeface="Arial Unicode MS" pitchFamily="34" charset="-128"/>
            </a:endParaRPr>
          </a:p>
          <a:p>
            <a:pPr marL="266700" indent="-266700" algn="just"/>
            <a:endParaRPr lang="it-IT" sz="1600" dirty="0">
              <a:solidFill>
                <a:srgbClr val="000099"/>
              </a:solidFill>
              <a:latin typeface="Baskerville Old Face" pitchFamily="18" charset="0"/>
              <a:ea typeface="Arial Unicode MS" pitchFamily="34" charset="-128"/>
              <a:cs typeface="Arial Unicode MS" pitchFamily="34" charset="-128"/>
            </a:endParaRPr>
          </a:p>
          <a:p>
            <a:pPr marL="266700" indent="-266700" algn="just">
              <a:buFont typeface="Wingdings"/>
              <a:buChar char="v"/>
            </a:pPr>
            <a:r>
              <a:rPr lang="it-IT" sz="1600" dirty="0">
                <a:solidFill>
                  <a:srgbClr val="000099"/>
                </a:solidFill>
                <a:latin typeface="Baskerville Old Face" pitchFamily="18" charset="0"/>
                <a:ea typeface="Arial Unicode MS" pitchFamily="34" charset="-128"/>
                <a:cs typeface="Arial Unicode MS" pitchFamily="34" charset="-128"/>
              </a:rPr>
              <a:t>The</a:t>
            </a:r>
            <a:r>
              <a:rPr lang="en-US" sz="1600" b="1" dirty="0">
                <a:solidFill>
                  <a:srgbClr val="000099"/>
                </a:solidFill>
                <a:latin typeface="Baskerville Old Face" pitchFamily="18" charset="0"/>
              </a:rPr>
              <a:t> objectives of</a:t>
            </a:r>
            <a:r>
              <a:rPr lang="it-IT" sz="1600" dirty="0">
                <a:solidFill>
                  <a:srgbClr val="000099"/>
                </a:solidFill>
                <a:latin typeface="Baskerville Old Face" pitchFamily="18" charset="0"/>
                <a:ea typeface="Arial Unicode MS" pitchFamily="34" charset="-128"/>
                <a:cs typeface="Arial Unicode MS" pitchFamily="34" charset="-128"/>
              </a:rPr>
              <a:t> </a:t>
            </a:r>
            <a:r>
              <a:rPr lang="en-US" sz="1600" b="1" dirty="0">
                <a:solidFill>
                  <a:srgbClr val="000099"/>
                </a:solidFill>
                <a:latin typeface="Baskerville Old Face" pitchFamily="18" charset="0"/>
              </a:rPr>
              <a:t>GEO Flagship on Global Observation System for Mercury (</a:t>
            </a:r>
            <a:r>
              <a:rPr lang="en-US" sz="1600" b="1" dirty="0">
                <a:solidFill>
                  <a:srgbClr val="FF0000"/>
                </a:solidFill>
                <a:latin typeface="Baskerville Old Face" pitchFamily="18" charset="0"/>
              </a:rPr>
              <a:t>GOS</a:t>
            </a:r>
            <a:r>
              <a:rPr lang="en-US" sz="1600" b="1" baseline="30000" dirty="0">
                <a:solidFill>
                  <a:srgbClr val="FF0000"/>
                </a:solidFill>
                <a:latin typeface="Baskerville Old Face" pitchFamily="18" charset="0"/>
              </a:rPr>
              <a:t>4</a:t>
            </a:r>
            <a:r>
              <a:rPr lang="en-US" sz="1600" b="1" dirty="0">
                <a:solidFill>
                  <a:srgbClr val="FF0000"/>
                </a:solidFill>
                <a:latin typeface="Baskerville Old Face" pitchFamily="18" charset="0"/>
              </a:rPr>
              <a:t>M</a:t>
            </a:r>
            <a:r>
              <a:rPr lang="en-US" sz="1600" b="1" dirty="0">
                <a:solidFill>
                  <a:srgbClr val="000099"/>
                </a:solidFill>
                <a:latin typeface="Baskerville Old Face" pitchFamily="18" charset="0"/>
              </a:rPr>
              <a:t>) </a:t>
            </a:r>
            <a:r>
              <a:rPr lang="en-GB" sz="1600" b="1" dirty="0">
                <a:solidFill>
                  <a:srgbClr val="000099"/>
                </a:solidFill>
                <a:latin typeface="Baskerville Old Face" pitchFamily="18" charset="0"/>
              </a:rPr>
              <a:t>aimed to develop a coordinated global observation network for Mercury  in the framework of </a:t>
            </a:r>
            <a:r>
              <a:rPr lang="en-US" sz="1600" b="1" dirty="0">
                <a:solidFill>
                  <a:srgbClr val="000099"/>
                </a:solidFill>
                <a:latin typeface="Baskerville Old Face" pitchFamily="18" charset="0"/>
              </a:rPr>
              <a:t>the GEO Strategic Plan (2016-2025)  as well as…. (</a:t>
            </a:r>
            <a:r>
              <a:rPr lang="en-US" sz="1600" b="1" dirty="0">
                <a:solidFill>
                  <a:srgbClr val="000099"/>
                </a:solidFill>
                <a:latin typeface="Baskerville Old Face" pitchFamily="18" charset="0"/>
                <a:hlinkClick r:id="rId2"/>
              </a:rPr>
              <a:t>www.gos4m.org</a:t>
            </a:r>
            <a:r>
              <a:rPr lang="en-US" sz="1600" b="1" dirty="0">
                <a:solidFill>
                  <a:srgbClr val="000099"/>
                </a:solidFill>
                <a:latin typeface="Baskerville Old Face" pitchFamily="18" charset="0"/>
              </a:rPr>
              <a:t>) </a:t>
            </a:r>
          </a:p>
          <a:p>
            <a:pPr marL="266700" indent="-266700" algn="just"/>
            <a:endParaRPr lang="en-US" sz="800" b="1" dirty="0">
              <a:latin typeface="Baskerville Old Face" pitchFamily="18" charset="0"/>
            </a:endParaRPr>
          </a:p>
          <a:p>
            <a:pPr marL="266700" indent="-266700" algn="just">
              <a:buFont typeface="Wingdings"/>
              <a:buChar char="v"/>
            </a:pPr>
            <a:r>
              <a:rPr lang="en-GB" sz="1600" dirty="0">
                <a:solidFill>
                  <a:srgbClr val="000099"/>
                </a:solidFill>
                <a:latin typeface="Baskerville Old Face" pitchFamily="18" charset="0"/>
              </a:rPr>
              <a:t>The goals of </a:t>
            </a:r>
            <a:r>
              <a:rPr lang="en-GB" sz="1600" b="1" dirty="0">
                <a:solidFill>
                  <a:srgbClr val="000099"/>
                </a:solidFill>
                <a:latin typeface="Baskerville Old Face" pitchFamily="18" charset="0"/>
              </a:rPr>
              <a:t>GEOSS,</a:t>
            </a:r>
            <a:r>
              <a:rPr lang="en-GB" sz="1600" dirty="0">
                <a:solidFill>
                  <a:srgbClr val="000099"/>
                </a:solidFill>
                <a:latin typeface="Baskerville Old Face" pitchFamily="18" charset="0"/>
              </a:rPr>
              <a:t> International programmes </a:t>
            </a:r>
            <a:r>
              <a:rPr lang="en-GB" sz="1600" i="1" dirty="0">
                <a:solidFill>
                  <a:srgbClr val="000099"/>
                </a:solidFill>
                <a:latin typeface="Baskerville Old Face" pitchFamily="18" charset="0"/>
              </a:rPr>
              <a:t>i.e.,</a:t>
            </a:r>
            <a:r>
              <a:rPr lang="en-GB" sz="1600" dirty="0">
                <a:solidFill>
                  <a:srgbClr val="000099"/>
                </a:solidFill>
                <a:latin typeface="Baskerville Old Face" pitchFamily="18" charset="0"/>
              </a:rPr>
              <a:t> </a:t>
            </a:r>
            <a:r>
              <a:rPr lang="en-GB" sz="1600" b="1" dirty="0">
                <a:solidFill>
                  <a:srgbClr val="000099"/>
                </a:solidFill>
                <a:latin typeface="Baskerville Old Face" pitchFamily="18" charset="0"/>
              </a:rPr>
              <a:t>UNEP</a:t>
            </a:r>
            <a:r>
              <a:rPr lang="en-GB" sz="1600" dirty="0">
                <a:solidFill>
                  <a:srgbClr val="000099"/>
                </a:solidFill>
                <a:latin typeface="Baskerville Old Face" pitchFamily="18" charset="0"/>
              </a:rPr>
              <a:t> </a:t>
            </a:r>
            <a:r>
              <a:rPr lang="en-GB" sz="1600" b="1" dirty="0">
                <a:solidFill>
                  <a:srgbClr val="000099"/>
                </a:solidFill>
                <a:latin typeface="Baskerville Old Face" pitchFamily="18" charset="0"/>
              </a:rPr>
              <a:t>Mercury Program - </a:t>
            </a:r>
            <a:r>
              <a:rPr lang="en-GB" sz="1600" dirty="0">
                <a:solidFill>
                  <a:srgbClr val="000099"/>
                </a:solidFill>
                <a:latin typeface="Baskerville Old Face" pitchFamily="18" charset="0"/>
              </a:rPr>
              <a:t>Global Partnership on Mercury (F&amp;T), and International conventions on toxic compounds </a:t>
            </a:r>
            <a:r>
              <a:rPr lang="en-GB" sz="1600" i="1" dirty="0">
                <a:solidFill>
                  <a:srgbClr val="000099"/>
                </a:solidFill>
                <a:latin typeface="Baskerville Old Face" pitchFamily="18" charset="0"/>
              </a:rPr>
              <a:t>i.e., </a:t>
            </a:r>
            <a:r>
              <a:rPr lang="en-GB" sz="1600" b="1" dirty="0">
                <a:solidFill>
                  <a:srgbClr val="FF0000"/>
                </a:solidFill>
                <a:latin typeface="Baskerville Old Face" pitchFamily="18" charset="0"/>
              </a:rPr>
              <a:t>Minamata Convention</a:t>
            </a:r>
            <a:r>
              <a:rPr lang="en-GB" sz="1600" b="1" dirty="0">
                <a:solidFill>
                  <a:srgbClr val="000099"/>
                </a:solidFill>
                <a:latin typeface="Baskerville Old Face" pitchFamily="18" charset="0"/>
              </a:rPr>
              <a:t>.</a:t>
            </a:r>
            <a:endParaRPr lang="it-IT" sz="1600" dirty="0">
              <a:solidFill>
                <a:srgbClr val="000099"/>
              </a:solidFill>
              <a:latin typeface="Baskerville Old Face" pitchFamily="18" charset="0"/>
              <a:ea typeface="Arial Unicode MS" pitchFamily="34" charset="-128"/>
              <a:cs typeface="Arial Unicode MS" pitchFamily="34" charset="-128"/>
            </a:endParaRPr>
          </a:p>
        </p:txBody>
      </p:sp>
      <p:sp>
        <p:nvSpPr>
          <p:cNvPr id="3" name="CasellaDiTesto 2"/>
          <p:cNvSpPr txBox="1"/>
          <p:nvPr/>
        </p:nvSpPr>
        <p:spPr>
          <a:xfrm>
            <a:off x="1114409" y="138090"/>
            <a:ext cx="6500858" cy="461665"/>
          </a:xfrm>
          <a:prstGeom prst="rect">
            <a:avLst/>
          </a:prstGeom>
          <a:noFill/>
        </p:spPr>
        <p:txBody>
          <a:bodyPr wrap="square" rtlCol="0">
            <a:spAutoFit/>
          </a:bodyPr>
          <a:lstStyle/>
          <a:p>
            <a:pPr algn="ctr"/>
            <a:r>
              <a:rPr lang="it-IT" sz="2400" b="1" dirty="0">
                <a:solidFill>
                  <a:srgbClr val="000099"/>
                </a:solidFill>
                <a:latin typeface="ITC Bookman Light" pitchFamily="18" charset="0"/>
                <a:cs typeface="Arial" pitchFamily="34" charset="0"/>
              </a:rPr>
              <a:t>GMOS Major </a:t>
            </a:r>
            <a:r>
              <a:rPr lang="it-IT" sz="2400" b="1" dirty="0" err="1">
                <a:solidFill>
                  <a:srgbClr val="000099"/>
                </a:solidFill>
                <a:latin typeface="ITC Bookman Light" pitchFamily="18" charset="0"/>
                <a:cs typeface="Arial" pitchFamily="34" charset="0"/>
              </a:rPr>
              <a:t>findings</a:t>
            </a:r>
            <a:r>
              <a:rPr lang="it-IT" sz="2400" b="1" dirty="0">
                <a:solidFill>
                  <a:srgbClr val="000099"/>
                </a:solidFill>
                <a:latin typeface="ITC Bookman Light" pitchFamily="18" charset="0"/>
                <a:cs typeface="Arial" pitchFamily="34" charset="0"/>
              </a:rPr>
              <a:t> and </a:t>
            </a:r>
            <a:r>
              <a:rPr lang="it-IT" sz="2400" b="1" dirty="0" err="1">
                <a:solidFill>
                  <a:srgbClr val="000099"/>
                </a:solidFill>
                <a:latin typeface="ITC Bookman Light" pitchFamily="18" charset="0"/>
                <a:cs typeface="Arial" pitchFamily="34" charset="0"/>
              </a:rPr>
              <a:t>goals…</a:t>
            </a:r>
            <a:r>
              <a:rPr lang="it-IT" sz="2400" b="1" dirty="0">
                <a:solidFill>
                  <a:srgbClr val="000099"/>
                </a:solidFill>
                <a:latin typeface="ITC Bookman Light" pitchFamily="18" charset="0"/>
                <a:cs typeface="Arial" pitchFamily="34" charset="0"/>
              </a:rPr>
              <a:t>..</a:t>
            </a:r>
            <a:endParaRPr lang="it-IT" sz="2400" b="1" dirty="0">
              <a:solidFill>
                <a:srgbClr val="000099"/>
              </a:solidFill>
            </a:endParaRPr>
          </a:p>
        </p:txBody>
      </p:sp>
      <p:grpSp>
        <p:nvGrpSpPr>
          <p:cNvPr id="17" name="Gruppo 16"/>
          <p:cNvGrpSpPr/>
          <p:nvPr/>
        </p:nvGrpSpPr>
        <p:grpSpPr>
          <a:xfrm>
            <a:off x="342071" y="2900888"/>
            <a:ext cx="8048817" cy="1404152"/>
            <a:chOff x="190308" y="4893421"/>
            <a:chExt cx="8048817" cy="1404152"/>
          </a:xfrm>
        </p:grpSpPr>
        <p:pic>
          <p:nvPicPr>
            <p:cNvPr id="5122" name="Picture 2"/>
            <p:cNvPicPr>
              <a:picLocks noChangeAspect="1" noChangeArrowheads="1"/>
            </p:cNvPicPr>
            <p:nvPr/>
          </p:nvPicPr>
          <p:blipFill>
            <a:blip r:embed="rId3" cstate="print"/>
            <a:srcRect/>
            <a:stretch>
              <a:fillRect/>
            </a:stretch>
          </p:blipFill>
          <p:spPr bwMode="auto">
            <a:xfrm>
              <a:off x="190308" y="4893421"/>
              <a:ext cx="1952816" cy="1152144"/>
            </a:xfrm>
            <a:prstGeom prst="rect">
              <a:avLst/>
            </a:prstGeom>
            <a:noFill/>
            <a:ln w="9525">
              <a:noFill/>
              <a:miter lim="800000"/>
              <a:headEnd/>
              <a:tailEnd/>
            </a:ln>
            <a:effectLst/>
          </p:spPr>
        </p:pic>
        <p:sp>
          <p:nvSpPr>
            <p:cNvPr id="5" name="CasellaDiTesto 4"/>
            <p:cNvSpPr txBox="1"/>
            <p:nvPr/>
          </p:nvSpPr>
          <p:spPr>
            <a:xfrm>
              <a:off x="2143124" y="5374243"/>
              <a:ext cx="6096001" cy="923330"/>
            </a:xfrm>
            <a:prstGeom prst="rect">
              <a:avLst/>
            </a:prstGeom>
            <a:noFill/>
          </p:spPr>
          <p:txBody>
            <a:bodyPr wrap="square" rtlCol="0">
              <a:spAutoFit/>
            </a:bodyPr>
            <a:lstStyle/>
            <a:p>
              <a:r>
                <a:rPr lang="en-US" b="1" dirty="0"/>
                <a:t>Integrated Global Observing Systems for Persistent Pollutants</a:t>
              </a:r>
            </a:p>
            <a:p>
              <a:pPr algn="ctr"/>
              <a:r>
                <a:rPr lang="en-US" b="1" dirty="0">
                  <a:hlinkClick r:id="rId4"/>
                </a:rPr>
                <a:t>www.igosp.eu</a:t>
              </a:r>
              <a:r>
                <a:rPr lang="en-US" b="1" dirty="0"/>
                <a:t> </a:t>
              </a:r>
            </a:p>
            <a:p>
              <a:pPr algn="ctr"/>
              <a:r>
                <a:rPr lang="en-US" b="1" dirty="0">
                  <a:hlinkClick r:id="rId5"/>
                </a:rPr>
                <a:t>www.era-planet.eu</a:t>
              </a:r>
              <a:r>
                <a:rPr lang="en-US" b="1" dirty="0"/>
                <a:t> </a:t>
              </a:r>
              <a:endParaRPr lang="it-IT" b="1" dirty="0"/>
            </a:p>
          </p:txBody>
        </p:sp>
      </p:grpSp>
      <p:sp>
        <p:nvSpPr>
          <p:cNvPr id="6" name="Freccia a destra con strisce 5"/>
          <p:cNvSpPr/>
          <p:nvPr/>
        </p:nvSpPr>
        <p:spPr>
          <a:xfrm rot="5400000">
            <a:off x="3786182" y="2902171"/>
            <a:ext cx="428628" cy="285752"/>
          </a:xfrm>
          <a:prstGeom prst="stripedRightArrow">
            <a:avLst/>
          </a:prstGeom>
          <a:solidFill>
            <a:schemeClr val="accent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descr="Logo_HG_project_31.01.2018.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270483" y="3"/>
            <a:ext cx="1172775" cy="987184"/>
          </a:xfrm>
          <a:prstGeom prst="rect">
            <a:avLst/>
          </a:prstGeom>
        </p:spPr>
      </p:pic>
      <p:grpSp>
        <p:nvGrpSpPr>
          <p:cNvPr id="8" name="Gruppo 7"/>
          <p:cNvGrpSpPr/>
          <p:nvPr/>
        </p:nvGrpSpPr>
        <p:grpSpPr>
          <a:xfrm>
            <a:off x="82553" y="6113505"/>
            <a:ext cx="8018860" cy="655491"/>
            <a:chOff x="368303" y="5951579"/>
            <a:chExt cx="8018860" cy="655492"/>
          </a:xfrm>
        </p:grpSpPr>
        <p:grpSp>
          <p:nvGrpSpPr>
            <p:cNvPr id="9" name="Gruppo 13"/>
            <p:cNvGrpSpPr/>
            <p:nvPr/>
          </p:nvGrpSpPr>
          <p:grpSpPr>
            <a:xfrm>
              <a:off x="3811730" y="5951579"/>
              <a:ext cx="4575433" cy="588363"/>
              <a:chOff x="3811730" y="5951579"/>
              <a:chExt cx="4575433" cy="588363"/>
            </a:xfrm>
          </p:grpSpPr>
          <p:sp>
            <p:nvSpPr>
              <p:cNvPr id="14" name="Rettangolo 13"/>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5"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0" name="Immagine 9" descr="UNEnvironment_Logo_English_Full_colour.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1" name="Immagine 10" descr="WHO_Logo.jpg"/>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2" name="Immagine 11" descr="GEF_Logo.png"/>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13" name="Immagine 12" descr="logo_iia.png"/>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
        <p:nvSpPr>
          <p:cNvPr id="16" name="Freccia a destra con strisce 15"/>
          <p:cNvSpPr/>
          <p:nvPr/>
        </p:nvSpPr>
        <p:spPr>
          <a:xfrm rot="5400000">
            <a:off x="3786182" y="3870105"/>
            <a:ext cx="428628" cy="285752"/>
          </a:xfrm>
          <a:prstGeom prst="stripedRightArrow">
            <a:avLst/>
          </a:prstGeom>
          <a:solidFill>
            <a:schemeClr val="accent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laborazione alternativa 12"/>
          <p:cNvSpPr/>
          <p:nvPr/>
        </p:nvSpPr>
        <p:spPr>
          <a:xfrm>
            <a:off x="1466829" y="2000250"/>
            <a:ext cx="6643734" cy="2357449"/>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50" name="Rectangle 2"/>
          <p:cNvSpPr>
            <a:spLocks noGrp="1" noChangeArrowheads="1"/>
          </p:cNvSpPr>
          <p:nvPr>
            <p:ph type="title"/>
          </p:nvPr>
        </p:nvSpPr>
        <p:spPr>
          <a:xfrm>
            <a:off x="1471009" y="2152650"/>
            <a:ext cx="6715172" cy="2357449"/>
          </a:xfrm>
        </p:spPr>
        <p:txBody>
          <a:bodyPr>
            <a:noAutofit/>
          </a:bodyPr>
          <a:lstStyle/>
          <a:p>
            <a:pPr algn="ctr">
              <a:spcAft>
                <a:spcPts val="1200"/>
              </a:spcAft>
            </a:pPr>
            <a:r>
              <a:rPr lang="en-US" altLang="zh-CN" sz="2500" b="1" dirty="0">
                <a:solidFill>
                  <a:schemeClr val="bg1"/>
                </a:solidFill>
                <a:effectLst>
                  <a:outerShdw blurRad="38100" dist="38100" dir="2700000" algn="tl">
                    <a:srgbClr val="000000">
                      <a:alpha val="43137"/>
                    </a:srgbClr>
                  </a:outerShdw>
                </a:effectLst>
                <a:ea typeface="宋体" pitchFamily="2" charset="-122"/>
              </a:rPr>
              <a:t>As part of UNEP F&amp;T, GMOS network is supporting  EC,  UNEP  and Nations in the </a:t>
            </a:r>
            <a:br>
              <a:rPr lang="en-US" altLang="zh-CN" sz="2500" b="1" dirty="0">
                <a:solidFill>
                  <a:schemeClr val="bg1"/>
                </a:solidFill>
                <a:effectLst>
                  <a:outerShdw blurRad="38100" dist="38100" dir="2700000" algn="tl">
                    <a:srgbClr val="000000">
                      <a:alpha val="43137"/>
                    </a:srgbClr>
                  </a:outerShdw>
                </a:effectLst>
                <a:ea typeface="宋体" pitchFamily="2" charset="-122"/>
              </a:rPr>
            </a:br>
            <a:r>
              <a:rPr lang="en-US" altLang="zh-CN" sz="2500" b="1" dirty="0">
                <a:solidFill>
                  <a:schemeClr val="bg1"/>
                </a:solidFill>
                <a:effectLst>
                  <a:outerShdw blurRad="38100" dist="38100" dir="2700000" algn="tl">
                    <a:srgbClr val="000000">
                      <a:alpha val="43137"/>
                    </a:srgbClr>
                  </a:outerShdw>
                </a:effectLst>
                <a:ea typeface="宋体" pitchFamily="2" charset="-122"/>
              </a:rPr>
              <a:t>MC Convention implementation</a:t>
            </a:r>
            <a:br>
              <a:rPr lang="en-US" altLang="zh-CN" sz="2500" b="1" dirty="0">
                <a:solidFill>
                  <a:schemeClr val="bg1"/>
                </a:solidFill>
                <a:effectLst>
                  <a:outerShdw blurRad="38100" dist="38100" dir="2700000" algn="tl">
                    <a:srgbClr val="000000">
                      <a:alpha val="43137"/>
                    </a:srgbClr>
                  </a:outerShdw>
                </a:effectLst>
                <a:ea typeface="宋体" pitchFamily="2" charset="-122"/>
              </a:rPr>
            </a:br>
            <a:r>
              <a:rPr lang="en-US" altLang="zh-CN" sz="2500" b="1" dirty="0">
                <a:solidFill>
                  <a:schemeClr val="bg1"/>
                </a:solidFill>
                <a:effectLst>
                  <a:outerShdw blurRad="38100" dist="38100" dir="2700000" algn="tl">
                    <a:srgbClr val="000000">
                      <a:alpha val="43137"/>
                    </a:srgbClr>
                  </a:outerShdw>
                </a:effectLst>
                <a:ea typeface="宋体" pitchFamily="2" charset="-122"/>
              </a:rPr>
              <a:t>in conjunction with on-going initiatives, </a:t>
            </a:r>
            <a:br>
              <a:rPr lang="en-US" altLang="zh-CN" sz="2500" b="1" dirty="0">
                <a:solidFill>
                  <a:schemeClr val="bg1"/>
                </a:solidFill>
                <a:effectLst>
                  <a:outerShdw blurRad="38100" dist="38100" dir="2700000" algn="tl">
                    <a:srgbClr val="000000">
                      <a:alpha val="43137"/>
                    </a:srgbClr>
                  </a:outerShdw>
                </a:effectLst>
                <a:ea typeface="宋体" pitchFamily="2" charset="-122"/>
              </a:rPr>
            </a:br>
            <a:r>
              <a:rPr lang="en-US" altLang="zh-CN" sz="2500" b="1" dirty="0">
                <a:solidFill>
                  <a:schemeClr val="bg1"/>
                </a:solidFill>
                <a:effectLst>
                  <a:outerShdw blurRad="38100" dist="38100" dir="2700000" algn="tl">
                    <a:srgbClr val="000000">
                      <a:alpha val="43137"/>
                    </a:srgbClr>
                  </a:outerShdw>
                </a:effectLst>
                <a:ea typeface="宋体" pitchFamily="2" charset="-122"/>
              </a:rPr>
              <a:t>i.e., UNEP-GEF Project</a:t>
            </a:r>
            <a:br>
              <a:rPr lang="en-US" altLang="zh-CN" sz="2500" b="1" dirty="0">
                <a:solidFill>
                  <a:schemeClr val="bg1"/>
                </a:solidFill>
                <a:effectLst>
                  <a:outerShdw blurRad="38100" dist="38100" dir="2700000" algn="tl">
                    <a:srgbClr val="000000">
                      <a:alpha val="43137"/>
                    </a:srgbClr>
                  </a:outerShdw>
                </a:effectLst>
                <a:ea typeface="宋体" pitchFamily="2" charset="-122"/>
              </a:rPr>
            </a:br>
            <a:endParaRPr lang="en-US" altLang="zh-CN" sz="2500" dirty="0">
              <a:solidFill>
                <a:schemeClr val="bg1"/>
              </a:solidFill>
              <a:ea typeface="宋体" pitchFamily="2" charset="-122"/>
            </a:endParaRPr>
          </a:p>
        </p:txBody>
      </p:sp>
      <p:grpSp>
        <p:nvGrpSpPr>
          <p:cNvPr id="30" name="Gruppo 29"/>
          <p:cNvGrpSpPr/>
          <p:nvPr/>
        </p:nvGrpSpPr>
        <p:grpSpPr>
          <a:xfrm>
            <a:off x="376209" y="1195379"/>
            <a:ext cx="2097783" cy="3909320"/>
            <a:chOff x="376209" y="1195379"/>
            <a:chExt cx="2097783" cy="3909320"/>
          </a:xfrm>
        </p:grpSpPr>
        <p:pic>
          <p:nvPicPr>
            <p:cNvPr id="9" name="Picture 2" descr="C:\Users\cararo\Dropbox\GEF Hg global monitoring - UNEP &amp; CNR\Logoes\Unep_c copy.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99927" y="2161396"/>
              <a:ext cx="735676" cy="83958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pic>
          <p:nvPicPr>
            <p:cNvPr id="10" name="Immagine 9"/>
            <p:cNvPicPr>
              <a:picLocks noChangeAspect="1"/>
            </p:cNvPicPr>
            <p:nvPr/>
          </p:nvPicPr>
          <p:blipFill>
            <a:blip r:embed="rId3" cstate="print"/>
            <a:stretch>
              <a:fillRect/>
            </a:stretch>
          </p:blipFill>
          <p:spPr>
            <a:xfrm>
              <a:off x="376209" y="3267079"/>
              <a:ext cx="906131" cy="951853"/>
            </a:xfrm>
            <a:prstGeom prst="rect">
              <a:avLst/>
            </a:prstGeom>
            <a:ln>
              <a:noFill/>
            </a:ln>
            <a:effectLst>
              <a:outerShdw blurRad="292100" dist="139700" dir="2700000" algn="tl" rotWithShape="0">
                <a:srgbClr val="333333">
                  <a:alpha val="65000"/>
                </a:srgbClr>
              </a:outerShdw>
            </a:effectLst>
          </p:spPr>
        </p:pic>
        <p:pic>
          <p:nvPicPr>
            <p:cNvPr id="11" name="Immagine 10"/>
            <p:cNvPicPr>
              <a:picLocks noChangeAspect="1"/>
            </p:cNvPicPr>
            <p:nvPr/>
          </p:nvPicPr>
          <p:blipFill>
            <a:blip r:embed="rId4" cstate="print"/>
            <a:stretch>
              <a:fillRect/>
            </a:stretch>
          </p:blipFill>
          <p:spPr>
            <a:xfrm>
              <a:off x="385734" y="4452949"/>
              <a:ext cx="2088258" cy="651750"/>
            </a:xfrm>
            <a:prstGeom prst="rect">
              <a:avLst/>
            </a:prstGeom>
            <a:ln>
              <a:noFill/>
            </a:ln>
            <a:effectLst>
              <a:outerShdw blurRad="292100" dist="139700" dir="2700000" algn="tl" rotWithShape="0">
                <a:srgbClr val="333333">
                  <a:alpha val="65000"/>
                </a:srgbClr>
              </a:outerShdw>
            </a:effectLst>
          </p:spPr>
        </p:pic>
        <p:pic>
          <p:nvPicPr>
            <p:cNvPr id="17" name="Immagine 16" descr="gmos_logo.jpg"/>
            <p:cNvPicPr>
              <a:picLocks noChangeAspect="1"/>
            </p:cNvPicPr>
            <p:nvPr/>
          </p:nvPicPr>
          <p:blipFill>
            <a:blip r:embed="rId5" cstate="print"/>
            <a:srcRect r="3863"/>
            <a:stretch>
              <a:fillRect/>
            </a:stretch>
          </p:blipFill>
          <p:spPr>
            <a:xfrm>
              <a:off x="385734" y="1195379"/>
              <a:ext cx="1643074" cy="711570"/>
            </a:xfrm>
            <a:prstGeom prst="rect">
              <a:avLst/>
            </a:prstGeom>
            <a:ln>
              <a:noFill/>
            </a:ln>
            <a:effectLst>
              <a:outerShdw blurRad="292100" dist="139700" dir="2700000" algn="tl" rotWithShape="0">
                <a:srgbClr val="333333">
                  <a:alpha val="65000"/>
                </a:srgbClr>
              </a:outerShdw>
            </a:effectLst>
          </p:spPr>
        </p:pic>
      </p:grpSp>
      <p:pic>
        <p:nvPicPr>
          <p:cNvPr id="16" name="Immagine 15" descr="Logo_HG_project_31.01.2018.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1" name="Gruppo 20"/>
          <p:cNvGrpSpPr/>
          <p:nvPr/>
        </p:nvGrpSpPr>
        <p:grpSpPr>
          <a:xfrm>
            <a:off x="92078" y="6065880"/>
            <a:ext cx="8018860" cy="655491"/>
            <a:chOff x="368303" y="5951579"/>
            <a:chExt cx="8018860" cy="655492"/>
          </a:xfrm>
        </p:grpSpPr>
        <p:grpSp>
          <p:nvGrpSpPr>
            <p:cNvPr id="23" name="Gruppo 13"/>
            <p:cNvGrpSpPr/>
            <p:nvPr/>
          </p:nvGrpSpPr>
          <p:grpSpPr>
            <a:xfrm>
              <a:off x="3811730" y="5951579"/>
              <a:ext cx="4575433" cy="588363"/>
              <a:chOff x="3811730" y="5951579"/>
              <a:chExt cx="4575433" cy="588363"/>
            </a:xfrm>
          </p:grpSpPr>
          <p:sp>
            <p:nvSpPr>
              <p:cNvPr id="28" name="Rettangolo 27"/>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29"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24" name="Immagine 23" descr="UNEnvironment_Logo_English_Full_colour.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25" name="Immagine 24" descr="WHO_Logo.jpg"/>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26" name="Immagine 25" descr="GEF_Logo.png"/>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7" name="Immagine 26" descr="logo_iia.png"/>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
        <p:nvSpPr>
          <p:cNvPr id="31" name="Rectangle 2"/>
          <p:cNvSpPr>
            <a:spLocks noChangeArrowheads="1"/>
          </p:cNvSpPr>
          <p:nvPr/>
        </p:nvSpPr>
        <p:spPr bwMode="auto">
          <a:xfrm>
            <a:off x="13731" y="14264"/>
            <a:ext cx="8229600" cy="785818"/>
          </a:xfrm>
          <a:prstGeom prst="rect">
            <a:avLst/>
          </a:prstGeom>
          <a:noFill/>
          <a:ln w="9525">
            <a:noFill/>
            <a:miter lim="800000"/>
            <a:headEnd/>
            <a:tailEnd/>
          </a:ln>
          <a:effectLst/>
        </p:spPr>
        <p:txBody>
          <a:bodyPr lIns="91430" tIns="45715" rIns="91430" bIns="45715" anchor="ctr"/>
          <a:lstStyle/>
          <a:p>
            <a:pPr>
              <a:defRPr/>
            </a:pPr>
            <a:r>
              <a:rPr lang="en-US" sz="2200" b="1" dirty="0">
                <a:solidFill>
                  <a:srgbClr val="C00000"/>
                </a:solidFill>
                <a:latin typeface="Baskerville Old Face" pitchFamily="18" charset="0"/>
                <a:cs typeface="Arial" pitchFamily="34" charset="0"/>
              </a:rPr>
              <a:t>Development of a Plan for Global Monitoring of Human Exposure </a:t>
            </a:r>
          </a:p>
          <a:p>
            <a:pPr algn="ctr">
              <a:defRPr/>
            </a:pPr>
            <a:r>
              <a:rPr lang="en-US" sz="2200" b="1" dirty="0">
                <a:solidFill>
                  <a:srgbClr val="C00000"/>
                </a:solidFill>
                <a:latin typeface="Baskerville Old Face" pitchFamily="18" charset="0"/>
                <a:cs typeface="Arial" pitchFamily="34" charset="0"/>
              </a:rPr>
              <a:t>to and Environmental Concentrations of Mercury</a:t>
            </a:r>
          </a:p>
        </p:txBody>
      </p:sp>
    </p:spTree>
    <p:extLst>
      <p:ext uri="{BB962C8B-B14F-4D97-AF65-F5344CB8AC3E}">
        <p14:creationId xmlns:p14="http://schemas.microsoft.com/office/powerpoint/2010/main" val="3478766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18"/>
          <p:cNvGrpSpPr>
            <a:grpSpLocks noChangeAspect="1"/>
          </p:cNvGrpSpPr>
          <p:nvPr/>
        </p:nvGrpSpPr>
        <p:grpSpPr>
          <a:xfrm>
            <a:off x="2343139" y="2733676"/>
            <a:ext cx="5486403" cy="2906569"/>
            <a:chOff x="0" y="764704"/>
            <a:chExt cx="9144000" cy="4844281"/>
          </a:xfrm>
        </p:grpSpPr>
        <p:pic>
          <p:nvPicPr>
            <p:cNvPr id="20" name="Immagine 19" descr="1200px-UN_regional_groups.svg.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196752"/>
              <a:ext cx="9144000" cy="4038600"/>
            </a:xfrm>
            <a:prstGeom prst="rect">
              <a:avLst/>
            </a:prstGeom>
          </p:spPr>
        </p:pic>
        <p:sp>
          <p:nvSpPr>
            <p:cNvPr id="21" name="CasellaDiTesto 20"/>
            <p:cNvSpPr txBox="1"/>
            <p:nvPr/>
          </p:nvSpPr>
          <p:spPr>
            <a:xfrm>
              <a:off x="3563888" y="4149080"/>
              <a:ext cx="813218" cy="307777"/>
            </a:xfrm>
            <a:prstGeom prst="rect">
              <a:avLst/>
            </a:prstGeom>
            <a:noFill/>
          </p:spPr>
          <p:txBody>
            <a:bodyPr wrap="none" rtlCol="0">
              <a:spAutoFit/>
            </a:bodyPr>
            <a:lstStyle/>
            <a:p>
              <a:r>
                <a:rPr lang="it-IT" sz="1400" dirty="0">
                  <a:latin typeface="Arial Black"/>
                  <a:cs typeface="Arial Black"/>
                </a:rPr>
                <a:t>Ghana</a:t>
              </a:r>
            </a:p>
          </p:txBody>
        </p:sp>
        <p:cxnSp>
          <p:nvCxnSpPr>
            <p:cNvPr id="22" name="Connettore 2 21"/>
            <p:cNvCxnSpPr/>
            <p:nvPr/>
          </p:nvCxnSpPr>
          <p:spPr>
            <a:xfrm flipV="1">
              <a:off x="3995936" y="3501008"/>
              <a:ext cx="288032" cy="648072"/>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3" name="Connettore 2 22"/>
            <p:cNvCxnSpPr>
              <a:stCxn id="24" idx="1"/>
            </p:cNvCxnSpPr>
            <p:nvPr/>
          </p:nvCxnSpPr>
          <p:spPr>
            <a:xfrm flipH="1">
              <a:off x="6876256" y="2070721"/>
              <a:ext cx="1008112" cy="6213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4" name="CasellaDiTesto 23"/>
            <p:cNvSpPr txBox="1"/>
            <p:nvPr/>
          </p:nvSpPr>
          <p:spPr>
            <a:xfrm>
              <a:off x="7884368" y="1916832"/>
              <a:ext cx="1072442" cy="307777"/>
            </a:xfrm>
            <a:prstGeom prst="rect">
              <a:avLst/>
            </a:prstGeom>
            <a:noFill/>
          </p:spPr>
          <p:txBody>
            <a:bodyPr wrap="none" rtlCol="0">
              <a:spAutoFit/>
            </a:bodyPr>
            <a:lstStyle/>
            <a:p>
              <a:r>
                <a:rPr lang="it-IT" sz="1400" dirty="0">
                  <a:latin typeface="Arial Black"/>
                  <a:cs typeface="Arial Black"/>
                </a:rPr>
                <a:t>Mongolia</a:t>
              </a:r>
            </a:p>
          </p:txBody>
        </p:sp>
        <p:sp>
          <p:nvSpPr>
            <p:cNvPr id="25" name="CasellaDiTesto 24"/>
            <p:cNvSpPr txBox="1"/>
            <p:nvPr/>
          </p:nvSpPr>
          <p:spPr>
            <a:xfrm>
              <a:off x="6732240" y="5013176"/>
              <a:ext cx="673569" cy="307777"/>
            </a:xfrm>
            <a:prstGeom prst="rect">
              <a:avLst/>
            </a:prstGeom>
            <a:noFill/>
          </p:spPr>
          <p:txBody>
            <a:bodyPr wrap="none" rtlCol="0">
              <a:spAutoFit/>
            </a:bodyPr>
            <a:lstStyle/>
            <a:p>
              <a:r>
                <a:rPr lang="it-IT" sz="1400" dirty="0">
                  <a:latin typeface="Arial Black"/>
                  <a:cs typeface="Arial Black"/>
                </a:rPr>
                <a:t>India</a:t>
              </a:r>
            </a:p>
          </p:txBody>
        </p:sp>
        <p:cxnSp>
          <p:nvCxnSpPr>
            <p:cNvPr id="26" name="Connettore 2 25"/>
            <p:cNvCxnSpPr/>
            <p:nvPr/>
          </p:nvCxnSpPr>
          <p:spPr>
            <a:xfrm flipH="1" flipV="1">
              <a:off x="6300193" y="3284984"/>
              <a:ext cx="720079" cy="172819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7" name="CasellaDiTesto 26"/>
            <p:cNvSpPr txBox="1"/>
            <p:nvPr/>
          </p:nvSpPr>
          <p:spPr>
            <a:xfrm>
              <a:off x="683568" y="4365104"/>
              <a:ext cx="1251978" cy="307777"/>
            </a:xfrm>
            <a:prstGeom prst="rect">
              <a:avLst/>
            </a:prstGeom>
            <a:noFill/>
          </p:spPr>
          <p:txBody>
            <a:bodyPr wrap="none" rtlCol="0">
              <a:spAutoFit/>
            </a:bodyPr>
            <a:lstStyle/>
            <a:p>
              <a:r>
                <a:rPr lang="it-IT" sz="1400" dirty="0">
                  <a:latin typeface="Arial Black"/>
                  <a:cs typeface="Arial Black"/>
                </a:rPr>
                <a:t>Costa Rica</a:t>
              </a:r>
            </a:p>
          </p:txBody>
        </p:sp>
        <p:cxnSp>
          <p:nvCxnSpPr>
            <p:cNvPr id="28" name="Connettore 2 27"/>
            <p:cNvCxnSpPr/>
            <p:nvPr/>
          </p:nvCxnSpPr>
          <p:spPr>
            <a:xfrm flipV="1">
              <a:off x="1259632" y="3429000"/>
              <a:ext cx="864096" cy="936104"/>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9" name="CasellaDiTesto 28"/>
            <p:cNvSpPr txBox="1"/>
            <p:nvPr/>
          </p:nvSpPr>
          <p:spPr>
            <a:xfrm>
              <a:off x="7956376" y="2996952"/>
              <a:ext cx="743350" cy="307777"/>
            </a:xfrm>
            <a:prstGeom prst="rect">
              <a:avLst/>
            </a:prstGeom>
            <a:noFill/>
          </p:spPr>
          <p:txBody>
            <a:bodyPr wrap="none" rtlCol="0">
              <a:spAutoFit/>
            </a:bodyPr>
            <a:lstStyle/>
            <a:p>
              <a:r>
                <a:rPr lang="it-IT" sz="1400" dirty="0">
                  <a:latin typeface="Arial Black"/>
                  <a:cs typeface="Arial Black"/>
                </a:rPr>
                <a:t>China</a:t>
              </a:r>
            </a:p>
          </p:txBody>
        </p:sp>
        <p:cxnSp>
          <p:nvCxnSpPr>
            <p:cNvPr id="30" name="Connettore 2 29"/>
            <p:cNvCxnSpPr/>
            <p:nvPr/>
          </p:nvCxnSpPr>
          <p:spPr>
            <a:xfrm flipH="1" flipV="1">
              <a:off x="7092280" y="2780928"/>
              <a:ext cx="1152128" cy="21602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1" name="CasellaDiTesto 30"/>
            <p:cNvSpPr txBox="1"/>
            <p:nvPr/>
          </p:nvSpPr>
          <p:spPr>
            <a:xfrm>
              <a:off x="6804248" y="980728"/>
              <a:ext cx="2070762" cy="307777"/>
            </a:xfrm>
            <a:prstGeom prst="rect">
              <a:avLst/>
            </a:prstGeom>
            <a:noFill/>
          </p:spPr>
          <p:txBody>
            <a:bodyPr wrap="none" rtlCol="0">
              <a:spAutoFit/>
            </a:bodyPr>
            <a:lstStyle/>
            <a:p>
              <a:r>
                <a:rPr lang="en-GB" sz="1400" dirty="0">
                  <a:latin typeface="Arial Black"/>
                  <a:cs typeface="Arial Black"/>
                </a:rPr>
                <a:t>Russian Federation</a:t>
              </a:r>
            </a:p>
          </p:txBody>
        </p:sp>
        <p:cxnSp>
          <p:nvCxnSpPr>
            <p:cNvPr id="32" name="Connettore 2 31"/>
            <p:cNvCxnSpPr>
              <a:stCxn id="31" idx="2"/>
            </p:cNvCxnSpPr>
            <p:nvPr/>
          </p:nvCxnSpPr>
          <p:spPr>
            <a:xfrm flipH="1">
              <a:off x="7053770" y="1288505"/>
              <a:ext cx="785859" cy="19627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3" name="CasellaDiTesto 32"/>
            <p:cNvSpPr txBox="1"/>
            <p:nvPr/>
          </p:nvSpPr>
          <p:spPr>
            <a:xfrm>
              <a:off x="3923928" y="764704"/>
              <a:ext cx="633507" cy="307777"/>
            </a:xfrm>
            <a:prstGeom prst="rect">
              <a:avLst/>
            </a:prstGeom>
            <a:noFill/>
          </p:spPr>
          <p:txBody>
            <a:bodyPr wrap="none" rtlCol="0">
              <a:spAutoFit/>
            </a:bodyPr>
            <a:lstStyle/>
            <a:p>
              <a:r>
                <a:rPr lang="en-GB" sz="1400" dirty="0">
                  <a:latin typeface="Arial Black"/>
                  <a:cs typeface="Arial Black"/>
                </a:rPr>
                <a:t>Italy</a:t>
              </a:r>
            </a:p>
          </p:txBody>
        </p:sp>
        <p:cxnSp>
          <p:nvCxnSpPr>
            <p:cNvPr id="34" name="Connettore 2 33"/>
            <p:cNvCxnSpPr>
              <a:stCxn id="33" idx="2"/>
            </p:cNvCxnSpPr>
            <p:nvPr/>
          </p:nvCxnSpPr>
          <p:spPr>
            <a:xfrm>
              <a:off x="4240682" y="1072481"/>
              <a:ext cx="403326" cy="1204391"/>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35" name="CasellaDiTesto 34"/>
            <p:cNvSpPr txBox="1"/>
            <p:nvPr/>
          </p:nvSpPr>
          <p:spPr>
            <a:xfrm>
              <a:off x="1979712" y="5229200"/>
              <a:ext cx="1146693" cy="307777"/>
            </a:xfrm>
            <a:prstGeom prst="rect">
              <a:avLst/>
            </a:prstGeom>
            <a:noFill/>
          </p:spPr>
          <p:txBody>
            <a:bodyPr wrap="none" rtlCol="0">
              <a:spAutoFit/>
            </a:bodyPr>
            <a:lstStyle/>
            <a:p>
              <a:r>
                <a:rPr lang="it-IT" sz="1400" dirty="0">
                  <a:latin typeface="Arial Black"/>
                  <a:cs typeface="Arial Black"/>
                </a:rPr>
                <a:t>Argentina</a:t>
              </a:r>
            </a:p>
          </p:txBody>
        </p:sp>
        <p:cxnSp>
          <p:nvCxnSpPr>
            <p:cNvPr id="36" name="Connettore 2 35"/>
            <p:cNvCxnSpPr>
              <a:stCxn id="35" idx="0"/>
            </p:cNvCxnSpPr>
            <p:nvPr/>
          </p:nvCxnSpPr>
          <p:spPr>
            <a:xfrm flipV="1">
              <a:off x="2553059" y="4509120"/>
              <a:ext cx="218741" cy="72008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37" name="CasellaDiTesto 36"/>
            <p:cNvSpPr txBox="1"/>
            <p:nvPr/>
          </p:nvSpPr>
          <p:spPr>
            <a:xfrm>
              <a:off x="8055770" y="2420888"/>
              <a:ext cx="782098" cy="307777"/>
            </a:xfrm>
            <a:prstGeom prst="rect">
              <a:avLst/>
            </a:prstGeom>
            <a:noFill/>
          </p:spPr>
          <p:txBody>
            <a:bodyPr wrap="none" rtlCol="0">
              <a:spAutoFit/>
            </a:bodyPr>
            <a:lstStyle/>
            <a:p>
              <a:r>
                <a:rPr lang="it-IT" sz="1400" dirty="0">
                  <a:latin typeface="Arial Black"/>
                  <a:cs typeface="Arial Black"/>
                </a:rPr>
                <a:t>Japan</a:t>
              </a:r>
            </a:p>
          </p:txBody>
        </p:sp>
        <p:cxnSp>
          <p:nvCxnSpPr>
            <p:cNvPr id="38" name="Connettore 2 37"/>
            <p:cNvCxnSpPr>
              <a:stCxn id="37" idx="1"/>
            </p:cNvCxnSpPr>
            <p:nvPr/>
          </p:nvCxnSpPr>
          <p:spPr>
            <a:xfrm flipH="1" flipV="1">
              <a:off x="7668344" y="2492896"/>
              <a:ext cx="387426" cy="8188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9" name="CasellaDiTesto 38"/>
            <p:cNvSpPr txBox="1"/>
            <p:nvPr/>
          </p:nvSpPr>
          <p:spPr>
            <a:xfrm>
              <a:off x="4788024" y="5301208"/>
              <a:ext cx="1402948" cy="307777"/>
            </a:xfrm>
            <a:prstGeom prst="rect">
              <a:avLst/>
            </a:prstGeom>
            <a:noFill/>
          </p:spPr>
          <p:txBody>
            <a:bodyPr wrap="none" rtlCol="0">
              <a:spAutoFit/>
            </a:bodyPr>
            <a:lstStyle/>
            <a:p>
              <a:r>
                <a:rPr lang="it-IT" sz="1400" dirty="0">
                  <a:latin typeface="Arial Black"/>
                  <a:cs typeface="Arial Black"/>
                </a:rPr>
                <a:t>South Africa</a:t>
              </a:r>
            </a:p>
          </p:txBody>
        </p:sp>
        <p:cxnSp>
          <p:nvCxnSpPr>
            <p:cNvPr id="40" name="Connettore 2 39"/>
            <p:cNvCxnSpPr/>
            <p:nvPr/>
          </p:nvCxnSpPr>
          <p:spPr>
            <a:xfrm flipH="1" flipV="1">
              <a:off x="4932040" y="4581128"/>
              <a:ext cx="504056" cy="72008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2" name="CasellaDiTesto 13"/>
          <p:cNvSpPr txBox="1">
            <a:spLocks noChangeArrowheads="1"/>
          </p:cNvSpPr>
          <p:nvPr/>
        </p:nvSpPr>
        <p:spPr bwMode="auto">
          <a:xfrm>
            <a:off x="99982" y="933103"/>
            <a:ext cx="8358246" cy="45243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30" tIns="45715" rIns="91430" bIns="45715">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GB" sz="1800" dirty="0">
                <a:solidFill>
                  <a:srgbClr val="000099"/>
                </a:solidFill>
                <a:latin typeface="Baskerville Old Face" pitchFamily="18" charset="0"/>
                <a:cs typeface="Arial" pitchFamily="34" charset="0"/>
              </a:rPr>
              <a:t>Development of an </a:t>
            </a:r>
            <a:r>
              <a:rPr lang="en-GB" sz="1800" b="1" dirty="0">
                <a:solidFill>
                  <a:srgbClr val="000099"/>
                </a:solidFill>
                <a:latin typeface="Baskerville Old Face" pitchFamily="18" charset="0"/>
                <a:cs typeface="Arial" pitchFamily="34" charset="0"/>
              </a:rPr>
              <a:t>air monitoring plan </a:t>
            </a:r>
            <a:r>
              <a:rPr lang="en-GB" sz="1800" dirty="0">
                <a:solidFill>
                  <a:srgbClr val="000099"/>
                </a:solidFill>
                <a:latin typeface="Baskerville Old Face" pitchFamily="18" charset="0"/>
                <a:cs typeface="Arial" pitchFamily="34" charset="0"/>
              </a:rPr>
              <a:t>to:</a:t>
            </a:r>
          </a:p>
          <a:p>
            <a:pPr marL="342865" indent="-342865" eaLnBrk="1" hangingPunct="1">
              <a:buFont typeface="Arial"/>
              <a:buChar char="•"/>
              <a:defRPr/>
            </a:pPr>
            <a:r>
              <a:rPr lang="en-GB" sz="1800" dirty="0">
                <a:solidFill>
                  <a:srgbClr val="000099"/>
                </a:solidFill>
                <a:latin typeface="Baskerville Old Face" pitchFamily="18" charset="0"/>
                <a:cs typeface="Arial" pitchFamily="34" charset="0"/>
              </a:rPr>
              <a:t>Establish a network for atmospheric Hg measurements by developing </a:t>
            </a:r>
          </a:p>
          <a:p>
            <a:pPr marL="342865" indent="-342865" eaLnBrk="1" hangingPunct="1">
              <a:defRPr/>
            </a:pPr>
            <a:r>
              <a:rPr lang="en-GB" sz="1800" dirty="0">
                <a:solidFill>
                  <a:srgbClr val="000099"/>
                </a:solidFill>
                <a:latin typeface="Baskerville Old Face" pitchFamily="18" charset="0"/>
                <a:cs typeface="Arial" pitchFamily="34" charset="0"/>
              </a:rPr>
              <a:t>      passive air sampling devices to complement the GMOS work;</a:t>
            </a:r>
          </a:p>
          <a:p>
            <a:pPr marL="342865" indent="-342865" eaLnBrk="1" hangingPunct="1">
              <a:buFont typeface="Arial"/>
              <a:buChar char="•"/>
              <a:defRPr/>
            </a:pPr>
            <a:r>
              <a:rPr lang="en-GB" sz="1800" dirty="0">
                <a:solidFill>
                  <a:srgbClr val="000099"/>
                </a:solidFill>
                <a:latin typeface="Baskerville Old Face" pitchFamily="18" charset="0"/>
                <a:cs typeface="Arial" pitchFamily="34" charset="0"/>
              </a:rPr>
              <a:t>Conduct a pilot testing of the atmospheric network for one year;</a:t>
            </a:r>
          </a:p>
          <a:p>
            <a:pPr marL="342865" indent="-342865" eaLnBrk="1" hangingPunct="1">
              <a:buFont typeface="Arial"/>
              <a:buChar char="•"/>
              <a:defRPr/>
            </a:pPr>
            <a:r>
              <a:rPr lang="en-GB" sz="1800" dirty="0">
                <a:solidFill>
                  <a:srgbClr val="000099"/>
                </a:solidFill>
                <a:latin typeface="Baskerville Old Face" pitchFamily="18" charset="0"/>
                <a:cs typeface="Arial" pitchFamily="34" charset="0"/>
              </a:rPr>
              <a:t>Draft a proposal for a worldwide air monitoring plan, including interaction between active and passive sampling techniques.</a:t>
            </a:r>
          </a:p>
          <a:p>
            <a:pPr marL="342865" indent="-342865" eaLnBrk="1" hangingPunct="1">
              <a:defRPr/>
            </a:pPr>
            <a:endParaRPr lang="en-GB" sz="1800" dirty="0">
              <a:solidFill>
                <a:srgbClr val="000099"/>
              </a:solidFill>
              <a:latin typeface="Baskerville Old Face" pitchFamily="18" charset="0"/>
              <a:ea typeface="MS PGothic" pitchFamily="34" charset="-128"/>
              <a:cs typeface="Arial" pitchFamily="34" charset="0"/>
            </a:endParaRPr>
          </a:p>
          <a:p>
            <a:pPr marL="2062163" indent="-2062163" eaLnBrk="1" hangingPunct="1">
              <a:defRPr/>
            </a:pPr>
            <a:r>
              <a:rPr lang="en-GB" sz="1800" b="1" u="sng" dirty="0">
                <a:solidFill>
                  <a:srgbClr val="008000"/>
                </a:solidFill>
                <a:latin typeface="Baskerville Old Face" pitchFamily="18" charset="0"/>
                <a:cs typeface="Arial" pitchFamily="34" charset="0"/>
              </a:rPr>
              <a:t>Expected Outcome</a:t>
            </a:r>
            <a:r>
              <a:rPr lang="en-GB" sz="1800" dirty="0">
                <a:solidFill>
                  <a:srgbClr val="008000"/>
                </a:solidFill>
                <a:latin typeface="Baskerville Old Face" pitchFamily="18" charset="0"/>
                <a:cs typeface="Arial" pitchFamily="34" charset="0"/>
              </a:rPr>
              <a:t>:</a:t>
            </a:r>
            <a:endParaRPr lang="en-GB" sz="1800" dirty="0">
              <a:solidFill>
                <a:srgbClr val="000099"/>
              </a:solidFill>
              <a:latin typeface="Baskerville Old Face" pitchFamily="18" charset="0"/>
              <a:cs typeface="Arial" pitchFamily="34" charset="0"/>
            </a:endParaRPr>
          </a:p>
          <a:p>
            <a:pPr eaLnBrk="1" hangingPunct="1">
              <a:defRPr/>
            </a:pPr>
            <a:r>
              <a:rPr lang="en-GB" sz="1600" dirty="0">
                <a:solidFill>
                  <a:srgbClr val="000099"/>
                </a:solidFill>
                <a:latin typeface="Baskerville Old Face" pitchFamily="18" charset="0"/>
                <a:cs typeface="Arial" pitchFamily="34" charset="0"/>
              </a:rPr>
              <a:t>Enhanced understanding of </a:t>
            </a:r>
          </a:p>
          <a:p>
            <a:pPr eaLnBrk="1" hangingPunct="1">
              <a:defRPr/>
            </a:pPr>
            <a:r>
              <a:rPr lang="en-GB" sz="1600" dirty="0">
                <a:solidFill>
                  <a:srgbClr val="000099"/>
                </a:solidFill>
                <a:latin typeface="Baskerville Old Face" pitchFamily="18" charset="0"/>
                <a:cs typeface="Arial" pitchFamily="34" charset="0"/>
              </a:rPr>
              <a:t>mercury concentrations </a:t>
            </a:r>
          </a:p>
          <a:p>
            <a:pPr eaLnBrk="1" hangingPunct="1">
              <a:defRPr/>
            </a:pPr>
            <a:r>
              <a:rPr lang="en-GB" sz="1600" dirty="0">
                <a:solidFill>
                  <a:srgbClr val="000099"/>
                </a:solidFill>
                <a:latin typeface="Baskerville Old Face" pitchFamily="18" charset="0"/>
                <a:cs typeface="Arial" pitchFamily="34" charset="0"/>
              </a:rPr>
              <a:t>in ambient air through the </a:t>
            </a:r>
          </a:p>
          <a:p>
            <a:pPr eaLnBrk="1" hangingPunct="1">
              <a:defRPr/>
            </a:pPr>
            <a:r>
              <a:rPr lang="en-GB" sz="1600" dirty="0">
                <a:solidFill>
                  <a:srgbClr val="000099"/>
                </a:solidFill>
                <a:latin typeface="Baskerville Old Face" pitchFamily="18" charset="0"/>
                <a:cs typeface="Arial" pitchFamily="34" charset="0"/>
              </a:rPr>
              <a:t>strengthening of the </a:t>
            </a:r>
          </a:p>
          <a:p>
            <a:pPr eaLnBrk="1" hangingPunct="1">
              <a:defRPr/>
            </a:pPr>
            <a:r>
              <a:rPr lang="en-GB" sz="1600" b="1" dirty="0">
                <a:solidFill>
                  <a:srgbClr val="000099"/>
                </a:solidFill>
                <a:latin typeface="Baskerville Old Face" pitchFamily="18" charset="0"/>
                <a:cs typeface="Arial" pitchFamily="34" charset="0"/>
              </a:rPr>
              <a:t>GMOS network </a:t>
            </a:r>
            <a:r>
              <a:rPr lang="en-GB" sz="1600" dirty="0">
                <a:solidFill>
                  <a:srgbClr val="000099"/>
                </a:solidFill>
                <a:latin typeface="Baskerville Old Face" pitchFamily="18" charset="0"/>
                <a:cs typeface="Arial" pitchFamily="34" charset="0"/>
              </a:rPr>
              <a:t> and the </a:t>
            </a:r>
          </a:p>
          <a:p>
            <a:pPr eaLnBrk="1" hangingPunct="1">
              <a:defRPr/>
            </a:pPr>
            <a:r>
              <a:rPr lang="en-GB" sz="1600" b="1" dirty="0">
                <a:solidFill>
                  <a:srgbClr val="000099"/>
                </a:solidFill>
                <a:latin typeface="Baskerville Old Face" pitchFamily="18" charset="0"/>
                <a:cs typeface="Arial" pitchFamily="34" charset="0"/>
              </a:rPr>
              <a:t>development of the </a:t>
            </a:r>
          </a:p>
          <a:p>
            <a:pPr eaLnBrk="1" hangingPunct="1">
              <a:defRPr/>
            </a:pPr>
            <a:r>
              <a:rPr lang="en-GB" sz="1600" b="1" dirty="0">
                <a:solidFill>
                  <a:srgbClr val="000099"/>
                </a:solidFill>
                <a:latin typeface="Baskerville Old Face" pitchFamily="18" charset="0"/>
                <a:cs typeface="Arial" pitchFamily="34" charset="0"/>
              </a:rPr>
              <a:t>complementary passive </a:t>
            </a:r>
          </a:p>
          <a:p>
            <a:pPr eaLnBrk="1" hangingPunct="1">
              <a:defRPr/>
            </a:pPr>
            <a:r>
              <a:rPr lang="en-GB" sz="1600" b="1" dirty="0">
                <a:solidFill>
                  <a:srgbClr val="000099"/>
                </a:solidFill>
                <a:latin typeface="Baskerville Old Face" pitchFamily="18" charset="0"/>
                <a:cs typeface="Arial" pitchFamily="34" charset="0"/>
              </a:rPr>
              <a:t>air sampling (PASs) network </a:t>
            </a:r>
          </a:p>
          <a:p>
            <a:pPr eaLnBrk="1" hangingPunct="1">
              <a:defRPr/>
            </a:pPr>
            <a:r>
              <a:rPr lang="en-GB" sz="1600" dirty="0">
                <a:solidFill>
                  <a:srgbClr val="000099"/>
                </a:solidFill>
                <a:latin typeface="Baskerville Old Face" pitchFamily="18" charset="0"/>
                <a:cs typeface="Arial" pitchFamily="34" charset="0"/>
              </a:rPr>
              <a:t>for ambient air concentrations.</a:t>
            </a:r>
          </a:p>
        </p:txBody>
      </p:sp>
      <p:pic>
        <p:nvPicPr>
          <p:cNvPr id="41" name="Immagine 40" descr="Logo_HG_project_31.01.2018.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42" name="Gruppo 41"/>
          <p:cNvGrpSpPr/>
          <p:nvPr/>
        </p:nvGrpSpPr>
        <p:grpSpPr>
          <a:xfrm>
            <a:off x="92078" y="6065880"/>
            <a:ext cx="8018860" cy="655491"/>
            <a:chOff x="368303" y="5951579"/>
            <a:chExt cx="8018860" cy="655492"/>
          </a:xfrm>
        </p:grpSpPr>
        <p:grpSp>
          <p:nvGrpSpPr>
            <p:cNvPr id="43" name="Gruppo 13"/>
            <p:cNvGrpSpPr/>
            <p:nvPr/>
          </p:nvGrpSpPr>
          <p:grpSpPr>
            <a:xfrm>
              <a:off x="3811730" y="5951579"/>
              <a:ext cx="4575433" cy="588363"/>
              <a:chOff x="3811730" y="5951579"/>
              <a:chExt cx="4575433" cy="588363"/>
            </a:xfrm>
          </p:grpSpPr>
          <p:sp>
            <p:nvSpPr>
              <p:cNvPr id="48" name="Rettangolo 47"/>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49"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44" name="Immagine 43" descr="UNEnvironment_Logo_English_Full_colour.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45" name="Immagine 44" descr="WHO_Logo.jp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46" name="Immagine 45" descr="GEF_Logo.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47" name="Immagine 46" descr="logo_iia.png"/>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
        <p:nvSpPr>
          <p:cNvPr id="50" name="Rectangle 2"/>
          <p:cNvSpPr>
            <a:spLocks noChangeArrowheads="1"/>
          </p:cNvSpPr>
          <p:nvPr/>
        </p:nvSpPr>
        <p:spPr bwMode="auto">
          <a:xfrm>
            <a:off x="13731" y="14264"/>
            <a:ext cx="8229600" cy="785818"/>
          </a:xfrm>
          <a:prstGeom prst="rect">
            <a:avLst/>
          </a:prstGeom>
          <a:noFill/>
          <a:ln w="9525">
            <a:noFill/>
            <a:miter lim="800000"/>
            <a:headEnd/>
            <a:tailEnd/>
          </a:ln>
          <a:effectLst/>
        </p:spPr>
        <p:txBody>
          <a:bodyPr lIns="91430" tIns="45715" rIns="91430" bIns="45715" anchor="ctr"/>
          <a:lstStyle/>
          <a:p>
            <a:pPr>
              <a:defRPr/>
            </a:pPr>
            <a:r>
              <a:rPr lang="en-US" sz="2200" b="1" dirty="0">
                <a:solidFill>
                  <a:srgbClr val="C00000"/>
                </a:solidFill>
                <a:latin typeface="Baskerville Old Face" pitchFamily="18" charset="0"/>
                <a:cs typeface="Arial" pitchFamily="34" charset="0"/>
              </a:rPr>
              <a:t>Development of a Plan for Global Monitoring of Human Exposure </a:t>
            </a:r>
          </a:p>
          <a:p>
            <a:pPr algn="ctr">
              <a:defRPr/>
            </a:pPr>
            <a:r>
              <a:rPr lang="en-US" sz="2200" b="1" dirty="0">
                <a:solidFill>
                  <a:srgbClr val="C00000"/>
                </a:solidFill>
                <a:latin typeface="Baskerville Old Face" pitchFamily="18" charset="0"/>
                <a:cs typeface="Arial" pitchFamily="34" charset="0"/>
              </a:rPr>
              <a:t>to and Environmental Concentrations of Mercury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1"/>
          <p:cNvGrpSpPr/>
          <p:nvPr/>
        </p:nvGrpSpPr>
        <p:grpSpPr>
          <a:xfrm>
            <a:off x="82553" y="6065880"/>
            <a:ext cx="8018860" cy="655491"/>
            <a:chOff x="368303" y="5951579"/>
            <a:chExt cx="8018860" cy="655492"/>
          </a:xfrm>
        </p:grpSpPr>
        <p:grpSp>
          <p:nvGrpSpPr>
            <p:cNvPr id="3"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
        <p:nvSpPr>
          <p:cNvPr id="14" name="Rectangle 2"/>
          <p:cNvSpPr>
            <a:spLocks noChangeArrowheads="1"/>
          </p:cNvSpPr>
          <p:nvPr/>
        </p:nvSpPr>
        <p:spPr bwMode="auto">
          <a:xfrm>
            <a:off x="276225" y="76200"/>
            <a:ext cx="8229600" cy="609600"/>
          </a:xfrm>
          <a:prstGeom prst="rect">
            <a:avLst/>
          </a:prstGeom>
          <a:noFill/>
          <a:ln w="9525">
            <a:noFill/>
            <a:miter lim="800000"/>
            <a:headEnd/>
            <a:tailEnd/>
          </a:ln>
          <a:effectLst/>
        </p:spPr>
        <p:txBody>
          <a:bodyPr anchor="ctr"/>
          <a:lstStyle/>
          <a:p>
            <a:pPr algn="ctr">
              <a:defRPr/>
            </a:pPr>
            <a:r>
              <a:rPr lang="en-GB" sz="2600" dirty="0">
                <a:solidFill>
                  <a:srgbClr val="C00000"/>
                </a:solidFill>
                <a:effectLst>
                  <a:outerShdw blurRad="38100" dist="38100" dir="2700000" algn="tl">
                    <a:srgbClr val="C0C0C0"/>
                  </a:outerShdw>
                </a:effectLst>
                <a:latin typeface="Arial Rounded MT Bold" pitchFamily="34" charset="0"/>
              </a:rPr>
              <a:t>GMOS Oceanographic Program</a:t>
            </a:r>
          </a:p>
        </p:txBody>
      </p:sp>
      <p:sp>
        <p:nvSpPr>
          <p:cNvPr id="15" name="Rettangolo 11"/>
          <p:cNvSpPr>
            <a:spLocks noChangeArrowheads="1"/>
          </p:cNvSpPr>
          <p:nvPr/>
        </p:nvSpPr>
        <p:spPr bwMode="auto">
          <a:xfrm>
            <a:off x="47625" y="1028700"/>
            <a:ext cx="8229600" cy="1508105"/>
          </a:xfrm>
          <a:prstGeom prst="rect">
            <a:avLst/>
          </a:prstGeom>
          <a:noFill/>
          <a:ln w="9525">
            <a:noFill/>
            <a:miter lim="800000"/>
            <a:headEnd/>
            <a:tailEnd/>
          </a:ln>
        </p:spPr>
        <p:txBody>
          <a:bodyPr>
            <a:spAutoFit/>
          </a:bodyPr>
          <a:lstStyle/>
          <a:p>
            <a:pPr marL="361950" indent="-361950">
              <a:spcAft>
                <a:spcPts val="1200"/>
              </a:spcAft>
              <a:buFont typeface="Arial" charset="0"/>
              <a:buChar char="•"/>
            </a:pPr>
            <a:r>
              <a:rPr lang="en-GB" dirty="0">
                <a:solidFill>
                  <a:srgbClr val="000099"/>
                </a:solidFill>
                <a:latin typeface="Arial Rounded MT Bold" pitchFamily="34" charset="0"/>
              </a:rPr>
              <a:t>Oceanographic Observation program including:</a:t>
            </a:r>
          </a:p>
          <a:p>
            <a:pPr marL="819150" lvl="1" indent="-361950">
              <a:spcAft>
                <a:spcPts val="600"/>
              </a:spcAft>
              <a:buFont typeface="Arial" charset="0"/>
              <a:buChar char="•"/>
            </a:pPr>
            <a:r>
              <a:rPr lang="en-GB" dirty="0">
                <a:solidFill>
                  <a:srgbClr val="000099"/>
                </a:solidFill>
                <a:latin typeface="Arial Rounded MT Bold" pitchFamily="34" charset="0"/>
              </a:rPr>
              <a:t>Cruises over the Pacific Ocean</a:t>
            </a:r>
          </a:p>
          <a:p>
            <a:pPr marL="819150" lvl="1" indent="-361950">
              <a:spcAft>
                <a:spcPts val="600"/>
              </a:spcAft>
              <a:buFont typeface="Arial" charset="0"/>
              <a:buChar char="•"/>
            </a:pPr>
            <a:r>
              <a:rPr lang="en-GB" dirty="0">
                <a:solidFill>
                  <a:srgbClr val="000099"/>
                </a:solidFill>
                <a:latin typeface="Arial Rounded MT Bold" pitchFamily="34" charset="0"/>
              </a:rPr>
              <a:t>Cruises over the Atlantic Ocean</a:t>
            </a:r>
          </a:p>
          <a:p>
            <a:pPr marL="819150" lvl="1" indent="-361950">
              <a:spcAft>
                <a:spcPts val="600"/>
              </a:spcAft>
              <a:buFont typeface="Arial" charset="0"/>
              <a:buChar char="•"/>
            </a:pPr>
            <a:r>
              <a:rPr lang="en-GB" dirty="0">
                <a:solidFill>
                  <a:srgbClr val="000099"/>
                </a:solidFill>
                <a:latin typeface="Arial Rounded MT Bold" pitchFamily="34" charset="0"/>
              </a:rPr>
              <a:t>Cruises over the Mediterranean and North/Baltic Seas</a:t>
            </a:r>
          </a:p>
        </p:txBody>
      </p:sp>
      <p:pic>
        <p:nvPicPr>
          <p:cNvPr id="4098" name="Picture 2"/>
          <p:cNvPicPr>
            <a:picLocks noChangeAspect="1" noChangeArrowheads="1"/>
          </p:cNvPicPr>
          <p:nvPr/>
        </p:nvPicPr>
        <p:blipFill>
          <a:blip r:embed="rId7"/>
          <a:srcRect/>
          <a:stretch>
            <a:fillRect/>
          </a:stretch>
        </p:blipFill>
        <p:spPr bwMode="auto">
          <a:xfrm>
            <a:off x="276225" y="2936532"/>
            <a:ext cx="3816604" cy="2777664"/>
          </a:xfrm>
          <a:prstGeom prst="rect">
            <a:avLst/>
          </a:prstGeom>
          <a:noFill/>
          <a:ln w="9525">
            <a:noFill/>
            <a:miter lim="800000"/>
            <a:headEnd/>
            <a:tailEnd/>
          </a:ln>
          <a:effectLst/>
        </p:spPr>
      </p:pic>
      <p:pic>
        <p:nvPicPr>
          <p:cNvPr id="4099" name="Picture 3"/>
          <p:cNvPicPr>
            <a:picLocks noChangeAspect="1" noChangeArrowheads="1"/>
          </p:cNvPicPr>
          <p:nvPr/>
        </p:nvPicPr>
        <p:blipFill>
          <a:blip r:embed="rId8"/>
          <a:srcRect/>
          <a:stretch>
            <a:fillRect/>
          </a:stretch>
        </p:blipFill>
        <p:spPr bwMode="auto">
          <a:xfrm>
            <a:off x="4092829" y="3138489"/>
            <a:ext cx="3803934" cy="2575707"/>
          </a:xfrm>
          <a:prstGeom prst="rect">
            <a:avLst/>
          </a:prstGeom>
          <a:noFill/>
          <a:ln w="9525">
            <a:noFill/>
            <a:miter lim="800000"/>
            <a:headEnd/>
            <a:tailEnd/>
          </a:ln>
          <a:effectLst/>
        </p:spPr>
      </p:pic>
      <p:pic>
        <p:nvPicPr>
          <p:cNvPr id="2050" name="Picture 2"/>
          <p:cNvPicPr>
            <a:picLocks noChangeAspect="1" noChangeArrowheads="1"/>
          </p:cNvPicPr>
          <p:nvPr/>
        </p:nvPicPr>
        <p:blipFill>
          <a:blip r:embed="rId9"/>
          <a:srcRect/>
          <a:stretch>
            <a:fillRect/>
          </a:stretch>
        </p:blipFill>
        <p:spPr bwMode="auto">
          <a:xfrm>
            <a:off x="6986986" y="2452683"/>
            <a:ext cx="1435217" cy="889015"/>
          </a:xfrm>
          <a:prstGeom prst="rect">
            <a:avLst/>
          </a:prstGeom>
          <a:noFill/>
          <a:ln w="9525">
            <a:noFill/>
            <a:miter lim="800000"/>
            <a:headEnd/>
            <a:tailEnd/>
          </a:ln>
          <a:effectLst/>
        </p:spPr>
      </p:pic>
    </p:spTree>
    <p:extLst>
      <p:ext uri="{BB962C8B-B14F-4D97-AF65-F5344CB8AC3E}">
        <p14:creationId xmlns:p14="http://schemas.microsoft.com/office/powerpoint/2010/main" val="2911252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1"/>
          <p:cNvGrpSpPr/>
          <p:nvPr/>
        </p:nvGrpSpPr>
        <p:grpSpPr>
          <a:xfrm>
            <a:off x="82553" y="6065880"/>
            <a:ext cx="8018860" cy="655491"/>
            <a:chOff x="368303" y="5951579"/>
            <a:chExt cx="8018860" cy="655492"/>
          </a:xfrm>
        </p:grpSpPr>
        <p:grpSp>
          <p:nvGrpSpPr>
            <p:cNvPr id="3"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
        <p:nvSpPr>
          <p:cNvPr id="14" name="Rectangle 2"/>
          <p:cNvSpPr>
            <a:spLocks noChangeArrowheads="1"/>
          </p:cNvSpPr>
          <p:nvPr/>
        </p:nvSpPr>
        <p:spPr bwMode="auto">
          <a:xfrm>
            <a:off x="85725" y="152400"/>
            <a:ext cx="8229600" cy="487363"/>
          </a:xfrm>
          <a:prstGeom prst="rect">
            <a:avLst/>
          </a:prstGeom>
          <a:noFill/>
          <a:ln w="9525">
            <a:noFill/>
            <a:miter lim="800000"/>
            <a:headEnd/>
            <a:tailEnd/>
          </a:ln>
          <a:effectLst/>
        </p:spPr>
        <p:txBody>
          <a:bodyPr anchor="ctr"/>
          <a:lstStyle/>
          <a:p>
            <a:pPr algn="ctr">
              <a:defRPr/>
            </a:pPr>
            <a:r>
              <a:rPr lang="en-GB" sz="2600" dirty="0">
                <a:solidFill>
                  <a:srgbClr val="C00000"/>
                </a:solidFill>
                <a:effectLst>
                  <a:outerShdw blurRad="38100" dist="38100" dir="2700000" algn="tl">
                    <a:srgbClr val="C0C0C0"/>
                  </a:outerShdw>
                </a:effectLst>
                <a:latin typeface="Arial Rounded MT Bold" pitchFamily="34" charset="0"/>
              </a:rPr>
              <a:t>GMOS Aircraft-Based Program</a:t>
            </a:r>
          </a:p>
        </p:txBody>
      </p:sp>
      <p:sp>
        <p:nvSpPr>
          <p:cNvPr id="15" name="Rettangolo 11"/>
          <p:cNvSpPr>
            <a:spLocks noChangeArrowheads="1"/>
          </p:cNvSpPr>
          <p:nvPr/>
        </p:nvSpPr>
        <p:spPr bwMode="auto">
          <a:xfrm>
            <a:off x="76200" y="771525"/>
            <a:ext cx="8305800" cy="1431161"/>
          </a:xfrm>
          <a:prstGeom prst="rect">
            <a:avLst/>
          </a:prstGeom>
          <a:noFill/>
          <a:ln w="9525">
            <a:noFill/>
            <a:miter lim="800000"/>
            <a:headEnd/>
            <a:tailEnd/>
          </a:ln>
        </p:spPr>
        <p:txBody>
          <a:bodyPr>
            <a:spAutoFit/>
          </a:bodyPr>
          <a:lstStyle/>
          <a:p>
            <a:pPr marL="361950" indent="-361950">
              <a:spcBef>
                <a:spcPct val="20000"/>
              </a:spcBef>
              <a:buFont typeface="Arial" charset="0"/>
              <a:buChar char="•"/>
            </a:pPr>
            <a:r>
              <a:rPr lang="en-GB" b="0" dirty="0">
                <a:solidFill>
                  <a:srgbClr val="000099"/>
                </a:solidFill>
                <a:latin typeface="Arial Rounded MT Bold" pitchFamily="34" charset="0"/>
              </a:rPr>
              <a:t>Aircraft program which includes:</a:t>
            </a:r>
          </a:p>
          <a:p>
            <a:pPr marL="819150" lvl="1" indent="-361950">
              <a:spcBef>
                <a:spcPts val="600"/>
              </a:spcBef>
              <a:spcAft>
                <a:spcPts val="600"/>
              </a:spcAft>
              <a:buFont typeface="Arial" charset="0"/>
              <a:buChar char="•"/>
            </a:pPr>
            <a:r>
              <a:rPr lang="en-GB" dirty="0">
                <a:solidFill>
                  <a:srgbClr val="000099"/>
                </a:solidFill>
                <a:latin typeface="Arial Rounded MT Bold" pitchFamily="34" charset="0"/>
              </a:rPr>
              <a:t>Intercontinental Flights in the Upper Troposphere / Lower Stratosphere</a:t>
            </a:r>
          </a:p>
          <a:p>
            <a:pPr marL="819150" lvl="1" indent="-361950">
              <a:spcBef>
                <a:spcPts val="600"/>
              </a:spcBef>
              <a:spcAft>
                <a:spcPts val="600"/>
              </a:spcAft>
              <a:buFont typeface="Arial" charset="0"/>
              <a:buChar char="•"/>
            </a:pPr>
            <a:r>
              <a:rPr lang="en-GB" dirty="0">
                <a:solidFill>
                  <a:srgbClr val="000099"/>
                </a:solidFill>
                <a:latin typeface="Arial Rounded MT Bold" pitchFamily="34" charset="0"/>
              </a:rPr>
              <a:t>Regional scale flights in Europe up to the mid Troposphere</a:t>
            </a:r>
            <a:endParaRPr lang="it-IT" dirty="0">
              <a:solidFill>
                <a:srgbClr val="000099"/>
              </a:solidFill>
              <a:latin typeface="Arial Rounded MT Bold" pitchFamily="34" charset="0"/>
            </a:endParaRPr>
          </a:p>
        </p:txBody>
      </p:sp>
      <p:pic>
        <p:nvPicPr>
          <p:cNvPr id="3074" name="Picture 2"/>
          <p:cNvPicPr>
            <a:picLocks noChangeAspect="1" noChangeArrowheads="1"/>
          </p:cNvPicPr>
          <p:nvPr/>
        </p:nvPicPr>
        <p:blipFill>
          <a:blip r:embed="rId7"/>
          <a:srcRect l="3152" t="3593" r="3978" b="6886"/>
          <a:stretch>
            <a:fillRect/>
          </a:stretch>
        </p:blipFill>
        <p:spPr bwMode="auto">
          <a:xfrm>
            <a:off x="85725" y="2269883"/>
            <a:ext cx="4496609" cy="2586984"/>
          </a:xfrm>
          <a:prstGeom prst="rect">
            <a:avLst/>
          </a:prstGeom>
          <a:noFill/>
          <a:ln w="9525">
            <a:noFill/>
            <a:miter lim="800000"/>
            <a:headEnd/>
            <a:tailEnd/>
          </a:ln>
          <a:effectLst/>
        </p:spPr>
      </p:pic>
      <p:pic>
        <p:nvPicPr>
          <p:cNvPr id="3075" name="Picture 3"/>
          <p:cNvPicPr>
            <a:picLocks noChangeAspect="1" noChangeArrowheads="1"/>
          </p:cNvPicPr>
          <p:nvPr/>
        </p:nvPicPr>
        <p:blipFill>
          <a:blip r:embed="rId8"/>
          <a:srcRect b="1456"/>
          <a:stretch>
            <a:fillRect/>
          </a:stretch>
        </p:blipFill>
        <p:spPr bwMode="auto">
          <a:xfrm>
            <a:off x="5334000" y="2202686"/>
            <a:ext cx="2864354" cy="2070167"/>
          </a:xfrm>
          <a:prstGeom prst="rect">
            <a:avLst/>
          </a:prstGeom>
          <a:noFill/>
          <a:ln w="9525">
            <a:noFill/>
            <a:miter lim="800000"/>
            <a:headEnd/>
            <a:tailEnd/>
          </a:ln>
          <a:effectLst/>
        </p:spPr>
      </p:pic>
      <p:pic>
        <p:nvPicPr>
          <p:cNvPr id="3076" name="Picture 4"/>
          <p:cNvPicPr>
            <a:picLocks noChangeAspect="1" noChangeArrowheads="1"/>
          </p:cNvPicPr>
          <p:nvPr/>
        </p:nvPicPr>
        <p:blipFill>
          <a:blip r:embed="rId9"/>
          <a:srcRect/>
          <a:stretch>
            <a:fillRect/>
          </a:stretch>
        </p:blipFill>
        <p:spPr bwMode="auto">
          <a:xfrm>
            <a:off x="6745238" y="4352161"/>
            <a:ext cx="1702800" cy="1096046"/>
          </a:xfrm>
          <a:prstGeom prst="rect">
            <a:avLst/>
          </a:prstGeom>
          <a:noFill/>
          <a:ln w="9525">
            <a:noFill/>
            <a:miter lim="800000"/>
            <a:headEnd/>
            <a:tailEnd/>
          </a:ln>
          <a:effectLst/>
        </p:spPr>
      </p:pic>
      <p:pic>
        <p:nvPicPr>
          <p:cNvPr id="1026" name="Picture 2"/>
          <p:cNvPicPr>
            <a:picLocks noChangeAspect="1" noChangeArrowheads="1"/>
          </p:cNvPicPr>
          <p:nvPr/>
        </p:nvPicPr>
        <p:blipFill>
          <a:blip r:embed="rId10"/>
          <a:srcRect/>
          <a:stretch>
            <a:fillRect/>
          </a:stretch>
        </p:blipFill>
        <p:spPr bwMode="auto">
          <a:xfrm>
            <a:off x="3785988" y="4330003"/>
            <a:ext cx="2865367" cy="1607533"/>
          </a:xfrm>
          <a:prstGeom prst="rect">
            <a:avLst/>
          </a:prstGeom>
          <a:noFill/>
          <a:ln w="9525">
            <a:noFill/>
            <a:miter lim="800000"/>
            <a:headEnd/>
            <a:tailEnd/>
          </a:ln>
          <a:effectLst/>
        </p:spPr>
      </p:pic>
    </p:spTree>
    <p:extLst>
      <p:ext uri="{BB962C8B-B14F-4D97-AF65-F5344CB8AC3E}">
        <p14:creationId xmlns:p14="http://schemas.microsoft.com/office/powerpoint/2010/main" val="2911252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1"/>
          <p:cNvGrpSpPr/>
          <p:nvPr/>
        </p:nvGrpSpPr>
        <p:grpSpPr>
          <a:xfrm>
            <a:off x="82553" y="6065880"/>
            <a:ext cx="8018860" cy="655491"/>
            <a:chOff x="368303" y="5951579"/>
            <a:chExt cx="8018860" cy="655492"/>
          </a:xfrm>
        </p:grpSpPr>
        <p:grpSp>
          <p:nvGrpSpPr>
            <p:cNvPr id="3"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
        <p:nvSpPr>
          <p:cNvPr id="50" name="Nadpis 1"/>
          <p:cNvSpPr txBox="1">
            <a:spLocks/>
          </p:cNvSpPr>
          <p:nvPr/>
        </p:nvSpPr>
        <p:spPr>
          <a:xfrm>
            <a:off x="1295400" y="1676400"/>
            <a:ext cx="5182799" cy="654050"/>
          </a:xfrm>
          <a:prstGeom prst="rect">
            <a:avLst/>
          </a:prstGeom>
          <a:solidFill>
            <a:srgbClr val="929294">
              <a:alpha val="59999"/>
            </a:srgb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000" b="1" i="0" u="none" strike="noStrike" kern="1200" cap="none" spc="-100" normalizeH="0" baseline="0" noProof="0" dirty="0">
                <a:ln>
                  <a:noFill/>
                </a:ln>
                <a:solidFill>
                  <a:srgbClr val="C00000"/>
                </a:solidFill>
                <a:uLnTx/>
                <a:uFillTx/>
                <a:latin typeface="+mj-lt"/>
                <a:ea typeface="+mj-ea"/>
                <a:cs typeface="+mj-cs"/>
              </a:rPr>
              <a:t>  GMOS: ground-based monitoring network</a:t>
            </a:r>
            <a:endParaRPr kumimoji="0" lang="cs-CZ" sz="2000" b="1" i="0" u="none" strike="noStrike" kern="1200" cap="none" spc="-100" normalizeH="0" baseline="0" noProof="0" dirty="0">
              <a:ln>
                <a:noFill/>
              </a:ln>
              <a:solidFill>
                <a:srgbClr val="C00000"/>
              </a:solidFill>
              <a:uLnTx/>
              <a:uFillTx/>
              <a:latin typeface="+mj-lt"/>
              <a:ea typeface="+mj-ea"/>
              <a:cs typeface="+mj-cs"/>
            </a:endParaRPr>
          </a:p>
        </p:txBody>
      </p:sp>
      <p:pic>
        <p:nvPicPr>
          <p:cNvPr id="2050" name="Picture 2"/>
          <p:cNvPicPr>
            <a:picLocks noChangeAspect="1" noChangeArrowheads="1"/>
          </p:cNvPicPr>
          <p:nvPr/>
        </p:nvPicPr>
        <p:blipFill>
          <a:blip r:embed="rId7"/>
          <a:srcRect/>
          <a:stretch>
            <a:fillRect/>
          </a:stretch>
        </p:blipFill>
        <p:spPr bwMode="auto">
          <a:xfrm>
            <a:off x="-13373" y="1988"/>
            <a:ext cx="1304925" cy="8763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8"/>
          <a:srcRect/>
          <a:stretch>
            <a:fillRect/>
          </a:stretch>
        </p:blipFill>
        <p:spPr bwMode="auto">
          <a:xfrm>
            <a:off x="-9525" y="0"/>
            <a:ext cx="2600325" cy="59817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9"/>
          <a:srcRect/>
          <a:stretch>
            <a:fillRect/>
          </a:stretch>
        </p:blipFill>
        <p:spPr bwMode="auto">
          <a:xfrm>
            <a:off x="2582474" y="0"/>
            <a:ext cx="3895725" cy="1733550"/>
          </a:xfrm>
          <a:prstGeom prst="rect">
            <a:avLst/>
          </a:prstGeom>
          <a:noFill/>
          <a:ln w="9525">
            <a:noFill/>
            <a:miter lim="800000"/>
            <a:headEnd/>
            <a:tailEnd/>
          </a:ln>
          <a:effectLst/>
        </p:spPr>
      </p:pic>
      <p:pic>
        <p:nvPicPr>
          <p:cNvPr id="2053" name="Picture 5"/>
          <p:cNvPicPr>
            <a:picLocks noChangeAspect="1" noChangeArrowheads="1"/>
          </p:cNvPicPr>
          <p:nvPr/>
        </p:nvPicPr>
        <p:blipFill>
          <a:blip r:embed="rId10"/>
          <a:srcRect/>
          <a:stretch>
            <a:fillRect/>
          </a:stretch>
        </p:blipFill>
        <p:spPr bwMode="auto">
          <a:xfrm>
            <a:off x="1291552" y="2330450"/>
            <a:ext cx="5057775" cy="3571875"/>
          </a:xfrm>
          <a:prstGeom prst="rect">
            <a:avLst/>
          </a:prstGeom>
          <a:noFill/>
          <a:ln w="9525">
            <a:noFill/>
            <a:miter lim="800000"/>
            <a:headEnd/>
            <a:tailEnd/>
          </a:ln>
          <a:effectLst/>
        </p:spPr>
      </p:pic>
    </p:spTree>
    <p:extLst>
      <p:ext uri="{BB962C8B-B14F-4D97-AF65-F5344CB8AC3E}">
        <p14:creationId xmlns:p14="http://schemas.microsoft.com/office/powerpoint/2010/main" val="2911252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1"/>
          <p:cNvGrpSpPr/>
          <p:nvPr/>
        </p:nvGrpSpPr>
        <p:grpSpPr>
          <a:xfrm>
            <a:off x="82553" y="6065880"/>
            <a:ext cx="8018860" cy="655491"/>
            <a:chOff x="368303" y="5951579"/>
            <a:chExt cx="8018860" cy="655492"/>
          </a:xfrm>
        </p:grpSpPr>
        <p:grpSp>
          <p:nvGrpSpPr>
            <p:cNvPr id="3"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
        <p:nvSpPr>
          <p:cNvPr id="13" name="CasellaDiTesto 12"/>
          <p:cNvSpPr txBox="1"/>
          <p:nvPr/>
        </p:nvSpPr>
        <p:spPr>
          <a:xfrm>
            <a:off x="133322" y="71414"/>
            <a:ext cx="7080008" cy="492443"/>
          </a:xfrm>
          <a:prstGeom prst="rect">
            <a:avLst/>
          </a:prstGeom>
          <a:noFill/>
        </p:spPr>
        <p:txBody>
          <a:bodyPr wrap="square" rtlCol="0">
            <a:spAutoFit/>
          </a:bodyPr>
          <a:lstStyle/>
          <a:p>
            <a:pPr marL="0" lvl="1" algn="ctr"/>
            <a:r>
              <a:rPr lang="en-US" sz="2600" dirty="0">
                <a:solidFill>
                  <a:srgbClr val="C00000"/>
                </a:solidFill>
                <a:effectLst>
                  <a:outerShdw blurRad="38100" dist="38100" dir="2700000" algn="tl">
                    <a:srgbClr val="000000">
                      <a:alpha val="43137"/>
                    </a:srgbClr>
                  </a:outerShdw>
                </a:effectLst>
                <a:latin typeface="Arial Rounded MT Bold" pitchFamily="34" charset="0"/>
                <a:cs typeface="Arial" pitchFamily="34" charset="0"/>
                <a:sym typeface="Wingdings"/>
              </a:rPr>
              <a:t>E</a:t>
            </a:r>
            <a:r>
              <a:rPr lang="en-US" sz="2600" dirty="0">
                <a:solidFill>
                  <a:srgbClr val="C00000"/>
                </a:solidFill>
                <a:effectLst>
                  <a:outerShdw blurRad="38100" dist="38100" dir="2700000" algn="tl">
                    <a:srgbClr val="000000">
                      <a:alpha val="43137"/>
                    </a:srgbClr>
                  </a:outerShdw>
                </a:effectLst>
                <a:latin typeface="Arial Rounded MT Bold" pitchFamily="34" charset="0"/>
                <a:cs typeface="Arial" pitchFamily="34" charset="0"/>
              </a:rPr>
              <a:t>quipment installed at all GMOS sites</a:t>
            </a:r>
          </a:p>
        </p:txBody>
      </p:sp>
      <p:sp>
        <p:nvSpPr>
          <p:cNvPr id="14" name="CasellaDiTesto 13"/>
          <p:cNvSpPr txBox="1"/>
          <p:nvPr/>
        </p:nvSpPr>
        <p:spPr>
          <a:xfrm>
            <a:off x="133322" y="2059536"/>
            <a:ext cx="4786346" cy="369332"/>
          </a:xfrm>
          <a:prstGeom prst="rect">
            <a:avLst/>
          </a:prstGeom>
          <a:noFill/>
        </p:spPr>
        <p:txBody>
          <a:bodyPr wrap="square">
            <a:spAutoFit/>
          </a:bodyPr>
          <a:lstStyle/>
          <a:p>
            <a:pPr marL="266700" lvl="1" indent="-266700">
              <a:spcBef>
                <a:spcPts val="300"/>
              </a:spcBef>
              <a:spcAft>
                <a:spcPts val="600"/>
              </a:spcAft>
              <a:buClr>
                <a:srgbClr val="F2B800"/>
              </a:buClr>
              <a:defRPr/>
            </a:pPr>
            <a:r>
              <a:rPr lang="en-US" b="1" dirty="0">
                <a:solidFill>
                  <a:srgbClr val="C00000"/>
                </a:solidFill>
                <a:latin typeface="Baskerville Old Face" pitchFamily="18" charset="0"/>
                <a:cs typeface="Arial" pitchFamily="34" charset="0"/>
              </a:rPr>
              <a:t>TGM/GEM: </a:t>
            </a:r>
            <a:r>
              <a:rPr lang="en-US" b="1" dirty="0">
                <a:solidFill>
                  <a:srgbClr val="002060"/>
                </a:solidFill>
                <a:latin typeface="Baskerville Old Face" pitchFamily="18" charset="0"/>
                <a:cs typeface="Arial" pitchFamily="34" charset="0"/>
              </a:rPr>
              <a:t>Tekran 2537 or </a:t>
            </a:r>
            <a:r>
              <a:rPr lang="en-US" b="1" dirty="0" err="1">
                <a:solidFill>
                  <a:srgbClr val="002060"/>
                </a:solidFill>
                <a:latin typeface="Baskerville Old Face" pitchFamily="18" charset="0"/>
                <a:cs typeface="Arial" pitchFamily="34" charset="0"/>
              </a:rPr>
              <a:t>Lumex</a:t>
            </a:r>
            <a:r>
              <a:rPr lang="en-US" b="1" dirty="0">
                <a:solidFill>
                  <a:srgbClr val="002060"/>
                </a:solidFill>
                <a:latin typeface="Baskerville Old Face" pitchFamily="18" charset="0"/>
                <a:cs typeface="Arial" pitchFamily="34" charset="0"/>
              </a:rPr>
              <a:t> RA 915 AM</a:t>
            </a:r>
          </a:p>
        </p:txBody>
      </p:sp>
      <p:sp>
        <p:nvSpPr>
          <p:cNvPr id="22" name="CasellaDiTesto 21"/>
          <p:cNvSpPr txBox="1"/>
          <p:nvPr/>
        </p:nvSpPr>
        <p:spPr>
          <a:xfrm>
            <a:off x="82553" y="5245785"/>
            <a:ext cx="4131372" cy="369332"/>
          </a:xfrm>
          <a:prstGeom prst="rect">
            <a:avLst/>
          </a:prstGeom>
          <a:noFill/>
        </p:spPr>
        <p:txBody>
          <a:bodyPr wrap="square" rtlCol="0">
            <a:spAutoFit/>
          </a:bodyPr>
          <a:lstStyle/>
          <a:p>
            <a:pPr marL="0" lvl="1"/>
            <a:r>
              <a:rPr lang="en-US" b="1" dirty="0">
                <a:solidFill>
                  <a:srgbClr val="C00000"/>
                </a:solidFill>
                <a:latin typeface="Baskerville Old Face" pitchFamily="18" charset="0"/>
                <a:cs typeface="Arial" pitchFamily="34" charset="0"/>
              </a:rPr>
              <a:t>Speciated Hg: </a:t>
            </a:r>
            <a:r>
              <a:rPr lang="en-US" b="1" dirty="0" err="1">
                <a:solidFill>
                  <a:srgbClr val="002060"/>
                </a:solidFill>
                <a:latin typeface="Baskerville Old Face" pitchFamily="18" charset="0"/>
                <a:cs typeface="Arial" pitchFamily="34" charset="0"/>
              </a:rPr>
              <a:t>Tekran</a:t>
            </a:r>
            <a:r>
              <a:rPr lang="en-US" b="1" dirty="0">
                <a:solidFill>
                  <a:srgbClr val="002060"/>
                </a:solidFill>
                <a:latin typeface="Baskerville Old Face" pitchFamily="18" charset="0"/>
                <a:cs typeface="Arial" pitchFamily="34" charset="0"/>
              </a:rPr>
              <a:t> 2537/1130/1135</a:t>
            </a:r>
            <a:endParaRPr lang="it-IT" dirty="0">
              <a:latin typeface="Baskerville Old Face" pitchFamily="18" charset="0"/>
            </a:endParaRPr>
          </a:p>
        </p:txBody>
      </p:sp>
      <p:sp>
        <p:nvSpPr>
          <p:cNvPr id="29" name="CasellaDiTesto 28"/>
          <p:cNvSpPr txBox="1"/>
          <p:nvPr/>
        </p:nvSpPr>
        <p:spPr>
          <a:xfrm>
            <a:off x="4759544" y="913068"/>
            <a:ext cx="3498632" cy="1792798"/>
          </a:xfrm>
          <a:prstGeom prst="rect">
            <a:avLst/>
          </a:prstGeom>
          <a:noFill/>
        </p:spPr>
        <p:txBody>
          <a:bodyPr wrap="square">
            <a:spAutoFit/>
          </a:bodyPr>
          <a:lstStyle/>
          <a:p>
            <a:pPr marL="531813" indent="-265113">
              <a:spcBef>
                <a:spcPts val="300"/>
              </a:spcBef>
              <a:buClr>
                <a:srgbClr val="F2B800"/>
              </a:buClr>
              <a:buFont typeface="Wingdings" pitchFamily="2" charset="2"/>
              <a:buChar char="§"/>
              <a:defRPr/>
            </a:pPr>
            <a:r>
              <a:rPr lang="en-US" b="1" dirty="0">
                <a:solidFill>
                  <a:srgbClr val="AC0000"/>
                </a:solidFill>
                <a:latin typeface="Baskerville Old Face" pitchFamily="18" charset="0"/>
                <a:cs typeface="Arial" pitchFamily="34" charset="0"/>
              </a:rPr>
              <a:t>Standard Operating Procedures (SOPs) for Hg</a:t>
            </a:r>
            <a:endParaRPr lang="it-IT" dirty="0">
              <a:latin typeface="Baskerville Old Face" pitchFamily="18" charset="0"/>
            </a:endParaRPr>
          </a:p>
          <a:p>
            <a:pPr marL="531813" lvl="0" indent="-265113">
              <a:spcBef>
                <a:spcPts val="300"/>
              </a:spcBef>
              <a:buClr>
                <a:srgbClr val="F2B800"/>
              </a:buClr>
              <a:buFont typeface="Wingdings" pitchFamily="2" charset="2"/>
              <a:buChar char="§"/>
              <a:defRPr/>
            </a:pPr>
            <a:r>
              <a:rPr lang="en-US" b="1" dirty="0">
                <a:solidFill>
                  <a:srgbClr val="362389"/>
                </a:solidFill>
                <a:latin typeface="Baskerville Old Face" pitchFamily="18" charset="0"/>
                <a:cs typeface="Arial" pitchFamily="34" charset="0"/>
              </a:rPr>
              <a:t>To ensure high quality, comparable atmospheric Hg measurements at all GMOS sites.</a:t>
            </a:r>
          </a:p>
        </p:txBody>
      </p:sp>
      <p:pic>
        <p:nvPicPr>
          <p:cNvPr id="1026" name="Picture 2"/>
          <p:cNvPicPr>
            <a:picLocks noChangeAspect="1" noChangeArrowheads="1"/>
          </p:cNvPicPr>
          <p:nvPr/>
        </p:nvPicPr>
        <p:blipFill>
          <a:blip r:embed="rId7"/>
          <a:srcRect l="2432" t="4809" r="4115" b="6442"/>
          <a:stretch>
            <a:fillRect/>
          </a:stretch>
        </p:blipFill>
        <p:spPr bwMode="auto">
          <a:xfrm>
            <a:off x="3823542" y="2610617"/>
            <a:ext cx="4620506" cy="2974932"/>
          </a:xfrm>
          <a:prstGeom prst="rect">
            <a:avLst/>
          </a:prstGeom>
          <a:noFill/>
          <a:ln w="9525">
            <a:noFill/>
            <a:miter lim="800000"/>
            <a:headEnd/>
            <a:tailEnd/>
          </a:ln>
          <a:effectLst/>
        </p:spPr>
      </p:pic>
      <p:pic>
        <p:nvPicPr>
          <p:cNvPr id="1027" name="Picture 3"/>
          <p:cNvPicPr>
            <a:picLocks noChangeAspect="1" noChangeArrowheads="1"/>
          </p:cNvPicPr>
          <p:nvPr/>
        </p:nvPicPr>
        <p:blipFill>
          <a:blip r:embed="rId8"/>
          <a:srcRect l="9399" t="8230" r="16957" b="16149"/>
          <a:stretch>
            <a:fillRect/>
          </a:stretch>
        </p:blipFill>
        <p:spPr bwMode="auto">
          <a:xfrm>
            <a:off x="1966167" y="2557460"/>
            <a:ext cx="1809750" cy="2319340"/>
          </a:xfrm>
          <a:prstGeom prst="rect">
            <a:avLst/>
          </a:prstGeom>
          <a:noFill/>
          <a:ln w="9525">
            <a:noFill/>
            <a:miter lim="800000"/>
            <a:headEnd/>
            <a:tailEnd/>
          </a:ln>
          <a:effectLst/>
        </p:spPr>
      </p:pic>
      <p:pic>
        <p:nvPicPr>
          <p:cNvPr id="1028" name="Picture 4"/>
          <p:cNvPicPr>
            <a:picLocks noChangeAspect="1" noChangeArrowheads="1"/>
          </p:cNvPicPr>
          <p:nvPr/>
        </p:nvPicPr>
        <p:blipFill>
          <a:blip r:embed="rId9"/>
          <a:srcRect l="9697" t="5963" r="19184" b="14687"/>
          <a:stretch>
            <a:fillRect/>
          </a:stretch>
        </p:blipFill>
        <p:spPr bwMode="auto">
          <a:xfrm>
            <a:off x="214283" y="2610617"/>
            <a:ext cx="1571591" cy="2418583"/>
          </a:xfrm>
          <a:prstGeom prst="rect">
            <a:avLst/>
          </a:prstGeom>
          <a:noFill/>
          <a:ln w="9525">
            <a:noFill/>
            <a:miter lim="800000"/>
            <a:headEnd/>
            <a:tailEnd/>
          </a:ln>
          <a:effectLst/>
        </p:spPr>
      </p:pic>
      <p:pic>
        <p:nvPicPr>
          <p:cNvPr id="1029" name="Picture 5"/>
          <p:cNvPicPr>
            <a:picLocks noChangeAspect="1" noChangeArrowheads="1"/>
          </p:cNvPicPr>
          <p:nvPr/>
        </p:nvPicPr>
        <p:blipFill>
          <a:blip r:embed="rId10"/>
          <a:srcRect/>
          <a:stretch>
            <a:fillRect/>
          </a:stretch>
        </p:blipFill>
        <p:spPr bwMode="auto">
          <a:xfrm>
            <a:off x="214283" y="778807"/>
            <a:ext cx="2200275" cy="11049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11"/>
          <a:srcRect l="6291" t="9529" r="14652" b="21832"/>
          <a:stretch>
            <a:fillRect/>
          </a:stretch>
        </p:blipFill>
        <p:spPr bwMode="auto">
          <a:xfrm>
            <a:off x="2666139" y="778807"/>
            <a:ext cx="2093405" cy="1104900"/>
          </a:xfrm>
          <a:prstGeom prst="rect">
            <a:avLst/>
          </a:prstGeom>
          <a:noFill/>
          <a:ln w="9525">
            <a:noFill/>
            <a:miter lim="800000"/>
            <a:headEnd/>
            <a:tailEnd/>
          </a:ln>
          <a:effectLst/>
        </p:spPr>
      </p:pic>
    </p:spTree>
    <p:extLst>
      <p:ext uri="{BB962C8B-B14F-4D97-AF65-F5344CB8AC3E}">
        <p14:creationId xmlns:p14="http://schemas.microsoft.com/office/powerpoint/2010/main" val="291125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 name="Gruppo 1"/>
          <p:cNvGrpSpPr/>
          <p:nvPr/>
        </p:nvGrpSpPr>
        <p:grpSpPr>
          <a:xfrm>
            <a:off x="82553" y="6065880"/>
            <a:ext cx="8018860" cy="655491"/>
            <a:chOff x="368303" y="5951579"/>
            <a:chExt cx="8018860" cy="655492"/>
          </a:xfrm>
        </p:grpSpPr>
        <p:grpSp>
          <p:nvGrpSpPr>
            <p:cNvPr id="3" name="Gruppo 13"/>
            <p:cNvGrpSpPr/>
            <p:nvPr/>
          </p:nvGrpSpPr>
          <p:grpSpPr>
            <a:xfrm>
              <a:off x="3811730" y="5951579"/>
              <a:ext cx="4575433" cy="588363"/>
              <a:chOff x="3811730" y="5951579"/>
              <a:chExt cx="4575433" cy="588363"/>
            </a:xfrm>
          </p:grpSpPr>
          <p:sp>
            <p:nvSpPr>
              <p:cNvPr id="11" name="Rettangolo 10"/>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12"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
        <p:nvSpPr>
          <p:cNvPr id="13" name="Rettangolo 12"/>
          <p:cNvSpPr/>
          <p:nvPr/>
        </p:nvSpPr>
        <p:spPr>
          <a:xfrm>
            <a:off x="2151981" y="1180356"/>
            <a:ext cx="6296057" cy="400110"/>
          </a:xfrm>
          <a:prstGeom prst="rect">
            <a:avLst/>
          </a:prstGeom>
        </p:spPr>
        <p:txBody>
          <a:bodyPr wrap="square">
            <a:spAutoFit/>
          </a:bodyPr>
          <a:lstStyle/>
          <a:p>
            <a:r>
              <a:rPr lang="en-US" sz="2000" b="1" u="none" dirty="0">
                <a:solidFill>
                  <a:srgbClr val="0070C0"/>
                </a:solidFill>
                <a:latin typeface="Arial" panose="020B0604020202020204" pitchFamily="34" charset="0"/>
                <a:cs typeface="Arial" panose="020B0604020202020204" pitchFamily="34" charset="0"/>
              </a:rPr>
              <a:t>GMOS - Near real-time data from GMOS sites</a:t>
            </a:r>
            <a:endParaRPr lang="it-IT" sz="2000" b="1" u="none" dirty="0">
              <a:solidFill>
                <a:srgbClr val="0070C0"/>
              </a:solidFill>
              <a:latin typeface="Arial" panose="020B0604020202020204" pitchFamily="34" charset="0"/>
              <a:cs typeface="Arial" panose="020B0604020202020204" pitchFamily="34" charset="0"/>
            </a:endParaRPr>
          </a:p>
        </p:txBody>
      </p:sp>
      <p:sp>
        <p:nvSpPr>
          <p:cNvPr id="14" name="CasellaDiTesto 1"/>
          <p:cNvSpPr txBox="1">
            <a:spLocks noChangeArrowheads="1"/>
          </p:cNvSpPr>
          <p:nvPr/>
        </p:nvSpPr>
        <p:spPr bwMode="auto">
          <a:xfrm>
            <a:off x="981074" y="2"/>
            <a:ext cx="6444665" cy="769441"/>
          </a:xfrm>
          <a:prstGeom prst="rect">
            <a:avLst/>
          </a:prstGeom>
          <a:noFill/>
          <a:ln w="9525">
            <a:noFill/>
            <a:miter lim="800000"/>
            <a:headEnd/>
            <a:tailEnd/>
          </a:ln>
        </p:spPr>
        <p:txBody>
          <a:bodyPr wrap="square" anchor="ctr">
            <a:spAutoFit/>
          </a:bodyPr>
          <a:lstStyle/>
          <a:p>
            <a:pPr algn="ctr"/>
            <a:r>
              <a:rPr lang="en-US" sz="2200" dirty="0">
                <a:solidFill>
                  <a:srgbClr val="CC0000"/>
                </a:solidFill>
                <a:effectLst>
                  <a:outerShdw blurRad="38100" dist="38100" dir="2700000" algn="tl">
                    <a:srgbClr val="000000">
                      <a:alpha val="43137"/>
                    </a:srgbClr>
                  </a:outerShdw>
                </a:effectLst>
                <a:latin typeface="Arial Rounded MT Bold" pitchFamily="34" charset="0"/>
                <a:cs typeface="Times New Roman" pitchFamily="18" charset="0"/>
              </a:rPr>
              <a:t>Data collection and Control System in the Global Mercury Observation network</a:t>
            </a:r>
            <a:endParaRPr lang="it-IT" sz="2200" dirty="0">
              <a:solidFill>
                <a:srgbClr val="CC0000"/>
              </a:solidFill>
              <a:effectLst>
                <a:outerShdw blurRad="38100" dist="38100" dir="2700000" algn="tl">
                  <a:srgbClr val="000000">
                    <a:alpha val="43137"/>
                  </a:srgbClr>
                </a:outerShdw>
              </a:effectLst>
              <a:latin typeface="Arial Rounded MT Bold" pitchFamily="34" charset="0"/>
              <a:cs typeface="Times New Roman" pitchFamily="18" charset="0"/>
            </a:endParaRPr>
          </a:p>
        </p:txBody>
      </p:sp>
      <p:pic>
        <p:nvPicPr>
          <p:cNvPr id="6147" name="Picture 3"/>
          <p:cNvPicPr>
            <a:picLocks noChangeAspect="1" noChangeArrowheads="1"/>
          </p:cNvPicPr>
          <p:nvPr/>
        </p:nvPicPr>
        <p:blipFill>
          <a:blip r:embed="rId7"/>
          <a:srcRect/>
          <a:stretch>
            <a:fillRect/>
          </a:stretch>
        </p:blipFill>
        <p:spPr bwMode="auto">
          <a:xfrm>
            <a:off x="988089" y="1637616"/>
            <a:ext cx="6995671" cy="4321770"/>
          </a:xfrm>
          <a:prstGeom prst="rect">
            <a:avLst/>
          </a:prstGeom>
          <a:noFill/>
          <a:ln w="9525">
            <a:noFill/>
            <a:miter lim="800000"/>
            <a:headEnd/>
            <a:tailEnd/>
          </a:ln>
          <a:effectLst/>
        </p:spPr>
      </p:pic>
      <p:pic>
        <p:nvPicPr>
          <p:cNvPr id="6149" name="Picture 5"/>
          <p:cNvPicPr>
            <a:picLocks noChangeAspect="1" noChangeArrowheads="1"/>
          </p:cNvPicPr>
          <p:nvPr/>
        </p:nvPicPr>
        <p:blipFill>
          <a:blip r:embed="rId8"/>
          <a:srcRect l="9890" t="12344" r="16815" b="27130"/>
          <a:stretch>
            <a:fillRect/>
          </a:stretch>
        </p:blipFill>
        <p:spPr bwMode="auto">
          <a:xfrm>
            <a:off x="140877" y="708868"/>
            <a:ext cx="1291552" cy="657225"/>
          </a:xfrm>
          <a:prstGeom prst="rect">
            <a:avLst/>
          </a:prstGeom>
          <a:ln>
            <a:noFill/>
          </a:ln>
          <a:effectLst>
            <a:softEdge rad="112500"/>
          </a:effectLst>
        </p:spPr>
      </p:pic>
    </p:spTree>
    <p:extLst>
      <p:ext uri="{BB962C8B-B14F-4D97-AF65-F5344CB8AC3E}">
        <p14:creationId xmlns:p14="http://schemas.microsoft.com/office/powerpoint/2010/main" val="2911252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Immagine 27"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aphicFrame>
        <p:nvGraphicFramePr>
          <p:cNvPr id="29318" name="Group 646"/>
          <p:cNvGraphicFramePr>
            <a:graphicFrameLocks noGrp="1"/>
          </p:cNvGraphicFramePr>
          <p:nvPr/>
        </p:nvGraphicFramePr>
        <p:xfrm>
          <a:off x="179388" y="850900"/>
          <a:ext cx="5616575" cy="4375785"/>
        </p:xfrm>
        <a:graphic>
          <a:graphicData uri="http://schemas.openxmlformats.org/drawingml/2006/table">
            <a:tbl>
              <a:tblPr/>
              <a:tblGrid>
                <a:gridCol w="595312">
                  <a:extLst>
                    <a:ext uri="{9D8B030D-6E8A-4147-A177-3AD203B41FA5}">
                      <a16:colId xmlns:a16="http://schemas.microsoft.com/office/drawing/2014/main" xmlns="" val="20000"/>
                    </a:ext>
                  </a:extLst>
                </a:gridCol>
                <a:gridCol w="582613">
                  <a:extLst>
                    <a:ext uri="{9D8B030D-6E8A-4147-A177-3AD203B41FA5}">
                      <a16:colId xmlns:a16="http://schemas.microsoft.com/office/drawing/2014/main" xmlns="" val="20001"/>
                    </a:ext>
                  </a:extLst>
                </a:gridCol>
                <a:gridCol w="377825">
                  <a:extLst>
                    <a:ext uri="{9D8B030D-6E8A-4147-A177-3AD203B41FA5}">
                      <a16:colId xmlns:a16="http://schemas.microsoft.com/office/drawing/2014/main" xmlns="" val="20002"/>
                    </a:ext>
                  </a:extLst>
                </a:gridCol>
                <a:gridCol w="141287">
                  <a:extLst>
                    <a:ext uri="{9D8B030D-6E8A-4147-A177-3AD203B41FA5}">
                      <a16:colId xmlns:a16="http://schemas.microsoft.com/office/drawing/2014/main" xmlns="" val="20003"/>
                    </a:ext>
                  </a:extLst>
                </a:gridCol>
                <a:gridCol w="349250">
                  <a:extLst>
                    <a:ext uri="{9D8B030D-6E8A-4147-A177-3AD203B41FA5}">
                      <a16:colId xmlns:a16="http://schemas.microsoft.com/office/drawing/2014/main" xmlns="" val="20004"/>
                    </a:ext>
                  </a:extLst>
                </a:gridCol>
                <a:gridCol w="139700">
                  <a:extLst>
                    <a:ext uri="{9D8B030D-6E8A-4147-A177-3AD203B41FA5}">
                      <a16:colId xmlns:a16="http://schemas.microsoft.com/office/drawing/2014/main" xmlns="" val="20005"/>
                    </a:ext>
                  </a:extLst>
                </a:gridCol>
                <a:gridCol w="477838">
                  <a:extLst>
                    <a:ext uri="{9D8B030D-6E8A-4147-A177-3AD203B41FA5}">
                      <a16:colId xmlns:a16="http://schemas.microsoft.com/office/drawing/2014/main" xmlns="" val="20006"/>
                    </a:ext>
                  </a:extLst>
                </a:gridCol>
                <a:gridCol w="292100">
                  <a:extLst>
                    <a:ext uri="{9D8B030D-6E8A-4147-A177-3AD203B41FA5}">
                      <a16:colId xmlns:a16="http://schemas.microsoft.com/office/drawing/2014/main" xmlns="" val="20007"/>
                    </a:ext>
                  </a:extLst>
                </a:gridCol>
                <a:gridCol w="438150">
                  <a:extLst>
                    <a:ext uri="{9D8B030D-6E8A-4147-A177-3AD203B41FA5}">
                      <a16:colId xmlns:a16="http://schemas.microsoft.com/office/drawing/2014/main" xmlns="" val="20008"/>
                    </a:ext>
                  </a:extLst>
                </a:gridCol>
                <a:gridCol w="488950">
                  <a:extLst>
                    <a:ext uri="{9D8B030D-6E8A-4147-A177-3AD203B41FA5}">
                      <a16:colId xmlns:a16="http://schemas.microsoft.com/office/drawing/2014/main" xmlns="" val="20009"/>
                    </a:ext>
                  </a:extLst>
                </a:gridCol>
                <a:gridCol w="558800">
                  <a:extLst>
                    <a:ext uri="{9D8B030D-6E8A-4147-A177-3AD203B41FA5}">
                      <a16:colId xmlns:a16="http://schemas.microsoft.com/office/drawing/2014/main" xmlns="" val="20010"/>
                    </a:ext>
                  </a:extLst>
                </a:gridCol>
                <a:gridCol w="490537">
                  <a:extLst>
                    <a:ext uri="{9D8B030D-6E8A-4147-A177-3AD203B41FA5}">
                      <a16:colId xmlns:a16="http://schemas.microsoft.com/office/drawing/2014/main" xmlns="" val="20011"/>
                    </a:ext>
                  </a:extLst>
                </a:gridCol>
                <a:gridCol w="488950">
                  <a:extLst>
                    <a:ext uri="{9D8B030D-6E8A-4147-A177-3AD203B41FA5}">
                      <a16:colId xmlns:a16="http://schemas.microsoft.com/office/drawing/2014/main" xmlns="" val="20012"/>
                    </a:ext>
                  </a:extLst>
                </a:gridCol>
                <a:gridCol w="195263">
                  <a:extLst>
                    <a:ext uri="{9D8B030D-6E8A-4147-A177-3AD203B41FA5}">
                      <a16:colId xmlns:a16="http://schemas.microsoft.com/office/drawing/2014/main" xmlns="" val="20013"/>
                    </a:ext>
                  </a:extLst>
                </a:gridCol>
              </a:tblGrid>
              <a:tr h="2159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Date</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Time</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Typ</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C</a:t>
                      </a:r>
                    </a:p>
                  </a:txBody>
                  <a:tcPr marL="9525" marR="9525" marT="9525" marB="0" anchor="ctr" horzOverflow="overflow">
                    <a:lnL>
                      <a:noFill/>
                    </a:lnL>
                    <a:lnR>
                      <a:noFill/>
                    </a:lnR>
                    <a:lnT>
                      <a:noFill/>
                    </a:lnT>
                    <a:lnB>
                      <a:noFill/>
                    </a:lnB>
                    <a:lnTlToBr>
                      <a:noFill/>
                    </a:lnTlToBr>
                    <a:lnBlToTr>
                      <a:noFill/>
                    </a:lnBlToTr>
                    <a:solidFill>
                      <a:srgbClr val="FFFFFF"/>
                    </a:solidFill>
                  </a:tcPr>
                </a:tc>
                <a:tc grid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Stat</a:t>
                      </a:r>
                    </a:p>
                  </a:txBody>
                  <a:tcPr marL="9525" marR="9525" marT="9525" marB="0" anchor="ctr" horzOverflow="overflow">
                    <a:lnL>
                      <a:noFill/>
                    </a:lnL>
                    <a:lnR>
                      <a:noFill/>
                    </a:lnR>
                    <a:lnT>
                      <a:noFill/>
                    </a:lnT>
                    <a:lnB>
                      <a:noFill/>
                    </a:lnB>
                    <a:lnTlToBr>
                      <a:noFill/>
                    </a:lnTlToBr>
                    <a:lnBlToTr>
                      <a:noFill/>
                    </a:lnBlToTr>
                    <a:solidFill>
                      <a:srgbClr val="FFFFFF"/>
                    </a:solidFill>
                  </a:tcPr>
                </a:tc>
                <a:tc hMerge="1">
                  <a:txBody>
                    <a:bodyPr/>
                    <a:lstStyle/>
                    <a:p>
                      <a:endParaRPr lang="it-IT"/>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AdTim</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Vol</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Bl</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BlDev</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MaxV</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Area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ng/m3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chemeClr val="bg1"/>
                          </a:solidFill>
                          <a:effectLst/>
                          <a:latin typeface="Calibri" pitchFamily="34" charset="0"/>
                          <a:cs typeface="Arial" charset="0"/>
                        </a:rPr>
                        <a:t>Auto</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0"/>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15:00:00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4.98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0.078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69197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2.698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2500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1"/>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15:05:00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0.057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0.123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105947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3.188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2"/>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15:10:00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0.075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64483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2.506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2500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3"/>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15:15:00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0.084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0.123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115426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3.474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4"/>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15:20:00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0.042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68667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2.669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5"/>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15:25:00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4.99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0.124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112975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2500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6"/>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15:30:00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0.082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67968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2.642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2500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7"/>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15:35:00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4.99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0.062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0.125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115421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3.474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8"/>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15:40:00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75448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2.932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2500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9"/>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15:45:00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0.075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0.125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121046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3.642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2500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0"/>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15:50:00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71704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2.788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1"/>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15:55:00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0.066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0.124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117140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3.525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2"/>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16:00:00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0.088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66353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2.58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3"/>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16:05:00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0.062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0.124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112641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3.389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2500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4"/>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16:10:00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0.083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58405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2.271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2500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5"/>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16:15:00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0.072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0.123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105796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3.183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2500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6"/>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16:20:00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0.048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67993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2.643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7"/>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16:25:00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4.99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0.085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0.123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102309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3.079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2500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8"/>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16:30:00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0.073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63127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2.454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9"/>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16:35:00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4.99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0.063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0.124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101409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3.052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20"/>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16:40:00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0.047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0.111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56470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tx1"/>
                          </a:solidFill>
                          <a:effectLst/>
                          <a:latin typeface="Calibri" pitchFamily="34" charset="0"/>
                          <a:cs typeface="Arial" charset="0"/>
                        </a:rPr>
                        <a:t>2.195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dirty="0">
                        <a:ln>
                          <a:noFill/>
                        </a:ln>
                        <a:solidFill>
                          <a:schemeClr val="tx1"/>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21"/>
                  </a:ext>
                </a:extLst>
              </a:tr>
            </a:tbl>
          </a:graphicData>
        </a:graphic>
      </p:graphicFrame>
      <p:grpSp>
        <p:nvGrpSpPr>
          <p:cNvPr id="2" name="Gruppo 6"/>
          <p:cNvGrpSpPr>
            <a:grpSpLocks/>
          </p:cNvGrpSpPr>
          <p:nvPr/>
        </p:nvGrpSpPr>
        <p:grpSpPr bwMode="auto">
          <a:xfrm>
            <a:off x="5472113" y="3886221"/>
            <a:ext cx="3960812" cy="2390775"/>
            <a:chOff x="3461500" y="3861048"/>
            <a:chExt cx="3960440" cy="2392040"/>
          </a:xfrm>
        </p:grpSpPr>
        <p:graphicFrame>
          <p:nvGraphicFramePr>
            <p:cNvPr id="8" name="Diagramma 7"/>
            <p:cNvGraphicFramePr/>
            <p:nvPr/>
          </p:nvGraphicFramePr>
          <p:xfrm>
            <a:off x="3461500" y="3861048"/>
            <a:ext cx="3960440" cy="23920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ttangolo 8"/>
            <p:cNvSpPr/>
            <p:nvPr/>
          </p:nvSpPr>
          <p:spPr>
            <a:xfrm>
              <a:off x="5626647" y="4725105"/>
              <a:ext cx="144448" cy="2652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0" name="Rettangolo 9"/>
            <p:cNvSpPr/>
            <p:nvPr/>
          </p:nvSpPr>
          <p:spPr>
            <a:xfrm>
              <a:off x="5591725" y="4791815"/>
              <a:ext cx="71430" cy="1318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1" name="Rettangolo 10"/>
            <p:cNvSpPr/>
            <p:nvPr/>
          </p:nvSpPr>
          <p:spPr>
            <a:xfrm>
              <a:off x="5123456" y="5403326"/>
              <a:ext cx="144449" cy="2652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2" name="Rettangolo 11"/>
            <p:cNvSpPr/>
            <p:nvPr/>
          </p:nvSpPr>
          <p:spPr>
            <a:xfrm>
              <a:off x="5263143" y="5484331"/>
              <a:ext cx="73018" cy="1318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grpSp>
      <p:sp>
        <p:nvSpPr>
          <p:cNvPr id="29002" name="AutoShape 10"/>
          <p:cNvSpPr>
            <a:spLocks noChangeArrowheads="1"/>
          </p:cNvSpPr>
          <p:nvPr/>
        </p:nvSpPr>
        <p:spPr bwMode="auto">
          <a:xfrm rot="-5400000">
            <a:off x="5916613" y="5056203"/>
            <a:ext cx="720725" cy="11525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pattFill prst="pct70">
            <a:fgClr>
              <a:srgbClr val="969696">
                <a:alpha val="52940"/>
              </a:srgbClr>
            </a:fgClr>
            <a:bgClr>
              <a:srgbClr val="FFFFFF">
                <a:alpha val="52940"/>
              </a:srgbClr>
            </a:bgClr>
          </a:pattFill>
          <a:ln w="9525">
            <a:solidFill>
              <a:schemeClr val="tx1"/>
            </a:solidFill>
            <a:miter lim="800000"/>
            <a:headEnd/>
            <a:tailEnd/>
          </a:ln>
        </p:spPr>
        <p:txBody>
          <a:bodyPr wrap="none" anchor="ctr"/>
          <a:lstStyle/>
          <a:p>
            <a:endParaRPr lang="it-IT"/>
          </a:p>
        </p:txBody>
      </p:sp>
      <p:graphicFrame>
        <p:nvGraphicFramePr>
          <p:cNvPr id="29006" name="Group 334"/>
          <p:cNvGraphicFramePr>
            <a:graphicFrameLocks noGrp="1"/>
          </p:cNvGraphicFramePr>
          <p:nvPr/>
        </p:nvGraphicFramePr>
        <p:xfrm>
          <a:off x="61913" y="671496"/>
          <a:ext cx="6408737" cy="4530090"/>
        </p:xfrm>
        <a:graphic>
          <a:graphicData uri="http://schemas.openxmlformats.org/drawingml/2006/table">
            <a:tbl>
              <a:tblPr/>
              <a:tblGrid>
                <a:gridCol w="595312">
                  <a:extLst>
                    <a:ext uri="{9D8B030D-6E8A-4147-A177-3AD203B41FA5}">
                      <a16:colId xmlns:a16="http://schemas.microsoft.com/office/drawing/2014/main" xmlns="" val="20000"/>
                    </a:ext>
                  </a:extLst>
                </a:gridCol>
                <a:gridCol w="582613">
                  <a:extLst>
                    <a:ext uri="{9D8B030D-6E8A-4147-A177-3AD203B41FA5}">
                      <a16:colId xmlns:a16="http://schemas.microsoft.com/office/drawing/2014/main" xmlns="" val="20001"/>
                    </a:ext>
                  </a:extLst>
                </a:gridCol>
                <a:gridCol w="377825">
                  <a:extLst>
                    <a:ext uri="{9D8B030D-6E8A-4147-A177-3AD203B41FA5}">
                      <a16:colId xmlns:a16="http://schemas.microsoft.com/office/drawing/2014/main" xmlns="" val="20002"/>
                    </a:ext>
                  </a:extLst>
                </a:gridCol>
                <a:gridCol w="141287">
                  <a:extLst>
                    <a:ext uri="{9D8B030D-6E8A-4147-A177-3AD203B41FA5}">
                      <a16:colId xmlns:a16="http://schemas.microsoft.com/office/drawing/2014/main" xmlns="" val="20003"/>
                    </a:ext>
                  </a:extLst>
                </a:gridCol>
                <a:gridCol w="349250">
                  <a:extLst>
                    <a:ext uri="{9D8B030D-6E8A-4147-A177-3AD203B41FA5}">
                      <a16:colId xmlns:a16="http://schemas.microsoft.com/office/drawing/2014/main" xmlns="" val="20004"/>
                    </a:ext>
                  </a:extLst>
                </a:gridCol>
                <a:gridCol w="114300">
                  <a:extLst>
                    <a:ext uri="{9D8B030D-6E8A-4147-A177-3AD203B41FA5}">
                      <a16:colId xmlns:a16="http://schemas.microsoft.com/office/drawing/2014/main" xmlns="" val="20005"/>
                    </a:ext>
                  </a:extLst>
                </a:gridCol>
                <a:gridCol w="446088">
                  <a:extLst>
                    <a:ext uri="{9D8B030D-6E8A-4147-A177-3AD203B41FA5}">
                      <a16:colId xmlns:a16="http://schemas.microsoft.com/office/drawing/2014/main" xmlns="" val="20006"/>
                    </a:ext>
                  </a:extLst>
                </a:gridCol>
                <a:gridCol w="349250">
                  <a:extLst>
                    <a:ext uri="{9D8B030D-6E8A-4147-A177-3AD203B41FA5}">
                      <a16:colId xmlns:a16="http://schemas.microsoft.com/office/drawing/2014/main" xmlns="" val="20007"/>
                    </a:ext>
                  </a:extLst>
                </a:gridCol>
                <a:gridCol w="438150">
                  <a:extLst>
                    <a:ext uri="{9D8B030D-6E8A-4147-A177-3AD203B41FA5}">
                      <a16:colId xmlns:a16="http://schemas.microsoft.com/office/drawing/2014/main" xmlns="" val="20008"/>
                    </a:ext>
                  </a:extLst>
                </a:gridCol>
                <a:gridCol w="488950">
                  <a:extLst>
                    <a:ext uri="{9D8B030D-6E8A-4147-A177-3AD203B41FA5}">
                      <a16:colId xmlns:a16="http://schemas.microsoft.com/office/drawing/2014/main" xmlns="" val="20009"/>
                    </a:ext>
                  </a:extLst>
                </a:gridCol>
                <a:gridCol w="558800">
                  <a:extLst>
                    <a:ext uri="{9D8B030D-6E8A-4147-A177-3AD203B41FA5}">
                      <a16:colId xmlns:a16="http://schemas.microsoft.com/office/drawing/2014/main" xmlns="" val="20010"/>
                    </a:ext>
                  </a:extLst>
                </a:gridCol>
                <a:gridCol w="490537">
                  <a:extLst>
                    <a:ext uri="{9D8B030D-6E8A-4147-A177-3AD203B41FA5}">
                      <a16:colId xmlns:a16="http://schemas.microsoft.com/office/drawing/2014/main" xmlns="" val="20011"/>
                    </a:ext>
                  </a:extLst>
                </a:gridCol>
                <a:gridCol w="488950">
                  <a:extLst>
                    <a:ext uri="{9D8B030D-6E8A-4147-A177-3AD203B41FA5}">
                      <a16:colId xmlns:a16="http://schemas.microsoft.com/office/drawing/2014/main" xmlns="" val="20012"/>
                    </a:ext>
                  </a:extLst>
                </a:gridCol>
                <a:gridCol w="987425">
                  <a:extLst>
                    <a:ext uri="{9D8B030D-6E8A-4147-A177-3AD203B41FA5}">
                      <a16:colId xmlns:a16="http://schemas.microsoft.com/office/drawing/2014/main" xmlns="" val="20013"/>
                    </a:ext>
                  </a:extLst>
                </a:gridCol>
              </a:tblGrid>
              <a:tr h="24765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dirty="0">
                          <a:ln>
                            <a:noFill/>
                          </a:ln>
                          <a:solidFill>
                            <a:srgbClr val="000000"/>
                          </a:solidFill>
                          <a:effectLst/>
                          <a:latin typeface="Calibri" pitchFamily="34" charset="0"/>
                          <a:cs typeface="Arial" charset="0"/>
                        </a:rPr>
                        <a:t>Date</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Time</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Typ</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C</a:t>
                      </a:r>
                    </a:p>
                  </a:txBody>
                  <a:tcPr marL="9525" marR="9525" marT="9525" marB="0" anchor="ctr" horzOverflow="overflow">
                    <a:lnL>
                      <a:noFill/>
                    </a:lnL>
                    <a:lnR>
                      <a:noFill/>
                    </a:lnR>
                    <a:lnT>
                      <a:noFill/>
                    </a:lnT>
                    <a:lnB>
                      <a:noFill/>
                    </a:lnB>
                    <a:lnTlToBr>
                      <a:noFill/>
                    </a:lnTlToBr>
                    <a:lnBlToTr>
                      <a:noFill/>
                    </a:lnBlToTr>
                    <a:solidFill>
                      <a:srgbClr val="FFFFFF"/>
                    </a:solidFill>
                  </a:tcPr>
                </a:tc>
                <a:tc grid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Stat</a:t>
                      </a:r>
                    </a:p>
                  </a:txBody>
                  <a:tcPr marL="9525" marR="9525" marT="9525" marB="0" anchor="ctr" horzOverflow="overflow">
                    <a:lnL>
                      <a:noFill/>
                    </a:lnL>
                    <a:lnR>
                      <a:noFill/>
                    </a:lnR>
                    <a:lnT>
                      <a:noFill/>
                    </a:lnT>
                    <a:lnB>
                      <a:noFill/>
                    </a:lnB>
                    <a:lnTlToBr>
                      <a:noFill/>
                    </a:lnTlToBr>
                    <a:lnBlToTr>
                      <a:noFill/>
                    </a:lnBlToTr>
                    <a:solidFill>
                      <a:srgbClr val="FFFFFF"/>
                    </a:solidFill>
                  </a:tcPr>
                </a:tc>
                <a:tc hMerge="1">
                  <a:txBody>
                    <a:bodyPr/>
                    <a:lstStyle/>
                    <a:p>
                      <a:endParaRPr lang="it-IT"/>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dirty="0" err="1">
                          <a:ln>
                            <a:noFill/>
                          </a:ln>
                          <a:solidFill>
                            <a:srgbClr val="000000"/>
                          </a:solidFill>
                          <a:effectLst/>
                          <a:latin typeface="Calibri" pitchFamily="34" charset="0"/>
                          <a:cs typeface="Arial" charset="0"/>
                        </a:rPr>
                        <a:t>AdTim</a:t>
                      </a:r>
                      <a:endParaRPr kumimoji="0" lang="it-IT" sz="1200" b="1" i="0" u="none" strike="noStrike" cap="none" normalizeH="0" baseline="0" dirty="0">
                        <a:ln>
                          <a:noFill/>
                        </a:ln>
                        <a:solidFill>
                          <a:srgbClr val="000000"/>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Vol</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Bl</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BlDev</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MaxV</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Area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ng/m3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200" b="1" i="0" u="none" strike="noStrike" cap="none" normalizeH="0" baseline="0">
                          <a:ln>
                            <a:noFill/>
                          </a:ln>
                          <a:solidFill>
                            <a:srgbClr val="000000"/>
                          </a:solidFill>
                          <a:effectLst/>
                          <a:latin typeface="Calibri" pitchFamily="34" charset="0"/>
                          <a:cs typeface="Arial" charset="0"/>
                        </a:rPr>
                        <a:t>Automated Flag</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0"/>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15:00:00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4.98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0.096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0.078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69197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2.698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W</a:t>
                      </a:r>
                      <a:r>
                        <a:rPr kumimoji="0" lang="it-IT" sz="1100" b="0" i="0" u="none" strike="noStrike" cap="none" normalizeH="0" baseline="-25000">
                          <a:ln>
                            <a:noFill/>
                          </a:ln>
                          <a:solidFill>
                            <a:schemeClr val="hlink"/>
                          </a:solidFill>
                          <a:effectLst/>
                          <a:latin typeface="Calibri" pitchFamily="34" charset="0"/>
                          <a:cs typeface="Arial" charset="0"/>
                        </a:rPr>
                        <a:t>x</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1"/>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15:05:00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0.096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0.057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0.123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105947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3.188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W</a:t>
                      </a:r>
                      <a:r>
                        <a:rPr kumimoji="0" lang="it-IT" sz="1100" b="0" i="0" u="none" strike="noStrike" cap="none" normalizeH="0" baseline="-25000">
                          <a:ln>
                            <a:noFill/>
                          </a:ln>
                          <a:solidFill>
                            <a:schemeClr val="hlink"/>
                          </a:solidFill>
                          <a:effectLst/>
                          <a:latin typeface="Calibri" pitchFamily="34" charset="0"/>
                          <a:cs typeface="Arial" charset="0"/>
                        </a:rPr>
                        <a:t>x</a:t>
                      </a:r>
                      <a:endParaRPr kumimoji="0" lang="it-IT" sz="1100" b="0" i="0" u="none" strike="noStrike" cap="none" normalizeH="0" baseline="0">
                        <a:ln>
                          <a:noFill/>
                        </a:ln>
                        <a:solidFill>
                          <a:schemeClr val="hlink"/>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2"/>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15:10:00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0.075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64483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2.506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W</a:t>
                      </a:r>
                      <a:r>
                        <a:rPr kumimoji="0" lang="it-IT" sz="1100" b="0" i="0" u="none" strike="noStrike" cap="none" normalizeH="0" baseline="-25000">
                          <a:ln>
                            <a:noFill/>
                          </a:ln>
                          <a:solidFill>
                            <a:schemeClr val="hlink"/>
                          </a:solidFill>
                          <a:effectLst/>
                          <a:latin typeface="Calibri" pitchFamily="34" charset="0"/>
                          <a:cs typeface="Arial" charset="0"/>
                        </a:rPr>
                        <a:t>x</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3"/>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15:15:00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dirty="0">
                          <a:ln>
                            <a:noFill/>
                          </a:ln>
                          <a:solidFill>
                            <a:srgbClr val="0066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0.084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0.123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115426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3.474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4"/>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15:20:00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0.042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68667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2.669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5"/>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15:25:00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dirty="0">
                          <a:ln>
                            <a:noFill/>
                          </a:ln>
                          <a:solidFill>
                            <a:srgbClr val="FF00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4.99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0.08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0.124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112975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3.4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I</a:t>
                      </a:r>
                      <a:r>
                        <a:rPr kumimoji="0" lang="it-IT" sz="1100" b="0" i="0" u="none" strike="noStrike" cap="none" normalizeH="0" baseline="-25000">
                          <a:ln>
                            <a:noFill/>
                          </a:ln>
                          <a:solidFill>
                            <a:srgbClr val="FF0000"/>
                          </a:solidFill>
                          <a:effectLst/>
                          <a:latin typeface="Calibri" pitchFamily="34" charset="0"/>
                          <a:cs typeface="Arial" charset="0"/>
                        </a:rPr>
                        <a:t>x</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6"/>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15:30:00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0.082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0.111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67968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2.642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I</a:t>
                      </a:r>
                      <a:r>
                        <a:rPr kumimoji="0" lang="it-IT" sz="1100" b="0" i="0" u="none" strike="noStrike" cap="none" normalizeH="0" baseline="-25000">
                          <a:ln>
                            <a:noFill/>
                          </a:ln>
                          <a:solidFill>
                            <a:srgbClr val="FF0000"/>
                          </a:solidFill>
                          <a:effectLst/>
                          <a:latin typeface="Calibri" pitchFamily="34" charset="0"/>
                          <a:cs typeface="Arial" charset="0"/>
                        </a:rPr>
                        <a:t>x</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7"/>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15:35:00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4.99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0.097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0.062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0.125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115421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3.474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8"/>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15:40:00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0.111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75448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2.932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I</a:t>
                      </a:r>
                      <a:r>
                        <a:rPr kumimoji="0" lang="it-IT" sz="1100" b="0" i="0" u="none" strike="noStrike" cap="none" normalizeH="0" baseline="-25000">
                          <a:ln>
                            <a:noFill/>
                          </a:ln>
                          <a:solidFill>
                            <a:srgbClr val="FF0000"/>
                          </a:solidFill>
                          <a:effectLst/>
                          <a:latin typeface="Calibri" pitchFamily="34" charset="0"/>
                          <a:cs typeface="Arial" charset="0"/>
                        </a:rPr>
                        <a:t>x</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09"/>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15:45:00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0.075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0.125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121046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3.642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W</a:t>
                      </a:r>
                      <a:r>
                        <a:rPr kumimoji="0" lang="it-IT" sz="1100" b="0" i="0" u="none" strike="noStrike" cap="none" normalizeH="0" baseline="-25000">
                          <a:ln>
                            <a:noFill/>
                          </a:ln>
                          <a:solidFill>
                            <a:schemeClr val="hlink"/>
                          </a:solidFill>
                          <a:effectLst/>
                          <a:latin typeface="Calibri" pitchFamily="34" charset="0"/>
                          <a:cs typeface="Arial" charset="0"/>
                        </a:rPr>
                        <a:t>x</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0"/>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15:50:00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0.112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71704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2.788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W</a:t>
                      </a:r>
                      <a:r>
                        <a:rPr kumimoji="0" lang="it-IT" sz="1100" b="0" i="0" u="none" strike="noStrike" cap="none" normalizeH="0" baseline="-25000">
                          <a:ln>
                            <a:noFill/>
                          </a:ln>
                          <a:solidFill>
                            <a:schemeClr val="hlink"/>
                          </a:solidFill>
                          <a:effectLst/>
                          <a:latin typeface="Calibri" pitchFamily="34" charset="0"/>
                          <a:cs typeface="Arial" charset="0"/>
                        </a:rPr>
                        <a:t>x</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it-IT" sz="1100" b="0" i="0" u="none" strike="noStrike" cap="none" normalizeH="0" baseline="0">
                        <a:ln>
                          <a:noFill/>
                        </a:ln>
                        <a:solidFill>
                          <a:schemeClr val="hlink"/>
                        </a:solidFill>
                        <a:effectLst/>
                        <a:latin typeface="Calibri" pitchFamily="34" charset="0"/>
                        <a:cs typeface="Arial" charset="0"/>
                      </a:endParaRP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1"/>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15:55:00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0.066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0.124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117140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3.525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2"/>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16:00:00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0.088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0.111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66353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2.58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3"/>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16:05:00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0.062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0.124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112641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3.389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I</a:t>
                      </a:r>
                      <a:r>
                        <a:rPr kumimoji="0" lang="it-IT" sz="1100" b="0" i="0" u="none" strike="noStrike" cap="none" normalizeH="0" baseline="-25000">
                          <a:ln>
                            <a:noFill/>
                          </a:ln>
                          <a:solidFill>
                            <a:srgbClr val="FF0000"/>
                          </a:solidFill>
                          <a:effectLst/>
                          <a:latin typeface="Calibri" pitchFamily="34" charset="0"/>
                          <a:cs typeface="Arial" charset="0"/>
                        </a:rPr>
                        <a:t>x</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4"/>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16:10:00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0.083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58405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2.271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chemeClr val="hlink"/>
                          </a:solidFill>
                          <a:effectLst/>
                          <a:latin typeface="Calibri" pitchFamily="34" charset="0"/>
                          <a:cs typeface="Arial" charset="0"/>
                        </a:rPr>
                        <a:t>W</a:t>
                      </a:r>
                      <a:r>
                        <a:rPr kumimoji="0" lang="it-IT" sz="1100" b="0" i="0" u="none" strike="noStrike" cap="none" normalizeH="0" baseline="-25000">
                          <a:ln>
                            <a:noFill/>
                          </a:ln>
                          <a:solidFill>
                            <a:schemeClr val="hlink"/>
                          </a:solidFill>
                          <a:effectLst/>
                          <a:latin typeface="Calibri" pitchFamily="34" charset="0"/>
                          <a:cs typeface="Arial" charset="0"/>
                        </a:rPr>
                        <a:t>x</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5"/>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16:15:00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0.072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0.123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105796</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3.183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I</a:t>
                      </a:r>
                      <a:r>
                        <a:rPr kumimoji="0" lang="it-IT" sz="1100" b="0" i="0" u="none" strike="noStrike" cap="none" normalizeH="0" baseline="-25000">
                          <a:ln>
                            <a:noFill/>
                          </a:ln>
                          <a:solidFill>
                            <a:srgbClr val="FF0000"/>
                          </a:solidFill>
                          <a:effectLst/>
                          <a:latin typeface="Calibri" pitchFamily="34" charset="0"/>
                          <a:cs typeface="Arial" charset="0"/>
                        </a:rPr>
                        <a:t>x</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6"/>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16:20:00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0.048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67993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2.643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7"/>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16:25:00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4.99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0.098</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0.085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0.123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102309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3.079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0" i="0" u="none" strike="noStrike" cap="none" normalizeH="0" baseline="0">
                          <a:ln>
                            <a:noFill/>
                          </a:ln>
                          <a:solidFill>
                            <a:srgbClr val="FF0000"/>
                          </a:solidFill>
                          <a:effectLst/>
                          <a:latin typeface="Calibri" pitchFamily="34" charset="0"/>
                          <a:cs typeface="Arial" charset="0"/>
                        </a:rPr>
                        <a:t>I</a:t>
                      </a:r>
                      <a:r>
                        <a:rPr kumimoji="0" lang="it-IT" sz="1100" b="0" i="0" u="none" strike="noStrike" cap="none" normalizeH="0" baseline="-25000">
                          <a:ln>
                            <a:noFill/>
                          </a:ln>
                          <a:solidFill>
                            <a:srgbClr val="FF0000"/>
                          </a:solidFill>
                          <a:effectLst/>
                          <a:latin typeface="Calibri" pitchFamily="34" charset="0"/>
                          <a:cs typeface="Arial" charset="0"/>
                        </a:rPr>
                        <a:t>x</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8"/>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16:30:00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0.073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63127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2.454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19"/>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16:35:00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B</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4.99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0.063</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0.124</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101409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3.052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20"/>
                  </a:ext>
                </a:extLst>
              </a:tr>
              <a:tr h="190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8/7/2012</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16:40:00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CONT</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A</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300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0.099</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0.047</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0.111</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56470</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a:ln>
                            <a:noFill/>
                          </a:ln>
                          <a:solidFill>
                            <a:srgbClr val="006600"/>
                          </a:solidFill>
                          <a:effectLst/>
                          <a:latin typeface="Calibri" pitchFamily="34" charset="0"/>
                          <a:cs typeface="Arial" charset="0"/>
                        </a:rPr>
                        <a:t>2.195</a:t>
                      </a:r>
                    </a:p>
                  </a:txBody>
                  <a:tcPr marL="9525" marR="9525" marT="9525" marB="0"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1100" b="1" i="0" u="none" strike="noStrike" cap="none" normalizeH="0" baseline="0" dirty="0">
                          <a:ln>
                            <a:noFill/>
                          </a:ln>
                          <a:solidFill>
                            <a:srgbClr val="006600"/>
                          </a:solidFill>
                          <a:effectLst/>
                          <a:latin typeface="Calibri" pitchFamily="34" charset="0"/>
                          <a:cs typeface="Arial" charset="0"/>
                        </a:rPr>
                        <a:t>OK</a:t>
                      </a:r>
                    </a:p>
                  </a:txBody>
                  <a:tcPr marL="9525" marR="9525" marT="9525" marB="0" anchor="ctr" horzOverflow="overflow">
                    <a:lnL>
                      <a:noFill/>
                    </a:lnL>
                    <a:lnR>
                      <a:noFill/>
                    </a:lnR>
                    <a:lnT>
                      <a:noFill/>
                    </a:lnT>
                    <a:lnB>
                      <a:noFill/>
                    </a:lnB>
                    <a:lnTlToBr>
                      <a:noFill/>
                    </a:lnTlToBr>
                    <a:lnBlToTr>
                      <a:noFill/>
                    </a:lnBlToTr>
                    <a:solidFill>
                      <a:srgbClr val="FFFFFF"/>
                    </a:solidFill>
                  </a:tcPr>
                </a:tc>
                <a:extLst>
                  <a:ext uri="{0D108BD9-81ED-4DB2-BD59-A6C34878D82A}">
                    <a16:rowId xmlns:a16="http://schemas.microsoft.com/office/drawing/2014/main" xmlns="" val="10021"/>
                  </a:ext>
                </a:extLst>
              </a:tr>
            </a:tbl>
          </a:graphicData>
        </a:graphic>
      </p:graphicFrame>
      <p:graphicFrame>
        <p:nvGraphicFramePr>
          <p:cNvPr id="6" name="Diagramma 5"/>
          <p:cNvGraphicFramePr/>
          <p:nvPr/>
        </p:nvGraphicFramePr>
        <p:xfrm>
          <a:off x="6024473" y="425209"/>
          <a:ext cx="3600400" cy="386104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4" name="CasellaDiTesto 13"/>
          <p:cNvSpPr txBox="1"/>
          <p:nvPr/>
        </p:nvSpPr>
        <p:spPr>
          <a:xfrm>
            <a:off x="122238" y="98861"/>
            <a:ext cx="4214810" cy="430887"/>
          </a:xfrm>
          <a:prstGeom prst="rect">
            <a:avLst/>
          </a:prstGeom>
          <a:solidFill>
            <a:schemeClr val="bg1"/>
          </a:solidFill>
        </p:spPr>
        <p:txBody>
          <a:bodyPr wrap="square" rtlCol="0">
            <a:spAutoFit/>
          </a:bodyPr>
          <a:lstStyle/>
          <a:p>
            <a:r>
              <a:rPr lang="it-IT" sz="2200" b="1" dirty="0" err="1">
                <a:solidFill>
                  <a:srgbClr val="C00000"/>
                </a:solidFill>
              </a:rPr>
              <a:t>Flagging</a:t>
            </a:r>
            <a:r>
              <a:rPr lang="it-IT" sz="2200" b="1" dirty="0">
                <a:solidFill>
                  <a:srgbClr val="C00000"/>
                </a:solidFill>
              </a:rPr>
              <a:t> </a:t>
            </a:r>
            <a:r>
              <a:rPr lang="it-IT" sz="2200" b="1" dirty="0" err="1">
                <a:solidFill>
                  <a:srgbClr val="C00000"/>
                </a:solidFill>
              </a:rPr>
              <a:t>Criteria</a:t>
            </a:r>
            <a:r>
              <a:rPr lang="it-IT" sz="2200" b="1" dirty="0">
                <a:solidFill>
                  <a:srgbClr val="C00000"/>
                </a:solidFill>
              </a:rPr>
              <a:t> and </a:t>
            </a:r>
            <a:r>
              <a:rPr lang="it-IT" sz="2200" b="1" dirty="0" err="1">
                <a:solidFill>
                  <a:srgbClr val="C00000"/>
                </a:solidFill>
              </a:rPr>
              <a:t>Flag</a:t>
            </a:r>
            <a:r>
              <a:rPr lang="it-IT" sz="2200" b="1" dirty="0">
                <a:solidFill>
                  <a:srgbClr val="C00000"/>
                </a:solidFill>
              </a:rPr>
              <a:t> Code</a:t>
            </a:r>
          </a:p>
        </p:txBody>
      </p:sp>
      <p:grpSp>
        <p:nvGrpSpPr>
          <p:cNvPr id="20" name="Gruppo 19"/>
          <p:cNvGrpSpPr/>
          <p:nvPr/>
        </p:nvGrpSpPr>
        <p:grpSpPr>
          <a:xfrm>
            <a:off x="82553" y="6065880"/>
            <a:ext cx="8018860" cy="655491"/>
            <a:chOff x="368303" y="5951579"/>
            <a:chExt cx="8018860" cy="655492"/>
          </a:xfrm>
        </p:grpSpPr>
        <p:grpSp>
          <p:nvGrpSpPr>
            <p:cNvPr id="21" name="Gruppo 13"/>
            <p:cNvGrpSpPr/>
            <p:nvPr/>
          </p:nvGrpSpPr>
          <p:grpSpPr>
            <a:xfrm>
              <a:off x="3811730" y="5951579"/>
              <a:ext cx="4575433" cy="588363"/>
              <a:chOff x="3811730" y="5951579"/>
              <a:chExt cx="4575433" cy="588363"/>
            </a:xfrm>
          </p:grpSpPr>
          <p:sp>
            <p:nvSpPr>
              <p:cNvPr id="26" name="Rettangolo 25"/>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27"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22" name="Immagine 21" descr="UNEnvironment_Logo_English_Full_colour.png"/>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23" name="Immagine 22" descr="WHO_Logo.jpg"/>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24" name="Immagine 23" descr="GEF_Logo.png"/>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5" name="Immagine 24" descr="logo_iia.png"/>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Tree>
    <p:extLst>
      <p:ext uri="{BB962C8B-B14F-4D97-AF65-F5344CB8AC3E}">
        <p14:creationId xmlns:p14="http://schemas.microsoft.com/office/powerpoint/2010/main" val="3645773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1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9" fill="hold" grpId="0" nodeType="clickEffect">
                                  <p:stCondLst>
                                    <p:cond delay="0"/>
                                  </p:stCondLst>
                                  <p:childTnLst>
                                    <p:set>
                                      <p:cBhvr>
                                        <p:cTn id="16" dur="1" fill="hold">
                                          <p:stCondLst>
                                            <p:cond delay="0"/>
                                          </p:stCondLst>
                                        </p:cTn>
                                        <p:tgtEl>
                                          <p:spTgt spid="29002"/>
                                        </p:tgtEl>
                                        <p:attrNameLst>
                                          <p:attrName>style.visibility</p:attrName>
                                        </p:attrNameLst>
                                      </p:cBhvr>
                                      <p:to>
                                        <p:strVal val="visible"/>
                                      </p:to>
                                    </p:set>
                                    <p:animEffect transition="in" filter="strips(upLeft)">
                                      <p:cBhvr>
                                        <p:cTn id="17" dur="500"/>
                                        <p:tgtEl>
                                          <p:spTgt spid="29002"/>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29006"/>
                                        </p:tgtEl>
                                        <p:attrNameLst>
                                          <p:attrName>style.visibility</p:attrName>
                                        </p:attrNameLst>
                                      </p:cBhvr>
                                      <p:to>
                                        <p:strVal val="visible"/>
                                      </p:to>
                                    </p:set>
                                    <p:animEffect transition="in" filter="fade">
                                      <p:cBhvr>
                                        <p:cTn id="21" dur="500"/>
                                        <p:tgtEl>
                                          <p:spTgt spid="290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02" grpId="0" animBg="1"/>
      <p:bldGraphic spid="6"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Immagine 7"/>
          <p:cNvPicPr>
            <a:picLocks noChangeAspect="1" noChangeArrowheads="1"/>
          </p:cNvPicPr>
          <p:nvPr/>
        </p:nvPicPr>
        <p:blipFill>
          <a:blip r:embed="rId2">
            <a:clrChange>
              <a:clrFrom>
                <a:srgbClr val="FFFFFF"/>
              </a:clrFrom>
              <a:clrTo>
                <a:srgbClr val="FFFFFF">
                  <a:alpha val="0"/>
                </a:srgbClr>
              </a:clrTo>
            </a:clrChange>
          </a:blip>
          <a:srcRect t="-2225"/>
          <a:stretch>
            <a:fillRect/>
          </a:stretch>
        </p:blipFill>
        <p:spPr bwMode="auto">
          <a:xfrm>
            <a:off x="-9525" y="417513"/>
            <a:ext cx="1619250" cy="1270000"/>
          </a:xfrm>
          <a:prstGeom prst="rect">
            <a:avLst/>
          </a:prstGeom>
          <a:noFill/>
          <a:ln w="9525">
            <a:noFill/>
            <a:miter lim="800000"/>
            <a:headEnd/>
            <a:tailEnd/>
          </a:ln>
        </p:spPr>
      </p:pic>
      <p:sp>
        <p:nvSpPr>
          <p:cNvPr id="39938" name="Rectangle 5"/>
          <p:cNvSpPr>
            <a:spLocks noChangeArrowheads="1"/>
          </p:cNvSpPr>
          <p:nvPr/>
        </p:nvSpPr>
        <p:spPr bwMode="auto">
          <a:xfrm>
            <a:off x="1116013" y="498475"/>
            <a:ext cx="5881687" cy="868363"/>
          </a:xfrm>
          <a:prstGeom prst="rect">
            <a:avLst/>
          </a:prstGeom>
          <a:solidFill>
            <a:schemeClr val="bg1">
              <a:alpha val="50000"/>
            </a:schemeClr>
          </a:solidFill>
          <a:ln w="9525">
            <a:solidFill>
              <a:srgbClr val="000000"/>
            </a:solidFill>
            <a:miter lim="800000"/>
            <a:headEnd/>
            <a:tailEnd/>
          </a:ln>
          <a:effectLst>
            <a:outerShdw dist="144802" dir="2272499" algn="ctr" rotWithShape="0">
              <a:srgbClr val="B2B2B2"/>
            </a:outerShdw>
          </a:effectLst>
        </p:spPr>
        <p:txBody>
          <a:bodyPr anchor="ctr"/>
          <a:lstStyle/>
          <a:p>
            <a:pPr eaLnBrk="0" hangingPunct="0">
              <a:buClr>
                <a:srgbClr val="EE2D00"/>
              </a:buClr>
              <a:buFont typeface="WingDings" pitchFamily="2" charset="2"/>
              <a:buChar char="§"/>
              <a:defRPr/>
            </a:pPr>
            <a:r>
              <a:rPr lang="en-US" sz="1600" b="1" dirty="0">
                <a:solidFill>
                  <a:srgbClr val="002060"/>
                </a:solidFill>
                <a:latin typeface="Times New Roman" pitchFamily="18" charset="0"/>
                <a:cs typeface="Times New Roman" pitchFamily="18" charset="0"/>
              </a:rPr>
              <a:t>  How to help site operators to strictly follow the GMOS SOPs?</a:t>
            </a:r>
          </a:p>
          <a:p>
            <a:pPr eaLnBrk="0" hangingPunct="0">
              <a:buClr>
                <a:srgbClr val="EE2D00"/>
              </a:buClr>
              <a:buFont typeface="WingDings" pitchFamily="2" charset="2"/>
              <a:buChar char="§"/>
              <a:defRPr/>
            </a:pPr>
            <a:r>
              <a:rPr lang="en-US" sz="1600" b="1" dirty="0">
                <a:solidFill>
                  <a:srgbClr val="002060"/>
                </a:solidFill>
                <a:latin typeface="Times New Roman" pitchFamily="18" charset="0"/>
                <a:cs typeface="Times New Roman" pitchFamily="18" charset="0"/>
              </a:rPr>
              <a:t>  How to take into account the maintenance period?</a:t>
            </a:r>
            <a:endParaRPr lang="it-IT" sz="1600" b="1" dirty="0">
              <a:solidFill>
                <a:srgbClr val="002060"/>
              </a:solidFill>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a:srcRect b="2286"/>
          <a:stretch>
            <a:fillRect/>
          </a:stretch>
        </p:blipFill>
        <p:spPr bwMode="auto">
          <a:xfrm>
            <a:off x="-6350" y="1604963"/>
            <a:ext cx="6173788" cy="4090987"/>
          </a:xfrm>
          <a:prstGeom prst="rect">
            <a:avLst/>
          </a:prstGeom>
          <a:noFill/>
          <a:ln w="9525">
            <a:noFill/>
            <a:miter lim="800000"/>
            <a:headEnd/>
            <a:tailEnd/>
          </a:ln>
        </p:spPr>
      </p:pic>
      <p:pic>
        <p:nvPicPr>
          <p:cNvPr id="3075" name="Picture 3"/>
          <p:cNvPicPr>
            <a:picLocks noChangeAspect="1" noChangeArrowheads="1"/>
          </p:cNvPicPr>
          <p:nvPr/>
        </p:nvPicPr>
        <p:blipFill>
          <a:blip r:embed="rId4"/>
          <a:srcRect/>
          <a:stretch>
            <a:fillRect/>
          </a:stretch>
        </p:blipFill>
        <p:spPr bwMode="auto">
          <a:xfrm>
            <a:off x="546100" y="1776413"/>
            <a:ext cx="6451600" cy="3616325"/>
          </a:xfrm>
          <a:prstGeom prst="rect">
            <a:avLst/>
          </a:prstGeom>
          <a:noFill/>
          <a:ln w="9525">
            <a:noFill/>
            <a:miter lim="800000"/>
            <a:headEnd/>
            <a:tailEnd/>
          </a:ln>
        </p:spPr>
      </p:pic>
      <p:pic>
        <p:nvPicPr>
          <p:cNvPr id="3076" name="Picture 4"/>
          <p:cNvPicPr>
            <a:picLocks noChangeAspect="1" noChangeArrowheads="1"/>
          </p:cNvPicPr>
          <p:nvPr/>
        </p:nvPicPr>
        <p:blipFill>
          <a:blip r:embed="rId5"/>
          <a:srcRect/>
          <a:stretch>
            <a:fillRect/>
          </a:stretch>
        </p:blipFill>
        <p:spPr bwMode="auto">
          <a:xfrm>
            <a:off x="2151063" y="1947863"/>
            <a:ext cx="6254750" cy="4133850"/>
          </a:xfrm>
          <a:prstGeom prst="rect">
            <a:avLst/>
          </a:prstGeom>
          <a:noFill/>
          <a:ln w="9525">
            <a:noFill/>
            <a:miter lim="800000"/>
            <a:headEnd/>
            <a:tailEnd/>
          </a:ln>
        </p:spPr>
      </p:pic>
      <p:pic>
        <p:nvPicPr>
          <p:cNvPr id="3077" name="Picture 5"/>
          <p:cNvPicPr>
            <a:picLocks noChangeAspect="1" noChangeArrowheads="1"/>
          </p:cNvPicPr>
          <p:nvPr/>
        </p:nvPicPr>
        <p:blipFill>
          <a:blip r:embed="rId6"/>
          <a:srcRect l="1237"/>
          <a:stretch>
            <a:fillRect/>
          </a:stretch>
        </p:blipFill>
        <p:spPr bwMode="auto">
          <a:xfrm>
            <a:off x="3200400" y="2122488"/>
            <a:ext cx="5930900" cy="3984625"/>
          </a:xfrm>
          <a:prstGeom prst="rect">
            <a:avLst/>
          </a:prstGeom>
          <a:noFill/>
          <a:ln w="9525">
            <a:noFill/>
            <a:miter lim="800000"/>
            <a:headEnd/>
            <a:tailEnd/>
          </a:ln>
        </p:spPr>
      </p:pic>
      <p:sp>
        <p:nvSpPr>
          <p:cNvPr id="23" name="Rettangolo 22"/>
          <p:cNvSpPr/>
          <p:nvPr/>
        </p:nvSpPr>
        <p:spPr>
          <a:xfrm>
            <a:off x="657225" y="1782763"/>
            <a:ext cx="2528888" cy="182562"/>
          </a:xfrm>
          <a:prstGeom prst="rect">
            <a:avLst/>
          </a:prstGeom>
          <a:solidFill>
            <a:srgbClr val="FF9933">
              <a:alpha val="40000"/>
            </a:srgbClr>
          </a:solidFill>
          <a:ln w="635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lIns="90817" tIns="45402" rIns="90817" bIns="45402" anchor="ctr"/>
          <a:lstStyle/>
          <a:p>
            <a:pPr algn="ctr" defTabSz="908168" fontAlgn="auto">
              <a:spcBef>
                <a:spcPts val="0"/>
              </a:spcBef>
              <a:spcAft>
                <a:spcPts val="0"/>
              </a:spcAft>
              <a:defRPr/>
            </a:pPr>
            <a:endParaRPr lang="it-IT"/>
          </a:p>
        </p:txBody>
      </p:sp>
      <p:sp>
        <p:nvSpPr>
          <p:cNvPr id="24" name="Rettangolo 23"/>
          <p:cNvSpPr/>
          <p:nvPr/>
        </p:nvSpPr>
        <p:spPr>
          <a:xfrm>
            <a:off x="33338" y="1583821"/>
            <a:ext cx="1547812" cy="190500"/>
          </a:xfrm>
          <a:prstGeom prst="rect">
            <a:avLst/>
          </a:prstGeom>
          <a:solidFill>
            <a:srgbClr val="FF0000">
              <a:alpha val="40000"/>
            </a:srgbClr>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817" tIns="45402" rIns="90817" bIns="45402" anchor="ctr"/>
          <a:lstStyle/>
          <a:p>
            <a:pPr algn="ctr" defTabSz="908168" fontAlgn="auto">
              <a:spcBef>
                <a:spcPts val="0"/>
              </a:spcBef>
              <a:spcAft>
                <a:spcPts val="0"/>
              </a:spcAft>
              <a:defRPr/>
            </a:pPr>
            <a:endParaRPr lang="it-IT"/>
          </a:p>
        </p:txBody>
      </p:sp>
      <p:sp>
        <p:nvSpPr>
          <p:cNvPr id="25" name="Rettangolo 24"/>
          <p:cNvSpPr/>
          <p:nvPr/>
        </p:nvSpPr>
        <p:spPr>
          <a:xfrm>
            <a:off x="2249488" y="1971675"/>
            <a:ext cx="1517650" cy="182563"/>
          </a:xfrm>
          <a:prstGeom prst="rect">
            <a:avLst/>
          </a:prstGeom>
          <a:solidFill>
            <a:srgbClr val="33CC33">
              <a:alpha val="40000"/>
            </a:srgbClr>
          </a:solidFill>
          <a:ln w="6350">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lIns="90817" tIns="45402" rIns="90817" bIns="45402" anchor="ctr"/>
          <a:lstStyle/>
          <a:p>
            <a:pPr algn="ctr" defTabSz="908168" fontAlgn="auto">
              <a:spcBef>
                <a:spcPts val="0"/>
              </a:spcBef>
              <a:spcAft>
                <a:spcPts val="0"/>
              </a:spcAft>
              <a:defRPr/>
            </a:pPr>
            <a:endParaRPr lang="it-IT"/>
          </a:p>
        </p:txBody>
      </p:sp>
      <p:sp>
        <p:nvSpPr>
          <p:cNvPr id="26" name="Rettangolo 25"/>
          <p:cNvSpPr/>
          <p:nvPr/>
        </p:nvSpPr>
        <p:spPr>
          <a:xfrm>
            <a:off x="3213100" y="2128838"/>
            <a:ext cx="1519238" cy="182562"/>
          </a:xfrm>
          <a:prstGeom prst="rect">
            <a:avLst/>
          </a:prstGeom>
          <a:solidFill>
            <a:srgbClr val="0099CC">
              <a:alpha val="40000"/>
            </a:srgbClr>
          </a:solidFill>
          <a:ln w="63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lIns="90817" tIns="45402" rIns="90817" bIns="45402" anchor="ctr"/>
          <a:lstStyle/>
          <a:p>
            <a:pPr algn="ctr" defTabSz="908168" fontAlgn="auto">
              <a:spcBef>
                <a:spcPts val="0"/>
              </a:spcBef>
              <a:spcAft>
                <a:spcPts val="0"/>
              </a:spcAft>
              <a:defRPr/>
            </a:pPr>
            <a:endParaRPr lang="it-IT"/>
          </a:p>
        </p:txBody>
      </p:sp>
      <p:sp>
        <p:nvSpPr>
          <p:cNvPr id="13" name="CasellaDiTesto 12"/>
          <p:cNvSpPr txBox="1"/>
          <p:nvPr/>
        </p:nvSpPr>
        <p:spPr>
          <a:xfrm>
            <a:off x="13851" y="40089"/>
            <a:ext cx="2915076" cy="430887"/>
          </a:xfrm>
          <a:prstGeom prst="rect">
            <a:avLst/>
          </a:prstGeom>
          <a:solidFill>
            <a:schemeClr val="bg1"/>
          </a:solidFill>
        </p:spPr>
        <p:txBody>
          <a:bodyPr wrap="square" rtlCol="0">
            <a:spAutoFit/>
          </a:bodyPr>
          <a:lstStyle/>
          <a:p>
            <a:r>
              <a:rPr lang="it-IT" sz="2200" b="1" dirty="0">
                <a:solidFill>
                  <a:srgbClr val="C00000"/>
                </a:solidFill>
              </a:rPr>
              <a:t>Log Book service</a:t>
            </a:r>
          </a:p>
        </p:txBody>
      </p:sp>
      <p:pic>
        <p:nvPicPr>
          <p:cNvPr id="19" name="Immagine 18" descr="Logo_HG_project_31.01.2018.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213330" y="2"/>
            <a:ext cx="1234708" cy="1037479"/>
          </a:xfrm>
          <a:prstGeom prst="rect">
            <a:avLst/>
          </a:prstGeom>
        </p:spPr>
      </p:pic>
      <p:grpSp>
        <p:nvGrpSpPr>
          <p:cNvPr id="20" name="Gruppo 19"/>
          <p:cNvGrpSpPr/>
          <p:nvPr/>
        </p:nvGrpSpPr>
        <p:grpSpPr>
          <a:xfrm>
            <a:off x="82553" y="6065880"/>
            <a:ext cx="8018860" cy="655491"/>
            <a:chOff x="368303" y="5951579"/>
            <a:chExt cx="8018860" cy="655492"/>
          </a:xfrm>
        </p:grpSpPr>
        <p:grpSp>
          <p:nvGrpSpPr>
            <p:cNvPr id="21" name="Gruppo 13"/>
            <p:cNvGrpSpPr/>
            <p:nvPr/>
          </p:nvGrpSpPr>
          <p:grpSpPr>
            <a:xfrm>
              <a:off x="3811730" y="5951579"/>
              <a:ext cx="4575433" cy="588363"/>
              <a:chOff x="3811730" y="5951579"/>
              <a:chExt cx="4575433" cy="588363"/>
            </a:xfrm>
          </p:grpSpPr>
          <p:sp>
            <p:nvSpPr>
              <p:cNvPr id="30" name="Rettangolo 29"/>
              <p:cNvSpPr/>
              <p:nvPr/>
            </p:nvSpPr>
            <p:spPr>
              <a:xfrm>
                <a:off x="3815163" y="5951579"/>
                <a:ext cx="4572000" cy="400110"/>
              </a:xfrm>
              <a:prstGeom prst="rect">
                <a:avLst/>
              </a:prstGeom>
            </p:spPr>
            <p:txBody>
              <a:bodyPr>
                <a:spAutoFit/>
              </a:bodyPr>
              <a:lstStyle/>
              <a:p>
                <a:r>
                  <a:rPr lang="en-GB" sz="1000" i="1" dirty="0"/>
                  <a:t>Workshop “Elements to consider when designing a Global Monitoring Plan for Mercury”</a:t>
                </a:r>
                <a:endParaRPr lang="it-IT" sz="1000" i="1" dirty="0"/>
              </a:p>
            </p:txBody>
          </p:sp>
          <p:sp>
            <p:nvSpPr>
              <p:cNvPr id="31" name="Sottotitolo 2"/>
              <p:cNvSpPr txBox="1">
                <a:spLocks/>
              </p:cNvSpPr>
              <p:nvPr/>
            </p:nvSpPr>
            <p:spPr>
              <a:xfrm>
                <a:off x="3811730" y="6252074"/>
                <a:ext cx="3077749" cy="2878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000" dirty="0"/>
                  <a:t>13 – 14 February 2018, Rome, Italy</a:t>
                </a:r>
                <a:endParaRPr lang="it-IT" sz="1000" dirty="0"/>
              </a:p>
            </p:txBody>
          </p:sp>
        </p:grpSp>
        <p:pic>
          <p:nvPicPr>
            <p:cNvPr id="22" name="Immagine 21" descr="UNEnvironment_Logo_English_Full_colour.png"/>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68303" y="5951580"/>
              <a:ext cx="742362" cy="655491"/>
            </a:xfrm>
            <a:prstGeom prst="rect">
              <a:avLst/>
            </a:prstGeom>
          </p:spPr>
        </p:pic>
        <p:pic>
          <p:nvPicPr>
            <p:cNvPr id="27" name="Immagine 26" descr="WHO_Logo.jpg"/>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2951889" y="5951580"/>
              <a:ext cx="608076" cy="529105"/>
            </a:xfrm>
            <a:prstGeom prst="rect">
              <a:avLst/>
            </a:prstGeom>
          </p:spPr>
        </p:pic>
        <p:pic>
          <p:nvPicPr>
            <p:cNvPr id="28" name="Immagine 27" descr="GEF_Logo.png"/>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1273839" y="5951580"/>
              <a:ext cx="501490" cy="588362"/>
            </a:xfrm>
            <a:prstGeom prst="rect">
              <a:avLst/>
            </a:prstGeom>
          </p:spPr>
        </p:pic>
        <p:pic>
          <p:nvPicPr>
            <p:cNvPr id="29" name="Immagine 28" descr="logo_iia.pn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2071624" y="5951580"/>
              <a:ext cx="608105" cy="521233"/>
            </a:xfrm>
            <a:prstGeom prst="rect">
              <a:avLst/>
            </a:prstGeom>
          </p:spPr>
        </p:pic>
      </p:grpSp>
    </p:spTree>
    <p:extLst>
      <p:ext uri="{BB962C8B-B14F-4D97-AF65-F5344CB8AC3E}">
        <p14:creationId xmlns:p14="http://schemas.microsoft.com/office/powerpoint/2010/main" val="2859965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left)">
                                      <p:cBhvr>
                                        <p:cTn id="7" dur="1000"/>
                                        <p:tgtEl>
                                          <p:spTgt spid="30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20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075"/>
                                        </p:tgtEl>
                                        <p:attrNameLst>
                                          <p:attrName>style.visibility</p:attrName>
                                        </p:attrNameLst>
                                      </p:cBhvr>
                                      <p:to>
                                        <p:strVal val="visible"/>
                                      </p:to>
                                    </p:set>
                                    <p:animEffect transition="in" filter="wipe(left)">
                                      <p:cBhvr>
                                        <p:cTn id="15" dur="1000"/>
                                        <p:tgtEl>
                                          <p:spTgt spid="307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20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3076"/>
                                        </p:tgtEl>
                                        <p:attrNameLst>
                                          <p:attrName>style.visibility</p:attrName>
                                        </p:attrNameLst>
                                      </p:cBhvr>
                                      <p:to>
                                        <p:strVal val="visible"/>
                                      </p:to>
                                    </p:set>
                                    <p:animEffect transition="in" filter="wipe(left)">
                                      <p:cBhvr>
                                        <p:cTn id="23" dur="1000"/>
                                        <p:tgtEl>
                                          <p:spTgt spid="307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20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3077"/>
                                        </p:tgtEl>
                                        <p:attrNameLst>
                                          <p:attrName>style.visibility</p:attrName>
                                        </p:attrNameLst>
                                      </p:cBhvr>
                                      <p:to>
                                        <p:strVal val="visible"/>
                                      </p:to>
                                    </p:set>
                                    <p:animEffect transition="in" filter="wipe(left)">
                                      <p:cBhvr>
                                        <p:cTn id="31" dur="500"/>
                                        <p:tgtEl>
                                          <p:spTgt spid="307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Adiacenza.thmx</Template>
  <TotalTime>1430</TotalTime>
  <Words>2269</Words>
  <Application>Microsoft Macintosh PowerPoint</Application>
  <PresentationFormat>On-screen Show (4:3)</PresentationFormat>
  <Paragraphs>761</Paragraphs>
  <Slides>25</Slides>
  <Notes>1</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25</vt:i4>
      </vt:variant>
    </vt:vector>
  </HeadingPairs>
  <TitlesOfParts>
    <vt:vector size="41" baseType="lpstr">
      <vt:lpstr>Albertus Extra Bold</vt:lpstr>
      <vt:lpstr>Arial Black</vt:lpstr>
      <vt:lpstr>Arial Rounded MT Bold</vt:lpstr>
      <vt:lpstr>Arial Unicode MS</vt:lpstr>
      <vt:lpstr>Baskerville Old Face</vt:lpstr>
      <vt:lpstr>Cambria</vt:lpstr>
      <vt:lpstr>ITC Bookman Light</vt:lpstr>
      <vt:lpstr>MS PGothic</vt:lpstr>
      <vt:lpstr>ＭＳ Ｐゴシック</vt:lpstr>
      <vt:lpstr>宋体</vt:lpstr>
      <vt:lpstr>Arial</vt:lpstr>
      <vt:lpstr>Calibri</vt:lpstr>
      <vt:lpstr>Times New Roman</vt:lpstr>
      <vt:lpstr>Wingdings</vt:lpstr>
      <vt:lpstr>Wingdings</vt:lpstr>
      <vt:lpstr>Adjacency</vt:lpstr>
      <vt:lpstr>Workshop “Elements to consider when designing  a Global Monitoring Plan for Mercury”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 part of UNEP F&amp;T, GMOS network is supporting  EC,  UNEP  and Nations in the  MC Convention implementation in conjunction with on-going initiatives,  i.e., UNEP-GEF Project </vt:lpstr>
      <vt:lpstr>PowerPoint Presentation</vt:lpstr>
    </vt:vector>
  </TitlesOfParts>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AF_ CNR-IIA</dc:creator>
  <cp:lastModifiedBy>Angeline djampou</cp:lastModifiedBy>
  <cp:revision>149</cp:revision>
  <dcterms:created xsi:type="dcterms:W3CDTF">2018-01-31T11:43:11Z</dcterms:created>
  <dcterms:modified xsi:type="dcterms:W3CDTF">2018-09-05T18:58:28Z</dcterms:modified>
</cp:coreProperties>
</file>