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422" r:id="rId3"/>
    <p:sldId id="421" r:id="rId4"/>
    <p:sldId id="427" r:id="rId5"/>
    <p:sldId id="424" r:id="rId6"/>
    <p:sldId id="425" r:id="rId7"/>
    <p:sldId id="423" r:id="rId8"/>
    <p:sldId id="428" r:id="rId9"/>
    <p:sldId id="431" r:id="rId10"/>
    <p:sldId id="430" r:id="rId11"/>
  </p:sldIdLst>
  <p:sldSz cx="9144000" cy="6858000" type="screen4x3"/>
  <p:notesSz cx="6794500" cy="9906000"/>
  <p:embeddedFontLst>
    <p:embeddedFont>
      <p:font typeface="VAGRounded BT" pitchFamily="34" charset="0"/>
      <p:regular r:id="rId14"/>
    </p:embeddedFont>
    <p:embeddedFont>
      <p:font typeface="Calibri" pitchFamily="34" charset="0"/>
      <p:regular r:id="rId15"/>
      <p:bold r:id="rId16"/>
      <p:italic r:id="rId17"/>
      <p:boldItalic r:id="rId18"/>
    </p:embeddedFont>
  </p:embeddedFont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00"/>
    <a:srgbClr val="B2B2B2"/>
    <a:srgbClr val="87F59C"/>
    <a:srgbClr val="33B2B2"/>
    <a:srgbClr val="1446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95430" autoAdjust="0"/>
  </p:normalViewPr>
  <p:slideViewPr>
    <p:cSldViewPr>
      <p:cViewPr varScale="1">
        <p:scale>
          <a:sx n="63" d="100"/>
          <a:sy n="63" d="100"/>
        </p:scale>
        <p:origin x="-64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4106ABC-F37D-48F0-83E4-225461448715}" type="datetimeFigureOut">
              <a:rPr lang="de-DE"/>
              <a:pPr>
                <a:defRPr/>
              </a:pPr>
              <a:t>27.07.2011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810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6960FBC-6AAC-4BB3-972A-6ADE535DA0D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96030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322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322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FA43CB2-D258-4DEF-B567-E19DF9A6951F}" type="datetimeFigureOut">
              <a:rPr lang="de-DE"/>
              <a:pPr>
                <a:defRPr/>
              </a:pPr>
              <a:t>27.07.2011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4322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09113"/>
            <a:ext cx="294322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1A4862B-D260-4E95-8A1C-8047220C38A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02533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1460" y="2567940"/>
            <a:ext cx="8633460" cy="1219200"/>
          </a:xfrm>
          <a:noFill/>
        </p:spPr>
        <p:txBody>
          <a:bodyPr anchor="ctr" anchorCtr="1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smtClean="0"/>
              <a:t>Titelmasterformat durch Klicken bearbeiten</a:t>
            </a:r>
            <a:endParaRPr lang="de-DE" dirty="0" smtClean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8D4A4-6193-44AB-93C8-0792EF5681D0}" type="datetime1">
              <a:rPr lang="de-DE"/>
              <a:pPr>
                <a:defRPr/>
              </a:pPr>
              <a:t>27.07.2011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B3C7F-13D4-4B4D-9779-ABDB5EC31E2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94190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 b="1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244800" y="1263600"/>
            <a:ext cx="8647200" cy="50364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4DAA8-18A5-4A32-B935-C6D7F5A6493E}" type="datetime1">
              <a:rPr lang="de-DE"/>
              <a:pPr>
                <a:defRPr/>
              </a:pPr>
              <a:t>27.07.2011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F0330-C43D-42CD-8945-B6819097808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4962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rafik einfa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="1">
                <a:latin typeface="VAGRounded BT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3388" y="1260630"/>
            <a:ext cx="8634798" cy="5041110"/>
          </a:xfrm>
          <a:prstGeom prst="rect">
            <a:avLst/>
          </a:prstGeom>
        </p:spPr>
        <p:txBody>
          <a:bodyPr/>
          <a:lstStyle>
            <a:lvl1pPr marL="0">
              <a:spcBef>
                <a:spcPts val="0"/>
              </a:spcBef>
              <a:buNone/>
              <a:defRPr sz="1800">
                <a:latin typeface="VAGRounded BT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AGRounded BT"/>
              </a:defRPr>
            </a:lvl1pPr>
          </a:lstStyle>
          <a:p>
            <a:pPr>
              <a:defRPr/>
            </a:pPr>
            <a:fld id="{3AB6F64E-CB1F-4B99-8EB1-FE77A1890A86}" type="datetime1">
              <a:rPr lang="de-DE" smtClean="0"/>
              <a:pPr>
                <a:defRPr/>
              </a:pPr>
              <a:t>27.07.2011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AGRounded B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AGRounded BT"/>
              </a:defRPr>
            </a:lvl1pPr>
          </a:lstStyle>
          <a:p>
            <a:pPr>
              <a:defRPr/>
            </a:pPr>
            <a:fld id="{BB0837E5-07DA-49C3-AFFB-A93891CCA74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38771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3840" y="580986"/>
            <a:ext cx="7665720" cy="367281"/>
          </a:xfrm>
        </p:spPr>
        <p:txBody>
          <a:bodyPr/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246063" y="1262063"/>
            <a:ext cx="3597275" cy="5189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5"/>
          </p:nvPr>
        </p:nvSpPr>
        <p:spPr>
          <a:xfrm>
            <a:off x="3928533" y="1270000"/>
            <a:ext cx="4953000" cy="5173133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05457-A64D-4904-AB72-D03576EF37BE}" type="datetime1">
              <a:rPr lang="de-DE"/>
              <a:pPr>
                <a:defRPr/>
              </a:pPr>
              <a:t>27.07.2011</a:t>
            </a:fld>
            <a:endParaRPr lang="de-DE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5CE56-2636-4F79-84EC-B63E46B904F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7601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3C21E-3BC2-4382-AFA5-87EF45D8A250}" type="datetime1">
              <a:rPr lang="de-DE"/>
              <a:pPr>
                <a:defRPr/>
              </a:pPr>
              <a:t>27.07.2011</a:t>
            </a:fld>
            <a:endParaRPr lang="de-DE" dirty="0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4833B-7CD2-42C7-A9FB-ED8BAD19650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91440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244475" y="581025"/>
            <a:ext cx="7664450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  <a:br>
              <a:rPr lang="de-DE" smtClean="0"/>
            </a:br>
            <a:endParaRPr lang="de-DE" smtClean="0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2"/>
          </p:nvPr>
        </p:nvSpPr>
        <p:spPr>
          <a:xfrm>
            <a:off x="6011863" y="6627813"/>
            <a:ext cx="2247900" cy="179387"/>
          </a:xfrm>
          <a:prstGeom prst="rect">
            <a:avLst/>
          </a:prstGeom>
        </p:spPr>
        <p:txBody>
          <a:bodyPr lIns="0" tIns="0" rIns="0" bIns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8F82D33-F14F-4953-809C-846660177754}" type="datetime1">
              <a:rPr lang="de-DE"/>
              <a:pPr>
                <a:defRPr/>
              </a:pPr>
              <a:t>27.07.2011</a:t>
            </a:fld>
            <a:endParaRPr lang="de-DE" dirty="0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0825" y="6626225"/>
            <a:ext cx="575468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61350" y="6626225"/>
            <a:ext cx="627063" cy="179388"/>
          </a:xfrm>
          <a:prstGeom prst="rect">
            <a:avLst/>
          </a:prstGeom>
        </p:spPr>
        <p:txBody>
          <a:bodyPr lIns="0" tIns="0" rIns="0" bIns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4E72ED3-9693-4144-A2C5-29305C43C15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pic>
        <p:nvPicPr>
          <p:cNvPr id="1030" name="Grafik 12" descr="PPT_01.1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Textplatzhalter 7"/>
          <p:cNvSpPr>
            <a:spLocks noGrp="1"/>
          </p:cNvSpPr>
          <p:nvPr>
            <p:ph type="body" idx="1"/>
          </p:nvPr>
        </p:nvSpPr>
        <p:spPr bwMode="auto">
          <a:xfrm>
            <a:off x="244475" y="1263650"/>
            <a:ext cx="8647113" cy="503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0" r:id="rId2"/>
    <p:sldLayoutId id="2147483679" r:id="rId3"/>
    <p:sldLayoutId id="2147483678" r:id="rId4"/>
    <p:sldLayoutId id="2147483677" r:id="rId5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 kern="1200">
          <a:solidFill>
            <a:schemeClr val="tx1"/>
          </a:solidFill>
          <a:latin typeface="Arial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9pPr>
    </p:titleStyle>
    <p:bodyStyle>
      <a:lvl1pPr marL="4763" indent="-4763" algn="l" rtl="0" eaLnBrk="0" fontAlgn="base" hangingPunct="0">
        <a:spcBef>
          <a:spcPts val="600"/>
        </a:spcBef>
        <a:spcAft>
          <a:spcPct val="0"/>
        </a:spcAft>
        <a:buClr>
          <a:srgbClr val="33B2B2"/>
        </a:buClr>
        <a:buSzPct val="100000"/>
        <a:defRPr lang="de-DE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79388" indent="-179388" algn="l" rtl="0" eaLnBrk="0" fontAlgn="base" hangingPunct="0">
        <a:spcBef>
          <a:spcPts val="600"/>
        </a:spcBef>
        <a:spcAft>
          <a:spcPct val="0"/>
        </a:spcAft>
        <a:buClr>
          <a:srgbClr val="95B3D7"/>
        </a:buClr>
        <a:buFont typeface="Wingdings" pitchFamily="2" charset="2"/>
        <a:buChar char="§"/>
        <a:defRPr lang="de-DE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431800" indent="-179388" algn="l" rtl="0" eaLnBrk="0" fontAlgn="base" hangingPunct="0">
        <a:spcBef>
          <a:spcPts val="600"/>
        </a:spcBef>
        <a:spcAft>
          <a:spcPct val="0"/>
        </a:spcAft>
        <a:buClr>
          <a:srgbClr val="95B3D7"/>
        </a:buClr>
        <a:buFont typeface="Arial" charset="0"/>
        <a:buChar char="•"/>
        <a:defRPr lang="de-DE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682625" indent="-179388" algn="l" rtl="0" eaLnBrk="0" fontAlgn="base" hangingPunct="0">
        <a:spcBef>
          <a:spcPts val="600"/>
        </a:spcBef>
        <a:spcAft>
          <a:spcPct val="0"/>
        </a:spcAft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2.jpeg"/><Relationship Id="rId7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7.jpeg"/><Relationship Id="rId10" Type="http://schemas.openxmlformats.org/officeDocument/2006/relationships/image" Target="../media/image10.emf"/><Relationship Id="rId4" Type="http://schemas.openxmlformats.org/officeDocument/2006/relationships/image" Target="../media/image6.png"/><Relationship Id="rId9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3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1"/>
          <p:cNvSpPr>
            <a:spLocks noGrp="1"/>
          </p:cNvSpPr>
          <p:nvPr>
            <p:ph type="ctrTitle"/>
          </p:nvPr>
        </p:nvSpPr>
        <p:spPr>
          <a:xfrm>
            <a:off x="285750" y="2286000"/>
            <a:ext cx="8632825" cy="1219200"/>
          </a:xfrm>
        </p:spPr>
        <p:txBody>
          <a:bodyPr/>
          <a:lstStyle/>
          <a:p>
            <a:pPr fontAlgn="base">
              <a:spcAft>
                <a:spcPct val="0"/>
              </a:spcAft>
            </a:pPr>
            <a:r>
              <a:rPr lang="en-US" sz="2800" dirty="0" smtClean="0">
                <a:latin typeface="VAGRounded BT" pitchFamily="34" charset="0"/>
                <a:cs typeface="Arial" charset="0"/>
              </a:rPr>
              <a:t>Disposal of waste containing mercury</a:t>
            </a:r>
            <a:endParaRPr lang="de-DE" sz="2900" dirty="0" smtClean="0">
              <a:latin typeface="VAGRounded BT" pitchFamily="34" charset="0"/>
              <a:cs typeface="Arial" charset="0"/>
            </a:endParaRPr>
          </a:p>
        </p:txBody>
      </p:sp>
      <p:sp>
        <p:nvSpPr>
          <p:cNvPr id="3075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dirty="0" smtClean="0">
                <a:latin typeface="VAGRounded BT" pitchFamily="34" charset="0"/>
                <a:cs typeface="Arial" charset="0"/>
              </a:rPr>
              <a:t>Sven Hagemann</a:t>
            </a:r>
            <a:br>
              <a:rPr dirty="0" smtClean="0">
                <a:latin typeface="VAGRounded BT" pitchFamily="34" charset="0"/>
                <a:cs typeface="Arial" charset="0"/>
              </a:rPr>
            </a:br>
            <a:r>
              <a:rPr dirty="0" smtClean="0">
                <a:latin typeface="VAGRounded BT" pitchFamily="34" charset="0"/>
                <a:cs typeface="Arial" charset="0"/>
              </a:rPr>
              <a:t>GRS</a:t>
            </a:r>
          </a:p>
          <a:p>
            <a:pPr eaLnBrk="1" hangingPunct="1">
              <a:lnSpc>
                <a:spcPct val="90000"/>
              </a:lnSpc>
            </a:pPr>
            <a:endParaRPr dirty="0" smtClean="0">
              <a:latin typeface="VAGRounded BT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Disposal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mercury</a:t>
            </a:r>
            <a:r>
              <a:rPr lang="de-DE" dirty="0" smtClean="0"/>
              <a:t> </a:t>
            </a:r>
            <a:r>
              <a:rPr lang="de-DE" dirty="0" err="1" smtClean="0"/>
              <a:t>containing</a:t>
            </a:r>
            <a:r>
              <a:rPr lang="de-DE" dirty="0" smtClean="0"/>
              <a:t> </a:t>
            </a:r>
            <a:r>
              <a:rPr lang="de-DE" dirty="0" err="1" smtClean="0"/>
              <a:t>waste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– </a:t>
            </a:r>
            <a:r>
              <a:rPr lang="de-DE" dirty="0" err="1" smtClean="0"/>
              <a:t>Opportunities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Challenges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3388" y="1628800"/>
            <a:ext cx="4606644" cy="4672940"/>
          </a:xfrm>
        </p:spPr>
        <p:txBody>
          <a:bodyPr/>
          <a:lstStyle/>
          <a:p>
            <a:pPr marL="184150" indent="-188913">
              <a:buFont typeface="Arial" pitchFamily="34" charset="0"/>
              <a:buChar char="•"/>
            </a:pPr>
            <a:endParaRPr lang="en-GB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837E5-07DA-49C3-AFFB-A93891CCA741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251520" y="1844824"/>
            <a:ext cx="4102588" cy="36004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-476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Opportunities</a:t>
            </a:r>
            <a:b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</a:b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en-GB" noProof="0" dirty="0" smtClean="0">
                <a:latin typeface="VAGRounded BT"/>
                <a:cs typeface="Arial" pitchFamily="34" charset="0"/>
              </a:rPr>
              <a:t>Well established technologies exist</a:t>
            </a: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Recycling generates Hg-free material that may be used again</a:t>
            </a: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en-GB" dirty="0" smtClean="0">
                <a:latin typeface="VAGRounded BT"/>
                <a:cs typeface="Arial" pitchFamily="34" charset="0"/>
              </a:rPr>
              <a:t>Small amount of remaining waste that has to be disposed</a:t>
            </a:r>
            <a:r>
              <a:rPr kumimoji="0" lang="en-GB" sz="18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 </a:t>
            </a: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</p:txBody>
      </p:sp>
      <p:sp>
        <p:nvSpPr>
          <p:cNvPr id="8" name="Inhaltsplatzhalter 2"/>
          <p:cNvSpPr txBox="1">
            <a:spLocks/>
          </p:cNvSpPr>
          <p:nvPr/>
        </p:nvSpPr>
        <p:spPr bwMode="auto">
          <a:xfrm>
            <a:off x="4570132" y="1844824"/>
            <a:ext cx="4102588" cy="3600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-476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  <a:t>Challenges</a:t>
            </a:r>
            <a:b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AGRounded BT"/>
                <a:ea typeface="+mn-ea"/>
                <a:cs typeface="Arial" pitchFamily="34" charset="0"/>
              </a:rPr>
            </a:b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en-GB" dirty="0" smtClean="0">
                <a:latin typeface="VAGRounded BT"/>
                <a:cs typeface="Arial" pitchFamily="34" charset="0"/>
              </a:rPr>
              <a:t>Final disposal without treatment not recommended</a:t>
            </a: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en-GB" dirty="0" smtClean="0">
                <a:latin typeface="VAGRounded BT"/>
                <a:cs typeface="Arial" pitchFamily="34" charset="0"/>
              </a:rPr>
              <a:t>Separate management requires effective separate collection</a:t>
            </a: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en-GB" dirty="0" smtClean="0">
                <a:latin typeface="VAGRounded BT"/>
                <a:cs typeface="Arial" pitchFamily="34" charset="0"/>
              </a:rPr>
              <a:t>Recycling plants in Asia often lacking</a:t>
            </a:r>
            <a:endParaRPr lang="en-GB" dirty="0" smtClean="0">
              <a:latin typeface="VAGRounded BT"/>
              <a:cs typeface="Arial" pitchFamily="34" charset="0"/>
            </a:endParaRPr>
          </a:p>
          <a:p>
            <a:pPr marL="271463" marR="0" lvl="0" indent="-276225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33B2B2"/>
              </a:buClr>
              <a:buSzPct val="100000"/>
              <a:buFont typeface="Arial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AGRounded BT"/>
              <a:ea typeface="+mn-ea"/>
              <a:cs typeface="Arial" pitchFamily="34" charset="0"/>
            </a:endParaRPr>
          </a:p>
        </p:txBody>
      </p:sp>
      <p:pic>
        <p:nvPicPr>
          <p:cNvPr id="9" name="Grafik 8" descr="mercury-spill-storage.jpg"/>
          <p:cNvPicPr>
            <a:picLocks noChangeAspect="1"/>
          </p:cNvPicPr>
          <p:nvPr/>
        </p:nvPicPr>
        <p:blipFill>
          <a:blip r:embed="rId2" cstate="print"/>
          <a:srcRect l="6292" r="15064"/>
          <a:stretch>
            <a:fillRect/>
          </a:stretch>
        </p:blipFill>
        <p:spPr>
          <a:xfrm>
            <a:off x="7596336" y="548680"/>
            <a:ext cx="1224136" cy="1167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988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hteck 29"/>
          <p:cNvSpPr/>
          <p:nvPr/>
        </p:nvSpPr>
        <p:spPr>
          <a:xfrm>
            <a:off x="73278" y="989327"/>
            <a:ext cx="1978442" cy="56357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5875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err="1" smtClean="0">
                <a:latin typeface="VAGRounded BT" pitchFamily="34" charset="0"/>
              </a:rPr>
              <a:t>Whate</a:t>
            </a:r>
            <a:r>
              <a:rPr lang="en-GB" sz="2400" dirty="0" smtClean="0">
                <a:latin typeface="VAGRounded BT" pitchFamily="34" charset="0"/>
              </a:rPr>
              <a:t> are Mercury Containing Wastes?</a:t>
            </a:r>
            <a:endParaRPr lang="en-GB" sz="2400" dirty="0">
              <a:latin typeface="VAGRounded BT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97BFC54D-CA07-4A07-AEF9-FEADE7FFF69B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  <p:sp>
        <p:nvSpPr>
          <p:cNvPr id="88" name="Rechteck 87"/>
          <p:cNvSpPr/>
          <p:nvPr/>
        </p:nvSpPr>
        <p:spPr>
          <a:xfrm>
            <a:off x="159865" y="5963408"/>
            <a:ext cx="15989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VAGRounded BT" pitchFamily="34" charset="0"/>
              </a:rPr>
              <a:t>Other mercury compounds</a:t>
            </a:r>
            <a:endParaRPr lang="en-GB" sz="1600" dirty="0">
              <a:latin typeface="VAGRounded BT" pitchFamily="34" charset="0"/>
            </a:endParaRPr>
          </a:p>
        </p:txBody>
      </p:sp>
      <p:sp>
        <p:nvSpPr>
          <p:cNvPr id="89" name="Rechteck 88"/>
          <p:cNvSpPr/>
          <p:nvPr/>
        </p:nvSpPr>
        <p:spPr>
          <a:xfrm>
            <a:off x="159865" y="2465441"/>
            <a:ext cx="18201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VAGRounded BT" pitchFamily="34" charset="0"/>
              </a:rPr>
              <a:t>End of life products</a:t>
            </a:r>
            <a:endParaRPr lang="en-GB" sz="1600" dirty="0">
              <a:latin typeface="VAGRounded BT" pitchFamily="34" charset="0"/>
            </a:endParaRPr>
          </a:p>
        </p:txBody>
      </p:sp>
      <p:pic>
        <p:nvPicPr>
          <p:cNvPr id="40" name="Picture 2" descr="http://www.lessismore.org/system/introduction_banner_images/103/intro/4HazardousCFL.jpg?1282606960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8" t="14173" r="8412" b="11890"/>
          <a:stretch/>
        </p:blipFill>
        <p:spPr bwMode="auto">
          <a:xfrm>
            <a:off x="233080" y="1290854"/>
            <a:ext cx="1500205" cy="117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Grafik 5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579" y="3140245"/>
            <a:ext cx="1527705" cy="1043450"/>
          </a:xfrm>
          <a:prstGeom prst="rect">
            <a:avLst/>
          </a:prstGeom>
        </p:spPr>
      </p:pic>
      <p:sp>
        <p:nvSpPr>
          <p:cNvPr id="45" name="Rechteck 44"/>
          <p:cNvSpPr/>
          <p:nvPr/>
        </p:nvSpPr>
        <p:spPr>
          <a:xfrm>
            <a:off x="205332" y="4210937"/>
            <a:ext cx="18201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VAGRounded BT" pitchFamily="34" charset="0"/>
              </a:rPr>
              <a:t>Stabilized mercury</a:t>
            </a:r>
            <a:endParaRPr lang="en-GB" sz="1600" dirty="0">
              <a:latin typeface="VAGRounded BT" pitchFamily="34" charset="0"/>
            </a:endParaRPr>
          </a:p>
        </p:txBody>
      </p:sp>
      <p:pic>
        <p:nvPicPr>
          <p:cNvPr id="48" name="Picture 4" descr="Mercurous Chloride Calomel 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6" t="5925" r="5183" b="7433"/>
          <a:stretch/>
        </p:blipFill>
        <p:spPr bwMode="auto">
          <a:xfrm>
            <a:off x="205332" y="4867884"/>
            <a:ext cx="1718302" cy="99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223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hteck 29"/>
          <p:cNvSpPr/>
          <p:nvPr/>
        </p:nvSpPr>
        <p:spPr>
          <a:xfrm>
            <a:off x="73278" y="989327"/>
            <a:ext cx="1978442" cy="56357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5875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>
                <a:latin typeface="VAGRounded BT" pitchFamily="34" charset="0"/>
              </a:rPr>
              <a:t>Management Options for Mercury Containing Wastes</a:t>
            </a:r>
            <a:endParaRPr lang="en-GB" sz="2400" dirty="0">
              <a:latin typeface="VAGRounded BT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97BFC54D-CA07-4A07-AEF9-FEADE7FFF69B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sp>
        <p:nvSpPr>
          <p:cNvPr id="88" name="Rechteck 87"/>
          <p:cNvSpPr/>
          <p:nvPr/>
        </p:nvSpPr>
        <p:spPr>
          <a:xfrm>
            <a:off x="159865" y="5963408"/>
            <a:ext cx="15989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VAGRounded BT" pitchFamily="34" charset="0"/>
              </a:rPr>
              <a:t>Other mercury compounds</a:t>
            </a:r>
            <a:endParaRPr lang="en-GB" sz="1600" dirty="0">
              <a:latin typeface="VAGRounded BT" pitchFamily="34" charset="0"/>
            </a:endParaRPr>
          </a:p>
        </p:txBody>
      </p:sp>
      <p:sp>
        <p:nvSpPr>
          <p:cNvPr id="89" name="Rechteck 88"/>
          <p:cNvSpPr/>
          <p:nvPr/>
        </p:nvSpPr>
        <p:spPr>
          <a:xfrm>
            <a:off x="159865" y="2465441"/>
            <a:ext cx="18201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VAGRounded BT" pitchFamily="34" charset="0"/>
              </a:rPr>
              <a:t>End of life products</a:t>
            </a:r>
            <a:endParaRPr lang="en-GB" sz="1600" dirty="0">
              <a:latin typeface="VAGRounded BT" pitchFamily="34" charset="0"/>
            </a:endParaRPr>
          </a:p>
        </p:txBody>
      </p:sp>
      <p:cxnSp>
        <p:nvCxnSpPr>
          <p:cNvPr id="99" name="Gewinkelte Verbindung 98"/>
          <p:cNvCxnSpPr>
            <a:stCxn id="57" idx="3"/>
          </p:cNvCxnSpPr>
          <p:nvPr/>
        </p:nvCxnSpPr>
        <p:spPr>
          <a:xfrm flipV="1">
            <a:off x="1733284" y="3658908"/>
            <a:ext cx="5575020" cy="3062"/>
          </a:xfrm>
          <a:prstGeom prst="bentConnector3">
            <a:avLst>
              <a:gd name="adj1" fmla="val 50000"/>
            </a:avLst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uppieren 17"/>
          <p:cNvGrpSpPr/>
          <p:nvPr/>
        </p:nvGrpSpPr>
        <p:grpSpPr>
          <a:xfrm>
            <a:off x="6687391" y="4550311"/>
            <a:ext cx="2291731" cy="2332442"/>
            <a:chOff x="6660232" y="3789040"/>
            <a:chExt cx="2291731" cy="2332442"/>
          </a:xfrm>
        </p:grpSpPr>
        <p:pic>
          <p:nvPicPr>
            <p:cNvPr id="33" name="Picture 13"/>
            <p:cNvPicPr>
              <a:picLocks noChangeAspect="1" noChangeArrowheads="1"/>
            </p:cNvPicPr>
            <p:nvPr/>
          </p:nvPicPr>
          <p:blipFill>
            <a:blip r:embed="rId2" cstate="print"/>
            <a:srcRect l="5267" t="6248" r="5173" b="12531"/>
            <a:stretch>
              <a:fillRect/>
            </a:stretch>
          </p:blipFill>
          <p:spPr bwMode="auto">
            <a:xfrm>
              <a:off x="6732241" y="3789040"/>
              <a:ext cx="2219722" cy="1757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8" name="Rechteck 137"/>
            <p:cNvSpPr/>
            <p:nvPr/>
          </p:nvSpPr>
          <p:spPr>
            <a:xfrm>
              <a:off x="6660232" y="5536707"/>
              <a:ext cx="229173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VAGRounded BT" pitchFamily="34" charset="0"/>
                </a:rPr>
                <a:t>Permanent storage in underground mines</a:t>
              </a:r>
            </a:p>
          </p:txBody>
        </p:sp>
      </p:grpSp>
      <p:pic>
        <p:nvPicPr>
          <p:cNvPr id="40" name="Picture 2" descr="http://www.lessismore.org/system/introduction_banner_images/103/intro/4HazardousCFL.jpg?1282606960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8" t="14173" r="8412" b="11890"/>
          <a:stretch/>
        </p:blipFill>
        <p:spPr bwMode="auto">
          <a:xfrm>
            <a:off x="233080" y="1290854"/>
            <a:ext cx="1500205" cy="117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69269" y="1472054"/>
            <a:ext cx="1349578" cy="812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461" name="Gruppieren 18460"/>
          <p:cNvGrpSpPr/>
          <p:nvPr/>
        </p:nvGrpSpPr>
        <p:grpSpPr>
          <a:xfrm>
            <a:off x="7308303" y="2357158"/>
            <a:ext cx="1751162" cy="2132747"/>
            <a:chOff x="7291854" y="1034218"/>
            <a:chExt cx="1751162" cy="2132747"/>
          </a:xfrm>
        </p:grpSpPr>
        <p:sp>
          <p:nvSpPr>
            <p:cNvPr id="10" name="Textfeld 9"/>
            <p:cNvSpPr txBox="1"/>
            <p:nvPr/>
          </p:nvSpPr>
          <p:spPr>
            <a:xfrm>
              <a:off x="7291854" y="2335968"/>
              <a:ext cx="1751161" cy="830997"/>
            </a:xfrm>
            <a:prstGeom prst="rect">
              <a:avLst/>
            </a:prstGeom>
            <a:solidFill>
              <a:schemeClr val="tx1">
                <a:alpha val="31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chemeClr val="bg1"/>
                  </a:solidFill>
                  <a:latin typeface="VAGRounded BT" pitchFamily="34" charset="0"/>
                </a:rPr>
                <a:t>Specially engineered landfill</a:t>
              </a:r>
              <a:endParaRPr lang="en-GB" sz="1600" dirty="0">
                <a:solidFill>
                  <a:schemeClr val="bg1"/>
                </a:solidFill>
                <a:latin typeface="VAGRounded BT" pitchFamily="34" charset="0"/>
              </a:endParaRPr>
            </a:p>
          </p:txBody>
        </p:sp>
        <p:pic>
          <p:nvPicPr>
            <p:cNvPr id="44" name="Picture 8" descr="Hazardous Waste Landfill Liner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291855" y="1034218"/>
              <a:ext cx="1751161" cy="1301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46" name="Gewinkelte Verbindung 45"/>
          <p:cNvCxnSpPr/>
          <p:nvPr/>
        </p:nvCxnSpPr>
        <p:spPr>
          <a:xfrm>
            <a:off x="1733285" y="1707322"/>
            <a:ext cx="2947611" cy="12700"/>
          </a:xfrm>
          <a:prstGeom prst="bentConnector3">
            <a:avLst>
              <a:gd name="adj1" fmla="val 50000"/>
            </a:avLst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7" name="Grafik 5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579" y="3140245"/>
            <a:ext cx="1527705" cy="1043450"/>
          </a:xfrm>
          <a:prstGeom prst="rect">
            <a:avLst/>
          </a:prstGeom>
        </p:spPr>
      </p:pic>
      <p:cxnSp>
        <p:nvCxnSpPr>
          <p:cNvPr id="58" name="Gewinkelte Verbindung 57"/>
          <p:cNvCxnSpPr>
            <a:stCxn id="43" idx="2"/>
          </p:cNvCxnSpPr>
          <p:nvPr/>
        </p:nvCxnSpPr>
        <p:spPr>
          <a:xfrm rot="5400000">
            <a:off x="2987693" y="1055346"/>
            <a:ext cx="1127473" cy="3585259"/>
          </a:xfrm>
          <a:prstGeom prst="bentConnector2">
            <a:avLst/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Gruppieren 91"/>
          <p:cNvGrpSpPr/>
          <p:nvPr/>
        </p:nvGrpSpPr>
        <p:grpSpPr>
          <a:xfrm>
            <a:off x="2209095" y="1052736"/>
            <a:ext cx="1282785" cy="1381151"/>
            <a:chOff x="2569135" y="2538360"/>
            <a:chExt cx="1595002" cy="1802657"/>
          </a:xfrm>
        </p:grpSpPr>
        <p:pic>
          <p:nvPicPr>
            <p:cNvPr id="107" name="Picture 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9135" y="2538360"/>
              <a:ext cx="1588478" cy="17087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8" name="Rechteck 107"/>
            <p:cNvSpPr/>
            <p:nvPr/>
          </p:nvSpPr>
          <p:spPr>
            <a:xfrm>
              <a:off x="2569135" y="3658118"/>
              <a:ext cx="1595002" cy="682899"/>
            </a:xfrm>
            <a:prstGeom prst="rect">
              <a:avLst/>
            </a:prstGeom>
            <a:solidFill>
              <a:schemeClr val="tx1">
                <a:alpha val="48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sz="1400" dirty="0" smtClean="0">
                  <a:solidFill>
                    <a:schemeClr val="bg1"/>
                  </a:solidFill>
                  <a:latin typeface="VAGRounded BT" pitchFamily="34" charset="0"/>
                </a:rPr>
                <a:t>Temporary storage</a:t>
              </a:r>
              <a:endParaRPr lang="en-GB" sz="1400" dirty="0">
                <a:solidFill>
                  <a:schemeClr val="bg1"/>
                </a:solidFill>
                <a:latin typeface="VAGRounded BT" pitchFamily="34" charset="0"/>
              </a:endParaRPr>
            </a:p>
          </p:txBody>
        </p:sp>
      </p:grpSp>
      <p:cxnSp>
        <p:nvCxnSpPr>
          <p:cNvPr id="143" name="Gewinkelte Verbindung 142"/>
          <p:cNvCxnSpPr>
            <a:stCxn id="43" idx="3"/>
            <a:endCxn id="18458" idx="1"/>
          </p:cNvCxnSpPr>
          <p:nvPr/>
        </p:nvCxnSpPr>
        <p:spPr>
          <a:xfrm flipV="1">
            <a:off x="6018847" y="1876599"/>
            <a:ext cx="555269" cy="1548"/>
          </a:xfrm>
          <a:prstGeom prst="bentConnector3">
            <a:avLst>
              <a:gd name="adj1" fmla="val 50000"/>
            </a:avLst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458" name="Grafik 1845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116" y="1106556"/>
            <a:ext cx="734187" cy="1540085"/>
          </a:xfrm>
          <a:prstGeom prst="rect">
            <a:avLst/>
          </a:prstGeom>
        </p:spPr>
      </p:pic>
      <p:sp>
        <p:nvSpPr>
          <p:cNvPr id="147" name="Textfeld 146"/>
          <p:cNvSpPr txBox="1"/>
          <p:nvPr/>
        </p:nvSpPr>
        <p:spPr>
          <a:xfrm>
            <a:off x="7299715" y="1666002"/>
            <a:ext cx="569546" cy="338554"/>
          </a:xfrm>
          <a:prstGeom prst="rect">
            <a:avLst/>
          </a:prstGeom>
          <a:solidFill>
            <a:schemeClr val="tx1">
              <a:alpha val="31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  <a:latin typeface="VAGRounded BT" pitchFamily="34" charset="0"/>
              </a:rPr>
              <a:t>Use</a:t>
            </a:r>
            <a:endParaRPr lang="en-GB" sz="1600" dirty="0">
              <a:solidFill>
                <a:schemeClr val="bg1"/>
              </a:solidFill>
              <a:latin typeface="VAGRounded BT" pitchFamily="34" charset="0"/>
            </a:endParaRPr>
          </a:p>
        </p:txBody>
      </p:sp>
      <p:sp>
        <p:nvSpPr>
          <p:cNvPr id="169" name="Rechteck 168"/>
          <p:cNvSpPr/>
          <p:nvPr/>
        </p:nvSpPr>
        <p:spPr>
          <a:xfrm>
            <a:off x="3491880" y="1395513"/>
            <a:ext cx="11890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VAGRounded BT" pitchFamily="34" charset="0"/>
              </a:rPr>
              <a:t>Extraction</a:t>
            </a:r>
            <a:endParaRPr lang="en-GB" sz="1600" dirty="0">
              <a:latin typeface="VAGRounded BT" pitchFamily="34" charset="0"/>
            </a:endParaRPr>
          </a:p>
        </p:txBody>
      </p:sp>
      <p:sp>
        <p:nvSpPr>
          <p:cNvPr id="171" name="Rechteck 170"/>
          <p:cNvSpPr/>
          <p:nvPr/>
        </p:nvSpPr>
        <p:spPr>
          <a:xfrm>
            <a:off x="3756249" y="3242435"/>
            <a:ext cx="1385404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VAGRounded BT" pitchFamily="34" charset="0"/>
              </a:rPr>
              <a:t>Stabilization</a:t>
            </a:r>
            <a:endParaRPr lang="en-GB" sz="1600" dirty="0">
              <a:latin typeface="VAGRounded BT" pitchFamily="34" charset="0"/>
            </a:endParaRPr>
          </a:p>
        </p:txBody>
      </p:sp>
      <p:cxnSp>
        <p:nvCxnSpPr>
          <p:cNvPr id="172" name="Gewinkelte Verbindung 171"/>
          <p:cNvCxnSpPr/>
          <p:nvPr/>
        </p:nvCxnSpPr>
        <p:spPr>
          <a:xfrm flipV="1">
            <a:off x="1843290" y="5841768"/>
            <a:ext cx="4916110" cy="12700"/>
          </a:xfrm>
          <a:prstGeom prst="bentConnector3">
            <a:avLst>
              <a:gd name="adj1" fmla="val 50000"/>
            </a:avLst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feld 140"/>
          <p:cNvSpPr txBox="1"/>
          <p:nvPr/>
        </p:nvSpPr>
        <p:spPr>
          <a:xfrm>
            <a:off x="5943277" y="3474242"/>
            <a:ext cx="312906" cy="3693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45" name="Rechteck 44"/>
          <p:cNvSpPr/>
          <p:nvPr/>
        </p:nvSpPr>
        <p:spPr>
          <a:xfrm>
            <a:off x="205332" y="4210937"/>
            <a:ext cx="18201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VAGRounded BT" pitchFamily="34" charset="0"/>
              </a:rPr>
              <a:t>Stabilized mercury</a:t>
            </a:r>
            <a:endParaRPr lang="en-GB" sz="1600" dirty="0">
              <a:latin typeface="VAGRounded BT" pitchFamily="34" charset="0"/>
            </a:endParaRPr>
          </a:p>
        </p:txBody>
      </p:sp>
      <p:pic>
        <p:nvPicPr>
          <p:cNvPr id="48" name="Picture 4" descr="Mercurous Chloride Calomel 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6" t="5925" r="5183" b="7433"/>
          <a:stretch/>
        </p:blipFill>
        <p:spPr bwMode="auto">
          <a:xfrm>
            <a:off x="205332" y="4867884"/>
            <a:ext cx="1718302" cy="99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Gruppieren 49"/>
          <p:cNvGrpSpPr/>
          <p:nvPr/>
        </p:nvGrpSpPr>
        <p:grpSpPr>
          <a:xfrm>
            <a:off x="2189977" y="2883684"/>
            <a:ext cx="1282785" cy="1381151"/>
            <a:chOff x="2569135" y="2538360"/>
            <a:chExt cx="1595002" cy="1802657"/>
          </a:xfrm>
        </p:grpSpPr>
        <p:pic>
          <p:nvPicPr>
            <p:cNvPr id="51" name="Picture 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9135" y="2538360"/>
              <a:ext cx="1588478" cy="17087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3" name="Rechteck 52"/>
            <p:cNvSpPr/>
            <p:nvPr/>
          </p:nvSpPr>
          <p:spPr>
            <a:xfrm>
              <a:off x="2569135" y="3658118"/>
              <a:ext cx="1595002" cy="682899"/>
            </a:xfrm>
            <a:prstGeom prst="rect">
              <a:avLst/>
            </a:prstGeom>
            <a:solidFill>
              <a:schemeClr val="tx1">
                <a:alpha val="48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sz="1400" dirty="0" smtClean="0">
                  <a:solidFill>
                    <a:schemeClr val="bg1"/>
                  </a:solidFill>
                  <a:latin typeface="VAGRounded BT" pitchFamily="34" charset="0"/>
                </a:rPr>
                <a:t>Temporary storage</a:t>
              </a:r>
              <a:endParaRPr lang="en-GB" sz="1400" dirty="0">
                <a:solidFill>
                  <a:schemeClr val="bg1"/>
                </a:solidFill>
                <a:latin typeface="VAGRounded BT" pitchFamily="34" charset="0"/>
              </a:endParaRPr>
            </a:p>
          </p:txBody>
        </p:sp>
      </p:grpSp>
      <p:cxnSp>
        <p:nvCxnSpPr>
          <p:cNvPr id="54" name="Gewinkelte Verbindung 53"/>
          <p:cNvCxnSpPr>
            <a:stCxn id="43" idx="2"/>
            <a:endCxn id="171" idx="3"/>
          </p:cNvCxnSpPr>
          <p:nvPr/>
        </p:nvCxnSpPr>
        <p:spPr>
          <a:xfrm rot="5400000">
            <a:off x="4679120" y="2746773"/>
            <a:ext cx="1127473" cy="202405"/>
          </a:xfrm>
          <a:prstGeom prst="bentConnector2">
            <a:avLst/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Gewinkelte Verbindung 130"/>
          <p:cNvCxnSpPr>
            <a:stCxn id="48" idx="3"/>
            <a:endCxn id="43" idx="1"/>
          </p:cNvCxnSpPr>
          <p:nvPr/>
        </p:nvCxnSpPr>
        <p:spPr>
          <a:xfrm flipV="1">
            <a:off x="1923634" y="1878147"/>
            <a:ext cx="2745635" cy="3488923"/>
          </a:xfrm>
          <a:prstGeom prst="bentConnector3">
            <a:avLst>
              <a:gd name="adj1" fmla="val 62766"/>
            </a:avLst>
          </a:prstGeom>
          <a:ln w="25400">
            <a:solidFill>
              <a:srgbClr val="FF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1" name="Gruppieren 120"/>
          <p:cNvGrpSpPr/>
          <p:nvPr/>
        </p:nvGrpSpPr>
        <p:grpSpPr>
          <a:xfrm>
            <a:off x="2166024" y="4770208"/>
            <a:ext cx="1282785" cy="1381151"/>
            <a:chOff x="2569135" y="2538360"/>
            <a:chExt cx="1595002" cy="1802657"/>
          </a:xfrm>
        </p:grpSpPr>
        <p:pic>
          <p:nvPicPr>
            <p:cNvPr id="122" name="Picture 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9135" y="2538360"/>
              <a:ext cx="1588478" cy="17087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4" name="Rechteck 123"/>
            <p:cNvSpPr/>
            <p:nvPr/>
          </p:nvSpPr>
          <p:spPr>
            <a:xfrm>
              <a:off x="2569135" y="3658118"/>
              <a:ext cx="1595002" cy="682899"/>
            </a:xfrm>
            <a:prstGeom prst="rect">
              <a:avLst/>
            </a:prstGeom>
            <a:solidFill>
              <a:schemeClr val="tx1">
                <a:alpha val="48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sz="1400" dirty="0" smtClean="0">
                  <a:solidFill>
                    <a:schemeClr val="bg1"/>
                  </a:solidFill>
                  <a:latin typeface="VAGRounded BT" pitchFamily="34" charset="0"/>
                </a:rPr>
                <a:t>Temporary storage</a:t>
              </a:r>
              <a:endParaRPr lang="en-GB" sz="1400" dirty="0">
                <a:solidFill>
                  <a:schemeClr val="bg1"/>
                </a:solidFill>
                <a:latin typeface="VAGRounded BT" pitchFamily="34" charset="0"/>
              </a:endParaRPr>
            </a:p>
          </p:txBody>
        </p:sp>
      </p:grpSp>
      <p:sp>
        <p:nvSpPr>
          <p:cNvPr id="66" name="Textfeld 65"/>
          <p:cNvSpPr txBox="1"/>
          <p:nvPr/>
        </p:nvSpPr>
        <p:spPr>
          <a:xfrm>
            <a:off x="6095677" y="1670308"/>
            <a:ext cx="312906" cy="3693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/>
              <a:t>?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9414" y="2398656"/>
            <a:ext cx="649288" cy="718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2" name="Gewinkelte Verbindung 41"/>
          <p:cNvCxnSpPr/>
          <p:nvPr/>
        </p:nvCxnSpPr>
        <p:spPr>
          <a:xfrm>
            <a:off x="1758799" y="3807226"/>
            <a:ext cx="5153001" cy="1774066"/>
          </a:xfrm>
          <a:prstGeom prst="bentConnector3">
            <a:avLst>
              <a:gd name="adj1" fmla="val 77209"/>
            </a:avLst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1760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" grpId="0"/>
      <p:bldP spid="17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hteck 29"/>
          <p:cNvSpPr/>
          <p:nvPr/>
        </p:nvSpPr>
        <p:spPr>
          <a:xfrm>
            <a:off x="73278" y="989327"/>
            <a:ext cx="1978442" cy="56357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5875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>
                <a:latin typeface="VAGRounded BT" pitchFamily="34" charset="0"/>
              </a:rPr>
              <a:t>Other, not </a:t>
            </a:r>
            <a:r>
              <a:rPr lang="de-DE" sz="2400" dirty="0" err="1">
                <a:latin typeface="VAGRounded BT" pitchFamily="34" charset="0"/>
              </a:rPr>
              <a:t>recommended</a:t>
            </a:r>
            <a:r>
              <a:rPr lang="de-DE" sz="2400" dirty="0">
                <a:latin typeface="VAGRounded BT" pitchFamily="34" charset="0"/>
              </a:rPr>
              <a:t> </a:t>
            </a:r>
            <a:r>
              <a:rPr lang="de-DE" sz="2400" dirty="0" err="1">
                <a:latin typeface="VAGRounded BT" pitchFamily="34" charset="0"/>
              </a:rPr>
              <a:t>disposal</a:t>
            </a:r>
            <a:r>
              <a:rPr lang="de-DE" sz="2400" dirty="0">
                <a:latin typeface="VAGRounded BT" pitchFamily="34" charset="0"/>
              </a:rPr>
              <a:t> </a:t>
            </a:r>
            <a:r>
              <a:rPr lang="de-DE" sz="2400" dirty="0" err="1">
                <a:latin typeface="VAGRounded BT" pitchFamily="34" charset="0"/>
              </a:rPr>
              <a:t>options</a:t>
            </a:r>
            <a:endParaRPr lang="en-GB" sz="2400" dirty="0">
              <a:latin typeface="VAGRounded BT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97BFC54D-CA07-4A07-AEF9-FEADE7FFF69B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88" name="Rechteck 87"/>
          <p:cNvSpPr/>
          <p:nvPr/>
        </p:nvSpPr>
        <p:spPr>
          <a:xfrm>
            <a:off x="159865" y="5963408"/>
            <a:ext cx="159893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VAGRounded BT" pitchFamily="34" charset="0"/>
              </a:rPr>
              <a:t>Batteries</a:t>
            </a:r>
            <a:endParaRPr lang="en-GB" sz="1600" dirty="0">
              <a:latin typeface="VAGRounded BT" pitchFamily="34" charset="0"/>
            </a:endParaRPr>
          </a:p>
        </p:txBody>
      </p:sp>
      <p:sp>
        <p:nvSpPr>
          <p:cNvPr id="89" name="Rechteck 88"/>
          <p:cNvSpPr/>
          <p:nvPr/>
        </p:nvSpPr>
        <p:spPr>
          <a:xfrm>
            <a:off x="159865" y="2465441"/>
            <a:ext cx="18201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VAGRounded BT" pitchFamily="34" charset="0"/>
              </a:rPr>
              <a:t>End of life products</a:t>
            </a:r>
            <a:endParaRPr lang="en-GB" sz="1600" dirty="0">
              <a:latin typeface="VAGRounded BT" pitchFamily="34" charset="0"/>
            </a:endParaRPr>
          </a:p>
        </p:txBody>
      </p:sp>
      <p:grpSp>
        <p:nvGrpSpPr>
          <p:cNvPr id="18" name="Gruppieren 17"/>
          <p:cNvGrpSpPr/>
          <p:nvPr/>
        </p:nvGrpSpPr>
        <p:grpSpPr>
          <a:xfrm>
            <a:off x="6687391" y="4550311"/>
            <a:ext cx="2291731" cy="2332442"/>
            <a:chOff x="6660232" y="3789040"/>
            <a:chExt cx="2291731" cy="2332442"/>
          </a:xfrm>
        </p:grpSpPr>
        <p:pic>
          <p:nvPicPr>
            <p:cNvPr id="33" name="Picture 13"/>
            <p:cNvPicPr>
              <a:picLocks noChangeAspect="1" noChangeArrowheads="1"/>
            </p:cNvPicPr>
            <p:nvPr/>
          </p:nvPicPr>
          <p:blipFill>
            <a:blip r:embed="rId2" cstate="print"/>
            <a:srcRect l="5267" t="6248" r="5173" b="12531"/>
            <a:stretch>
              <a:fillRect/>
            </a:stretch>
          </p:blipFill>
          <p:spPr bwMode="auto">
            <a:xfrm>
              <a:off x="6732241" y="3789040"/>
              <a:ext cx="2219722" cy="1757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8" name="Rechteck 137"/>
            <p:cNvSpPr/>
            <p:nvPr/>
          </p:nvSpPr>
          <p:spPr>
            <a:xfrm>
              <a:off x="6660232" y="5536707"/>
              <a:ext cx="229173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VAGRounded BT" pitchFamily="34" charset="0"/>
                </a:rPr>
                <a:t>Permanent storage in underground mines</a:t>
              </a:r>
            </a:p>
          </p:txBody>
        </p:sp>
      </p:grpSp>
      <p:pic>
        <p:nvPicPr>
          <p:cNvPr id="40" name="Picture 2" descr="http://www.lessismore.org/system/introduction_banner_images/103/intro/4HazardousCFL.jpg?1282606960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8" t="14173" r="8412" b="11890"/>
          <a:stretch/>
        </p:blipFill>
        <p:spPr bwMode="auto">
          <a:xfrm>
            <a:off x="233080" y="1290854"/>
            <a:ext cx="1500205" cy="117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461" name="Gruppieren 18460"/>
          <p:cNvGrpSpPr/>
          <p:nvPr/>
        </p:nvGrpSpPr>
        <p:grpSpPr>
          <a:xfrm>
            <a:off x="7308303" y="2357158"/>
            <a:ext cx="1751162" cy="2132747"/>
            <a:chOff x="7291854" y="1034218"/>
            <a:chExt cx="1751162" cy="2132747"/>
          </a:xfrm>
        </p:grpSpPr>
        <p:sp>
          <p:nvSpPr>
            <p:cNvPr id="10" name="Textfeld 9"/>
            <p:cNvSpPr txBox="1"/>
            <p:nvPr/>
          </p:nvSpPr>
          <p:spPr>
            <a:xfrm>
              <a:off x="7291854" y="2335968"/>
              <a:ext cx="1751161" cy="830997"/>
            </a:xfrm>
            <a:prstGeom prst="rect">
              <a:avLst/>
            </a:prstGeom>
            <a:solidFill>
              <a:schemeClr val="tx1">
                <a:alpha val="31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chemeClr val="bg1"/>
                  </a:solidFill>
                  <a:latin typeface="VAGRounded BT" pitchFamily="34" charset="0"/>
                </a:rPr>
                <a:t>Specially engineered landfill</a:t>
              </a:r>
              <a:endParaRPr lang="en-GB" sz="1600" dirty="0">
                <a:solidFill>
                  <a:schemeClr val="bg1"/>
                </a:solidFill>
                <a:latin typeface="VAGRounded BT" pitchFamily="34" charset="0"/>
              </a:endParaRPr>
            </a:p>
          </p:txBody>
        </p:sp>
        <p:pic>
          <p:nvPicPr>
            <p:cNvPr id="44" name="Picture 8" descr="Hazardous Waste Landfill Liner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291855" y="1034218"/>
              <a:ext cx="1751161" cy="1301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7" name="Grafik 5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579" y="3140245"/>
            <a:ext cx="1527705" cy="1043450"/>
          </a:xfrm>
          <a:prstGeom prst="rect">
            <a:avLst/>
          </a:prstGeom>
        </p:spPr>
      </p:pic>
      <p:cxnSp>
        <p:nvCxnSpPr>
          <p:cNvPr id="58" name="Gewinkelte Verbindung 57"/>
          <p:cNvCxnSpPr/>
          <p:nvPr/>
        </p:nvCxnSpPr>
        <p:spPr>
          <a:xfrm flipV="1">
            <a:off x="2204120" y="1412776"/>
            <a:ext cx="5104183" cy="1944217"/>
          </a:xfrm>
          <a:prstGeom prst="bentConnector3">
            <a:avLst>
              <a:gd name="adj1" fmla="val 50000"/>
            </a:avLst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echteck 168"/>
          <p:cNvSpPr/>
          <p:nvPr/>
        </p:nvSpPr>
        <p:spPr>
          <a:xfrm>
            <a:off x="2257440" y="2583927"/>
            <a:ext cx="21602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VAGRounded BT" pitchFamily="34" charset="0"/>
              </a:rPr>
              <a:t>Direct disposal without treatment</a:t>
            </a:r>
            <a:endParaRPr lang="en-GB" sz="1600" dirty="0">
              <a:latin typeface="VAGRounded BT" pitchFamily="34" charset="0"/>
            </a:endParaRPr>
          </a:p>
        </p:txBody>
      </p:sp>
      <p:cxnSp>
        <p:nvCxnSpPr>
          <p:cNvPr id="172" name="Gewinkelte Verbindung 171"/>
          <p:cNvCxnSpPr>
            <a:endCxn id="33" idx="1"/>
          </p:cNvCxnSpPr>
          <p:nvPr/>
        </p:nvCxnSpPr>
        <p:spPr>
          <a:xfrm>
            <a:off x="1733285" y="5324647"/>
            <a:ext cx="5026115" cy="104245"/>
          </a:xfrm>
          <a:prstGeom prst="bentConnector3">
            <a:avLst>
              <a:gd name="adj1" fmla="val 50000"/>
            </a:avLst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hteck 44"/>
          <p:cNvSpPr/>
          <p:nvPr/>
        </p:nvSpPr>
        <p:spPr>
          <a:xfrm>
            <a:off x="205332" y="4210937"/>
            <a:ext cx="18201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VAGRounded BT" pitchFamily="34" charset="0"/>
              </a:rPr>
              <a:t>Stabilized mercury</a:t>
            </a:r>
            <a:endParaRPr lang="en-GB" sz="1600" dirty="0">
              <a:latin typeface="VAGRounded BT" pitchFamily="34" charset="0"/>
            </a:endParaRPr>
          </a:p>
        </p:txBody>
      </p:sp>
      <p:grpSp>
        <p:nvGrpSpPr>
          <p:cNvPr id="42" name="Gruppieren 41"/>
          <p:cNvGrpSpPr/>
          <p:nvPr/>
        </p:nvGrpSpPr>
        <p:grpSpPr>
          <a:xfrm>
            <a:off x="7308304" y="578916"/>
            <a:ext cx="1751162" cy="1886525"/>
            <a:chOff x="7291854" y="1034218"/>
            <a:chExt cx="1751162" cy="1886525"/>
          </a:xfrm>
        </p:grpSpPr>
        <p:sp>
          <p:nvSpPr>
            <p:cNvPr id="47" name="Textfeld 46"/>
            <p:cNvSpPr txBox="1"/>
            <p:nvPr/>
          </p:nvSpPr>
          <p:spPr>
            <a:xfrm>
              <a:off x="7291854" y="2335968"/>
              <a:ext cx="1751161" cy="584775"/>
            </a:xfrm>
            <a:prstGeom prst="rect">
              <a:avLst/>
            </a:prstGeom>
            <a:solidFill>
              <a:schemeClr val="tx1">
                <a:alpha val="31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chemeClr val="bg1"/>
                  </a:solidFill>
                  <a:latin typeface="VAGRounded BT" pitchFamily="34" charset="0"/>
                </a:rPr>
                <a:t>Municipal waste landfill </a:t>
              </a:r>
              <a:endParaRPr lang="en-GB" sz="1600" dirty="0">
                <a:solidFill>
                  <a:schemeClr val="bg1"/>
                </a:solidFill>
                <a:latin typeface="VAGRounded BT" pitchFamily="34" charset="0"/>
              </a:endParaRPr>
            </a:p>
          </p:txBody>
        </p:sp>
        <p:pic>
          <p:nvPicPr>
            <p:cNvPr id="49" name="Picture 8" descr="Hazardous Waste Landfill Liner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291855" y="1034218"/>
              <a:ext cx="1751161" cy="1301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5" name="Grafik 5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9" t="3369" r="4490" b="14312"/>
          <a:stretch/>
        </p:blipFill>
        <p:spPr>
          <a:xfrm>
            <a:off x="243032" y="4795712"/>
            <a:ext cx="1490252" cy="1057870"/>
          </a:xfrm>
          <a:prstGeom prst="rect">
            <a:avLst/>
          </a:prstGeom>
        </p:spPr>
      </p:pic>
      <p:sp>
        <p:nvSpPr>
          <p:cNvPr id="60" name="Rechteck 59"/>
          <p:cNvSpPr/>
          <p:nvPr/>
        </p:nvSpPr>
        <p:spPr>
          <a:xfrm>
            <a:off x="4399776" y="4355623"/>
            <a:ext cx="21602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VAGRounded BT" pitchFamily="34" charset="0"/>
              </a:rPr>
              <a:t>Direct disposal</a:t>
            </a:r>
            <a:br>
              <a:rPr lang="en-GB" sz="1600" dirty="0" smtClean="0">
                <a:latin typeface="VAGRounded BT" pitchFamily="34" charset="0"/>
              </a:rPr>
            </a:br>
            <a:r>
              <a:rPr lang="en-GB" sz="1600" dirty="0" smtClean="0">
                <a:latin typeface="VAGRounded BT" pitchFamily="34" charset="0"/>
                <a:sym typeface="Wingdings" pitchFamily="2" charset="2"/>
              </a:rPr>
              <a:t> </a:t>
            </a:r>
            <a:r>
              <a:rPr lang="en-GB" sz="1600" dirty="0" smtClean="0">
                <a:latin typeface="VAGRounded BT" pitchFamily="34" charset="0"/>
                <a:sym typeface="Wingdings" pitchFamily="2" charset="2"/>
              </a:rPr>
              <a:t>hydrogen gas generation (corrosion)</a:t>
            </a:r>
            <a:endParaRPr lang="en-GB" sz="1600" dirty="0">
              <a:latin typeface="VAGRounded BT" pitchFamily="34" charset="0"/>
            </a:endParaRPr>
          </a:p>
        </p:txBody>
      </p:sp>
      <p:cxnSp>
        <p:nvCxnSpPr>
          <p:cNvPr id="25" name="Gewinkelte Verbindung 24"/>
          <p:cNvCxnSpPr>
            <a:endCxn id="10" idx="1"/>
          </p:cNvCxnSpPr>
          <p:nvPr/>
        </p:nvCxnSpPr>
        <p:spPr>
          <a:xfrm>
            <a:off x="2204120" y="3509393"/>
            <a:ext cx="5104183" cy="565014"/>
          </a:xfrm>
          <a:prstGeom prst="bentConnector3">
            <a:avLst>
              <a:gd name="adj1" fmla="val 50000"/>
            </a:avLst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hteck 27"/>
          <p:cNvSpPr/>
          <p:nvPr/>
        </p:nvSpPr>
        <p:spPr>
          <a:xfrm>
            <a:off x="4849532" y="1522748"/>
            <a:ext cx="21602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VAGRounded BT" pitchFamily="34" charset="0"/>
                <a:sym typeface="Wingdings" pitchFamily="2" charset="2"/>
              </a:rPr>
              <a:t> </a:t>
            </a:r>
            <a:r>
              <a:rPr lang="en-GB" sz="1600" dirty="0" smtClean="0">
                <a:latin typeface="VAGRounded BT" pitchFamily="34" charset="0"/>
              </a:rPr>
              <a:t>Source of mercury emissions during disposal and after closure</a:t>
            </a:r>
            <a:endParaRPr lang="en-GB" sz="1600" dirty="0">
              <a:latin typeface="VAGRounded B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604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" grpId="0"/>
      <p:bldP spid="60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latin typeface="VAGRounded BT" pitchFamily="34" charset="0"/>
              </a:rPr>
              <a:t>Important steps in managing Mercury containing wastes</a:t>
            </a:r>
            <a:endParaRPr lang="en-GB">
              <a:latin typeface="VAGRounded BT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2843808" y="1263600"/>
            <a:ext cx="6048192" cy="5036400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en-GB" dirty="0" smtClean="0">
                <a:latin typeface="VAGRounded BT" pitchFamily="34" charset="0"/>
              </a:rPr>
              <a:t>Separate Collection</a:t>
            </a:r>
          </a:p>
          <a:p>
            <a:pPr marL="517525" lvl="1" indent="-342900">
              <a:buFont typeface="+mj-lt"/>
              <a:buAutoNum type="alphaLcParenR"/>
            </a:pPr>
            <a:r>
              <a:rPr lang="en-GB" dirty="0">
                <a:latin typeface="VAGRounded BT" pitchFamily="34" charset="0"/>
              </a:rPr>
              <a:t>Waste Collection Stations or Drop-off </a:t>
            </a:r>
            <a:r>
              <a:rPr lang="en-GB" dirty="0" smtClean="0">
                <a:latin typeface="VAGRounded BT" pitchFamily="34" charset="0"/>
              </a:rPr>
              <a:t>Depots</a:t>
            </a:r>
          </a:p>
          <a:p>
            <a:pPr marL="517525" lvl="1" indent="-342900">
              <a:buFont typeface="+mj-lt"/>
              <a:buAutoNum type="alphaLcParenR"/>
            </a:pPr>
            <a:r>
              <a:rPr lang="en-US" dirty="0" smtClean="0">
                <a:latin typeface="VAGRounded BT" pitchFamily="34" charset="0"/>
              </a:rPr>
              <a:t>Collection </a:t>
            </a:r>
            <a:r>
              <a:rPr lang="en-US" dirty="0">
                <a:latin typeface="VAGRounded BT" pitchFamily="34" charset="0"/>
              </a:rPr>
              <a:t>at Public Places or </a:t>
            </a:r>
            <a:r>
              <a:rPr lang="en-US" dirty="0" smtClean="0">
                <a:latin typeface="VAGRounded BT" pitchFamily="34" charset="0"/>
              </a:rPr>
              <a:t>Shops</a:t>
            </a:r>
          </a:p>
          <a:p>
            <a:pPr marL="517525" lvl="1" indent="-342900">
              <a:buFont typeface="+mj-lt"/>
              <a:buAutoNum type="alphaLcParenR"/>
            </a:pPr>
            <a:r>
              <a:rPr lang="en-US" dirty="0" smtClean="0">
                <a:latin typeface="VAGRounded BT" pitchFamily="34" charset="0"/>
              </a:rPr>
              <a:t>Collection </a:t>
            </a:r>
            <a:r>
              <a:rPr lang="en-US" dirty="0">
                <a:latin typeface="VAGRounded BT" pitchFamily="34" charset="0"/>
              </a:rPr>
              <a:t>at Households by </a:t>
            </a:r>
            <a:r>
              <a:rPr lang="en-US" dirty="0" smtClean="0">
                <a:latin typeface="VAGRounded BT" pitchFamily="34" charset="0"/>
              </a:rPr>
              <a:t>Collectors</a:t>
            </a:r>
          </a:p>
          <a:p>
            <a:pPr marL="517525" lvl="1" indent="-342900">
              <a:buFont typeface="+mj-lt"/>
              <a:buAutoNum type="alphaLcParenR"/>
            </a:pPr>
            <a:endParaRPr lang="en-US" dirty="0" smtClean="0">
              <a:latin typeface="VAGRounded BT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latin typeface="VAGRounded BT" pitchFamily="34" charset="0"/>
              </a:rPr>
              <a:t>Storage pending recycling/ extraction operations</a:t>
            </a:r>
          </a:p>
          <a:p>
            <a:pPr marL="517525" lvl="1" indent="-342900">
              <a:buFont typeface="+mj-lt"/>
              <a:buAutoNum type="alphaLcParenR"/>
            </a:pPr>
            <a:endParaRPr lang="en-GB" dirty="0" smtClean="0">
              <a:latin typeface="VAGRounded BT" pitchFamily="34" charset="0"/>
            </a:endParaRPr>
          </a:p>
          <a:p>
            <a:pPr marL="517525" lvl="1" indent="-342900">
              <a:buFont typeface="+mj-lt"/>
              <a:buAutoNum type="alphaLcParenR"/>
            </a:pPr>
            <a:endParaRPr lang="en-GB" dirty="0" smtClean="0">
              <a:latin typeface="VAGRounded BT" pitchFamily="34" charset="0"/>
            </a:endParaRPr>
          </a:p>
          <a:p>
            <a:pPr marL="517525" lvl="1" indent="-342900">
              <a:buFont typeface="+mj-lt"/>
              <a:buAutoNum type="alphaLcParenR"/>
            </a:pPr>
            <a:endParaRPr lang="en-GB" dirty="0" smtClean="0">
              <a:latin typeface="VAGRounded BT" pitchFamily="34" charset="0"/>
            </a:endParaRPr>
          </a:p>
          <a:p>
            <a:pPr marL="517525" lvl="1" indent="-342900">
              <a:buFont typeface="+mj-lt"/>
              <a:buAutoNum type="alphaLcParenR"/>
            </a:pPr>
            <a:endParaRPr lang="en-GB" dirty="0">
              <a:latin typeface="VAGRounded BT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86F0330-C43D-42CD-8945-B6819097808C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pic>
        <p:nvPicPr>
          <p:cNvPr id="6" name="Picture 2" descr="http://www.lessismore.org/system/introduction_banner_images/103/intro/4HazardousCFL.jpg?1282606960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8" t="14173" r="8412" b="11890"/>
          <a:stretch/>
        </p:blipFill>
        <p:spPr bwMode="auto">
          <a:xfrm>
            <a:off x="323528" y="1333945"/>
            <a:ext cx="1854271" cy="1451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9" t="3369" r="4490" b="14312"/>
          <a:stretch/>
        </p:blipFill>
        <p:spPr>
          <a:xfrm>
            <a:off x="351883" y="3068960"/>
            <a:ext cx="1825916" cy="1296144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883" y="4509120"/>
            <a:ext cx="1825916" cy="1292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766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latin typeface="VAGRounded BT" pitchFamily="34" charset="0"/>
              </a:rPr>
              <a:t>Important steps in managing Mercury containing wastes</a:t>
            </a:r>
            <a:endParaRPr lang="en-GB">
              <a:latin typeface="VAGRounded BT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2843808" y="1263600"/>
            <a:ext cx="6048192" cy="5036400"/>
          </a:xfrm>
        </p:spPr>
        <p:txBody>
          <a:bodyPr/>
          <a:lstStyle/>
          <a:p>
            <a:pPr marL="342900" indent="-342900">
              <a:buFont typeface="+mj-lt"/>
              <a:buAutoNum type="arabicPeriod" startAt="3"/>
            </a:pPr>
            <a:r>
              <a:rPr lang="en-GB" dirty="0" smtClean="0">
                <a:latin typeface="VAGRounded BT" pitchFamily="34" charset="0"/>
              </a:rPr>
              <a:t>Recycling/ extraction operations</a:t>
            </a:r>
          </a:p>
          <a:p>
            <a:pPr marL="517525" lvl="1" indent="-342900">
              <a:buFont typeface="+mj-lt"/>
              <a:buAutoNum type="alphaLcParenR"/>
            </a:pPr>
            <a:r>
              <a:rPr lang="en-GB" dirty="0" smtClean="0">
                <a:latin typeface="VAGRounded BT" pitchFamily="34" charset="0"/>
              </a:rPr>
              <a:t>Pre-treatment</a:t>
            </a:r>
          </a:p>
          <a:p>
            <a:pPr marL="517525" lvl="1" indent="-342900">
              <a:buFont typeface="+mj-lt"/>
              <a:buAutoNum type="alphaLcParenR"/>
            </a:pPr>
            <a:r>
              <a:rPr lang="en-GB" dirty="0" smtClean="0">
                <a:latin typeface="VAGRounded BT" pitchFamily="34" charset="0"/>
              </a:rPr>
              <a:t>Thermal </a:t>
            </a:r>
            <a:r>
              <a:rPr lang="en-GB" dirty="0" smtClean="0">
                <a:latin typeface="VAGRounded BT" pitchFamily="34" charset="0"/>
              </a:rPr>
              <a:t>treatment</a:t>
            </a:r>
          </a:p>
          <a:p>
            <a:pPr marL="517525" lvl="1" indent="-342900">
              <a:buFont typeface="+mj-lt"/>
              <a:buAutoNum type="alphaLcParenR"/>
            </a:pPr>
            <a:endParaRPr lang="en-GB" dirty="0" smtClean="0">
              <a:latin typeface="VAGRounded BT" pitchFamily="34" charset="0"/>
            </a:endParaRPr>
          </a:p>
          <a:p>
            <a:pPr marL="342900" indent="-342900">
              <a:buFont typeface="+mj-lt"/>
              <a:buAutoNum type="arabicPeriod" startAt="3"/>
            </a:pPr>
            <a:r>
              <a:rPr lang="en-GB" dirty="0" smtClean="0">
                <a:latin typeface="VAGRounded BT" pitchFamily="34" charset="0"/>
              </a:rPr>
              <a:t>Management </a:t>
            </a:r>
            <a:r>
              <a:rPr lang="en-GB" dirty="0">
                <a:latin typeface="VAGRounded BT" pitchFamily="34" charset="0"/>
              </a:rPr>
              <a:t>of extracted mercury</a:t>
            </a:r>
          </a:p>
          <a:p>
            <a:pPr marL="517525" lvl="1" indent="-342900">
              <a:buFont typeface="+mj-lt"/>
              <a:buAutoNum type="alphaLcParenR"/>
            </a:pPr>
            <a:r>
              <a:rPr lang="en-GB" dirty="0">
                <a:latin typeface="VAGRounded BT" pitchFamily="34" charset="0"/>
              </a:rPr>
              <a:t>Storage</a:t>
            </a:r>
          </a:p>
          <a:p>
            <a:pPr marL="517525" lvl="1" indent="-342900">
              <a:buFont typeface="+mj-lt"/>
              <a:buAutoNum type="alphaLcParenR"/>
            </a:pPr>
            <a:r>
              <a:rPr lang="en-GB" dirty="0">
                <a:latin typeface="VAGRounded BT" pitchFamily="34" charset="0"/>
              </a:rPr>
              <a:t>Stabilization 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latin typeface="VAGRounded BT" pitchFamily="34" charset="0"/>
              </a:rPr>
              <a:t>Final disposal (operations not leading to re-use)</a:t>
            </a:r>
          </a:p>
          <a:p>
            <a:pPr marL="517525" lvl="1" indent="-342900">
              <a:buFont typeface="+mj-lt"/>
              <a:buAutoNum type="alphaLcParenR"/>
            </a:pPr>
            <a:endParaRPr lang="en-GB" dirty="0" smtClean="0">
              <a:latin typeface="VAGRounded BT" pitchFamily="34" charset="0"/>
            </a:endParaRPr>
          </a:p>
          <a:p>
            <a:pPr marL="517525" lvl="1" indent="-342900">
              <a:buFont typeface="+mj-lt"/>
              <a:buAutoNum type="alphaLcParenR"/>
            </a:pPr>
            <a:endParaRPr lang="en-GB" dirty="0" smtClean="0">
              <a:latin typeface="VAGRounded BT" pitchFamily="34" charset="0"/>
            </a:endParaRPr>
          </a:p>
          <a:p>
            <a:pPr marL="517525" lvl="1" indent="-342900">
              <a:buFont typeface="+mj-lt"/>
              <a:buAutoNum type="alphaLcParenR"/>
            </a:pPr>
            <a:endParaRPr lang="en-GB" dirty="0" smtClean="0">
              <a:latin typeface="VAGRounded BT" pitchFamily="34" charset="0"/>
            </a:endParaRPr>
          </a:p>
          <a:p>
            <a:pPr marL="517525" lvl="1" indent="-342900">
              <a:buFont typeface="+mj-lt"/>
              <a:buAutoNum type="alphaLcParenR"/>
            </a:pPr>
            <a:endParaRPr lang="en-GB" dirty="0">
              <a:latin typeface="VAGRounded BT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86F0330-C43D-42CD-8945-B6819097808C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pic>
        <p:nvPicPr>
          <p:cNvPr id="6" name="Picture 2" descr="http://www.lessismore.org/system/introduction_banner_images/103/intro/4HazardousCFL.jpg?1282606960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8" t="14173" r="8412" b="11890"/>
          <a:stretch/>
        </p:blipFill>
        <p:spPr bwMode="auto">
          <a:xfrm>
            <a:off x="323528" y="1333945"/>
            <a:ext cx="1854271" cy="1451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9" t="3369" r="4490" b="14312"/>
          <a:stretch/>
        </p:blipFill>
        <p:spPr>
          <a:xfrm>
            <a:off x="351883" y="3068960"/>
            <a:ext cx="1825916" cy="1296144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883" y="4509120"/>
            <a:ext cx="1825916" cy="1292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418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Gewinkelte Verbindung 33"/>
          <p:cNvCxnSpPr>
            <a:stCxn id="30" idx="1"/>
            <a:endCxn id="33" idx="0"/>
          </p:cNvCxnSpPr>
          <p:nvPr/>
        </p:nvCxnSpPr>
        <p:spPr>
          <a:xfrm rot="10800000" flipV="1">
            <a:off x="1737617" y="4192806"/>
            <a:ext cx="5340705" cy="964385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VAGRounded BT" pitchFamily="34" charset="0"/>
              </a:rPr>
              <a:t>Treatment and disposal of mercury containing lamps</a:t>
            </a:r>
            <a:endParaRPr lang="en-GB" dirty="0">
              <a:latin typeface="VAGRounded BT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86F0330-C43D-42CD-8945-B6819097808C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4142860" y="1300151"/>
            <a:ext cx="2520280" cy="5434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Mechanical</a:t>
            </a:r>
            <a:r>
              <a:rPr lang="de-DE" dirty="0" smtClean="0"/>
              <a:t> </a:t>
            </a:r>
            <a:r>
              <a:rPr lang="de-DE" dirty="0" err="1" smtClean="0"/>
              <a:t>crushing</a:t>
            </a:r>
            <a:r>
              <a:rPr lang="de-DE" dirty="0" smtClean="0"/>
              <a:t> + </a:t>
            </a:r>
            <a:r>
              <a:rPr lang="de-DE" dirty="0" err="1" smtClean="0"/>
              <a:t>sieving</a:t>
            </a:r>
            <a:endParaRPr lang="de-DE" dirty="0"/>
          </a:p>
        </p:txBody>
      </p:sp>
      <p:sp>
        <p:nvSpPr>
          <p:cNvPr id="10" name="Abgerundetes Rechteck 9"/>
          <p:cNvSpPr/>
          <p:nvPr/>
        </p:nvSpPr>
        <p:spPr>
          <a:xfrm>
            <a:off x="3302280" y="2503955"/>
            <a:ext cx="1701768" cy="892288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Glas</a:t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 err="1" smtClean="0"/>
              <a:t>containing</a:t>
            </a:r>
            <a:r>
              <a:rPr lang="de-DE" dirty="0" smtClean="0"/>
              <a:t> </a:t>
            </a:r>
            <a:r>
              <a:rPr lang="de-DE" dirty="0" err="1" smtClean="0"/>
              <a:t>Hg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11" name="Abgerundetes Rechteck 10"/>
          <p:cNvSpPr/>
          <p:nvPr/>
        </p:nvSpPr>
        <p:spPr>
          <a:xfrm>
            <a:off x="6830816" y="2502601"/>
            <a:ext cx="1747064" cy="893641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Metal</a:t>
            </a:r>
            <a:r>
              <a:rPr lang="de-DE" dirty="0" smtClean="0"/>
              <a:t> end </a:t>
            </a:r>
            <a:r>
              <a:rPr lang="de-DE" dirty="0" err="1" smtClean="0"/>
              <a:t>caps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 err="1" smtClean="0"/>
              <a:t>containg</a:t>
            </a:r>
            <a:r>
              <a:rPr lang="de-DE" dirty="0" smtClean="0"/>
              <a:t> </a:t>
            </a:r>
            <a:r>
              <a:rPr lang="de-DE" dirty="0" err="1" smtClean="0"/>
              <a:t>Hg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12" name="Textfeld 11"/>
          <p:cNvSpPr txBox="1"/>
          <p:nvPr/>
        </p:nvSpPr>
        <p:spPr>
          <a:xfrm>
            <a:off x="6756686" y="1182260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latin typeface="VAGRounded BT" pitchFamily="34" charset="0"/>
              </a:rPr>
              <a:t>Sealed</a:t>
            </a:r>
            <a:r>
              <a:rPr lang="de-DE" dirty="0" smtClean="0">
                <a:latin typeface="VAGRounded BT" pitchFamily="34" charset="0"/>
              </a:rPr>
              <a:t> </a:t>
            </a:r>
            <a:r>
              <a:rPr lang="de-DE" dirty="0" err="1" smtClean="0">
                <a:latin typeface="VAGRounded BT" pitchFamily="34" charset="0"/>
              </a:rPr>
              <a:t>with</a:t>
            </a:r>
            <a:r>
              <a:rPr lang="de-DE" dirty="0" smtClean="0">
                <a:latin typeface="VAGRounded BT" pitchFamily="34" charset="0"/>
              </a:rPr>
              <a:t> </a:t>
            </a:r>
            <a:r>
              <a:rPr lang="de-DE" dirty="0" err="1" smtClean="0">
                <a:latin typeface="VAGRounded BT" pitchFamily="34" charset="0"/>
              </a:rPr>
              <a:t>constant</a:t>
            </a:r>
            <a:r>
              <a:rPr lang="de-DE" dirty="0" smtClean="0">
                <a:latin typeface="VAGRounded BT" pitchFamily="34" charset="0"/>
              </a:rPr>
              <a:t> </a:t>
            </a:r>
            <a:r>
              <a:rPr lang="de-DE" dirty="0" err="1" smtClean="0">
                <a:latin typeface="VAGRounded BT" pitchFamily="34" charset="0"/>
              </a:rPr>
              <a:t>exhaust</a:t>
            </a:r>
            <a:r>
              <a:rPr lang="de-DE" dirty="0" smtClean="0">
                <a:latin typeface="VAGRounded BT" pitchFamily="34" charset="0"/>
              </a:rPr>
              <a:t> gas </a:t>
            </a:r>
            <a:r>
              <a:rPr lang="de-DE" dirty="0" err="1" smtClean="0">
                <a:latin typeface="VAGRounded BT" pitchFamily="34" charset="0"/>
              </a:rPr>
              <a:t>control</a:t>
            </a:r>
            <a:endParaRPr lang="de-DE" dirty="0">
              <a:latin typeface="VAGRounded BT" pitchFamily="34" charset="0"/>
            </a:endParaRPr>
          </a:p>
        </p:txBody>
      </p:sp>
      <p:sp>
        <p:nvSpPr>
          <p:cNvPr id="13" name="Abgerundetes Rechteck 12"/>
          <p:cNvSpPr/>
          <p:nvPr/>
        </p:nvSpPr>
        <p:spPr>
          <a:xfrm>
            <a:off x="5072536" y="2503955"/>
            <a:ext cx="1701768" cy="892288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Phospor</a:t>
            </a:r>
            <a:r>
              <a:rPr lang="de-DE" dirty="0" smtClean="0"/>
              <a:t> </a:t>
            </a:r>
            <a:r>
              <a:rPr lang="de-DE" dirty="0" err="1" smtClean="0"/>
              <a:t>powder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 err="1" smtClean="0"/>
              <a:t>containing</a:t>
            </a:r>
            <a:r>
              <a:rPr lang="de-DE" dirty="0" smtClean="0"/>
              <a:t> </a:t>
            </a:r>
            <a:r>
              <a:rPr lang="de-DE" dirty="0" err="1" smtClean="0"/>
              <a:t>Hg</a:t>
            </a:r>
            <a:r>
              <a:rPr lang="de-DE" dirty="0" smtClean="0"/>
              <a:t>)</a:t>
            </a:r>
            <a:endParaRPr lang="de-DE" dirty="0"/>
          </a:p>
        </p:txBody>
      </p:sp>
      <p:pic>
        <p:nvPicPr>
          <p:cNvPr id="16" name="Grafik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6" r="11327"/>
          <a:stretch/>
        </p:blipFill>
        <p:spPr>
          <a:xfrm>
            <a:off x="755789" y="1171386"/>
            <a:ext cx="1687352" cy="1331216"/>
          </a:xfrm>
          <a:prstGeom prst="rect">
            <a:avLst/>
          </a:prstGeom>
        </p:spPr>
      </p:pic>
      <p:cxnSp>
        <p:nvCxnSpPr>
          <p:cNvPr id="18" name="Gewinkelte Verbindung 17"/>
          <p:cNvCxnSpPr>
            <a:stCxn id="16" idx="3"/>
            <a:endCxn id="9" idx="1"/>
          </p:cNvCxnSpPr>
          <p:nvPr/>
        </p:nvCxnSpPr>
        <p:spPr>
          <a:xfrm flipV="1">
            <a:off x="2443141" y="1571887"/>
            <a:ext cx="1699719" cy="265107"/>
          </a:xfrm>
          <a:prstGeom prst="bentConnector3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winkelte Verbindung 18"/>
          <p:cNvCxnSpPr>
            <a:stCxn id="9" idx="2"/>
            <a:endCxn id="10" idx="0"/>
          </p:cNvCxnSpPr>
          <p:nvPr/>
        </p:nvCxnSpPr>
        <p:spPr>
          <a:xfrm rot="5400000">
            <a:off x="4447916" y="1548870"/>
            <a:ext cx="660333" cy="1249836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winkelte Verbindung 23"/>
          <p:cNvCxnSpPr>
            <a:stCxn id="9" idx="2"/>
            <a:endCxn id="13" idx="0"/>
          </p:cNvCxnSpPr>
          <p:nvPr/>
        </p:nvCxnSpPr>
        <p:spPr>
          <a:xfrm rot="16200000" flipH="1">
            <a:off x="5333044" y="1913578"/>
            <a:ext cx="660333" cy="520420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winkelte Verbindung 24"/>
          <p:cNvCxnSpPr>
            <a:stCxn id="9" idx="2"/>
            <a:endCxn id="11" idx="0"/>
          </p:cNvCxnSpPr>
          <p:nvPr/>
        </p:nvCxnSpPr>
        <p:spPr>
          <a:xfrm rot="16200000" flipH="1">
            <a:off x="6224185" y="1022437"/>
            <a:ext cx="658979" cy="2301348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feld 31"/>
          <p:cNvSpPr txBox="1"/>
          <p:nvPr/>
        </p:nvSpPr>
        <p:spPr>
          <a:xfrm>
            <a:off x="967627" y="3269477"/>
            <a:ext cx="22423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AGRounded BT" pitchFamily="34" charset="0"/>
              </a:rPr>
              <a:t>Thermal </a:t>
            </a:r>
            <a:r>
              <a:rPr lang="de-DE" dirty="0" err="1" smtClean="0">
                <a:latin typeface="VAGRounded BT" pitchFamily="34" charset="0"/>
              </a:rPr>
              <a:t>treatment</a:t>
            </a:r>
            <a:r>
              <a:rPr lang="de-DE" dirty="0" smtClean="0">
                <a:latin typeface="VAGRounded BT" pitchFamily="34" charset="0"/>
              </a:rPr>
              <a:t/>
            </a:r>
            <a:br>
              <a:rPr lang="de-DE" dirty="0" smtClean="0">
                <a:latin typeface="VAGRounded BT" pitchFamily="34" charset="0"/>
              </a:rPr>
            </a:br>
            <a:r>
              <a:rPr lang="de-DE" dirty="0" smtClean="0">
                <a:latin typeface="VAGRounded BT" pitchFamily="34" charset="0"/>
              </a:rPr>
              <a:t>Rotary </a:t>
            </a:r>
            <a:r>
              <a:rPr lang="de-DE" dirty="0" err="1" smtClean="0">
                <a:latin typeface="VAGRounded BT" pitchFamily="34" charset="0"/>
              </a:rPr>
              <a:t>kiln</a:t>
            </a:r>
            <a:r>
              <a:rPr lang="de-DE" dirty="0" smtClean="0">
                <a:latin typeface="VAGRounded BT" pitchFamily="34" charset="0"/>
              </a:rPr>
              <a:t>/ </a:t>
            </a:r>
            <a:br>
              <a:rPr lang="de-DE" dirty="0" smtClean="0">
                <a:latin typeface="VAGRounded BT" pitchFamily="34" charset="0"/>
              </a:rPr>
            </a:br>
            <a:r>
              <a:rPr lang="de-DE" dirty="0" err="1" smtClean="0">
                <a:latin typeface="VAGRounded BT" pitchFamily="34" charset="0"/>
              </a:rPr>
              <a:t>vaccum</a:t>
            </a:r>
            <a:r>
              <a:rPr lang="de-DE" dirty="0" smtClean="0">
                <a:latin typeface="VAGRounded BT" pitchFamily="34" charset="0"/>
              </a:rPr>
              <a:t> </a:t>
            </a:r>
            <a:r>
              <a:rPr lang="de-DE" dirty="0" err="1" smtClean="0">
                <a:latin typeface="VAGRounded BT" pitchFamily="34" charset="0"/>
              </a:rPr>
              <a:t>mixer</a:t>
            </a:r>
            <a:endParaRPr lang="de-DE" dirty="0">
              <a:latin typeface="VAGRounded BT" pitchFamily="34" charset="0"/>
            </a:endParaRPr>
          </a:p>
        </p:txBody>
      </p:sp>
      <p:pic>
        <p:nvPicPr>
          <p:cNvPr id="3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2827" y="5157192"/>
            <a:ext cx="1349578" cy="812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Abgerundetes Rechteck 36"/>
          <p:cNvSpPr/>
          <p:nvPr/>
        </p:nvSpPr>
        <p:spPr>
          <a:xfrm>
            <a:off x="3302280" y="5044570"/>
            <a:ext cx="1701768" cy="892288"/>
          </a:xfrm>
          <a:prstGeom prst="round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Glas</a:t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 err="1" smtClean="0"/>
              <a:t>Hg-free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38" name="Abgerundetes Rechteck 37"/>
          <p:cNvSpPr/>
          <p:nvPr/>
        </p:nvSpPr>
        <p:spPr>
          <a:xfrm>
            <a:off x="6843430" y="5043216"/>
            <a:ext cx="1747064" cy="893641"/>
          </a:xfrm>
          <a:prstGeom prst="round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Metal</a:t>
            </a:r>
            <a:r>
              <a:rPr lang="de-DE" dirty="0" smtClean="0"/>
              <a:t> end </a:t>
            </a:r>
            <a:r>
              <a:rPr lang="de-DE" dirty="0" err="1" smtClean="0"/>
              <a:t>caps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 err="1" smtClean="0"/>
              <a:t>Hg</a:t>
            </a:r>
            <a:r>
              <a:rPr lang="de-DE" dirty="0" smtClean="0"/>
              <a:t> </a:t>
            </a:r>
            <a:r>
              <a:rPr lang="de-DE" dirty="0" err="1" smtClean="0"/>
              <a:t>free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39" name="Abgerundetes Rechteck 38"/>
          <p:cNvSpPr/>
          <p:nvPr/>
        </p:nvSpPr>
        <p:spPr>
          <a:xfrm>
            <a:off x="5072536" y="5044570"/>
            <a:ext cx="1701768" cy="892288"/>
          </a:xfrm>
          <a:prstGeom prst="round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Phospor</a:t>
            </a:r>
            <a:r>
              <a:rPr lang="de-DE" dirty="0" smtClean="0"/>
              <a:t> </a:t>
            </a:r>
            <a:r>
              <a:rPr lang="de-DE" dirty="0" err="1" smtClean="0"/>
              <a:t>powder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 err="1" smtClean="0"/>
              <a:t>Hg</a:t>
            </a:r>
            <a:r>
              <a:rPr lang="de-DE" dirty="0" smtClean="0"/>
              <a:t> </a:t>
            </a:r>
            <a:r>
              <a:rPr lang="de-DE" dirty="0" err="1" smtClean="0"/>
              <a:t>free</a:t>
            </a:r>
            <a:r>
              <a:rPr lang="de-DE" dirty="0" smtClean="0"/>
              <a:t>)</a:t>
            </a:r>
            <a:endParaRPr lang="de-DE" dirty="0"/>
          </a:p>
        </p:txBody>
      </p:sp>
      <p:cxnSp>
        <p:nvCxnSpPr>
          <p:cNvPr id="40" name="Gewinkelte Verbindung 39"/>
          <p:cNvCxnSpPr>
            <a:stCxn id="10" idx="2"/>
            <a:endCxn id="37" idx="0"/>
          </p:cNvCxnSpPr>
          <p:nvPr/>
        </p:nvCxnSpPr>
        <p:spPr>
          <a:xfrm rot="5400000">
            <a:off x="3329001" y="4220406"/>
            <a:ext cx="1648327" cy="12700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winkelte Verbindung 42"/>
          <p:cNvCxnSpPr>
            <a:stCxn id="13" idx="2"/>
            <a:endCxn id="39" idx="0"/>
          </p:cNvCxnSpPr>
          <p:nvPr/>
        </p:nvCxnSpPr>
        <p:spPr>
          <a:xfrm rot="5400000">
            <a:off x="5099257" y="4220406"/>
            <a:ext cx="1648327" cy="12700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winkelte Verbindung 45"/>
          <p:cNvCxnSpPr>
            <a:stCxn id="11" idx="2"/>
            <a:endCxn id="38" idx="0"/>
          </p:cNvCxnSpPr>
          <p:nvPr/>
        </p:nvCxnSpPr>
        <p:spPr>
          <a:xfrm rot="16200000" flipH="1">
            <a:off x="6887168" y="4213422"/>
            <a:ext cx="1646974" cy="12614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70" descr="VKU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8556" y="3557068"/>
            <a:ext cx="1794105" cy="1271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70" descr="VKU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8321" y="3557068"/>
            <a:ext cx="1794105" cy="1271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70" descr="VKU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943" y="3567481"/>
            <a:ext cx="1794105" cy="1271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4" name="Gewinkelte Verbindung 53"/>
          <p:cNvCxnSpPr>
            <a:stCxn id="37" idx="2"/>
          </p:cNvCxnSpPr>
          <p:nvPr/>
        </p:nvCxnSpPr>
        <p:spPr>
          <a:xfrm rot="16200000" flipH="1">
            <a:off x="3970108" y="6119913"/>
            <a:ext cx="372462" cy="6351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feld 56"/>
          <p:cNvSpPr txBox="1"/>
          <p:nvPr/>
        </p:nvSpPr>
        <p:spPr>
          <a:xfrm>
            <a:off x="5454208" y="6291562"/>
            <a:ext cx="925723" cy="338554"/>
          </a:xfrm>
          <a:prstGeom prst="rect">
            <a:avLst/>
          </a:prstGeom>
          <a:solidFill>
            <a:schemeClr val="tx1">
              <a:alpha val="31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VAGRounded BT" pitchFamily="34" charset="0"/>
              </a:rPr>
              <a:t>Re-Use</a:t>
            </a:r>
            <a:endParaRPr lang="en-GB" sz="1600" dirty="0">
              <a:latin typeface="VAGRounded BT" pitchFamily="34" charset="0"/>
            </a:endParaRPr>
          </a:p>
        </p:txBody>
      </p:sp>
      <p:sp>
        <p:nvSpPr>
          <p:cNvPr id="58" name="Textfeld 57"/>
          <p:cNvSpPr txBox="1"/>
          <p:nvPr/>
        </p:nvSpPr>
        <p:spPr>
          <a:xfrm>
            <a:off x="3644133" y="6344406"/>
            <a:ext cx="925723" cy="338554"/>
          </a:xfrm>
          <a:prstGeom prst="rect">
            <a:avLst/>
          </a:prstGeom>
          <a:solidFill>
            <a:schemeClr val="tx1">
              <a:alpha val="31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VAGRounded BT" pitchFamily="34" charset="0"/>
              </a:rPr>
              <a:t>Re-Use</a:t>
            </a:r>
            <a:endParaRPr lang="en-GB" sz="1600" dirty="0">
              <a:latin typeface="VAGRounded BT" pitchFamily="34" charset="0"/>
            </a:endParaRPr>
          </a:p>
        </p:txBody>
      </p:sp>
      <p:sp>
        <p:nvSpPr>
          <p:cNvPr id="59" name="Textfeld 58"/>
          <p:cNvSpPr txBox="1"/>
          <p:nvPr/>
        </p:nvSpPr>
        <p:spPr>
          <a:xfrm>
            <a:off x="7254101" y="6291562"/>
            <a:ext cx="925723" cy="338554"/>
          </a:xfrm>
          <a:prstGeom prst="rect">
            <a:avLst/>
          </a:prstGeom>
          <a:solidFill>
            <a:schemeClr val="tx1">
              <a:alpha val="31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VAGRounded BT" pitchFamily="34" charset="0"/>
              </a:rPr>
              <a:t>Re-Use</a:t>
            </a:r>
            <a:endParaRPr lang="en-GB" sz="1600" dirty="0">
              <a:latin typeface="VAGRounded BT" pitchFamily="34" charset="0"/>
            </a:endParaRPr>
          </a:p>
        </p:txBody>
      </p:sp>
      <p:cxnSp>
        <p:nvCxnSpPr>
          <p:cNvPr id="60" name="Gewinkelte Verbindung 59"/>
          <p:cNvCxnSpPr>
            <a:stCxn id="39" idx="2"/>
            <a:endCxn id="57" idx="0"/>
          </p:cNvCxnSpPr>
          <p:nvPr/>
        </p:nvCxnSpPr>
        <p:spPr>
          <a:xfrm rot="5400000">
            <a:off x="5742893" y="6111035"/>
            <a:ext cx="354704" cy="6350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winkelte Verbindung 62"/>
          <p:cNvCxnSpPr>
            <a:stCxn id="38" idx="2"/>
            <a:endCxn id="59" idx="0"/>
          </p:cNvCxnSpPr>
          <p:nvPr/>
        </p:nvCxnSpPr>
        <p:spPr>
          <a:xfrm rot="16200000" flipH="1">
            <a:off x="7539610" y="6114208"/>
            <a:ext cx="354705" cy="1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feld 71"/>
          <p:cNvSpPr txBox="1"/>
          <p:nvPr/>
        </p:nvSpPr>
        <p:spPr>
          <a:xfrm>
            <a:off x="63893" y="4574244"/>
            <a:ext cx="1704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latin typeface="VAGRounded BT" pitchFamily="34" charset="0"/>
              </a:rPr>
              <a:t>Condensation</a:t>
            </a:r>
            <a:endParaRPr lang="de-DE" dirty="0">
              <a:latin typeface="VAGRounded B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96714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Gewinkelte Verbindung 33"/>
          <p:cNvCxnSpPr>
            <a:stCxn id="31" idx="1"/>
            <a:endCxn id="33" idx="0"/>
          </p:cNvCxnSpPr>
          <p:nvPr/>
        </p:nvCxnSpPr>
        <p:spPr>
          <a:xfrm rot="10800000" flipV="1">
            <a:off x="1737616" y="4309012"/>
            <a:ext cx="1532040" cy="848180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VAGRounded BT" pitchFamily="34" charset="0"/>
              </a:rPr>
              <a:t>Treatment and disposal of mercury containing </a:t>
            </a:r>
            <a:r>
              <a:rPr lang="en-GB" dirty="0" smtClean="0">
                <a:latin typeface="VAGRounded BT" pitchFamily="34" charset="0"/>
              </a:rPr>
              <a:t>batteries</a:t>
            </a:r>
            <a:endParaRPr lang="en-GB" dirty="0">
              <a:latin typeface="VAGRounded BT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86F0330-C43D-42CD-8945-B6819097808C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4254024" y="1214968"/>
            <a:ext cx="2520280" cy="5434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Separation</a:t>
            </a:r>
            <a:endParaRPr lang="de-DE" dirty="0"/>
          </a:p>
        </p:txBody>
      </p:sp>
      <p:sp>
        <p:nvSpPr>
          <p:cNvPr id="10" name="Abgerundetes Rechteck 9"/>
          <p:cNvSpPr/>
          <p:nvPr/>
        </p:nvSpPr>
        <p:spPr>
          <a:xfrm>
            <a:off x="3302280" y="2503955"/>
            <a:ext cx="1701768" cy="892288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Mercury </a:t>
            </a:r>
            <a:r>
              <a:rPr lang="de-DE" dirty="0" err="1" smtClean="0"/>
              <a:t>containng</a:t>
            </a:r>
            <a:r>
              <a:rPr lang="de-DE" dirty="0" smtClean="0"/>
              <a:t> </a:t>
            </a:r>
            <a:r>
              <a:rPr lang="de-DE" dirty="0" err="1" smtClean="0"/>
              <a:t>batteries</a:t>
            </a:r>
            <a:endParaRPr lang="de-DE" dirty="0"/>
          </a:p>
        </p:txBody>
      </p:sp>
      <p:sp>
        <p:nvSpPr>
          <p:cNvPr id="12" name="Textfeld 11"/>
          <p:cNvSpPr txBox="1"/>
          <p:nvPr/>
        </p:nvSpPr>
        <p:spPr>
          <a:xfrm>
            <a:off x="6756686" y="1182260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latin typeface="VAGRounded BT" pitchFamily="34" charset="0"/>
              </a:rPr>
              <a:t>Sealed</a:t>
            </a:r>
            <a:r>
              <a:rPr lang="de-DE" dirty="0" smtClean="0">
                <a:latin typeface="VAGRounded BT" pitchFamily="34" charset="0"/>
              </a:rPr>
              <a:t> </a:t>
            </a:r>
            <a:r>
              <a:rPr lang="de-DE" dirty="0" err="1" smtClean="0">
                <a:latin typeface="VAGRounded BT" pitchFamily="34" charset="0"/>
              </a:rPr>
              <a:t>with</a:t>
            </a:r>
            <a:r>
              <a:rPr lang="de-DE" dirty="0" smtClean="0">
                <a:latin typeface="VAGRounded BT" pitchFamily="34" charset="0"/>
              </a:rPr>
              <a:t> </a:t>
            </a:r>
            <a:r>
              <a:rPr lang="de-DE" dirty="0" err="1" smtClean="0">
                <a:latin typeface="VAGRounded BT" pitchFamily="34" charset="0"/>
              </a:rPr>
              <a:t>constant</a:t>
            </a:r>
            <a:r>
              <a:rPr lang="de-DE" dirty="0" smtClean="0">
                <a:latin typeface="VAGRounded BT" pitchFamily="34" charset="0"/>
              </a:rPr>
              <a:t> </a:t>
            </a:r>
            <a:r>
              <a:rPr lang="de-DE" dirty="0" err="1" smtClean="0">
                <a:latin typeface="VAGRounded BT" pitchFamily="34" charset="0"/>
              </a:rPr>
              <a:t>exhaust</a:t>
            </a:r>
            <a:r>
              <a:rPr lang="de-DE" dirty="0" smtClean="0">
                <a:latin typeface="VAGRounded BT" pitchFamily="34" charset="0"/>
              </a:rPr>
              <a:t> gas </a:t>
            </a:r>
            <a:r>
              <a:rPr lang="de-DE" dirty="0" err="1" smtClean="0">
                <a:latin typeface="VAGRounded BT" pitchFamily="34" charset="0"/>
              </a:rPr>
              <a:t>control</a:t>
            </a:r>
            <a:endParaRPr lang="de-DE" dirty="0">
              <a:latin typeface="VAGRounded BT" pitchFamily="34" charset="0"/>
            </a:endParaRPr>
          </a:p>
        </p:txBody>
      </p:sp>
      <p:sp>
        <p:nvSpPr>
          <p:cNvPr id="13" name="Abgerundetes Rechteck 12"/>
          <p:cNvSpPr/>
          <p:nvPr/>
        </p:nvSpPr>
        <p:spPr>
          <a:xfrm>
            <a:off x="5072536" y="2503955"/>
            <a:ext cx="1701768" cy="892288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Mercury </a:t>
            </a:r>
            <a:r>
              <a:rPr lang="de-DE" dirty="0" err="1" smtClean="0"/>
              <a:t>free</a:t>
            </a:r>
            <a:r>
              <a:rPr lang="de-DE" dirty="0" smtClean="0"/>
              <a:t> </a:t>
            </a:r>
            <a:r>
              <a:rPr lang="de-DE" dirty="0" err="1" smtClean="0"/>
              <a:t>batteries</a:t>
            </a:r>
            <a:endParaRPr lang="de-DE" dirty="0"/>
          </a:p>
        </p:txBody>
      </p:sp>
      <p:cxnSp>
        <p:nvCxnSpPr>
          <p:cNvPr id="18" name="Gewinkelte Verbindung 17"/>
          <p:cNvCxnSpPr>
            <a:stCxn id="35" idx="3"/>
            <a:endCxn id="9" idx="1"/>
          </p:cNvCxnSpPr>
          <p:nvPr/>
        </p:nvCxnSpPr>
        <p:spPr>
          <a:xfrm flipV="1">
            <a:off x="2883391" y="1486704"/>
            <a:ext cx="1370633" cy="458287"/>
          </a:xfrm>
          <a:prstGeom prst="bentConnector3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winkelte Verbindung 18"/>
          <p:cNvCxnSpPr>
            <a:stCxn id="9" idx="2"/>
            <a:endCxn id="10" idx="0"/>
          </p:cNvCxnSpPr>
          <p:nvPr/>
        </p:nvCxnSpPr>
        <p:spPr>
          <a:xfrm rot="5400000">
            <a:off x="4460906" y="1450697"/>
            <a:ext cx="745516" cy="1361000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winkelte Verbindung 23"/>
          <p:cNvCxnSpPr>
            <a:stCxn id="9" idx="2"/>
            <a:endCxn id="13" idx="0"/>
          </p:cNvCxnSpPr>
          <p:nvPr/>
        </p:nvCxnSpPr>
        <p:spPr>
          <a:xfrm rot="16200000" flipH="1">
            <a:off x="5346034" y="1926569"/>
            <a:ext cx="745516" cy="409256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feld 31"/>
          <p:cNvSpPr txBox="1"/>
          <p:nvPr/>
        </p:nvSpPr>
        <p:spPr>
          <a:xfrm>
            <a:off x="1903202" y="3564210"/>
            <a:ext cx="13132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AGRounded BT" pitchFamily="34" charset="0"/>
              </a:rPr>
              <a:t>Thermal </a:t>
            </a:r>
            <a:r>
              <a:rPr lang="de-DE" dirty="0" err="1" smtClean="0">
                <a:latin typeface="VAGRounded BT" pitchFamily="34" charset="0"/>
              </a:rPr>
              <a:t>treatment</a:t>
            </a:r>
            <a:endParaRPr lang="de-DE" dirty="0">
              <a:latin typeface="VAGRounded BT" pitchFamily="34" charset="0"/>
            </a:endParaRPr>
          </a:p>
        </p:txBody>
      </p:sp>
      <p:pic>
        <p:nvPicPr>
          <p:cNvPr id="33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2827" y="5157192"/>
            <a:ext cx="1349578" cy="812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Abgerundetes Rechteck 36"/>
          <p:cNvSpPr/>
          <p:nvPr/>
        </p:nvSpPr>
        <p:spPr>
          <a:xfrm>
            <a:off x="5552333" y="3856664"/>
            <a:ext cx="1701768" cy="892288"/>
          </a:xfrm>
          <a:prstGeom prst="round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Metal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err="1" smtClean="0"/>
              <a:t>Scrap</a:t>
            </a:r>
            <a:endParaRPr lang="de-DE" dirty="0"/>
          </a:p>
        </p:txBody>
      </p:sp>
      <p:cxnSp>
        <p:nvCxnSpPr>
          <p:cNvPr id="40" name="Gewinkelte Verbindung 39"/>
          <p:cNvCxnSpPr>
            <a:stCxn id="10" idx="2"/>
            <a:endCxn id="31" idx="0"/>
          </p:cNvCxnSpPr>
          <p:nvPr/>
        </p:nvCxnSpPr>
        <p:spPr>
          <a:xfrm rot="16200000" flipH="1">
            <a:off x="4021421" y="3527985"/>
            <a:ext cx="277030" cy="13545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winkelte Verbindung 42"/>
          <p:cNvCxnSpPr>
            <a:stCxn id="13" idx="2"/>
            <a:endCxn id="37" idx="0"/>
          </p:cNvCxnSpPr>
          <p:nvPr/>
        </p:nvCxnSpPr>
        <p:spPr>
          <a:xfrm rot="16200000" flipH="1">
            <a:off x="5933108" y="3386554"/>
            <a:ext cx="460421" cy="479797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winkelte Verbindung 45"/>
          <p:cNvCxnSpPr>
            <a:stCxn id="31" idx="3"/>
            <a:endCxn id="37" idx="1"/>
          </p:cNvCxnSpPr>
          <p:nvPr/>
        </p:nvCxnSpPr>
        <p:spPr>
          <a:xfrm flipV="1">
            <a:off x="5063761" y="4302808"/>
            <a:ext cx="488572" cy="6204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70" descr="VKU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9656" y="3673273"/>
            <a:ext cx="1794105" cy="1271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4" name="Gewinkelte Verbindung 53"/>
          <p:cNvCxnSpPr>
            <a:stCxn id="37" idx="2"/>
          </p:cNvCxnSpPr>
          <p:nvPr/>
        </p:nvCxnSpPr>
        <p:spPr>
          <a:xfrm rot="16200000" flipH="1">
            <a:off x="6220161" y="4932007"/>
            <a:ext cx="372462" cy="6351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feld 56"/>
          <p:cNvSpPr txBox="1"/>
          <p:nvPr/>
        </p:nvSpPr>
        <p:spPr>
          <a:xfrm>
            <a:off x="6098975" y="6158194"/>
            <a:ext cx="925723" cy="338554"/>
          </a:xfrm>
          <a:prstGeom prst="rect">
            <a:avLst/>
          </a:prstGeom>
          <a:solidFill>
            <a:schemeClr val="tx1">
              <a:alpha val="31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VAGRounded BT" pitchFamily="34" charset="0"/>
              </a:rPr>
              <a:t>Re-Use</a:t>
            </a:r>
            <a:endParaRPr lang="en-GB" sz="1600" dirty="0">
              <a:latin typeface="VAGRounded BT" pitchFamily="34" charset="0"/>
            </a:endParaRPr>
          </a:p>
        </p:txBody>
      </p:sp>
      <p:cxnSp>
        <p:nvCxnSpPr>
          <p:cNvPr id="60" name="Gewinkelte Verbindung 59"/>
          <p:cNvCxnSpPr>
            <a:stCxn id="42" idx="2"/>
            <a:endCxn id="57" idx="0"/>
          </p:cNvCxnSpPr>
          <p:nvPr/>
        </p:nvCxnSpPr>
        <p:spPr>
          <a:xfrm rot="5400000">
            <a:off x="6336247" y="5926253"/>
            <a:ext cx="457531" cy="6350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Grafik 3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9" t="3369" r="4490" b="14312"/>
          <a:stretch/>
        </p:blipFill>
        <p:spPr>
          <a:xfrm>
            <a:off x="525632" y="1108152"/>
            <a:ext cx="2357759" cy="1673678"/>
          </a:xfrm>
          <a:prstGeom prst="rect">
            <a:avLst/>
          </a:prstGeom>
        </p:spPr>
      </p:pic>
      <p:sp>
        <p:nvSpPr>
          <p:cNvPr id="36" name="Textfeld 35"/>
          <p:cNvSpPr txBox="1"/>
          <p:nvPr/>
        </p:nvSpPr>
        <p:spPr>
          <a:xfrm>
            <a:off x="525632" y="2765433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AGRounded BT" pitchFamily="34" charset="0"/>
              </a:rPr>
              <a:t>Mixed </a:t>
            </a:r>
            <a:r>
              <a:rPr lang="de-DE" dirty="0" err="1" smtClean="0">
                <a:latin typeface="VAGRounded BT" pitchFamily="34" charset="0"/>
              </a:rPr>
              <a:t>batteries</a:t>
            </a:r>
            <a:endParaRPr lang="de-DE" dirty="0">
              <a:latin typeface="VAGRounded BT" pitchFamily="34" charset="0"/>
            </a:endParaRPr>
          </a:p>
        </p:txBody>
      </p:sp>
      <p:sp>
        <p:nvSpPr>
          <p:cNvPr id="42" name="Rechteck 41"/>
          <p:cNvSpPr/>
          <p:nvPr/>
        </p:nvSpPr>
        <p:spPr>
          <a:xfrm>
            <a:off x="5308047" y="5157192"/>
            <a:ext cx="2520280" cy="5434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Metall </a:t>
            </a:r>
            <a:r>
              <a:rPr lang="de-DE" dirty="0" err="1" smtClean="0"/>
              <a:t>recycling</a:t>
            </a:r>
            <a:endParaRPr lang="de-DE" dirty="0"/>
          </a:p>
        </p:txBody>
      </p:sp>
      <p:sp>
        <p:nvSpPr>
          <p:cNvPr id="44" name="Textfeld 43"/>
          <p:cNvSpPr txBox="1"/>
          <p:nvPr/>
        </p:nvSpPr>
        <p:spPr>
          <a:xfrm>
            <a:off x="63893" y="4574244"/>
            <a:ext cx="1704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latin typeface="VAGRounded BT" pitchFamily="34" charset="0"/>
              </a:rPr>
              <a:t>Condensation</a:t>
            </a:r>
            <a:endParaRPr lang="de-DE" dirty="0">
              <a:latin typeface="VAGRounded B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99269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VAGRounded BT" pitchFamily="34" charset="0"/>
              </a:rPr>
              <a:t>Recycling </a:t>
            </a:r>
            <a:r>
              <a:rPr lang="de-DE" dirty="0" err="1" smtClean="0">
                <a:latin typeface="VAGRounded BT" pitchFamily="34" charset="0"/>
              </a:rPr>
              <a:t>and</a:t>
            </a:r>
            <a:r>
              <a:rPr lang="de-DE" dirty="0" smtClean="0">
                <a:latin typeface="VAGRounded BT" pitchFamily="34" charset="0"/>
              </a:rPr>
              <a:t> </a:t>
            </a:r>
            <a:r>
              <a:rPr lang="de-DE" dirty="0" err="1" smtClean="0">
                <a:latin typeface="VAGRounded BT" pitchFamily="34" charset="0"/>
              </a:rPr>
              <a:t>disposal</a:t>
            </a:r>
            <a:r>
              <a:rPr lang="de-DE" dirty="0" smtClean="0">
                <a:latin typeface="VAGRounded BT" pitchFamily="34" charset="0"/>
              </a:rPr>
              <a:t> – </a:t>
            </a:r>
            <a:r>
              <a:rPr lang="de-DE" dirty="0" err="1" smtClean="0">
                <a:latin typeface="VAGRounded BT" pitchFamily="34" charset="0"/>
              </a:rPr>
              <a:t>some</a:t>
            </a:r>
            <a:r>
              <a:rPr lang="de-DE" dirty="0" smtClean="0">
                <a:latin typeface="VAGRounded BT" pitchFamily="34" charset="0"/>
              </a:rPr>
              <a:t> </a:t>
            </a:r>
            <a:r>
              <a:rPr lang="de-DE" dirty="0" err="1" smtClean="0">
                <a:latin typeface="VAGRounded BT" pitchFamily="34" charset="0"/>
              </a:rPr>
              <a:t>general</a:t>
            </a:r>
            <a:r>
              <a:rPr lang="de-DE" dirty="0" smtClean="0">
                <a:latin typeface="VAGRounded BT" pitchFamily="34" charset="0"/>
              </a:rPr>
              <a:t> </a:t>
            </a:r>
            <a:r>
              <a:rPr lang="de-DE" dirty="0" err="1" smtClean="0">
                <a:latin typeface="VAGRounded BT" pitchFamily="34" charset="0"/>
              </a:rPr>
              <a:t>observations</a:t>
            </a:r>
            <a:endParaRPr lang="de-DE" dirty="0">
              <a:latin typeface="VAGRounded BT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/>
            <a:r>
              <a:rPr lang="de-DE" u="sng" dirty="0" smtClean="0">
                <a:latin typeface="VAGRounded BT" pitchFamily="34" charset="0"/>
              </a:rPr>
              <a:t>Separate </a:t>
            </a:r>
            <a:r>
              <a:rPr lang="de-DE" u="sng" dirty="0" err="1" smtClean="0">
                <a:latin typeface="VAGRounded BT" pitchFamily="34" charset="0"/>
              </a:rPr>
              <a:t>collection</a:t>
            </a:r>
            <a:endParaRPr lang="de-DE" dirty="0" smtClean="0">
              <a:latin typeface="VAGRounded BT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DE" dirty="0" err="1" smtClean="0">
                <a:latin typeface="VAGRounded BT" pitchFamily="34" charset="0"/>
              </a:rPr>
              <a:t>With</a:t>
            </a:r>
            <a:r>
              <a:rPr lang="de-DE" dirty="0" smtClean="0">
                <a:latin typeface="VAGRounded BT" pitchFamily="34" charset="0"/>
              </a:rPr>
              <a:t> </a:t>
            </a:r>
            <a:r>
              <a:rPr lang="de-DE" dirty="0" err="1" smtClean="0">
                <a:latin typeface="VAGRounded BT" pitchFamily="34" charset="0"/>
              </a:rPr>
              <a:t>few</a:t>
            </a:r>
            <a:r>
              <a:rPr lang="de-DE" dirty="0" smtClean="0">
                <a:latin typeface="VAGRounded BT" pitchFamily="34" charset="0"/>
              </a:rPr>
              <a:t> global </a:t>
            </a:r>
            <a:r>
              <a:rPr lang="de-DE" dirty="0" err="1" smtClean="0">
                <a:latin typeface="VAGRounded BT" pitchFamily="34" charset="0"/>
              </a:rPr>
              <a:t>exceptions</a:t>
            </a:r>
            <a:r>
              <a:rPr lang="de-DE" dirty="0" smtClean="0">
                <a:latin typeface="VAGRounded BT" pitchFamily="34" charset="0"/>
              </a:rPr>
              <a:t>, </a:t>
            </a:r>
            <a:r>
              <a:rPr lang="de-DE" dirty="0" err="1" smtClean="0">
                <a:latin typeface="VAGRounded BT" pitchFamily="34" charset="0"/>
              </a:rPr>
              <a:t>collection</a:t>
            </a:r>
            <a:r>
              <a:rPr lang="de-DE" dirty="0" smtClean="0">
                <a:latin typeface="VAGRounded BT" pitchFamily="34" charset="0"/>
              </a:rPr>
              <a:t> </a:t>
            </a:r>
            <a:r>
              <a:rPr lang="de-DE" dirty="0" err="1" smtClean="0">
                <a:latin typeface="VAGRounded BT" pitchFamily="34" charset="0"/>
              </a:rPr>
              <a:t>quota</a:t>
            </a:r>
            <a:r>
              <a:rPr lang="de-DE" dirty="0" smtClean="0">
                <a:latin typeface="VAGRounded BT" pitchFamily="34" charset="0"/>
              </a:rPr>
              <a:t> </a:t>
            </a:r>
            <a:r>
              <a:rPr lang="de-DE" dirty="0" err="1" smtClean="0">
                <a:latin typeface="VAGRounded BT" pitchFamily="34" charset="0"/>
              </a:rPr>
              <a:t>for</a:t>
            </a:r>
            <a:r>
              <a:rPr lang="de-DE" dirty="0" smtClean="0">
                <a:latin typeface="VAGRounded BT" pitchFamily="34" charset="0"/>
              </a:rPr>
              <a:t> </a:t>
            </a:r>
            <a:r>
              <a:rPr lang="de-DE" dirty="0" err="1" smtClean="0">
                <a:latin typeface="VAGRounded BT" pitchFamily="34" charset="0"/>
              </a:rPr>
              <a:t>mercury</a:t>
            </a:r>
            <a:r>
              <a:rPr lang="de-DE" dirty="0" smtClean="0">
                <a:latin typeface="VAGRounded BT" pitchFamily="34" charset="0"/>
              </a:rPr>
              <a:t> </a:t>
            </a:r>
            <a:r>
              <a:rPr lang="de-DE" dirty="0" err="1" smtClean="0">
                <a:latin typeface="VAGRounded BT" pitchFamily="34" charset="0"/>
              </a:rPr>
              <a:t>added</a:t>
            </a:r>
            <a:r>
              <a:rPr lang="de-DE" dirty="0" smtClean="0">
                <a:latin typeface="VAGRounded BT" pitchFamily="34" charset="0"/>
              </a:rPr>
              <a:t> </a:t>
            </a:r>
            <a:r>
              <a:rPr lang="de-DE" dirty="0" err="1" smtClean="0">
                <a:latin typeface="VAGRounded BT" pitchFamily="34" charset="0"/>
              </a:rPr>
              <a:t>products</a:t>
            </a:r>
            <a:r>
              <a:rPr lang="de-DE" dirty="0" smtClean="0">
                <a:latin typeface="VAGRounded BT" pitchFamily="34" charset="0"/>
              </a:rPr>
              <a:t> </a:t>
            </a:r>
            <a:r>
              <a:rPr lang="de-DE" dirty="0" err="1" smtClean="0">
                <a:latin typeface="VAGRounded BT" pitchFamily="34" charset="0"/>
              </a:rPr>
              <a:t>are</a:t>
            </a:r>
            <a:r>
              <a:rPr lang="de-DE" dirty="0" smtClean="0">
                <a:latin typeface="VAGRounded BT" pitchFamily="34" charset="0"/>
              </a:rPr>
              <a:t> </a:t>
            </a:r>
            <a:r>
              <a:rPr lang="de-DE" dirty="0" err="1" smtClean="0">
                <a:latin typeface="VAGRounded BT" pitchFamily="34" charset="0"/>
              </a:rPr>
              <a:t>low</a:t>
            </a:r>
            <a:r>
              <a:rPr lang="de-DE" dirty="0" smtClean="0">
                <a:latin typeface="VAGRounded BT" pitchFamily="34" charset="0"/>
              </a:rPr>
              <a:t> </a:t>
            </a:r>
            <a:r>
              <a:rPr lang="de-DE" dirty="0" err="1" smtClean="0">
                <a:latin typeface="VAGRounded BT" pitchFamily="34" charset="0"/>
              </a:rPr>
              <a:t>or</a:t>
            </a:r>
            <a:r>
              <a:rPr lang="de-DE" dirty="0" smtClean="0">
                <a:latin typeface="VAGRounded BT" pitchFamily="34" charset="0"/>
              </a:rPr>
              <a:t> </a:t>
            </a:r>
            <a:r>
              <a:rPr lang="de-DE" dirty="0" err="1" smtClean="0">
                <a:latin typeface="VAGRounded BT" pitchFamily="34" charset="0"/>
              </a:rPr>
              <a:t>negligable</a:t>
            </a:r>
            <a:r>
              <a:rPr lang="de-DE" dirty="0" smtClean="0">
                <a:latin typeface="VAGRounded BT" pitchFamily="34" charset="0"/>
              </a:rPr>
              <a:t/>
            </a:r>
            <a:br>
              <a:rPr lang="de-DE" dirty="0" smtClean="0">
                <a:latin typeface="VAGRounded BT" pitchFamily="34" charset="0"/>
              </a:rPr>
            </a:br>
            <a:r>
              <a:rPr lang="de-DE" dirty="0" smtClean="0">
                <a:latin typeface="VAGRounded BT" pitchFamily="34" charset="0"/>
                <a:sym typeface="Wingdings" pitchFamily="2" charset="2"/>
              </a:rPr>
              <a:t> Larger </a:t>
            </a:r>
            <a:r>
              <a:rPr lang="de-DE" dirty="0" err="1" smtClean="0">
                <a:latin typeface="VAGRounded BT" pitchFamily="34" charset="0"/>
                <a:sym typeface="Wingdings" pitchFamily="2" charset="2"/>
              </a:rPr>
              <a:t>part</a:t>
            </a:r>
            <a:r>
              <a:rPr lang="de-DE" dirty="0" smtClean="0">
                <a:latin typeface="VAGRounded BT" pitchFamily="34" charset="0"/>
                <a:sym typeface="Wingdings" pitchFamily="2" charset="2"/>
              </a:rPr>
              <a:t>:  </a:t>
            </a:r>
            <a:r>
              <a:rPr lang="de-DE" dirty="0" err="1" smtClean="0">
                <a:latin typeface="VAGRounded BT" pitchFamily="34" charset="0"/>
                <a:sym typeface="Wingdings" pitchFamily="2" charset="2"/>
              </a:rPr>
              <a:t>municipal</a:t>
            </a:r>
            <a:r>
              <a:rPr lang="de-DE" dirty="0" smtClean="0">
                <a:latin typeface="VAGRounded BT" pitchFamily="34" charset="0"/>
                <a:sym typeface="Wingdings" pitchFamily="2" charset="2"/>
              </a:rPr>
              <a:t> </a:t>
            </a:r>
            <a:r>
              <a:rPr lang="de-DE" dirty="0" err="1" smtClean="0">
                <a:latin typeface="VAGRounded BT" pitchFamily="34" charset="0"/>
                <a:sym typeface="Wingdings" pitchFamily="2" charset="2"/>
              </a:rPr>
              <a:t>waste</a:t>
            </a:r>
            <a:r>
              <a:rPr lang="de-DE" dirty="0" smtClean="0">
                <a:latin typeface="VAGRounded BT" pitchFamily="34" charset="0"/>
                <a:sym typeface="Wingdings" pitchFamily="2" charset="2"/>
              </a:rPr>
              <a:t>  solid </a:t>
            </a:r>
            <a:r>
              <a:rPr lang="de-DE" dirty="0" err="1" smtClean="0">
                <a:latin typeface="VAGRounded BT" pitchFamily="34" charset="0"/>
                <a:sym typeface="Wingdings" pitchFamily="2" charset="2"/>
              </a:rPr>
              <a:t>waste</a:t>
            </a:r>
            <a:r>
              <a:rPr lang="de-DE" dirty="0" smtClean="0">
                <a:latin typeface="VAGRounded BT" pitchFamily="34" charset="0"/>
                <a:sym typeface="Wingdings" pitchFamily="2" charset="2"/>
              </a:rPr>
              <a:t> </a:t>
            </a:r>
            <a:r>
              <a:rPr lang="de-DE" dirty="0" err="1" smtClean="0">
                <a:latin typeface="VAGRounded BT" pitchFamily="34" charset="0"/>
                <a:sym typeface="Wingdings" pitchFamily="2" charset="2"/>
              </a:rPr>
              <a:t>landfill</a:t>
            </a:r>
            <a:r>
              <a:rPr lang="de-DE" dirty="0" smtClean="0">
                <a:latin typeface="VAGRounded BT" pitchFamily="34" charset="0"/>
                <a:sym typeface="Wingdings" pitchFamily="2" charset="2"/>
              </a:rPr>
              <a:t>/ </a:t>
            </a:r>
            <a:r>
              <a:rPr lang="de-DE" dirty="0" err="1" smtClean="0">
                <a:latin typeface="VAGRounded BT" pitchFamily="34" charset="0"/>
                <a:sym typeface="Wingdings" pitchFamily="2" charset="2"/>
              </a:rPr>
              <a:t>waste</a:t>
            </a:r>
            <a:r>
              <a:rPr lang="de-DE" dirty="0" smtClean="0">
                <a:latin typeface="VAGRounded BT" pitchFamily="34" charset="0"/>
                <a:sym typeface="Wingdings" pitchFamily="2" charset="2"/>
              </a:rPr>
              <a:t> </a:t>
            </a:r>
            <a:r>
              <a:rPr lang="de-DE" dirty="0" err="1" smtClean="0">
                <a:latin typeface="VAGRounded BT" pitchFamily="34" charset="0"/>
                <a:sym typeface="Wingdings" pitchFamily="2" charset="2"/>
              </a:rPr>
              <a:t>incineration</a:t>
            </a:r>
            <a:endParaRPr lang="de-DE" dirty="0" smtClean="0">
              <a:latin typeface="VAGRounded BT" pitchFamily="34" charset="0"/>
              <a:sym typeface="Wingdings" pitchFamily="2" charset="2"/>
            </a:endParaRPr>
          </a:p>
          <a:p>
            <a:pPr marL="0" indent="0"/>
            <a:endParaRPr lang="de-DE" dirty="0" smtClean="0">
              <a:latin typeface="VAGRounded BT" pitchFamily="34" charset="0"/>
              <a:sym typeface="Wingdings" pitchFamily="2" charset="2"/>
            </a:endParaRPr>
          </a:p>
          <a:p>
            <a:pPr marL="0" indent="0"/>
            <a:r>
              <a:rPr lang="de-DE" u="sng" dirty="0" smtClean="0">
                <a:latin typeface="VAGRounded BT" pitchFamily="34" charset="0"/>
                <a:sym typeface="Wingdings" pitchFamily="2" charset="2"/>
              </a:rPr>
              <a:t>Recycling </a:t>
            </a:r>
            <a:r>
              <a:rPr lang="de-DE" u="sng" dirty="0" err="1" smtClean="0">
                <a:latin typeface="VAGRounded BT" pitchFamily="34" charset="0"/>
                <a:sym typeface="Wingdings" pitchFamily="2" charset="2"/>
              </a:rPr>
              <a:t>of</a:t>
            </a:r>
            <a:r>
              <a:rPr lang="de-DE" u="sng" dirty="0" smtClean="0">
                <a:latin typeface="VAGRounded BT" pitchFamily="34" charset="0"/>
                <a:sym typeface="Wingdings" pitchFamily="2" charset="2"/>
              </a:rPr>
              <a:t> </a:t>
            </a:r>
            <a:r>
              <a:rPr lang="de-DE" u="sng" dirty="0" err="1" smtClean="0">
                <a:latin typeface="VAGRounded BT" pitchFamily="34" charset="0"/>
                <a:sym typeface="Wingdings" pitchFamily="2" charset="2"/>
              </a:rPr>
              <a:t>mercury</a:t>
            </a:r>
            <a:r>
              <a:rPr lang="de-DE" u="sng" dirty="0" smtClean="0">
                <a:latin typeface="VAGRounded BT" pitchFamily="34" charset="0"/>
                <a:sym typeface="Wingdings" pitchFamily="2" charset="2"/>
              </a:rPr>
              <a:t> </a:t>
            </a:r>
            <a:r>
              <a:rPr lang="de-DE" u="sng" dirty="0" err="1" smtClean="0">
                <a:latin typeface="VAGRounded BT" pitchFamily="34" charset="0"/>
                <a:sym typeface="Wingdings" pitchFamily="2" charset="2"/>
              </a:rPr>
              <a:t>products</a:t>
            </a:r>
            <a:endParaRPr lang="de-DE" u="sng" dirty="0">
              <a:latin typeface="VAGRounded BT" pitchFamily="34" charset="0"/>
              <a:sym typeface="Wingdings" pitchFamily="2" charset="2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DE" dirty="0" err="1" smtClean="0">
                <a:latin typeface="VAGRounded BT" pitchFamily="34" charset="0"/>
                <a:sym typeface="Wingdings" pitchFamily="2" charset="2"/>
              </a:rPr>
              <a:t>Performed</a:t>
            </a:r>
            <a:r>
              <a:rPr lang="de-DE" dirty="0" smtClean="0">
                <a:latin typeface="VAGRounded BT" pitchFamily="34" charset="0"/>
                <a:sym typeface="Wingdings" pitchFamily="2" charset="2"/>
              </a:rPr>
              <a:t> </a:t>
            </a:r>
            <a:r>
              <a:rPr lang="de-DE" dirty="0" err="1" smtClean="0">
                <a:latin typeface="VAGRounded BT" pitchFamily="34" charset="0"/>
                <a:sym typeface="Wingdings" pitchFamily="2" charset="2"/>
              </a:rPr>
              <a:t>by</a:t>
            </a:r>
            <a:r>
              <a:rPr lang="de-DE" dirty="0" smtClean="0">
                <a:latin typeface="VAGRounded BT" pitchFamily="34" charset="0"/>
                <a:sym typeface="Wingdings" pitchFamily="2" charset="2"/>
              </a:rPr>
              <a:t> </a:t>
            </a:r>
            <a:r>
              <a:rPr lang="de-DE" dirty="0" err="1" smtClean="0">
                <a:latin typeface="VAGRounded BT" pitchFamily="34" charset="0"/>
                <a:sym typeface="Wingdings" pitchFamily="2" charset="2"/>
              </a:rPr>
              <a:t>specialized</a:t>
            </a:r>
            <a:r>
              <a:rPr lang="de-DE" dirty="0" smtClean="0">
                <a:latin typeface="VAGRounded BT" pitchFamily="34" charset="0"/>
                <a:sym typeface="Wingdings" pitchFamily="2" charset="2"/>
              </a:rPr>
              <a:t> </a:t>
            </a:r>
            <a:r>
              <a:rPr lang="de-DE" dirty="0" err="1" smtClean="0">
                <a:latin typeface="VAGRounded BT" pitchFamily="34" charset="0"/>
                <a:sym typeface="Wingdings" pitchFamily="2" charset="2"/>
              </a:rPr>
              <a:t>companies</a:t>
            </a:r>
            <a:r>
              <a:rPr lang="de-DE" dirty="0" smtClean="0">
                <a:latin typeface="VAGRounded BT" pitchFamily="34" charset="0"/>
                <a:sym typeface="Wingdings" pitchFamily="2" charset="2"/>
              </a:rPr>
              <a:t>, </a:t>
            </a:r>
            <a:r>
              <a:rPr lang="de-DE" dirty="0" err="1" smtClean="0">
                <a:latin typeface="VAGRounded BT" pitchFamily="34" charset="0"/>
                <a:sym typeface="Wingdings" pitchFamily="2" charset="2"/>
              </a:rPr>
              <a:t>often</a:t>
            </a:r>
            <a:r>
              <a:rPr lang="de-DE" dirty="0" smtClean="0">
                <a:latin typeface="VAGRounded BT" pitchFamily="34" charset="0"/>
                <a:sym typeface="Wingdings" pitchFamily="2" charset="2"/>
              </a:rPr>
              <a:t> </a:t>
            </a:r>
            <a:r>
              <a:rPr lang="de-DE" dirty="0" err="1" smtClean="0">
                <a:latin typeface="VAGRounded BT" pitchFamily="34" charset="0"/>
                <a:sym typeface="Wingdings" pitchFamily="2" charset="2"/>
              </a:rPr>
              <a:t>operating</a:t>
            </a:r>
            <a:r>
              <a:rPr lang="de-DE" dirty="0" smtClean="0">
                <a:latin typeface="VAGRounded BT" pitchFamily="34" charset="0"/>
                <a:sym typeface="Wingdings" pitchFamily="2" charset="2"/>
              </a:rPr>
              <a:t> </a:t>
            </a:r>
            <a:r>
              <a:rPr lang="de-DE" dirty="0" err="1" smtClean="0">
                <a:latin typeface="VAGRounded BT" pitchFamily="34" charset="0"/>
                <a:sym typeface="Wingdings" pitchFamily="2" charset="2"/>
              </a:rPr>
              <a:t>internationally</a:t>
            </a:r>
            <a:endParaRPr lang="de-DE" dirty="0" smtClean="0">
              <a:latin typeface="VAGRounded BT" pitchFamily="34" charset="0"/>
              <a:sym typeface="Wingdings" pitchFamily="2" charset="2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DE" dirty="0" smtClean="0">
                <a:latin typeface="VAGRounded BT" pitchFamily="34" charset="0"/>
                <a:sym typeface="Wingdings" pitchFamily="2" charset="2"/>
              </a:rPr>
              <a:t>As </a:t>
            </a:r>
            <a:r>
              <a:rPr lang="de-DE" dirty="0" err="1" smtClean="0">
                <a:latin typeface="VAGRounded BT" pitchFamily="34" charset="0"/>
                <a:sym typeface="Wingdings" pitchFamily="2" charset="2"/>
              </a:rPr>
              <a:t>far</a:t>
            </a:r>
            <a:r>
              <a:rPr lang="de-DE" dirty="0" smtClean="0">
                <a:latin typeface="VAGRounded BT" pitchFamily="34" charset="0"/>
                <a:sym typeface="Wingdings" pitchFamily="2" charset="2"/>
              </a:rPr>
              <a:t> </a:t>
            </a:r>
            <a:r>
              <a:rPr lang="de-DE" dirty="0" err="1" smtClean="0">
                <a:latin typeface="VAGRounded BT" pitchFamily="34" charset="0"/>
                <a:sym typeface="Wingdings" pitchFamily="2" charset="2"/>
              </a:rPr>
              <a:t>as</a:t>
            </a:r>
            <a:r>
              <a:rPr lang="de-DE" dirty="0" smtClean="0">
                <a:latin typeface="VAGRounded BT" pitchFamily="34" charset="0"/>
                <a:sym typeface="Wingdings" pitchFamily="2" charset="2"/>
              </a:rPr>
              <a:t> </a:t>
            </a:r>
            <a:r>
              <a:rPr lang="de-DE" dirty="0" err="1" smtClean="0">
                <a:latin typeface="VAGRounded BT" pitchFamily="34" charset="0"/>
                <a:sym typeface="Wingdings" pitchFamily="2" charset="2"/>
              </a:rPr>
              <a:t>known</a:t>
            </a:r>
            <a:r>
              <a:rPr lang="de-DE" dirty="0" smtClean="0">
                <a:latin typeface="VAGRounded BT" pitchFamily="34" charset="0"/>
                <a:sym typeface="Wingdings" pitchFamily="2" charset="2"/>
              </a:rPr>
              <a:t>, in </a:t>
            </a:r>
            <a:r>
              <a:rPr lang="de-DE" dirty="0" err="1" smtClean="0">
                <a:latin typeface="VAGRounded BT" pitchFamily="34" charset="0"/>
                <a:sym typeface="Wingdings" pitchFamily="2" charset="2"/>
              </a:rPr>
              <a:t>most</a:t>
            </a:r>
            <a:r>
              <a:rPr lang="de-DE" dirty="0" smtClean="0">
                <a:latin typeface="VAGRounded BT" pitchFamily="34" charset="0"/>
                <a:sym typeface="Wingdings" pitchFamily="2" charset="2"/>
              </a:rPr>
              <a:t> Asian countries </a:t>
            </a:r>
            <a:r>
              <a:rPr lang="de-DE" dirty="0" err="1" smtClean="0">
                <a:latin typeface="VAGRounded BT" pitchFamily="34" charset="0"/>
                <a:sym typeface="Wingdings" pitchFamily="2" charset="2"/>
              </a:rPr>
              <a:t>no</a:t>
            </a:r>
            <a:r>
              <a:rPr lang="de-DE" dirty="0" smtClean="0">
                <a:latin typeface="VAGRounded BT" pitchFamily="34" charset="0"/>
                <a:sym typeface="Wingdings" pitchFamily="2" charset="2"/>
              </a:rPr>
              <a:t> </a:t>
            </a:r>
            <a:r>
              <a:rPr lang="de-DE" dirty="0" err="1" smtClean="0">
                <a:latin typeface="VAGRounded BT" pitchFamily="34" charset="0"/>
                <a:sym typeface="Wingdings" pitchFamily="2" charset="2"/>
              </a:rPr>
              <a:t>or</a:t>
            </a:r>
            <a:r>
              <a:rPr lang="de-DE" dirty="0" smtClean="0">
                <a:latin typeface="VAGRounded BT" pitchFamily="34" charset="0"/>
                <a:sym typeface="Wingdings" pitchFamily="2" charset="2"/>
              </a:rPr>
              <a:t> not </a:t>
            </a:r>
            <a:r>
              <a:rPr lang="de-DE" dirty="0" err="1" smtClean="0">
                <a:latin typeface="VAGRounded BT" pitchFamily="34" charset="0"/>
                <a:sym typeface="Wingdings" pitchFamily="2" charset="2"/>
              </a:rPr>
              <a:t>sufficient</a:t>
            </a:r>
            <a:r>
              <a:rPr lang="de-DE" dirty="0" smtClean="0">
                <a:latin typeface="VAGRounded BT" pitchFamily="34" charset="0"/>
                <a:sym typeface="Wingdings" pitchFamily="2" charset="2"/>
              </a:rPr>
              <a:t> </a:t>
            </a:r>
            <a:r>
              <a:rPr lang="de-DE" dirty="0" err="1" smtClean="0">
                <a:latin typeface="VAGRounded BT" pitchFamily="34" charset="0"/>
                <a:sym typeface="Wingdings" pitchFamily="2" charset="2"/>
              </a:rPr>
              <a:t>recycling</a:t>
            </a:r>
            <a:r>
              <a:rPr lang="de-DE" dirty="0" smtClean="0">
                <a:latin typeface="VAGRounded BT" pitchFamily="34" charset="0"/>
                <a:sym typeface="Wingdings" pitchFamily="2" charset="2"/>
              </a:rPr>
              <a:t> </a:t>
            </a:r>
            <a:r>
              <a:rPr lang="de-DE" dirty="0" err="1" smtClean="0">
                <a:latin typeface="VAGRounded BT" pitchFamily="34" charset="0"/>
                <a:sym typeface="Wingdings" pitchFamily="2" charset="2"/>
              </a:rPr>
              <a:t>plants</a:t>
            </a:r>
            <a:r>
              <a:rPr lang="de-DE" dirty="0" smtClean="0">
                <a:latin typeface="VAGRounded BT" pitchFamily="34" charset="0"/>
                <a:sym typeface="Wingdings" pitchFamily="2" charset="2"/>
              </a:rPr>
              <a:t/>
            </a:r>
            <a:br>
              <a:rPr lang="de-DE" dirty="0" smtClean="0">
                <a:latin typeface="VAGRounded BT" pitchFamily="34" charset="0"/>
                <a:sym typeface="Wingdings" pitchFamily="2" charset="2"/>
              </a:rPr>
            </a:br>
            <a:r>
              <a:rPr lang="de-DE" dirty="0" smtClean="0">
                <a:latin typeface="VAGRounded BT" pitchFamily="34" charset="0"/>
                <a:sym typeface="Wingdings" pitchFamily="2" charset="2"/>
              </a:rPr>
              <a:t> </a:t>
            </a:r>
            <a:r>
              <a:rPr lang="de-DE" dirty="0" err="1" smtClean="0">
                <a:latin typeface="VAGRounded BT" pitchFamily="34" charset="0"/>
                <a:sym typeface="Wingdings" pitchFamily="2" charset="2"/>
              </a:rPr>
              <a:t>mercury</a:t>
            </a:r>
            <a:r>
              <a:rPr lang="de-DE" dirty="0" smtClean="0">
                <a:latin typeface="VAGRounded BT" pitchFamily="34" charset="0"/>
                <a:sym typeface="Wingdings" pitchFamily="2" charset="2"/>
              </a:rPr>
              <a:t> </a:t>
            </a:r>
            <a:r>
              <a:rPr lang="de-DE" dirty="0" err="1" smtClean="0">
                <a:latin typeface="VAGRounded BT" pitchFamily="34" charset="0"/>
                <a:sym typeface="Wingdings" pitchFamily="2" charset="2"/>
              </a:rPr>
              <a:t>waste</a:t>
            </a:r>
            <a:r>
              <a:rPr lang="de-DE" dirty="0" smtClean="0">
                <a:latin typeface="VAGRounded BT" pitchFamily="34" charset="0"/>
                <a:sym typeface="Wingdings" pitchFamily="2" charset="2"/>
              </a:rPr>
              <a:t> </a:t>
            </a:r>
            <a:r>
              <a:rPr lang="de-DE" dirty="0" err="1" smtClean="0">
                <a:latin typeface="VAGRounded BT" pitchFamily="34" charset="0"/>
                <a:sym typeface="Wingdings" pitchFamily="2" charset="2"/>
              </a:rPr>
              <a:t>cannot</a:t>
            </a:r>
            <a:r>
              <a:rPr lang="de-DE" dirty="0" smtClean="0">
                <a:latin typeface="VAGRounded BT" pitchFamily="34" charset="0"/>
                <a:sym typeface="Wingdings" pitchFamily="2" charset="2"/>
              </a:rPr>
              <a:t> </a:t>
            </a:r>
            <a:r>
              <a:rPr lang="de-DE" dirty="0" err="1" smtClean="0">
                <a:latin typeface="VAGRounded BT" pitchFamily="34" charset="0"/>
                <a:sym typeface="Wingdings" pitchFamily="2" charset="2"/>
              </a:rPr>
              <a:t>be</a:t>
            </a:r>
            <a:r>
              <a:rPr lang="de-DE" dirty="0" smtClean="0">
                <a:latin typeface="VAGRounded BT" pitchFamily="34" charset="0"/>
                <a:sym typeface="Wingdings" pitchFamily="2" charset="2"/>
              </a:rPr>
              <a:t> </a:t>
            </a:r>
            <a:r>
              <a:rPr lang="de-DE" dirty="0" err="1" smtClean="0">
                <a:latin typeface="VAGRounded BT" pitchFamily="34" charset="0"/>
                <a:sym typeface="Wingdings" pitchFamily="2" charset="2"/>
              </a:rPr>
              <a:t>recycled</a:t>
            </a:r>
            <a:r>
              <a:rPr lang="de-DE" dirty="0" smtClean="0">
                <a:latin typeface="VAGRounded BT" pitchFamily="34" charset="0"/>
                <a:sym typeface="Wingdings" pitchFamily="2" charset="2"/>
              </a:rPr>
              <a:t> </a:t>
            </a:r>
            <a:r>
              <a:rPr lang="de-DE" dirty="0" err="1" smtClean="0">
                <a:latin typeface="VAGRounded BT" pitchFamily="34" charset="0"/>
                <a:sym typeface="Wingdings" pitchFamily="2" charset="2"/>
              </a:rPr>
              <a:t>and</a:t>
            </a:r>
            <a:r>
              <a:rPr lang="de-DE" dirty="0" smtClean="0">
                <a:latin typeface="VAGRounded BT" pitchFamily="34" charset="0"/>
                <a:sym typeface="Wingdings" pitchFamily="2" charset="2"/>
              </a:rPr>
              <a:t> not </a:t>
            </a:r>
            <a:r>
              <a:rPr lang="de-DE" dirty="0" err="1" smtClean="0">
                <a:latin typeface="VAGRounded BT" pitchFamily="34" charset="0"/>
                <a:sym typeface="Wingdings" pitchFamily="2" charset="2"/>
              </a:rPr>
              <a:t>environmentally</a:t>
            </a:r>
            <a:r>
              <a:rPr lang="de-DE" dirty="0" smtClean="0">
                <a:latin typeface="VAGRounded BT" pitchFamily="34" charset="0"/>
                <a:sym typeface="Wingdings" pitchFamily="2" charset="2"/>
              </a:rPr>
              <a:t> </a:t>
            </a:r>
            <a:r>
              <a:rPr lang="de-DE" dirty="0" err="1" smtClean="0">
                <a:latin typeface="VAGRounded BT" pitchFamily="34" charset="0"/>
                <a:sym typeface="Wingdings" pitchFamily="2" charset="2"/>
              </a:rPr>
              <a:t>sound</a:t>
            </a:r>
            <a:r>
              <a:rPr lang="de-DE" dirty="0" smtClean="0">
                <a:latin typeface="VAGRounded BT" pitchFamily="34" charset="0"/>
                <a:sym typeface="Wingdings" pitchFamily="2" charset="2"/>
              </a:rPr>
              <a:t> </a:t>
            </a:r>
            <a:r>
              <a:rPr lang="de-DE" dirty="0" err="1" smtClean="0">
                <a:latin typeface="VAGRounded BT" pitchFamily="34" charset="0"/>
                <a:sym typeface="Wingdings" pitchFamily="2" charset="2"/>
              </a:rPr>
              <a:t>disposed</a:t>
            </a:r>
            <a:endParaRPr lang="de-DE" dirty="0" smtClean="0">
              <a:latin typeface="VAGRounded BT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86F0330-C43D-42CD-8945-B6819097808C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59868362"/>
      </p:ext>
    </p:extLst>
  </p:cSld>
  <p:clrMapOvr>
    <a:masterClrMapping/>
  </p:clrMapOvr>
</p:sld>
</file>

<file path=ppt/theme/theme1.xml><?xml version="1.0" encoding="utf-8"?>
<a:theme xmlns:a="http://schemas.openxmlformats.org/drawingml/2006/main" name="GRS_Foli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GRS_Folien</Template>
  <TotalTime>0</TotalTime>
  <Words>261</Words>
  <Application>Microsoft Office PowerPoint</Application>
  <PresentationFormat>Bildschirmpräsentation (4:3)</PresentationFormat>
  <Paragraphs>100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6" baseType="lpstr">
      <vt:lpstr>Arial</vt:lpstr>
      <vt:lpstr>Wingdings</vt:lpstr>
      <vt:lpstr>Symbol</vt:lpstr>
      <vt:lpstr>VAGRounded BT</vt:lpstr>
      <vt:lpstr>Calibri</vt:lpstr>
      <vt:lpstr>GRS_Folien</vt:lpstr>
      <vt:lpstr>Disposal of waste containing mercury</vt:lpstr>
      <vt:lpstr>Whate are Mercury Containing Wastes?</vt:lpstr>
      <vt:lpstr>Management Options for Mercury Containing Wastes</vt:lpstr>
      <vt:lpstr>Other, not recommended disposal options</vt:lpstr>
      <vt:lpstr>Important steps in managing Mercury containing wastes</vt:lpstr>
      <vt:lpstr>Important steps in managing Mercury containing wastes</vt:lpstr>
      <vt:lpstr>Treatment and disposal of mercury containing lamps</vt:lpstr>
      <vt:lpstr>Treatment and disposal of mercury containing batteries</vt:lpstr>
      <vt:lpstr>Recycling and disposal – some general observations</vt:lpstr>
      <vt:lpstr>Disposal of mercury containing waste – Opportunities and Challenges</vt:lpstr>
    </vt:vector>
  </TitlesOfParts>
  <Company>GRS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Mercury storage projects - gaps and needs</dc:title>
  <dc:creator>Sven Hagemann</dc:creator>
  <dc:description/>
  <cp:lastModifiedBy>Hagemann, Sven Dr.</cp:lastModifiedBy>
  <cp:revision>420</cp:revision>
  <dcterms:created xsi:type="dcterms:W3CDTF">2010-08-10T12:26:15Z</dcterms:created>
  <dcterms:modified xsi:type="dcterms:W3CDTF">2011-07-27T16:01:53Z</dcterms:modified>
</cp:coreProperties>
</file>