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Default Extension="fntdata" ContentType="application/x-fontdata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>
  <p:sldMasterIdLst>
    <p:sldMasterId r:id="rId1"/>
  </p:sldMasterIdLst>
  <p:notesMasterIdLst>
    <p:notesMasterId r:id="rId22"/>
  </p:notesMasterIdLst>
  <p:handoutMasterIdLst>
    <p:handoutMasterId r:id="rId23"/>
  </p:handoutMasterIdLst>
  <p:sldIdLst>
    <p:sldId id="256" r:id="rId2"/>
    <p:sldId id="408" r:id="rId3"/>
    <p:sldId id="428" r:id="rId4"/>
    <p:sldId id="420" r:id="rId5"/>
    <p:sldId id="407" r:id="rId6"/>
    <p:sldId id="422" r:id="rId7"/>
    <p:sldId id="421" r:id="rId8"/>
    <p:sldId id="425" r:id="rId9"/>
    <p:sldId id="426" r:id="rId10"/>
    <p:sldId id="427" r:id="rId11"/>
    <p:sldId id="419" r:id="rId12"/>
    <p:sldId id="409" r:id="rId13"/>
    <p:sldId id="410" r:id="rId14"/>
    <p:sldId id="424" r:id="rId15"/>
    <p:sldId id="412" r:id="rId16"/>
    <p:sldId id="413" r:id="rId17"/>
    <p:sldId id="414" r:id="rId18"/>
    <p:sldId id="415" r:id="rId19"/>
    <p:sldId id="416" r:id="rId20"/>
    <p:sldId id="423" r:id="rId21"/>
  </p:sldIdLst>
  <p:sldSz cx="9144000" cy="6858000" type="screen4x3"/>
  <p:notesSz cx="6794500" cy="9906000"/>
  <p:embeddedFontLst>
    <p:embeddedFont>
      <p:font typeface="VAGRounded BT"/>
      <p:regular r:id="rId24"/>
    </p:embeddedFont>
    <p:embeddedFont>
      <p:font typeface="Calibri"/>
      <p:regular r:id="rId25"/>
      <p:bold r:id="rId26"/>
      <p:italic r:id="rId27"/>
      <p:boldItalic r:id="rId28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FF00"/>
    <a:srgbClr val="B2B2B2"/>
    <a:srgbClr val="87F59C"/>
    <a:srgbClr val="33B2B2"/>
    <a:srgbClr val="144646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69" autoAdjust="0"/>
    <p:restoredTop sz="95430" autoAdjust="0"/>
  </p:normalViewPr>
  <p:slideViewPr>
    <p:cSldViewPr>
      <p:cViewPr varScale="1">
        <p:scale>
          <a:sx n="96" d="100"/>
          <a:sy n="96" d="100"/>
        </p:scale>
        <p:origin x="-7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viewProps" Target="viewProp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font" Target="fonts/font1.fntdata"/><Relationship Id="rId25" Type="http://schemas.openxmlformats.org/officeDocument/2006/relationships/font" Target="fonts/font2.fntdata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font" Target="fonts/font4.fntdata"/><Relationship Id="rId14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28" Type="http://schemas.openxmlformats.org/officeDocument/2006/relationships/font" Target="fonts/font5.fntdata"/><Relationship Id="rId26" Type="http://schemas.openxmlformats.org/officeDocument/2006/relationships/font" Target="fonts/font3.fntdata"/><Relationship Id="rId30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printerSettings" Target="printerSettings/printerSettings1.bin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4106ABC-F37D-48F0-83E4-225461448715}" type="datetimeFigureOut">
              <a:rPr lang="de-DE"/>
              <a:pPr>
                <a:defRPr/>
              </a:pPr>
              <a:t>7/30/11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6960FBC-6AAC-4BB3-972A-6ADE535DA0D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9603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A43CB2-D258-4DEF-B567-E19DF9A6951F}" type="datetimeFigureOut">
              <a:rPr lang="de-DE"/>
              <a:pPr>
                <a:defRPr/>
              </a:pPr>
              <a:t>7/30/11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09113"/>
            <a:ext cx="294322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A4862B-D260-4E95-8A1C-8047220C38A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0253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460" y="2567940"/>
            <a:ext cx="8633460" cy="1219200"/>
          </a:xfrm>
          <a:noFill/>
        </p:spPr>
        <p:txBody>
          <a:bodyPr anchor="ctr" anchorCtr="1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Titelmasterformat durch Klicken bearbeiten</a:t>
            </a:r>
            <a:endParaRPr lang="de-DE" dirty="0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D4A4-6193-44AB-93C8-0792EF5681D0}" type="datetime1">
              <a:rPr lang="de-DE"/>
              <a:pPr>
                <a:defRPr/>
              </a:pPr>
              <a:t>7/30/11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B3C7F-13D4-4B4D-9779-ABDB5EC31E2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419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244800" y="1263600"/>
            <a:ext cx="8647200" cy="50364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4DAA8-18A5-4A32-B935-C6D7F5A6493E}" type="datetime1">
              <a:rPr lang="de-DE"/>
              <a:pPr>
                <a:defRPr/>
              </a:pPr>
              <a:t>7/30/11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F0330-C43D-42CD-8945-B6819097808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496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Grafik 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latin typeface="VAGRounded B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3388" y="1260630"/>
            <a:ext cx="8634798" cy="5041110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buNone/>
              <a:defRPr sz="1800">
                <a:latin typeface="VAGRounded BT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AGRounded BT"/>
              </a:defRPr>
            </a:lvl1pPr>
          </a:lstStyle>
          <a:p>
            <a:pPr>
              <a:defRPr/>
            </a:pPr>
            <a:fld id="{3AB6F64E-CB1F-4B99-8EB1-FE77A1890A86}" type="datetime1">
              <a:rPr lang="de-DE" smtClean="0"/>
              <a:pPr>
                <a:defRPr/>
              </a:pPr>
              <a:t>7/30/11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AGRounded B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AGRounded BT"/>
              </a:defRPr>
            </a:lvl1pPr>
          </a:lstStyle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877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ext &amp;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840" y="580986"/>
            <a:ext cx="7665720" cy="367281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246063" y="1262063"/>
            <a:ext cx="3597275" cy="5189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3928533" y="1270000"/>
            <a:ext cx="4953000" cy="517313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5457-A64D-4904-AB72-D03576EF37BE}" type="datetime1">
              <a:rPr lang="de-DE"/>
              <a:pPr>
                <a:defRPr/>
              </a:pPr>
              <a:t>7/30/11</a:t>
            </a:fld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CE56-2636-4F79-84EC-B63E46B904F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760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3C21E-3BC2-4382-AFA5-87EF45D8A250}" type="datetime1">
              <a:rPr lang="de-DE"/>
              <a:pPr>
                <a:defRPr/>
              </a:pPr>
              <a:t>7/30/11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833B-7CD2-42C7-A9FB-ED8BAD19650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91440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44475" y="581025"/>
            <a:ext cx="766445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br>
              <a:rPr lang="de-DE" smtClean="0"/>
            </a:br>
            <a:endParaRPr lang="de-DE" smtClean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6011863" y="6627813"/>
            <a:ext cx="2247900" cy="179387"/>
          </a:xfrm>
          <a:prstGeom prst="rect">
            <a:avLst/>
          </a:prstGeom>
        </p:spPr>
        <p:txBody>
          <a:bodyPr lIns="0" tIns="0" rIns="0" bIns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F82D33-F14F-4953-809C-846660177754}" type="datetime1">
              <a:rPr lang="de-DE"/>
              <a:pPr>
                <a:defRPr/>
              </a:pPr>
              <a:t>7/30/11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0825" y="6626225"/>
            <a:ext cx="575468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61350" y="6626225"/>
            <a:ext cx="627063" cy="1793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E72ED3-9693-4144-A2C5-29305C43C15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1030" name="Grafik 12" descr="PPT_01.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platzhalter 7"/>
          <p:cNvSpPr>
            <a:spLocks noGrp="1"/>
          </p:cNvSpPr>
          <p:nvPr>
            <p:ph type="body" idx="1"/>
          </p:nvPr>
        </p:nvSpPr>
        <p:spPr bwMode="auto">
          <a:xfrm>
            <a:off x="244475" y="1263650"/>
            <a:ext cx="8647113" cy="503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marL="4763" indent="-4763" algn="l" rtl="0" eaLnBrk="0" fontAlgn="base" hangingPunct="0">
        <a:spcBef>
          <a:spcPts val="600"/>
        </a:spcBef>
        <a:spcAft>
          <a:spcPct val="0"/>
        </a:spcAft>
        <a:buClr>
          <a:srgbClr val="33B2B2"/>
        </a:buClr>
        <a:buSzPct val="100000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Wingdings" pitchFamily="2" charset="2"/>
        <a:buChar char="§"/>
        <a:defRPr lang="de-DE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31800" indent="-179388" algn="l" rtl="0" eaLnBrk="0" fontAlgn="base" hangingPunct="0">
        <a:spcBef>
          <a:spcPts val="600"/>
        </a:spcBef>
        <a:spcAft>
          <a:spcPct val="0"/>
        </a:spcAft>
        <a:buClr>
          <a:srgbClr val="95B3D7"/>
        </a:buClr>
        <a:buFont typeface="Arial" charset="0"/>
        <a:buChar char="•"/>
        <a:defRPr lang="de-DE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2625" indent="-179388" algn="l" rtl="0" eaLnBrk="0" fontAlgn="base" hangingPunct="0">
        <a:spcBef>
          <a:spcPts val="60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285750" y="2286000"/>
            <a:ext cx="8632825" cy="1219200"/>
          </a:xfrm>
        </p:spPr>
        <p:txBody>
          <a:bodyPr>
            <a:normAutofit fontScale="90000"/>
          </a:bodyPr>
          <a:lstStyle/>
          <a:p>
            <a:pPr fontAlgn="base">
              <a:spcAft>
                <a:spcPct val="0"/>
              </a:spcAft>
            </a:pPr>
            <a:r>
              <a:rPr lang="en-US" sz="2800" dirty="0" smtClean="0">
                <a:latin typeface="VAGRounded BT" pitchFamily="34" charset="0"/>
                <a:cs typeface="Arial" charset="0"/>
              </a:rPr>
              <a:t>Storage and disposal of mercury and mercury waste</a:t>
            </a:r>
            <a:br>
              <a:rPr lang="en-US" sz="2800" dirty="0" smtClean="0">
                <a:latin typeface="VAGRounded BT" pitchFamily="34" charset="0"/>
                <a:cs typeface="Arial" charset="0"/>
              </a:rPr>
            </a:br>
            <a:r>
              <a:rPr lang="en-US" sz="2800" dirty="0" smtClean="0">
                <a:latin typeface="VAGRounded BT" pitchFamily="34" charset="0"/>
                <a:cs typeface="Arial" charset="0"/>
              </a:rPr>
              <a:t>in Asia - Conclusions </a:t>
            </a:r>
            <a:endParaRPr lang="de-DE" sz="2900" dirty="0" smtClean="0">
              <a:latin typeface="VAGRounded BT" pitchFamily="34" charset="0"/>
              <a:cs typeface="Arial" charset="0"/>
            </a:endParaRPr>
          </a:p>
        </p:txBody>
      </p:sp>
      <p:sp>
        <p:nvSpPr>
          <p:cNvPr id="3075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dirty="0" smtClean="0">
                <a:latin typeface="VAGRounded BT" pitchFamily="34" charset="0"/>
                <a:cs typeface="Arial" charset="0"/>
              </a:rPr>
              <a:t>Sven Hagemann</a:t>
            </a:r>
            <a:br>
              <a:rPr dirty="0" smtClean="0">
                <a:latin typeface="VAGRounded BT" pitchFamily="34" charset="0"/>
                <a:cs typeface="Arial" charset="0"/>
              </a:rPr>
            </a:br>
            <a:r>
              <a:rPr dirty="0" smtClean="0">
                <a:latin typeface="VAGRounded BT" pitchFamily="34" charset="0"/>
                <a:cs typeface="Arial" charset="0"/>
              </a:rPr>
              <a:t>GRS</a:t>
            </a:r>
          </a:p>
          <a:p>
            <a:pPr eaLnBrk="1" hangingPunct="1">
              <a:lnSpc>
                <a:spcPct val="90000"/>
              </a:lnSpc>
            </a:pPr>
            <a:endParaRPr dirty="0" smtClean="0">
              <a:latin typeface="VAGRounded BT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Conclusions</a:t>
            </a:r>
            <a:r>
              <a:rPr lang="de-DE" dirty="0" smtClean="0"/>
              <a:t> 3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/>
            <a:r>
              <a:rPr lang="en-GB" u="sng" dirty="0" smtClean="0">
                <a:latin typeface="VAGRounded BT" pitchFamily="34" charset="0"/>
                <a:sym typeface="Wingdings" pitchFamily="2" charset="2"/>
              </a:rPr>
              <a:t>Stabilization of elemental </a:t>
            </a:r>
            <a:r>
              <a:rPr lang="en-GB" u="sng" dirty="0" err="1" smtClean="0">
                <a:latin typeface="VAGRounded BT" pitchFamily="34" charset="0"/>
                <a:sym typeface="Wingdings" pitchFamily="2" charset="2"/>
              </a:rPr>
              <a:t>mecury</a:t>
            </a:r>
            <a:endParaRPr lang="en-GB" u="sng" dirty="0" smtClean="0">
              <a:latin typeface="VAGRounded BT" pitchFamily="34" charset="0"/>
              <a:sym typeface="Wingdings" pitchFamily="2" charset="2"/>
            </a:endParaRPr>
          </a:p>
          <a:p>
            <a:pPr indent="0"/>
            <a:endParaRPr lang="en-GB" dirty="0">
              <a:latin typeface="VAGRounded BT" pitchFamily="34" charset="0"/>
              <a:sym typeface="Wingdings" pitchFamily="2" charset="2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Technology available, but so far, not in the Asian region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Even if established in one Asian developing country, waste legislation may prevent shipment of mercury considered waste to it</a:t>
            </a:r>
          </a:p>
          <a:p>
            <a:pPr indent="0">
              <a:spcAft>
                <a:spcPts val="600"/>
              </a:spcAft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 Investigate option of a mobile plant that is shipped to the waste instead of shipping the waste to the plant</a:t>
            </a:r>
            <a:endParaRPr lang="en-GB" dirty="0" smtClean="0">
              <a:latin typeface="VAGRounded BT" pitchFamily="34" charset="0"/>
            </a:endParaRPr>
          </a:p>
          <a:p>
            <a:endParaRPr lang="en-GB" u="sng" dirty="0">
              <a:latin typeface="VAGRounded BT" pitchFamily="34" charset="0"/>
            </a:endParaRPr>
          </a:p>
          <a:p>
            <a:endParaRPr lang="en-GB" u="sng" dirty="0">
              <a:latin typeface="VAGRounded BT" pitchFamily="34" charset="0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868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VAGRounded BT"/>
              </a:rPr>
              <a:t>Summary</a:t>
            </a:r>
            <a:r>
              <a:rPr lang="de-DE" dirty="0" smtClean="0">
                <a:latin typeface="VAGRounded BT"/>
              </a:rPr>
              <a:t> - </a:t>
            </a:r>
            <a:r>
              <a:rPr lang="de-DE" dirty="0" err="1" smtClean="0">
                <a:latin typeface="VAGRounded BT"/>
              </a:rPr>
              <a:t>Timelines</a:t>
            </a:r>
            <a:endParaRPr lang="de-DE" dirty="0" smtClean="0">
              <a:latin typeface="VAGRounded BT"/>
            </a:endParaRPr>
          </a:p>
        </p:txBody>
      </p:sp>
      <p:sp>
        <p:nvSpPr>
          <p:cNvPr id="66563" name="Fußzeilenplatzhalt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  <p:sp>
        <p:nvSpPr>
          <p:cNvPr id="66564" name="Foliennummernplatzhalt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F9E407-4E15-417A-BBD9-0397F932A378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 smtClean="0">
              <a:latin typeface="Arial" charset="0"/>
              <a:cs typeface="Arial" charset="0"/>
            </a:endParaRPr>
          </a:p>
        </p:txBody>
      </p:sp>
      <p:pic>
        <p:nvPicPr>
          <p:cNvPr id="66565" name="Grafik 3" descr="Concorde 2009 Asi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1244600"/>
            <a:ext cx="871537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6" name="Line 8"/>
          <p:cNvSpPr>
            <a:spLocks noChangeShapeType="1"/>
          </p:cNvSpPr>
          <p:nvPr/>
        </p:nvSpPr>
        <p:spPr bwMode="auto">
          <a:xfrm>
            <a:off x="4716463" y="1341438"/>
            <a:ext cx="0" cy="215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6567" name="Line 9"/>
          <p:cNvSpPr>
            <a:spLocks noChangeShapeType="1"/>
          </p:cNvSpPr>
          <p:nvPr/>
        </p:nvSpPr>
        <p:spPr bwMode="auto">
          <a:xfrm>
            <a:off x="4716463" y="3500438"/>
            <a:ext cx="3743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6568" name="Text Box 10"/>
          <p:cNvSpPr txBox="1">
            <a:spLocks noChangeArrowheads="1"/>
          </p:cNvSpPr>
          <p:nvPr/>
        </p:nvSpPr>
        <p:spPr bwMode="auto">
          <a:xfrm>
            <a:off x="5003800" y="3500438"/>
            <a:ext cx="36455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latin typeface="VAGRounded BT"/>
              </a:rPr>
              <a:t>Need for regional stabilization/ </a:t>
            </a:r>
            <a:br>
              <a:rPr lang="de-DE">
                <a:latin typeface="VAGRounded BT"/>
              </a:rPr>
            </a:br>
            <a:r>
              <a:rPr lang="de-DE">
                <a:latin typeface="VAGRounded BT"/>
              </a:rPr>
              <a:t>disposal</a:t>
            </a:r>
          </a:p>
        </p:txBody>
      </p:sp>
      <p:sp>
        <p:nvSpPr>
          <p:cNvPr id="66569" name="Line 11"/>
          <p:cNvSpPr>
            <a:spLocks noChangeShapeType="1"/>
          </p:cNvSpPr>
          <p:nvPr/>
        </p:nvSpPr>
        <p:spPr bwMode="auto">
          <a:xfrm>
            <a:off x="1763713" y="4508500"/>
            <a:ext cx="6840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6570" name="Text Box 12"/>
          <p:cNvSpPr txBox="1">
            <a:spLocks noChangeArrowheads="1"/>
          </p:cNvSpPr>
          <p:nvPr/>
        </p:nvSpPr>
        <p:spPr bwMode="auto">
          <a:xfrm>
            <a:off x="1763713" y="4437063"/>
            <a:ext cx="60628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dirty="0">
                <a:latin typeface="VAGRounded BT"/>
              </a:rPr>
              <a:t>Need </a:t>
            </a:r>
            <a:r>
              <a:rPr lang="de-DE" dirty="0" err="1">
                <a:latin typeface="VAGRounded BT"/>
              </a:rPr>
              <a:t>for</a:t>
            </a:r>
            <a:r>
              <a:rPr lang="de-DE" dirty="0">
                <a:latin typeface="VAGRounded BT"/>
              </a:rPr>
              <a:t> regional </a:t>
            </a:r>
            <a:r>
              <a:rPr lang="de-DE" dirty="0" err="1">
                <a:latin typeface="VAGRounded BT"/>
              </a:rPr>
              <a:t>treatment</a:t>
            </a:r>
            <a:r>
              <a:rPr lang="de-DE" dirty="0">
                <a:latin typeface="VAGRounded BT"/>
              </a:rPr>
              <a:t> </a:t>
            </a:r>
            <a:r>
              <a:rPr lang="de-DE" dirty="0" err="1">
                <a:latin typeface="VAGRounded BT"/>
              </a:rPr>
              <a:t>and</a:t>
            </a:r>
            <a:r>
              <a:rPr lang="de-DE" dirty="0">
                <a:latin typeface="VAGRounded BT"/>
              </a:rPr>
              <a:t> </a:t>
            </a:r>
            <a:r>
              <a:rPr lang="de-DE" dirty="0" err="1">
                <a:latin typeface="VAGRounded BT"/>
              </a:rPr>
              <a:t>disposal</a:t>
            </a:r>
            <a:r>
              <a:rPr lang="de-DE" dirty="0">
                <a:latin typeface="VAGRounded BT"/>
              </a:rPr>
              <a:t> </a:t>
            </a:r>
            <a:r>
              <a:rPr lang="de-DE" dirty="0" err="1">
                <a:latin typeface="VAGRounded BT"/>
              </a:rPr>
              <a:t>of</a:t>
            </a:r>
            <a:r>
              <a:rPr lang="de-DE" dirty="0">
                <a:latin typeface="VAGRounded BT"/>
              </a:rPr>
              <a:t> </a:t>
            </a:r>
            <a:r>
              <a:rPr lang="de-DE" dirty="0" err="1">
                <a:latin typeface="VAGRounded BT"/>
              </a:rPr>
              <a:t>Hg</a:t>
            </a:r>
            <a:r>
              <a:rPr lang="de-DE" dirty="0">
                <a:latin typeface="VAGRounded BT"/>
              </a:rPr>
              <a:t> </a:t>
            </a:r>
            <a:r>
              <a:rPr lang="de-DE" dirty="0" err="1">
                <a:latin typeface="VAGRounded BT"/>
              </a:rPr>
              <a:t>waste</a:t>
            </a:r>
            <a:endParaRPr lang="de-DE" dirty="0">
              <a:latin typeface="VAGRounded BT"/>
            </a:endParaRPr>
          </a:p>
        </p:txBody>
      </p:sp>
      <p:sp>
        <p:nvSpPr>
          <p:cNvPr id="66571" name="Line 13"/>
          <p:cNvSpPr>
            <a:spLocks noChangeShapeType="1"/>
          </p:cNvSpPr>
          <p:nvPr/>
        </p:nvSpPr>
        <p:spPr bwMode="auto">
          <a:xfrm>
            <a:off x="1763713" y="5057775"/>
            <a:ext cx="30972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6572" name="Text Box 14"/>
          <p:cNvSpPr>
            <a:spLocks noGrp="1" noChangeArrowheads="1"/>
          </p:cNvSpPr>
          <p:nvPr>
            <p:ph idx="4294967295"/>
          </p:nvPr>
        </p:nvSpPr>
        <p:spPr>
          <a:xfrm>
            <a:off x="1835150" y="5057775"/>
            <a:ext cx="3454400" cy="8636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</a:pPr>
            <a:r>
              <a:rPr dirty="0" smtClean="0">
                <a:latin typeface="VAGRounded BT"/>
                <a:cs typeface="Arial" charset="0"/>
              </a:rPr>
              <a:t>Low quantities of national </a:t>
            </a:r>
            <a:br>
              <a:rPr dirty="0" smtClean="0">
                <a:latin typeface="VAGRounded BT"/>
                <a:cs typeface="Arial" charset="0"/>
              </a:rPr>
            </a:br>
            <a:r>
              <a:rPr dirty="0" smtClean="0">
                <a:latin typeface="VAGRounded BT"/>
                <a:cs typeface="Arial" charset="0"/>
              </a:rPr>
              <a:t>surplus Hg:</a:t>
            </a:r>
            <a:br>
              <a:rPr dirty="0" smtClean="0">
                <a:latin typeface="VAGRounded BT"/>
                <a:cs typeface="Arial" charset="0"/>
              </a:rPr>
            </a:br>
            <a:r>
              <a:rPr dirty="0" smtClean="0">
                <a:latin typeface="VAGRounded BT"/>
                <a:cs typeface="Arial" charset="0"/>
              </a:rPr>
              <a:t>Export for stabilization/ disposal</a:t>
            </a:r>
          </a:p>
        </p:txBody>
      </p:sp>
      <p:sp>
        <p:nvSpPr>
          <p:cNvPr id="66573" name="Line 15"/>
          <p:cNvSpPr>
            <a:spLocks noChangeShapeType="1"/>
          </p:cNvSpPr>
          <p:nvPr/>
        </p:nvSpPr>
        <p:spPr bwMode="auto">
          <a:xfrm>
            <a:off x="1692275" y="3500438"/>
            <a:ext cx="3024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66574" name="Text Box 16"/>
          <p:cNvSpPr txBox="1">
            <a:spLocks noChangeArrowheads="1"/>
          </p:cNvSpPr>
          <p:nvPr/>
        </p:nvSpPr>
        <p:spPr bwMode="auto">
          <a:xfrm>
            <a:off x="1692275" y="3524250"/>
            <a:ext cx="26209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600" dirty="0" err="1">
                <a:latin typeface="VAGRounded BT"/>
              </a:rPr>
              <a:t>Prepare</a:t>
            </a:r>
            <a:r>
              <a:rPr lang="de-DE" sz="1600" dirty="0">
                <a:latin typeface="VAGRounded BT"/>
              </a:rPr>
              <a:t> </a:t>
            </a:r>
            <a:r>
              <a:rPr lang="de-DE" sz="1600" dirty="0" err="1">
                <a:latin typeface="VAGRounded BT"/>
              </a:rPr>
              <a:t>for</a:t>
            </a:r>
            <a:r>
              <a:rPr lang="de-DE" sz="1600" dirty="0">
                <a:latin typeface="VAGRounded BT"/>
              </a:rPr>
              <a:t>: </a:t>
            </a:r>
            <a:r>
              <a:rPr lang="de-DE" sz="1600" dirty="0">
                <a:latin typeface="VAGRounded BT"/>
                <a:sym typeface="Wingdings" pitchFamily="2" charset="2"/>
              </a:rPr>
              <a:t></a:t>
            </a:r>
            <a:br>
              <a:rPr lang="de-DE" sz="1600" dirty="0">
                <a:latin typeface="VAGRounded BT"/>
                <a:sym typeface="Wingdings" pitchFamily="2" charset="2"/>
              </a:rPr>
            </a:br>
            <a:r>
              <a:rPr lang="de-DE" sz="1600" dirty="0">
                <a:latin typeface="VAGRounded BT"/>
                <a:sym typeface="Wingdings" pitchFamily="2" charset="2"/>
              </a:rPr>
              <a:t>Site </a:t>
            </a:r>
            <a:r>
              <a:rPr lang="de-DE" sz="1600" dirty="0" err="1">
                <a:latin typeface="VAGRounded BT"/>
                <a:sym typeface="Wingdings" pitchFamily="2" charset="2"/>
              </a:rPr>
              <a:t>selection</a:t>
            </a:r>
            <a:r>
              <a:rPr lang="de-DE" sz="1600" dirty="0">
                <a:latin typeface="VAGRounded BT"/>
                <a:sym typeface="Wingdings" pitchFamily="2" charset="2"/>
              </a:rPr>
              <a:t>, FS, </a:t>
            </a:r>
            <a:r>
              <a:rPr lang="de-DE" sz="1600" dirty="0" err="1">
                <a:latin typeface="VAGRounded BT"/>
                <a:sym typeface="Wingdings" pitchFamily="2" charset="2"/>
              </a:rPr>
              <a:t>Fin.Plan</a:t>
            </a:r>
            <a:r>
              <a:rPr lang="de-DE" sz="1600" dirty="0">
                <a:latin typeface="VAGRounded BT"/>
                <a:sym typeface="Wingdings" pitchFamily="2" charset="2"/>
              </a:rPr>
              <a:t/>
            </a:r>
            <a:br>
              <a:rPr lang="de-DE" sz="1600" dirty="0">
                <a:latin typeface="VAGRounded BT"/>
                <a:sym typeface="Wingdings" pitchFamily="2" charset="2"/>
              </a:rPr>
            </a:br>
            <a:r>
              <a:rPr lang="de-DE" sz="1600" dirty="0">
                <a:latin typeface="VAGRounded BT"/>
                <a:sym typeface="Wingdings" pitchFamily="2" charset="2"/>
              </a:rPr>
              <a:t>Legal </a:t>
            </a:r>
            <a:r>
              <a:rPr lang="de-DE" sz="1600" dirty="0" err="1">
                <a:latin typeface="VAGRounded BT"/>
                <a:sym typeface="Wingdings" pitchFamily="2" charset="2"/>
              </a:rPr>
              <a:t>framework</a:t>
            </a:r>
            <a:endParaRPr lang="de-DE" sz="1600" dirty="0">
              <a:latin typeface="VAGRounded BT"/>
            </a:endParaRPr>
          </a:p>
        </p:txBody>
      </p:sp>
      <p:sp>
        <p:nvSpPr>
          <p:cNvPr id="66575" name="Text Box 17"/>
          <p:cNvSpPr txBox="1">
            <a:spLocks noChangeArrowheads="1"/>
          </p:cNvSpPr>
          <p:nvPr/>
        </p:nvSpPr>
        <p:spPr bwMode="auto">
          <a:xfrm>
            <a:off x="1835150" y="5994400"/>
            <a:ext cx="34544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763" indent="-4763"/>
            <a:r>
              <a:rPr lang="de-DE" dirty="0">
                <a:latin typeface="VAGRounded BT"/>
                <a:cs typeface="Arial" charset="0"/>
              </a:rPr>
              <a:t>High </a:t>
            </a:r>
            <a:r>
              <a:rPr lang="de-DE" dirty="0" err="1">
                <a:latin typeface="VAGRounded BT"/>
                <a:cs typeface="Arial" charset="0"/>
              </a:rPr>
              <a:t>quantities</a:t>
            </a:r>
            <a:r>
              <a:rPr lang="de-DE" dirty="0">
                <a:latin typeface="VAGRounded BT"/>
                <a:cs typeface="Arial" charset="0"/>
              </a:rPr>
              <a:t>:</a:t>
            </a:r>
            <a:br>
              <a:rPr lang="de-DE" dirty="0">
                <a:latin typeface="VAGRounded BT"/>
                <a:cs typeface="Arial" charset="0"/>
              </a:rPr>
            </a:br>
            <a:r>
              <a:rPr lang="de-DE" dirty="0">
                <a:latin typeface="VAGRounded BT"/>
                <a:cs typeface="Arial" charset="0"/>
              </a:rPr>
              <a:t>National </a:t>
            </a:r>
            <a:r>
              <a:rPr lang="de-DE" dirty="0" err="1">
                <a:latin typeface="VAGRounded BT"/>
                <a:cs typeface="Arial" charset="0"/>
              </a:rPr>
              <a:t>stabilization</a:t>
            </a:r>
            <a:r>
              <a:rPr lang="de-DE" dirty="0">
                <a:latin typeface="VAGRounded BT"/>
                <a:cs typeface="Arial" charset="0"/>
              </a:rPr>
              <a:t>/ </a:t>
            </a:r>
            <a:r>
              <a:rPr lang="de-DE" dirty="0" err="1" smtClean="0">
                <a:latin typeface="VAGRounded BT"/>
                <a:cs typeface="Arial" charset="0"/>
              </a:rPr>
              <a:t>disposal</a:t>
            </a:r>
            <a:r>
              <a:rPr lang="de-DE" dirty="0" smtClean="0">
                <a:latin typeface="VAGRounded BT"/>
                <a:cs typeface="Arial" charset="0"/>
              </a:rPr>
              <a:t> </a:t>
            </a:r>
            <a:r>
              <a:rPr lang="de-DE" dirty="0">
                <a:latin typeface="VAGRounded BT"/>
                <a:cs typeface="Arial" charset="0"/>
              </a:rPr>
              <a:t>Export </a:t>
            </a:r>
            <a:r>
              <a:rPr lang="de-DE" dirty="0" err="1">
                <a:latin typeface="VAGRounded BT"/>
                <a:cs typeface="Arial" charset="0"/>
              </a:rPr>
              <a:t>for</a:t>
            </a:r>
            <a:r>
              <a:rPr lang="de-DE" dirty="0">
                <a:latin typeface="VAGRounded BT"/>
                <a:cs typeface="Arial" charset="0"/>
              </a:rPr>
              <a:t> </a:t>
            </a:r>
            <a:r>
              <a:rPr lang="de-DE" dirty="0" err="1">
                <a:latin typeface="VAGRounded BT"/>
                <a:cs typeface="Arial" charset="0"/>
              </a:rPr>
              <a:t>stabilization</a:t>
            </a:r>
            <a:r>
              <a:rPr lang="de-DE" dirty="0">
                <a:latin typeface="VAGRounded BT"/>
                <a:cs typeface="Arial" charset="0"/>
              </a:rPr>
              <a:t>/ </a:t>
            </a:r>
            <a:r>
              <a:rPr lang="de-DE" dirty="0" err="1">
                <a:latin typeface="VAGRounded BT"/>
                <a:cs typeface="Arial" charset="0"/>
              </a:rPr>
              <a:t>disposal</a:t>
            </a:r>
            <a:endParaRPr lang="de-DE" dirty="0">
              <a:latin typeface="VAGRounded BT"/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3059113" y="1557338"/>
            <a:ext cx="4291012" cy="952500"/>
          </a:xfrm>
        </p:spPr>
        <p:txBody>
          <a:bodyPr/>
          <a:lstStyle/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 smtClean="0">
              <a:latin typeface="VAGRounded BT" pitchFamily="34" charset="0"/>
            </a:endParaRPr>
          </a:p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>
              <a:latin typeface="VAGRounded BT" pitchFamily="34" charset="0"/>
            </a:endParaRPr>
          </a:p>
          <a:p>
            <a:pPr marL="177800" indent="0"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GB" sz="1400" dirty="0" smtClean="0">
              <a:latin typeface="VAGRounded BT" pitchFamily="34" charset="0"/>
            </a:endParaRPr>
          </a:p>
        </p:txBody>
      </p:sp>
      <p:sp>
        <p:nvSpPr>
          <p:cNvPr id="63491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205C89-5E42-4672-A65B-3F3CAAEE599F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 smtClean="0">
              <a:latin typeface="Arial" charset="0"/>
              <a:cs typeface="Arial" charset="0"/>
            </a:endParaRPr>
          </a:p>
        </p:txBody>
      </p:sp>
      <p:pic>
        <p:nvPicPr>
          <p:cNvPr id="63492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Recommendations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for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environmentally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sound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management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of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surplus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mercury</a:t>
            </a:r>
            <a:endParaRPr lang="de-DE" sz="2400" b="1" dirty="0">
              <a:latin typeface="VAGRounded BT" pitchFamily="34" charset="0"/>
              <a:ea typeface="+mj-ea"/>
              <a:cs typeface="+mj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156325" y="1587500"/>
            <a:ext cx="2665413" cy="7191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Safe Disposal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457200" y="1557338"/>
            <a:ext cx="2520950" cy="71913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Effective Collection</a:t>
            </a:r>
            <a:endParaRPr lang="de-DE" dirty="0"/>
          </a:p>
        </p:txBody>
      </p:sp>
      <p:sp>
        <p:nvSpPr>
          <p:cNvPr id="10" name="Richtungspfeil 9"/>
          <p:cNvSpPr/>
          <p:nvPr/>
        </p:nvSpPr>
        <p:spPr>
          <a:xfrm>
            <a:off x="3313113" y="1557338"/>
            <a:ext cx="2519362" cy="719137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Early Stabilization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450850" y="2636838"/>
            <a:ext cx="2160588" cy="28082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u="sng" dirty="0">
                <a:latin typeface="VAGRounded BT" pitchFamily="34" charset="0"/>
              </a:rPr>
              <a:t>Remove as much mercury from society as possible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latin typeface="VAGRounded BT" pitchFamily="34" charset="0"/>
              </a:rPr>
              <a:t>Avoid use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latin typeface="VAGRounded BT" pitchFamily="34" charset="0"/>
              </a:rPr>
              <a:t>Separate waste collection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>
                <a:latin typeface="VAGRounded BT" pitchFamily="34" charset="0"/>
              </a:rPr>
              <a:t>Obligation to deliver surplus mercury</a:t>
            </a:r>
            <a:endParaRPr lang="de-DE" dirty="0">
              <a:latin typeface="VAGRounded BT" pitchFamily="34" charset="0"/>
            </a:endParaRPr>
          </a:p>
          <a:p>
            <a:pPr>
              <a:defRPr/>
            </a:pPr>
            <a:endParaRPr lang="de-DE" dirty="0">
              <a:latin typeface="VAGRounded BT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313113" y="2636838"/>
            <a:ext cx="2160587" cy="28082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u="sng" dirty="0">
                <a:latin typeface="VAGRounded BT" pitchFamily="34" charset="0"/>
              </a:rPr>
              <a:t>Avoid transport and storage of elemental mercury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</a:rPr>
              <a:t>Temporary </a:t>
            </a:r>
            <a:r>
              <a:rPr lang="en-GB" dirty="0">
                <a:latin typeface="VAGRounded BT" pitchFamily="34" charset="0"/>
              </a:rPr>
              <a:t>storage of stabilized mercury</a:t>
            </a:r>
          </a:p>
          <a:p>
            <a:pPr marL="285750" indent="-285750">
              <a:buFontTx/>
              <a:buChar char="-"/>
              <a:defRPr/>
            </a:pPr>
            <a:endParaRPr lang="en-GB" dirty="0">
              <a:latin typeface="VAGRounded BT" pitchFamily="34" charset="0"/>
            </a:endParaRPr>
          </a:p>
          <a:p>
            <a:pPr marL="285750" indent="-285750" algn="ctr">
              <a:buFontTx/>
              <a:buChar char="-"/>
              <a:defRPr/>
            </a:pPr>
            <a:endParaRPr lang="en-GB" dirty="0">
              <a:latin typeface="VAGRounded BT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184900" y="2636838"/>
            <a:ext cx="2160588" cy="28082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u="sng" dirty="0">
                <a:latin typeface="VAGRounded BT" pitchFamily="34" charset="0"/>
              </a:rPr>
              <a:t>Isolate mercury from the biosphere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u="sng" dirty="0">
                <a:latin typeface="VAGRounded BT" pitchFamily="34" charset="0"/>
                <a:sym typeface="Wingdings" pitchFamily="2" charset="2"/>
              </a:rPr>
              <a:t>Underground storage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u="sng" dirty="0">
                <a:latin typeface="VAGRounded BT" pitchFamily="34" charset="0"/>
                <a:sym typeface="Wingdings" pitchFamily="2" charset="2"/>
              </a:rPr>
              <a:t>Specially engineered landfills?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u="sng" dirty="0">
                <a:latin typeface="VAGRounded BT" pitchFamily="34" charset="0"/>
                <a:sym typeface="Wingdings" pitchFamily="2" charset="2"/>
              </a:rPr>
              <a:t>Deep injection?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de-DE" dirty="0">
              <a:latin typeface="VAGRounde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3059113" y="1557338"/>
            <a:ext cx="4291012" cy="952500"/>
          </a:xfrm>
        </p:spPr>
        <p:txBody>
          <a:bodyPr/>
          <a:lstStyle/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 smtClean="0">
              <a:latin typeface="VAGRounded BT" pitchFamily="34" charset="0"/>
            </a:endParaRPr>
          </a:p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>
              <a:latin typeface="VAGRounded BT" pitchFamily="34" charset="0"/>
            </a:endParaRPr>
          </a:p>
          <a:p>
            <a:pPr marL="177800" indent="0"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GB" sz="1400" dirty="0" smtClean="0">
              <a:latin typeface="VAGRounded BT" pitchFamily="34" charset="0"/>
            </a:endParaRPr>
          </a:p>
        </p:txBody>
      </p:sp>
      <p:sp>
        <p:nvSpPr>
          <p:cNvPr id="64515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F99CBC-232B-4D3E-9DF5-1A10F2EA432C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e-DE" smtClean="0">
              <a:latin typeface="Arial" charset="0"/>
              <a:cs typeface="Arial" charset="0"/>
            </a:endParaRPr>
          </a:p>
        </p:txBody>
      </p:sp>
      <p:pic>
        <p:nvPicPr>
          <p:cNvPr id="64516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Milestones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of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environmentally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sound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management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of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surplus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mercury</a:t>
            </a:r>
            <a:endParaRPr lang="de-DE" sz="2400" b="1" dirty="0">
              <a:latin typeface="VAGRounded BT" pitchFamily="34" charset="0"/>
              <a:ea typeface="+mj-ea"/>
              <a:cs typeface="+mj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164263" y="1587500"/>
            <a:ext cx="2663825" cy="7191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Safe Disposal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463550" y="1557338"/>
            <a:ext cx="2520950" cy="71913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Effective Collection</a:t>
            </a:r>
            <a:endParaRPr lang="de-DE" dirty="0"/>
          </a:p>
        </p:txBody>
      </p:sp>
      <p:sp>
        <p:nvSpPr>
          <p:cNvPr id="10" name="Richtungspfeil 9"/>
          <p:cNvSpPr/>
          <p:nvPr/>
        </p:nvSpPr>
        <p:spPr>
          <a:xfrm>
            <a:off x="3319463" y="1557338"/>
            <a:ext cx="2520950" cy="719137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Early Stabilization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481013" y="2420938"/>
            <a:ext cx="8347075" cy="5762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 smtClean="0">
                <a:latin typeface="VAGRounded BT" pitchFamily="34" charset="0"/>
              </a:rPr>
              <a:t>0. Inventory/ National mercury management strategy</a:t>
            </a:r>
            <a:endParaRPr lang="de-DE" dirty="0">
              <a:latin typeface="VAGRounde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3059113" y="1557338"/>
            <a:ext cx="4291012" cy="952500"/>
          </a:xfrm>
        </p:spPr>
        <p:txBody>
          <a:bodyPr/>
          <a:lstStyle/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 smtClean="0">
              <a:latin typeface="VAGRounded BT" pitchFamily="34" charset="0"/>
            </a:endParaRPr>
          </a:p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>
              <a:latin typeface="VAGRounded BT" pitchFamily="34" charset="0"/>
            </a:endParaRPr>
          </a:p>
          <a:p>
            <a:pPr marL="177800" indent="0"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GB" sz="1400" dirty="0" smtClean="0">
              <a:latin typeface="VAGRounded BT" pitchFamily="34" charset="0"/>
            </a:endParaRPr>
          </a:p>
        </p:txBody>
      </p:sp>
      <p:sp>
        <p:nvSpPr>
          <p:cNvPr id="64515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F99CBC-232B-4D3E-9DF5-1A10F2EA432C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de-DE" smtClean="0">
              <a:latin typeface="Arial" charset="0"/>
              <a:cs typeface="Arial" charset="0"/>
            </a:endParaRPr>
          </a:p>
        </p:txBody>
      </p:sp>
      <p:pic>
        <p:nvPicPr>
          <p:cNvPr id="64516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Milestones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of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environmentally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sound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management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of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surplus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mercury</a:t>
            </a:r>
            <a:endParaRPr lang="de-DE" sz="2400" b="1" dirty="0">
              <a:latin typeface="VAGRounded BT" pitchFamily="34" charset="0"/>
              <a:ea typeface="+mj-ea"/>
              <a:cs typeface="+mj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164263" y="1587500"/>
            <a:ext cx="2663825" cy="7191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Safe Disposal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463550" y="1557338"/>
            <a:ext cx="2520950" cy="71913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Effective Collection</a:t>
            </a:r>
            <a:endParaRPr lang="de-DE" dirty="0"/>
          </a:p>
        </p:txBody>
      </p:sp>
      <p:sp>
        <p:nvSpPr>
          <p:cNvPr id="10" name="Richtungspfeil 9"/>
          <p:cNvSpPr/>
          <p:nvPr/>
        </p:nvSpPr>
        <p:spPr>
          <a:xfrm>
            <a:off x="3319463" y="1557338"/>
            <a:ext cx="2520950" cy="719137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Early Stabilization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492125" y="3141663"/>
            <a:ext cx="2160588" cy="12239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dirty="0">
                <a:latin typeface="VAGRounded BT" pitchFamily="34" charset="0"/>
              </a:rPr>
              <a:t>2. </a:t>
            </a:r>
            <a:r>
              <a:rPr lang="de-DE" dirty="0" err="1">
                <a:latin typeface="VAGRounded BT" pitchFamily="34" charset="0"/>
              </a:rPr>
              <a:t>Improved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collection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system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and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transport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quality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3319463" y="3141663"/>
            <a:ext cx="2160587" cy="19431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>
                <a:latin typeface="VAGRounded BT" pitchFamily="34" charset="0"/>
              </a:rPr>
              <a:t>4. Availability of stabilization plant</a:t>
            </a:r>
          </a:p>
          <a:p>
            <a:pPr>
              <a:defRPr/>
            </a:pPr>
            <a:r>
              <a:rPr lang="en-GB" dirty="0">
                <a:latin typeface="VAGRounded BT" pitchFamily="34" charset="0"/>
              </a:rPr>
              <a:t>Availability of temporary storage facilities for stabilized mercury</a:t>
            </a:r>
          </a:p>
        </p:txBody>
      </p:sp>
      <p:sp>
        <p:nvSpPr>
          <p:cNvPr id="14" name="Rechteck 13"/>
          <p:cNvSpPr/>
          <p:nvPr/>
        </p:nvSpPr>
        <p:spPr>
          <a:xfrm>
            <a:off x="6202363" y="3154363"/>
            <a:ext cx="2160587" cy="1930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latin typeface="VAGRounded BT" pitchFamily="34" charset="0"/>
              </a:rPr>
              <a:t>5. Availability of facilities for the disposal of stabilized mercury, mercury waste 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481013" y="2420938"/>
            <a:ext cx="8347075" cy="5762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>
                <a:latin typeface="VAGRounded BT" pitchFamily="34" charset="0"/>
              </a:rPr>
              <a:t>1. Legal framework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92125" y="4518025"/>
            <a:ext cx="2160588" cy="150336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dirty="0">
                <a:latin typeface="VAGRounded BT" pitchFamily="34" charset="0"/>
              </a:rPr>
              <a:t>3. </a:t>
            </a:r>
            <a:r>
              <a:rPr lang="de-DE" dirty="0" err="1">
                <a:latin typeface="VAGRounded BT" pitchFamily="34" charset="0"/>
              </a:rPr>
              <a:t>Availability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of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temporary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storage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facilities</a:t>
            </a:r>
            <a:r>
              <a:rPr lang="de-DE" dirty="0">
                <a:latin typeface="VAGRounded BT" pitchFamily="34" charset="0"/>
              </a:rPr>
              <a:t> (end-users/ </a:t>
            </a:r>
            <a:r>
              <a:rPr lang="de-DE" dirty="0" err="1">
                <a:latin typeface="VAGRounded BT" pitchFamily="34" charset="0"/>
              </a:rPr>
              <a:t>waste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collection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centers</a:t>
            </a:r>
            <a:endParaRPr lang="de-DE" dirty="0">
              <a:latin typeface="VAGRounde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3059113" y="1557338"/>
            <a:ext cx="4291012" cy="952500"/>
          </a:xfrm>
        </p:spPr>
        <p:txBody>
          <a:bodyPr/>
          <a:lstStyle/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 smtClean="0">
              <a:latin typeface="VAGRounded BT" pitchFamily="34" charset="0"/>
            </a:endParaRPr>
          </a:p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>
              <a:latin typeface="VAGRounded BT" pitchFamily="34" charset="0"/>
            </a:endParaRPr>
          </a:p>
          <a:p>
            <a:pPr marL="177800" indent="0"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GB" sz="1400" dirty="0" smtClean="0">
              <a:latin typeface="VAGRounded BT" pitchFamily="34" charset="0"/>
            </a:endParaRPr>
          </a:p>
        </p:txBody>
      </p:sp>
      <p:sp>
        <p:nvSpPr>
          <p:cNvPr id="67587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D78554-A01F-4EA4-8CBD-D129378675FA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de-DE" smtClean="0">
              <a:latin typeface="Arial" charset="0"/>
              <a:cs typeface="Arial" charset="0"/>
            </a:endParaRPr>
          </a:p>
        </p:txBody>
      </p:sp>
      <p:pic>
        <p:nvPicPr>
          <p:cNvPr id="67588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9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Potential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activities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to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improve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the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environmentally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sound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management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of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surplus</a:t>
            </a:r>
            <a:r>
              <a:rPr lang="de-DE" sz="2400" b="1" dirty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>
                <a:latin typeface="VAGRounded BT" pitchFamily="34" charset="0"/>
                <a:ea typeface="+mj-ea"/>
                <a:cs typeface="+mj-cs"/>
              </a:rPr>
              <a:t>mercury</a:t>
            </a:r>
            <a:endParaRPr lang="de-DE" sz="2400" b="1" dirty="0">
              <a:latin typeface="VAGRounded BT" pitchFamily="34" charset="0"/>
              <a:ea typeface="+mj-ea"/>
              <a:cs typeface="+mj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164263" y="1587500"/>
            <a:ext cx="2663825" cy="7191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Safe Disposal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463550" y="1557338"/>
            <a:ext cx="2520950" cy="71913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Effective Collection</a:t>
            </a:r>
            <a:endParaRPr lang="de-DE" dirty="0"/>
          </a:p>
        </p:txBody>
      </p:sp>
      <p:sp>
        <p:nvSpPr>
          <p:cNvPr id="10" name="Richtungspfeil 9"/>
          <p:cNvSpPr/>
          <p:nvPr/>
        </p:nvSpPr>
        <p:spPr>
          <a:xfrm>
            <a:off x="3319463" y="1557338"/>
            <a:ext cx="2520950" cy="719137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Early Stabilization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481013" y="2420938"/>
            <a:ext cx="8347075" cy="5762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dirty="0">
                <a:latin typeface="VAGRounded BT" pitchFamily="34" charset="0"/>
              </a:rPr>
              <a:t>1. Legal framework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81013" y="3141663"/>
            <a:ext cx="8347075" cy="28797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20700" indent="-342900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latin typeface="VAGRounded BT" pitchFamily="34" charset="0"/>
              </a:rPr>
              <a:t>Develop regulatory toolbox </a:t>
            </a:r>
          </a:p>
          <a:p>
            <a:pPr marL="977900" lvl="1" indent="-342900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latin typeface="VAGRounded BT" pitchFamily="34" charset="0"/>
              </a:rPr>
              <a:t>Proposals </a:t>
            </a:r>
            <a:r>
              <a:rPr lang="en-US" sz="2000" dirty="0">
                <a:latin typeface="VAGRounded BT" pitchFamily="34" charset="0"/>
              </a:rPr>
              <a:t>for legislative structures and core elements of legislation/ regulation</a:t>
            </a:r>
          </a:p>
          <a:p>
            <a:pPr marL="977900" lvl="1" indent="-342900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latin typeface="VAGRounded BT" pitchFamily="34" charset="0"/>
              </a:rPr>
              <a:t>Management of mercury waste</a:t>
            </a:r>
          </a:p>
          <a:p>
            <a:pPr marL="977900" lvl="1" indent="-342900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latin typeface="VAGRounded BT" pitchFamily="34" charset="0"/>
              </a:rPr>
              <a:t>Management of non-waste elemental mercury, mercury compounds and mercury-added products</a:t>
            </a:r>
          </a:p>
          <a:p>
            <a:pPr marL="977900" lvl="1" indent="-342900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latin typeface="VAGRounded BT" pitchFamily="34" charset="0"/>
              </a:rPr>
              <a:t>Capacity building and assistance in developing appropriate national legislation (in cooperation with Basel regional </a:t>
            </a:r>
            <a:r>
              <a:rPr lang="en-GB" sz="2000" dirty="0" smtClean="0">
                <a:latin typeface="VAGRounded BT" pitchFamily="34" charset="0"/>
              </a:rPr>
              <a:t>centres</a:t>
            </a:r>
            <a:r>
              <a:rPr lang="en-US" sz="2000" dirty="0" smtClean="0">
                <a:latin typeface="VAGRounded BT" pitchFamily="34" charset="0"/>
              </a:rPr>
              <a:t>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3059113" y="1557338"/>
            <a:ext cx="4291012" cy="952500"/>
          </a:xfrm>
        </p:spPr>
        <p:txBody>
          <a:bodyPr/>
          <a:lstStyle/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 smtClean="0">
              <a:latin typeface="VAGRounded BT" pitchFamily="34" charset="0"/>
            </a:endParaRPr>
          </a:p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US" sz="2000" dirty="0">
              <a:latin typeface="VAGRounded BT" pitchFamily="34" charset="0"/>
            </a:endParaRPr>
          </a:p>
          <a:p>
            <a:pPr marL="177800" indent="0"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GB" sz="1400" dirty="0" smtClean="0">
              <a:latin typeface="VAGRounded BT" pitchFamily="34" charset="0"/>
            </a:endParaRPr>
          </a:p>
        </p:txBody>
      </p:sp>
      <p:sp>
        <p:nvSpPr>
          <p:cNvPr id="68611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C69613-093D-416C-A5F8-6C840019E10E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de-DE" smtClean="0">
              <a:latin typeface="Arial" charset="0"/>
              <a:cs typeface="Arial" charset="0"/>
            </a:endParaRPr>
          </a:p>
        </p:txBody>
      </p:sp>
      <p:pic>
        <p:nvPicPr>
          <p:cNvPr id="68612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68614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de-DE" sz="2400" b="1">
                <a:latin typeface="VAGRounded BT"/>
              </a:rPr>
              <a:t>Potential activities to improve the environmentally sound management of surplus mercury</a:t>
            </a:r>
          </a:p>
        </p:txBody>
      </p:sp>
      <p:sp>
        <p:nvSpPr>
          <p:cNvPr id="2" name="Rechteck 1"/>
          <p:cNvSpPr/>
          <p:nvPr/>
        </p:nvSpPr>
        <p:spPr>
          <a:xfrm>
            <a:off x="6164263" y="1587500"/>
            <a:ext cx="2663825" cy="7191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Safe Disposal</a:t>
            </a:r>
            <a:endParaRPr lang="de-DE" dirty="0">
              <a:latin typeface="VAGRounded BT" pitchFamily="34" charset="0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463550" y="1557338"/>
            <a:ext cx="2520950" cy="71913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Effective Collection</a:t>
            </a:r>
            <a:endParaRPr lang="de-DE" dirty="0"/>
          </a:p>
        </p:txBody>
      </p:sp>
      <p:sp>
        <p:nvSpPr>
          <p:cNvPr id="10" name="Richtungspfeil 9"/>
          <p:cNvSpPr/>
          <p:nvPr/>
        </p:nvSpPr>
        <p:spPr>
          <a:xfrm>
            <a:off x="3319463" y="1557338"/>
            <a:ext cx="2520950" cy="719137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latin typeface="VAGRounded BT" pitchFamily="34" charset="0"/>
              </a:rPr>
              <a:t>Early Stabilization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481013" y="2420938"/>
            <a:ext cx="2503487" cy="5762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dirty="0">
                <a:latin typeface="VAGRounded BT" pitchFamily="34" charset="0"/>
              </a:rPr>
              <a:t>2. </a:t>
            </a:r>
            <a:r>
              <a:rPr lang="de-DE" dirty="0" err="1">
                <a:latin typeface="VAGRounded BT" pitchFamily="34" charset="0"/>
              </a:rPr>
              <a:t>Collection</a:t>
            </a:r>
            <a:r>
              <a:rPr lang="de-DE" dirty="0">
                <a:latin typeface="VAGRounded BT" pitchFamily="34" charset="0"/>
              </a:rPr>
              <a:t> </a:t>
            </a:r>
            <a:r>
              <a:rPr lang="de-DE" dirty="0" err="1">
                <a:latin typeface="VAGRounded BT" pitchFamily="34" charset="0"/>
              </a:rPr>
              <a:t>system</a:t>
            </a:r>
            <a:r>
              <a:rPr lang="de-DE" dirty="0">
                <a:latin typeface="VAGRounded BT" pitchFamily="34" charset="0"/>
              </a:rPr>
              <a:t> </a:t>
            </a:r>
          </a:p>
        </p:txBody>
      </p:sp>
      <p:sp>
        <p:nvSpPr>
          <p:cNvPr id="4" name="Rechteck 3"/>
          <p:cNvSpPr/>
          <p:nvPr/>
        </p:nvSpPr>
        <p:spPr>
          <a:xfrm>
            <a:off x="481013" y="3141663"/>
            <a:ext cx="2503487" cy="30241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VAGRounded BT" pitchFamily="34" charset="0"/>
              </a:rPr>
              <a:t>Develop overview on best practices in national mercury waste management in the region</a:t>
            </a:r>
          </a:p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dirty="0" err="1">
                <a:latin typeface="VAGRounded BT" pitchFamily="34" charset="0"/>
              </a:rPr>
              <a:t>Analyse</a:t>
            </a:r>
            <a:r>
              <a:rPr lang="en-US" dirty="0">
                <a:latin typeface="VAGRounded BT" pitchFamily="34" charset="0"/>
              </a:rPr>
              <a:t> existing collection systems and explore ways to improve them</a:t>
            </a:r>
          </a:p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dirty="0">
                <a:latin typeface="VAGRounded BT" pitchFamily="34" charset="0"/>
              </a:rPr>
              <a:t>Assist countries in improving collection concepts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3059113" y="1557338"/>
            <a:ext cx="4291012" cy="952500"/>
          </a:xfrm>
        </p:spPr>
        <p:txBody>
          <a:bodyPr/>
          <a:lstStyle/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GB" sz="2000" smtClean="0">
              <a:latin typeface="VAGRounded BT" pitchFamily="34" charset="0"/>
            </a:endParaRPr>
          </a:p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GB" sz="2000" smtClean="0">
              <a:latin typeface="VAGRounded BT" pitchFamily="34" charset="0"/>
            </a:endParaRPr>
          </a:p>
          <a:p>
            <a:pPr marL="177800" indent="0"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GB" sz="1400" smtClean="0">
              <a:latin typeface="VAGRounded BT" pitchFamily="34" charset="0"/>
            </a:endParaRPr>
          </a:p>
        </p:txBody>
      </p:sp>
      <p:sp>
        <p:nvSpPr>
          <p:cNvPr id="69635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84D041-1820-4245-8652-1E04DABD6E79}" type="slidenum">
              <a:rPr lang="en-GB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smtClean="0">
              <a:latin typeface="Arial" charset="0"/>
              <a:cs typeface="Arial" charset="0"/>
            </a:endParaRPr>
          </a:p>
        </p:txBody>
      </p:sp>
      <p:pic>
        <p:nvPicPr>
          <p:cNvPr id="69636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z="800" smtClean="0">
              <a:solidFill>
                <a:srgbClr val="C4BD97"/>
              </a:solidFill>
            </a:endParaRPr>
          </a:p>
        </p:txBody>
      </p:sp>
      <p:sp>
        <p:nvSpPr>
          <p:cNvPr id="69638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GB" sz="2400" b="1" smtClean="0">
                <a:latin typeface="VAGRounded BT"/>
              </a:rPr>
              <a:t>Potential activities to improve the environmentally sound management of surplus mercury</a:t>
            </a:r>
            <a:endParaRPr lang="en-GB" sz="2400" b="1">
              <a:latin typeface="VAGRounded BT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164263" y="1587500"/>
            <a:ext cx="2663825" cy="7191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>
                <a:latin typeface="VAGRounded BT" pitchFamily="34" charset="0"/>
              </a:rPr>
              <a:t>Safe </a:t>
            </a:r>
            <a:r>
              <a:rPr lang="en-GB" smtClean="0">
                <a:latin typeface="VAGRounded BT" pitchFamily="34" charset="0"/>
              </a:rPr>
              <a:t>Disposal</a:t>
            </a:r>
            <a:endParaRPr lang="en-GB">
              <a:latin typeface="VAGRounded BT" pitchFamily="34" charset="0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463550" y="1557338"/>
            <a:ext cx="2520950" cy="71913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>
                <a:latin typeface="VAGRounded BT" pitchFamily="34" charset="0"/>
              </a:rPr>
              <a:t>Effective </a:t>
            </a:r>
            <a:r>
              <a:rPr lang="en-GB" smtClean="0">
                <a:latin typeface="VAGRounded BT" pitchFamily="34" charset="0"/>
              </a:rPr>
              <a:t>Collection</a:t>
            </a:r>
            <a:endParaRPr lang="en-GB"/>
          </a:p>
        </p:txBody>
      </p:sp>
      <p:sp>
        <p:nvSpPr>
          <p:cNvPr id="10" name="Richtungspfeil 9"/>
          <p:cNvSpPr/>
          <p:nvPr/>
        </p:nvSpPr>
        <p:spPr>
          <a:xfrm>
            <a:off x="3319463" y="1557338"/>
            <a:ext cx="2520950" cy="719137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>
                <a:latin typeface="VAGRounded BT" pitchFamily="34" charset="0"/>
              </a:rPr>
              <a:t>Early </a:t>
            </a:r>
            <a:r>
              <a:rPr lang="en-GB" smtClean="0">
                <a:latin typeface="VAGRounded BT" pitchFamily="34" charset="0"/>
              </a:rPr>
              <a:t>Stabilization</a:t>
            </a:r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481013" y="2420938"/>
            <a:ext cx="2503487" cy="5762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mtClean="0">
                <a:latin typeface="VAGRounded BT" pitchFamily="34" charset="0"/>
              </a:rPr>
              <a:t>3. Temporary storage facilities</a:t>
            </a:r>
            <a:endParaRPr lang="en-GB">
              <a:latin typeface="VAGRounded BT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81013" y="3141663"/>
            <a:ext cx="2503487" cy="33115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mtClean="0">
                <a:latin typeface="VAGRounded BT" pitchFamily="34" charset="0"/>
              </a:rPr>
              <a:t>Develop guidance on temporary storage at waste collection centres + industry</a:t>
            </a:r>
          </a:p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mtClean="0">
                <a:latin typeface="VAGRounded BT" pitchFamily="34" charset="0"/>
              </a:rPr>
              <a:t>Develop guidance on the temporary storage of stabilized mercury</a:t>
            </a:r>
          </a:p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mtClean="0">
                <a:latin typeface="VAGRounded BT" pitchFamily="34" charset="0"/>
              </a:rPr>
              <a:t>Inventory of Hazwaste management facilities</a:t>
            </a:r>
            <a:endParaRPr lang="en-GB">
              <a:latin typeface="VAGRounde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3059113" y="1557338"/>
            <a:ext cx="4291012" cy="952500"/>
          </a:xfrm>
        </p:spPr>
        <p:txBody>
          <a:bodyPr/>
          <a:lstStyle/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GB" sz="2000" smtClean="0">
              <a:latin typeface="VAGRounded BT" pitchFamily="34" charset="0"/>
            </a:endParaRPr>
          </a:p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GB" sz="2000" smtClean="0">
              <a:latin typeface="VAGRounded BT" pitchFamily="34" charset="0"/>
            </a:endParaRPr>
          </a:p>
          <a:p>
            <a:pPr marL="177800" indent="0"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GB" sz="1400" smtClean="0">
              <a:latin typeface="VAGRounded BT" pitchFamily="34" charset="0"/>
            </a:endParaRPr>
          </a:p>
        </p:txBody>
      </p:sp>
      <p:sp>
        <p:nvSpPr>
          <p:cNvPr id="70659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A8A45D-036E-4F45-9304-E5B8D36597C9}" type="slidenum">
              <a:rPr lang="en-GB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 smtClean="0">
              <a:latin typeface="Arial" charset="0"/>
              <a:cs typeface="Arial" charset="0"/>
            </a:endParaRPr>
          </a:p>
        </p:txBody>
      </p:sp>
      <p:pic>
        <p:nvPicPr>
          <p:cNvPr id="70660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1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z="800" smtClean="0">
              <a:solidFill>
                <a:srgbClr val="C4BD97"/>
              </a:solidFill>
            </a:endParaRPr>
          </a:p>
        </p:txBody>
      </p:sp>
      <p:sp>
        <p:nvSpPr>
          <p:cNvPr id="70662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GB" sz="2400" b="1" smtClean="0">
                <a:latin typeface="VAGRounded BT"/>
              </a:rPr>
              <a:t>Potential activities to improve the environmentally sound management of surplus mercury</a:t>
            </a:r>
            <a:endParaRPr lang="en-GB" sz="2400" b="1">
              <a:latin typeface="VAGRounded BT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164263" y="1587500"/>
            <a:ext cx="2663825" cy="7191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>
                <a:latin typeface="VAGRounded BT" pitchFamily="34" charset="0"/>
              </a:rPr>
              <a:t>Safe </a:t>
            </a:r>
            <a:r>
              <a:rPr lang="en-GB" smtClean="0">
                <a:latin typeface="VAGRounded BT" pitchFamily="34" charset="0"/>
              </a:rPr>
              <a:t>Disposal</a:t>
            </a:r>
            <a:endParaRPr lang="en-GB">
              <a:latin typeface="VAGRounded BT" pitchFamily="34" charset="0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463550" y="1557338"/>
            <a:ext cx="2520950" cy="71913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>
                <a:latin typeface="VAGRounded BT" pitchFamily="34" charset="0"/>
              </a:rPr>
              <a:t>Effective </a:t>
            </a:r>
            <a:r>
              <a:rPr lang="en-GB" smtClean="0">
                <a:latin typeface="VAGRounded BT" pitchFamily="34" charset="0"/>
              </a:rPr>
              <a:t>Collection</a:t>
            </a:r>
            <a:endParaRPr lang="en-GB"/>
          </a:p>
        </p:txBody>
      </p:sp>
      <p:sp>
        <p:nvSpPr>
          <p:cNvPr id="10" name="Richtungspfeil 9"/>
          <p:cNvSpPr/>
          <p:nvPr/>
        </p:nvSpPr>
        <p:spPr>
          <a:xfrm>
            <a:off x="3319463" y="1557338"/>
            <a:ext cx="2520950" cy="719137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>
                <a:latin typeface="VAGRounded BT" pitchFamily="34" charset="0"/>
              </a:rPr>
              <a:t>Early </a:t>
            </a:r>
            <a:r>
              <a:rPr lang="en-GB" smtClean="0">
                <a:latin typeface="VAGRounded BT" pitchFamily="34" charset="0"/>
              </a:rPr>
              <a:t>Stabilization</a:t>
            </a:r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3321050" y="2420938"/>
            <a:ext cx="2501900" cy="5762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mtClean="0">
                <a:latin typeface="VAGRounded BT" pitchFamily="34" charset="0"/>
              </a:rPr>
              <a:t>4. Treatment/ stabilization</a:t>
            </a:r>
            <a:endParaRPr lang="en-GB">
              <a:latin typeface="VAGRounded BT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321050" y="3141663"/>
            <a:ext cx="2501900" cy="31670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mtClean="0">
                <a:latin typeface="VAGRounded BT" pitchFamily="34" charset="0"/>
              </a:rPr>
              <a:t>Inventory of mercury treatment/ recycling plants </a:t>
            </a:r>
          </a:p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mtClean="0">
                <a:latin typeface="VAGRounded BT" pitchFamily="34" charset="0"/>
              </a:rPr>
              <a:t>Analyse feasibility of applying stabilization techn. in the region</a:t>
            </a:r>
          </a:p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mtClean="0">
                <a:latin typeface="VAGRounded BT" pitchFamily="34" charset="0"/>
              </a:rPr>
              <a:t>Site selection (possibly after identification of disposal site), site-specific feasibility study</a:t>
            </a:r>
            <a:endParaRPr lang="en-GB">
              <a:latin typeface="VAGRounde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3059113" y="1557338"/>
            <a:ext cx="4291012" cy="952500"/>
          </a:xfrm>
        </p:spPr>
        <p:txBody>
          <a:bodyPr/>
          <a:lstStyle/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GB" sz="2000" smtClean="0">
              <a:latin typeface="VAGRounded BT" pitchFamily="34" charset="0"/>
            </a:endParaRPr>
          </a:p>
          <a:p>
            <a:pPr marL="520700" indent="-342900" eaLnBrk="1" hangingPunct="1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GB" sz="2000" smtClean="0">
              <a:latin typeface="VAGRounded BT" pitchFamily="34" charset="0"/>
            </a:endParaRPr>
          </a:p>
          <a:p>
            <a:pPr marL="177800" indent="0" eaLnBrk="1" hangingPunct="1">
              <a:lnSpc>
                <a:spcPct val="80000"/>
              </a:lnSpc>
              <a:spcBef>
                <a:spcPts val="600"/>
              </a:spcBef>
              <a:defRPr/>
            </a:pPr>
            <a:endParaRPr lang="en-GB" sz="1400" smtClean="0">
              <a:latin typeface="VAGRounded BT" pitchFamily="34" charset="0"/>
            </a:endParaRPr>
          </a:p>
        </p:txBody>
      </p:sp>
      <p:sp>
        <p:nvSpPr>
          <p:cNvPr id="71683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EA378E-29D5-4CFD-9413-1BCAFD5ECA3F}" type="slidenum">
              <a:rPr lang="en-GB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 smtClean="0">
              <a:latin typeface="Arial" charset="0"/>
              <a:cs typeface="Arial" charset="0"/>
            </a:endParaRPr>
          </a:p>
        </p:txBody>
      </p:sp>
      <p:pic>
        <p:nvPicPr>
          <p:cNvPr id="71684" name="Grafik 12" descr="PPT_01.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 sz="800" smtClean="0">
              <a:solidFill>
                <a:srgbClr val="C4BD97"/>
              </a:solidFill>
            </a:endParaRPr>
          </a:p>
        </p:txBody>
      </p:sp>
      <p:sp>
        <p:nvSpPr>
          <p:cNvPr id="71686" name="Rectangle 2"/>
          <p:cNvSpPr txBox="1">
            <a:spLocks/>
          </p:cNvSpPr>
          <p:nvPr/>
        </p:nvSpPr>
        <p:spPr bwMode="auto">
          <a:xfrm>
            <a:off x="457200" y="533400"/>
            <a:ext cx="735488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GB" sz="2400" b="1" smtClean="0">
                <a:latin typeface="VAGRounded BT"/>
              </a:rPr>
              <a:t>Potential activities to improve the environmentally sound management of surplus mercury</a:t>
            </a:r>
            <a:endParaRPr lang="en-GB" sz="2400" b="1">
              <a:latin typeface="VAGRounded BT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6164263" y="1587500"/>
            <a:ext cx="2663825" cy="7191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>
                <a:latin typeface="VAGRounded BT" pitchFamily="34" charset="0"/>
              </a:rPr>
              <a:t>Safe </a:t>
            </a:r>
            <a:r>
              <a:rPr lang="en-GB" smtClean="0">
                <a:latin typeface="VAGRounded BT" pitchFamily="34" charset="0"/>
              </a:rPr>
              <a:t>Disposal</a:t>
            </a:r>
            <a:endParaRPr lang="en-GB">
              <a:latin typeface="VAGRounded BT" pitchFamily="34" charset="0"/>
            </a:endParaRPr>
          </a:p>
        </p:txBody>
      </p:sp>
      <p:sp>
        <p:nvSpPr>
          <p:cNvPr id="3" name="Richtungspfeil 2"/>
          <p:cNvSpPr/>
          <p:nvPr/>
        </p:nvSpPr>
        <p:spPr>
          <a:xfrm>
            <a:off x="463550" y="1557338"/>
            <a:ext cx="2520950" cy="71913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>
                <a:latin typeface="VAGRounded BT" pitchFamily="34" charset="0"/>
              </a:rPr>
              <a:t>Effective </a:t>
            </a:r>
            <a:r>
              <a:rPr lang="en-GB" smtClean="0">
                <a:latin typeface="VAGRounded BT" pitchFamily="34" charset="0"/>
              </a:rPr>
              <a:t>Collection</a:t>
            </a:r>
            <a:endParaRPr lang="en-GB"/>
          </a:p>
        </p:txBody>
      </p:sp>
      <p:sp>
        <p:nvSpPr>
          <p:cNvPr id="10" name="Richtungspfeil 9"/>
          <p:cNvSpPr/>
          <p:nvPr/>
        </p:nvSpPr>
        <p:spPr>
          <a:xfrm>
            <a:off x="3319463" y="1557338"/>
            <a:ext cx="2520950" cy="719137"/>
          </a:xfrm>
          <a:prstGeom prst="homePlat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>
                <a:latin typeface="VAGRounded BT" pitchFamily="34" charset="0"/>
              </a:rPr>
              <a:t>Early </a:t>
            </a:r>
            <a:r>
              <a:rPr lang="en-GB" smtClean="0">
                <a:latin typeface="VAGRounded BT" pitchFamily="34" charset="0"/>
              </a:rPr>
              <a:t>Stabilization</a:t>
            </a:r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6164263" y="2420938"/>
            <a:ext cx="2501900" cy="5762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mtClean="0">
                <a:latin typeface="VAGRounded BT" pitchFamily="34" charset="0"/>
              </a:rPr>
              <a:t>5. Disposal</a:t>
            </a:r>
            <a:endParaRPr lang="en-GB">
              <a:latin typeface="VAGRounded BT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6164263" y="3141662"/>
            <a:ext cx="2501900" cy="345568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</a:rPr>
              <a:t>If a suitable options, identify specially engineered landfills that could be used for the disposal of stabilized mercury</a:t>
            </a:r>
          </a:p>
          <a:p>
            <a:pPr marL="176213" indent="-176213">
              <a:lnSpc>
                <a:spcPct val="8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dirty="0" smtClean="0">
                <a:latin typeface="VAGRounded BT" pitchFamily="34" charset="0"/>
              </a:rPr>
              <a:t>Guidance on site selection criteria and process to identify suitable underground mines for </a:t>
            </a:r>
            <a:r>
              <a:rPr lang="en-GB" smtClean="0">
                <a:latin typeface="VAGRounded BT" pitchFamily="34" charset="0"/>
              </a:rPr>
              <a:t>permanent storage</a:t>
            </a:r>
            <a:endParaRPr lang="en-GB" dirty="0">
              <a:latin typeface="VAGRounde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755576" y="1236436"/>
            <a:ext cx="8034338" cy="5288908"/>
          </a:xfrm>
        </p:spPr>
        <p:txBody>
          <a:bodyPr/>
          <a:lstStyle/>
          <a:p>
            <a:pPr marL="520700" indent="-342900" eaLnBrk="1" hangingPunct="1">
              <a:spcBef>
                <a:spcPts val="600"/>
              </a:spcBef>
              <a:defRPr/>
            </a:pPr>
            <a:r>
              <a:rPr lang="en-GB" sz="2000" u="sng" dirty="0" smtClean="0">
                <a:latin typeface="VAGRounded BT" pitchFamily="34" charset="0"/>
              </a:rPr>
              <a:t>Regional level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Regional mercury surplus probably expected after 2020 </a:t>
            </a:r>
            <a:br>
              <a:rPr lang="en-GB" sz="2000" dirty="0" smtClean="0">
                <a:latin typeface="VAGRounded BT" pitchFamily="34" charset="0"/>
              </a:rPr>
            </a:br>
            <a:r>
              <a:rPr lang="en-GB" sz="2000" dirty="0" smtClean="0">
                <a:latin typeface="VAGRounded BT" pitchFamily="34" charset="0"/>
              </a:rPr>
              <a:t>(5,500 – 7,500 t)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Regional amount of mercury in waste unknown, but will probably be in the order of the annual regional demand (2,000 t) plus legacy of past uses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GB" sz="2000" dirty="0">
              <a:latin typeface="VAGRounded BT" pitchFamily="34" charset="0"/>
            </a:endParaRPr>
          </a:p>
          <a:p>
            <a:pPr marL="177800" indent="0" eaLnBrk="1" hangingPunct="1">
              <a:spcBef>
                <a:spcPts val="600"/>
              </a:spcBef>
              <a:defRPr/>
            </a:pPr>
            <a:r>
              <a:rPr lang="en-GB" sz="2000" u="sng" dirty="0" smtClean="0">
                <a:latin typeface="VAGRounded BT" pitchFamily="34" charset="0"/>
              </a:rPr>
              <a:t>National level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National surplus already exist (1 country) or may be expected soon in some other countries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Due to national mercury waste management programs: increasing amounts of mercury waste for which no national or regional disposal/ extraction option exists 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GB" sz="2000" dirty="0" smtClean="0">
              <a:latin typeface="VAGRounded BT" pitchFamily="34" charset="0"/>
            </a:endParaRPr>
          </a:p>
        </p:txBody>
      </p:sp>
      <p:sp>
        <p:nvSpPr>
          <p:cNvPr id="64515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AC1F9D7-239E-457B-96B9-06994822192B}" type="slidenum">
              <a:rPr lang="de-DE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 smtClean="0"/>
          </a:p>
        </p:txBody>
      </p:sp>
      <p:pic>
        <p:nvPicPr>
          <p:cNvPr id="64516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1"/>
            <a:ext cx="7354888" cy="44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Summary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–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Situational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analysis</a:t>
            </a:r>
            <a:endParaRPr lang="de-DE" sz="2400" b="1" dirty="0">
              <a:latin typeface="VAGRounded BT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863368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to guide the discussion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What are the most urgent needs related to surplus mercury and mercury wastes in your country?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What are the obstacles to implement an effective management program?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Do you think national strategies will suffice or a (sub-)regional cooperation is  needed?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Could you imagine a (sub-) regional cooperation to manage hazardous waste?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Do you prefer one or the other management option? Why?</a:t>
            </a:r>
          </a:p>
          <a:p>
            <a:pPr marL="184150" indent="-188913">
              <a:buFont typeface="Arial" pitchFamily="34" charset="0"/>
              <a:buChar char="•"/>
            </a:pPr>
            <a:r>
              <a:rPr lang="en-GB" dirty="0" smtClean="0"/>
              <a:t>Your question</a:t>
            </a:r>
          </a:p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– intermediate </a:t>
            </a:r>
            <a:r>
              <a:rPr lang="de-DE" dirty="0" err="1" smtClean="0"/>
              <a:t>management</a:t>
            </a:r>
            <a:r>
              <a:rPr lang="de-DE" dirty="0" smtClean="0"/>
              <a:t> </a:t>
            </a:r>
            <a:r>
              <a:rPr lang="de-DE" dirty="0" err="1" smtClean="0"/>
              <a:t>options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Temporary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endParaRPr lang="de-DE" dirty="0" smtClean="0"/>
          </a:p>
          <a:p>
            <a:pPr marL="280987" indent="-285750">
              <a:buFont typeface="Arial" pitchFamily="34" charset="0"/>
              <a:buChar char="•"/>
            </a:pPr>
            <a:r>
              <a:rPr lang="de-DE" dirty="0" err="1" smtClean="0"/>
              <a:t>Established</a:t>
            </a:r>
            <a:r>
              <a:rPr lang="de-DE" dirty="0" smtClean="0"/>
              <a:t> </a:t>
            </a:r>
            <a:r>
              <a:rPr lang="de-DE" dirty="0" err="1" smtClean="0"/>
              <a:t>concepts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storing</a:t>
            </a:r>
            <a:r>
              <a:rPr lang="de-DE" dirty="0" smtClean="0"/>
              <a:t> </a:t>
            </a:r>
            <a:r>
              <a:rPr lang="de-DE" dirty="0" err="1" smtClean="0"/>
              <a:t>waste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mercury</a:t>
            </a:r>
            <a:r>
              <a:rPr lang="de-DE" dirty="0" smtClean="0"/>
              <a:t> </a:t>
            </a:r>
            <a:r>
              <a:rPr lang="de-DE" dirty="0" err="1" smtClean="0"/>
              <a:t>waste</a:t>
            </a:r>
            <a:r>
              <a:rPr lang="de-DE" dirty="0" smtClean="0"/>
              <a:t> </a:t>
            </a:r>
            <a:r>
              <a:rPr lang="de-DE" dirty="0" err="1" smtClean="0"/>
              <a:t>exist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46175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755576" y="1236436"/>
            <a:ext cx="8034338" cy="5621564"/>
          </a:xfrm>
        </p:spPr>
        <p:txBody>
          <a:bodyPr/>
          <a:lstStyle/>
          <a:p>
            <a:pPr marL="520700" indent="-342900" eaLnBrk="1" hangingPunct="1">
              <a:spcBef>
                <a:spcPts val="600"/>
              </a:spcBef>
              <a:defRPr/>
            </a:pPr>
            <a:r>
              <a:rPr lang="en-GB" sz="2000" u="sng" dirty="0" smtClean="0">
                <a:latin typeface="VAGRounded BT" pitchFamily="34" charset="0"/>
              </a:rPr>
              <a:t>Stabilization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Industrial scale stabilization technology commercially available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New concept: </a:t>
            </a:r>
            <a:br>
              <a:rPr lang="en-GB" sz="2000" dirty="0" smtClean="0">
                <a:latin typeface="VAGRounded BT" pitchFamily="34" charset="0"/>
              </a:rPr>
            </a:br>
            <a:r>
              <a:rPr lang="en-GB" sz="2000" dirty="0" smtClean="0">
                <a:latin typeface="VAGRounded BT" pitchFamily="34" charset="0"/>
              </a:rPr>
              <a:t>Stabilization  - storage - final disposal </a:t>
            </a:r>
            <a:br>
              <a:rPr lang="en-GB" sz="2000" dirty="0" smtClean="0">
                <a:latin typeface="VAGRounded BT" pitchFamily="34" charset="0"/>
              </a:rPr>
            </a:br>
            <a:r>
              <a:rPr lang="en-GB" sz="2000" dirty="0" smtClean="0">
                <a:latin typeface="VAGRounded BT" pitchFamily="34" charset="0"/>
              </a:rPr>
              <a:t>(underground or landfill?)</a:t>
            </a:r>
            <a:br>
              <a:rPr lang="en-GB" sz="2000" dirty="0" smtClean="0">
                <a:latin typeface="VAGRounded BT" pitchFamily="34" charset="0"/>
              </a:rPr>
            </a:br>
            <a:endParaRPr lang="en-GB" sz="2000" dirty="0" smtClean="0">
              <a:latin typeface="VAGRounded BT" pitchFamily="34" charset="0"/>
            </a:endParaRPr>
          </a:p>
          <a:p>
            <a:pPr marL="520700" indent="-342900" eaLnBrk="1" hangingPunct="1">
              <a:spcBef>
                <a:spcPts val="600"/>
              </a:spcBef>
              <a:defRPr/>
            </a:pPr>
            <a:r>
              <a:rPr lang="en-GB" sz="2000" u="sng" dirty="0" smtClean="0">
                <a:latin typeface="VAGRounded BT" pitchFamily="34" charset="0"/>
              </a:rPr>
              <a:t>Storage/ Disposal</a:t>
            </a: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Two concepts principally available and technically feasible for implementation:</a:t>
            </a:r>
          </a:p>
          <a:p>
            <a:pPr marL="700088" lvl="1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Aboveground warehouse storage of elemental mercury</a:t>
            </a:r>
          </a:p>
          <a:p>
            <a:pPr marL="700088" lvl="1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Underground storage of stabilized mercury</a:t>
            </a: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Costs 3,000 – 5,000 USD/t</a:t>
            </a: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Both concepts with specific strengths and challenges</a:t>
            </a:r>
            <a:br>
              <a:rPr lang="en-GB" sz="2000" dirty="0" smtClean="0">
                <a:latin typeface="VAGRounded BT" pitchFamily="34" charset="0"/>
              </a:rPr>
            </a:br>
            <a:endParaRPr lang="en-GB" sz="2000" dirty="0" smtClean="0">
              <a:latin typeface="VAGRounded BT" pitchFamily="34" charset="0"/>
            </a:endParaRP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Further Evaluation needed for:</a:t>
            </a: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Aboveground disposal of stabilized mercury</a:t>
            </a: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Deep injection of mercury sulphide need more investigation</a:t>
            </a:r>
          </a:p>
        </p:txBody>
      </p:sp>
      <p:sp>
        <p:nvSpPr>
          <p:cNvPr id="64515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AC1F9D7-239E-457B-96B9-06994822192B}" type="slidenum">
              <a:rPr lang="de-DE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DE" smtClean="0"/>
          </a:p>
        </p:txBody>
      </p:sp>
      <p:pic>
        <p:nvPicPr>
          <p:cNvPr id="64516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814724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Summary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– Management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options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for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surplus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mercury</a:t>
            </a:r>
            <a:endParaRPr lang="de-DE" sz="2400" b="1" dirty="0">
              <a:latin typeface="VAGRounded BT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863368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0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0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0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VAGRounded BT" pitchFamily="34" charset="0"/>
              </a:rPr>
              <a:t>Comparison of main management concepts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0701573"/>
              </p:ext>
            </p:extLst>
          </p:nvPr>
        </p:nvGraphicFramePr>
        <p:xfrm>
          <a:off x="539750" y="1268413"/>
          <a:ext cx="8353425" cy="5274605"/>
        </p:xfrm>
        <a:graphic>
          <a:graphicData uri="http://schemas.openxmlformats.org/drawingml/2006/table">
            <a:tbl>
              <a:tblPr/>
              <a:tblGrid>
                <a:gridCol w="2232050"/>
                <a:gridCol w="3240360"/>
                <a:gridCol w="2881015"/>
              </a:tblGrid>
              <a:tr h="341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AGRounded BT"/>
                        <a:cs typeface="Arial" charset="0"/>
                      </a:endParaRP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AGRounded BT"/>
                          <a:cs typeface="Arial" charset="0"/>
                        </a:rPr>
                        <a:t>Opportunities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AGRounded BT"/>
                          <a:cs typeface="Arial" charset="0"/>
                        </a:rPr>
                        <a:t>Challenges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64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Aboveground storage of elemental mercury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May be realized soon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Many potential sites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Institutional stability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Fate of mercury after planned storage period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Mercury remains in biosphere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364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Stabilization/ </a:t>
                      </a:r>
                      <a:br>
                        <a:rPr kumimoji="0" lang="en-GB" sz="18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</a:br>
                      <a:r>
                        <a:rPr kumimoji="0" lang="en-GB" sz="18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Underground storage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Stabilized Hg less hazardous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Permanent isolation from biosphere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Option also for Hg waste 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Lengthy site selection process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Costly stabilization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530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Export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May be necessary </a:t>
                      </a: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as long  domestic storage/disposal  facilities are not available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May be more expensive than regional solution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887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Temporary storage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Necessary</a:t>
                      </a: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 as long as regional storage/disposal  facilities are not available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Could be done nationally using existing facilities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AGRounded BT"/>
                          <a:cs typeface="Arial" charset="0"/>
                        </a:rPr>
                        <a:t>No final solution</a:t>
                      </a:r>
                    </a:p>
                  </a:txBody>
                  <a:tcPr marL="91445" marR="914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60441" name="Fußzeilenplatzhalt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GB" dirty="0" smtClean="0"/>
          </a:p>
        </p:txBody>
      </p:sp>
      <p:sp>
        <p:nvSpPr>
          <p:cNvPr id="60442" name="Foliennummernplatzhalt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67F18B6-54D6-46AB-A0F6-537AD00B1444}" type="slidenum">
              <a:rPr lang="en-GB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87301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755576" y="1556792"/>
            <a:ext cx="8034338" cy="3312368"/>
          </a:xfrm>
        </p:spPr>
        <p:txBody>
          <a:bodyPr/>
          <a:lstStyle/>
          <a:p>
            <a:pPr marL="177800" indent="0" eaLnBrk="1" hangingPunct="1">
              <a:defRPr/>
            </a:pPr>
            <a:r>
              <a:rPr lang="en-GB" sz="2000" dirty="0" smtClean="0">
                <a:latin typeface="VAGRounded BT" pitchFamily="34" charset="0"/>
              </a:rPr>
              <a:t>All discussed concepts need considerable time to be implemented (5-10 years)</a:t>
            </a:r>
            <a:br>
              <a:rPr lang="en-GB" sz="2000" dirty="0" smtClean="0">
                <a:latin typeface="VAGRounded BT" pitchFamily="34" charset="0"/>
              </a:rPr>
            </a:br>
            <a:endParaRPr lang="en-GB" sz="2000" dirty="0" smtClean="0">
              <a:latin typeface="VAGRounded BT" pitchFamily="34" charset="0"/>
            </a:endParaRPr>
          </a:p>
          <a:p>
            <a:pPr marL="520700" indent="-342900" eaLnBrk="1" hangingPunct="1">
              <a:buFont typeface="Wingdings" pitchFamily="2" charset="2"/>
              <a:buChar char="à"/>
              <a:defRPr/>
            </a:pPr>
            <a:r>
              <a:rPr lang="en-GB" sz="2000" u="sng" dirty="0" smtClean="0">
                <a:latin typeface="VAGRounded BT" pitchFamily="34" charset="0"/>
                <a:sym typeface="Wingdings" pitchFamily="2" charset="2"/>
              </a:rPr>
              <a:t>need for intermediate solutions: temporary storage in adequate facilities</a:t>
            </a:r>
          </a:p>
          <a:p>
            <a:pPr marL="520700" indent="-342900" eaLnBrk="1" hangingPunct="1">
              <a:buFont typeface="Wingdings" pitchFamily="2" charset="2"/>
              <a:buChar char="à"/>
              <a:defRPr/>
            </a:pPr>
            <a:endParaRPr lang="en-GB" sz="2000" dirty="0">
              <a:latin typeface="VAGRounded BT" pitchFamily="34" charset="0"/>
              <a:sym typeface="Wingdings" pitchFamily="2" charset="2"/>
            </a:endParaRP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Temporary storage in specialized waste storage buildings</a:t>
            </a:r>
          </a:p>
          <a:p>
            <a:pPr marL="700088" lvl="1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at private or state owned waste management centres </a:t>
            </a:r>
          </a:p>
          <a:p>
            <a:pPr marL="700088" lvl="1" indent="-342900" eaLnBrk="1" hangingPunct="1">
              <a:buFont typeface="Arial" pitchFamily="34" charset="0"/>
              <a:buChar char="•"/>
              <a:defRPr/>
            </a:pPr>
            <a:endParaRPr lang="en-GB" sz="2000" dirty="0" smtClean="0">
              <a:latin typeface="VAGRounded BT" pitchFamily="34" charset="0"/>
            </a:endParaRP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Export for storage in another region probably not feasible</a:t>
            </a: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Export for disposal may be an intermediate option</a:t>
            </a:r>
          </a:p>
          <a:p>
            <a:pPr marL="520700" indent="-342900" eaLnBrk="1" hangingPunct="1">
              <a:buFont typeface="Arial" pitchFamily="34" charset="0"/>
              <a:buChar char="•"/>
              <a:defRPr/>
            </a:pPr>
            <a:endParaRPr lang="en-GB" sz="2000" dirty="0" smtClean="0">
              <a:latin typeface="VAGRounded BT" pitchFamily="34" charset="0"/>
            </a:endParaRPr>
          </a:p>
        </p:txBody>
      </p:sp>
      <p:sp>
        <p:nvSpPr>
          <p:cNvPr id="64515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AC1F9D7-239E-457B-96B9-06994822192B}" type="slidenum">
              <a:rPr lang="de-DE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DE" smtClean="0"/>
          </a:p>
        </p:txBody>
      </p:sp>
      <p:pic>
        <p:nvPicPr>
          <p:cNvPr id="64516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814724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Summary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– Intermediate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management</a:t>
            </a:r>
            <a:r>
              <a:rPr lang="de-DE" sz="2400" b="1" dirty="0" smtClean="0">
                <a:latin typeface="VAGRounded BT" pitchFamily="34" charset="0"/>
                <a:ea typeface="+mj-ea"/>
                <a:cs typeface="+mj-cs"/>
              </a:rPr>
              <a:t> </a:t>
            </a:r>
            <a:r>
              <a:rPr lang="de-DE" sz="2400" b="1" dirty="0" err="1" smtClean="0">
                <a:latin typeface="VAGRounded BT" pitchFamily="34" charset="0"/>
                <a:ea typeface="+mj-ea"/>
                <a:cs typeface="+mj-cs"/>
              </a:rPr>
              <a:t>options</a:t>
            </a:r>
            <a:endParaRPr lang="de-DE" sz="2400" b="1" dirty="0">
              <a:latin typeface="VAGRounded BT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863368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755576" y="1236436"/>
            <a:ext cx="8034338" cy="5288908"/>
          </a:xfrm>
        </p:spPr>
        <p:txBody>
          <a:bodyPr/>
          <a:lstStyle/>
          <a:p>
            <a:pPr marL="520700" indent="-342900" eaLnBrk="1" hangingPunct="1">
              <a:spcBef>
                <a:spcPts val="600"/>
              </a:spcBef>
              <a:defRPr/>
            </a:pPr>
            <a:r>
              <a:rPr lang="en-GB" sz="2000" u="sng" dirty="0" smtClean="0">
                <a:latin typeface="VAGRounded BT" pitchFamily="34" charset="0"/>
              </a:rPr>
              <a:t>Classification of surplus mercury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Surplus mercury may automatically be considered waste if intended for treatment/ disposal within or beyond national borders </a:t>
            </a:r>
          </a:p>
          <a:p>
            <a:pPr marL="520700" indent="-342900" eaLnBrk="1" hangingPunct="1">
              <a:spcBef>
                <a:spcPts val="600"/>
              </a:spcBef>
              <a:defRPr/>
            </a:pPr>
            <a:endParaRPr lang="en-GB" sz="2000" u="sng" dirty="0" smtClean="0">
              <a:latin typeface="VAGRounded BT" pitchFamily="34" charset="0"/>
            </a:endParaRPr>
          </a:p>
          <a:p>
            <a:pPr marL="520700" indent="-342900" eaLnBrk="1" hangingPunct="1">
              <a:spcBef>
                <a:spcPts val="600"/>
              </a:spcBef>
              <a:defRPr/>
            </a:pPr>
            <a:r>
              <a:rPr lang="en-GB" sz="2000" u="sng" dirty="0" smtClean="0">
                <a:latin typeface="VAGRounded BT" pitchFamily="34" charset="0"/>
              </a:rPr>
              <a:t>Regional approaches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Regional solutions for the management of mercury waste hampered by national + international trade restrictions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If regional cooperation is desirable: need to adjust national legislation on </a:t>
            </a:r>
            <a:r>
              <a:rPr lang="en-GB" sz="2000" dirty="0" err="1" smtClean="0">
                <a:latin typeface="VAGRounded BT" pitchFamily="34" charset="0"/>
              </a:rPr>
              <a:t>transboundary</a:t>
            </a:r>
            <a:r>
              <a:rPr lang="en-GB" sz="2000" dirty="0" smtClean="0">
                <a:latin typeface="VAGRounded BT" pitchFamily="34" charset="0"/>
              </a:rPr>
              <a:t> shipment of waste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en-GB" sz="2000" dirty="0" smtClean="0">
              <a:latin typeface="VAGRounded BT" pitchFamily="34" charset="0"/>
            </a:endParaRPr>
          </a:p>
          <a:p>
            <a:pPr marL="520700" indent="-342900" eaLnBrk="1" hangingPunct="1">
              <a:spcBef>
                <a:spcPts val="600"/>
              </a:spcBef>
              <a:defRPr/>
            </a:pPr>
            <a:r>
              <a:rPr lang="en-GB" sz="2000" u="sng" dirty="0" smtClean="0">
                <a:latin typeface="VAGRounded BT" pitchFamily="34" charset="0"/>
              </a:rPr>
              <a:t>Safety requirements</a:t>
            </a:r>
          </a:p>
          <a:p>
            <a:pPr marL="520700" indent="-34290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VAGRounded BT" pitchFamily="34" charset="0"/>
              </a:rPr>
              <a:t>Need to develop safety requirements consistent with national legislative framework in order to address mercury specific issues like storage, treatment, disposal</a:t>
            </a:r>
          </a:p>
        </p:txBody>
      </p:sp>
      <p:sp>
        <p:nvSpPr>
          <p:cNvPr id="64515" name="Foliennummernplatzhalt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AC1F9D7-239E-457B-96B9-06994822192B}" type="slidenum">
              <a:rPr lang="de-DE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e-DE" smtClean="0"/>
          </a:p>
        </p:txBody>
      </p:sp>
      <p:pic>
        <p:nvPicPr>
          <p:cNvPr id="64516" name="Grafik 12" descr="PPT_01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0" y="6629400"/>
            <a:ext cx="4840288" cy="228600"/>
          </a:xfr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de-DE" sz="800" smtClean="0">
              <a:solidFill>
                <a:srgbClr val="C4BD97"/>
              </a:solidFill>
            </a:endParaRP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457200" y="533400"/>
            <a:ext cx="814724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r>
              <a:rPr lang="en-GB" sz="2400" b="1" smtClean="0">
                <a:latin typeface="VAGRounded BT" pitchFamily="34" charset="0"/>
                <a:ea typeface="+mj-ea"/>
                <a:cs typeface="+mj-cs"/>
              </a:rPr>
              <a:t>Summary – Legal constraints</a:t>
            </a:r>
            <a:endParaRPr lang="en-GB" sz="2400" b="1">
              <a:latin typeface="VAGRounded BT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863368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Conclusions</a:t>
            </a:r>
            <a:r>
              <a:rPr lang="de-DE" dirty="0" smtClean="0"/>
              <a:t> 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 smtClean="0">
                <a:latin typeface="VAGRounded BT" pitchFamily="34" charset="0"/>
              </a:rPr>
              <a:t>Surplus mercury</a:t>
            </a:r>
          </a:p>
          <a:p>
            <a:pPr marL="280987" indent="-285750">
              <a:buFont typeface="Arial" pitchFamily="34" charset="0"/>
              <a:buChar char="•"/>
            </a:pPr>
            <a:endParaRPr lang="en-GB" dirty="0">
              <a:latin typeface="VAGRounded BT" pitchFamily="34" charset="0"/>
            </a:endParaRPr>
          </a:p>
          <a:p>
            <a:pPr marL="280987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</a:rPr>
              <a:t>Although a regional surplus is still well ahead, national surpluses already exist or may occur soon</a:t>
            </a:r>
          </a:p>
          <a:p>
            <a:endParaRPr lang="en-GB" u="sng" dirty="0">
              <a:latin typeface="VAGRounded BT" pitchFamily="34" charset="0"/>
            </a:endParaRPr>
          </a:p>
          <a:p>
            <a:pPr marL="280987" indent="-285750">
              <a:buFont typeface="Wingdings"/>
              <a:buChar char="à"/>
            </a:pPr>
            <a:r>
              <a:rPr lang="en-GB" u="sng" dirty="0" smtClean="0">
                <a:latin typeface="VAGRounded BT" pitchFamily="34" charset="0"/>
                <a:sym typeface="Wingdings" pitchFamily="2" charset="2"/>
              </a:rPr>
              <a:t>Need to prepare for national surpluses: 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Evaluate national or regional options, 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Develop management strategies</a:t>
            </a:r>
          </a:p>
          <a:p>
            <a:pPr marL="460375" lvl="1" indent="-285750"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Begin development of disposal facilities</a:t>
            </a:r>
          </a:p>
          <a:p>
            <a:pPr marL="280987" indent="-285750">
              <a:buFont typeface="Wingdings"/>
              <a:buChar char="à"/>
            </a:pPr>
            <a:endParaRPr lang="en-GB" dirty="0" smtClean="0">
              <a:latin typeface="VAGRounded BT" pitchFamily="34" charset="0"/>
              <a:sym typeface="Wingdings" pitchFamily="2" charset="2"/>
            </a:endParaRPr>
          </a:p>
          <a:p>
            <a:pPr marL="280987" indent="-285750">
              <a:buFont typeface="Wingdings"/>
              <a:buChar char="à"/>
            </a:pPr>
            <a:endParaRPr lang="en-GB" dirty="0">
              <a:latin typeface="VAGRounded BT" pitchFamily="34" charset="0"/>
              <a:sym typeface="Wingdings" pitchFamily="2" charset="2"/>
            </a:endParaRPr>
          </a:p>
          <a:p>
            <a:endParaRPr lang="en-GB" u="sng" dirty="0">
              <a:latin typeface="VAGRounded BT" pitchFamily="34" charset="0"/>
            </a:endParaRPr>
          </a:p>
          <a:p>
            <a:endParaRPr lang="en-GB" u="sng" dirty="0">
              <a:latin typeface="VAGRounded BT" pitchFamily="34" charset="0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1048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Conclusions</a:t>
            </a:r>
            <a:r>
              <a:rPr lang="de-DE" dirty="0" smtClean="0"/>
              <a:t> 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/>
            <a:r>
              <a:rPr lang="en-GB" u="sng" dirty="0" smtClean="0">
                <a:latin typeface="VAGRounded BT" pitchFamily="34" charset="0"/>
                <a:sym typeface="Wingdings" pitchFamily="2" charset="2"/>
              </a:rPr>
              <a:t>Mercury waste</a:t>
            </a:r>
          </a:p>
          <a:p>
            <a:pPr indent="0"/>
            <a:endParaRPr lang="en-GB" dirty="0">
              <a:latin typeface="VAGRounded BT" pitchFamily="34" charset="0"/>
              <a:sym typeface="Wingdings" pitchFamily="2" charset="2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Some countries are ‘punished’ for introducing mercury management programs, since they have no possibility to dispose the collected waste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Mercury wastes piling in hospitals where they do not belong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latin typeface="VAGRounded BT" pitchFamily="34" charset="0"/>
                <a:sym typeface="Wingdings" pitchFamily="2" charset="2"/>
              </a:rPr>
              <a:t>Waste avoidance programs won’t help solving the problem of existing mercury waste</a:t>
            </a:r>
          </a:p>
          <a:p>
            <a:pPr indent="0"/>
            <a:endParaRPr lang="en-GB" dirty="0">
              <a:latin typeface="VAGRounded BT" pitchFamily="34" charset="0"/>
              <a:sym typeface="Wingdings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en-GB" u="sng" dirty="0" smtClean="0">
                <a:latin typeface="VAGRounded BT" pitchFamily="34" charset="0"/>
              </a:rPr>
              <a:t>Urgent </a:t>
            </a:r>
            <a:r>
              <a:rPr lang="en-GB" u="sng" dirty="0">
                <a:latin typeface="VAGRounded BT" pitchFamily="34" charset="0"/>
              </a:rPr>
              <a:t>need to find adequate disposal solutions </a:t>
            </a:r>
            <a:r>
              <a:rPr lang="en-GB" u="sng" dirty="0" smtClean="0">
                <a:latin typeface="VAGRounded BT" pitchFamily="34" charset="0"/>
              </a:rPr>
              <a:t>for mercury wastes</a:t>
            </a:r>
          </a:p>
          <a:p>
            <a:pPr marL="522288" lvl="1" indent="-342900">
              <a:buFont typeface="+mj-lt"/>
              <a:buAutoNum type="arabicPeriod"/>
            </a:pPr>
            <a:r>
              <a:rPr lang="en-GB" dirty="0" smtClean="0">
                <a:latin typeface="VAGRounded BT" pitchFamily="34" charset="0"/>
              </a:rPr>
              <a:t>Centralized temporary storage</a:t>
            </a:r>
          </a:p>
          <a:p>
            <a:pPr marL="522288" lvl="1" indent="-342900">
              <a:buFont typeface="+mj-lt"/>
              <a:buAutoNum type="arabicPeriod"/>
            </a:pPr>
            <a:r>
              <a:rPr lang="en-GB" dirty="0" smtClean="0">
                <a:latin typeface="VAGRounded BT" pitchFamily="34" charset="0"/>
              </a:rPr>
              <a:t>Access to or installation of recycling facilities</a:t>
            </a:r>
          </a:p>
          <a:p>
            <a:pPr marL="522288" lvl="1" indent="-342900">
              <a:buFont typeface="+mj-lt"/>
              <a:buAutoNum type="arabicPeriod"/>
            </a:pPr>
            <a:r>
              <a:rPr lang="en-GB" dirty="0" smtClean="0">
                <a:latin typeface="VAGRounded BT" pitchFamily="34" charset="0"/>
              </a:rPr>
              <a:t>Access to or </a:t>
            </a:r>
            <a:r>
              <a:rPr lang="en-GB" dirty="0" err="1" smtClean="0">
                <a:latin typeface="VAGRounded BT" pitchFamily="34" charset="0"/>
              </a:rPr>
              <a:t>installaition</a:t>
            </a:r>
            <a:r>
              <a:rPr lang="en-GB" dirty="0" smtClean="0">
                <a:latin typeface="VAGRounded BT" pitchFamily="34" charset="0"/>
              </a:rPr>
              <a:t> of facilities for stabilization</a:t>
            </a:r>
          </a:p>
          <a:p>
            <a:pPr marL="522288" lvl="1" indent="-342900">
              <a:buFont typeface="+mj-lt"/>
              <a:buAutoNum type="arabicPeriod"/>
            </a:pPr>
            <a:r>
              <a:rPr lang="en-GB" dirty="0" smtClean="0">
                <a:latin typeface="VAGRounded BT" pitchFamily="34" charset="0"/>
              </a:rPr>
              <a:t>Development of facilities for final disposal</a:t>
            </a:r>
          </a:p>
          <a:p>
            <a:endParaRPr lang="en-GB" u="sng" dirty="0">
              <a:latin typeface="VAGRounded BT" pitchFamily="34" charset="0"/>
            </a:endParaRPr>
          </a:p>
          <a:p>
            <a:endParaRPr lang="en-GB" u="sng" dirty="0">
              <a:latin typeface="VAGRounded BT" pitchFamily="34" charset="0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0837E5-07DA-49C3-AFFB-A93891CCA74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8014940"/>
      </p:ext>
    </p:extLst>
  </p:cSld>
  <p:clrMapOvr>
    <a:masterClrMapping/>
  </p:clrMapOvr>
</p:sld>
</file>

<file path=ppt/theme/theme1.xml><?xml version="1.0" encoding="utf-8"?>
<a:theme xmlns:a="http://schemas.openxmlformats.org/drawingml/2006/main" name="GRS_Foli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GRS_Folien</Template>
  <TotalTime>11</TotalTime>
  <Words>1232</Words>
  <Application>Microsoft Office PowerPoint</Application>
  <PresentationFormat>On-screen Show (4:3)</PresentationFormat>
  <Paragraphs>209</Paragraphs>
  <Slides>20</Slides>
  <Notes>12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VAGRounded BT</vt:lpstr>
      <vt:lpstr>Calibri</vt:lpstr>
      <vt:lpstr>GRS_Folien</vt:lpstr>
      <vt:lpstr>Storage and disposal of mercury and mercury waste in Asia - Conclusions </vt:lpstr>
      <vt:lpstr>Slide 2</vt:lpstr>
      <vt:lpstr>Summary – intermediate management options</vt:lpstr>
      <vt:lpstr>Slide 4</vt:lpstr>
      <vt:lpstr>Comparison of main management concepts</vt:lpstr>
      <vt:lpstr>Slide 6</vt:lpstr>
      <vt:lpstr>Slide 7</vt:lpstr>
      <vt:lpstr>Conclusions 1</vt:lpstr>
      <vt:lpstr>Conclusions 2</vt:lpstr>
      <vt:lpstr>Conclusions 3</vt:lpstr>
      <vt:lpstr>Summary - Timelines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Questions to guide the discussion</vt:lpstr>
    </vt:vector>
  </TitlesOfParts>
  <Company>GRS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Mercury storage projects - gaps and needs</dc:title>
  <dc:creator>Sven Hagemann</dc:creator>
  <dc:description/>
  <cp:lastModifiedBy>Des</cp:lastModifiedBy>
  <cp:revision>419</cp:revision>
  <dcterms:created xsi:type="dcterms:W3CDTF">2011-07-30T08:07:46Z</dcterms:created>
  <dcterms:modified xsi:type="dcterms:W3CDTF">2011-07-30T08:19:02Z</dcterms:modified>
</cp:coreProperties>
</file>