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57" r:id="rId3"/>
    <p:sldId id="358" r:id="rId4"/>
    <p:sldId id="362" r:id="rId5"/>
    <p:sldId id="331" r:id="rId6"/>
    <p:sldId id="361" r:id="rId7"/>
    <p:sldId id="359" r:id="rId8"/>
    <p:sldId id="360" r:id="rId9"/>
    <p:sldId id="363" r:id="rId10"/>
    <p:sldId id="364" r:id="rId11"/>
    <p:sldId id="366" r:id="rId12"/>
    <p:sldId id="335" r:id="rId13"/>
    <p:sldId id="334" r:id="rId14"/>
    <p:sldId id="365" r:id="rId15"/>
    <p:sldId id="368" r:id="rId16"/>
    <p:sldId id="301" r:id="rId17"/>
    <p:sldId id="337" r:id="rId18"/>
    <p:sldId id="338" r:id="rId19"/>
    <p:sldId id="369" r:id="rId20"/>
    <p:sldId id="370" r:id="rId21"/>
    <p:sldId id="352" r:id="rId22"/>
    <p:sldId id="355" r:id="rId23"/>
    <p:sldId id="356" r:id="rId24"/>
    <p:sldId id="354" r:id="rId25"/>
    <p:sldId id="371" r:id="rId26"/>
  </p:sldIdLst>
  <p:sldSz cx="9144000" cy="6858000" type="screen4x3"/>
  <p:notesSz cx="6794500" cy="9906000"/>
  <p:embeddedFontLst>
    <p:embeddedFont>
      <p:font typeface="VAGRounded BT"/>
      <p:regular r:id="rId29"/>
    </p:embeddedFont>
    <p:embeddedFont>
      <p:font typeface="Arial Rounded MT Bold" pitchFamily="34" charset="0"/>
      <p:regular r:id="rId30"/>
    </p:embeddedFont>
    <p:embeddedFont>
      <p:font typeface="Calibri" pitchFamily="34" charset="0"/>
      <p:regular r:id="rId31"/>
      <p:bold r:id="rId32"/>
      <p:italic r:id="rId33"/>
      <p:boldItalic r:id="rId34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B2B2B2"/>
    <a:srgbClr val="87F59C"/>
    <a:srgbClr val="33B2B2"/>
    <a:srgbClr val="14464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5430" autoAdjust="0"/>
  </p:normalViewPr>
  <p:slideViewPr>
    <p:cSldViewPr>
      <p:cViewPr>
        <p:scale>
          <a:sx n="100" d="100"/>
          <a:sy n="100" d="100"/>
        </p:scale>
        <p:origin x="-2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4106ABC-F37D-48F0-83E4-225461448715}" type="datetimeFigureOut">
              <a:rPr lang="de-DE"/>
              <a:pPr>
                <a:defRPr/>
              </a:pPr>
              <a:t>25.07.2011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6960FBC-6AAC-4BB3-972A-6ADE535DA0D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39603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A43CB2-D258-4DEF-B567-E19DF9A6951F}" type="datetimeFigureOut">
              <a:rPr lang="de-DE"/>
              <a:pPr>
                <a:defRPr/>
              </a:pPr>
              <a:t>25.07.2011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A4862B-D260-4E95-8A1C-8047220C38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90253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USA, </a:t>
            </a:r>
            <a:r>
              <a:rPr lang="de-DE" dirty="0" err="1" smtClean="0"/>
              <a:t>elemental</a:t>
            </a:r>
            <a:r>
              <a:rPr lang="de-DE" dirty="0" smtClean="0"/>
              <a:t> </a:t>
            </a:r>
            <a:r>
              <a:rPr lang="de-DE" dirty="0" err="1" smtClean="0"/>
              <a:t>mercury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safely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in </a:t>
            </a:r>
            <a:r>
              <a:rPr lang="de-DE" dirty="0" err="1" smtClean="0"/>
              <a:t>form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govermental</a:t>
            </a:r>
            <a:r>
              <a:rPr lang="de-DE" dirty="0" smtClean="0"/>
              <a:t> </a:t>
            </a:r>
            <a:r>
              <a:rPr lang="de-DE" dirty="0" err="1" smtClean="0"/>
              <a:t>stockpiles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than</a:t>
            </a:r>
            <a:r>
              <a:rPr lang="de-DE" baseline="0" dirty="0" smtClean="0"/>
              <a:t> 50 </a:t>
            </a:r>
            <a:r>
              <a:rPr lang="de-DE" baseline="0" dirty="0" err="1" smtClean="0"/>
              <a:t>years</a:t>
            </a:r>
            <a:r>
              <a:rPr lang="de-DE" baseline="0" dirty="0" smtClean="0"/>
              <a:t>.</a:t>
            </a:r>
            <a:endParaRPr lang="de-DE" dirty="0" smtClean="0"/>
          </a:p>
          <a:p>
            <a:pPr eaLnBrk="1" hangingPunct="1">
              <a:spcBef>
                <a:spcPct val="0"/>
              </a:spcBef>
            </a:pPr>
            <a:r>
              <a:rPr lang="de-DE" dirty="0" err="1" smtClean="0"/>
              <a:t>Costs</a:t>
            </a:r>
            <a:r>
              <a:rPr lang="de-DE" dirty="0" smtClean="0"/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de-DE" dirty="0" smtClean="0"/>
              <a:t>US DOD:</a:t>
            </a:r>
            <a:r>
              <a:rPr lang="de-DE" baseline="0" dirty="0" smtClean="0"/>
              <a:t> </a:t>
            </a:r>
            <a:r>
              <a:rPr lang="de-DE" dirty="0" smtClean="0"/>
              <a:t>15,000 USD/t </a:t>
            </a:r>
            <a:r>
              <a:rPr lang="de-DE" dirty="0" err="1" smtClean="0"/>
              <a:t>for</a:t>
            </a:r>
            <a:r>
              <a:rPr lang="de-DE" dirty="0" smtClean="0"/>
              <a:t> 40 </a:t>
            </a:r>
            <a:r>
              <a:rPr lang="de-DE" dirty="0" err="1" smtClean="0"/>
              <a:t>years</a:t>
            </a:r>
            <a:r>
              <a:rPr lang="de-DE" dirty="0" smtClean="0"/>
              <a:t> (US DOD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storage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facility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4436 t). Project </a:t>
            </a:r>
            <a:r>
              <a:rPr lang="de-DE" baseline="0" dirty="0" err="1" smtClean="0"/>
              <a:t>costs</a:t>
            </a:r>
            <a:r>
              <a:rPr lang="de-DE" baseline="0" dirty="0" smtClean="0"/>
              <a:t>: 68,2 </a:t>
            </a:r>
            <a:r>
              <a:rPr lang="de-DE" baseline="0" dirty="0" err="1" smtClean="0"/>
              <a:t>Mio</a:t>
            </a:r>
            <a:r>
              <a:rPr lang="de-DE" baseline="0" dirty="0" smtClean="0"/>
              <a:t> USD.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-time </a:t>
            </a:r>
            <a:r>
              <a:rPr lang="de-DE" baseline="0" dirty="0" err="1" smtClean="0"/>
              <a:t>costs</a:t>
            </a:r>
            <a:r>
              <a:rPr lang="de-DE" baseline="0" dirty="0" smtClean="0"/>
              <a:t>: 11,2 </a:t>
            </a:r>
            <a:r>
              <a:rPr lang="de-DE" baseline="0" dirty="0" err="1" smtClean="0"/>
              <a:t>Mio</a:t>
            </a:r>
            <a:r>
              <a:rPr lang="de-DE" baseline="0" dirty="0" smtClean="0"/>
              <a:t> USD, </a:t>
            </a:r>
            <a:r>
              <a:rPr lang="de-DE" baseline="0" dirty="0" err="1" smtClean="0"/>
              <a:t>Rent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40 </a:t>
            </a:r>
            <a:r>
              <a:rPr lang="de-DE" baseline="0" dirty="0" err="1" smtClean="0"/>
              <a:t>years</a:t>
            </a:r>
            <a:r>
              <a:rPr lang="de-DE" baseline="0" dirty="0" smtClean="0"/>
              <a:t>: 57 </a:t>
            </a:r>
            <a:r>
              <a:rPr lang="de-DE" baseline="0" dirty="0" err="1" smtClean="0"/>
              <a:t>Mio</a:t>
            </a:r>
            <a:r>
              <a:rPr lang="de-DE" baseline="0" dirty="0" smtClean="0"/>
              <a:t> USD. Source Lynch (2007) </a:t>
            </a:r>
            <a:r>
              <a:rPr lang="de-DE" dirty="0"/>
              <a:t>DNSC Mercury Storage </a:t>
            </a:r>
            <a:r>
              <a:rPr lang="de-DE" dirty="0" err="1"/>
              <a:t>Costs</a:t>
            </a:r>
            <a:endParaRPr lang="de-DE" baseline="0" dirty="0" smtClean="0"/>
          </a:p>
          <a:p>
            <a:pPr eaLnBrk="1" hangingPunct="1">
              <a:spcBef>
                <a:spcPct val="0"/>
              </a:spcBef>
            </a:pPr>
            <a:endParaRPr lang="de-DE" dirty="0" smtClean="0"/>
          </a:p>
          <a:p>
            <a:pPr eaLnBrk="1" hangingPunct="1">
              <a:spcBef>
                <a:spcPct val="0"/>
              </a:spcBef>
            </a:pPr>
            <a:r>
              <a:rPr lang="de-DE" dirty="0" smtClean="0"/>
              <a:t>US DOE:  2400 – 7000</a:t>
            </a:r>
            <a:r>
              <a:rPr lang="de-DE" baseline="0" dirty="0" smtClean="0"/>
              <a:t> USD/t 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40 </a:t>
            </a:r>
            <a:r>
              <a:rPr lang="de-DE" baseline="0" dirty="0" err="1" smtClean="0"/>
              <a:t>years</a:t>
            </a:r>
            <a:r>
              <a:rPr lang="de-DE" baseline="0" dirty="0" smtClean="0"/>
              <a:t> (US DOE </a:t>
            </a:r>
            <a:r>
              <a:rPr lang="de-DE" baseline="0" dirty="0" err="1" smtClean="0"/>
              <a:t>storage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facility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7,500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10,000 t). Project </a:t>
            </a:r>
            <a:r>
              <a:rPr lang="de-DE" baseline="0" dirty="0" err="1" smtClean="0"/>
              <a:t>costs</a:t>
            </a:r>
            <a:r>
              <a:rPr lang="de-DE" baseline="0" dirty="0" smtClean="0"/>
              <a:t> 17,8 </a:t>
            </a:r>
            <a:r>
              <a:rPr lang="de-DE" dirty="0" err="1" smtClean="0"/>
              <a:t>to</a:t>
            </a:r>
            <a:r>
              <a:rPr lang="de-DE" dirty="0" smtClean="0"/>
              <a:t> 51 </a:t>
            </a:r>
            <a:r>
              <a:rPr lang="de-DE" dirty="0" err="1" smtClean="0"/>
              <a:t>Mio</a:t>
            </a:r>
            <a:r>
              <a:rPr lang="de-DE" dirty="0" smtClean="0"/>
              <a:t> USD (all </a:t>
            </a:r>
            <a:r>
              <a:rPr lang="de-DE" dirty="0" err="1" smtClean="0"/>
              <a:t>net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present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r>
              <a:rPr lang="de-DE" baseline="0" dirty="0" smtClean="0"/>
              <a:t>)</a:t>
            </a:r>
          </a:p>
          <a:p>
            <a:pPr eaLnBrk="1" hangingPunct="1">
              <a:spcBef>
                <a:spcPct val="0"/>
              </a:spcBef>
            </a:pPr>
            <a:r>
              <a:rPr lang="de-DE" baseline="0" dirty="0" err="1" smtClean="0"/>
              <a:t>Costs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include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closures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costs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addtional</a:t>
            </a:r>
            <a:r>
              <a:rPr lang="de-DE" baseline="0" dirty="0" smtClean="0"/>
              <a:t> 10 </a:t>
            </a:r>
            <a:r>
              <a:rPr lang="de-DE" baseline="0" dirty="0" err="1" smtClean="0"/>
              <a:t>years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storage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stabilization</a:t>
            </a:r>
            <a:r>
              <a:rPr lang="de-DE" baseline="0" dirty="0" smtClean="0"/>
              <a:t> &amp; </a:t>
            </a:r>
            <a:r>
              <a:rPr lang="de-DE" baseline="0" dirty="0" err="1" smtClean="0"/>
              <a:t>disposal</a:t>
            </a:r>
            <a:r>
              <a:rPr lang="de-DE" baseline="0" dirty="0" smtClean="0"/>
              <a:t>). Source: USEPA 2007 Mercury Storage </a:t>
            </a:r>
            <a:r>
              <a:rPr lang="de-DE" baseline="0" dirty="0" err="1" smtClean="0"/>
              <a:t>Cost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Estimates</a:t>
            </a:r>
            <a:endParaRPr 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460" y="2567940"/>
            <a:ext cx="8633460" cy="1219200"/>
          </a:xfrm>
          <a:noFill/>
        </p:spPr>
        <p:txBody>
          <a:bodyPr anchor="ctr" anchorCtr="1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Titelmasterformat durch Klicken bearbeiten</a:t>
            </a:r>
            <a:endParaRPr lang="de-DE" dirty="0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D4A4-6193-44AB-93C8-0792EF5681D0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B3C7F-13D4-4B4D-9779-ABDB5EC31E2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59419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244800" y="1263600"/>
            <a:ext cx="8647200" cy="5036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4DAA8-18A5-4A32-B935-C6D7F5A6493E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0330-C43D-42CD-8945-B6819097808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56496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fik 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8634798" cy="5041110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6F64E-CB1F-4B99-8EB1-FE77A1890A86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837E5-07DA-49C3-AFFB-A93891CCA74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53877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7665720" cy="367281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246063" y="1262063"/>
            <a:ext cx="3597275" cy="5189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3928533" y="1270000"/>
            <a:ext cx="4953000" cy="517313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5457-A64D-4904-AB72-D03576EF37BE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CE56-2636-4F79-84EC-B63E46B904F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60760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3C21E-3BC2-4382-AFA5-87EF45D8A250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833B-7CD2-42C7-A9FB-ED8BAD19650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991440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44475" y="581025"/>
            <a:ext cx="766445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br>
              <a:rPr lang="de-DE" smtClean="0"/>
            </a:br>
            <a:endParaRPr lang="de-DE" smtClean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6011863" y="6627813"/>
            <a:ext cx="2247900" cy="179387"/>
          </a:xfrm>
          <a:prstGeom prst="rect">
            <a:avLst/>
          </a:prstGeom>
        </p:spPr>
        <p:txBody>
          <a:bodyPr lIns="0" tIns="0" rIns="0" bIns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F82D33-F14F-4953-809C-846660177754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0825" y="6626225"/>
            <a:ext cx="575468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1350" y="6626225"/>
            <a:ext cx="627063" cy="1793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E72ED3-9693-4144-A2C5-29305C43C15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30" name="Grafik 12" descr="PPT_01.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244475" y="1263650"/>
            <a:ext cx="8647113" cy="50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78" r:id="rId4"/>
    <p:sldLayoutId id="2147483677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4763" indent="-4763" algn="l" rtl="0" eaLnBrk="0" fontAlgn="base" hangingPunct="0">
        <a:spcBef>
          <a:spcPts val="600"/>
        </a:spcBef>
        <a:spcAft>
          <a:spcPct val="0"/>
        </a:spcAft>
        <a:buClr>
          <a:srgbClr val="33B2B2"/>
        </a:buClr>
        <a:buSzPct val="100000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Wingdings" pitchFamily="2" charset="2"/>
        <a:buChar char="§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31800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Arial" charset="0"/>
        <a:buChar char="•"/>
        <a:defRPr lang="de-DE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2625" indent="-179388" algn="l" rtl="0" eaLnBrk="0" fontAlgn="base" hangingPunct="0">
        <a:spcBef>
          <a:spcPts val="60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hyperlink" Target="http://www.epa.gov/oswer/ej/pdf/sites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285750" y="2286000"/>
            <a:ext cx="8632825" cy="1219200"/>
          </a:xfrm>
        </p:spPr>
        <p:txBody>
          <a:bodyPr/>
          <a:lstStyle/>
          <a:p>
            <a:pPr fontAlgn="base">
              <a:spcAft>
                <a:spcPct val="0"/>
              </a:spcAft>
            </a:pPr>
            <a:r>
              <a:rPr lang="en-US" sz="2800" dirty="0" smtClean="0">
                <a:latin typeface="VAGRounded BT" pitchFamily="34" charset="0"/>
                <a:cs typeface="Arial" charset="0"/>
              </a:rPr>
              <a:t>Above ground storage </a:t>
            </a:r>
            <a:r>
              <a:rPr lang="en-US" sz="2800" dirty="0" smtClean="0">
                <a:latin typeface="VAGRounded BT" pitchFamily="34" charset="0"/>
                <a:cs typeface="Arial" charset="0"/>
              </a:rPr>
              <a:t>of </a:t>
            </a:r>
            <a:r>
              <a:rPr lang="en-US" sz="2800" dirty="0" smtClean="0">
                <a:latin typeface="VAGRounded BT" pitchFamily="34" charset="0"/>
                <a:cs typeface="Arial" charset="0"/>
              </a:rPr>
              <a:t/>
            </a:r>
            <a:br>
              <a:rPr lang="en-US" sz="2800" dirty="0" smtClean="0">
                <a:latin typeface="VAGRounded BT" pitchFamily="34" charset="0"/>
                <a:cs typeface="Arial" charset="0"/>
              </a:rPr>
            </a:br>
            <a:r>
              <a:rPr lang="en-US" sz="2800" dirty="0" smtClean="0">
                <a:latin typeface="VAGRounded BT" pitchFamily="34" charset="0"/>
                <a:cs typeface="Arial" charset="0"/>
              </a:rPr>
              <a:t>elemental </a:t>
            </a:r>
            <a:r>
              <a:rPr lang="en-US" sz="2800" dirty="0" smtClean="0">
                <a:latin typeface="VAGRounded BT" pitchFamily="34" charset="0"/>
                <a:cs typeface="Arial" charset="0"/>
              </a:rPr>
              <a:t>mercury in warehouses </a:t>
            </a:r>
            <a:r>
              <a:rPr lang="en-US" sz="2900" dirty="0" smtClean="0">
                <a:latin typeface="VAGRounded BT" pitchFamily="34" charset="0"/>
                <a:cs typeface="Arial" charset="0"/>
              </a:rPr>
              <a:t> </a:t>
            </a:r>
            <a:endParaRPr lang="de-DE" sz="2900" dirty="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3075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dirty="0" smtClean="0">
                <a:latin typeface="VAGRounded BT" pitchFamily="34" charset="0"/>
                <a:cs typeface="Arial" charset="0"/>
              </a:rPr>
              <a:t>Sven Hagemann</a:t>
            </a:r>
            <a:br>
              <a:rPr dirty="0" smtClean="0">
                <a:latin typeface="VAGRounded BT" pitchFamily="34" charset="0"/>
                <a:cs typeface="Arial" charset="0"/>
              </a:rPr>
            </a:br>
            <a:r>
              <a:rPr dirty="0" smtClean="0">
                <a:latin typeface="VAGRounded BT" pitchFamily="34" charset="0"/>
                <a:cs typeface="Arial" charset="0"/>
              </a:rPr>
              <a:t>GRS</a:t>
            </a:r>
          </a:p>
          <a:p>
            <a:pPr eaLnBrk="1" hangingPunct="1">
              <a:lnSpc>
                <a:spcPct val="90000"/>
              </a:lnSpc>
            </a:pPr>
            <a:endParaRPr dirty="0" smtClean="0">
              <a:latin typeface="VAGRounded B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AGRounded BT" pitchFamily="34" charset="0"/>
              </a:rPr>
              <a:t>Security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0987" indent="-285750">
              <a:buFont typeface="Wingdings" pitchFamily="2" charset="2"/>
              <a:buChar char="à"/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Prevent unauthorized access (damaging, removal of containers)</a:t>
            </a:r>
          </a:p>
          <a:p>
            <a:pPr marL="280987" indent="-285750">
              <a:buFont typeface="Wingdings" pitchFamily="2" charset="2"/>
              <a:buChar char="à"/>
            </a:pPr>
            <a:endParaRPr lang="en-GB" dirty="0" smtClean="0">
              <a:latin typeface="VAGRounded BT" pitchFamily="34" charset="0"/>
              <a:sym typeface="Wingdings" pitchFamily="2" charset="2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Security (alarm) system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Frequent inspection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Enclosed area (fences)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Guarding</a:t>
            </a:r>
            <a:endParaRPr lang="en-GB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>
              <a:latin typeface="VAGRounded BT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>
                <a:latin typeface="VAGRounded BT" pitchFamily="34" charset="0"/>
              </a:rPr>
              <a:pPr>
                <a:defRPr/>
              </a:pPr>
              <a:t>10</a:t>
            </a:fld>
            <a:endParaRPr lang="de-DE" dirty="0">
              <a:latin typeface="VAGRounded BT" pitchFamily="34" charset="0"/>
            </a:endParaRPr>
          </a:p>
        </p:txBody>
      </p:sp>
      <p:pic>
        <p:nvPicPr>
          <p:cNvPr id="6" name="Picture 13" descr="Warehouse Securi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48532"/>
            <a:ext cx="3124200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2841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2400" dirty="0" err="1" smtClean="0">
                <a:latin typeface="VAGRounded BT" pitchFamily="34" charset="0"/>
              </a:rPr>
              <a:t>Siting</a:t>
            </a:r>
            <a:r>
              <a:rPr lang="de-DE" sz="2400" dirty="0" smtClean="0">
                <a:latin typeface="VAGRounded BT" pitchFamily="34" charset="0"/>
              </a:rPr>
              <a:t>: General </a:t>
            </a:r>
            <a:r>
              <a:rPr lang="de-DE" sz="2400" dirty="0" err="1" smtClean="0">
                <a:latin typeface="VAGRounded BT" pitchFamily="34" charset="0"/>
              </a:rPr>
              <a:t>criteria</a:t>
            </a:r>
            <a:endParaRPr lang="en-GB" sz="2400" dirty="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30723" name="Fußzeilenplatzhalter 2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smtClean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498429-DF51-46AB-BBC4-D7F4512A1413}" type="slidenum">
              <a:rPr lang="de-DE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 smtClean="0">
              <a:cs typeface="Arial" charset="0"/>
            </a:endParaRPr>
          </a:p>
        </p:txBody>
      </p:sp>
      <p:sp>
        <p:nvSpPr>
          <p:cNvPr id="3072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395288" y="1263650"/>
            <a:ext cx="6769100" cy="5260975"/>
          </a:xfrm>
        </p:spPr>
        <p:txBody>
          <a:bodyPr/>
          <a:lstStyle/>
          <a:p>
            <a:pPr marL="449263" lvl="1" indent="-274638" eaLnBrk="1" hangingPunct="1">
              <a:buFont typeface="Wingdings" pitchFamily="2" charset="2"/>
              <a:buNone/>
            </a:pPr>
            <a:endParaRPr lang="en-GB" dirty="0" smtClean="0">
              <a:latin typeface="VAGRounded BT"/>
              <a:cs typeface="Arial" charset="0"/>
              <a:sym typeface="Wingdings" pitchFamily="2" charset="2"/>
            </a:endParaRPr>
          </a:p>
          <a:p>
            <a:pPr marL="449263" lvl="3" indent="-274638">
              <a:buFont typeface="Arial" charset="0"/>
              <a:buChar char="•"/>
            </a:pPr>
            <a:r>
              <a:rPr lang="en-US" b="1" dirty="0" smtClean="0">
                <a:latin typeface="VAGRounded BT"/>
                <a:cs typeface="Arial" charset="0"/>
              </a:rPr>
              <a:t>Infrastructure</a:t>
            </a:r>
            <a:r>
              <a:rPr lang="en-US" dirty="0" smtClean="0">
                <a:latin typeface="VAGRounded BT"/>
                <a:cs typeface="Arial" charset="0"/>
              </a:rPr>
              <a:t>: 	Proximity of roads, </a:t>
            </a:r>
            <a:br>
              <a:rPr lang="en-US" dirty="0" smtClean="0">
                <a:latin typeface="VAGRounded BT"/>
                <a:cs typeface="Arial" charset="0"/>
              </a:rPr>
            </a:br>
            <a:r>
              <a:rPr lang="en-US" dirty="0" smtClean="0">
                <a:latin typeface="VAGRounded BT"/>
                <a:cs typeface="Arial" charset="0"/>
              </a:rPr>
              <a:t>			transportation structure</a:t>
            </a:r>
            <a:br>
              <a:rPr lang="en-US" dirty="0" smtClean="0">
                <a:latin typeface="VAGRounded BT"/>
                <a:cs typeface="Arial" charset="0"/>
              </a:rPr>
            </a:br>
            <a:r>
              <a:rPr lang="en-US" dirty="0" smtClean="0">
                <a:latin typeface="VAGRounded BT"/>
                <a:cs typeface="Arial" charset="0"/>
              </a:rPr>
              <a:t>			power + water supply</a:t>
            </a:r>
          </a:p>
          <a:p>
            <a:pPr marL="449263" lvl="3" indent="-274638">
              <a:buFont typeface="Arial" charset="0"/>
              <a:buChar char="•"/>
            </a:pPr>
            <a:r>
              <a:rPr lang="en-US" b="1" dirty="0" smtClean="0">
                <a:latin typeface="VAGRounded BT"/>
                <a:cs typeface="Arial" charset="0"/>
              </a:rPr>
              <a:t>Populated areas</a:t>
            </a:r>
            <a:r>
              <a:rPr lang="en-US" dirty="0" smtClean="0">
                <a:latin typeface="VAGRounded BT"/>
                <a:cs typeface="Arial" charset="0"/>
              </a:rPr>
              <a:t>: 	Appropriate distance, considering the</a:t>
            </a:r>
            <a:br>
              <a:rPr lang="en-US" dirty="0" smtClean="0">
                <a:latin typeface="VAGRounded BT"/>
                <a:cs typeface="Arial" charset="0"/>
              </a:rPr>
            </a:br>
            <a:r>
              <a:rPr lang="en-US" dirty="0" smtClean="0">
                <a:latin typeface="VAGRounded BT"/>
                <a:cs typeface="Arial" charset="0"/>
              </a:rPr>
              <a:t>			wind direction  (150 m, UNDP 2010)</a:t>
            </a:r>
            <a:endParaRPr lang="de-DE" dirty="0" smtClean="0">
              <a:latin typeface="VAGRounded BT"/>
              <a:cs typeface="Arial" charset="0"/>
            </a:endParaRPr>
          </a:p>
          <a:p>
            <a:pPr marL="449263" lvl="3" indent="-274638">
              <a:buFont typeface="Arial" charset="0"/>
              <a:buChar char="•"/>
            </a:pPr>
            <a:r>
              <a:rPr lang="en-US" b="1" dirty="0" smtClean="0">
                <a:latin typeface="VAGRounded BT"/>
                <a:cs typeface="Arial" charset="0"/>
              </a:rPr>
              <a:t>Nature conservation</a:t>
            </a:r>
            <a:r>
              <a:rPr lang="en-US" dirty="0" smtClean="0">
                <a:latin typeface="VAGRounded BT"/>
                <a:cs typeface="Arial" charset="0"/>
              </a:rPr>
              <a:t>: </a:t>
            </a:r>
            <a:r>
              <a:rPr lang="en-US" dirty="0" err="1" smtClean="0">
                <a:latin typeface="VAGRounded BT"/>
                <a:cs typeface="Arial" charset="0"/>
              </a:rPr>
              <a:t>Apropriate</a:t>
            </a:r>
            <a:r>
              <a:rPr lang="en-US" dirty="0" smtClean="0">
                <a:latin typeface="VAGRounded BT"/>
                <a:cs typeface="Arial" charset="0"/>
              </a:rPr>
              <a:t> distance from </a:t>
            </a:r>
            <a:br>
              <a:rPr lang="en-US" dirty="0" smtClean="0">
                <a:latin typeface="VAGRounded BT"/>
                <a:cs typeface="Arial" charset="0"/>
              </a:rPr>
            </a:br>
            <a:r>
              <a:rPr lang="en-US" dirty="0" smtClean="0">
                <a:latin typeface="VAGRounded BT"/>
                <a:cs typeface="Arial" charset="0"/>
              </a:rPr>
              <a:t>			national parks, conservation areas,</a:t>
            </a:r>
            <a:br>
              <a:rPr lang="en-US" dirty="0" smtClean="0">
                <a:latin typeface="VAGRounded BT"/>
                <a:cs typeface="Arial" charset="0"/>
              </a:rPr>
            </a:br>
            <a:r>
              <a:rPr lang="en-US" dirty="0" smtClean="0">
                <a:latin typeface="VAGRounded BT"/>
                <a:cs typeface="Arial" charset="0"/>
              </a:rPr>
              <a:t>			fragile environmental systems</a:t>
            </a:r>
            <a:endParaRPr lang="de-DE" dirty="0" smtClean="0">
              <a:latin typeface="VAGRounded BT"/>
              <a:cs typeface="Arial" charset="0"/>
            </a:endParaRPr>
          </a:p>
          <a:p>
            <a:pPr marL="449263" lvl="3" indent="-274638">
              <a:buFont typeface="Arial" charset="0"/>
              <a:buChar char="•"/>
            </a:pPr>
            <a:r>
              <a:rPr lang="en-US" b="1" dirty="0" smtClean="0">
                <a:latin typeface="VAGRounded BT"/>
                <a:cs typeface="Arial" charset="0"/>
              </a:rPr>
              <a:t>Stability: 		</a:t>
            </a:r>
            <a:r>
              <a:rPr lang="en-US" dirty="0" smtClean="0">
                <a:latin typeface="VAGRounded BT"/>
                <a:cs typeface="Arial" charset="0"/>
              </a:rPr>
              <a:t>Country/region with predicted 				political, economical, </a:t>
            </a:r>
            <a:br>
              <a:rPr lang="en-US" dirty="0" smtClean="0">
                <a:latin typeface="VAGRounded BT"/>
                <a:cs typeface="Arial" charset="0"/>
              </a:rPr>
            </a:br>
            <a:r>
              <a:rPr lang="en-US" dirty="0" smtClean="0">
                <a:latin typeface="VAGRounded BT"/>
                <a:cs typeface="Arial" charset="0"/>
              </a:rPr>
              <a:t>			institutional stability </a:t>
            </a:r>
            <a:br>
              <a:rPr lang="en-US" dirty="0" smtClean="0">
                <a:latin typeface="VAGRounded BT"/>
                <a:cs typeface="Arial" charset="0"/>
              </a:rPr>
            </a:br>
            <a:r>
              <a:rPr lang="en-US" dirty="0" smtClean="0">
                <a:latin typeface="VAGRounded BT"/>
                <a:cs typeface="Arial" charset="0"/>
              </a:rPr>
              <a:t>			for the planned operation time</a:t>
            </a:r>
          </a:p>
          <a:p>
            <a:pPr marL="449263" lvl="3" indent="-274638">
              <a:buFont typeface="Arial" charset="0"/>
              <a:buChar char="•"/>
            </a:pPr>
            <a:r>
              <a:rPr lang="en-US" b="1" dirty="0" smtClean="0">
                <a:latin typeface="VAGRounded BT"/>
              </a:rPr>
              <a:t>Skilled </a:t>
            </a:r>
            <a:r>
              <a:rPr lang="en-US" b="1" dirty="0">
                <a:latin typeface="VAGRounded BT"/>
              </a:rPr>
              <a:t>workforce </a:t>
            </a:r>
            <a:r>
              <a:rPr lang="en-US" b="1" dirty="0" smtClean="0">
                <a:latin typeface="VAGRounded BT"/>
              </a:rPr>
              <a:t>	</a:t>
            </a:r>
            <a:r>
              <a:rPr lang="en-US" dirty="0" smtClean="0">
                <a:latin typeface="VAGRounded BT"/>
              </a:rPr>
              <a:t>Trained in </a:t>
            </a:r>
            <a:r>
              <a:rPr lang="en-US" dirty="0">
                <a:latin typeface="VAGRounded BT"/>
              </a:rPr>
              <a:t>the handling of hazardous </a:t>
            </a:r>
            <a:r>
              <a:rPr lang="en-US" dirty="0" smtClean="0">
                <a:latin typeface="VAGRounded BT"/>
              </a:rPr>
              <a:t>			materials </a:t>
            </a:r>
            <a:endParaRPr lang="en-US" dirty="0">
              <a:latin typeface="VAGRounded BT"/>
            </a:endParaRPr>
          </a:p>
          <a:p>
            <a:pPr marL="449263" lvl="3" indent="-274638">
              <a:buFont typeface="Arial" charset="0"/>
              <a:buChar char="•"/>
            </a:pPr>
            <a:endParaRPr lang="en-GB" dirty="0" smtClean="0">
              <a:latin typeface="VAGRounded BT"/>
              <a:cs typeface="Arial" charset="0"/>
            </a:endParaRPr>
          </a:p>
          <a:p>
            <a:pPr marL="449263" lvl="1" indent="-274638" eaLnBrk="1" hangingPunct="1">
              <a:buFont typeface="Wingdings" pitchFamily="2" charset="2"/>
              <a:buNone/>
            </a:pPr>
            <a:endParaRPr lang="en-GB" dirty="0" smtClean="0">
              <a:latin typeface="VAGRounded BT"/>
              <a:cs typeface="Arial" charset="0"/>
            </a:endParaRPr>
          </a:p>
          <a:p>
            <a:pPr marL="449263" lvl="1" indent="-274638" eaLnBrk="1" hangingPunct="1">
              <a:buFont typeface="Arial" charset="0"/>
              <a:buChar char="•"/>
            </a:pPr>
            <a:r>
              <a:rPr lang="en-GB" sz="1200" dirty="0" smtClean="0">
                <a:latin typeface="VAGRounded BT"/>
                <a:cs typeface="Arial" charset="0"/>
              </a:rPr>
              <a:t>UNDP (2010) G</a:t>
            </a:r>
            <a:r>
              <a:rPr lang="en-US" sz="1200" dirty="0" err="1" smtClean="0">
                <a:latin typeface="VAGRounded BT"/>
                <a:cs typeface="Arial" charset="0"/>
              </a:rPr>
              <a:t>uidance</a:t>
            </a:r>
            <a:r>
              <a:rPr lang="en-US" sz="1200" dirty="0" smtClean="0">
                <a:latin typeface="VAGRounded BT"/>
                <a:cs typeface="Arial" charset="0"/>
              </a:rPr>
              <a:t> on the cleanup, temporary or intermediate storage, and transport of mercury waste from healthcare facilities</a:t>
            </a:r>
            <a:endParaRPr lang="en-GB" sz="1200" dirty="0" smtClean="0">
              <a:latin typeface="VAGRounded B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5571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VAGRounded BT" pitchFamily="34" charset="0"/>
              </a:rPr>
              <a:t>Site </a:t>
            </a:r>
            <a:r>
              <a:rPr lang="de-DE" sz="2400" dirty="0" err="1" smtClean="0">
                <a:latin typeface="VAGRounded BT" pitchFamily="34" charset="0"/>
              </a:rPr>
              <a:t>exclusion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criteria</a:t>
            </a:r>
            <a:r>
              <a:rPr lang="de-DE" sz="2400" dirty="0" smtClean="0">
                <a:latin typeface="VAGRounded BT" pitchFamily="34" charset="0"/>
              </a:rPr>
              <a:t> (EPA 1997)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79512" y="1268760"/>
          <a:ext cx="8820472" cy="5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586814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AGRounded BT"/>
                        </a:rPr>
                        <a:t>Factor</a:t>
                      </a:r>
                      <a:endParaRPr lang="de-DE" sz="1600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AGRounded BT"/>
                        </a:rPr>
                        <a:t>Avoid</a:t>
                      </a:r>
                      <a:endParaRPr lang="de-DE" sz="1600" dirty="0">
                        <a:latin typeface="VAGRounded BT"/>
                      </a:endParaRPr>
                    </a:p>
                  </a:txBody>
                  <a:tcPr/>
                </a:tc>
              </a:tr>
              <a:tr h="941080"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latin typeface="VAGRounded BT"/>
                          <a:cs typeface="Arial" charset="0"/>
                        </a:rPr>
                        <a:t>Floodplains </a:t>
                      </a:r>
                      <a:endParaRPr lang="de-DE" sz="1600" b="1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0" dirty="0" smtClean="0">
                          <a:latin typeface="VAGRounded BT"/>
                          <a:cs typeface="Arial" charset="0"/>
                        </a:rPr>
                        <a:t>Facilities below 100 year flood-level</a:t>
                      </a:r>
                      <a:endParaRPr lang="de-DE" sz="1600" b="0" dirty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latin typeface="VAGRounded BT"/>
                          <a:cs typeface="Arial" charset="0"/>
                        </a:rPr>
                        <a:t>Unstable Terrain</a:t>
                      </a:r>
                      <a:endParaRPr lang="de-DE" sz="1600" b="1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b="0" dirty="0" smtClean="0">
                          <a:latin typeface="VAGRounded BT"/>
                          <a:cs typeface="Arial" charset="0"/>
                        </a:rPr>
                        <a:t>(1) </a:t>
                      </a:r>
                      <a:r>
                        <a:rPr lang="en-US" sz="1600" b="0" dirty="0" smtClean="0">
                          <a:latin typeface="VAGRounded BT"/>
                          <a:cs typeface="Arial" charset="0"/>
                        </a:rPr>
                        <a:t>Movement of rock and soil on steep slopes by gravity (e.g., landslides), </a:t>
                      </a:r>
                      <a:br>
                        <a:rPr lang="en-US" sz="1600" b="0" dirty="0" smtClean="0">
                          <a:latin typeface="VAGRounded BT"/>
                          <a:cs typeface="Arial" charset="0"/>
                        </a:rPr>
                      </a:br>
                      <a:r>
                        <a:rPr lang="en-US" sz="1600" b="0" dirty="0" smtClean="0">
                          <a:latin typeface="VAGRounded BT"/>
                          <a:cs typeface="Arial" charset="0"/>
                        </a:rPr>
                        <a:t>(2) Rock and soil sinking, swelling, or heaving</a:t>
                      </a:r>
                      <a:endParaRPr lang="de-DE" sz="1600" b="0" dirty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latin typeface="VAGRounded BT"/>
                          <a:cs typeface="Arial" charset="0"/>
                        </a:rPr>
                        <a:t>Wetlands</a:t>
                      </a:r>
                      <a:endParaRPr lang="de-DE" sz="1600" b="1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b="0" dirty="0" smtClean="0">
                          <a:latin typeface="VAGRounded BT"/>
                          <a:cs typeface="Arial" charset="0"/>
                        </a:rPr>
                        <a:t>S</a:t>
                      </a:r>
                      <a:r>
                        <a:rPr lang="en-US" sz="1600" b="0" dirty="0" err="1" smtClean="0">
                          <a:latin typeface="VAGRounded BT"/>
                          <a:cs typeface="Arial" charset="0"/>
                        </a:rPr>
                        <a:t>wamps</a:t>
                      </a:r>
                      <a:r>
                        <a:rPr lang="en-US" sz="1600" b="0" dirty="0" smtClean="0">
                          <a:latin typeface="VAGRounded BT"/>
                          <a:cs typeface="Arial" charset="0"/>
                        </a:rPr>
                        <a:t>, marshes, bayous, bogs, and Arctic tundra</a:t>
                      </a:r>
                      <a:endParaRPr lang="de-DE" sz="1600" b="0" dirty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latin typeface="VAGRounded BT"/>
                          <a:cs typeface="Arial" charset="0"/>
                        </a:rPr>
                        <a:t>Unfavorable Weather</a:t>
                      </a:r>
                      <a:endParaRPr lang="de-DE" sz="1600" b="1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4625" indent="-174625">
                        <a:lnSpc>
                          <a:spcPct val="90000"/>
                        </a:lnSpc>
                        <a:spcBef>
                          <a:spcPts val="600"/>
                        </a:spcBef>
                        <a:buFontTx/>
                        <a:buNone/>
                      </a:pPr>
                      <a:r>
                        <a:rPr lang="pt-BR" sz="1600" b="0" dirty="0" smtClean="0">
                          <a:latin typeface="VAGRounded BT"/>
                          <a:cs typeface="Arial" charset="0"/>
                        </a:rPr>
                        <a:t>Areas with stagnant air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latin typeface="VAGRounded BT"/>
                          <a:cs typeface="Arial" charset="0"/>
                        </a:rPr>
                        <a:t>Groundwater Conditions </a:t>
                      </a:r>
                      <a:endParaRPr lang="de-DE" sz="1600" b="1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VAGRounded BT"/>
                          <a:cs typeface="Arial" charset="0"/>
                        </a:rPr>
                        <a:t>Sites located over high-value groundwater or areas where the underground conditions are complex and not understood</a:t>
                      </a:r>
                      <a:endParaRPr lang="de-DE" sz="1600" b="0" dirty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latin typeface="VAGRounded BT"/>
                          <a:cs typeface="Arial" charset="0"/>
                        </a:rPr>
                        <a:t>Earthquake Zones</a:t>
                      </a:r>
                      <a:endParaRPr lang="de-DE" sz="1600" b="1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b="0" dirty="0" smtClean="0">
                          <a:latin typeface="VAGRounded BT"/>
                          <a:cs typeface="Arial" charset="0"/>
                        </a:rPr>
                        <a:t>Site </a:t>
                      </a:r>
                      <a:r>
                        <a:rPr lang="en-US" sz="1600" b="0" dirty="0" smtClean="0">
                          <a:latin typeface="VAGRounded BT"/>
                          <a:cs typeface="Arial" charset="0"/>
                        </a:rPr>
                        <a:t>within 200 feet of a Holocene fault (that is, faults that have been active within the last 10,000 years)</a:t>
                      </a:r>
                      <a:r>
                        <a:rPr lang="pt-BR" sz="1600" b="0" dirty="0" smtClean="0">
                          <a:latin typeface="VAGRounded BT"/>
                          <a:cs typeface="Arial" charset="0"/>
                        </a:rPr>
                        <a:t> </a:t>
                      </a:r>
                      <a:endParaRPr lang="de-DE" sz="1600" b="0" dirty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74625" indent="-174625">
                        <a:lnSpc>
                          <a:spcPct val="90000"/>
                        </a:lnSpc>
                        <a:spcBef>
                          <a:spcPts val="600"/>
                        </a:spcBef>
                        <a:buFontTx/>
                        <a:buNone/>
                      </a:pPr>
                      <a:r>
                        <a:rPr lang="en-US" sz="1600" b="1" dirty="0" smtClean="0">
                          <a:latin typeface="VAGRounded BT"/>
                          <a:cs typeface="Arial" charset="0"/>
                        </a:rPr>
                        <a:t>Incompatible Land Use</a:t>
                      </a:r>
                      <a:endParaRPr lang="de-DE" sz="1600" b="1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VAGRounded BT"/>
                          <a:cs typeface="Arial" charset="0"/>
                        </a:rPr>
                        <a:t>Site near sensitive populations (</a:t>
                      </a:r>
                      <a:r>
                        <a:rPr lang="de-DE" sz="1600" kern="1200" baseline="0" dirty="0" err="1" smtClean="0">
                          <a:solidFill>
                            <a:schemeClr val="dk1"/>
                          </a:solidFill>
                          <a:latin typeface="VAGRounded BT"/>
                          <a:ea typeface="+mn-ea"/>
                          <a:cs typeface="+mn-cs"/>
                        </a:rPr>
                        <a:t>elderly</a:t>
                      </a:r>
                      <a:r>
                        <a:rPr lang="de-DE" sz="1600" kern="1200" baseline="0" dirty="0" smtClean="0">
                          <a:solidFill>
                            <a:schemeClr val="dk1"/>
                          </a:solidFill>
                          <a:latin typeface="VAGRounded B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VAGRounded BT"/>
                          <a:ea typeface="+mn-ea"/>
                          <a:cs typeface="+mn-cs"/>
                        </a:rPr>
                        <a:t>children, sick</a:t>
                      </a:r>
                      <a:r>
                        <a:rPr lang="en-US" sz="1600" b="0" dirty="0" smtClean="0">
                          <a:latin typeface="VAGRounded BT"/>
                          <a:cs typeface="Arial" charset="0"/>
                        </a:rPr>
                        <a:t>) or in densely populated areas</a:t>
                      </a:r>
                      <a:endParaRPr lang="de-DE" sz="1600" b="0" dirty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 smtClean="0">
                          <a:latin typeface="VAGRounded BT"/>
                          <a:cs typeface="Arial" charset="0"/>
                        </a:rPr>
                        <a:t>Karst</a:t>
                      </a:r>
                      <a:r>
                        <a:rPr lang="en-US" sz="1600" b="1" dirty="0" smtClean="0">
                          <a:latin typeface="VAGRounded BT"/>
                          <a:cs typeface="Arial" charset="0"/>
                        </a:rPr>
                        <a:t> Soils</a:t>
                      </a:r>
                      <a:endParaRPr lang="de-DE" sz="1600" b="1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VAGRounded BT"/>
                          <a:cs typeface="Arial" charset="0"/>
                        </a:rPr>
                        <a:t>“Active” </a:t>
                      </a:r>
                      <a:r>
                        <a:rPr lang="en-US" sz="1600" b="0" dirty="0" err="1" smtClean="0">
                          <a:latin typeface="VAGRounded BT"/>
                          <a:cs typeface="Arial" charset="0"/>
                        </a:rPr>
                        <a:t>karst</a:t>
                      </a:r>
                      <a:r>
                        <a:rPr lang="en-US" sz="1600" b="0" dirty="0" smtClean="0">
                          <a:latin typeface="VAGRounded BT"/>
                          <a:cs typeface="Arial" charset="0"/>
                        </a:rPr>
                        <a:t> areas</a:t>
                      </a:r>
                      <a:endParaRPr lang="de-DE" sz="1600" b="0" dirty="0">
                        <a:latin typeface="VAGRounded B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388424" y="1260630"/>
            <a:ext cx="499762" cy="5041110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VAGRounded BT" pitchFamily="34" charset="0"/>
              </a:rPr>
              <a:t>Site </a:t>
            </a:r>
            <a:r>
              <a:rPr lang="de-DE" sz="2400" dirty="0" err="1" smtClean="0">
                <a:latin typeface="VAGRounded BT" pitchFamily="34" charset="0"/>
              </a:rPr>
              <a:t>exclusion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criteria</a:t>
            </a:r>
            <a:r>
              <a:rPr lang="de-DE" sz="2400" dirty="0" smtClean="0">
                <a:latin typeface="VAGRounded BT" pitchFamily="34" charset="0"/>
              </a:rPr>
              <a:t> (EPA 1997)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244475" y="1263650"/>
            <a:ext cx="3103563" cy="5037138"/>
          </a:xfrm>
        </p:spPr>
        <p:txBody>
          <a:bodyPr/>
          <a:lstStyle/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endParaRPr lang="pt-BR" sz="1600" dirty="0" smtClean="0">
              <a:latin typeface="Arial" charset="0"/>
              <a:cs typeface="Arial" charset="0"/>
            </a:endParaRP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endParaRPr lang="pt-BR" sz="1600" dirty="0" smtClean="0">
              <a:latin typeface="Arial" charset="0"/>
              <a:cs typeface="Arial" charset="0"/>
            </a:endParaRP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endParaRPr lang="pt-BR" sz="1600" dirty="0" smtClean="0">
              <a:latin typeface="Arial" charset="0"/>
              <a:cs typeface="Arial" charset="0"/>
            </a:endParaRPr>
          </a:p>
          <a:p>
            <a:pPr marL="174625" indent="-174625">
              <a:lnSpc>
                <a:spcPct val="90000"/>
              </a:lnSpc>
              <a:spcBef>
                <a:spcPts val="600"/>
              </a:spcBef>
              <a:buFontTx/>
              <a:buChar char="•"/>
            </a:pPr>
            <a:r>
              <a:rPr lang="pt-BR" sz="1600" dirty="0" smtClean="0">
                <a:latin typeface="VAGRounded BT" pitchFamily="34" charset="0"/>
                <a:cs typeface="Arial" charset="0"/>
              </a:rPr>
              <a:t>Unfavorable Weather</a:t>
            </a:r>
            <a:br>
              <a:rPr lang="pt-BR" sz="1600" dirty="0" smtClean="0">
                <a:latin typeface="VAGRounded BT" pitchFamily="34" charset="0"/>
                <a:cs typeface="Arial" charset="0"/>
              </a:rPr>
            </a:br>
            <a:r>
              <a:rPr lang="pt-BR" sz="1600" dirty="0" smtClean="0">
                <a:latin typeface="VAGRounded BT" pitchFamily="34" charset="0"/>
                <a:cs typeface="Arial" charset="0"/>
              </a:rPr>
              <a:t/>
            </a:r>
            <a:br>
              <a:rPr lang="pt-BR" sz="1600" dirty="0" smtClean="0">
                <a:latin typeface="VAGRounded BT" pitchFamily="34" charset="0"/>
                <a:cs typeface="Arial" charset="0"/>
              </a:rPr>
            </a:br>
            <a:r>
              <a:rPr lang="pt-BR" sz="1600" dirty="0" smtClean="0">
                <a:latin typeface="VAGRounded BT" pitchFamily="34" charset="0"/>
                <a:cs typeface="Arial" charset="0"/>
              </a:rPr>
              <a:t/>
            </a:r>
            <a:br>
              <a:rPr lang="pt-BR" sz="1600" dirty="0" smtClean="0">
                <a:latin typeface="VAGRounded BT" pitchFamily="34" charset="0"/>
                <a:cs typeface="Arial" charset="0"/>
              </a:rPr>
            </a:br>
            <a:r>
              <a:rPr lang="pt-BR" sz="1600" dirty="0" smtClean="0">
                <a:latin typeface="VAGRounded BT" pitchFamily="34" charset="0"/>
                <a:cs typeface="Arial" charset="0"/>
              </a:rPr>
              <a:t/>
            </a:r>
            <a:br>
              <a:rPr lang="pt-BR" sz="1600" dirty="0" smtClean="0">
                <a:latin typeface="VAGRounded BT" pitchFamily="34" charset="0"/>
                <a:cs typeface="Arial" charset="0"/>
              </a:rPr>
            </a:br>
            <a:r>
              <a:rPr lang="pt-BR" sz="1600" dirty="0" smtClean="0">
                <a:latin typeface="VAGRounded BT" pitchFamily="34" charset="0"/>
                <a:cs typeface="Arial" charset="0"/>
              </a:rPr>
              <a:t/>
            </a:r>
            <a:br>
              <a:rPr lang="pt-BR" sz="1600" dirty="0" smtClean="0">
                <a:latin typeface="VAGRounded BT" pitchFamily="34" charset="0"/>
                <a:cs typeface="Arial" charset="0"/>
              </a:rPr>
            </a:br>
            <a:endParaRPr lang="pt-BR" sz="1600" dirty="0" smtClean="0">
              <a:latin typeface="VAGRounded BT" pitchFamily="34" charset="0"/>
              <a:cs typeface="Arial" charset="0"/>
            </a:endParaRP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r>
              <a:rPr lang="pt-BR" sz="1600" dirty="0" smtClean="0">
                <a:latin typeface="VAGRounded BT" pitchFamily="34" charset="0"/>
                <a:cs typeface="Arial" charset="0"/>
              </a:rPr>
              <a:t/>
            </a:r>
            <a:br>
              <a:rPr lang="pt-BR" sz="1600" dirty="0" smtClean="0">
                <a:latin typeface="VAGRounded BT" pitchFamily="34" charset="0"/>
                <a:cs typeface="Arial" charset="0"/>
              </a:rPr>
            </a:br>
            <a:r>
              <a:rPr lang="pt-BR" sz="1600" dirty="0" smtClean="0">
                <a:latin typeface="VAGRounded BT" pitchFamily="34" charset="0"/>
                <a:cs typeface="Arial" charset="0"/>
              </a:rPr>
              <a:t/>
            </a:r>
            <a:br>
              <a:rPr lang="pt-BR" sz="1600" dirty="0" smtClean="0">
                <a:latin typeface="VAGRounded BT" pitchFamily="34" charset="0"/>
                <a:cs typeface="Arial" charset="0"/>
              </a:rPr>
            </a:br>
            <a:r>
              <a:rPr lang="pt-BR" sz="1600" dirty="0" smtClean="0">
                <a:latin typeface="VAGRounded BT" pitchFamily="34" charset="0"/>
                <a:cs typeface="Arial" charset="0"/>
              </a:rPr>
              <a:t/>
            </a:r>
            <a:br>
              <a:rPr lang="pt-BR" sz="1600" dirty="0" smtClean="0">
                <a:latin typeface="VAGRounded BT" pitchFamily="34" charset="0"/>
                <a:cs typeface="Arial" charset="0"/>
              </a:rPr>
            </a:br>
            <a:r>
              <a:rPr lang="pt-BR" sz="1600" dirty="0" smtClean="0">
                <a:latin typeface="VAGRounded BT" pitchFamily="34" charset="0"/>
                <a:cs typeface="Arial" charset="0"/>
              </a:rPr>
              <a:t/>
            </a:r>
            <a:br>
              <a:rPr lang="pt-BR" sz="1600" dirty="0" smtClean="0">
                <a:latin typeface="VAGRounded BT" pitchFamily="34" charset="0"/>
                <a:cs typeface="Arial" charset="0"/>
              </a:rPr>
            </a:br>
            <a:endParaRPr lang="pt-BR" sz="1600" dirty="0" smtClean="0">
              <a:latin typeface="VAGRounded BT" pitchFamily="34" charset="0"/>
              <a:cs typeface="Arial" charset="0"/>
            </a:endParaRPr>
          </a:p>
          <a:p>
            <a:pPr marL="174625" indent="-174625">
              <a:lnSpc>
                <a:spcPct val="90000"/>
              </a:lnSpc>
              <a:spcBef>
                <a:spcPts val="600"/>
              </a:spcBef>
              <a:buFontTx/>
              <a:buChar char="•"/>
            </a:pPr>
            <a:endParaRPr lang="pt-BR" sz="1600" dirty="0" smtClean="0">
              <a:latin typeface="VAGRounded BT" pitchFamily="34" charset="0"/>
              <a:cs typeface="Arial" charset="0"/>
            </a:endParaRPr>
          </a:p>
          <a:p>
            <a:pPr marL="174625" indent="-174625">
              <a:lnSpc>
                <a:spcPct val="90000"/>
              </a:lnSpc>
              <a:spcBef>
                <a:spcPts val="600"/>
              </a:spcBef>
              <a:buFontTx/>
              <a:buChar char="•"/>
            </a:pPr>
            <a:r>
              <a:rPr lang="pt-BR" sz="1600" dirty="0" smtClean="0">
                <a:latin typeface="VAGRounded BT" pitchFamily="34" charset="0"/>
                <a:cs typeface="Arial" charset="0"/>
              </a:rPr>
              <a:t> Karst Soils</a:t>
            </a: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endParaRPr lang="en-US" sz="1600" dirty="0" smtClean="0">
              <a:latin typeface="Arial" charset="0"/>
              <a:cs typeface="Arial" charset="0"/>
            </a:endParaRP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r>
              <a:rPr lang="en-US" sz="1200" dirty="0" smtClean="0">
                <a:latin typeface="Arial" charset="0"/>
                <a:cs typeface="Arial" charset="0"/>
              </a:rPr>
              <a:t>US EPA (1997) Sensitive </a:t>
            </a: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r>
              <a:rPr lang="en-US" sz="1200" dirty="0" smtClean="0">
                <a:latin typeface="Arial" charset="0"/>
                <a:cs typeface="Arial" charset="0"/>
              </a:rPr>
              <a:t>Environments and the </a:t>
            </a: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r>
              <a:rPr lang="en-US" sz="1200" dirty="0" smtClean="0">
                <a:latin typeface="Arial" charset="0"/>
                <a:cs typeface="Arial" charset="0"/>
              </a:rPr>
              <a:t>Siting of Hazardous Waste </a:t>
            </a: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r>
              <a:rPr lang="en-US" sz="1200" dirty="0" smtClean="0">
                <a:latin typeface="Arial" charset="0"/>
                <a:cs typeface="Arial" charset="0"/>
              </a:rPr>
              <a:t>Management Facilities</a:t>
            </a: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r>
              <a:rPr sz="1200" dirty="0" smtClean="0">
                <a:latin typeface="Arial" charset="0"/>
                <a:cs typeface="Arial" charset="0"/>
                <a:hlinkClick r:id="rId2"/>
              </a:rPr>
              <a:t>http://www.epa.gov/oswer/ej/pdf/sites.pdf</a:t>
            </a:r>
            <a:endParaRPr sz="1200" dirty="0" smtClean="0">
              <a:latin typeface="Arial" charset="0"/>
              <a:cs typeface="Arial" charset="0"/>
            </a:endParaRPr>
          </a:p>
          <a:p>
            <a:pPr marL="174625" indent="-174625">
              <a:lnSpc>
                <a:spcPct val="90000"/>
              </a:lnSpc>
              <a:spcBef>
                <a:spcPts val="600"/>
              </a:spcBef>
            </a:pPr>
            <a:endParaRPr sz="1200" dirty="0" smtClean="0">
              <a:latin typeface="Arial" charset="0"/>
              <a:cs typeface="Arial" charset="0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076700"/>
            <a:ext cx="4894263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341438"/>
            <a:ext cx="5029200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38137" indent="-342900"/>
            <a:r>
              <a:rPr lang="de-DE" dirty="0" err="1" smtClean="0">
                <a:latin typeface="VAGRounded BT" pitchFamily="34" charset="0"/>
              </a:rPr>
              <a:t>Siting</a:t>
            </a:r>
            <a:r>
              <a:rPr lang="de-DE" dirty="0" smtClean="0">
                <a:latin typeface="VAGRounded BT" pitchFamily="34" charset="0"/>
              </a:rPr>
              <a:t>: </a:t>
            </a:r>
            <a:r>
              <a:rPr lang="de-DE" dirty="0" err="1" smtClean="0">
                <a:latin typeface="VAGRounded BT" pitchFamily="34" charset="0"/>
              </a:rPr>
              <a:t>Social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factors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that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may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influence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the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site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decision</a:t>
            </a:r>
            <a:endParaRPr lang="de-DE" dirty="0" smtClean="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>
              <a:latin typeface="VAGRounded BT"/>
            </a:endParaRPr>
          </a:p>
          <a:p>
            <a:pPr marL="522288" lvl="1" indent="-342900"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Historic land uses (official and unofficial)</a:t>
            </a:r>
          </a:p>
          <a:p>
            <a:pPr marL="522288" lvl="1" indent="-342900"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Vision of sustainable uses of land, water, and air resources</a:t>
            </a:r>
          </a:p>
          <a:p>
            <a:pPr marL="522288" lvl="1" indent="-342900"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Existing environmental conditions</a:t>
            </a:r>
          </a:p>
          <a:p>
            <a:pPr marL="522288" lvl="1" indent="-342900"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Conflicting land uses (e.g., use of a stream for fishing, use of a vacant lot for community vegetable gardening)</a:t>
            </a:r>
          </a:p>
          <a:p>
            <a:pPr marL="522288" lvl="1" indent="-342900"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Acceptable alternatives or modifications to proposed plans</a:t>
            </a:r>
          </a:p>
          <a:p>
            <a:pPr marL="522288" lvl="1" indent="-342900"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Religious, cultural, or other special values of the land</a:t>
            </a:r>
          </a:p>
          <a:p>
            <a:pPr marL="522288" lvl="1" indent="-342900">
              <a:lnSpc>
                <a:spcPct val="90000"/>
              </a:lnSpc>
              <a:buFont typeface="Arial" charset="0"/>
              <a:buChar char="•"/>
            </a:pPr>
            <a:endParaRPr lang="en-US" dirty="0" smtClean="0">
              <a:latin typeface="VAGRounded BT"/>
              <a:cs typeface="Arial" charset="0"/>
            </a:endParaRPr>
          </a:p>
          <a:p>
            <a:pPr indent="0">
              <a:lnSpc>
                <a:spcPct val="90000"/>
              </a:lnSpc>
              <a:spcBef>
                <a:spcPts val="600"/>
              </a:spcBef>
            </a:pPr>
            <a:r>
              <a:rPr lang="en-US" sz="1200" dirty="0" smtClean="0">
                <a:latin typeface="VAGRounded BT"/>
                <a:cs typeface="Arial" charset="0"/>
              </a:rPr>
              <a:t>US EPA (2000) Social Aspects of </a:t>
            </a:r>
            <a:r>
              <a:rPr lang="en-US" sz="1200" dirty="0" err="1" smtClean="0">
                <a:latin typeface="VAGRounded BT"/>
                <a:cs typeface="Arial" charset="0"/>
              </a:rPr>
              <a:t>Siting</a:t>
            </a:r>
            <a:r>
              <a:rPr lang="en-US" sz="1200" dirty="0" smtClean="0">
                <a:latin typeface="VAGRounded BT"/>
                <a:cs typeface="Arial" charset="0"/>
              </a:rPr>
              <a:t> Hazardous Waste Facilities </a:t>
            </a:r>
            <a:br>
              <a:rPr lang="en-US" sz="1200" dirty="0" smtClean="0">
                <a:latin typeface="VAGRounded BT"/>
                <a:cs typeface="Arial" charset="0"/>
              </a:rPr>
            </a:br>
            <a:r>
              <a:rPr lang="en-US" sz="1200" dirty="0" smtClean="0">
                <a:latin typeface="VAGRounded BT"/>
                <a:cs typeface="Arial" charset="0"/>
              </a:rPr>
              <a:t>http://www.epa.gov/osw/hazard/tsd/permit/site/k00005.pdf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>
              <a:latin typeface="VAGRounded BT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>
                <a:latin typeface="VAGRounded BT" pitchFamily="34" charset="0"/>
              </a:rPr>
              <a:pPr>
                <a:defRPr/>
              </a:pPr>
              <a:t>14</a:t>
            </a:fld>
            <a:endParaRPr lang="de-DE" dirty="0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8686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/>
              </a:rPr>
              <a:t>Siting</a:t>
            </a:r>
            <a:r>
              <a:rPr lang="de-DE" sz="2400" dirty="0" smtClean="0">
                <a:latin typeface="VAGRounded BT"/>
              </a:rPr>
              <a:t> : Environmental </a:t>
            </a:r>
            <a:r>
              <a:rPr lang="de-DE" sz="2400" dirty="0" err="1" smtClean="0">
                <a:latin typeface="VAGRounded BT"/>
              </a:rPr>
              <a:t>Hazards</a:t>
            </a:r>
            <a:r>
              <a:rPr lang="de-DE" sz="2400" dirty="0" smtClean="0">
                <a:latin typeface="VAGRounded BT"/>
              </a:rPr>
              <a:t> in </a:t>
            </a:r>
            <a:r>
              <a:rPr lang="de-DE" sz="2400" dirty="0" err="1" smtClean="0">
                <a:latin typeface="VAGRounded BT"/>
              </a:rPr>
              <a:t>Asia</a:t>
            </a:r>
            <a:endParaRPr lang="de-DE" sz="2400" dirty="0">
              <a:latin typeface="VAGRounded B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2400" smtClean="0">
                <a:latin typeface="VAGRounded BT" pitchFamily="34" charset="0"/>
                <a:cs typeface="Arial" charset="0"/>
              </a:rPr>
              <a:t>Environmental Hazards in the Region</a:t>
            </a:r>
            <a:br>
              <a:rPr lang="de-DE" sz="2400" smtClean="0">
                <a:latin typeface="VAGRounded BT" pitchFamily="34" charset="0"/>
                <a:cs typeface="Arial" charset="0"/>
              </a:rPr>
            </a:br>
            <a:r>
              <a:rPr lang="de-DE" sz="2400" smtClean="0">
                <a:latin typeface="VAGRounded BT" pitchFamily="34" charset="0"/>
                <a:cs typeface="Arial" charset="0"/>
              </a:rPr>
              <a:t>Earthquakes, Tropical Storms, Vulcanism</a:t>
            </a:r>
            <a:br>
              <a:rPr lang="de-DE" sz="2400" smtClean="0">
                <a:latin typeface="VAGRounded BT" pitchFamily="34" charset="0"/>
                <a:cs typeface="Arial" charset="0"/>
              </a:rPr>
            </a:br>
            <a:endParaRPr lang="en-GB" sz="240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27651" name="Fußzeilenplatzhalter 2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smtClean="0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2F6DE40-7E58-413E-8481-7ADC491E6E70}" type="slidenum">
              <a:rPr lang="de-DE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de-DE" smtClean="0">
              <a:cs typeface="Arial" charset="0"/>
            </a:endParaRPr>
          </a:p>
        </p:txBody>
      </p:sp>
      <p:sp>
        <p:nvSpPr>
          <p:cNvPr id="27653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7380288" y="1263650"/>
            <a:ext cx="1511300" cy="5260975"/>
          </a:xfrm>
        </p:spPr>
        <p:txBody>
          <a:bodyPr/>
          <a:lstStyle/>
          <a:p>
            <a:pPr marL="449263" lvl="1" indent="-274638" eaLnBrk="1" hangingPunct="1">
              <a:buFont typeface="Wingdings" pitchFamily="2" charset="2"/>
              <a:buNone/>
            </a:pPr>
            <a:endParaRPr lang="en-GB" dirty="0" smtClean="0">
              <a:latin typeface="Arial Rounded MT Bold" pitchFamily="34" charset="0"/>
              <a:cs typeface="Arial" charset="0"/>
              <a:sym typeface="Wingdings" pitchFamily="2" charset="2"/>
            </a:endParaRPr>
          </a:p>
        </p:txBody>
      </p:sp>
      <p:grpSp>
        <p:nvGrpSpPr>
          <p:cNvPr id="27654" name="Group 9"/>
          <p:cNvGrpSpPr>
            <a:grpSpLocks/>
          </p:cNvGrpSpPr>
          <p:nvPr/>
        </p:nvGrpSpPr>
        <p:grpSpPr bwMode="auto">
          <a:xfrm>
            <a:off x="250825" y="1268413"/>
            <a:ext cx="8774113" cy="5329237"/>
            <a:chOff x="0" y="0"/>
            <a:chExt cx="74054" cy="46660"/>
          </a:xfrm>
        </p:grpSpPr>
        <p:pic>
          <p:nvPicPr>
            <p:cNvPr id="27655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6567"/>
            <a:stretch>
              <a:fillRect/>
            </a:stretch>
          </p:blipFill>
          <p:spPr bwMode="auto">
            <a:xfrm>
              <a:off x="0" y="231"/>
              <a:ext cx="55349" cy="46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6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84" y="0"/>
              <a:ext cx="19070" cy="31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feld 8"/>
          <p:cNvSpPr txBox="1"/>
          <p:nvPr/>
        </p:nvSpPr>
        <p:spPr>
          <a:xfrm>
            <a:off x="6779250" y="5805264"/>
            <a:ext cx="2358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VAGRounded BT"/>
              </a:rPr>
              <a:t>Source: UN OCHA</a:t>
            </a:r>
            <a:br>
              <a:rPr lang="de-DE" sz="1200" dirty="0" smtClean="0">
                <a:latin typeface="VAGRounded BT"/>
              </a:rPr>
            </a:br>
            <a:r>
              <a:rPr lang="de-DE" sz="1200" dirty="0" smtClean="0">
                <a:latin typeface="VAGRounded BT"/>
              </a:rPr>
              <a:t>Office </a:t>
            </a:r>
            <a:r>
              <a:rPr lang="de-DE" sz="1200" dirty="0" err="1" smtClean="0">
                <a:latin typeface="VAGRounded BT"/>
              </a:rPr>
              <a:t>for</a:t>
            </a:r>
            <a:r>
              <a:rPr lang="de-DE" sz="1200" dirty="0" smtClean="0">
                <a:latin typeface="VAGRounded BT"/>
              </a:rPr>
              <a:t> </a:t>
            </a:r>
            <a:r>
              <a:rPr lang="de-DE" sz="1200" dirty="0" err="1" smtClean="0">
                <a:latin typeface="VAGRounded BT"/>
              </a:rPr>
              <a:t>the</a:t>
            </a:r>
            <a:r>
              <a:rPr lang="de-DE" sz="1200" dirty="0" smtClean="0">
                <a:latin typeface="VAGRounded BT"/>
              </a:rPr>
              <a:t> </a:t>
            </a:r>
            <a:r>
              <a:rPr lang="de-DE" sz="1200" dirty="0" err="1" smtClean="0">
                <a:latin typeface="VAGRounded BT"/>
              </a:rPr>
              <a:t>Coordination</a:t>
            </a:r>
            <a:r>
              <a:rPr lang="de-DE" sz="1200" dirty="0" smtClean="0">
                <a:latin typeface="VAGRounded BT"/>
              </a:rPr>
              <a:t> </a:t>
            </a:r>
            <a:r>
              <a:rPr lang="de-DE" sz="1200" dirty="0" err="1" smtClean="0">
                <a:latin typeface="VAGRounded BT"/>
              </a:rPr>
              <a:t>of</a:t>
            </a:r>
            <a:r>
              <a:rPr lang="de-DE" sz="1200" dirty="0" smtClean="0">
                <a:latin typeface="VAGRounded BT"/>
              </a:rPr>
              <a:t> </a:t>
            </a:r>
            <a:br>
              <a:rPr lang="de-DE" sz="1200" dirty="0" smtClean="0">
                <a:latin typeface="VAGRounded BT"/>
              </a:rPr>
            </a:br>
            <a:r>
              <a:rPr lang="de-DE" sz="1200" dirty="0" err="1" smtClean="0">
                <a:latin typeface="VAGRounded BT"/>
              </a:rPr>
              <a:t>Humanitarian</a:t>
            </a:r>
            <a:r>
              <a:rPr lang="de-DE" sz="1200" dirty="0" smtClean="0">
                <a:latin typeface="VAGRounded BT"/>
              </a:rPr>
              <a:t> </a:t>
            </a:r>
            <a:r>
              <a:rPr lang="de-DE" sz="1200" dirty="0" err="1" smtClean="0">
                <a:latin typeface="VAGRounded BT"/>
              </a:rPr>
              <a:t>Affairs</a:t>
            </a:r>
            <a:endParaRPr lang="de-DE" sz="1200" dirty="0">
              <a:latin typeface="VAGRounded BT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23528" y="5949280"/>
            <a:ext cx="5472608" cy="646331"/>
          </a:xfrm>
          <a:prstGeom prst="rect">
            <a:avLst/>
          </a:prstGeom>
          <a:solidFill>
            <a:schemeClr val="accent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VAGRounded BT"/>
                <a:sym typeface="Wingdings" pitchFamily="2" charset="2"/>
              </a:rPr>
              <a:t> </a:t>
            </a:r>
            <a:r>
              <a:rPr lang="en-GB" dirty="0" smtClean="0">
                <a:solidFill>
                  <a:schemeClr val="bg1"/>
                </a:solidFill>
                <a:latin typeface="VAGRounded BT"/>
              </a:rPr>
              <a:t>Construct warehouse so that it withstands local environmental conditions</a:t>
            </a:r>
            <a:endParaRPr lang="en-GB" dirty="0">
              <a:solidFill>
                <a:schemeClr val="bg1"/>
              </a:solidFill>
              <a:latin typeface="VAGRounded B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2400" smtClean="0">
                <a:latin typeface="VAGRounded BT" pitchFamily="34" charset="0"/>
                <a:cs typeface="Arial" charset="0"/>
              </a:rPr>
              <a:t>Environmental Hazards in the Region</a:t>
            </a:r>
            <a:br>
              <a:rPr lang="de-DE" sz="2400" smtClean="0">
                <a:latin typeface="VAGRounded BT" pitchFamily="34" charset="0"/>
                <a:cs typeface="Arial" charset="0"/>
              </a:rPr>
            </a:br>
            <a:r>
              <a:rPr lang="de-DE" sz="2400" smtClean="0">
                <a:latin typeface="VAGRounded BT" pitchFamily="34" charset="0"/>
                <a:cs typeface="Arial" charset="0"/>
              </a:rPr>
              <a:t>Flooding</a:t>
            </a:r>
            <a:br>
              <a:rPr lang="de-DE" sz="2400" smtClean="0">
                <a:latin typeface="VAGRounded BT" pitchFamily="34" charset="0"/>
                <a:cs typeface="Arial" charset="0"/>
              </a:rPr>
            </a:br>
            <a:endParaRPr lang="en-GB" sz="240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28675" name="Fußzeilenplatzhalter 2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smtClean="0"/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A86ABD3-8582-451E-8A9D-9B972E2C47CC}" type="slidenum">
              <a:rPr lang="de-DE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de-DE" smtClean="0">
              <a:cs typeface="Arial" charset="0"/>
            </a:endParaRPr>
          </a:p>
        </p:txBody>
      </p:sp>
      <p:sp>
        <p:nvSpPr>
          <p:cNvPr id="28677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7380288" y="1263650"/>
            <a:ext cx="1511300" cy="5260975"/>
          </a:xfrm>
        </p:spPr>
        <p:txBody>
          <a:bodyPr/>
          <a:lstStyle/>
          <a:p>
            <a:pPr marL="449263" lvl="1" indent="-274638" eaLnBrk="1" hangingPunct="1">
              <a:buFont typeface="Wingdings" pitchFamily="2" charset="2"/>
              <a:buNone/>
            </a:pPr>
            <a:endParaRPr lang="en-GB" dirty="0" smtClean="0">
              <a:latin typeface="Arial Rounded MT Bold" pitchFamily="34" charset="0"/>
              <a:cs typeface="Arial" charset="0"/>
              <a:sym typeface="Wingdings" pitchFamily="2" charset="2"/>
            </a:endParaRPr>
          </a:p>
        </p:txBody>
      </p:sp>
      <p:pic>
        <p:nvPicPr>
          <p:cNvPr id="28678" name="Grafik 11" descr="ocha_roap_floods_v5_100114-001 k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37" r="53947" b="36026"/>
          <a:stretch>
            <a:fillRect/>
          </a:stretch>
        </p:blipFill>
        <p:spPr bwMode="auto">
          <a:xfrm>
            <a:off x="755576" y="1340768"/>
            <a:ext cx="5400675" cy="5159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Grafik 11" descr="ocha_roap_floods_v5_100114-001 k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173" b="59290"/>
          <a:stretch>
            <a:fillRect/>
          </a:stretch>
        </p:blipFill>
        <p:spPr bwMode="auto">
          <a:xfrm>
            <a:off x="6180923" y="1194318"/>
            <a:ext cx="2171340" cy="335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2400" smtClean="0">
                <a:latin typeface="VAGRounded BT" pitchFamily="34" charset="0"/>
                <a:cs typeface="Arial" charset="0"/>
              </a:rPr>
              <a:t>Environmental Hazards in the Region</a:t>
            </a:r>
            <a:br>
              <a:rPr lang="de-DE" sz="2400" smtClean="0">
                <a:latin typeface="VAGRounded BT" pitchFamily="34" charset="0"/>
                <a:cs typeface="Arial" charset="0"/>
              </a:rPr>
            </a:br>
            <a:r>
              <a:rPr lang="de-DE" sz="2400" smtClean="0">
                <a:latin typeface="VAGRounded BT" pitchFamily="34" charset="0"/>
                <a:cs typeface="Arial" charset="0"/>
              </a:rPr>
              <a:t>Flooding</a:t>
            </a:r>
            <a:br>
              <a:rPr lang="de-DE" sz="2400" smtClean="0">
                <a:latin typeface="VAGRounded BT" pitchFamily="34" charset="0"/>
                <a:cs typeface="Arial" charset="0"/>
              </a:rPr>
            </a:br>
            <a:endParaRPr lang="en-GB" sz="240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29699" name="Fußzeilenplatzhalter 2"/>
          <p:cNvSpPr>
            <a:spLocks noGrp="1"/>
          </p:cNvSpPr>
          <p:nvPr>
            <p:ph type="ftr" sz="quarter" idx="12"/>
          </p:nvPr>
        </p:nvSpPr>
        <p:spPr bwMode="auto">
          <a:xfrm>
            <a:off x="251520" y="6597352"/>
            <a:ext cx="7920880" cy="26064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Source: http://www.ori2.com/kmc02/wwarning/report/Progress%20Report%20on%20Flood%20Hazard%20Mapping%20in%20Thailand.pdf</a:t>
            </a:r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C3F5DD8-D691-48D5-8AE7-0E947775A460}" type="slidenum">
              <a:rPr lang="de-DE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de-DE" smtClean="0">
              <a:cs typeface="Arial" charset="0"/>
            </a:endParaRPr>
          </a:p>
        </p:txBody>
      </p:sp>
      <p:sp>
        <p:nvSpPr>
          <p:cNvPr id="29701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6732240" y="1844824"/>
            <a:ext cx="2159348" cy="4679801"/>
          </a:xfrm>
        </p:spPr>
        <p:txBody>
          <a:bodyPr/>
          <a:lstStyle/>
          <a:p>
            <a:pPr marL="449263" lvl="1" indent="-274638" eaLnBrk="1" hangingPunct="1"/>
            <a:r>
              <a:rPr lang="en-GB" dirty="0" smtClean="0">
                <a:latin typeface="Arial Rounded MT Bold" pitchFamily="34" charset="0"/>
                <a:cs typeface="Arial" charset="0"/>
                <a:sym typeface="Wingdings" pitchFamily="2" charset="2"/>
              </a:rPr>
              <a:t>Flood Hazard maps available for many major river systems</a:t>
            </a:r>
          </a:p>
          <a:p>
            <a:pPr marL="449263" lvl="1" indent="-274638" eaLnBrk="1" hangingPunct="1"/>
            <a:r>
              <a:rPr lang="en-GB" dirty="0" smtClean="0">
                <a:latin typeface="Arial Rounded MT Bold" pitchFamily="34" charset="0"/>
                <a:cs typeface="Arial" charset="0"/>
                <a:sym typeface="Wingdings" pitchFamily="2" charset="2"/>
              </a:rPr>
              <a:t>Alternative:</a:t>
            </a:r>
            <a:br>
              <a:rPr lang="en-GB" dirty="0" smtClean="0">
                <a:latin typeface="Arial Rounded MT Bold" pitchFamily="34" charset="0"/>
                <a:cs typeface="Arial" charset="0"/>
                <a:sym typeface="Wingdings" pitchFamily="2" charset="2"/>
              </a:rPr>
            </a:br>
            <a:r>
              <a:rPr lang="en-GB" dirty="0" smtClean="0">
                <a:latin typeface="Arial Rounded MT Bold" pitchFamily="34" charset="0"/>
                <a:cs typeface="Arial" charset="0"/>
                <a:sym typeface="Wingdings" pitchFamily="2" charset="2"/>
              </a:rPr>
              <a:t>collect historical data/ memories from residents</a:t>
            </a:r>
          </a:p>
          <a:p>
            <a:pPr marL="449263" lvl="1" indent="-274638" eaLnBrk="1" hangingPunct="1"/>
            <a:endParaRPr lang="en-GB" dirty="0" smtClean="0">
              <a:latin typeface="Arial Rounded MT Bold" pitchFamily="34" charset="0"/>
              <a:cs typeface="Arial" charset="0"/>
              <a:sym typeface="Wingdings" pitchFamily="2" charset="2"/>
            </a:endParaRPr>
          </a:p>
        </p:txBody>
      </p:sp>
      <p:pic>
        <p:nvPicPr>
          <p:cNvPr id="29702" name="Grafik 22" descr="Flood Hazard Map of Lampang Municipal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5400675" cy="381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VAGRounded BT"/>
              </a:rPr>
              <a:t>Identify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candidate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sites</a:t>
            </a:r>
            <a:endParaRPr lang="de-DE" dirty="0">
              <a:latin typeface="VAGRounded B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>
                <a:latin typeface="VAGRounded BT"/>
              </a:rPr>
              <a:t>Source: </a:t>
            </a:r>
            <a:r>
              <a:rPr lang="de-DE" b="1" dirty="0" err="1" smtClean="0"/>
              <a:t>Javaheri</a:t>
            </a:r>
            <a:r>
              <a:rPr lang="de-DE" b="1" dirty="0" smtClean="0"/>
              <a:t> et al (2006) </a:t>
            </a:r>
            <a:endParaRPr lang="de-DE" dirty="0">
              <a:latin typeface="VAGRounded B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86F0330-C43D-42CD-8945-B6819097808C}" type="slidenum">
              <a:rPr lang="de-DE" smtClean="0">
                <a:latin typeface="VAGRounded BT"/>
              </a:rPr>
              <a:pPr>
                <a:defRPr/>
              </a:pPr>
              <a:t>19</a:t>
            </a:fld>
            <a:endParaRPr lang="de-DE" dirty="0">
              <a:latin typeface="VAGRounded BT"/>
            </a:endParaRPr>
          </a:p>
        </p:txBody>
      </p:sp>
      <p:pic>
        <p:nvPicPr>
          <p:cNvPr id="7" name="Grafik 6" descr="Sitesel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6336704" cy="414407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11560" y="5661248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VAGRounded BT"/>
              </a:rPr>
              <a:t>Result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of</a:t>
            </a:r>
            <a:r>
              <a:rPr lang="de-DE" dirty="0" smtClean="0">
                <a:latin typeface="VAGRounded BT"/>
              </a:rPr>
              <a:t> a </a:t>
            </a:r>
            <a:r>
              <a:rPr lang="de-DE" dirty="0" err="1" smtClean="0">
                <a:latin typeface="VAGRounded BT"/>
              </a:rPr>
              <a:t>stepwise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site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selection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process</a:t>
            </a:r>
            <a:r>
              <a:rPr lang="de-DE" dirty="0" smtClean="0">
                <a:latin typeface="VAGRounded BT"/>
              </a:rPr>
              <a:t>. </a:t>
            </a:r>
            <a:br>
              <a:rPr lang="de-DE" dirty="0" smtClean="0">
                <a:latin typeface="VAGRounded BT"/>
              </a:rPr>
            </a:br>
            <a:r>
              <a:rPr lang="de-DE" dirty="0" err="1" smtClean="0">
                <a:latin typeface="VAGRounded BT"/>
              </a:rPr>
              <a:t>Identification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of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appropriate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areas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for</a:t>
            </a:r>
            <a:r>
              <a:rPr lang="de-DE" dirty="0" smtClean="0">
                <a:latin typeface="VAGRounded BT"/>
              </a:rPr>
              <a:t> a </a:t>
            </a:r>
            <a:r>
              <a:rPr lang="de-DE" dirty="0" err="1" smtClean="0">
                <a:latin typeface="VAGRounded BT"/>
              </a:rPr>
              <a:t>landfill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using</a:t>
            </a:r>
            <a:r>
              <a:rPr lang="de-DE" dirty="0" smtClean="0">
                <a:latin typeface="VAGRounded BT"/>
              </a:rPr>
              <a:t> </a:t>
            </a:r>
            <a:br>
              <a:rPr lang="de-DE" dirty="0" smtClean="0">
                <a:latin typeface="VAGRounded BT"/>
              </a:rPr>
            </a:br>
            <a:r>
              <a:rPr lang="de-DE" dirty="0" err="1" smtClean="0">
                <a:latin typeface="VAGRounded BT"/>
              </a:rPr>
              <a:t>Geographic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information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systems</a:t>
            </a:r>
            <a:r>
              <a:rPr lang="de-DE" dirty="0" smtClean="0">
                <a:latin typeface="VAGRounded BT"/>
              </a:rPr>
              <a:t> (Kerman </a:t>
            </a:r>
            <a:r>
              <a:rPr lang="de-DE" dirty="0" err="1" smtClean="0">
                <a:latin typeface="VAGRounded BT"/>
              </a:rPr>
              <a:t>province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of</a:t>
            </a:r>
            <a:r>
              <a:rPr lang="de-DE" dirty="0" smtClean="0">
                <a:latin typeface="VAGRounded BT"/>
              </a:rPr>
              <a:t> Iran)</a:t>
            </a:r>
            <a:endParaRPr lang="de-DE" dirty="0">
              <a:latin typeface="VAGRounded B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304800" y="692150"/>
            <a:ext cx="8839200" cy="860425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VAGRounded BT" pitchFamily="34" charset="0"/>
              </a:rPr>
              <a:t>Long-term Management and Storage </a:t>
            </a:r>
            <a:br>
              <a:rPr lang="en-GB" sz="2400" dirty="0" smtClean="0">
                <a:latin typeface="VAGRounded BT" pitchFamily="34" charset="0"/>
              </a:rPr>
            </a:br>
            <a:r>
              <a:rPr lang="en-GB" sz="2400" dirty="0" smtClean="0">
                <a:latin typeface="VAGRounded BT" pitchFamily="34" charset="0"/>
              </a:rPr>
              <a:t>of Elemental Mercury in Warehouses</a:t>
            </a:r>
          </a:p>
        </p:txBody>
      </p:sp>
      <p:sp>
        <p:nvSpPr>
          <p:cNvPr id="9220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79527E-D4C4-4A3A-B735-BC8D03DE0B51}" type="slidenum">
              <a:rPr lang="en-GB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9221" name="Rectangle 7"/>
          <p:cNvSpPr>
            <a:spLocks/>
          </p:cNvSpPr>
          <p:nvPr/>
        </p:nvSpPr>
        <p:spPr bwMode="auto">
          <a:xfrm>
            <a:off x="4859338" y="1719262"/>
            <a:ext cx="3889375" cy="487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r>
              <a:rPr lang="en-GB" b="1" u="sng" dirty="0" smtClean="0">
                <a:latin typeface="VAGRounded BT" pitchFamily="34" charset="0"/>
                <a:cs typeface="Arial" charset="0"/>
              </a:rPr>
              <a:t>Concept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dirty="0" smtClean="0">
                <a:latin typeface="VAGRounded BT" pitchFamily="34" charset="0"/>
                <a:cs typeface="Arial" charset="0"/>
              </a:rPr>
              <a:t>Placement of </a:t>
            </a:r>
            <a:r>
              <a:rPr lang="en-GB" dirty="0" smtClean="0">
                <a:latin typeface="VAGRounded BT" pitchFamily="34" charset="0"/>
              </a:rPr>
              <a:t>containers in aboveground warehouses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dirty="0" smtClean="0">
                <a:latin typeface="VAGRounded BT" pitchFamily="34" charset="0"/>
              </a:rPr>
              <a:t>Technical safety measures:</a:t>
            </a: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sz="1600" dirty="0" smtClean="0">
                <a:latin typeface="VAGRounded BT" pitchFamily="34" charset="0"/>
              </a:rPr>
              <a:t>flooring, containers, fire protection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dirty="0" smtClean="0">
                <a:latin typeface="VAGRounded BT" pitchFamily="34" charset="0"/>
              </a:rPr>
              <a:t>Organizational safety measures</a:t>
            </a: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sz="1600" dirty="0" smtClean="0">
                <a:latin typeface="VAGRounded BT" pitchFamily="34" charset="0"/>
              </a:rPr>
              <a:t>Monitoring, inspection, security </a:t>
            </a:r>
            <a:endParaRPr lang="en-GB" dirty="0">
              <a:latin typeface="VAGRounded BT" pitchFamily="34" charset="0"/>
            </a:endParaRPr>
          </a:p>
        </p:txBody>
      </p:sp>
      <p:pic>
        <p:nvPicPr>
          <p:cNvPr id="9222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Grafik 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292600"/>
            <a:ext cx="327660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Rectangle 7"/>
          <p:cNvSpPr>
            <a:spLocks/>
          </p:cNvSpPr>
          <p:nvPr/>
        </p:nvSpPr>
        <p:spPr bwMode="auto">
          <a:xfrm>
            <a:off x="4859338" y="4581128"/>
            <a:ext cx="3889375" cy="18002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defRPr/>
            </a:pPr>
            <a:r>
              <a:rPr lang="en-GB" b="1" u="sng" dirty="0" smtClean="0">
                <a:latin typeface="VAGRounded BT" pitchFamily="34" charset="0"/>
                <a:cs typeface="Arial" charset="0"/>
              </a:rPr>
              <a:t>Implementation and options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  <a:cs typeface="Arial" charset="0"/>
              </a:rPr>
              <a:t>USA: several facilities in use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  <a:cs typeface="Arial" charset="0"/>
              </a:rPr>
              <a:t>Global options: locations with </a:t>
            </a:r>
            <a:r>
              <a:rPr lang="en-GB" dirty="0" smtClean="0">
                <a:latin typeface="VAGRounded BT" pitchFamily="34" charset="0"/>
              </a:rPr>
              <a:t>distance to sensible areas (population, water basins) and </a:t>
            </a:r>
            <a:br>
              <a:rPr lang="en-GB" dirty="0" smtClean="0">
                <a:latin typeface="VAGRounded BT" pitchFamily="34" charset="0"/>
              </a:rPr>
            </a:br>
            <a:r>
              <a:rPr lang="en-GB" dirty="0" smtClean="0">
                <a:latin typeface="VAGRounded BT" pitchFamily="34" charset="0"/>
              </a:rPr>
              <a:t>low risk of environmental hazards</a:t>
            </a:r>
            <a:endParaRPr lang="en-GB" dirty="0">
              <a:latin typeface="VAGRounded BT" pitchFamily="34" charset="0"/>
            </a:endParaRP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20" b="17229"/>
          <a:stretch/>
        </p:blipFill>
        <p:spPr>
          <a:xfrm>
            <a:off x="755650" y="1844824"/>
            <a:ext cx="3276600" cy="2039712"/>
          </a:xfrm>
        </p:spPr>
      </p:pic>
    </p:spTree>
    <p:extLst>
      <p:ext uri="{BB962C8B-B14F-4D97-AF65-F5344CB8AC3E}">
        <p14:creationId xmlns:p14="http://schemas.microsoft.com/office/powerpoint/2010/main" xmlns="" val="317946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/>
              </a:rPr>
              <a:t>Siting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of</a:t>
            </a:r>
            <a:r>
              <a:rPr lang="de-DE" sz="2400" dirty="0" smtClean="0">
                <a:latin typeface="VAGRounded BT"/>
              </a:rPr>
              <a:t> a </a:t>
            </a:r>
            <a:r>
              <a:rPr lang="de-DE" sz="2400" dirty="0" err="1" smtClean="0">
                <a:latin typeface="VAGRounded BT"/>
              </a:rPr>
              <a:t>mercury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warehouse</a:t>
            </a:r>
            <a:r>
              <a:rPr lang="de-DE" sz="2400" dirty="0" smtClean="0">
                <a:latin typeface="VAGRounded BT"/>
              </a:rPr>
              <a:t>: </a:t>
            </a:r>
            <a:r>
              <a:rPr lang="de-DE" sz="2400" dirty="0" err="1" smtClean="0">
                <a:latin typeface="VAGRounded BT"/>
              </a:rPr>
              <a:t>conclusions</a:t>
            </a:r>
            <a:endParaRPr lang="de-DE" sz="2400" dirty="0">
              <a:latin typeface="VAGRounded B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44800" y="1263600"/>
            <a:ext cx="6919488" cy="5036400"/>
          </a:xfrm>
        </p:spPr>
        <p:txBody>
          <a:bodyPr/>
          <a:lstStyle/>
          <a:p>
            <a:pPr marL="542925" indent="-271463">
              <a:lnSpc>
                <a:spcPct val="80000"/>
              </a:lnSpc>
              <a:buFontTx/>
              <a:buChar char="•"/>
              <a:defRPr/>
            </a:pPr>
            <a:r>
              <a:rPr lang="en-GB" dirty="0" smtClean="0">
                <a:latin typeface="VAGRounded BT"/>
              </a:rPr>
              <a:t>A number of criteria exists that may guide through the site selection process</a:t>
            </a:r>
            <a:br>
              <a:rPr lang="en-GB" dirty="0" smtClean="0">
                <a:latin typeface="VAGRounded BT"/>
              </a:rPr>
            </a:br>
            <a:endParaRPr lang="en-GB" dirty="0" smtClean="0">
              <a:latin typeface="VAGRounded BT"/>
            </a:endParaRPr>
          </a:p>
          <a:p>
            <a:pPr marL="542925" indent="-271463">
              <a:lnSpc>
                <a:spcPct val="80000"/>
              </a:lnSpc>
              <a:buFontTx/>
              <a:buChar char="•"/>
              <a:defRPr/>
            </a:pPr>
            <a:r>
              <a:rPr lang="en-GB" dirty="0" smtClean="0">
                <a:latin typeface="VAGRounded BT"/>
              </a:rPr>
              <a:t>Most probably, many locations may be found, where a above ground facility may be constructed and operated</a:t>
            </a:r>
            <a:br>
              <a:rPr lang="en-GB" dirty="0" smtClean="0">
                <a:latin typeface="VAGRounded BT"/>
              </a:rPr>
            </a:br>
            <a:endParaRPr lang="en-GB" dirty="0" smtClean="0">
              <a:latin typeface="VAGRounded BT"/>
            </a:endParaRPr>
          </a:p>
          <a:p>
            <a:pPr marL="542925" indent="-271463">
              <a:lnSpc>
                <a:spcPct val="80000"/>
              </a:lnSpc>
              <a:buFontTx/>
              <a:buChar char="•"/>
              <a:defRPr/>
            </a:pPr>
            <a:r>
              <a:rPr lang="en-GB" dirty="0" smtClean="0">
                <a:latin typeface="VAGRounded BT"/>
              </a:rPr>
              <a:t>Not necessary to restrict on dry, cold areas, since warehouse and container could provide sufficient resistance against climatic conditions</a:t>
            </a:r>
            <a:br>
              <a:rPr lang="en-GB" dirty="0" smtClean="0">
                <a:latin typeface="VAGRounded BT"/>
              </a:rPr>
            </a:br>
            <a:endParaRPr lang="en-GB" dirty="0" smtClean="0">
              <a:latin typeface="VAGRounded BT"/>
            </a:endParaRPr>
          </a:p>
          <a:p>
            <a:pPr marL="542925" indent="-271463">
              <a:lnSpc>
                <a:spcPct val="80000"/>
              </a:lnSpc>
              <a:buFontTx/>
              <a:buChar char="•"/>
              <a:defRPr/>
            </a:pPr>
            <a:r>
              <a:rPr lang="en-GB" dirty="0" smtClean="0">
                <a:latin typeface="VAGRounded BT"/>
              </a:rPr>
              <a:t>To avoid unnecessary traffic, warehouse should be located near main producer (industry, recycling plant) or at a place easily accessible for transport (e.g. near harbour)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>
              <a:latin typeface="VAGRounded B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86F0330-C43D-42CD-8945-B6819097808C}" type="slidenum">
              <a:rPr lang="de-DE" smtClean="0">
                <a:latin typeface="VAGRounded BT"/>
              </a:rPr>
              <a:pPr>
                <a:defRPr/>
              </a:pPr>
              <a:t>20</a:t>
            </a:fld>
            <a:endParaRPr lang="de-DE" dirty="0">
              <a:latin typeface="VAGRounded B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18BEDBC-F94E-4BB5-9AFA-810723417EC0}" type="slidenum">
              <a:rPr lang="en-GB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 smtClean="0">
              <a:cs typeface="Arial" charset="0"/>
            </a:endParaRPr>
          </a:p>
        </p:txBody>
      </p:sp>
      <p:pic>
        <p:nvPicPr>
          <p:cNvPr id="48131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en-GB" sz="2400" b="1" dirty="0">
                <a:latin typeface="VAGRounded BT" pitchFamily="34" charset="0"/>
                <a:ea typeface="+mj-ea"/>
                <a:cs typeface="+mj-cs"/>
              </a:rPr>
              <a:t>Conceptual study:</a:t>
            </a:r>
            <a:br>
              <a:rPr lang="en-GB" sz="2400" b="1" dirty="0">
                <a:latin typeface="VAGRounded BT" pitchFamily="34" charset="0"/>
                <a:ea typeface="+mj-ea"/>
                <a:cs typeface="+mj-cs"/>
              </a:rPr>
            </a:br>
            <a:r>
              <a:rPr lang="en-GB" sz="2400" b="1" dirty="0">
                <a:latin typeface="VAGRounded BT" pitchFamily="34" charset="0"/>
                <a:ea typeface="+mj-ea"/>
                <a:cs typeface="+mj-cs"/>
              </a:rPr>
              <a:t>Aboveground storage of elemental mercury</a:t>
            </a:r>
          </a:p>
        </p:txBody>
      </p:sp>
      <p:sp>
        <p:nvSpPr>
          <p:cNvPr id="48134" name="Inhaltsplatzhalter 9"/>
          <p:cNvSpPr>
            <a:spLocks noGrp="1"/>
          </p:cNvSpPr>
          <p:nvPr>
            <p:ph idx="1"/>
          </p:nvPr>
        </p:nvSpPr>
        <p:spPr>
          <a:xfrm>
            <a:off x="7956375" y="1260475"/>
            <a:ext cx="932037" cy="5041900"/>
          </a:xfrm>
        </p:spPr>
        <p:txBody>
          <a:bodyPr/>
          <a:lstStyle/>
          <a:p>
            <a:pPr>
              <a:spcBef>
                <a:spcPct val="0"/>
              </a:spcBef>
            </a:pPr>
            <a:endParaRPr dirty="0" smtClean="0">
              <a:latin typeface="Arial" charset="0"/>
              <a:cs typeface="Arial" charset="0"/>
            </a:endParaRPr>
          </a:p>
        </p:txBody>
      </p:sp>
      <p:sp>
        <p:nvSpPr>
          <p:cNvPr id="12" name="Rectangle 3"/>
          <p:cNvSpPr txBox="1">
            <a:spLocks/>
          </p:cNvSpPr>
          <p:nvPr/>
        </p:nvSpPr>
        <p:spPr bwMode="auto">
          <a:xfrm>
            <a:off x="714375" y="1571625"/>
            <a:ext cx="8034338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normAutofit/>
          </a:bodyPr>
          <a:lstStyle/>
          <a:p>
            <a:pPr marL="182563" indent="-4763">
              <a:lnSpc>
                <a:spcPct val="80000"/>
              </a:lnSpc>
              <a:spcBef>
                <a:spcPts val="600"/>
              </a:spcBef>
              <a:buClr>
                <a:srgbClr val="33B2B2"/>
              </a:buClr>
              <a:buSzPct val="100000"/>
              <a:defRPr/>
            </a:pPr>
            <a:endParaRPr lang="en-GB" sz="14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6F53A17-D04F-462D-AE6E-FFB570165BC7}" type="slidenum">
              <a:rPr lang="en-GB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smtClean="0">
              <a:cs typeface="Arial" charset="0"/>
            </a:endParaRPr>
          </a:p>
        </p:txBody>
      </p:sp>
      <p:pic>
        <p:nvPicPr>
          <p:cNvPr id="49155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en-GB" sz="2800" b="1" dirty="0">
                <a:latin typeface="VAGRounded BT" pitchFamily="34" charset="0"/>
                <a:ea typeface="+mj-ea"/>
                <a:cs typeface="+mj-cs"/>
              </a:rPr>
              <a:t>Aboveground storage of elemental mercury:</a:t>
            </a:r>
            <a:br>
              <a:rPr lang="en-GB" sz="2800" b="1" dirty="0">
                <a:latin typeface="VAGRounded BT" pitchFamily="34" charset="0"/>
                <a:ea typeface="+mj-ea"/>
                <a:cs typeface="+mj-cs"/>
              </a:rPr>
            </a:br>
            <a:r>
              <a:rPr lang="en-GB" sz="2800" b="1" dirty="0">
                <a:latin typeface="VAGRounded BT" pitchFamily="34" charset="0"/>
                <a:ea typeface="+mj-ea"/>
                <a:cs typeface="+mj-cs"/>
              </a:rPr>
              <a:t>Investment costs (LAC)</a:t>
            </a:r>
          </a:p>
        </p:txBody>
      </p:sp>
      <p:sp>
        <p:nvSpPr>
          <p:cNvPr id="49158" name="Rectangle 3"/>
          <p:cNvSpPr txBox="1">
            <a:spLocks/>
          </p:cNvSpPr>
          <p:nvPr/>
        </p:nvSpPr>
        <p:spPr bwMode="auto">
          <a:xfrm>
            <a:off x="714375" y="1571625"/>
            <a:ext cx="8034338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82563" indent="-47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endParaRPr lang="en-GB" sz="1400">
              <a:cs typeface="Arial" charset="0"/>
            </a:endParaRPr>
          </a:p>
        </p:txBody>
      </p:sp>
      <p:sp>
        <p:nvSpPr>
          <p:cNvPr id="49159" name="Inhaltsplatzhalter 12"/>
          <p:cNvSpPr>
            <a:spLocks noGrp="1"/>
          </p:cNvSpPr>
          <p:nvPr>
            <p:ph idx="1"/>
          </p:nvPr>
        </p:nvSpPr>
        <p:spPr>
          <a:xfrm>
            <a:off x="254000" y="1260475"/>
            <a:ext cx="8634413" cy="5041900"/>
          </a:xfrm>
        </p:spPr>
        <p:txBody>
          <a:bodyPr/>
          <a:lstStyle/>
          <a:p>
            <a:pPr>
              <a:spcBef>
                <a:spcPct val="0"/>
              </a:spcBef>
            </a:pPr>
            <a:endParaRPr dirty="0" smtClean="0">
              <a:latin typeface="Arial" charset="0"/>
              <a:cs typeface="Arial" charset="0"/>
            </a:endParaRPr>
          </a:p>
        </p:txBody>
      </p:sp>
      <p:pic>
        <p:nvPicPr>
          <p:cNvPr id="4916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341438"/>
            <a:ext cx="63373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4D8AD3E-F893-454B-94F4-CFE722EA404C}" type="slidenum">
              <a:rPr lang="en-GB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 smtClean="0">
              <a:cs typeface="Arial" charset="0"/>
            </a:endParaRPr>
          </a:p>
        </p:txBody>
      </p:sp>
      <p:pic>
        <p:nvPicPr>
          <p:cNvPr id="50179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800" smtClean="0">
                <a:solidFill>
                  <a:srgbClr val="C4BD97"/>
                </a:solidFill>
              </a:rPr>
              <a:t>)</a:t>
            </a: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en-GB" sz="2800" b="1" dirty="0">
                <a:latin typeface="VAGRounded BT" pitchFamily="34" charset="0"/>
                <a:ea typeface="+mj-ea"/>
                <a:cs typeface="+mj-cs"/>
              </a:rPr>
              <a:t>Aboveground storage of elemental mercury</a:t>
            </a:r>
            <a:br>
              <a:rPr lang="en-GB" sz="2800" b="1" dirty="0">
                <a:latin typeface="VAGRounded BT" pitchFamily="34" charset="0"/>
                <a:ea typeface="+mj-ea"/>
                <a:cs typeface="+mj-cs"/>
              </a:rPr>
            </a:br>
            <a:r>
              <a:rPr lang="en-GB" sz="2800" b="1" dirty="0">
                <a:latin typeface="VAGRounded BT" pitchFamily="34" charset="0"/>
                <a:ea typeface="+mj-ea"/>
                <a:cs typeface="+mj-cs"/>
              </a:rPr>
              <a:t>Operational costs (LAC)</a:t>
            </a:r>
          </a:p>
        </p:txBody>
      </p:sp>
      <p:sp>
        <p:nvSpPr>
          <p:cNvPr id="50182" name="Rectangle 3"/>
          <p:cNvSpPr txBox="1">
            <a:spLocks/>
          </p:cNvSpPr>
          <p:nvPr/>
        </p:nvSpPr>
        <p:spPr bwMode="auto">
          <a:xfrm>
            <a:off x="714375" y="1571625"/>
            <a:ext cx="8034338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82563" indent="-47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endParaRPr lang="en-GB" sz="1400">
              <a:cs typeface="Arial" charset="0"/>
            </a:endParaRPr>
          </a:p>
        </p:txBody>
      </p:sp>
      <p:sp>
        <p:nvSpPr>
          <p:cNvPr id="50183" name="Inhaltsplatzhalter 12"/>
          <p:cNvSpPr>
            <a:spLocks noGrp="1"/>
          </p:cNvSpPr>
          <p:nvPr>
            <p:ph idx="1"/>
          </p:nvPr>
        </p:nvSpPr>
        <p:spPr>
          <a:xfrm>
            <a:off x="254000" y="1260475"/>
            <a:ext cx="8634413" cy="5041900"/>
          </a:xfrm>
        </p:spPr>
        <p:txBody>
          <a:bodyPr/>
          <a:lstStyle/>
          <a:p>
            <a:pPr>
              <a:spcBef>
                <a:spcPct val="0"/>
              </a:spcBef>
            </a:pPr>
            <a:endParaRPr smtClean="0">
              <a:latin typeface="Arial" charset="0"/>
              <a:cs typeface="Arial" charset="0"/>
            </a:endParaRPr>
          </a:p>
        </p:txBody>
      </p:sp>
      <p:pic>
        <p:nvPicPr>
          <p:cNvPr id="5018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73238"/>
            <a:ext cx="6840537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48E3766-1CC9-42A1-8325-50C6482FAF5E}" type="slidenum">
              <a:rPr lang="en-GB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GB" smtClean="0">
              <a:cs typeface="Arial" charset="0"/>
            </a:endParaRPr>
          </a:p>
        </p:txBody>
      </p:sp>
      <p:pic>
        <p:nvPicPr>
          <p:cNvPr id="51203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539750" y="533400"/>
            <a:ext cx="7920038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en-GB" sz="2800" b="1" dirty="0">
                <a:latin typeface="VAGRounded BT" pitchFamily="34" charset="0"/>
                <a:ea typeface="+mj-ea"/>
                <a:cs typeface="+mj-cs"/>
              </a:rPr>
              <a:t>Aboveground storage of elemental mercury</a:t>
            </a:r>
            <a:br>
              <a:rPr lang="en-GB" sz="2800" b="1" dirty="0">
                <a:latin typeface="VAGRounded BT" pitchFamily="34" charset="0"/>
                <a:ea typeface="+mj-ea"/>
                <a:cs typeface="+mj-cs"/>
              </a:rPr>
            </a:br>
            <a:r>
              <a:rPr lang="en-GB" sz="2800" b="1" dirty="0">
                <a:latin typeface="VAGRounded BT" pitchFamily="34" charset="0"/>
                <a:ea typeface="+mj-ea"/>
                <a:cs typeface="+mj-cs"/>
              </a:rPr>
              <a:t>Comparison LAC/ AP</a:t>
            </a:r>
          </a:p>
        </p:txBody>
      </p:sp>
      <p:sp>
        <p:nvSpPr>
          <p:cNvPr id="51206" name="Inhaltsplatzhalter 9"/>
          <p:cNvSpPr>
            <a:spLocks noGrp="1"/>
          </p:cNvSpPr>
          <p:nvPr>
            <p:ph idx="1"/>
          </p:nvPr>
        </p:nvSpPr>
        <p:spPr>
          <a:xfrm>
            <a:off x="6156325" y="1260475"/>
            <a:ext cx="2732088" cy="5041900"/>
          </a:xfrm>
        </p:spPr>
        <p:txBody>
          <a:bodyPr/>
          <a:lstStyle/>
          <a:p>
            <a:pPr>
              <a:spcBef>
                <a:spcPct val="0"/>
              </a:spcBef>
            </a:pPr>
            <a:endParaRPr smtClean="0">
              <a:latin typeface="Arial" charset="0"/>
              <a:cs typeface="Arial" charset="0"/>
            </a:endParaRPr>
          </a:p>
        </p:txBody>
      </p:sp>
      <p:sp>
        <p:nvSpPr>
          <p:cNvPr id="51207" name="Rectangle 3"/>
          <p:cNvSpPr txBox="1">
            <a:spLocks/>
          </p:cNvSpPr>
          <p:nvPr/>
        </p:nvSpPr>
        <p:spPr bwMode="auto">
          <a:xfrm>
            <a:off x="468313" y="5516563"/>
            <a:ext cx="803275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82563" indent="-47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r>
              <a:rPr lang="en-GB" dirty="0">
                <a:cs typeface="Arial" charset="0"/>
              </a:rPr>
              <a:t>Data for Asia/ Pacific: AIT/RRCAP</a:t>
            </a:r>
            <a:br>
              <a:rPr lang="en-GB" dirty="0">
                <a:cs typeface="Arial" charset="0"/>
              </a:rPr>
            </a:br>
            <a:r>
              <a:rPr lang="en-GB" dirty="0">
                <a:cs typeface="Arial" charset="0"/>
              </a:rPr>
              <a:t>Data for LAC: LATU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r>
              <a:rPr lang="en-GB" b="1" dirty="0">
                <a:latin typeface="VAGRounded BT" pitchFamily="34" charset="0"/>
                <a:cs typeface="Arial" charset="0"/>
              </a:rPr>
              <a:t>Different approaches, similar </a:t>
            </a:r>
            <a:r>
              <a:rPr lang="en-GB" b="1" dirty="0" smtClean="0">
                <a:latin typeface="VAGRounded BT" pitchFamily="34" charset="0"/>
                <a:cs typeface="Arial" charset="0"/>
              </a:rPr>
              <a:t>results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r>
              <a:rPr lang="en-GB" b="1" dirty="0" smtClean="0">
                <a:latin typeface="VAGRounded BT" pitchFamily="34" charset="0"/>
                <a:cs typeface="Arial" charset="0"/>
                <a:sym typeface="Wingdings" pitchFamily="2" charset="2"/>
              </a:rPr>
              <a:t> Additional costs after 20 years!</a:t>
            </a:r>
            <a:endParaRPr lang="en-GB" b="1" dirty="0">
              <a:latin typeface="VAGRounded BT" pitchFamily="34" charset="0"/>
              <a:cs typeface="Arial" charset="0"/>
            </a:endParaRPr>
          </a:p>
        </p:txBody>
      </p:sp>
      <p:pic>
        <p:nvPicPr>
          <p:cNvPr id="5120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126"/>
          <a:stretch>
            <a:fillRect/>
          </a:stretch>
        </p:blipFill>
        <p:spPr bwMode="auto">
          <a:xfrm>
            <a:off x="539750" y="2060575"/>
            <a:ext cx="8212138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smtClean="0">
                <a:latin typeface="VAGRounded BT"/>
              </a:rPr>
              <a:t>Opportunities and challenges of </a:t>
            </a:r>
            <a:br>
              <a:rPr lang="en-GB" sz="2400" smtClean="0">
                <a:latin typeface="VAGRounded BT"/>
              </a:rPr>
            </a:br>
            <a:r>
              <a:rPr lang="en-GB" sz="2400" smtClean="0">
                <a:latin typeface="VAGRounded BT"/>
              </a:rPr>
              <a:t>above ground storage</a:t>
            </a:r>
            <a:endParaRPr lang="en-GB" sz="2400">
              <a:latin typeface="VAGRounded B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556792"/>
            <a:ext cx="4102588" cy="3672408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dirty="0" smtClean="0">
                <a:latin typeface="VAGRounded BT"/>
              </a:rPr>
              <a:t>Opportunities</a:t>
            </a:r>
            <a:br>
              <a:rPr lang="en-GB" dirty="0" smtClean="0">
                <a:latin typeface="VAGRounded BT"/>
              </a:rPr>
            </a:br>
            <a:endParaRPr lang="en-GB" dirty="0" smtClean="0">
              <a:latin typeface="VAGRounded BT"/>
            </a:endParaRPr>
          </a:p>
          <a:p>
            <a:pPr marL="271463" indent="-276225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Proven concept</a:t>
            </a:r>
          </a:p>
          <a:p>
            <a:pPr marL="271463" indent="-276225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Most probably, many suitable sites in most countries</a:t>
            </a:r>
          </a:p>
          <a:p>
            <a:pPr marL="271463" indent="-276225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Implementation (licensing, construction) within several years</a:t>
            </a:r>
            <a:endParaRPr lang="en-GB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4572000" y="1556792"/>
            <a:ext cx="4102588" cy="36724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Challenges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Does not „solve“ the problem: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mercury still has to be actively managed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baseline="0" dirty="0" smtClean="0">
                <a:latin typeface="VAGRounded BT"/>
                <a:cs typeface="Arial" pitchFamily="34" charset="0"/>
              </a:rPr>
              <a:t>Further costs after planned life</a:t>
            </a:r>
            <a:r>
              <a:rPr lang="en-GB" dirty="0" smtClean="0">
                <a:latin typeface="VAGRounded BT"/>
                <a:cs typeface="Arial" pitchFamily="34" charset="0"/>
              </a:rPr>
              <a:t> time of facility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Long-term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s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afety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depends on long-term political</a:t>
            </a:r>
            <a:r>
              <a:rPr lang="en-GB" dirty="0" smtClean="0">
                <a:latin typeface="VAGRounded BT"/>
                <a:cs typeface="Arial" pitchFamily="34" charset="0"/>
              </a:rPr>
              <a:t>, economical and institutional 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stability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baseline="0" dirty="0" smtClean="0">
                <a:latin typeface="VAGRounded BT"/>
                <a:cs typeface="Arial" pitchFamily="34" charset="0"/>
              </a:rPr>
              <a:t>Liability remains with the</a:t>
            </a:r>
            <a:r>
              <a:rPr lang="en-GB" dirty="0" smtClean="0">
                <a:latin typeface="VAGRounded BT"/>
                <a:cs typeface="Arial" pitchFamily="34" charset="0"/>
              </a:rPr>
              <a:t> </a:t>
            </a:r>
            <a:r>
              <a:rPr lang="en-GB" dirty="0" smtClean="0">
                <a:latin typeface="VAGRounded BT"/>
                <a:cs typeface="Arial" pitchFamily="34" charset="0"/>
              </a:rPr>
              <a:t>owner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Not economical below a certain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total quantity per country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smtClean="0">
                <a:latin typeface="VAGRounded BT" pitchFamily="34" charset="0"/>
              </a:rPr>
              <a:t>Important elements of warehouse operation</a:t>
            </a:r>
            <a:endParaRPr lang="en-GB" sz="240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1260630"/>
            <a:ext cx="8276626" cy="5041110"/>
          </a:xfrm>
        </p:spPr>
        <p:txBody>
          <a:bodyPr/>
          <a:lstStyle/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Mercury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Containers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Building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Operation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Security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Siting</a:t>
            </a:r>
            <a:endParaRPr lang="en-GB" sz="20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latin typeface="VAGRounded BT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en-GB" smtClean="0">
                <a:latin typeface="VAGRounded BT" pitchFamily="34" charset="0"/>
              </a:rPr>
              <a:pPr>
                <a:defRPr/>
              </a:pPr>
              <a:t>3</a:t>
            </a:fld>
            <a:endParaRPr lang="en-GB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168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 pitchFamily="34" charset="0"/>
              </a:rPr>
              <a:t>Requirements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for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mercury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 smtClean="0">
                <a:latin typeface="VAGRounded BT" pitchFamily="34" charset="0"/>
              </a:rPr>
              <a:t>Store only mercury of high purity </a:t>
            </a:r>
            <a:r>
              <a:rPr lang="en-GB" u="sng" dirty="0" smtClean="0">
                <a:latin typeface="VAGRounded BT" pitchFamily="34" charset="0"/>
                <a:sym typeface="Wingdings" pitchFamily="2" charset="2"/>
              </a:rPr>
              <a:t>(proposal for EU directive)</a:t>
            </a:r>
          </a:p>
          <a:p>
            <a:endParaRPr lang="en-GB" u="sng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Mercury content greater than 99,9 % per weight;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No impurities capable of corroding carbon or stainless steel </a:t>
            </a:r>
            <a:br>
              <a:rPr lang="en-GB" dirty="0" smtClean="0">
                <a:latin typeface="VAGRounded BT" pitchFamily="34" charset="0"/>
              </a:rPr>
            </a:br>
            <a:r>
              <a:rPr lang="en-GB" dirty="0" smtClean="0">
                <a:latin typeface="VAGRounded BT" pitchFamily="34" charset="0"/>
              </a:rPr>
              <a:t>(e.g. nitric acid solution, chloride salts solutions)</a:t>
            </a:r>
          </a:p>
          <a:p>
            <a:endParaRPr lang="en-GB" u="sng" dirty="0" smtClean="0">
              <a:latin typeface="VAGRounded BT" pitchFamily="34" charset="0"/>
              <a:sym typeface="Wingdings" pitchFamily="2" charset="2"/>
            </a:endParaRPr>
          </a:p>
          <a:p>
            <a:r>
              <a:rPr lang="en-GB" dirty="0" smtClean="0">
                <a:latin typeface="VAGRounded BT" pitchFamily="34" charset="0"/>
                <a:sym typeface="Wingdings" pitchFamily="2" charset="2"/>
              </a:rPr>
              <a:t>Impure mercury has to be purified before stored &gt; 1 year</a:t>
            </a:r>
          </a:p>
          <a:p>
            <a:endParaRPr lang="en-GB" u="sng" dirty="0">
              <a:latin typeface="VAGRounded BT" pitchFamily="34" charset="0"/>
              <a:sym typeface="Wingdings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>
              <a:latin typeface="VAGRounded BT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>
                <a:latin typeface="VAGRounded BT" pitchFamily="34" charset="0"/>
              </a:rPr>
              <a:pPr>
                <a:defRPr/>
              </a:pPr>
              <a:t>4</a:t>
            </a:fld>
            <a:endParaRPr lang="de-DE" dirty="0">
              <a:latin typeface="VAGRounded BT" pitchFamily="34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772816"/>
            <a:ext cx="1349578" cy="81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84839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40A53CF-2146-48EA-AA34-A0E13280B930}" type="slidenum">
              <a:rPr lang="de-DE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e-DE" smtClean="0">
              <a:cs typeface="Arial" charset="0"/>
            </a:endParaRPr>
          </a:p>
        </p:txBody>
      </p:sp>
      <p:pic>
        <p:nvPicPr>
          <p:cNvPr id="23555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2"/>
          <p:cNvSpPr>
            <a:spLocks noGrp="1"/>
          </p:cNvSpPr>
          <p:nvPr>
            <p:ph type="title"/>
          </p:nvPr>
        </p:nvSpPr>
        <p:spPr>
          <a:xfrm>
            <a:off x="304800" y="838200"/>
            <a:ext cx="8839200" cy="714375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VAGRounded BT" pitchFamily="34" charset="0"/>
              </a:rPr>
              <a:t>Mercury Container</a:t>
            </a:r>
            <a:endParaRPr lang="de-DE" sz="2400" dirty="0" smtClean="0">
              <a:latin typeface="VAGRounded BT" pitchFamily="34" charset="0"/>
            </a:endParaRPr>
          </a:p>
        </p:txBody>
      </p:sp>
      <p:sp>
        <p:nvSpPr>
          <p:cNvPr id="2355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smtClean="0">
                <a:solidFill>
                  <a:srgbClr val="C4BD97"/>
                </a:solidFill>
              </a:rPr>
              <a:t>Technical Briefing INC -1 - Mercury Storage/ Disposal Concepts - Sven Hagemann (GRS)</a:t>
            </a: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468313" y="1341438"/>
            <a:ext cx="5399087" cy="58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endParaRPr lang="en-GB" sz="2000" dirty="0" smtClean="0">
              <a:latin typeface="VAGRounded BT" pitchFamily="34" charset="0"/>
              <a:cs typeface="Arial" charset="0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Functions: </a:t>
            </a: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Allows safe transport/ movement</a:t>
            </a: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No releases of mercury to atmosphere/ floor (gas+ liquid tight)</a:t>
            </a: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Resistance against storage conditions /climate/ temperature/ moisture</a:t>
            </a: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endParaRPr lang="en-GB" sz="2000" dirty="0" smtClean="0">
              <a:latin typeface="VAGRounded BT" pitchFamily="34" charset="0"/>
              <a:cs typeface="Arial" charset="0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Standard container: 3 litre flask,  </a:t>
            </a:r>
            <a:br>
              <a:rPr lang="en-GB" sz="2000" dirty="0" smtClean="0">
                <a:latin typeface="VAGRounded BT" pitchFamily="34" charset="0"/>
                <a:cs typeface="Arial" charset="0"/>
              </a:rPr>
            </a:br>
            <a:r>
              <a:rPr lang="en-GB" sz="2000" dirty="0" smtClean="0">
                <a:latin typeface="VAGRounded BT" pitchFamily="34" charset="0"/>
                <a:cs typeface="Arial" charset="0"/>
              </a:rPr>
              <a:t>allowed for sea shipment, typically on palettes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endParaRPr lang="en-GB" sz="2000" dirty="0" smtClean="0">
              <a:latin typeface="VAGRounded BT" pitchFamily="34" charset="0"/>
              <a:cs typeface="Arial" charset="0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Alternative: 1 t container, steel or stainless steel with or without inlay </a:t>
            </a:r>
            <a:br>
              <a:rPr lang="en-GB" sz="2000" dirty="0" smtClean="0">
                <a:latin typeface="VAGRounded BT" pitchFamily="34" charset="0"/>
                <a:cs typeface="Arial" charset="0"/>
              </a:rPr>
            </a:br>
            <a:r>
              <a:rPr lang="en-GB" sz="2000" dirty="0" smtClean="0">
                <a:latin typeface="VAGRounded BT" pitchFamily="34" charset="0"/>
                <a:cs typeface="Arial" charset="0"/>
              </a:rPr>
              <a:t>(for sea shipment and storage only)</a:t>
            </a:r>
            <a:br>
              <a:rPr lang="en-GB" sz="2000" dirty="0" smtClean="0">
                <a:latin typeface="VAGRounded BT" pitchFamily="34" charset="0"/>
                <a:cs typeface="Arial" charset="0"/>
              </a:rPr>
            </a:br>
            <a:r>
              <a:rPr lang="en-GB" sz="2000" dirty="0" smtClean="0">
                <a:latin typeface="VAGRounded BT" pitchFamily="34" charset="0"/>
                <a:cs typeface="Arial" charset="0"/>
                <a:sym typeface="Wingdings" pitchFamily="2" charset="2"/>
              </a:rPr>
              <a:t> more expensive, but more robust</a:t>
            </a:r>
            <a:r>
              <a:rPr lang="en-GB" sz="2000" dirty="0" smtClean="0">
                <a:latin typeface="VAGRounded BT" pitchFamily="34" charset="0"/>
                <a:cs typeface="Arial" charset="0"/>
              </a:rPr>
              <a:t/>
            </a:r>
            <a:br>
              <a:rPr lang="en-GB" sz="2000" dirty="0" smtClean="0">
                <a:latin typeface="VAGRounded BT" pitchFamily="34" charset="0"/>
                <a:cs typeface="Arial" charset="0"/>
              </a:rPr>
            </a:br>
            <a:endParaRPr lang="en-GB" sz="2000" dirty="0" smtClean="0">
              <a:latin typeface="VAGRounded BT" pitchFamily="34" charset="0"/>
              <a:cs typeface="Arial" charset="0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endParaRPr lang="en-GB" sz="2000" dirty="0">
              <a:latin typeface="VAGRounded BT" pitchFamily="34" charset="0"/>
              <a:cs typeface="Arial" charset="0"/>
            </a:endParaRPr>
          </a:p>
        </p:txBody>
      </p:sp>
      <p:pic>
        <p:nvPicPr>
          <p:cNvPr id="2356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012160" y="1484784"/>
            <a:ext cx="1190625" cy="1724025"/>
          </a:xfrm>
          <a:noFill/>
        </p:spPr>
      </p:pic>
      <p:pic>
        <p:nvPicPr>
          <p:cNvPr id="2356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013176"/>
            <a:ext cx="1543528" cy="155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Picture 13" descr="http://i00.i.aliimg.com/photo/v0/250032510/Prime_Virgin_Mercury_99_99_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90" t="5076" r="6701" b="5246"/>
          <a:stretch/>
        </p:blipFill>
        <p:spPr bwMode="auto">
          <a:xfrm>
            <a:off x="6440317" y="3429000"/>
            <a:ext cx="1907459" cy="136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 t="4447" r="58100"/>
          <a:stretch>
            <a:fillRect/>
          </a:stretch>
        </p:blipFill>
        <p:spPr bwMode="auto">
          <a:xfrm>
            <a:off x="7596336" y="5013176"/>
            <a:ext cx="1117476" cy="1547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304" y="1484784"/>
            <a:ext cx="1008112" cy="175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40A53CF-2146-48EA-AA34-A0E13280B930}" type="slidenum">
              <a:rPr lang="de-DE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DE" smtClean="0">
              <a:cs typeface="Arial" charset="0"/>
            </a:endParaRPr>
          </a:p>
        </p:txBody>
      </p:sp>
      <p:pic>
        <p:nvPicPr>
          <p:cNvPr id="23555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2"/>
          <p:cNvSpPr>
            <a:spLocks noGrp="1"/>
          </p:cNvSpPr>
          <p:nvPr>
            <p:ph type="title"/>
          </p:nvPr>
        </p:nvSpPr>
        <p:spPr>
          <a:xfrm>
            <a:off x="304800" y="838200"/>
            <a:ext cx="8839200" cy="714375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VAGRounded BT" pitchFamily="34" charset="0"/>
              </a:rPr>
              <a:t>What to do with old flasks</a:t>
            </a:r>
            <a:r>
              <a:rPr lang="en-US" sz="2400" dirty="0" smtClean="0">
                <a:latin typeface="VAGRounded BT" pitchFamily="34" charset="0"/>
              </a:rPr>
              <a:t>?</a:t>
            </a:r>
            <a:endParaRPr lang="de-DE" sz="2400" dirty="0" smtClean="0">
              <a:latin typeface="VAGRounded BT" pitchFamily="34" charset="0"/>
            </a:endParaRPr>
          </a:p>
        </p:txBody>
      </p:sp>
      <p:sp>
        <p:nvSpPr>
          <p:cNvPr id="2355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smtClean="0">
                <a:solidFill>
                  <a:srgbClr val="C4BD97"/>
                </a:solidFill>
              </a:rPr>
              <a:t>Technical Briefing INC -1 - Mercury Storage/ Disposal Concepts - Sven Hagemann (GRS)</a:t>
            </a: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468313" y="1341439"/>
            <a:ext cx="5399087" cy="251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endParaRPr lang="en-GB" sz="2000" dirty="0" smtClean="0">
              <a:latin typeface="VAGRounded BT" pitchFamily="34" charset="0"/>
              <a:cs typeface="Arial" charset="0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If integrity unknown </a:t>
            </a:r>
            <a:r>
              <a:rPr lang="en-GB" sz="2000" dirty="0" smtClean="0">
                <a:latin typeface="VAGRounded BT" pitchFamily="34" charset="0"/>
                <a:cs typeface="Arial" charset="0"/>
                <a:sym typeface="Wingdings" pitchFamily="2" charset="2"/>
              </a:rPr>
              <a:t> </a:t>
            </a:r>
            <a:r>
              <a:rPr lang="en-GB" sz="2000" dirty="0" err="1" smtClean="0">
                <a:latin typeface="VAGRounded BT" pitchFamily="34" charset="0"/>
                <a:cs typeface="Arial" charset="0"/>
                <a:sym typeface="Wingdings" pitchFamily="2" charset="2"/>
              </a:rPr>
              <a:t>overpacking</a:t>
            </a:r>
            <a:r>
              <a:rPr lang="en-GB" sz="2000" dirty="0" smtClean="0">
                <a:latin typeface="VAGRounded BT" pitchFamily="34" charset="0"/>
                <a:cs typeface="Arial" charset="0"/>
                <a:sym typeface="Wingdings" pitchFamily="2" charset="2"/>
              </a:rPr>
              <a:t> </a:t>
            </a:r>
            <a:r>
              <a:rPr lang="en-GB" sz="2000" dirty="0" smtClean="0">
                <a:latin typeface="VAGRounded BT" pitchFamily="34" charset="0"/>
                <a:cs typeface="Arial" charset="0"/>
              </a:rPr>
              <a:t>USA/ DNSC: Mercury in flasks (historically)/ </a:t>
            </a:r>
            <a:r>
              <a:rPr lang="en-GB" sz="2000" dirty="0" err="1" smtClean="0">
                <a:latin typeface="VAGRounded BT" pitchFamily="34" charset="0"/>
                <a:cs typeface="Arial" charset="0"/>
              </a:rPr>
              <a:t>overpacked</a:t>
            </a:r>
            <a:r>
              <a:rPr lang="en-GB" sz="2000" dirty="0" smtClean="0">
                <a:latin typeface="VAGRounded BT" pitchFamily="34" charset="0"/>
                <a:cs typeface="Arial" charset="0"/>
              </a:rPr>
              <a:t> in steel drums </a:t>
            </a:r>
            <a:endParaRPr lang="en-GB" sz="2000" dirty="0">
              <a:latin typeface="VAGRounded BT" pitchFamily="34" charset="0"/>
              <a:cs typeface="Arial" charset="0"/>
              <a:sym typeface="Wingdings" pitchFamily="2" charset="2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endParaRPr lang="en-GB" sz="2000" dirty="0" smtClean="0">
              <a:latin typeface="VAGRounded BT" pitchFamily="34" charset="0"/>
              <a:cs typeface="Arial" charset="0"/>
              <a:sym typeface="Wingdings" pitchFamily="2" charset="2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  <a:sym typeface="Wingdings" pitchFamily="2" charset="2"/>
              </a:rPr>
              <a:t>Alternative: repackaging </a:t>
            </a:r>
            <a:br>
              <a:rPr lang="en-GB" sz="2000" dirty="0" smtClean="0">
                <a:latin typeface="VAGRounded BT" pitchFamily="34" charset="0"/>
                <a:cs typeface="Arial" charset="0"/>
                <a:sym typeface="Wingdings" pitchFamily="2" charset="2"/>
              </a:rPr>
            </a:br>
            <a:r>
              <a:rPr lang="en-GB" sz="2000" dirty="0" smtClean="0">
                <a:latin typeface="VAGRounded BT" pitchFamily="34" charset="0"/>
                <a:cs typeface="Arial" charset="0"/>
                <a:sym typeface="Wingdings" pitchFamily="2" charset="2"/>
              </a:rPr>
              <a:t> more expensive, specialized facility needed</a:t>
            </a:r>
            <a:r>
              <a:rPr lang="en-GB" sz="2000" dirty="0" smtClean="0">
                <a:latin typeface="VAGRounded BT" pitchFamily="34" charset="0"/>
                <a:cs typeface="Arial" charset="0"/>
              </a:rPr>
              <a:t/>
            </a:r>
            <a:br>
              <a:rPr lang="en-GB" sz="2000" dirty="0" smtClean="0">
                <a:latin typeface="VAGRounded BT" pitchFamily="34" charset="0"/>
                <a:cs typeface="Arial" charset="0"/>
              </a:rPr>
            </a:br>
            <a:endParaRPr lang="en-GB" sz="2000" dirty="0" smtClean="0">
              <a:latin typeface="VAGRounded BT" pitchFamily="34" charset="0"/>
              <a:cs typeface="Arial" charset="0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endParaRPr lang="en-GB" sz="2000" dirty="0">
              <a:latin typeface="VAGRounded BT" pitchFamily="34" charset="0"/>
              <a:cs typeface="Arial" charset="0"/>
            </a:endParaRPr>
          </a:p>
        </p:txBody>
      </p:sp>
      <p:pic>
        <p:nvPicPr>
          <p:cNvPr id="2356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727097" y="908720"/>
            <a:ext cx="845398" cy="1224136"/>
          </a:xfrm>
          <a:noFill/>
        </p:spPr>
      </p:pic>
      <p:pic>
        <p:nvPicPr>
          <p:cNvPr id="11" name="Grafik 3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301208"/>
            <a:ext cx="1843224" cy="129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4145" y="3861048"/>
            <a:ext cx="1711302" cy="133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P10100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5057" y="2294332"/>
            <a:ext cx="1609478" cy="140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811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40A53CF-2146-48EA-AA34-A0E13280B930}" type="slidenum">
              <a:rPr lang="de-DE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e-DE" smtClean="0">
              <a:cs typeface="Arial" charset="0"/>
            </a:endParaRPr>
          </a:p>
        </p:txBody>
      </p:sp>
      <p:pic>
        <p:nvPicPr>
          <p:cNvPr id="23555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2"/>
          <p:cNvSpPr>
            <a:spLocks noGrp="1"/>
          </p:cNvSpPr>
          <p:nvPr>
            <p:ph type="title"/>
          </p:nvPr>
        </p:nvSpPr>
        <p:spPr>
          <a:xfrm>
            <a:off x="304800" y="838200"/>
            <a:ext cx="8839200" cy="714375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VAGRounded BT" pitchFamily="34" charset="0"/>
              </a:rPr>
              <a:t>What to do with large quantities?</a:t>
            </a:r>
            <a:endParaRPr lang="de-DE" sz="2400" dirty="0" smtClean="0">
              <a:latin typeface="VAGRounded BT" pitchFamily="34" charset="0"/>
            </a:endParaRPr>
          </a:p>
        </p:txBody>
      </p:sp>
      <p:sp>
        <p:nvSpPr>
          <p:cNvPr id="2355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smtClean="0">
                <a:solidFill>
                  <a:srgbClr val="C4BD97"/>
                </a:solidFill>
              </a:rPr>
              <a:t>Technical Briefing INC -1 - Mercury Storage/ Disposal Concepts - Sven Hagemann (GRS)</a:t>
            </a: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468313" y="1341438"/>
            <a:ext cx="5399087" cy="359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endParaRPr lang="en-GB" sz="2000" dirty="0" smtClean="0">
              <a:latin typeface="VAGRounded BT" pitchFamily="34" charset="0"/>
              <a:cs typeface="Arial" charset="0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More effective to use large containers </a:t>
            </a:r>
            <a:br>
              <a:rPr lang="en-GB" sz="2000" dirty="0" smtClean="0">
                <a:latin typeface="VAGRounded BT" pitchFamily="34" charset="0"/>
                <a:cs typeface="Arial" charset="0"/>
              </a:rPr>
            </a:br>
            <a:endParaRPr lang="en-GB" sz="2000" dirty="0" smtClean="0">
              <a:latin typeface="VAGRounded BT" pitchFamily="34" charset="0"/>
              <a:cs typeface="Arial" charset="0"/>
            </a:endParaRP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- commercially available </a:t>
            </a:r>
            <a:br>
              <a:rPr lang="en-GB" sz="2000" dirty="0" smtClean="0">
                <a:latin typeface="VAGRounded BT" pitchFamily="34" charset="0"/>
                <a:cs typeface="Arial" charset="0"/>
              </a:rPr>
            </a:br>
            <a:r>
              <a:rPr lang="en-GB" sz="2000" dirty="0" smtClean="0">
                <a:latin typeface="VAGRounded BT" pitchFamily="34" charset="0"/>
                <a:cs typeface="Arial" charset="0"/>
              </a:rPr>
              <a:t>1 t transport containers)</a:t>
            </a: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Specialized storage containers of large capacity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r>
              <a:rPr lang="en-GB" sz="2000" dirty="0" smtClean="0">
                <a:latin typeface="VAGRounded BT" pitchFamily="34" charset="0"/>
                <a:cs typeface="Arial" charset="0"/>
              </a:rPr>
              <a:t>Consider using specialized storage containers like the MERSADE50 </a:t>
            </a:r>
            <a:br>
              <a:rPr lang="en-GB" sz="2000" dirty="0" smtClean="0">
                <a:latin typeface="VAGRounded BT" pitchFamily="34" charset="0"/>
                <a:cs typeface="Arial" charset="0"/>
              </a:rPr>
            </a:br>
            <a:r>
              <a:rPr lang="en-GB" sz="2000" dirty="0" smtClean="0">
                <a:latin typeface="VAGRounded BT" pitchFamily="34" charset="0"/>
                <a:cs typeface="Arial" charset="0"/>
              </a:rPr>
              <a:t>(50 t capacity, double shell, monitoring system)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endParaRPr lang="en-GB" sz="2000" dirty="0" smtClean="0">
              <a:latin typeface="VAGRounded BT" pitchFamily="34" charset="0"/>
              <a:cs typeface="Arial" charset="0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endParaRPr lang="en-GB" sz="2000" dirty="0">
              <a:latin typeface="VAGRounded BT" pitchFamily="34" charset="0"/>
              <a:cs typeface="Arial" charset="0"/>
              <a:sym typeface="Wingdings" pitchFamily="2" charset="2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endParaRPr lang="en-GB" sz="2000" dirty="0">
              <a:latin typeface="VAGRounded BT" pitchFamily="34" charset="0"/>
              <a:cs typeface="Arial" charset="0"/>
              <a:sym typeface="Wingdings" pitchFamily="2" charset="2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charset="0"/>
              <a:buChar char="•"/>
            </a:pPr>
            <a:endParaRPr lang="en-GB" sz="2000" dirty="0" smtClean="0">
              <a:latin typeface="VAGRounded BT" pitchFamily="34" charset="0"/>
              <a:cs typeface="Arial" charset="0"/>
              <a:sym typeface="Wingdings" pitchFamily="2" charset="2"/>
            </a:endParaRP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endParaRPr lang="en-GB" sz="2000" dirty="0">
              <a:latin typeface="VAGRounded BT" pitchFamily="34" charset="0"/>
              <a:cs typeface="Arial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369374"/>
            <a:ext cx="1543528" cy="155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3212976"/>
            <a:ext cx="2160240" cy="1810486"/>
          </a:xfrm>
        </p:spPr>
      </p:pic>
      <p:sp>
        <p:nvSpPr>
          <p:cNvPr id="4" name="Textfeld 3"/>
          <p:cNvSpPr txBox="1"/>
          <p:nvPr/>
        </p:nvSpPr>
        <p:spPr>
          <a:xfrm>
            <a:off x="6228184" y="518455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VAGRounded BT" pitchFamily="34" charset="0"/>
              </a:rPr>
              <a:t>Mersade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container</a:t>
            </a:r>
            <a:r>
              <a:rPr lang="de-DE" dirty="0" smtClean="0">
                <a:latin typeface="VAGRounded BT" pitchFamily="34" charset="0"/>
              </a:rPr>
              <a:t> (50t)</a:t>
            </a:r>
            <a:endParaRPr lang="de-DE" dirty="0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088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 pitchFamily="34" charset="0"/>
              </a:rPr>
              <a:t>Building</a:t>
            </a:r>
            <a:r>
              <a:rPr lang="de-DE" sz="2400" dirty="0" smtClean="0">
                <a:latin typeface="VAGRounded BT" pitchFamily="34" charset="0"/>
              </a:rPr>
              <a:t> design </a:t>
            </a:r>
            <a:r>
              <a:rPr lang="de-DE" sz="2400" dirty="0" err="1" smtClean="0">
                <a:latin typeface="VAGRounded BT" pitchFamily="34" charset="0"/>
              </a:rPr>
              <a:t>and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equipment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12776"/>
            <a:ext cx="7254180" cy="5041110"/>
          </a:xfrm>
        </p:spPr>
        <p:txBody>
          <a:bodyPr/>
          <a:lstStyle/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The </a:t>
            </a:r>
            <a:r>
              <a:rPr lang="en-US" dirty="0">
                <a:latin typeface="VAGRounded BT" pitchFamily="34" charset="0"/>
              </a:rPr>
              <a:t>storage site shall be provided with engineered or natural barriers </a:t>
            </a:r>
            <a:r>
              <a:rPr lang="en-US" dirty="0" smtClean="0">
                <a:latin typeface="VAGRounded BT" pitchFamily="34" charset="0"/>
              </a:rPr>
              <a:t>adequate </a:t>
            </a:r>
            <a:r>
              <a:rPr lang="en-US" dirty="0">
                <a:latin typeface="VAGRounded BT" pitchFamily="34" charset="0"/>
              </a:rPr>
              <a:t>to protect the environment against mercury emissions </a:t>
            </a: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Floors covered </a:t>
            </a:r>
            <a:r>
              <a:rPr lang="en-US" dirty="0">
                <a:latin typeface="VAGRounded BT" pitchFamily="34" charset="0"/>
              </a:rPr>
              <a:t>with mercury-resistant sealants. </a:t>
            </a: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Slope </a:t>
            </a:r>
            <a:r>
              <a:rPr lang="en-US" dirty="0">
                <a:latin typeface="VAGRounded BT" pitchFamily="34" charset="0"/>
              </a:rPr>
              <a:t>with a collection </a:t>
            </a:r>
            <a:r>
              <a:rPr lang="en-US" dirty="0" smtClean="0">
                <a:latin typeface="VAGRounded BT" pitchFamily="34" charset="0"/>
              </a:rPr>
              <a:t>sump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dirty="0">
                <a:latin typeface="VAGRounded BT" pitchFamily="34" charset="0"/>
              </a:rPr>
              <a:t>F</a:t>
            </a:r>
            <a:r>
              <a:rPr lang="en-US" dirty="0" smtClean="0">
                <a:latin typeface="VAGRounded BT" pitchFamily="34" charset="0"/>
              </a:rPr>
              <a:t>ire </a:t>
            </a:r>
            <a:r>
              <a:rPr lang="en-US" dirty="0">
                <a:latin typeface="VAGRounded BT" pitchFamily="34" charset="0"/>
              </a:rPr>
              <a:t>protection </a:t>
            </a:r>
            <a:r>
              <a:rPr lang="en-US" dirty="0" smtClean="0">
                <a:latin typeface="VAGRounded BT" pitchFamily="34" charset="0"/>
              </a:rPr>
              <a:t>system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Typical capacity: several 100 to 1,000 t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>
              <a:latin typeface="VAGRounded BT" pitchFamily="34" charset="0"/>
            </a:endParaRPr>
          </a:p>
          <a:p>
            <a:pPr indent="0"/>
            <a:r>
              <a:rPr lang="en-US" dirty="0" smtClean="0">
                <a:latin typeface="VAGRounded BT" pitchFamily="34" charset="0"/>
              </a:rPr>
              <a:t>(Proposal for EU directive)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 smtClean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>
              <a:latin typeface="VAGRounded BT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>
                <a:latin typeface="VAGRounded BT" pitchFamily="34" charset="0"/>
              </a:rPr>
              <a:pPr>
                <a:defRPr/>
              </a:pPr>
              <a:t>8</a:t>
            </a:fld>
            <a:endParaRPr lang="de-DE" dirty="0">
              <a:latin typeface="VAGRounded BT" pitchFamily="34" charset="0"/>
            </a:endParaRPr>
          </a:p>
        </p:txBody>
      </p:sp>
      <p:pic>
        <p:nvPicPr>
          <p:cNvPr id="6" name="Inhaltsplatzhalter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20" b="17229"/>
          <a:stretch/>
        </p:blipFill>
        <p:spPr bwMode="auto">
          <a:xfrm>
            <a:off x="5867400" y="4365104"/>
            <a:ext cx="3276600" cy="20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36754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VAGRounded BT" pitchFamily="34" charset="0"/>
              </a:rPr>
              <a:t>Operation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>
              <a:latin typeface="VAGRounded BT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>
                <a:latin typeface="VAGRounded BT" pitchFamily="34" charset="0"/>
              </a:rPr>
              <a:pPr>
                <a:defRPr/>
              </a:pPr>
              <a:t>9</a:t>
            </a:fld>
            <a:endParaRPr lang="de-DE" dirty="0">
              <a:latin typeface="VAGRounded BT" pitchFamily="34" charset="0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251520" y="1412776"/>
            <a:ext cx="7254180" cy="504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-4763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None/>
              <a:defRPr lang="de-DE"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5B3D7"/>
              </a:buClr>
              <a:buFont typeface="Wingdings" pitchFamily="2" charset="2"/>
              <a:buChar char="§"/>
              <a:defRPr lang="de-DE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318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5B3D7"/>
              </a:buClr>
              <a:buFont typeface="Arial" charset="0"/>
              <a:buChar char="•"/>
              <a:defRPr lang="de-DE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82625" indent="-179388" algn="l" rtl="0" eaLnBrk="0" fontAlgn="base" hangingPunct="0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-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Ensure that all containers are easily retrievable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dirty="0">
                <a:latin typeface="VAGRounded BT" pitchFamily="34" charset="0"/>
              </a:rPr>
              <a:t>Metallic mercury shall be stored separately from </a:t>
            </a:r>
            <a:r>
              <a:rPr lang="en-US" dirty="0" smtClean="0">
                <a:latin typeface="VAGRounded BT" pitchFamily="34" charset="0"/>
              </a:rPr>
              <a:t/>
            </a:r>
            <a:br>
              <a:rPr lang="en-US" dirty="0" smtClean="0">
                <a:latin typeface="VAGRounded BT" pitchFamily="34" charset="0"/>
              </a:rPr>
            </a:br>
            <a:r>
              <a:rPr lang="en-US" dirty="0" smtClean="0">
                <a:latin typeface="VAGRounded BT" pitchFamily="34" charset="0"/>
              </a:rPr>
              <a:t>other waste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dirty="0">
                <a:latin typeface="VAGRounded BT" pitchFamily="34" charset="0"/>
              </a:rPr>
              <a:t>Containers shall be stored in collecting </a:t>
            </a:r>
            <a:r>
              <a:rPr lang="en-US" dirty="0" smtClean="0">
                <a:latin typeface="VAGRounded BT" pitchFamily="34" charset="0"/>
              </a:rPr>
              <a:t>basins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>
              <a:latin typeface="VAGRounded BT" pitchFamily="34" charset="0"/>
            </a:endParaRPr>
          </a:p>
          <a:p>
            <a:pPr indent="0"/>
            <a:r>
              <a:rPr lang="en-US" dirty="0" smtClean="0">
                <a:latin typeface="VAGRounded BT" pitchFamily="34" charset="0"/>
              </a:rPr>
              <a:t>(proposal for EU directive)</a:t>
            </a:r>
            <a:endParaRPr lang="en-US" dirty="0">
              <a:latin typeface="VAGRounded BT" pitchFamily="34" charset="0"/>
            </a:endParaRPr>
          </a:p>
        </p:txBody>
      </p:sp>
      <p:pic>
        <p:nvPicPr>
          <p:cNvPr id="8" name="Grafik 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196752"/>
            <a:ext cx="2195974" cy="154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284984"/>
            <a:ext cx="6552728" cy="3246906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6588224" y="4221088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VAGRounded BT"/>
              </a:rPr>
              <a:t>Proposed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layout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of</a:t>
            </a:r>
            <a:r>
              <a:rPr lang="de-DE" dirty="0" smtClean="0">
                <a:latin typeface="VAGRounded BT"/>
              </a:rPr>
              <a:t> US </a:t>
            </a:r>
            <a:r>
              <a:rPr lang="de-DE" dirty="0" err="1" smtClean="0">
                <a:latin typeface="VAGRounded BT"/>
              </a:rPr>
              <a:t>storage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facility</a:t>
            </a:r>
            <a:r>
              <a:rPr lang="de-DE" dirty="0" smtClean="0">
                <a:latin typeface="VAGRounded BT"/>
              </a:rPr>
              <a:t> (DOE)</a:t>
            </a:r>
            <a:endParaRPr lang="de-DE" dirty="0">
              <a:latin typeface="VAGRounded B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410686"/>
      </p:ext>
    </p:extLst>
  </p:cSld>
  <p:clrMapOvr>
    <a:masterClrMapping/>
  </p:clrMapOvr>
</p:sld>
</file>

<file path=ppt/theme/theme1.xml><?xml version="1.0" encoding="utf-8"?>
<a:theme xmlns:a="http://schemas.openxmlformats.org/drawingml/2006/main" name="GRS_Foli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GRS_Folien</Template>
  <TotalTime>0</TotalTime>
  <Words>840</Words>
  <Application>Microsoft Office PowerPoint</Application>
  <PresentationFormat>Bildschirmpräsentation (4:3)</PresentationFormat>
  <Paragraphs>194</Paragraphs>
  <Slides>25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VAGRounded BT</vt:lpstr>
      <vt:lpstr>Wingdings</vt:lpstr>
      <vt:lpstr>Arial Rounded MT Bold</vt:lpstr>
      <vt:lpstr>Calibri</vt:lpstr>
      <vt:lpstr>Symbol</vt:lpstr>
      <vt:lpstr>GRS_Folien</vt:lpstr>
      <vt:lpstr>Above ground storage of  elemental mercury in warehouses  </vt:lpstr>
      <vt:lpstr>Long-term Management and Storage  of Elemental Mercury in Warehouses</vt:lpstr>
      <vt:lpstr>Important elements of warehouse operation</vt:lpstr>
      <vt:lpstr>Requirements for mercury</vt:lpstr>
      <vt:lpstr>Mercury Container</vt:lpstr>
      <vt:lpstr>What to do with old flasks?</vt:lpstr>
      <vt:lpstr>What to do with large quantities?</vt:lpstr>
      <vt:lpstr>Building design and equipment</vt:lpstr>
      <vt:lpstr>Operation</vt:lpstr>
      <vt:lpstr>Security</vt:lpstr>
      <vt:lpstr>Siting: General criteria</vt:lpstr>
      <vt:lpstr>Site exclusion criteria (EPA 1997)</vt:lpstr>
      <vt:lpstr>Site exclusion criteria (EPA 1997)</vt:lpstr>
      <vt:lpstr>Siting: Social factors that may influence the site decision</vt:lpstr>
      <vt:lpstr>Siting : Environmental Hazards in Asia</vt:lpstr>
      <vt:lpstr>Environmental Hazards in the Region Earthquakes, Tropical Storms, Vulcanism </vt:lpstr>
      <vt:lpstr>Environmental Hazards in the Region Flooding </vt:lpstr>
      <vt:lpstr>Environmental Hazards in the Region Flooding </vt:lpstr>
      <vt:lpstr>Identify candidate sites</vt:lpstr>
      <vt:lpstr>Siting of a mercury warehouse: conclusions</vt:lpstr>
      <vt:lpstr>Folie 21</vt:lpstr>
      <vt:lpstr>Folie 22</vt:lpstr>
      <vt:lpstr>Folie 23</vt:lpstr>
      <vt:lpstr>Folie 24</vt:lpstr>
      <vt:lpstr>Opportunities and challenges of  above ground storage</vt:lpstr>
    </vt:vector>
  </TitlesOfParts>
  <Company>GRS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Mercury storage projects - gaps and needs</dc:title>
  <dc:creator>Sven Hagemann</dc:creator>
  <dc:description/>
  <cp:lastModifiedBy>Lenovo User</cp:lastModifiedBy>
  <cp:revision>322</cp:revision>
  <dcterms:created xsi:type="dcterms:W3CDTF">2010-08-10T12:26:15Z</dcterms:created>
  <dcterms:modified xsi:type="dcterms:W3CDTF">2011-07-26T06:39:47Z</dcterms:modified>
</cp:coreProperties>
</file>