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372" r:id="rId3"/>
    <p:sldId id="373" r:id="rId4"/>
    <p:sldId id="358" r:id="rId5"/>
    <p:sldId id="375" r:id="rId6"/>
    <p:sldId id="376" r:id="rId7"/>
    <p:sldId id="374" r:id="rId8"/>
    <p:sldId id="379" r:id="rId9"/>
    <p:sldId id="380" r:id="rId10"/>
    <p:sldId id="382" r:id="rId11"/>
    <p:sldId id="381" r:id="rId12"/>
    <p:sldId id="384" r:id="rId13"/>
    <p:sldId id="378" r:id="rId14"/>
    <p:sldId id="377" r:id="rId15"/>
    <p:sldId id="385" r:id="rId16"/>
    <p:sldId id="387" r:id="rId17"/>
    <p:sldId id="388" r:id="rId18"/>
    <p:sldId id="399" r:id="rId19"/>
    <p:sldId id="390" r:id="rId20"/>
    <p:sldId id="400" r:id="rId21"/>
    <p:sldId id="389" r:id="rId22"/>
    <p:sldId id="401" r:id="rId23"/>
    <p:sldId id="397" r:id="rId24"/>
    <p:sldId id="392" r:id="rId25"/>
    <p:sldId id="393" r:id="rId26"/>
    <p:sldId id="394" r:id="rId27"/>
    <p:sldId id="395" r:id="rId28"/>
    <p:sldId id="402" r:id="rId29"/>
    <p:sldId id="396" r:id="rId30"/>
    <p:sldId id="391" r:id="rId31"/>
    <p:sldId id="386" r:id="rId32"/>
  </p:sldIdLst>
  <p:sldSz cx="9144000" cy="6858000" type="screen4x3"/>
  <p:notesSz cx="6794500" cy="9906000"/>
  <p:embeddedFontLst>
    <p:embeddedFont>
      <p:font typeface="VAGRounded BT"/>
      <p:regular r:id="rId35"/>
    </p:embeddedFont>
    <p:embeddedFont>
      <p:font typeface="Wingdings 2" pitchFamily="18" charset="2"/>
      <p:regular r:id="rId36"/>
    </p:embeddedFont>
    <p:embeddedFont>
      <p:font typeface="Calibri" pitchFamily="34" charset="0"/>
      <p:regular r:id="rId37"/>
      <p:bold r:id="rId38"/>
      <p:italic r:id="rId39"/>
      <p:boldItalic r:id="rId40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B2B2B2"/>
    <a:srgbClr val="87F59C"/>
    <a:srgbClr val="33B2B2"/>
    <a:srgbClr val="14464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5430" autoAdjust="0"/>
  </p:normalViewPr>
  <p:slideViewPr>
    <p:cSldViewPr>
      <p:cViewPr varScale="1">
        <p:scale>
          <a:sx n="96" d="100"/>
          <a:sy n="96" d="100"/>
        </p:scale>
        <p:origin x="-3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4106ABC-F37D-48F0-83E4-225461448715}" type="datetimeFigureOut">
              <a:rPr lang="de-DE"/>
              <a:pPr>
                <a:defRPr/>
              </a:pPr>
              <a:t>25.07.2011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6960FBC-6AAC-4BB3-972A-6ADE535DA0D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8396030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FA43CB2-D258-4DEF-B567-E19DF9A6951F}" type="datetimeFigureOut">
              <a:rPr lang="de-DE"/>
              <a:pPr>
                <a:defRPr/>
              </a:pPr>
              <a:t>25.07.2011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09113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1A4862B-D260-4E95-8A1C-8047220C38A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1902533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2929" eaLnBrk="1" hangingPunct="1">
              <a:spcBef>
                <a:spcPct val="0"/>
              </a:spcBef>
              <a:defRPr/>
            </a:pPr>
            <a:r>
              <a:rPr lang="en-US" dirty="0">
                <a:cs typeface="Arial" charset="0"/>
              </a:rPr>
              <a:t>Costs: Stabilization + disposal: 2,000 EUR (2,700 USD) (one time cost). Source: DELA/ SAKAB </a:t>
            </a:r>
          </a:p>
          <a:p>
            <a:pPr eaLnBrk="1" hangingPunct="1">
              <a:spcBef>
                <a:spcPct val="0"/>
              </a:spcBef>
            </a:pPr>
            <a:endParaRPr lang="de-DE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460" y="2567940"/>
            <a:ext cx="8633460" cy="1219200"/>
          </a:xfrm>
          <a:noFill/>
        </p:spPr>
        <p:txBody>
          <a:bodyPr anchor="ctr" anchorCtr="1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smtClean="0"/>
              <a:t>Titelmasterformat durch Klicken bearbeiten</a:t>
            </a:r>
            <a:endParaRPr lang="de-DE" dirty="0" smtClean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8D4A4-6193-44AB-93C8-0792EF5681D0}" type="datetime1">
              <a:rPr lang="de-DE"/>
              <a:pPr>
                <a:defRPr/>
              </a:pPr>
              <a:t>25.07.2011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B3C7F-13D4-4B4D-9779-ABDB5EC31E2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594190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 b="1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244800" y="1263600"/>
            <a:ext cx="8647200" cy="50364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4DAA8-18A5-4A32-B935-C6D7F5A6493E}" type="datetime1">
              <a:rPr lang="de-DE"/>
              <a:pPr>
                <a:defRPr/>
              </a:pPr>
              <a:t>25.07.2011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F0330-C43D-42CD-8945-B6819097808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564962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fik einf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3388" y="1260630"/>
            <a:ext cx="8634798" cy="5041110"/>
          </a:xfrm>
          <a:prstGeom prst="rect">
            <a:avLst/>
          </a:prstGeom>
        </p:spPr>
        <p:txBody>
          <a:bodyPr/>
          <a:lstStyle>
            <a:lvl1pPr marL="0">
              <a:spcBef>
                <a:spcPts val="0"/>
              </a:spcBef>
              <a:buNone/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6F64E-CB1F-4B99-8EB1-FE77A1890A86}" type="datetime1">
              <a:rPr lang="de-DE"/>
              <a:pPr>
                <a:defRPr/>
              </a:pPr>
              <a:t>25.07.2011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837E5-07DA-49C3-AFFB-A93891CCA74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538771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3840" y="580986"/>
            <a:ext cx="7665720" cy="367281"/>
          </a:xfrm>
        </p:spPr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246063" y="1262063"/>
            <a:ext cx="3597275" cy="5189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3928533" y="1270000"/>
            <a:ext cx="4953000" cy="5173133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05457-A64D-4904-AB72-D03576EF37BE}" type="datetime1">
              <a:rPr lang="de-DE"/>
              <a:pPr>
                <a:defRPr/>
              </a:pPr>
              <a:t>25.07.2011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5CE56-2636-4F79-84EC-B63E46B904F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607601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3C21E-3BC2-4382-AFA5-87EF45D8A250}" type="datetime1">
              <a:rPr lang="de-DE"/>
              <a:pPr>
                <a:defRPr/>
              </a:pPr>
              <a:t>25.07.2011</a:t>
            </a:fld>
            <a:endParaRPr lang="de-DE" dirty="0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4833B-7CD2-42C7-A9FB-ED8BAD19650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991440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 userDrawn="1"/>
        </p:nvSpPr>
        <p:spPr>
          <a:xfrm>
            <a:off x="357188" y="857250"/>
            <a:ext cx="607218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400" dirty="0">
                <a:solidFill>
                  <a:srgbClr val="0089E6"/>
                </a:solidFill>
                <a:latin typeface="Arial" pitchFamily="34" charset="0"/>
                <a:cs typeface="Arial" pitchFamily="34" charset="0"/>
              </a:rPr>
              <a:t>Project: </a:t>
            </a:r>
            <a:r>
              <a:rPr lang="de-DE" sz="1400" dirty="0" smtClean="0">
                <a:solidFill>
                  <a:srgbClr val="0089E6"/>
                </a:solidFill>
                <a:latin typeface="Arial" pitchFamily="34" charset="0"/>
                <a:cs typeface="Arial" pitchFamily="34" charset="0"/>
              </a:rPr>
              <a:t>GRS</a:t>
            </a:r>
            <a:r>
              <a:rPr lang="de-DE" sz="1400" baseline="0" dirty="0" smtClean="0">
                <a:solidFill>
                  <a:srgbClr val="0089E6"/>
                </a:solidFill>
                <a:latin typeface="Arial" pitchFamily="34" charset="0"/>
                <a:cs typeface="Arial" pitchFamily="34" charset="0"/>
              </a:rPr>
              <a:t> GmbH</a:t>
            </a:r>
            <a:endParaRPr lang="de-DE" sz="1400" dirty="0">
              <a:solidFill>
                <a:srgbClr val="0089E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714487"/>
            <a:ext cx="7772400" cy="4143387"/>
          </a:xfrm>
        </p:spPr>
        <p:txBody>
          <a:bodyPr/>
          <a:lstStyle>
            <a:lvl1pP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1pPr>
            <a:lvl2pPr>
              <a:buFont typeface="Wingdings" pitchFamily="2" charset="2"/>
              <a:buChar char="§"/>
              <a:defRPr sz="2400">
                <a:latin typeface="Arial" pitchFamily="34" charset="0"/>
                <a:cs typeface="Arial" pitchFamily="34" charset="0"/>
              </a:defRPr>
            </a:lvl2pPr>
            <a:lvl3pPr>
              <a:buFont typeface="Wingdings" pitchFamily="2" charset="2"/>
              <a:buChar char="§"/>
              <a:defRPr sz="2000">
                <a:latin typeface="Arial" pitchFamily="34" charset="0"/>
                <a:cs typeface="Arial" pitchFamily="34" charset="0"/>
              </a:defRPr>
            </a:lvl3pPr>
            <a:lvl4pP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4pPr>
            <a:lvl5pP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244475" y="581025"/>
            <a:ext cx="766445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br>
              <a:rPr lang="de-DE" smtClean="0"/>
            </a:br>
            <a:endParaRPr lang="de-DE" smtClean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6011863" y="6627813"/>
            <a:ext cx="2247900" cy="179387"/>
          </a:xfrm>
          <a:prstGeom prst="rect">
            <a:avLst/>
          </a:prstGeom>
        </p:spPr>
        <p:txBody>
          <a:bodyPr lIns="0" tIns="0" rIns="0" bIns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F82D33-F14F-4953-809C-846660177754}" type="datetime1">
              <a:rPr lang="de-DE"/>
              <a:pPr>
                <a:defRPr/>
              </a:pPr>
              <a:t>25.07.2011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0825" y="6626225"/>
            <a:ext cx="575468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61350" y="6626225"/>
            <a:ext cx="627063" cy="179388"/>
          </a:xfrm>
          <a:prstGeom prst="rect">
            <a:avLst/>
          </a:prstGeom>
        </p:spPr>
        <p:txBody>
          <a:bodyPr lIns="0" tIns="0" r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4E72ED3-9693-4144-A2C5-29305C43C15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1030" name="Grafik 12" descr="PPT_01.1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244475" y="1263650"/>
            <a:ext cx="8647113" cy="503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79" r:id="rId3"/>
    <p:sldLayoutId id="2147483678" r:id="rId4"/>
    <p:sldLayoutId id="2147483677" r:id="rId5"/>
    <p:sldLayoutId id="2147483682" r:id="rId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9pPr>
    </p:titleStyle>
    <p:bodyStyle>
      <a:lvl1pPr marL="4763" indent="-4763" algn="l" rtl="0" eaLnBrk="0" fontAlgn="base" hangingPunct="0">
        <a:spcBef>
          <a:spcPts val="600"/>
        </a:spcBef>
        <a:spcAft>
          <a:spcPct val="0"/>
        </a:spcAft>
        <a:buClr>
          <a:srgbClr val="33B2B2"/>
        </a:buClr>
        <a:buSzPct val="100000"/>
        <a:defRPr lang="de-DE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79388" indent="-179388" algn="l" rtl="0" eaLnBrk="0" fontAlgn="base" hangingPunct="0">
        <a:spcBef>
          <a:spcPts val="600"/>
        </a:spcBef>
        <a:spcAft>
          <a:spcPct val="0"/>
        </a:spcAft>
        <a:buClr>
          <a:srgbClr val="95B3D7"/>
        </a:buClr>
        <a:buFont typeface="Wingdings" pitchFamily="2" charset="2"/>
        <a:buChar char="§"/>
        <a:defRPr lang="de-DE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431800" indent="-179388" algn="l" rtl="0" eaLnBrk="0" fontAlgn="base" hangingPunct="0">
        <a:spcBef>
          <a:spcPts val="600"/>
        </a:spcBef>
        <a:spcAft>
          <a:spcPct val="0"/>
        </a:spcAft>
        <a:buClr>
          <a:srgbClr val="95B3D7"/>
        </a:buClr>
        <a:buFont typeface="Arial" charset="0"/>
        <a:buChar char="•"/>
        <a:defRPr lang="de-DE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682625" indent="-179388" algn="l" rtl="0" eaLnBrk="0" fontAlgn="base" hangingPunct="0">
        <a:spcBef>
          <a:spcPts val="600"/>
        </a:spcBef>
        <a:spcAft>
          <a:spcPct val="0"/>
        </a:spcAft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e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ctrTitle"/>
          </p:nvPr>
        </p:nvSpPr>
        <p:spPr>
          <a:xfrm>
            <a:off x="285750" y="2286000"/>
            <a:ext cx="8632825" cy="1219200"/>
          </a:xfrm>
        </p:spPr>
        <p:txBody>
          <a:bodyPr/>
          <a:lstStyle/>
          <a:p>
            <a:pPr fontAlgn="base">
              <a:spcAft>
                <a:spcPct val="0"/>
              </a:spcAft>
            </a:pPr>
            <a:r>
              <a:rPr lang="en-US" sz="2800" dirty="0" smtClean="0">
                <a:latin typeface="VAGRounded BT" pitchFamily="34" charset="0"/>
                <a:cs typeface="Arial" charset="0"/>
              </a:rPr>
              <a:t>Permanent storage of hazardous wastes in underground mines  </a:t>
            </a:r>
            <a:r>
              <a:rPr lang="en-US" sz="2900" dirty="0" smtClean="0">
                <a:latin typeface="VAGRounded BT" pitchFamily="34" charset="0"/>
                <a:cs typeface="Arial" charset="0"/>
              </a:rPr>
              <a:t> </a:t>
            </a:r>
            <a:endParaRPr lang="de-DE" sz="2900" dirty="0" smtClean="0">
              <a:latin typeface="VAGRounded BT" pitchFamily="34" charset="0"/>
              <a:cs typeface="Arial" charset="0"/>
            </a:endParaRPr>
          </a:p>
        </p:txBody>
      </p:sp>
      <p:sp>
        <p:nvSpPr>
          <p:cNvPr id="3075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dirty="0" smtClean="0">
                <a:latin typeface="VAGRounded BT" pitchFamily="34" charset="0"/>
                <a:cs typeface="Arial" charset="0"/>
              </a:rPr>
              <a:t>Sven Hagemann</a:t>
            </a:r>
            <a:br>
              <a:rPr dirty="0" smtClean="0">
                <a:latin typeface="VAGRounded BT" pitchFamily="34" charset="0"/>
                <a:cs typeface="Arial" charset="0"/>
              </a:rPr>
            </a:br>
            <a:r>
              <a:rPr dirty="0" smtClean="0">
                <a:latin typeface="VAGRounded BT" pitchFamily="34" charset="0"/>
                <a:cs typeface="Arial" charset="0"/>
              </a:rPr>
              <a:t>GRS</a:t>
            </a:r>
          </a:p>
          <a:p>
            <a:pPr eaLnBrk="1" hangingPunct="1">
              <a:lnSpc>
                <a:spcPct val="90000"/>
              </a:lnSpc>
            </a:pPr>
            <a:endParaRPr dirty="0" smtClean="0">
              <a:latin typeface="VAGRounded BT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>
                <a:latin typeface="VAGRounded BT"/>
              </a:rPr>
              <a:t>Operation (1)</a:t>
            </a:r>
            <a:endParaRPr lang="de-DE" sz="2400" dirty="0">
              <a:latin typeface="VAGRounded B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de-DE" dirty="0" smtClean="0">
                <a:latin typeface="VAGRounded BT"/>
              </a:rPr>
              <a:t>Source: K+S, A. </a:t>
            </a:r>
            <a:r>
              <a:rPr lang="de-DE" dirty="0" err="1" smtClean="0">
                <a:latin typeface="VAGRounded BT"/>
              </a:rPr>
              <a:t>Baart</a:t>
            </a:r>
            <a:endParaRPr lang="de-DE" dirty="0" smtClean="0">
              <a:latin typeface="VAGRounded BT"/>
            </a:endParaRPr>
          </a:p>
          <a:p>
            <a:pPr>
              <a:defRPr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pic>
        <p:nvPicPr>
          <p:cNvPr id="9" name="Picture 4" descr="Annahmekontrolle_Fass_Klink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717032"/>
            <a:ext cx="2952328" cy="2196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908720"/>
            <a:ext cx="3024336" cy="2275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Inhaltsplatzhalter 2"/>
          <p:cNvSpPr txBox="1">
            <a:spLocks/>
          </p:cNvSpPr>
          <p:nvPr/>
        </p:nvSpPr>
        <p:spPr bwMode="auto">
          <a:xfrm>
            <a:off x="253388" y="1260630"/>
            <a:ext cx="3598532" cy="5041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Delivery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 at the facility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lang="en-GB" dirty="0" smtClean="0">
              <a:latin typeface="VAGRounded BT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Acceptance control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>
                <a:latin typeface="VAGRounded BT"/>
              </a:rPr>
              <a:t>Operation (2)</a:t>
            </a:r>
            <a:endParaRPr lang="de-DE" sz="2400" dirty="0">
              <a:latin typeface="VAGRounded B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de-DE" dirty="0" smtClean="0">
                <a:latin typeface="VAGRounded BT"/>
              </a:rPr>
              <a:t>Source: K+S, A. </a:t>
            </a:r>
            <a:r>
              <a:rPr lang="de-DE" dirty="0" err="1" smtClean="0">
                <a:latin typeface="VAGRounded BT"/>
              </a:rPr>
              <a:t>Baart</a:t>
            </a:r>
            <a:endParaRPr lang="de-DE" dirty="0" smtClean="0">
              <a:latin typeface="VAGRounded BT"/>
            </a:endParaRPr>
          </a:p>
          <a:p>
            <a:pPr>
              <a:defRPr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pic>
        <p:nvPicPr>
          <p:cNvPr id="10" name="Picture 5" descr="Schachtfahrt_Klink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196752"/>
            <a:ext cx="3024336" cy="2250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Transport_unter_Tage_Leis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717032"/>
            <a:ext cx="3024336" cy="2250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Einlagerung_Big-Bag2_Klink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5805264"/>
            <a:ext cx="11906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Einmauerung_Klink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5301208"/>
            <a:ext cx="11906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Inhaltsplatzhalter 2"/>
          <p:cNvSpPr txBox="1">
            <a:spLocks/>
          </p:cNvSpPr>
          <p:nvPr/>
        </p:nvSpPr>
        <p:spPr bwMode="auto">
          <a:xfrm>
            <a:off x="253388" y="1260630"/>
            <a:ext cx="3598532" cy="5041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Shaft transport</a:t>
            </a: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lang="en-GB" dirty="0" smtClean="0">
              <a:latin typeface="VAGRounded BT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Underground transport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>
                <a:latin typeface="VAGRounded BT"/>
              </a:rPr>
              <a:t>Operation (3)</a:t>
            </a:r>
            <a:endParaRPr lang="de-DE" sz="2400" dirty="0">
              <a:latin typeface="VAGRounded B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de-DE" dirty="0" smtClean="0">
                <a:latin typeface="VAGRounded BT"/>
              </a:rPr>
              <a:t>Source: K+S, A. </a:t>
            </a:r>
            <a:r>
              <a:rPr lang="de-DE" dirty="0" err="1" smtClean="0">
                <a:latin typeface="VAGRounded BT"/>
              </a:rPr>
              <a:t>Baart</a:t>
            </a:r>
            <a:endParaRPr lang="de-DE" dirty="0" smtClean="0">
              <a:latin typeface="VAGRounded BT"/>
            </a:endParaRPr>
          </a:p>
          <a:p>
            <a:pPr>
              <a:defRPr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pic>
        <p:nvPicPr>
          <p:cNvPr id="12" name="Picture 7" descr="Einlagerung_Big-Bag2_Klink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268760"/>
            <a:ext cx="2952328" cy="2196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Einmauerung_Klink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717032"/>
            <a:ext cx="2952328" cy="2196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Inhaltsplatzhalter 2"/>
          <p:cNvSpPr txBox="1">
            <a:spLocks/>
          </p:cNvSpPr>
          <p:nvPr/>
        </p:nvSpPr>
        <p:spPr bwMode="auto">
          <a:xfrm>
            <a:off x="253388" y="1260630"/>
            <a:ext cx="4030580" cy="5041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Placement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 in storage chambers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lang="en-GB" dirty="0" smtClean="0">
              <a:latin typeface="VAGRounded BT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3050" marR="0" lvl="0" indent="-2778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Sealing off storage chambers when full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</p:txBody>
      </p:sp>
      <p:sp>
        <p:nvSpPr>
          <p:cNvPr id="14" name="Fußzeilenplatzhalter 4"/>
          <p:cNvSpPr txBox="1">
            <a:spLocks/>
          </p:cNvSpPr>
          <p:nvPr/>
        </p:nvSpPr>
        <p:spPr bwMode="auto">
          <a:xfrm>
            <a:off x="0" y="6629400"/>
            <a:ext cx="4840288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2400" dirty="0" smtClean="0">
                <a:latin typeface="VAGRounded BT"/>
              </a:rPr>
              <a:t>Long-</a:t>
            </a:r>
            <a:r>
              <a:rPr lang="de-DE" sz="2400" dirty="0" err="1" smtClean="0">
                <a:latin typeface="VAGRounded BT"/>
              </a:rPr>
              <a:t>term</a:t>
            </a:r>
            <a:r>
              <a:rPr lang="de-DE" sz="2400" dirty="0" smtClean="0">
                <a:latin typeface="VAGRounded BT"/>
              </a:rPr>
              <a:t> </a:t>
            </a:r>
            <a:r>
              <a:rPr lang="de-DE" sz="2400" dirty="0" err="1" smtClean="0">
                <a:latin typeface="VAGRounded BT"/>
              </a:rPr>
              <a:t>safety</a:t>
            </a:r>
            <a:r>
              <a:rPr lang="de-DE" sz="2400" dirty="0" smtClean="0">
                <a:latin typeface="VAGRounded BT"/>
              </a:rPr>
              <a:t> </a:t>
            </a:r>
            <a:r>
              <a:rPr lang="de-DE" sz="2400" dirty="0" err="1" smtClean="0">
                <a:latin typeface="VAGRounded BT"/>
              </a:rPr>
              <a:t>assessment</a:t>
            </a:r>
            <a:endParaRPr lang="de-DE" sz="2400" b="0" dirty="0" smtClean="0">
              <a:latin typeface="VAGRounded BT"/>
            </a:endParaRPr>
          </a:p>
        </p:txBody>
      </p:sp>
      <p:sp>
        <p:nvSpPr>
          <p:cNvPr id="24579" name="Text Box 31"/>
          <p:cNvSpPr txBox="1">
            <a:spLocks noChangeArrowheads="1"/>
          </p:cNvSpPr>
          <p:nvPr/>
        </p:nvSpPr>
        <p:spPr bwMode="auto">
          <a:xfrm>
            <a:off x="1000465" y="1478725"/>
            <a:ext cx="1170150" cy="774639"/>
          </a:xfrm>
          <a:prstGeom prst="rect">
            <a:avLst/>
          </a:prstGeom>
          <a:noFill/>
          <a:ln w="25400">
            <a:solidFill>
              <a:srgbClr val="00406A"/>
            </a:solidFill>
            <a:miter lim="800000"/>
            <a:headEnd/>
            <a:tailEnd/>
          </a:ln>
        </p:spPr>
        <p:txBody>
          <a:bodyPr lIns="31554" tIns="31554" rIns="31554" bIns="31554" anchor="ctr"/>
          <a:lstStyle/>
          <a:p>
            <a:pPr defTabSz="872436">
              <a:spcBef>
                <a:spcPct val="50000"/>
              </a:spcBef>
            </a:pPr>
            <a:r>
              <a:rPr lang="de-DE" sz="1200" b="1" dirty="0">
                <a:latin typeface="VAGRounded BT"/>
              </a:rPr>
              <a:t>Technical </a:t>
            </a:r>
            <a:r>
              <a:rPr lang="de-DE" sz="1200" b="1" dirty="0" err="1">
                <a:latin typeface="VAGRounded BT"/>
              </a:rPr>
              <a:t>planning</a:t>
            </a:r>
            <a:endParaRPr lang="de-DE" sz="1200" b="1" dirty="0">
              <a:latin typeface="VAGRounded BT"/>
            </a:endParaRPr>
          </a:p>
        </p:txBody>
      </p:sp>
      <p:sp>
        <p:nvSpPr>
          <p:cNvPr id="24580" name="Text Box 32"/>
          <p:cNvSpPr txBox="1">
            <a:spLocks noChangeArrowheads="1"/>
          </p:cNvSpPr>
          <p:nvPr/>
        </p:nvSpPr>
        <p:spPr bwMode="auto">
          <a:xfrm>
            <a:off x="1000465" y="4212998"/>
            <a:ext cx="1170150" cy="774639"/>
          </a:xfrm>
          <a:prstGeom prst="rect">
            <a:avLst/>
          </a:prstGeom>
          <a:noFill/>
          <a:ln w="25400">
            <a:solidFill>
              <a:srgbClr val="00406A"/>
            </a:solidFill>
            <a:miter lim="800000"/>
            <a:headEnd/>
            <a:tailEnd/>
          </a:ln>
        </p:spPr>
        <p:txBody>
          <a:bodyPr lIns="31554" tIns="31554" rIns="31554" bIns="31554" anchor="ctr"/>
          <a:lstStyle/>
          <a:p>
            <a:pPr defTabSz="872436">
              <a:spcBef>
                <a:spcPct val="50000"/>
              </a:spcBef>
            </a:pPr>
            <a:r>
              <a:rPr lang="de-DE" sz="1200" b="1" dirty="0" err="1">
                <a:latin typeface="VAGRounded BT"/>
              </a:rPr>
              <a:t>Waste</a:t>
            </a:r>
            <a:r>
              <a:rPr lang="de-DE" sz="1200" b="1" dirty="0">
                <a:latin typeface="VAGRounded BT"/>
              </a:rPr>
              <a:t> </a:t>
            </a:r>
            <a:r>
              <a:rPr lang="de-DE" sz="1200" b="1" dirty="0" err="1">
                <a:latin typeface="VAGRounded BT"/>
              </a:rPr>
              <a:t>data</a:t>
            </a:r>
            <a:endParaRPr lang="de-DE" sz="1200" b="1" dirty="0">
              <a:latin typeface="VAGRounded BT"/>
            </a:endParaRPr>
          </a:p>
        </p:txBody>
      </p:sp>
      <p:sp>
        <p:nvSpPr>
          <p:cNvPr id="24581" name="Text Box 33"/>
          <p:cNvSpPr txBox="1">
            <a:spLocks noChangeArrowheads="1"/>
          </p:cNvSpPr>
          <p:nvPr/>
        </p:nvSpPr>
        <p:spPr bwMode="auto">
          <a:xfrm>
            <a:off x="1000465" y="2393029"/>
            <a:ext cx="1170150" cy="774639"/>
          </a:xfrm>
          <a:prstGeom prst="rect">
            <a:avLst/>
          </a:prstGeom>
          <a:noFill/>
          <a:ln w="25400">
            <a:solidFill>
              <a:srgbClr val="00406A"/>
            </a:solidFill>
            <a:miter lim="800000"/>
            <a:headEnd/>
            <a:tailEnd/>
          </a:ln>
        </p:spPr>
        <p:txBody>
          <a:bodyPr lIns="31554" tIns="31554" rIns="31554" bIns="31554" anchor="ctr"/>
          <a:lstStyle/>
          <a:p>
            <a:pPr defTabSz="872436">
              <a:spcBef>
                <a:spcPct val="50000"/>
              </a:spcBef>
            </a:pPr>
            <a:r>
              <a:rPr lang="de-DE" sz="1200" b="1" dirty="0">
                <a:latin typeface="VAGRounded BT"/>
              </a:rPr>
              <a:t>Hydro-</a:t>
            </a:r>
            <a:r>
              <a:rPr lang="de-DE" sz="1200" b="1" dirty="0" err="1">
                <a:latin typeface="VAGRounded BT"/>
              </a:rPr>
              <a:t>geological</a:t>
            </a:r>
            <a:r>
              <a:rPr lang="de-DE" sz="1200" b="1" dirty="0">
                <a:latin typeface="VAGRounded BT"/>
              </a:rPr>
              <a:t> </a:t>
            </a:r>
            <a:r>
              <a:rPr lang="de-DE" sz="1200" b="1" dirty="0" err="1">
                <a:latin typeface="VAGRounded BT"/>
              </a:rPr>
              <a:t>data</a:t>
            </a:r>
            <a:endParaRPr lang="de-DE" sz="1200" b="1" dirty="0">
              <a:latin typeface="VAGRounded BT"/>
            </a:endParaRPr>
          </a:p>
        </p:txBody>
      </p:sp>
      <p:sp>
        <p:nvSpPr>
          <p:cNvPr id="24582" name="Text Box 34"/>
          <p:cNvSpPr txBox="1">
            <a:spLocks noChangeArrowheads="1"/>
          </p:cNvSpPr>
          <p:nvPr/>
        </p:nvSpPr>
        <p:spPr bwMode="auto">
          <a:xfrm>
            <a:off x="1000465" y="3307333"/>
            <a:ext cx="1170150" cy="774639"/>
          </a:xfrm>
          <a:prstGeom prst="rect">
            <a:avLst/>
          </a:prstGeom>
          <a:noFill/>
          <a:ln w="25400">
            <a:solidFill>
              <a:srgbClr val="00406A"/>
            </a:solidFill>
            <a:miter lim="800000"/>
            <a:headEnd/>
            <a:tailEnd/>
          </a:ln>
        </p:spPr>
        <p:txBody>
          <a:bodyPr lIns="31554" tIns="31554" rIns="31554" bIns="31554" anchor="ctr"/>
          <a:lstStyle/>
          <a:p>
            <a:pPr defTabSz="872436">
              <a:spcBef>
                <a:spcPct val="50000"/>
              </a:spcBef>
            </a:pPr>
            <a:r>
              <a:rPr lang="de-DE" sz="1200" b="1" dirty="0">
                <a:latin typeface="VAGRounded BT"/>
              </a:rPr>
              <a:t>Geological </a:t>
            </a:r>
            <a:r>
              <a:rPr lang="de-DE" sz="1200" b="1" dirty="0" err="1">
                <a:latin typeface="VAGRounded BT"/>
              </a:rPr>
              <a:t>data</a:t>
            </a:r>
            <a:endParaRPr lang="de-DE" sz="1200" b="1" dirty="0">
              <a:latin typeface="VAGRounded BT"/>
            </a:endParaRPr>
          </a:p>
        </p:txBody>
      </p:sp>
      <p:sp>
        <p:nvSpPr>
          <p:cNvPr id="24583" name="Text Box 35"/>
          <p:cNvSpPr txBox="1">
            <a:spLocks noChangeArrowheads="1"/>
          </p:cNvSpPr>
          <p:nvPr/>
        </p:nvSpPr>
        <p:spPr bwMode="auto">
          <a:xfrm>
            <a:off x="1000465" y="5135941"/>
            <a:ext cx="1170150" cy="774639"/>
          </a:xfrm>
          <a:prstGeom prst="rect">
            <a:avLst/>
          </a:prstGeom>
          <a:noFill/>
          <a:ln w="25400">
            <a:solidFill>
              <a:srgbClr val="00406A"/>
            </a:solidFill>
            <a:miter lim="800000"/>
            <a:headEnd/>
            <a:tailEnd/>
          </a:ln>
        </p:spPr>
        <p:txBody>
          <a:bodyPr lIns="31554" tIns="31554" rIns="31554" bIns="31554" anchor="ctr"/>
          <a:lstStyle/>
          <a:p>
            <a:pPr defTabSz="872436">
              <a:spcBef>
                <a:spcPct val="50000"/>
              </a:spcBef>
            </a:pPr>
            <a:r>
              <a:rPr lang="de-DE" sz="1200" b="1" dirty="0" err="1">
                <a:latin typeface="VAGRounded BT"/>
              </a:rPr>
              <a:t>Environ</a:t>
            </a:r>
            <a:r>
              <a:rPr lang="de-DE" sz="1200" b="1" dirty="0">
                <a:latin typeface="VAGRounded BT"/>
              </a:rPr>
              <a:t>-mental </a:t>
            </a:r>
            <a:r>
              <a:rPr lang="de-DE" sz="1200" b="1" dirty="0" err="1">
                <a:latin typeface="VAGRounded BT"/>
              </a:rPr>
              <a:t>impact</a:t>
            </a:r>
            <a:r>
              <a:rPr lang="de-DE" sz="1200" b="1" dirty="0">
                <a:latin typeface="VAGRounded BT"/>
              </a:rPr>
              <a:t> </a:t>
            </a:r>
            <a:r>
              <a:rPr lang="de-DE" sz="1200" b="1" dirty="0" err="1">
                <a:latin typeface="VAGRounded BT"/>
              </a:rPr>
              <a:t>assessment</a:t>
            </a:r>
            <a:endParaRPr lang="de-DE" sz="1200" b="1" dirty="0">
              <a:latin typeface="VAGRounded BT"/>
            </a:endParaRPr>
          </a:p>
        </p:txBody>
      </p:sp>
      <p:sp>
        <p:nvSpPr>
          <p:cNvPr id="24584" name="Text Box 36"/>
          <p:cNvSpPr txBox="1">
            <a:spLocks noChangeArrowheads="1"/>
          </p:cNvSpPr>
          <p:nvPr/>
        </p:nvSpPr>
        <p:spPr bwMode="auto">
          <a:xfrm>
            <a:off x="2909085" y="3307333"/>
            <a:ext cx="1354767" cy="774639"/>
          </a:xfrm>
          <a:prstGeom prst="rect">
            <a:avLst/>
          </a:prstGeom>
          <a:noFill/>
          <a:ln w="25400">
            <a:solidFill>
              <a:srgbClr val="AABB00"/>
            </a:solidFill>
            <a:miter lim="800000"/>
            <a:headEnd/>
            <a:tailEnd/>
          </a:ln>
        </p:spPr>
        <p:txBody>
          <a:bodyPr lIns="31554" tIns="31554" rIns="31554" bIns="31554" anchor="ctr"/>
          <a:lstStyle/>
          <a:p>
            <a:pPr defTabSz="872436">
              <a:spcBef>
                <a:spcPct val="50000"/>
              </a:spcBef>
            </a:pPr>
            <a:r>
              <a:rPr lang="de-DE" sz="1200" b="1" dirty="0" err="1">
                <a:latin typeface="VAGRounded BT"/>
              </a:rPr>
              <a:t>Safety</a:t>
            </a:r>
            <a:r>
              <a:rPr lang="de-DE" sz="1200" b="1" dirty="0">
                <a:latin typeface="VAGRounded BT"/>
              </a:rPr>
              <a:t> </a:t>
            </a:r>
            <a:r>
              <a:rPr lang="de-DE" sz="1200" b="1" dirty="0" err="1">
                <a:latin typeface="VAGRounded BT"/>
              </a:rPr>
              <a:t>concept</a:t>
            </a:r>
            <a:endParaRPr lang="de-DE" sz="1200" b="1" dirty="0">
              <a:latin typeface="VAGRounded BT"/>
            </a:endParaRPr>
          </a:p>
        </p:txBody>
      </p:sp>
      <p:sp>
        <p:nvSpPr>
          <p:cNvPr id="24585" name="Text Box 37"/>
          <p:cNvSpPr txBox="1">
            <a:spLocks noChangeArrowheads="1"/>
          </p:cNvSpPr>
          <p:nvPr/>
        </p:nvSpPr>
        <p:spPr bwMode="auto">
          <a:xfrm>
            <a:off x="5188298" y="2614765"/>
            <a:ext cx="1415854" cy="2155454"/>
          </a:xfrm>
          <a:prstGeom prst="rect">
            <a:avLst/>
          </a:prstGeom>
          <a:noFill/>
          <a:ln w="25400">
            <a:solidFill>
              <a:srgbClr val="DC7F00"/>
            </a:solidFill>
            <a:miter lim="800000"/>
            <a:headEnd/>
            <a:tailEnd/>
          </a:ln>
        </p:spPr>
        <p:txBody>
          <a:bodyPr lIns="31554" tIns="31554" rIns="31554" bIns="31554" anchor="ctr"/>
          <a:lstStyle/>
          <a:p>
            <a:pPr defTabSz="872436">
              <a:spcBef>
                <a:spcPct val="50000"/>
              </a:spcBef>
            </a:pPr>
            <a:r>
              <a:rPr lang="de-DE" sz="1200" b="1" dirty="0" err="1">
                <a:latin typeface="VAGRounded BT"/>
              </a:rPr>
              <a:t>Risk</a:t>
            </a:r>
            <a:r>
              <a:rPr lang="de-DE" sz="1200" b="1" dirty="0">
                <a:latin typeface="VAGRounded BT"/>
              </a:rPr>
              <a:t> </a:t>
            </a:r>
            <a:r>
              <a:rPr lang="de-DE" sz="1200" b="1" dirty="0" err="1">
                <a:latin typeface="VAGRounded BT"/>
              </a:rPr>
              <a:t>assessment</a:t>
            </a:r>
            <a:r>
              <a:rPr lang="de-DE" sz="1200" b="1" dirty="0">
                <a:latin typeface="VAGRounded BT"/>
              </a:rPr>
              <a:t> </a:t>
            </a:r>
            <a:r>
              <a:rPr lang="de-DE" sz="1200" b="1" dirty="0" err="1">
                <a:latin typeface="VAGRounded BT"/>
              </a:rPr>
              <a:t>of</a:t>
            </a:r>
            <a:r>
              <a:rPr lang="de-DE" sz="1200" b="1" dirty="0">
                <a:latin typeface="VAGRounded BT"/>
              </a:rPr>
              <a:t> </a:t>
            </a:r>
            <a:r>
              <a:rPr lang="de-DE" sz="1200" b="1" dirty="0" err="1">
                <a:latin typeface="VAGRounded BT"/>
              </a:rPr>
              <a:t>the</a:t>
            </a:r>
            <a:r>
              <a:rPr lang="de-DE" sz="1200" b="1" dirty="0">
                <a:latin typeface="VAGRounded BT"/>
              </a:rPr>
              <a:t> operational </a:t>
            </a:r>
            <a:r>
              <a:rPr lang="de-DE" sz="1200" b="1" dirty="0" err="1">
                <a:latin typeface="VAGRounded BT"/>
              </a:rPr>
              <a:t>phase</a:t>
            </a:r>
            <a:endParaRPr lang="de-DE" sz="1200" b="1" dirty="0">
              <a:latin typeface="VAGRounded BT"/>
            </a:endParaRPr>
          </a:p>
          <a:p>
            <a:pPr defTabSz="872436">
              <a:spcBef>
                <a:spcPct val="50000"/>
              </a:spcBef>
            </a:pPr>
            <a:endParaRPr lang="de-DE" sz="1200" b="1" dirty="0">
              <a:latin typeface="VAGRounded BT"/>
            </a:endParaRPr>
          </a:p>
          <a:p>
            <a:pPr defTabSz="872436">
              <a:spcBef>
                <a:spcPct val="50000"/>
              </a:spcBef>
            </a:pPr>
            <a:r>
              <a:rPr lang="de-DE" sz="1200" b="1" dirty="0" err="1">
                <a:latin typeface="VAGRounded BT"/>
              </a:rPr>
              <a:t>Safety</a:t>
            </a:r>
            <a:r>
              <a:rPr lang="de-DE" sz="1200" b="1" dirty="0">
                <a:latin typeface="VAGRounded BT"/>
              </a:rPr>
              <a:t> </a:t>
            </a:r>
            <a:r>
              <a:rPr lang="de-DE" sz="1200" b="1" dirty="0" err="1">
                <a:latin typeface="VAGRounded BT"/>
              </a:rPr>
              <a:t>of</a:t>
            </a:r>
            <a:r>
              <a:rPr lang="de-DE" sz="1200" b="1" dirty="0">
                <a:latin typeface="VAGRounded BT"/>
              </a:rPr>
              <a:t>:</a:t>
            </a:r>
          </a:p>
          <a:p>
            <a:pPr defTabSz="872436">
              <a:spcBef>
                <a:spcPct val="50000"/>
              </a:spcBef>
              <a:buFont typeface="Wingdings" pitchFamily="2" charset="2"/>
              <a:buChar char="à"/>
            </a:pPr>
            <a:r>
              <a:rPr lang="de-DE" sz="1200" b="1" dirty="0" err="1">
                <a:latin typeface="VAGRounded BT"/>
                <a:sym typeface="Wingdings" pitchFamily="2" charset="2"/>
              </a:rPr>
              <a:t>operation</a:t>
            </a:r>
            <a:endParaRPr lang="de-DE" sz="1200" b="1" dirty="0">
              <a:latin typeface="VAGRounded BT"/>
              <a:sym typeface="Wingdings" pitchFamily="2" charset="2"/>
            </a:endParaRPr>
          </a:p>
          <a:p>
            <a:pPr defTabSz="872436">
              <a:spcBef>
                <a:spcPct val="50000"/>
              </a:spcBef>
              <a:buFont typeface="Wingdings" pitchFamily="2" charset="2"/>
              <a:buChar char="à"/>
            </a:pPr>
            <a:r>
              <a:rPr lang="de-DE" sz="1200" b="1" dirty="0" err="1">
                <a:latin typeface="VAGRounded BT"/>
              </a:rPr>
              <a:t>stability</a:t>
            </a:r>
            <a:r>
              <a:rPr lang="de-DE" sz="1200" b="1" dirty="0">
                <a:latin typeface="VAGRounded BT"/>
              </a:rPr>
              <a:t> </a:t>
            </a:r>
            <a:r>
              <a:rPr lang="de-DE" sz="1200" b="1" dirty="0" err="1">
                <a:latin typeface="VAGRounded BT"/>
              </a:rPr>
              <a:t>of</a:t>
            </a:r>
            <a:r>
              <a:rPr lang="de-DE" sz="1200" b="1" dirty="0">
                <a:latin typeface="VAGRounded BT"/>
              </a:rPr>
              <a:t/>
            </a:r>
            <a:br>
              <a:rPr lang="de-DE" sz="1200" b="1" dirty="0">
                <a:latin typeface="VAGRounded BT"/>
              </a:rPr>
            </a:br>
            <a:r>
              <a:rPr lang="de-DE" sz="1200" b="1" dirty="0">
                <a:latin typeface="VAGRounded BT"/>
              </a:rPr>
              <a:t>   </a:t>
            </a:r>
            <a:r>
              <a:rPr lang="de-DE" sz="1200" b="1" dirty="0" err="1">
                <a:latin typeface="VAGRounded BT"/>
              </a:rPr>
              <a:t>cavities</a:t>
            </a:r>
            <a:endParaRPr lang="de-DE" sz="1200" b="1" dirty="0">
              <a:latin typeface="VAGRounded BT"/>
            </a:endParaRPr>
          </a:p>
        </p:txBody>
      </p:sp>
      <p:sp>
        <p:nvSpPr>
          <p:cNvPr id="24586" name="Text Box 38"/>
          <p:cNvSpPr txBox="1">
            <a:spLocks noChangeArrowheads="1"/>
          </p:cNvSpPr>
          <p:nvPr/>
        </p:nvSpPr>
        <p:spPr bwMode="auto">
          <a:xfrm>
            <a:off x="3771086" y="5192095"/>
            <a:ext cx="1415854" cy="774639"/>
          </a:xfrm>
          <a:prstGeom prst="rect">
            <a:avLst/>
          </a:prstGeom>
          <a:noFill/>
          <a:ln w="25400">
            <a:solidFill>
              <a:srgbClr val="DC7F00"/>
            </a:solidFill>
            <a:miter lim="800000"/>
            <a:headEnd/>
            <a:tailEnd/>
          </a:ln>
        </p:spPr>
        <p:txBody>
          <a:bodyPr lIns="31554" tIns="31554" rIns="31554" bIns="31554" anchor="ctr"/>
          <a:lstStyle/>
          <a:p>
            <a:pPr defTabSz="872436">
              <a:spcBef>
                <a:spcPct val="50000"/>
              </a:spcBef>
            </a:pPr>
            <a:r>
              <a:rPr lang="de-DE" sz="1200" b="1" dirty="0" err="1">
                <a:latin typeface="VAGRounded BT"/>
              </a:rPr>
              <a:t>Geotechnical</a:t>
            </a:r>
            <a:r>
              <a:rPr lang="de-DE" sz="1200" b="1" dirty="0">
                <a:latin typeface="VAGRounded BT"/>
              </a:rPr>
              <a:t> </a:t>
            </a:r>
            <a:r>
              <a:rPr lang="de-DE" sz="1200" b="1" dirty="0" err="1">
                <a:latin typeface="VAGRounded BT"/>
              </a:rPr>
              <a:t>risk</a:t>
            </a:r>
            <a:r>
              <a:rPr lang="de-DE" sz="1200" b="1" dirty="0">
                <a:latin typeface="VAGRounded BT"/>
              </a:rPr>
              <a:t> </a:t>
            </a:r>
            <a:r>
              <a:rPr lang="de-DE" sz="1200" b="1" dirty="0" err="1">
                <a:latin typeface="VAGRounded BT"/>
              </a:rPr>
              <a:t>assessment</a:t>
            </a:r>
            <a:endParaRPr lang="de-DE" sz="1200" b="1" dirty="0">
              <a:latin typeface="VAGRounded BT"/>
            </a:endParaRPr>
          </a:p>
        </p:txBody>
      </p:sp>
      <p:sp>
        <p:nvSpPr>
          <p:cNvPr id="24587" name="Text Box 40"/>
          <p:cNvSpPr txBox="1">
            <a:spLocks noChangeArrowheads="1"/>
          </p:cNvSpPr>
          <p:nvPr/>
        </p:nvSpPr>
        <p:spPr bwMode="auto">
          <a:xfrm>
            <a:off x="7096917" y="2158333"/>
            <a:ext cx="1415854" cy="3069758"/>
          </a:xfrm>
          <a:prstGeom prst="rect">
            <a:avLst/>
          </a:prstGeom>
          <a:noFill/>
          <a:ln w="25400">
            <a:solidFill>
              <a:srgbClr val="AABB00"/>
            </a:solidFill>
            <a:miter lim="800000"/>
            <a:headEnd/>
            <a:tailEnd/>
          </a:ln>
        </p:spPr>
        <p:txBody>
          <a:bodyPr lIns="63108" tIns="31554" rIns="31554" bIns="31554" anchor="ctr"/>
          <a:lstStyle/>
          <a:p>
            <a:pPr marL="157234" indent="-157234" defTabSz="872436"/>
            <a:r>
              <a:rPr lang="de-DE" sz="1200" b="1" dirty="0">
                <a:latin typeface="VAGRounded BT"/>
              </a:rPr>
              <a:t>Long-</a:t>
            </a:r>
            <a:r>
              <a:rPr lang="de-DE" sz="1200" b="1" dirty="0" err="1">
                <a:latin typeface="VAGRounded BT"/>
              </a:rPr>
              <a:t>term</a:t>
            </a:r>
            <a:r>
              <a:rPr lang="de-DE" sz="1200" b="1" dirty="0">
                <a:latin typeface="VAGRounded BT"/>
              </a:rPr>
              <a:t>-</a:t>
            </a:r>
            <a:r>
              <a:rPr lang="de-DE" sz="1200" b="1" dirty="0" err="1">
                <a:latin typeface="VAGRounded BT"/>
              </a:rPr>
              <a:t>safety</a:t>
            </a:r>
            <a:endParaRPr lang="de-DE" sz="1200" b="1" dirty="0">
              <a:latin typeface="VAGRounded BT"/>
            </a:endParaRPr>
          </a:p>
          <a:p>
            <a:pPr marL="157234" indent="-157234" defTabSz="872436"/>
            <a:r>
              <a:rPr lang="de-DE" sz="1200" b="1" dirty="0" err="1">
                <a:latin typeface="VAGRounded BT"/>
              </a:rPr>
              <a:t>evidence</a:t>
            </a:r>
            <a:endParaRPr lang="de-DE" sz="1200" b="1" dirty="0">
              <a:latin typeface="VAGRounded BT"/>
            </a:endParaRPr>
          </a:p>
          <a:p>
            <a:pPr marL="157234" indent="-157234" defTabSz="872436">
              <a:spcBef>
                <a:spcPct val="50000"/>
              </a:spcBef>
            </a:pPr>
            <a:endParaRPr lang="de-DE" sz="1200" b="1" dirty="0">
              <a:latin typeface="VAGRounded BT"/>
            </a:endParaRPr>
          </a:p>
          <a:p>
            <a:pPr marL="157234" indent="-157234" defTabSz="872436">
              <a:spcBef>
                <a:spcPct val="50000"/>
              </a:spcBef>
            </a:pPr>
            <a:r>
              <a:rPr lang="de-DE" sz="1200" b="1" dirty="0" err="1">
                <a:latin typeface="VAGRounded BT"/>
              </a:rPr>
              <a:t>Assessment</a:t>
            </a:r>
            <a:r>
              <a:rPr lang="de-DE" sz="1200" b="1" dirty="0">
                <a:latin typeface="VAGRounded BT"/>
              </a:rPr>
              <a:t> </a:t>
            </a:r>
            <a:r>
              <a:rPr lang="de-DE" sz="1200" b="1" dirty="0" err="1">
                <a:latin typeface="VAGRounded BT"/>
              </a:rPr>
              <a:t>of</a:t>
            </a:r>
            <a:r>
              <a:rPr lang="de-DE" sz="1200" b="1" dirty="0">
                <a:latin typeface="VAGRounded BT"/>
              </a:rPr>
              <a:t>:</a:t>
            </a:r>
          </a:p>
          <a:p>
            <a:pPr marL="157234" indent="-157234" defTabSz="872436">
              <a:spcBef>
                <a:spcPct val="50000"/>
              </a:spcBef>
              <a:buFont typeface="Wingdings" pitchFamily="2" charset="2"/>
              <a:buChar char="à"/>
            </a:pPr>
            <a:r>
              <a:rPr lang="de-DE" sz="1200" b="1" dirty="0" err="1">
                <a:latin typeface="VAGRounded BT"/>
                <a:sym typeface="Wingdings" pitchFamily="2" charset="2"/>
              </a:rPr>
              <a:t>natural</a:t>
            </a:r>
            <a:r>
              <a:rPr lang="de-DE" sz="1200" b="1" dirty="0">
                <a:latin typeface="VAGRounded BT"/>
                <a:sym typeface="Wingdings" pitchFamily="2" charset="2"/>
              </a:rPr>
              <a:t> </a:t>
            </a:r>
            <a:r>
              <a:rPr lang="de-DE" sz="1200" b="1" dirty="0" err="1">
                <a:latin typeface="VAGRounded BT"/>
                <a:sym typeface="Wingdings" pitchFamily="2" charset="2"/>
              </a:rPr>
              <a:t>and</a:t>
            </a:r>
            <a:r>
              <a:rPr lang="de-DE" sz="1200" b="1" dirty="0">
                <a:latin typeface="VAGRounded BT"/>
                <a:sym typeface="Wingdings" pitchFamily="2" charset="2"/>
              </a:rPr>
              <a:t> </a:t>
            </a:r>
            <a:r>
              <a:rPr lang="de-DE" sz="1200" b="1" dirty="0" err="1">
                <a:latin typeface="VAGRounded BT"/>
                <a:sym typeface="Wingdings" pitchFamily="2" charset="2"/>
              </a:rPr>
              <a:t>technical</a:t>
            </a:r>
            <a:r>
              <a:rPr lang="de-DE" sz="1200" b="1" dirty="0">
                <a:latin typeface="VAGRounded BT"/>
                <a:sym typeface="Wingdings" pitchFamily="2" charset="2"/>
              </a:rPr>
              <a:t> </a:t>
            </a:r>
            <a:r>
              <a:rPr lang="de-DE" sz="1200" b="1" dirty="0" err="1">
                <a:latin typeface="VAGRounded BT"/>
                <a:sym typeface="Wingdings" pitchFamily="2" charset="2"/>
              </a:rPr>
              <a:t>barriers</a:t>
            </a:r>
            <a:endParaRPr lang="de-DE" sz="1200" b="1" dirty="0">
              <a:latin typeface="VAGRounded BT"/>
              <a:sym typeface="Wingdings" pitchFamily="2" charset="2"/>
            </a:endParaRPr>
          </a:p>
          <a:p>
            <a:pPr marL="157234" indent="-157234" defTabSz="872436">
              <a:spcBef>
                <a:spcPct val="50000"/>
              </a:spcBef>
              <a:buFont typeface="Wingdings" pitchFamily="2" charset="2"/>
              <a:buChar char="à"/>
            </a:pPr>
            <a:r>
              <a:rPr lang="de-DE" sz="1200" b="1" dirty="0" err="1">
                <a:latin typeface="VAGRounded BT"/>
              </a:rPr>
              <a:t>incidents</a:t>
            </a:r>
            <a:r>
              <a:rPr lang="de-DE" sz="1200" b="1" dirty="0">
                <a:latin typeface="VAGRounded BT"/>
              </a:rPr>
              <a:t> </a:t>
            </a:r>
            <a:r>
              <a:rPr lang="de-DE" sz="1200" b="1" dirty="0" err="1">
                <a:latin typeface="VAGRounded BT"/>
              </a:rPr>
              <a:t>and</a:t>
            </a:r>
            <a:r>
              <a:rPr lang="de-DE" sz="1200" b="1" dirty="0">
                <a:latin typeface="VAGRounded BT"/>
              </a:rPr>
              <a:t> </a:t>
            </a:r>
            <a:r>
              <a:rPr lang="de-DE" sz="1200" b="1" dirty="0" err="1">
                <a:latin typeface="VAGRounded BT"/>
              </a:rPr>
              <a:t>contingencies</a:t>
            </a:r>
            <a:endParaRPr lang="de-DE" sz="1200" b="1" dirty="0">
              <a:latin typeface="VAGRounded BT"/>
            </a:endParaRPr>
          </a:p>
          <a:p>
            <a:pPr marL="157234" indent="-157234" defTabSz="872436">
              <a:spcBef>
                <a:spcPct val="50000"/>
              </a:spcBef>
              <a:buFont typeface="Wingdings" pitchFamily="2" charset="2"/>
              <a:buChar char="à"/>
            </a:pPr>
            <a:r>
              <a:rPr lang="de-DE" sz="1200" b="1" dirty="0" err="1">
                <a:latin typeface="VAGRounded BT"/>
              </a:rPr>
              <a:t>the</a:t>
            </a:r>
            <a:r>
              <a:rPr lang="de-DE" sz="1200" b="1" dirty="0">
                <a:latin typeface="VAGRounded BT"/>
              </a:rPr>
              <a:t> </a:t>
            </a:r>
            <a:r>
              <a:rPr lang="de-DE" sz="1200" b="1" dirty="0" err="1">
                <a:latin typeface="VAGRounded BT"/>
              </a:rPr>
              <a:t>overall</a:t>
            </a:r>
            <a:r>
              <a:rPr lang="de-DE" sz="1200" b="1" dirty="0">
                <a:latin typeface="VAGRounded BT"/>
              </a:rPr>
              <a:t> </a:t>
            </a:r>
            <a:r>
              <a:rPr lang="de-DE" sz="1200" b="1" dirty="0" err="1">
                <a:latin typeface="VAGRounded BT"/>
              </a:rPr>
              <a:t>system</a:t>
            </a:r>
            <a:endParaRPr lang="de-DE" sz="1200" b="1" dirty="0">
              <a:latin typeface="VAGRounded BT"/>
            </a:endParaRPr>
          </a:p>
        </p:txBody>
      </p:sp>
      <p:cxnSp>
        <p:nvCxnSpPr>
          <p:cNvPr id="24588" name="AutoShape 41"/>
          <p:cNvCxnSpPr>
            <a:cxnSpLocks noChangeShapeType="1"/>
            <a:stCxn id="24579" idx="3"/>
            <a:endCxn id="24584" idx="1"/>
          </p:cNvCxnSpPr>
          <p:nvPr/>
        </p:nvCxnSpPr>
        <p:spPr bwMode="auto">
          <a:xfrm>
            <a:off x="2181474" y="1866044"/>
            <a:ext cx="716751" cy="1828608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4589" name="AutoShape 42"/>
          <p:cNvCxnSpPr>
            <a:cxnSpLocks noChangeShapeType="1"/>
            <a:stCxn id="24581" idx="3"/>
            <a:endCxn id="24584" idx="1"/>
          </p:cNvCxnSpPr>
          <p:nvPr/>
        </p:nvCxnSpPr>
        <p:spPr bwMode="auto">
          <a:xfrm>
            <a:off x="2181474" y="2780349"/>
            <a:ext cx="716751" cy="914303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4590" name="AutoShape 43"/>
          <p:cNvCxnSpPr>
            <a:cxnSpLocks noChangeShapeType="1"/>
            <a:stCxn id="24582" idx="3"/>
            <a:endCxn id="24584" idx="1"/>
          </p:cNvCxnSpPr>
          <p:nvPr/>
        </p:nvCxnSpPr>
        <p:spPr bwMode="auto">
          <a:xfrm>
            <a:off x="2181474" y="3694652"/>
            <a:ext cx="716751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4591" name="AutoShape 44"/>
          <p:cNvCxnSpPr>
            <a:cxnSpLocks noChangeShapeType="1"/>
            <a:stCxn id="24583" idx="3"/>
            <a:endCxn id="24584" idx="1"/>
          </p:cNvCxnSpPr>
          <p:nvPr/>
        </p:nvCxnSpPr>
        <p:spPr bwMode="auto">
          <a:xfrm flipV="1">
            <a:off x="2181474" y="3694652"/>
            <a:ext cx="716751" cy="1828608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4592" name="AutoShape 45"/>
          <p:cNvCxnSpPr>
            <a:cxnSpLocks noChangeShapeType="1"/>
            <a:stCxn id="24580" idx="3"/>
            <a:endCxn id="24584" idx="1"/>
          </p:cNvCxnSpPr>
          <p:nvPr/>
        </p:nvCxnSpPr>
        <p:spPr bwMode="auto">
          <a:xfrm flipV="1">
            <a:off x="2181474" y="3694652"/>
            <a:ext cx="716751" cy="905665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4593" name="AutoShape 46"/>
          <p:cNvCxnSpPr>
            <a:cxnSpLocks noChangeShapeType="1"/>
            <a:stCxn id="24584" idx="2"/>
            <a:endCxn id="24586" idx="1"/>
          </p:cNvCxnSpPr>
          <p:nvPr/>
        </p:nvCxnSpPr>
        <p:spPr bwMode="auto">
          <a:xfrm rot="16200000" flipH="1">
            <a:off x="2930385" y="4749573"/>
            <a:ext cx="1485924" cy="173758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4594" name="AutoShape 47"/>
          <p:cNvCxnSpPr>
            <a:cxnSpLocks noChangeShapeType="1"/>
            <a:stCxn id="24584" idx="3"/>
            <a:endCxn id="24585" idx="1"/>
          </p:cNvCxnSpPr>
          <p:nvPr/>
        </p:nvCxnSpPr>
        <p:spPr bwMode="auto">
          <a:xfrm flipV="1">
            <a:off x="4274712" y="3693213"/>
            <a:ext cx="902725" cy="1439"/>
          </a:xfrm>
          <a:prstGeom prst="bentConnector3">
            <a:avLst>
              <a:gd name="adj1" fmla="val 49926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4595" name="AutoShape 48"/>
          <p:cNvCxnSpPr>
            <a:cxnSpLocks noChangeShapeType="1"/>
            <a:stCxn id="24584" idx="0"/>
            <a:endCxn id="24587" idx="0"/>
          </p:cNvCxnSpPr>
          <p:nvPr/>
        </p:nvCxnSpPr>
        <p:spPr bwMode="auto">
          <a:xfrm rot="-5400000">
            <a:off x="5121496" y="611788"/>
            <a:ext cx="1148999" cy="4219055"/>
          </a:xfrm>
          <a:prstGeom prst="bentConnector3">
            <a:avLst>
              <a:gd name="adj1" fmla="val 117042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4596" name="AutoShape 49"/>
          <p:cNvCxnSpPr>
            <a:cxnSpLocks noChangeShapeType="1"/>
            <a:stCxn id="24585" idx="3"/>
            <a:endCxn id="24587" idx="1"/>
          </p:cNvCxnSpPr>
          <p:nvPr/>
        </p:nvCxnSpPr>
        <p:spPr bwMode="auto">
          <a:xfrm>
            <a:off x="6615011" y="3693212"/>
            <a:ext cx="471046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4597" name="AutoShape 50"/>
          <p:cNvCxnSpPr>
            <a:cxnSpLocks noChangeShapeType="1"/>
            <a:stCxn id="24586" idx="3"/>
            <a:endCxn id="24585" idx="2"/>
          </p:cNvCxnSpPr>
          <p:nvPr/>
        </p:nvCxnSpPr>
        <p:spPr bwMode="auto">
          <a:xfrm flipV="1">
            <a:off x="5197800" y="4781739"/>
            <a:ext cx="699103" cy="797676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4598" name="AutoShape 51"/>
          <p:cNvCxnSpPr>
            <a:cxnSpLocks noChangeShapeType="1"/>
            <a:stCxn id="24586" idx="3"/>
            <a:endCxn id="24587" idx="2"/>
          </p:cNvCxnSpPr>
          <p:nvPr/>
        </p:nvCxnSpPr>
        <p:spPr bwMode="auto">
          <a:xfrm flipV="1">
            <a:off x="5197800" y="5239610"/>
            <a:ext cx="2607723" cy="339804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3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800" dirty="0" smtClean="0">
                <a:latin typeface="VAGRounded BT"/>
              </a:rPr>
              <a:t>Source: K+S, A. </a:t>
            </a:r>
            <a:r>
              <a:rPr lang="de-DE" sz="800" dirty="0" err="1" smtClean="0">
                <a:latin typeface="VAGRounded BT"/>
              </a:rPr>
              <a:t>Baart</a:t>
            </a:r>
            <a:endParaRPr lang="de-DE" sz="800" dirty="0" smtClean="0">
              <a:latin typeface="VAGRounded B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Inhaltsplatzhalter 2"/>
          <p:cNvSpPr txBox="1">
            <a:spLocks/>
          </p:cNvSpPr>
          <p:nvPr/>
        </p:nvSpPr>
        <p:spPr bwMode="auto">
          <a:xfrm>
            <a:off x="395536" y="1412776"/>
            <a:ext cx="592931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82563" indent="-182563">
              <a:spcBef>
                <a:spcPts val="600"/>
              </a:spcBef>
              <a:buClr>
                <a:srgbClr val="33B2B2"/>
              </a:buClr>
              <a:buSzPct val="100000"/>
            </a:pPr>
            <a:r>
              <a:rPr lang="en-US" dirty="0">
                <a:latin typeface="VAGRounded BT"/>
                <a:cs typeface="Arial" charset="0"/>
              </a:rPr>
              <a:t>Geo-scientific long-term prognosis </a:t>
            </a:r>
            <a:r>
              <a:rPr lang="en-US" dirty="0" smtClean="0">
                <a:latin typeface="VAGRounded BT"/>
                <a:cs typeface="Arial" charset="0"/>
              </a:rPr>
              <a:t>of </a:t>
            </a:r>
            <a:r>
              <a:rPr lang="en-US" dirty="0">
                <a:latin typeface="VAGRounded BT"/>
                <a:cs typeface="Arial" charset="0"/>
              </a:rPr>
              <a:t>site development</a:t>
            </a:r>
          </a:p>
          <a:p>
            <a:pPr marL="182563" indent="-182563">
              <a:spcBef>
                <a:spcPts val="1200"/>
              </a:spcBef>
              <a:buClr>
                <a:srgbClr val="33B2B2"/>
              </a:buClr>
              <a:buSzPct val="100000"/>
            </a:pPr>
            <a:r>
              <a:rPr lang="en-US" dirty="0" smtClean="0">
                <a:latin typeface="VAGRounded BT"/>
                <a:cs typeface="Arial" charset="0"/>
              </a:rPr>
              <a:t>Basis: Knowledge </a:t>
            </a:r>
            <a:r>
              <a:rPr lang="en-US" dirty="0">
                <a:latin typeface="VAGRounded BT"/>
                <a:cs typeface="Arial" charset="0"/>
              </a:rPr>
              <a:t>of site characteristics</a:t>
            </a:r>
          </a:p>
          <a:p>
            <a:pPr marL="636588" lvl="2" indent="-179388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>
                <a:latin typeface="VAGRounded BT"/>
                <a:cs typeface="Arial" charset="0"/>
              </a:rPr>
              <a:t>Rocks and their properties</a:t>
            </a:r>
          </a:p>
          <a:p>
            <a:pPr marL="636588" lvl="2" indent="-179388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>
                <a:latin typeface="VAGRounded BT"/>
                <a:cs typeface="Arial" charset="0"/>
              </a:rPr>
              <a:t>Hydrology (regional/local)</a:t>
            </a:r>
          </a:p>
          <a:p>
            <a:pPr marL="636588" lvl="2" indent="-179388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>
                <a:latin typeface="VAGRounded BT"/>
                <a:cs typeface="Arial" charset="0"/>
              </a:rPr>
              <a:t>Hydrogeology</a:t>
            </a:r>
          </a:p>
          <a:p>
            <a:pPr marL="636588" lvl="2" indent="-179388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>
                <a:latin typeface="VAGRounded BT"/>
                <a:cs typeface="Arial" charset="0"/>
              </a:rPr>
              <a:t>(Biosphere</a:t>
            </a:r>
            <a:r>
              <a:rPr lang="en-US" dirty="0" smtClean="0">
                <a:latin typeface="VAGRounded BT"/>
                <a:cs typeface="Arial" charset="0"/>
              </a:rPr>
              <a:t>)</a:t>
            </a:r>
          </a:p>
          <a:p>
            <a:pPr marL="636588" lvl="2" indent="-179388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smtClean="0">
                <a:latin typeface="VAGRounded BT"/>
                <a:cs typeface="Arial" charset="0"/>
              </a:rPr>
              <a:t>Technical Barriers</a:t>
            </a:r>
          </a:p>
          <a:p>
            <a:pPr marL="636588" lvl="2" indent="-179388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smtClean="0">
                <a:latin typeface="VAGRounded BT"/>
                <a:cs typeface="Arial" charset="0"/>
              </a:rPr>
              <a:t>Waste</a:t>
            </a:r>
          </a:p>
          <a:p>
            <a:pPr marL="636588" lvl="2" indent="-179388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smtClean="0">
                <a:latin typeface="VAGRounded BT"/>
                <a:cs typeface="Arial" charset="0"/>
              </a:rPr>
              <a:t>Design </a:t>
            </a:r>
            <a:r>
              <a:rPr lang="en-US" dirty="0">
                <a:latin typeface="VAGRounded BT"/>
                <a:cs typeface="Arial" charset="0"/>
              </a:rPr>
              <a:t>of disposal </a:t>
            </a:r>
            <a:r>
              <a:rPr lang="en-US" dirty="0" smtClean="0">
                <a:latin typeface="VAGRounded BT"/>
                <a:cs typeface="Arial" charset="0"/>
              </a:rPr>
              <a:t>facility</a:t>
            </a:r>
          </a:p>
          <a:p>
            <a:pPr marL="636588" lvl="2" indent="-179388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smtClean="0">
                <a:latin typeface="VAGRounded BT"/>
                <a:cs typeface="Arial" charset="0"/>
              </a:rPr>
              <a:t>Geological processes</a:t>
            </a:r>
            <a:endParaRPr lang="en-US" dirty="0">
              <a:latin typeface="VAGRounded BT"/>
              <a:cs typeface="Arial" charset="0"/>
            </a:endParaRPr>
          </a:p>
        </p:txBody>
      </p:sp>
      <p:sp>
        <p:nvSpPr>
          <p:cNvPr id="17" name="Titel 1"/>
          <p:cNvSpPr txBox="1">
            <a:spLocks/>
          </p:cNvSpPr>
          <p:nvPr/>
        </p:nvSpPr>
        <p:spPr bwMode="auto">
          <a:xfrm>
            <a:off x="395536" y="620688"/>
            <a:ext cx="82772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1271588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2400" b="1" dirty="0">
                <a:latin typeface="VAGRounded BT"/>
                <a:cs typeface="Arial" pitchFamily="34" charset="0"/>
              </a:rPr>
              <a:t>Strategy of Long-term Safety Assessment</a:t>
            </a:r>
            <a:endParaRPr lang="en-US" sz="2400" b="1" kern="0" dirty="0">
              <a:latin typeface="VAGRounded BT"/>
              <a:ea typeface="+mj-ea"/>
              <a:cs typeface="Arial" pitchFamily="34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644008" y="2276872"/>
          <a:ext cx="4318000" cy="3087687"/>
        </p:xfrm>
        <a:graphic>
          <a:graphicData uri="http://schemas.openxmlformats.org/presentationml/2006/ole">
            <p:oleObj spid="_x0000_s3074" name="Folie" r:id="rId3" imgW="2798197" imgH="2099319" progId="PowerPoint.Slid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4475" y="581025"/>
            <a:ext cx="7664450" cy="831751"/>
          </a:xfrm>
        </p:spPr>
        <p:txBody>
          <a:bodyPr/>
          <a:lstStyle/>
          <a:p>
            <a:r>
              <a:rPr lang="en-GB" sz="2400" dirty="0" smtClean="0">
                <a:latin typeface="VAGRounded BT" pitchFamily="34" charset="0"/>
              </a:rPr>
              <a:t>Site selection criteria</a:t>
            </a:r>
            <a:endParaRPr lang="en-GB" sz="2400" dirty="0">
              <a:latin typeface="VAGRounded BT" pitchFamily="34" charset="0"/>
            </a:endParaRPr>
          </a:p>
        </p:txBody>
      </p:sp>
      <p:pic>
        <p:nvPicPr>
          <p:cNvPr id="6" name="Inhaltsplatzhalter 5" descr="Site selection crieteria Schwei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84784"/>
            <a:ext cx="7572701" cy="4673600"/>
          </a:xfr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250824" y="6626225"/>
            <a:ext cx="8065591" cy="23177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latin typeface="VAGRounded BT"/>
              </a:rPr>
              <a:t>Source: Kowalski/ NAGRA (2010) : </a:t>
            </a:r>
            <a:r>
              <a:rPr lang="en-US" dirty="0" smtClean="0">
                <a:latin typeface="VAGRounded BT"/>
              </a:rPr>
              <a:t>Status of the Radioactive Waste Management </a:t>
            </a:r>
            <a:r>
              <a:rPr lang="en-US" dirty="0" err="1" smtClean="0">
                <a:latin typeface="VAGRounded BT"/>
              </a:rPr>
              <a:t>Programme</a:t>
            </a:r>
            <a:r>
              <a:rPr lang="en-US" dirty="0" smtClean="0">
                <a:latin typeface="VAGRounded BT"/>
              </a:rPr>
              <a:t> in Switzerland</a:t>
            </a:r>
            <a:endParaRPr lang="en-GB" dirty="0">
              <a:latin typeface="VAGRounded BT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en-GB" smtClean="0">
                <a:latin typeface="VAGRounded BT" pitchFamily="34" charset="0"/>
              </a:rPr>
              <a:pPr>
                <a:defRPr/>
              </a:pPr>
              <a:t>15</a:t>
            </a:fld>
            <a:endParaRPr lang="en-GB">
              <a:latin typeface="VAGRounded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16867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err="1" smtClean="0">
                <a:latin typeface="VAGRounded BT"/>
                <a:cs typeface="Arial" charset="0"/>
              </a:rPr>
              <a:t>Obviously</a:t>
            </a:r>
            <a:r>
              <a:rPr lang="de-DE" sz="2400" dirty="0" smtClean="0">
                <a:latin typeface="VAGRounded BT"/>
                <a:cs typeface="Arial" charset="0"/>
              </a:rPr>
              <a:t> </a:t>
            </a:r>
            <a:r>
              <a:rPr lang="de-DE" sz="2400" dirty="0" err="1" smtClean="0">
                <a:latin typeface="VAGRounded BT"/>
                <a:cs typeface="Arial" charset="0"/>
              </a:rPr>
              <a:t>unfavourable</a:t>
            </a:r>
            <a:r>
              <a:rPr lang="de-DE" sz="2400" dirty="0" smtClean="0">
                <a:latin typeface="VAGRounded BT"/>
                <a:cs typeface="Arial" charset="0"/>
              </a:rPr>
              <a:t> </a:t>
            </a:r>
            <a:r>
              <a:rPr lang="de-DE" sz="2400" dirty="0" err="1" smtClean="0">
                <a:latin typeface="VAGRounded BT"/>
                <a:cs typeface="Arial" charset="0"/>
              </a:rPr>
              <a:t>geological</a:t>
            </a:r>
            <a:r>
              <a:rPr lang="de-DE" sz="2400" dirty="0" smtClean="0">
                <a:latin typeface="VAGRounded BT"/>
                <a:cs typeface="Arial" charset="0"/>
              </a:rPr>
              <a:t> </a:t>
            </a:r>
            <a:r>
              <a:rPr lang="de-DE" sz="2400" dirty="0" err="1" smtClean="0">
                <a:latin typeface="VAGRounded BT"/>
                <a:cs typeface="Arial" charset="0"/>
              </a:rPr>
              <a:t>conditions</a:t>
            </a:r>
            <a:endParaRPr lang="de-DE" sz="2400" dirty="0" smtClean="0">
              <a:latin typeface="VAGRounded BT"/>
              <a:cs typeface="Arial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44475" y="1263650"/>
            <a:ext cx="8647113" cy="5037138"/>
          </a:xfrm>
        </p:spPr>
        <p:txBody>
          <a:bodyPr/>
          <a:lstStyle/>
          <a:p>
            <a:pPr marL="268288" indent="-268288">
              <a:buFont typeface="Arial" pitchFamily="34" charset="0"/>
              <a:buChar char="•"/>
              <a:defRPr/>
            </a:pPr>
            <a:r>
              <a:rPr b="1" dirty="0" smtClean="0">
                <a:latin typeface="VAGRounded BT"/>
              </a:rPr>
              <a:t>Extensive vertical movements </a:t>
            </a:r>
          </a:p>
          <a:p>
            <a:pPr marL="268288" indent="-268288">
              <a:defRPr/>
            </a:pPr>
            <a:r>
              <a:rPr lang="en-US" dirty="0" smtClean="0">
                <a:latin typeface="VAGRounded BT"/>
              </a:rPr>
              <a:t>	Criterion: No uplift/subsidence of several </a:t>
            </a:r>
            <a:r>
              <a:rPr lang="en-US" dirty="0" err="1" smtClean="0">
                <a:latin typeface="VAGRounded BT"/>
              </a:rPr>
              <a:t>millimetres</a:t>
            </a:r>
            <a:r>
              <a:rPr lang="en-US" dirty="0" smtClean="0">
                <a:latin typeface="VAGRounded BT"/>
              </a:rPr>
              <a:t> per year during the required isolation time </a:t>
            </a:r>
          </a:p>
          <a:p>
            <a:pPr marL="268288" indent="-268288">
              <a:defRPr/>
            </a:pPr>
            <a:endParaRPr lang="en-US" dirty="0" smtClean="0">
              <a:latin typeface="VAGRounded BT"/>
            </a:endParaRPr>
          </a:p>
          <a:p>
            <a:pPr marL="268288" indent="-268288">
              <a:buFont typeface="Arial" pitchFamily="34" charset="0"/>
              <a:buChar char="•"/>
              <a:defRPr/>
            </a:pPr>
            <a:r>
              <a:rPr b="1" dirty="0" smtClean="0">
                <a:latin typeface="VAGRounded BT"/>
              </a:rPr>
              <a:t>Active disturbance zones </a:t>
            </a:r>
          </a:p>
          <a:p>
            <a:pPr marL="268288" indent="-268288">
              <a:defRPr/>
            </a:pPr>
            <a:r>
              <a:rPr lang="en-US" dirty="0" smtClean="0">
                <a:latin typeface="VAGRounded BT"/>
              </a:rPr>
              <a:t>	Criterion: No active disturbance zones in the repository area </a:t>
            </a:r>
          </a:p>
          <a:p>
            <a:pPr marL="268288" indent="-268288">
              <a:defRPr/>
            </a:pPr>
            <a:endParaRPr dirty="0" smtClean="0">
              <a:latin typeface="VAGRounded BT"/>
            </a:endParaRPr>
          </a:p>
          <a:p>
            <a:pPr marL="268288" indent="-268288">
              <a:buFont typeface="Arial" pitchFamily="34" charset="0"/>
              <a:buChar char="•"/>
              <a:defRPr/>
            </a:pPr>
            <a:r>
              <a:rPr b="1" dirty="0" smtClean="0">
                <a:latin typeface="VAGRounded BT"/>
              </a:rPr>
              <a:t>Seismic activity </a:t>
            </a:r>
          </a:p>
          <a:p>
            <a:pPr marL="268288" indent="-268288">
              <a:defRPr/>
            </a:pPr>
            <a:r>
              <a:rPr lang="en-US" dirty="0" smtClean="0">
                <a:latin typeface="VAGRounded BT"/>
              </a:rPr>
              <a:t>	Criterion: No seismic activity greater than in earthquake zone 1 according to DIN 4149</a:t>
            </a:r>
          </a:p>
          <a:p>
            <a:pPr marL="268288" indent="-268288">
              <a:buFont typeface="Arial" pitchFamily="34" charset="0"/>
              <a:buChar char="•"/>
              <a:defRPr/>
            </a:pPr>
            <a:r>
              <a:rPr b="1" dirty="0" smtClean="0">
                <a:latin typeface="VAGRounded BT"/>
              </a:rPr>
              <a:t>Volcanic activity </a:t>
            </a:r>
          </a:p>
          <a:p>
            <a:pPr marL="268288" indent="-268288">
              <a:defRPr/>
            </a:pPr>
            <a:r>
              <a:rPr lang="en-US" dirty="0" smtClean="0">
                <a:latin typeface="VAGRounded BT"/>
              </a:rPr>
              <a:t>	Criterion: No quaternary or expected volcanic activity in the repository region</a:t>
            </a:r>
            <a:endParaRPr dirty="0">
              <a:latin typeface="VAGRounded BT"/>
            </a:endParaRPr>
          </a:p>
        </p:txBody>
      </p:sp>
      <p:sp>
        <p:nvSpPr>
          <p:cNvPr id="5124" name="Fußzeilenplatzhalter 3"/>
          <p:cNvSpPr>
            <a:spLocks noGrp="1"/>
          </p:cNvSpPr>
          <p:nvPr>
            <p:ph type="ftr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>
              <a:latin typeface="Arial" charset="0"/>
            </a:endParaRPr>
          </a:p>
        </p:txBody>
      </p:sp>
      <p:sp>
        <p:nvSpPr>
          <p:cNvPr id="5125" name="Foliennummernplatzhalter 4"/>
          <p:cNvSpPr>
            <a:spLocks noGrp="1"/>
          </p:cNvSpPr>
          <p:nvPr>
            <p:ph type="sldNum" sz="quarter" idx="13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554D48F-3C84-46E4-AD22-726F342949E7}" type="slidenum">
              <a:rPr lang="de-DE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de-DE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VAGRounded BT"/>
                <a:cs typeface="Arial" charset="0"/>
              </a:rPr>
              <a:t>Favorable integral geological setting</a:t>
            </a:r>
            <a:endParaRPr lang="de-DE" sz="2400" dirty="0" smtClean="0">
              <a:latin typeface="VAGRounded BT"/>
              <a:cs typeface="Arial" charset="0"/>
            </a:endParaRPr>
          </a:p>
        </p:txBody>
      </p:sp>
      <p:sp>
        <p:nvSpPr>
          <p:cNvPr id="6147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44475" y="1263650"/>
            <a:ext cx="8647113" cy="5037138"/>
          </a:xfrm>
        </p:spPr>
        <p:txBody>
          <a:bodyPr/>
          <a:lstStyle/>
          <a:p>
            <a:pPr marL="268288" indent="-268288">
              <a:buFontTx/>
              <a:buChar char="•"/>
            </a:pPr>
            <a:r>
              <a:rPr lang="en-US" dirty="0" smtClean="0">
                <a:latin typeface="VAGRounded BT"/>
                <a:cs typeface="Arial" charset="0"/>
              </a:rPr>
              <a:t>None or only slow ground water movement at repository level </a:t>
            </a:r>
          </a:p>
          <a:p>
            <a:pPr marL="268288" indent="-268288">
              <a:buFontTx/>
              <a:buChar char="•"/>
            </a:pPr>
            <a:r>
              <a:rPr dirty="0" smtClean="0">
                <a:latin typeface="VAGRounded BT"/>
                <a:cs typeface="Arial" charset="0"/>
              </a:rPr>
              <a:t>Favorable hydro-chemical conditions (e.g. absence of oxidizing acid mine waters) </a:t>
            </a:r>
          </a:p>
          <a:p>
            <a:pPr marL="268288" indent="-268288">
              <a:buFontTx/>
              <a:buChar char="•"/>
            </a:pPr>
            <a:r>
              <a:rPr lang="en-US" dirty="0" smtClean="0">
                <a:latin typeface="VAGRounded BT"/>
                <a:cs typeface="Arial" charset="0"/>
              </a:rPr>
              <a:t>High retention potential of the rocks regarding pollutants </a:t>
            </a:r>
          </a:p>
          <a:p>
            <a:pPr marL="268288" indent="-268288">
              <a:buFontTx/>
              <a:buChar char="•"/>
            </a:pPr>
            <a:r>
              <a:rPr lang="en-US" dirty="0" smtClean="0">
                <a:latin typeface="VAGRounded BT"/>
                <a:cs typeface="Arial" charset="0"/>
              </a:rPr>
              <a:t>Low tendency to build new pathways </a:t>
            </a:r>
          </a:p>
          <a:p>
            <a:pPr marL="268288" indent="-268288">
              <a:buFontTx/>
              <a:buChar char="•"/>
            </a:pPr>
            <a:r>
              <a:rPr lang="en-US" dirty="0" smtClean="0">
                <a:latin typeface="VAGRounded BT"/>
                <a:cs typeface="Arial" charset="0"/>
              </a:rPr>
              <a:t>Favorable configuration (e.g. spatial extension) of the rock formations </a:t>
            </a:r>
          </a:p>
          <a:p>
            <a:pPr marL="268288" indent="-268288">
              <a:buFontTx/>
              <a:buChar char="•"/>
            </a:pPr>
            <a:r>
              <a:rPr lang="en-US" dirty="0" smtClean="0">
                <a:latin typeface="VAGRounded BT"/>
                <a:cs typeface="Arial" charset="0"/>
              </a:rPr>
              <a:t>Situation which allows a good spatial </a:t>
            </a:r>
            <a:r>
              <a:rPr lang="en-US" dirty="0" err="1" smtClean="0">
                <a:latin typeface="VAGRounded BT"/>
                <a:cs typeface="Arial" charset="0"/>
              </a:rPr>
              <a:t>characterisation</a:t>
            </a:r>
            <a:r>
              <a:rPr lang="en-US" dirty="0" smtClean="0">
                <a:latin typeface="VAGRounded BT"/>
                <a:cs typeface="Arial" charset="0"/>
              </a:rPr>
              <a:t> of the rock formation </a:t>
            </a:r>
          </a:p>
          <a:p>
            <a:pPr marL="268288" indent="-268288">
              <a:buFontTx/>
              <a:buChar char="•"/>
            </a:pPr>
            <a:r>
              <a:rPr lang="en-US" dirty="0" smtClean="0">
                <a:latin typeface="VAGRounded BT"/>
                <a:cs typeface="Arial" charset="0"/>
              </a:rPr>
              <a:t>Situation which allow a reliable prognosis of the long-term stability of the favorable conditions of the rock formation </a:t>
            </a:r>
          </a:p>
          <a:p>
            <a:pPr marL="0" indent="0"/>
            <a:endParaRPr dirty="0" smtClean="0">
              <a:latin typeface="VAGRounded BT"/>
              <a:cs typeface="Arial" charset="0"/>
            </a:endParaRPr>
          </a:p>
        </p:txBody>
      </p:sp>
      <p:sp>
        <p:nvSpPr>
          <p:cNvPr id="6148" name="Fußzeilenplatzhalter 3"/>
          <p:cNvSpPr>
            <a:spLocks noGrp="1"/>
          </p:cNvSpPr>
          <p:nvPr>
            <p:ph type="ftr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>
              <a:latin typeface="VAGRounded BT"/>
            </a:endParaRPr>
          </a:p>
        </p:txBody>
      </p:sp>
      <p:sp>
        <p:nvSpPr>
          <p:cNvPr id="6149" name="Foliennummernplatzhalter 4"/>
          <p:cNvSpPr>
            <a:spLocks noGrp="1"/>
          </p:cNvSpPr>
          <p:nvPr>
            <p:ph type="sldNum" sz="quarter" idx="13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9356FF3-8B53-4CF4-9C90-5FE52A909935}" type="slidenum">
              <a:rPr lang="de-DE" smtClean="0">
                <a:latin typeface="VAGRounded BT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de-DE" smtClean="0">
              <a:latin typeface="VAGRounded BT"/>
              <a:cs typeface="Arial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244475" y="581025"/>
            <a:ext cx="7664450" cy="831751"/>
          </a:xfrm>
        </p:spPr>
        <p:txBody>
          <a:bodyPr/>
          <a:lstStyle/>
          <a:p>
            <a:pPr marL="457200" indent="-457200">
              <a:spcBef>
                <a:spcPts val="600"/>
              </a:spcBef>
            </a:pPr>
            <a:r>
              <a:rPr lang="de-DE" sz="2400" dirty="0" smtClean="0">
                <a:latin typeface="VAGRounded BT" pitchFamily="34" charset="0"/>
              </a:rPr>
              <a:t>Potential Sites</a:t>
            </a:r>
            <a:endParaRPr lang="de-DE" sz="2400" dirty="0">
              <a:latin typeface="VAGRounded BT" pitchFamily="34" charset="0"/>
            </a:endParaRPr>
          </a:p>
        </p:txBody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>
          <a:xfrm>
            <a:off x="244475" y="1628800"/>
            <a:ext cx="8647113" cy="4671988"/>
          </a:xfrm>
        </p:spPr>
        <p:txBody>
          <a:bodyPr/>
          <a:lstStyle/>
          <a:p>
            <a:pPr marL="457200" indent="-457200">
              <a:spcBef>
                <a:spcPts val="600"/>
              </a:spcBef>
              <a:buAutoNum type="arabicPeriod"/>
            </a:pPr>
            <a:r>
              <a:rPr lang="en-GB" sz="2000" b="1" dirty="0" smtClean="0">
                <a:latin typeface="VAGRounded BT" pitchFamily="34" charset="0"/>
              </a:rPr>
              <a:t>Which host rock?</a:t>
            </a:r>
          </a:p>
          <a:p>
            <a:pPr marL="636588" lvl="1" indent="-457200"/>
            <a:r>
              <a:rPr lang="en-GB" sz="2000" u="sng" dirty="0" smtClean="0">
                <a:latin typeface="VAGRounded BT" pitchFamily="34" charset="0"/>
              </a:rPr>
              <a:t>Salt</a:t>
            </a:r>
            <a:r>
              <a:rPr lang="en-GB" sz="2000" dirty="0" smtClean="0">
                <a:latin typeface="VAGRounded BT" pitchFamily="34" charset="0"/>
              </a:rPr>
              <a:t>: many deposits but few underground mines in Asia </a:t>
            </a:r>
            <a:br>
              <a:rPr lang="en-GB" sz="2000" dirty="0" smtClean="0">
                <a:latin typeface="VAGRounded BT" pitchFamily="34" charset="0"/>
              </a:rPr>
            </a:br>
            <a:r>
              <a:rPr lang="en-GB" sz="2000" dirty="0" smtClean="0">
                <a:latin typeface="VAGRounded BT" pitchFamily="34" charset="0"/>
              </a:rPr>
              <a:t>(too little information at the moment) </a:t>
            </a:r>
            <a:endParaRPr lang="en-GB" sz="2000" i="1" dirty="0" smtClean="0">
              <a:latin typeface="VAGRounded BT" pitchFamily="34" charset="0"/>
            </a:endParaRPr>
          </a:p>
          <a:p>
            <a:pPr marL="636588" lvl="1" indent="-457200"/>
            <a:r>
              <a:rPr lang="en-GB" sz="2000" u="sng" dirty="0" smtClean="0">
                <a:latin typeface="VAGRounded BT" pitchFamily="34" charset="0"/>
              </a:rPr>
              <a:t>Clay</a:t>
            </a:r>
            <a:r>
              <a:rPr lang="en-GB" sz="2000" dirty="0" smtClean="0">
                <a:latin typeface="VAGRounded BT" pitchFamily="34" charset="0"/>
              </a:rPr>
              <a:t>: typically not extracted by deep underground mining </a:t>
            </a:r>
          </a:p>
          <a:p>
            <a:pPr marL="636588" lvl="1" indent="-457200"/>
            <a:r>
              <a:rPr lang="en-GB" sz="2000" u="sng" dirty="0" smtClean="0">
                <a:latin typeface="VAGRounded BT" pitchFamily="34" charset="0"/>
              </a:rPr>
              <a:t>Metal ores</a:t>
            </a:r>
            <a:r>
              <a:rPr lang="en-GB" sz="2000" dirty="0" smtClean="0">
                <a:latin typeface="VAGRounded BT" pitchFamily="34" charset="0"/>
              </a:rPr>
              <a:t>: abundant in Asia</a:t>
            </a:r>
          </a:p>
          <a:p>
            <a:pPr marL="636588" lvl="1" indent="-457200"/>
            <a:endParaRPr lang="en-GB" sz="2000" dirty="0" smtClean="0">
              <a:latin typeface="VAGRounded BT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b="1" dirty="0" smtClean="0">
                <a:latin typeface="VAGRounded BT" pitchFamily="34" charset="0"/>
              </a:rPr>
              <a:t>Which mines?</a:t>
            </a:r>
          </a:p>
          <a:p>
            <a:pPr marL="636588" lvl="1" indent="-457200"/>
            <a:r>
              <a:rPr lang="en-GB" sz="2000" dirty="0" smtClean="0">
                <a:latin typeface="VAGRounded BT" pitchFamily="34" charset="0"/>
              </a:rPr>
              <a:t>Suitable geology (</a:t>
            </a:r>
            <a:r>
              <a:rPr lang="en-GB" sz="2000" dirty="0" err="1" smtClean="0">
                <a:latin typeface="VAGRounded BT" pitchFamily="34" charset="0"/>
              </a:rPr>
              <a:t>multibarrier</a:t>
            </a:r>
            <a:r>
              <a:rPr lang="en-GB" sz="2000" dirty="0" smtClean="0">
                <a:latin typeface="VAGRounded BT" pitchFamily="34" charset="0"/>
              </a:rPr>
              <a:t> system/ very slow water current) </a:t>
            </a:r>
          </a:p>
          <a:p>
            <a:pPr marL="636588" lvl="1" indent="-457200"/>
            <a:r>
              <a:rPr lang="en-GB" sz="2000" dirty="0" smtClean="0">
                <a:latin typeface="VAGRounded BT" pitchFamily="34" charset="0"/>
              </a:rPr>
              <a:t>Possibility to seal mine/ waste area</a:t>
            </a:r>
          </a:p>
          <a:p>
            <a:pPr marL="636588" lvl="1" indent="-457200"/>
            <a:r>
              <a:rPr lang="en-GB" sz="2000" dirty="0" smtClean="0">
                <a:latin typeface="VAGRounded BT" pitchFamily="34" charset="0"/>
              </a:rPr>
              <a:t>Mechanically stable drafts/ cavities</a:t>
            </a:r>
          </a:p>
          <a:p>
            <a:pPr marL="636588" lvl="1" indent="-457200"/>
            <a:r>
              <a:rPr lang="en-GB" sz="2000" dirty="0" smtClean="0">
                <a:latin typeface="VAGRounded BT" pitchFamily="34" charset="0"/>
              </a:rPr>
              <a:t>No volcanism/ low risk of strong earthquakes/flooding</a:t>
            </a:r>
          </a:p>
          <a:p>
            <a:pPr marL="636588" lvl="1" indent="-457200">
              <a:buFont typeface="+mj-lt"/>
              <a:buAutoNum type="arabicPeriod"/>
            </a:pPr>
            <a:endParaRPr lang="en-GB" sz="2400" dirty="0" smtClean="0">
              <a:latin typeface="VAGRounded BT" pitchFamily="34" charset="0"/>
            </a:endParaRPr>
          </a:p>
          <a:p>
            <a:pPr marL="457200" indent="-457200">
              <a:spcBef>
                <a:spcPts val="600"/>
              </a:spcBef>
              <a:buAutoNum type="arabicPeriod"/>
            </a:pPr>
            <a:endParaRPr lang="en-GB" sz="2400" dirty="0" smtClean="0">
              <a:latin typeface="VAGRounded BT" pitchFamily="34" charset="0"/>
            </a:endParaRPr>
          </a:p>
          <a:p>
            <a:pPr marL="457200" indent="-457200">
              <a:spcBef>
                <a:spcPts val="600"/>
              </a:spcBef>
              <a:buAutoNum type="arabicPeriod"/>
            </a:pPr>
            <a:endParaRPr lang="en-GB" sz="2400" dirty="0" smtClean="0">
              <a:latin typeface="VAGRounded BT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149239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8260671" y="6626097"/>
            <a:ext cx="627987" cy="180000"/>
          </a:xfrm>
          <a:prstGeom prst="rect">
            <a:avLst/>
          </a:prstGeom>
        </p:spPr>
        <p:txBody>
          <a:bodyPr/>
          <a:lstStyle/>
          <a:p>
            <a:fld id="{BC31112E-B72C-493E-A9E4-3ADFFD1D57E7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>
                <a:latin typeface="VAGRounded BT" pitchFamily="34" charset="0"/>
              </a:rPr>
              <a:t>Salt deposits</a:t>
            </a:r>
            <a:endParaRPr lang="de-DE" sz="2400" dirty="0">
              <a:solidFill>
                <a:schemeClr val="tx2"/>
              </a:solidFill>
            </a:endParaRPr>
          </a:p>
        </p:txBody>
      </p:sp>
      <p:pic>
        <p:nvPicPr>
          <p:cNvPr id="3074" name="Picture 2" descr="kalivorkommen-map_WORL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5030" y="1196752"/>
            <a:ext cx="7993940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467544" y="6237312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/>
            <a:r>
              <a:rPr lang="de-DE" dirty="0" smtClean="0">
                <a:latin typeface="VAGRounded BT"/>
                <a:sym typeface="Wingdings" pitchFamily="2" charset="2"/>
              </a:rPr>
              <a:t> </a:t>
            </a:r>
            <a:r>
              <a:rPr lang="de-DE" dirty="0" err="1" smtClean="0">
                <a:latin typeface="VAGRounded BT"/>
                <a:sym typeface="Wingdings" pitchFamily="2" charset="2"/>
              </a:rPr>
              <a:t>Several</a:t>
            </a:r>
            <a:r>
              <a:rPr lang="de-DE" dirty="0" smtClean="0">
                <a:latin typeface="VAGRounded BT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/>
                <a:sym typeface="Wingdings" pitchFamily="2" charset="2"/>
              </a:rPr>
              <a:t>deposits</a:t>
            </a:r>
            <a:r>
              <a:rPr lang="de-DE" dirty="0" smtClean="0">
                <a:latin typeface="VAGRounded BT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/>
                <a:sym typeface="Wingdings" pitchFamily="2" charset="2"/>
              </a:rPr>
              <a:t>present</a:t>
            </a:r>
            <a:r>
              <a:rPr lang="de-DE" dirty="0" smtClean="0">
                <a:latin typeface="VAGRounded BT"/>
                <a:sym typeface="Wingdings" pitchFamily="2" charset="2"/>
              </a:rPr>
              <a:t> in </a:t>
            </a:r>
            <a:r>
              <a:rPr lang="de-DE" dirty="0" err="1" smtClean="0">
                <a:latin typeface="VAGRounded BT"/>
                <a:sym typeface="Wingdings" pitchFamily="2" charset="2"/>
              </a:rPr>
              <a:t>Asia</a:t>
            </a:r>
            <a:r>
              <a:rPr lang="de-DE" dirty="0" smtClean="0">
                <a:latin typeface="VAGRounded BT"/>
                <a:sym typeface="Wingdings" pitchFamily="2" charset="2"/>
              </a:rPr>
              <a:t>, </a:t>
            </a:r>
            <a:r>
              <a:rPr lang="de-DE" dirty="0" err="1" smtClean="0">
                <a:latin typeface="VAGRounded BT"/>
                <a:sym typeface="Wingdings" pitchFamily="2" charset="2"/>
              </a:rPr>
              <a:t>few</a:t>
            </a:r>
            <a:r>
              <a:rPr lang="de-DE" dirty="0" smtClean="0">
                <a:latin typeface="VAGRounded BT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/>
                <a:sym typeface="Wingdings" pitchFamily="2" charset="2"/>
              </a:rPr>
              <a:t>underground</a:t>
            </a:r>
            <a:r>
              <a:rPr lang="de-DE" dirty="0" smtClean="0">
                <a:latin typeface="VAGRounded BT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/>
                <a:sym typeface="Wingdings" pitchFamily="2" charset="2"/>
              </a:rPr>
              <a:t>mines</a:t>
            </a:r>
            <a:r>
              <a:rPr lang="de-DE" dirty="0" smtClean="0">
                <a:latin typeface="VAGRounded BT"/>
                <a:sym typeface="Wingdings" pitchFamily="2" charset="2"/>
              </a:rPr>
              <a:t>. </a:t>
            </a:r>
            <a:r>
              <a:rPr lang="de-DE" dirty="0" err="1" smtClean="0">
                <a:latin typeface="VAGRounded BT"/>
                <a:sym typeface="Wingdings" pitchFamily="2" charset="2"/>
              </a:rPr>
              <a:t>Availability</a:t>
            </a:r>
            <a:r>
              <a:rPr lang="de-DE" dirty="0" smtClean="0">
                <a:latin typeface="VAGRounded BT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/>
                <a:sym typeface="Wingdings" pitchFamily="2" charset="2"/>
              </a:rPr>
              <a:t>has</a:t>
            </a:r>
            <a:r>
              <a:rPr lang="de-DE" dirty="0" smtClean="0">
                <a:latin typeface="VAGRounded BT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/>
                <a:sym typeface="Wingdings" pitchFamily="2" charset="2"/>
              </a:rPr>
              <a:t>to</a:t>
            </a:r>
            <a:r>
              <a:rPr lang="de-DE" dirty="0" smtClean="0">
                <a:latin typeface="VAGRounded BT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/>
                <a:sym typeface="Wingdings" pitchFamily="2" charset="2"/>
              </a:rPr>
              <a:t>be</a:t>
            </a:r>
            <a:r>
              <a:rPr lang="de-DE" dirty="0" smtClean="0">
                <a:latin typeface="VAGRounded BT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/>
                <a:sym typeface="Wingdings" pitchFamily="2" charset="2"/>
              </a:rPr>
              <a:t>checked</a:t>
            </a:r>
            <a:endParaRPr lang="de-DE" dirty="0">
              <a:latin typeface="VAGRounded BT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220072" y="4149080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 smtClean="0"/>
              <a:t>Khewra</a:t>
            </a:r>
            <a:r>
              <a:rPr lang="de-DE" sz="1200" b="1" dirty="0" smtClean="0"/>
              <a:t> (PAK)</a:t>
            </a:r>
            <a:endParaRPr lang="de-DE" sz="1200" b="1" dirty="0"/>
          </a:p>
        </p:txBody>
      </p:sp>
      <p:cxnSp>
        <p:nvCxnSpPr>
          <p:cNvPr id="9" name="Gerade Verbindung mit Pfeil 8"/>
          <p:cNvCxnSpPr/>
          <p:nvPr/>
        </p:nvCxnSpPr>
        <p:spPr>
          <a:xfrm rot="5400000" flipH="1" flipV="1">
            <a:off x="5472100" y="3753036"/>
            <a:ext cx="792089" cy="1440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 rot="5400000" flipH="1" flipV="1">
            <a:off x="5543396" y="3854018"/>
            <a:ext cx="924613" cy="1143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5796136" y="436510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 smtClean="0"/>
              <a:t>Mandi</a:t>
            </a:r>
            <a:r>
              <a:rPr lang="de-DE" sz="1200" b="1" dirty="0" smtClean="0"/>
              <a:t> (IND)</a:t>
            </a:r>
            <a:endParaRPr lang="de-DE" sz="1200" b="1" dirty="0"/>
          </a:p>
        </p:txBody>
      </p:sp>
      <p:cxnSp>
        <p:nvCxnSpPr>
          <p:cNvPr id="15" name="Gerade Verbindung mit Pfeil 14"/>
          <p:cNvCxnSpPr/>
          <p:nvPr/>
        </p:nvCxnSpPr>
        <p:spPr>
          <a:xfrm rot="10800000">
            <a:off x="6558544" y="3789044"/>
            <a:ext cx="1109801" cy="720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7668344" y="3645024"/>
            <a:ext cx="1296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>
                <a:latin typeface="VAGRounded BT"/>
              </a:rPr>
              <a:t>Khorat</a:t>
            </a:r>
            <a:r>
              <a:rPr lang="de-DE" sz="1200" dirty="0" smtClean="0">
                <a:latin typeface="VAGRounded BT"/>
              </a:rPr>
              <a:t> (THA)/</a:t>
            </a:r>
            <a:br>
              <a:rPr lang="de-DE" sz="1200" dirty="0" smtClean="0">
                <a:latin typeface="VAGRounded BT"/>
              </a:rPr>
            </a:br>
            <a:r>
              <a:rPr lang="de-DE" sz="1200" dirty="0" smtClean="0">
                <a:latin typeface="VAGRounded BT"/>
              </a:rPr>
              <a:t>Ban </a:t>
            </a:r>
            <a:r>
              <a:rPr lang="de-DE" sz="1200" dirty="0" err="1" smtClean="0">
                <a:latin typeface="VAGRounded BT"/>
              </a:rPr>
              <a:t>Nonglom</a:t>
            </a:r>
            <a:endParaRPr lang="de-DE" sz="1200" dirty="0" smtClean="0">
              <a:latin typeface="VAGRounded BT"/>
            </a:endParaRPr>
          </a:p>
          <a:p>
            <a:r>
              <a:rPr lang="de-DE" sz="1200" dirty="0" smtClean="0">
                <a:latin typeface="VAGRounded BT"/>
              </a:rPr>
              <a:t>(LAO) </a:t>
            </a:r>
            <a:br>
              <a:rPr lang="de-DE" sz="1200" dirty="0" smtClean="0">
                <a:latin typeface="VAGRounded BT"/>
              </a:rPr>
            </a:br>
            <a:r>
              <a:rPr lang="de-DE" sz="1200" dirty="0" smtClean="0">
                <a:latin typeface="VAGRounded BT"/>
              </a:rPr>
              <a:t>(</a:t>
            </a:r>
            <a:r>
              <a:rPr lang="de-DE" sz="1200" dirty="0" err="1" smtClean="0">
                <a:latin typeface="VAGRounded BT"/>
              </a:rPr>
              <a:t>both</a:t>
            </a:r>
            <a:r>
              <a:rPr lang="de-DE" sz="1200" dirty="0" smtClean="0">
                <a:latin typeface="VAGRounded BT"/>
              </a:rPr>
              <a:t> </a:t>
            </a:r>
            <a:r>
              <a:rPr lang="de-DE" sz="1200" dirty="0" err="1" smtClean="0">
                <a:latin typeface="VAGRounded BT"/>
              </a:rPr>
              <a:t>projected</a:t>
            </a:r>
            <a:r>
              <a:rPr lang="de-DE" sz="1200" b="1" dirty="0" smtClean="0"/>
              <a:t>)</a:t>
            </a:r>
            <a:endParaRPr lang="de-DE" sz="1200" b="1" dirty="0"/>
          </a:p>
        </p:txBody>
      </p:sp>
      <p:cxnSp>
        <p:nvCxnSpPr>
          <p:cNvPr id="19" name="Gerade Verbindung mit Pfeil 18"/>
          <p:cNvCxnSpPr/>
          <p:nvPr/>
        </p:nvCxnSpPr>
        <p:spPr>
          <a:xfrm rot="10800000" flipV="1">
            <a:off x="6948264" y="3356990"/>
            <a:ext cx="79209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7740352" y="3140968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 smtClean="0"/>
              <a:t>Jintan</a:t>
            </a:r>
            <a:r>
              <a:rPr lang="de-DE" sz="1200" b="1" dirty="0" smtClean="0"/>
              <a:t>, </a:t>
            </a:r>
            <a:r>
              <a:rPr lang="de-DE" sz="1200" b="1" dirty="0" err="1" smtClean="0"/>
              <a:t>Huai'an</a:t>
            </a:r>
            <a:endParaRPr lang="de-DE" sz="1200" b="1" dirty="0" smtClean="0"/>
          </a:p>
          <a:p>
            <a:r>
              <a:rPr lang="de-DE" sz="1200" b="1" dirty="0" smtClean="0"/>
              <a:t>(CHN)</a:t>
            </a:r>
            <a:endParaRPr lang="de-DE" sz="1200" b="1" dirty="0"/>
          </a:p>
        </p:txBody>
      </p:sp>
    </p:spTree>
    <p:extLst>
      <p:ext uri="{BB962C8B-B14F-4D97-AF65-F5344CB8AC3E}">
        <p14:creationId xmlns:p14="http://schemas.microsoft.com/office/powerpoint/2010/main" xmlns="" val="148509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47050" cy="803275"/>
          </a:xfrm>
        </p:spPr>
        <p:txBody>
          <a:bodyPr/>
          <a:lstStyle/>
          <a:p>
            <a:pPr eaLnBrk="1" hangingPunct="1"/>
            <a:r>
              <a:rPr lang="de-DE" sz="2400" dirty="0" smtClean="0">
                <a:latin typeface="VAGRounded BT"/>
              </a:rPr>
              <a:t>Permanent </a:t>
            </a:r>
            <a:r>
              <a:rPr lang="de-DE" sz="2400" dirty="0" err="1" smtClean="0">
                <a:latin typeface="VAGRounded BT"/>
              </a:rPr>
              <a:t>storage</a:t>
            </a:r>
            <a:r>
              <a:rPr lang="de-DE" sz="2400" dirty="0" smtClean="0">
                <a:latin typeface="VAGRounded BT"/>
              </a:rPr>
              <a:t> (=</a:t>
            </a:r>
            <a:r>
              <a:rPr lang="de-DE" sz="2400" dirty="0" err="1" smtClean="0">
                <a:latin typeface="VAGRounded BT"/>
              </a:rPr>
              <a:t>disposal</a:t>
            </a:r>
            <a:r>
              <a:rPr lang="de-DE" sz="2400" dirty="0" smtClean="0">
                <a:latin typeface="VAGRounded BT"/>
              </a:rPr>
              <a:t>) </a:t>
            </a:r>
            <a:r>
              <a:rPr lang="de-DE" sz="2400" dirty="0" err="1" smtClean="0">
                <a:latin typeface="VAGRounded BT"/>
              </a:rPr>
              <a:t>of</a:t>
            </a:r>
            <a:r>
              <a:rPr lang="de-DE" sz="2400" dirty="0" smtClean="0">
                <a:latin typeface="VAGRounded BT"/>
              </a:rPr>
              <a:t> </a:t>
            </a:r>
            <a:r>
              <a:rPr lang="de-DE" sz="2400" dirty="0" err="1" smtClean="0">
                <a:latin typeface="VAGRounded BT"/>
              </a:rPr>
              <a:t>hazardous</a:t>
            </a:r>
            <a:r>
              <a:rPr lang="de-DE" sz="2400" dirty="0" smtClean="0">
                <a:latin typeface="VAGRounded BT"/>
              </a:rPr>
              <a:t> </a:t>
            </a:r>
            <a:r>
              <a:rPr lang="de-DE" sz="2400" dirty="0" err="1" smtClean="0">
                <a:latin typeface="VAGRounded BT"/>
              </a:rPr>
              <a:t>wastes</a:t>
            </a:r>
            <a:r>
              <a:rPr lang="de-DE" sz="2400" dirty="0" smtClean="0">
                <a:latin typeface="VAGRounded BT"/>
              </a:rPr>
              <a:t> in </a:t>
            </a:r>
            <a:r>
              <a:rPr lang="de-DE" sz="2400" dirty="0" err="1" smtClean="0">
                <a:latin typeface="VAGRounded BT"/>
              </a:rPr>
              <a:t>underground</a:t>
            </a:r>
            <a:r>
              <a:rPr lang="de-DE" sz="2400" dirty="0" smtClean="0">
                <a:latin typeface="VAGRounded BT"/>
              </a:rPr>
              <a:t> </a:t>
            </a:r>
            <a:r>
              <a:rPr lang="de-DE" sz="2400" dirty="0" err="1" smtClean="0">
                <a:latin typeface="VAGRounded BT"/>
              </a:rPr>
              <a:t>mines</a:t>
            </a:r>
            <a:r>
              <a:rPr lang="de-DE" sz="2400" dirty="0" smtClean="0">
                <a:latin typeface="VAGRounded BT"/>
              </a:rPr>
              <a:t> </a:t>
            </a:r>
          </a:p>
        </p:txBody>
      </p:sp>
      <p:sp>
        <p:nvSpPr>
          <p:cNvPr id="10243" name="Rectangle 3"/>
          <p:cNvSpPr>
            <a:spLocks noGrp="1"/>
          </p:cNvSpPr>
          <p:nvPr>
            <p:ph idx="1"/>
          </p:nvPr>
        </p:nvSpPr>
        <p:spPr>
          <a:xfrm>
            <a:off x="6156176" y="1412777"/>
            <a:ext cx="2880320" cy="5040560"/>
          </a:xfrm>
        </p:spPr>
        <p:txBody>
          <a:bodyPr/>
          <a:lstStyle/>
          <a:p>
            <a:pPr marL="342900" indent="-252413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b="1" u="sng" dirty="0" smtClean="0">
                <a:latin typeface="VAGRounded BT"/>
                <a:cs typeface="Arial" charset="0"/>
              </a:rPr>
              <a:t>Concept: </a:t>
            </a:r>
          </a:p>
          <a:p>
            <a:pPr marL="342900" indent="-252413" eaLnBrk="1" hangingPunct="1">
              <a:spcBef>
                <a:spcPts val="600"/>
              </a:spcBef>
              <a:buFontTx/>
              <a:buChar char="•"/>
            </a:pPr>
            <a:r>
              <a:rPr lang="en-US" dirty="0" smtClean="0">
                <a:latin typeface="VAGRounded BT"/>
                <a:cs typeface="Arial" charset="0"/>
              </a:rPr>
              <a:t>Placement of containers in an underground mine</a:t>
            </a:r>
          </a:p>
          <a:p>
            <a:pPr marL="342900" indent="-252413" eaLnBrk="1" hangingPunct="1">
              <a:spcBef>
                <a:spcPts val="600"/>
              </a:spcBef>
              <a:buFontTx/>
              <a:buChar char="•"/>
            </a:pPr>
            <a:r>
              <a:rPr lang="en-US" dirty="0" smtClean="0">
                <a:latin typeface="VAGRounded BT"/>
                <a:cs typeface="Arial" charset="0"/>
              </a:rPr>
              <a:t>Sealing of mine and p</a:t>
            </a:r>
            <a:r>
              <a:rPr lang="en-GB" dirty="0" err="1" smtClean="0">
                <a:latin typeface="VAGRounded BT"/>
                <a:cs typeface="Arial" charset="0"/>
              </a:rPr>
              <a:t>ermanent</a:t>
            </a:r>
            <a:r>
              <a:rPr lang="en-GB" dirty="0" smtClean="0">
                <a:latin typeface="VAGRounded BT"/>
                <a:cs typeface="Arial" charset="0"/>
              </a:rPr>
              <a:t> isolation of mercury from the biosphere: &gt;10,000 years</a:t>
            </a:r>
          </a:p>
          <a:p>
            <a:pPr marL="342900" indent="-252413" eaLnBrk="1" hangingPunct="1">
              <a:spcBef>
                <a:spcPts val="600"/>
              </a:spcBef>
              <a:buFontTx/>
              <a:buChar char="•"/>
            </a:pPr>
            <a:r>
              <a:rPr lang="en-GB" dirty="0" smtClean="0">
                <a:latin typeface="VAGRounded BT"/>
                <a:cs typeface="Arial" charset="0"/>
              </a:rPr>
              <a:t>Passive long-term safety through m</a:t>
            </a:r>
            <a:r>
              <a:rPr lang="en-US" dirty="0" err="1" smtClean="0">
                <a:latin typeface="VAGRounded BT"/>
                <a:cs typeface="Arial" charset="0"/>
              </a:rPr>
              <a:t>ultibarrier</a:t>
            </a:r>
            <a:r>
              <a:rPr lang="en-US" dirty="0" smtClean="0">
                <a:latin typeface="VAGRounded BT"/>
                <a:cs typeface="Arial" charset="0"/>
              </a:rPr>
              <a:t> system (</a:t>
            </a:r>
            <a:r>
              <a:rPr lang="en-US" dirty="0" err="1" smtClean="0">
                <a:latin typeface="VAGRounded BT"/>
                <a:cs typeface="Arial" charset="0"/>
              </a:rPr>
              <a:t>geological+technical</a:t>
            </a:r>
            <a:r>
              <a:rPr lang="en-US" dirty="0" smtClean="0">
                <a:latin typeface="VAGRounded BT"/>
                <a:cs typeface="Arial" charset="0"/>
              </a:rPr>
              <a:t>)</a:t>
            </a:r>
            <a:br>
              <a:rPr lang="en-US" dirty="0" smtClean="0">
                <a:latin typeface="VAGRounded BT"/>
                <a:cs typeface="Arial" charset="0"/>
              </a:rPr>
            </a:br>
            <a:endParaRPr lang="en-US" dirty="0" smtClean="0">
              <a:latin typeface="VAGRounded BT"/>
              <a:cs typeface="Arial" charset="0"/>
            </a:endParaRPr>
          </a:p>
          <a:p>
            <a:pPr marL="342900" indent="-252413" eaLnBrk="1" hangingPunct="1">
              <a:lnSpc>
                <a:spcPct val="80000"/>
              </a:lnSpc>
              <a:spcBef>
                <a:spcPts val="600"/>
              </a:spcBef>
            </a:pPr>
            <a:r>
              <a:rPr lang="en-GB" b="1" u="sng" dirty="0" smtClean="0">
                <a:latin typeface="VAGRounded BT"/>
                <a:cs typeface="Arial" charset="0"/>
              </a:rPr>
              <a:t>Implementation and options</a:t>
            </a:r>
            <a:endParaRPr lang="en-GB" b="1" dirty="0" smtClean="0">
              <a:latin typeface="VAGRounded BT"/>
              <a:cs typeface="Arial" charset="0"/>
            </a:endParaRPr>
          </a:p>
          <a:p>
            <a:pPr marL="342900" indent="-252413" eaLnBrk="1" hangingPunct="1">
              <a:lnSpc>
                <a:spcPct val="80000"/>
              </a:lnSpc>
              <a:spcBef>
                <a:spcPts val="600"/>
              </a:spcBef>
              <a:buFontTx/>
              <a:buChar char="•"/>
            </a:pPr>
            <a:r>
              <a:rPr lang="en-US" dirty="0" smtClean="0">
                <a:latin typeface="VAGRounded BT"/>
                <a:cs typeface="Arial" charset="0"/>
              </a:rPr>
              <a:t>Some European countries</a:t>
            </a:r>
            <a:endParaRPr lang="en-US" b="1" u="sng" dirty="0" smtClean="0">
              <a:latin typeface="VAGRounded BT"/>
              <a:cs typeface="Arial" charset="0"/>
            </a:endParaRPr>
          </a:p>
          <a:p>
            <a:pPr marL="342900" indent="-252413" eaLnBrk="1" hangingPunct="1">
              <a:lnSpc>
                <a:spcPct val="80000"/>
              </a:lnSpc>
              <a:spcBef>
                <a:spcPts val="600"/>
              </a:spcBef>
            </a:pPr>
            <a:r>
              <a:rPr lang="en-US" dirty="0" smtClean="0">
                <a:latin typeface="VAGRounded BT"/>
                <a:cs typeface="Arial" charset="0"/>
              </a:rPr>
              <a:t/>
            </a:r>
            <a:br>
              <a:rPr lang="en-US" dirty="0" smtClean="0">
                <a:latin typeface="VAGRounded BT"/>
                <a:cs typeface="Arial" charset="0"/>
              </a:rPr>
            </a:br>
            <a:endParaRPr lang="en-US" dirty="0" smtClean="0">
              <a:latin typeface="VAGRounded BT"/>
              <a:cs typeface="Arial" charset="0"/>
            </a:endParaRPr>
          </a:p>
        </p:txBody>
      </p:sp>
      <p:sp>
        <p:nvSpPr>
          <p:cNvPr id="10244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1671E58-3043-4F60-865D-B254CEB2A51C}" type="slidenum">
              <a:rPr lang="de-DE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e-DE" smtClean="0">
              <a:latin typeface="Arial" charset="0"/>
              <a:cs typeface="Arial" charset="0"/>
            </a:endParaRPr>
          </a:p>
        </p:txBody>
      </p:sp>
      <p:pic>
        <p:nvPicPr>
          <p:cNvPr id="10245" name="Picture 4"/>
          <p:cNvPicPr>
            <a:picLocks noChangeAspect="1" noChangeArrowheads="1"/>
          </p:cNvPicPr>
          <p:nvPr/>
        </p:nvPicPr>
        <p:blipFill rotWithShape="1">
          <a:blip r:embed="rId3" cstate="print"/>
          <a:srcRect l="2684"/>
          <a:stretch/>
        </p:blipFill>
        <p:spPr bwMode="auto">
          <a:xfrm>
            <a:off x="371474" y="1844675"/>
            <a:ext cx="587216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Grafik 12" descr="PPT_01.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z="800" smtClean="0">
              <a:solidFill>
                <a:srgbClr val="C4BD97"/>
              </a:solidFill>
            </a:endParaRPr>
          </a:p>
        </p:txBody>
      </p:sp>
      <p:pic>
        <p:nvPicPr>
          <p:cNvPr id="10248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8400" y="3644900"/>
            <a:ext cx="239236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6725" y="1573213"/>
            <a:ext cx="636588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746900" y="480998"/>
            <a:ext cx="1363858" cy="5113118"/>
          </a:xfrm>
        </p:spPr>
        <p:txBody>
          <a:bodyPr/>
          <a:lstStyle/>
          <a:p>
            <a:r>
              <a:rPr lang="de-DE" sz="2400" b="1" dirty="0" err="1" smtClean="0">
                <a:latin typeface="VAGRounded BT" pitchFamily="34" charset="0"/>
              </a:rPr>
              <a:t>Metal</a:t>
            </a:r>
            <a:r>
              <a:rPr lang="de-DE" sz="2400" b="1" dirty="0" smtClean="0">
                <a:latin typeface="VAGRounded BT" pitchFamily="34" charset="0"/>
              </a:rPr>
              <a:t> </a:t>
            </a:r>
            <a:r>
              <a:rPr lang="de-DE" sz="2400" b="1" dirty="0" err="1" smtClean="0">
                <a:latin typeface="VAGRounded BT" pitchFamily="34" charset="0"/>
              </a:rPr>
              <a:t>Ore</a:t>
            </a:r>
            <a:r>
              <a:rPr lang="de-DE" sz="2400" b="1" dirty="0" smtClean="0">
                <a:latin typeface="VAGRounded BT" pitchFamily="34" charset="0"/>
              </a:rPr>
              <a:t> </a:t>
            </a:r>
            <a:r>
              <a:rPr lang="de-DE" sz="2400" b="1" dirty="0" err="1" smtClean="0">
                <a:latin typeface="VAGRounded BT" pitchFamily="34" charset="0"/>
              </a:rPr>
              <a:t>Deposits</a:t>
            </a:r>
            <a:r>
              <a:rPr lang="de-DE" sz="2400" b="1" dirty="0" smtClean="0">
                <a:latin typeface="VAGRounded BT" pitchFamily="34" charset="0"/>
              </a:rPr>
              <a:t> in </a:t>
            </a:r>
            <a:r>
              <a:rPr lang="de-DE" sz="2400" b="1" dirty="0" err="1" smtClean="0">
                <a:latin typeface="VAGRounded BT" pitchFamily="34" charset="0"/>
              </a:rPr>
              <a:t>Asia</a:t>
            </a:r>
            <a:endParaRPr lang="de-DE" sz="2400" b="1" dirty="0" smtClean="0">
              <a:latin typeface="VAGRounded BT" pitchFamily="34" charset="0"/>
            </a:endParaRPr>
          </a:p>
          <a:p>
            <a:endParaRPr lang="de-DE" sz="2400" b="1" dirty="0">
              <a:latin typeface="VAGRounded BT" pitchFamily="34" charset="0"/>
            </a:endParaRPr>
          </a:p>
          <a:p>
            <a:r>
              <a:rPr lang="de-DE" sz="2000" b="1" dirty="0" smtClean="0">
                <a:solidFill>
                  <a:srgbClr val="0000FF"/>
                </a:solidFill>
                <a:latin typeface="VAGRounded BT" pitchFamily="34" charset="0"/>
                <a:sym typeface="Wingdings" pitchFamily="2" charset="2"/>
              </a:rPr>
              <a:t> </a:t>
            </a:r>
            <a:r>
              <a:rPr lang="de-DE" sz="2000" b="1" dirty="0" err="1" smtClean="0">
                <a:solidFill>
                  <a:srgbClr val="0000FF"/>
                </a:solidFill>
                <a:latin typeface="VAGRounded BT" pitchFamily="34" charset="0"/>
                <a:sym typeface="Wingdings" pitchFamily="2" charset="2"/>
              </a:rPr>
              <a:t>Very</a:t>
            </a:r>
            <a:r>
              <a:rPr lang="de-DE" sz="2000" b="1" dirty="0" smtClean="0">
                <a:solidFill>
                  <a:srgbClr val="0000FF"/>
                </a:solidFill>
                <a:latin typeface="VAGRounded BT" pitchFamily="34" charset="0"/>
                <a:sym typeface="Wingdings" pitchFamily="2" charset="2"/>
              </a:rPr>
              <a:t> </a:t>
            </a:r>
            <a:r>
              <a:rPr lang="de-DE" sz="2000" b="1" dirty="0" err="1" smtClean="0">
                <a:solidFill>
                  <a:srgbClr val="0000FF"/>
                </a:solidFill>
                <a:latin typeface="VAGRounded BT" pitchFamily="34" charset="0"/>
                <a:sym typeface="Wingdings" pitchFamily="2" charset="2"/>
              </a:rPr>
              <a:t>many</a:t>
            </a:r>
            <a:r>
              <a:rPr lang="de-DE" sz="2000" b="1" dirty="0" smtClean="0">
                <a:solidFill>
                  <a:srgbClr val="0000FF"/>
                </a:solidFill>
                <a:latin typeface="VAGRounded BT" pitchFamily="34" charset="0"/>
                <a:sym typeface="Wingdings" pitchFamily="2" charset="2"/>
              </a:rPr>
              <a:t> </a:t>
            </a:r>
            <a:r>
              <a:rPr lang="de-DE" sz="2000" b="1" dirty="0" err="1" smtClean="0">
                <a:solidFill>
                  <a:srgbClr val="0000FF"/>
                </a:solidFill>
                <a:latin typeface="VAGRounded BT" pitchFamily="34" charset="0"/>
                <a:sym typeface="Wingdings" pitchFamily="2" charset="2"/>
              </a:rPr>
              <a:t>deposits</a:t>
            </a:r>
            <a:r>
              <a:rPr lang="de-DE" sz="2000" b="1" dirty="0" smtClean="0">
                <a:solidFill>
                  <a:srgbClr val="0000FF"/>
                </a:solidFill>
                <a:latin typeface="VAGRounded BT" pitchFamily="34" charset="0"/>
                <a:sym typeface="Wingdings" pitchFamily="2" charset="2"/>
              </a:rPr>
              <a:t> </a:t>
            </a:r>
            <a:r>
              <a:rPr lang="de-DE" sz="2000" b="1" dirty="0" err="1" smtClean="0">
                <a:solidFill>
                  <a:srgbClr val="0000FF"/>
                </a:solidFill>
                <a:latin typeface="VAGRounded BT" pitchFamily="34" charset="0"/>
                <a:sym typeface="Wingdings" pitchFamily="2" charset="2"/>
              </a:rPr>
              <a:t>and</a:t>
            </a:r>
            <a:r>
              <a:rPr lang="de-DE" sz="2000" b="1" dirty="0" smtClean="0">
                <a:solidFill>
                  <a:srgbClr val="0000FF"/>
                </a:solidFill>
                <a:latin typeface="VAGRounded BT" pitchFamily="34" charset="0"/>
                <a:sym typeface="Wingdings" pitchFamily="2" charset="2"/>
              </a:rPr>
              <a:t> </a:t>
            </a:r>
            <a:r>
              <a:rPr lang="de-DE" sz="2000" b="1" dirty="0" err="1" smtClean="0">
                <a:solidFill>
                  <a:srgbClr val="0000FF"/>
                </a:solidFill>
                <a:latin typeface="VAGRounded BT" pitchFamily="34" charset="0"/>
                <a:sym typeface="Wingdings" pitchFamily="2" charset="2"/>
              </a:rPr>
              <a:t>mines</a:t>
            </a:r>
            <a:endParaRPr lang="de-DE" sz="2000" b="1" dirty="0">
              <a:solidFill>
                <a:srgbClr val="0000FF"/>
              </a:solidFill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8A8F20-EC73-4D1A-9D86-04A6B534056C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1119"/>
          <a:stretch/>
        </p:blipFill>
        <p:spPr>
          <a:xfrm>
            <a:off x="0" y="476671"/>
            <a:ext cx="7668344" cy="63715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515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4475" y="581025"/>
            <a:ext cx="7664450" cy="831751"/>
          </a:xfrm>
        </p:spPr>
        <p:txBody>
          <a:bodyPr/>
          <a:lstStyle/>
          <a:p>
            <a:r>
              <a:rPr lang="en-GB" sz="2400" dirty="0" smtClean="0">
                <a:latin typeface="VAGRounded BT" pitchFamily="34" charset="0"/>
              </a:rPr>
              <a:t>Metal Sulphide deposits in Asia</a:t>
            </a:r>
            <a:br>
              <a:rPr lang="en-GB" sz="2400" dirty="0" smtClean="0">
                <a:latin typeface="VAGRounded BT" pitchFamily="34" charset="0"/>
              </a:rPr>
            </a:br>
            <a:r>
              <a:rPr lang="en-GB" sz="2400" dirty="0" smtClean="0">
                <a:latin typeface="VAGRounded BT" pitchFamily="34" charset="0"/>
              </a:rPr>
              <a:t>Example: zinc deposits</a:t>
            </a:r>
            <a:br>
              <a:rPr lang="en-GB" sz="2400" dirty="0" smtClean="0">
                <a:latin typeface="VAGRounded BT" pitchFamily="34" charset="0"/>
              </a:rPr>
            </a:br>
            <a:endParaRPr lang="en-GB" sz="2400" dirty="0"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251520" y="6626225"/>
            <a:ext cx="8065591" cy="231775"/>
          </a:xfrm>
        </p:spPr>
        <p:txBody>
          <a:bodyPr/>
          <a:lstStyle/>
          <a:p>
            <a:r>
              <a:rPr lang="en-GB" dirty="0" smtClean="0">
                <a:latin typeface="VAGRounded BT"/>
              </a:rPr>
              <a:t>Source: USGS (2009)</a:t>
            </a:r>
            <a:endParaRPr lang="en-GB" dirty="0">
              <a:latin typeface="VAGRounded BT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en-GB" smtClean="0">
                <a:latin typeface="VAGRounded BT" pitchFamily="34" charset="0"/>
              </a:rPr>
              <a:pPr>
                <a:defRPr/>
              </a:pPr>
              <a:t>21</a:t>
            </a:fld>
            <a:endParaRPr lang="en-GB">
              <a:latin typeface="VAGRounded BT" pitchFamily="34" charset="0"/>
            </a:endParaRPr>
          </a:p>
        </p:txBody>
      </p:sp>
      <p:pic>
        <p:nvPicPr>
          <p:cNvPr id="6" name="Inhaltsplatzhalter 5" descr="Zink deposits USG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68760"/>
            <a:ext cx="9126604" cy="4747172"/>
          </a:xfrm>
        </p:spPr>
      </p:pic>
      <p:sp>
        <p:nvSpPr>
          <p:cNvPr id="8" name="Textfeld 7"/>
          <p:cNvSpPr txBox="1"/>
          <p:nvPr/>
        </p:nvSpPr>
        <p:spPr>
          <a:xfrm>
            <a:off x="395536" y="6165304"/>
            <a:ext cx="4961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AGRounded BT"/>
                <a:sym typeface="Wingdings" pitchFamily="2" charset="2"/>
              </a:rPr>
              <a:t> </a:t>
            </a:r>
            <a:r>
              <a:rPr lang="de-DE" dirty="0" err="1" smtClean="0">
                <a:latin typeface="VAGRounded BT"/>
              </a:rPr>
              <a:t>Many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deposits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and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mines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present</a:t>
            </a:r>
            <a:r>
              <a:rPr lang="de-DE" dirty="0" smtClean="0">
                <a:latin typeface="VAGRounded BT"/>
              </a:rPr>
              <a:t> in </a:t>
            </a:r>
            <a:r>
              <a:rPr lang="de-DE" dirty="0" err="1" smtClean="0">
                <a:latin typeface="VAGRounded BT"/>
              </a:rPr>
              <a:t>Asia</a:t>
            </a:r>
            <a:r>
              <a:rPr lang="de-DE" dirty="0" smtClean="0">
                <a:latin typeface="VAGRounded BT"/>
              </a:rPr>
              <a:t>,</a:t>
            </a:r>
            <a:endParaRPr lang="de-DE" dirty="0">
              <a:latin typeface="VAGRounded B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16867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de-DE" sz="2400" dirty="0">
                <a:latin typeface="VAGRounded BT" pitchFamily="34" charset="0"/>
              </a:rPr>
              <a:t>Permanent </a:t>
            </a:r>
            <a:r>
              <a:rPr lang="de-DE" sz="2400" dirty="0" smtClean="0">
                <a:latin typeface="VAGRounded BT" pitchFamily="34" charset="0"/>
              </a:rPr>
              <a:t>Storage (</a:t>
            </a:r>
            <a:r>
              <a:rPr lang="de-DE" sz="2400" dirty="0" err="1" smtClean="0">
                <a:latin typeface="VAGRounded BT" pitchFamily="34" charset="0"/>
              </a:rPr>
              <a:t>Disposal</a:t>
            </a:r>
            <a:r>
              <a:rPr lang="de-DE" sz="2400" dirty="0">
                <a:latin typeface="VAGRounded BT" pitchFamily="34" charset="0"/>
              </a:rPr>
              <a:t>) in </a:t>
            </a:r>
            <a:r>
              <a:rPr lang="de-DE" sz="2400" dirty="0" smtClean="0">
                <a:latin typeface="VAGRounded BT" pitchFamily="34" charset="0"/>
              </a:rPr>
              <a:t>Underground </a:t>
            </a:r>
            <a:r>
              <a:rPr lang="de-DE" sz="2400" dirty="0" err="1" smtClean="0">
                <a:latin typeface="VAGRounded BT" pitchFamily="34" charset="0"/>
              </a:rPr>
              <a:t>Mines</a:t>
            </a:r>
            <a:r>
              <a:rPr lang="de-DE" sz="2400" dirty="0">
                <a:latin typeface="VAGRounded BT" pitchFamily="34" charset="0"/>
              </a:rPr>
              <a:t>:</a:t>
            </a:r>
            <a:br>
              <a:rPr lang="de-DE" sz="2400" dirty="0">
                <a:latin typeface="VAGRounded BT" pitchFamily="34" charset="0"/>
              </a:rPr>
            </a:br>
            <a:r>
              <a:rPr lang="de-DE" sz="2400" dirty="0" smtClean="0">
                <a:latin typeface="VAGRounded BT" pitchFamily="34" charset="0"/>
              </a:rPr>
              <a:t>Potential Implementation</a:t>
            </a:r>
            <a:endParaRPr lang="de-DE" sz="2400" dirty="0">
              <a:latin typeface="VAGRounded BT" pitchFamily="34" charset="0"/>
            </a:endParaRPr>
          </a:p>
        </p:txBody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>
          <a:xfrm>
            <a:off x="244475" y="1628800"/>
            <a:ext cx="8647113" cy="4671988"/>
          </a:xfrm>
        </p:spPr>
        <p:txBody>
          <a:bodyPr/>
          <a:lstStyle/>
          <a:p>
            <a:pPr indent="0">
              <a:spcBef>
                <a:spcPts val="600"/>
              </a:spcBef>
            </a:pPr>
            <a:r>
              <a:rPr lang="en-GB" sz="2000" b="1" dirty="0" smtClean="0">
                <a:latin typeface="VAGRounded BT" pitchFamily="34" charset="0"/>
              </a:rPr>
              <a:t>Concept</a:t>
            </a:r>
            <a:r>
              <a:rPr lang="en-GB" sz="2000" dirty="0" smtClean="0">
                <a:latin typeface="VAGRounded BT" pitchFamily="34" charset="0"/>
              </a:rPr>
              <a:t>: 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VAGRounded BT" pitchFamily="34" charset="0"/>
              </a:rPr>
              <a:t>New cavities in operating underground </a:t>
            </a:r>
            <a:br>
              <a:rPr lang="en-GB" sz="2000" dirty="0" smtClean="0">
                <a:latin typeface="VAGRounded BT" pitchFamily="34" charset="0"/>
              </a:rPr>
            </a:br>
            <a:r>
              <a:rPr lang="en-GB" sz="2000" dirty="0" smtClean="0">
                <a:latin typeface="VAGRounded BT" pitchFamily="34" charset="0"/>
              </a:rPr>
              <a:t>zinc, lead or copper mines </a:t>
            </a:r>
            <a:br>
              <a:rPr lang="en-GB" sz="2000" dirty="0" smtClean="0">
                <a:latin typeface="VAGRounded BT" pitchFamily="34" charset="0"/>
              </a:rPr>
            </a:br>
            <a:r>
              <a:rPr lang="en-GB" sz="2000" dirty="0" smtClean="0">
                <a:latin typeface="VAGRounded BT" pitchFamily="34" charset="0"/>
              </a:rPr>
              <a:t>(sulphide ores)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VAGRounded BT" pitchFamily="34" charset="0"/>
              </a:rPr>
              <a:t>Use of existing infrastructure </a:t>
            </a:r>
            <a:br>
              <a:rPr lang="en-GB" sz="2000" dirty="0" smtClean="0">
                <a:latin typeface="VAGRounded BT" pitchFamily="34" charset="0"/>
              </a:rPr>
            </a:br>
            <a:r>
              <a:rPr lang="en-GB" sz="2000" dirty="0" smtClean="0">
                <a:latin typeface="VAGRounded BT" pitchFamily="34" charset="0"/>
              </a:rPr>
              <a:t>(cost-sharing with extractive mining)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endParaRPr lang="en-GB" sz="2000" dirty="0" smtClean="0">
              <a:latin typeface="VAGRounded BT" pitchFamily="34" charset="0"/>
            </a:endParaRPr>
          </a:p>
          <a:p>
            <a:pPr indent="0">
              <a:spcBef>
                <a:spcPts val="600"/>
              </a:spcBef>
            </a:pPr>
            <a:r>
              <a:rPr lang="en-GB" sz="2000" b="1" dirty="0" smtClean="0">
                <a:latin typeface="VAGRounded BT" pitchFamily="34" charset="0"/>
              </a:rPr>
              <a:t>Why sulphide deposits?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VAGRounded BT" pitchFamily="34" charset="0"/>
              </a:rPr>
              <a:t>Geochemically stable conditions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VAGRounded BT" pitchFamily="34" charset="0"/>
              </a:rPr>
              <a:t>Mercury </a:t>
            </a:r>
            <a:r>
              <a:rPr lang="en-GB" sz="2000" dirty="0">
                <a:latin typeface="VAGRounded BT" pitchFamily="34" charset="0"/>
              </a:rPr>
              <a:t>sulphide </a:t>
            </a:r>
            <a:r>
              <a:rPr lang="en-GB" sz="2000" dirty="0" smtClean="0">
                <a:latin typeface="VAGRounded BT" pitchFamily="34" charset="0"/>
              </a:rPr>
              <a:t>minor component of many sulphide ores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VAGRounded BT" pitchFamily="34" charset="0"/>
                <a:sym typeface="Wingdings" pitchFamily="2" charset="2"/>
              </a:rPr>
              <a:t>Returning mercury sulphide into deposit type</a:t>
            </a:r>
            <a:br>
              <a:rPr lang="en-GB" sz="2000" dirty="0" smtClean="0">
                <a:latin typeface="VAGRounded BT" pitchFamily="34" charset="0"/>
                <a:sym typeface="Wingdings" pitchFamily="2" charset="2"/>
              </a:rPr>
            </a:br>
            <a:r>
              <a:rPr lang="en-GB" sz="2000" dirty="0" smtClean="0">
                <a:latin typeface="VAGRounded BT" pitchFamily="34" charset="0"/>
                <a:sym typeface="Wingdings" pitchFamily="2" charset="2"/>
              </a:rPr>
              <a:t>where it originally comes from may be environmentally neutral</a:t>
            </a:r>
          </a:p>
          <a:p>
            <a:pPr marL="363538" indent="-363538">
              <a:spcBef>
                <a:spcPts val="600"/>
              </a:spcBef>
            </a:pPr>
            <a:r>
              <a:rPr lang="en-GB" sz="2000" dirty="0" smtClean="0">
                <a:solidFill>
                  <a:srgbClr val="0000FF"/>
                </a:solidFill>
                <a:latin typeface="VAGRounded BT" pitchFamily="34" charset="0"/>
                <a:sym typeface="Wingdings" pitchFamily="2" charset="2"/>
              </a:rPr>
              <a:t> </a:t>
            </a:r>
            <a:r>
              <a:rPr lang="en-GB" sz="2000" dirty="0" smtClean="0">
                <a:solidFill>
                  <a:srgbClr val="0000FF"/>
                </a:solidFill>
                <a:latin typeface="VAGRounded BT" pitchFamily="34" charset="0"/>
              </a:rPr>
              <a:t>Suitability of site must be proven based on a site specific safety assessment</a:t>
            </a:r>
          </a:p>
          <a:p>
            <a:pPr marL="457200" indent="-457200">
              <a:spcBef>
                <a:spcPts val="600"/>
              </a:spcBef>
              <a:buAutoNum type="arabicPeriod"/>
            </a:pPr>
            <a:endParaRPr lang="en-GB" sz="2400" dirty="0" smtClean="0">
              <a:latin typeface="VAGRounded BT" pitchFamily="34" charset="0"/>
            </a:endParaRPr>
          </a:p>
          <a:p>
            <a:pPr marL="457200" indent="-457200">
              <a:spcBef>
                <a:spcPts val="600"/>
              </a:spcBef>
              <a:buAutoNum type="arabicPeriod"/>
            </a:pPr>
            <a:endParaRPr lang="en-GB" sz="2400" dirty="0" smtClean="0">
              <a:latin typeface="VAGRounded BT" pitchFamily="34" charset="0"/>
            </a:endParaRPr>
          </a:p>
        </p:txBody>
      </p:sp>
      <p:pic>
        <p:nvPicPr>
          <p:cNvPr id="1026" name="Picture 2" descr="http://egsc.usgs.gov/isb/pubs/factsheets/fs2006-3056.graphics/buck-lead-mi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28800"/>
            <a:ext cx="3657600" cy="22955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9481310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err="1" smtClean="0">
                <a:latin typeface="VAGRounded BT"/>
              </a:rPr>
              <a:t>Cost</a:t>
            </a:r>
            <a:r>
              <a:rPr lang="de-DE" sz="2400" dirty="0" smtClean="0">
                <a:latin typeface="VAGRounded BT"/>
              </a:rPr>
              <a:t> </a:t>
            </a:r>
            <a:r>
              <a:rPr lang="de-DE" sz="2400" dirty="0" err="1" smtClean="0">
                <a:latin typeface="VAGRounded BT"/>
              </a:rPr>
              <a:t>estimates</a:t>
            </a:r>
            <a:r>
              <a:rPr lang="de-DE" sz="2400" dirty="0" smtClean="0">
                <a:latin typeface="VAGRounded BT"/>
              </a:rPr>
              <a:t> – </a:t>
            </a:r>
            <a:r>
              <a:rPr lang="de-DE" sz="2400" dirty="0" err="1" smtClean="0">
                <a:latin typeface="VAGRounded BT"/>
              </a:rPr>
              <a:t>generic</a:t>
            </a:r>
            <a:r>
              <a:rPr lang="de-DE" sz="2400" dirty="0" smtClean="0">
                <a:latin typeface="VAGRounded BT"/>
              </a:rPr>
              <a:t> </a:t>
            </a:r>
            <a:r>
              <a:rPr lang="de-DE" sz="2400" dirty="0" err="1" smtClean="0">
                <a:latin typeface="VAGRounded BT"/>
              </a:rPr>
              <a:t>study</a:t>
            </a:r>
            <a:endParaRPr lang="de-DE" sz="2400" dirty="0">
              <a:latin typeface="VAGRounded BT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79388" indent="-179388">
              <a:buFont typeface="Arial" pitchFamily="34" charset="0"/>
              <a:buChar char="•"/>
            </a:pPr>
            <a:r>
              <a:rPr lang="de-DE" dirty="0" err="1" smtClean="0">
                <a:latin typeface="VAGRounded BT"/>
              </a:rPr>
              <a:t>Cost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estimates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very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site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specific</a:t>
            </a:r>
            <a:endParaRPr lang="de-DE" dirty="0" smtClean="0">
              <a:latin typeface="VAGRounded BT"/>
            </a:endParaRPr>
          </a:p>
          <a:p>
            <a:pPr marL="179388" indent="-179388">
              <a:buFont typeface="Arial" pitchFamily="34" charset="0"/>
              <a:buChar char="•"/>
            </a:pPr>
            <a:r>
              <a:rPr lang="de-DE" dirty="0" smtClean="0">
                <a:latin typeface="VAGRounded BT"/>
              </a:rPr>
              <a:t>Total </a:t>
            </a:r>
            <a:r>
              <a:rPr lang="de-DE" dirty="0" err="1" smtClean="0">
                <a:latin typeface="VAGRounded BT"/>
              </a:rPr>
              <a:t>amount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of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stored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mercury</a:t>
            </a:r>
            <a:r>
              <a:rPr lang="de-DE" dirty="0" smtClean="0">
                <a:latin typeface="VAGRounded BT"/>
              </a:rPr>
              <a:t>: 7,500 t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de-DE" dirty="0" smtClean="0">
                <a:latin typeface="VAGRounded BT"/>
              </a:rPr>
              <a:t>May </a:t>
            </a:r>
            <a:r>
              <a:rPr lang="de-DE" dirty="0" err="1" smtClean="0">
                <a:latin typeface="VAGRounded BT"/>
              </a:rPr>
              <a:t>vary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significantly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from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mine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to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mine</a:t>
            </a:r>
            <a:endParaRPr lang="de-DE" dirty="0" smtClean="0">
              <a:latin typeface="VAGRounded BT"/>
            </a:endParaRPr>
          </a:p>
          <a:p>
            <a:pPr marL="179388" indent="-179388">
              <a:buFont typeface="Arial" pitchFamily="34" charset="0"/>
              <a:buChar char="•"/>
            </a:pPr>
            <a:r>
              <a:rPr lang="de-DE" dirty="0" smtClean="0">
                <a:latin typeface="VAGRounded BT"/>
              </a:rPr>
              <a:t>A </a:t>
            </a:r>
            <a:r>
              <a:rPr lang="de-DE" dirty="0" err="1" smtClean="0">
                <a:latin typeface="VAGRounded BT"/>
              </a:rPr>
              <a:t>typical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mine</a:t>
            </a:r>
            <a:r>
              <a:rPr lang="de-DE" dirty="0" smtClean="0">
                <a:latin typeface="VAGRounded BT"/>
              </a:rPr>
              <a:t> in </a:t>
            </a:r>
            <a:r>
              <a:rPr lang="de-DE" dirty="0" err="1" smtClean="0">
                <a:latin typeface="VAGRounded BT"/>
              </a:rPr>
              <a:t>one</a:t>
            </a:r>
            <a:r>
              <a:rPr lang="de-DE" dirty="0" smtClean="0">
                <a:latin typeface="VAGRounded BT"/>
              </a:rPr>
              <a:t> Asian </a:t>
            </a:r>
            <a:r>
              <a:rPr lang="de-DE" dirty="0" err="1" smtClean="0">
                <a:latin typeface="VAGRounded BT"/>
              </a:rPr>
              <a:t>country</a:t>
            </a:r>
            <a:r>
              <a:rPr lang="de-DE" dirty="0" smtClean="0">
                <a:latin typeface="VAGRounded BT"/>
              </a:rPr>
              <a:t> was </a:t>
            </a:r>
            <a:r>
              <a:rPr lang="de-DE" dirty="0" err="1" smtClean="0">
                <a:latin typeface="VAGRounded BT"/>
              </a:rPr>
              <a:t>chosen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as</a:t>
            </a:r>
            <a:r>
              <a:rPr lang="de-DE" dirty="0" smtClean="0">
                <a:latin typeface="VAGRounded BT"/>
              </a:rPr>
              <a:t> an </a:t>
            </a:r>
            <a:r>
              <a:rPr lang="de-DE" dirty="0" err="1" smtClean="0">
                <a:latin typeface="VAGRounded BT"/>
              </a:rPr>
              <a:t>example</a:t>
            </a:r>
            <a:endParaRPr lang="de-DE" dirty="0" smtClean="0">
              <a:latin typeface="VAGRounded BT"/>
            </a:endParaRPr>
          </a:p>
          <a:p>
            <a:pPr marL="179388" indent="-179388">
              <a:buFont typeface="Arial" pitchFamily="34" charset="0"/>
              <a:buChar char="•"/>
            </a:pPr>
            <a:r>
              <a:rPr lang="de-DE" dirty="0" smtClean="0">
                <a:latin typeface="VAGRounded BT"/>
              </a:rPr>
              <a:t>Study </a:t>
            </a:r>
            <a:r>
              <a:rPr lang="de-DE" dirty="0" err="1" smtClean="0">
                <a:latin typeface="VAGRounded BT"/>
              </a:rPr>
              <a:t>performed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by</a:t>
            </a:r>
            <a:r>
              <a:rPr lang="de-DE" dirty="0" smtClean="0">
                <a:latin typeface="VAGRounded BT"/>
              </a:rPr>
              <a:t> DMT, Essen Germany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86F0330-C43D-42CD-8945-B6819097808C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23528" y="620688"/>
            <a:ext cx="8613776" cy="864096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defTabSz="800100">
              <a:lnSpc>
                <a:spcPts val="3600"/>
              </a:lnSpc>
            </a:pPr>
            <a:r>
              <a:rPr lang="de-DE" sz="2400" b="1" dirty="0" err="1" smtClean="0">
                <a:latin typeface="VAGRounded BT"/>
                <a:cs typeface="Arial" pitchFamily="34" charset="0"/>
              </a:rPr>
              <a:t>Cost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</a:t>
            </a:r>
            <a:r>
              <a:rPr lang="de-DE" sz="2400" b="1" dirty="0" err="1" smtClean="0">
                <a:latin typeface="VAGRounded BT"/>
                <a:cs typeface="Arial" pitchFamily="34" charset="0"/>
              </a:rPr>
              <a:t>Estimate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</a:t>
            </a:r>
            <a:r>
              <a:rPr lang="de-DE" sz="2400" b="1" dirty="0" err="1" smtClean="0">
                <a:latin typeface="VAGRounded BT"/>
                <a:cs typeface="Arial" pitchFamily="34" charset="0"/>
              </a:rPr>
              <a:t>for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</a:t>
            </a:r>
            <a:r>
              <a:rPr lang="de-DE" sz="2400" b="1" dirty="0" err="1" smtClean="0">
                <a:latin typeface="VAGRounded BT"/>
                <a:cs typeface="Arial" pitchFamily="34" charset="0"/>
              </a:rPr>
              <a:t>Disposing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</a:t>
            </a:r>
            <a:r>
              <a:rPr lang="de-DE" sz="2400" b="1" dirty="0" err="1" smtClean="0">
                <a:latin typeface="VAGRounded BT"/>
                <a:cs typeface="Arial" pitchFamily="34" charset="0"/>
              </a:rPr>
              <a:t>stabilized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Mercury – </a:t>
            </a:r>
            <a:br>
              <a:rPr lang="de-DE" sz="2400" b="1" dirty="0" smtClean="0">
                <a:latin typeface="VAGRounded BT"/>
                <a:cs typeface="Arial" pitchFamily="34" charset="0"/>
              </a:rPr>
            </a:br>
            <a:r>
              <a:rPr lang="de-DE" sz="2400" b="1" dirty="0" smtClean="0">
                <a:latin typeface="VAGRounded BT"/>
                <a:cs typeface="Arial" pitchFamily="34" charset="0"/>
              </a:rPr>
              <a:t>Handling </a:t>
            </a:r>
            <a:r>
              <a:rPr lang="de-DE" sz="2400" b="1" dirty="0" err="1" smtClean="0">
                <a:latin typeface="VAGRounded BT"/>
                <a:cs typeface="Arial" pitchFamily="34" charset="0"/>
              </a:rPr>
              <a:t>and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Emplacement</a:t>
            </a:r>
          </a:p>
        </p:txBody>
      </p:sp>
      <p:sp>
        <p:nvSpPr>
          <p:cNvPr id="9" name="Rechteck 8"/>
          <p:cNvSpPr/>
          <p:nvPr/>
        </p:nvSpPr>
        <p:spPr>
          <a:xfrm>
            <a:off x="467544" y="1844824"/>
            <a:ext cx="821109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Crude Mercury is shipped to sea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harbour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in one country</a:t>
            </a:r>
            <a:endParaRPr lang="de-DE" sz="2000" dirty="0" smtClean="0">
              <a:latin typeface="Arial" pitchFamily="34" charset="0"/>
              <a:cs typeface="Arial" pitchFamily="34" charset="0"/>
            </a:endParaRPr>
          </a:p>
          <a:p>
            <a:pPr marL="266700" indent="-266700">
              <a:lnSpc>
                <a:spcPct val="150000"/>
              </a:lnSpc>
              <a:buFont typeface="Wingdings" pitchFamily="2" charset="2"/>
              <a:buChar char="§"/>
            </a:pPr>
            <a:r>
              <a:rPr lang="de-DE" sz="2000" dirty="0" smtClean="0">
                <a:latin typeface="Arial" pitchFamily="34" charset="0"/>
                <a:cs typeface="Arial" pitchFamily="34" charset="0"/>
              </a:rPr>
              <a:t>Stabilisation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mercury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as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mercury (II)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sulphide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266700" indent="-2667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Transport of mercury (II) sulfide in sealed big bags to the mine</a:t>
            </a:r>
          </a:p>
          <a:p>
            <a:pPr marL="266700" indent="-2667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Unloading at the mine site with forklift</a:t>
            </a:r>
          </a:p>
          <a:p>
            <a:pPr marL="266700" indent="-2667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Hoisting of the big bags to the disposal level</a:t>
            </a:r>
          </a:p>
          <a:p>
            <a:pPr marL="266700" indent="-2667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Loading onto a underground truck</a:t>
            </a:r>
          </a:p>
          <a:p>
            <a:pPr marL="266700" indent="-2667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Unloading and placing of the big bags in a prepared room</a:t>
            </a:r>
          </a:p>
        </p:txBody>
      </p:sp>
      <p:sp useBgFill="1"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57188" y="6143625"/>
            <a:ext cx="8643937" cy="357188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de-DE" sz="1100" dirty="0" smtClean="0">
                <a:solidFill>
                  <a:srgbClr val="0089E6"/>
                </a:solidFill>
                <a:latin typeface="Arial" charset="0"/>
              </a:rPr>
              <a:t>01.12.2010 </a:t>
            </a:r>
            <a:r>
              <a:rPr lang="de-DE" sz="1100" dirty="0">
                <a:solidFill>
                  <a:srgbClr val="0089E6"/>
                </a:solidFill>
                <a:latin typeface="Arial" charset="0"/>
              </a:rPr>
              <a:t>				</a:t>
            </a:r>
            <a:r>
              <a:rPr lang="de-DE" sz="1100" dirty="0" err="1" smtClean="0">
                <a:solidFill>
                  <a:srgbClr val="0089E6"/>
                </a:solidFill>
                <a:latin typeface="Arial" charset="0"/>
              </a:rPr>
              <a:t>Brunswick</a:t>
            </a:r>
            <a:r>
              <a:rPr lang="de-DE" sz="1100" dirty="0" smtClean="0">
                <a:solidFill>
                  <a:srgbClr val="0089E6"/>
                </a:solidFill>
                <a:latin typeface="Arial" charset="0"/>
              </a:rPr>
              <a:t>/Germany</a:t>
            </a:r>
            <a:r>
              <a:rPr lang="de-DE" sz="1100" dirty="0">
                <a:solidFill>
                  <a:srgbClr val="0089E6"/>
                </a:solidFill>
                <a:latin typeface="Arial" charset="0"/>
              </a:rPr>
              <a:t>			          Slide </a:t>
            </a:r>
            <a:fld id="{B25DF266-F773-457B-8CE2-16DA3E203B1D}" type="slidenum">
              <a:rPr lang="de-DE" sz="1100">
                <a:solidFill>
                  <a:srgbClr val="0089E6"/>
                </a:solidFill>
                <a:latin typeface="Arial" charset="0"/>
              </a:rPr>
              <a:pPr algn="just"/>
              <a:t>24</a:t>
            </a:fld>
            <a:endParaRPr lang="de-DE" sz="1100" dirty="0">
              <a:solidFill>
                <a:srgbClr val="0089E6"/>
              </a:solidFill>
              <a:latin typeface="Arial" charset="0"/>
            </a:endParaRPr>
          </a:p>
          <a:p>
            <a:pPr algn="just"/>
            <a:r>
              <a:rPr lang="de-DE" sz="1100" dirty="0">
                <a:solidFill>
                  <a:srgbClr val="0089E6"/>
                </a:solidFill>
                <a:latin typeface="Arial" charset="0"/>
              </a:rPr>
              <a:t> 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95536" y="620688"/>
            <a:ext cx="8613776" cy="794247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defTabSz="800100">
              <a:lnSpc>
                <a:spcPts val="3600"/>
              </a:lnSpc>
            </a:pPr>
            <a:r>
              <a:rPr lang="de-DE" sz="2400" b="1" dirty="0" err="1" smtClean="0">
                <a:latin typeface="VAGRounded BT"/>
                <a:cs typeface="Arial" pitchFamily="34" charset="0"/>
              </a:rPr>
              <a:t>Cost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</a:t>
            </a:r>
            <a:r>
              <a:rPr lang="de-DE" sz="2400" b="1" dirty="0" err="1" smtClean="0">
                <a:latin typeface="VAGRounded BT"/>
                <a:cs typeface="Arial" pitchFamily="34" charset="0"/>
              </a:rPr>
              <a:t>Estimate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</a:t>
            </a:r>
            <a:r>
              <a:rPr lang="de-DE" sz="2400" b="1" dirty="0" err="1" smtClean="0">
                <a:latin typeface="VAGRounded BT"/>
                <a:cs typeface="Arial" pitchFamily="34" charset="0"/>
              </a:rPr>
              <a:t>for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</a:t>
            </a:r>
            <a:r>
              <a:rPr lang="de-DE" sz="2400" b="1" dirty="0" err="1" smtClean="0">
                <a:latin typeface="VAGRounded BT"/>
                <a:cs typeface="Arial" pitchFamily="34" charset="0"/>
              </a:rPr>
              <a:t>Disposing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</a:t>
            </a:r>
            <a:r>
              <a:rPr lang="de-DE" sz="2400" b="1" dirty="0" err="1" smtClean="0">
                <a:latin typeface="VAGRounded BT"/>
                <a:cs typeface="Arial" pitchFamily="34" charset="0"/>
              </a:rPr>
              <a:t>Stabilized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Mercury – Layout</a:t>
            </a:r>
          </a:p>
        </p:txBody>
      </p:sp>
      <p:sp useBgFill="1"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57188" y="6143625"/>
            <a:ext cx="8643937" cy="357188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de-DE" sz="1100" dirty="0" smtClean="0">
                <a:solidFill>
                  <a:srgbClr val="0089E6"/>
                </a:solidFill>
                <a:latin typeface="Arial" charset="0"/>
              </a:rPr>
              <a:t>01.12.2010 </a:t>
            </a:r>
            <a:r>
              <a:rPr lang="de-DE" sz="1100" dirty="0">
                <a:solidFill>
                  <a:srgbClr val="0089E6"/>
                </a:solidFill>
                <a:latin typeface="Arial" charset="0"/>
              </a:rPr>
              <a:t>				</a:t>
            </a:r>
            <a:r>
              <a:rPr lang="de-DE" sz="1100" dirty="0" err="1" smtClean="0">
                <a:solidFill>
                  <a:srgbClr val="0089E6"/>
                </a:solidFill>
                <a:latin typeface="Arial" charset="0"/>
              </a:rPr>
              <a:t>Brunswick</a:t>
            </a:r>
            <a:r>
              <a:rPr lang="de-DE" sz="1100" dirty="0" smtClean="0">
                <a:solidFill>
                  <a:srgbClr val="0089E6"/>
                </a:solidFill>
                <a:latin typeface="Arial" charset="0"/>
              </a:rPr>
              <a:t>/Germany</a:t>
            </a:r>
            <a:r>
              <a:rPr lang="de-DE" sz="1100" dirty="0">
                <a:solidFill>
                  <a:srgbClr val="0089E6"/>
                </a:solidFill>
                <a:latin typeface="Arial" charset="0"/>
              </a:rPr>
              <a:t>			          Slide </a:t>
            </a:r>
            <a:fld id="{B25DF266-F773-457B-8CE2-16DA3E203B1D}" type="slidenum">
              <a:rPr lang="de-DE" sz="1100">
                <a:solidFill>
                  <a:srgbClr val="0089E6"/>
                </a:solidFill>
                <a:latin typeface="Arial" charset="0"/>
              </a:rPr>
              <a:pPr algn="just"/>
              <a:t>25</a:t>
            </a:fld>
            <a:endParaRPr lang="de-DE" sz="1100" dirty="0">
              <a:solidFill>
                <a:srgbClr val="0089E6"/>
              </a:solidFill>
              <a:latin typeface="Arial" charset="0"/>
            </a:endParaRPr>
          </a:p>
          <a:p>
            <a:pPr algn="just"/>
            <a:r>
              <a:rPr lang="de-DE" sz="1100" dirty="0">
                <a:solidFill>
                  <a:srgbClr val="0089E6"/>
                </a:solidFill>
                <a:latin typeface="Arial" charset="0"/>
              </a:rPr>
              <a:t>  </a:t>
            </a:r>
          </a:p>
        </p:txBody>
      </p:sp>
      <p:pic>
        <p:nvPicPr>
          <p:cNvPr id="6" name="Grafik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7837" y="2080591"/>
            <a:ext cx="6228663" cy="2087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999" y="3810000"/>
            <a:ext cx="4521201" cy="2072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hteck 9"/>
          <p:cNvSpPr/>
          <p:nvPr/>
        </p:nvSpPr>
        <p:spPr>
          <a:xfrm>
            <a:off x="483326" y="2108558"/>
            <a:ext cx="821109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lnSpc>
                <a:spcPct val="150000"/>
              </a:lnSpc>
            </a:pPr>
            <a:r>
              <a:rPr lang="en-US" sz="1600" dirty="0" smtClean="0">
                <a:latin typeface="VAGRounded BT"/>
                <a:cs typeface="Arial" pitchFamily="34" charset="0"/>
              </a:rPr>
              <a:t>Main drift and rooms after disposal</a:t>
            </a:r>
          </a:p>
          <a:p>
            <a:pPr marL="266700" indent="-266700">
              <a:lnSpc>
                <a:spcPct val="150000"/>
              </a:lnSpc>
            </a:pPr>
            <a:r>
              <a:rPr lang="en-US" sz="1600" dirty="0" smtClean="0">
                <a:latin typeface="VAGRounded BT"/>
                <a:cs typeface="Arial" pitchFamily="34" charset="0"/>
              </a:rPr>
              <a:t>in fishbone arrangement</a:t>
            </a:r>
          </a:p>
          <a:p>
            <a:pPr marL="266700" indent="-266700">
              <a:lnSpc>
                <a:spcPct val="150000"/>
              </a:lnSpc>
            </a:pPr>
            <a:r>
              <a:rPr lang="en-US" sz="1600" dirty="0" smtClean="0">
                <a:latin typeface="VAGRounded BT"/>
                <a:cs typeface="Arial" pitchFamily="34" charset="0"/>
              </a:rPr>
              <a:t>supported by rock bolts</a:t>
            </a:r>
          </a:p>
          <a:p>
            <a:pPr marL="266700" indent="-266700">
              <a:lnSpc>
                <a:spcPct val="150000"/>
              </a:lnSpc>
            </a:pPr>
            <a:r>
              <a:rPr lang="en-US" sz="1600" dirty="0" smtClean="0">
                <a:latin typeface="VAGRounded BT"/>
                <a:cs typeface="Arial" pitchFamily="34" charset="0"/>
              </a:rPr>
              <a:t>and </a:t>
            </a:r>
            <a:r>
              <a:rPr lang="en-US" sz="1600" dirty="0" err="1" smtClean="0">
                <a:latin typeface="VAGRounded BT"/>
                <a:cs typeface="Arial" pitchFamily="34" charset="0"/>
              </a:rPr>
              <a:t>shotcrete</a:t>
            </a:r>
            <a:r>
              <a:rPr lang="en-US" sz="1600" dirty="0" smtClean="0">
                <a:latin typeface="VAGRounded BT"/>
                <a:cs typeface="Arial" pitchFamily="34" charset="0"/>
              </a:rPr>
              <a:t> liner</a:t>
            </a:r>
            <a:endParaRPr lang="de-DE" sz="1600" dirty="0" smtClean="0">
              <a:latin typeface="VAGRounded BT"/>
              <a:cs typeface="Arial" pitchFamily="34" charset="0"/>
            </a:endParaRPr>
          </a:p>
          <a:p>
            <a:pPr marL="266700" indent="-266700">
              <a:lnSpc>
                <a:spcPct val="150000"/>
              </a:lnSpc>
              <a:buFont typeface="Wingdings" pitchFamily="2" charset="2"/>
              <a:buChar char="§"/>
            </a:pPr>
            <a:endParaRPr lang="en-US" sz="2000" dirty="0" smtClean="0">
              <a:latin typeface="VAGRounded BT"/>
              <a:cs typeface="Arial" pitchFamily="34" charset="0"/>
            </a:endParaRPr>
          </a:p>
          <a:p>
            <a:pPr marL="3924300" lvl="8" indent="-266700">
              <a:lnSpc>
                <a:spcPct val="150000"/>
              </a:lnSpc>
            </a:pPr>
            <a:r>
              <a:rPr lang="en-US" sz="2000" dirty="0" smtClean="0">
                <a:latin typeface="VAGRounded BT"/>
                <a:cs typeface="Arial" pitchFamily="34" charset="0"/>
              </a:rPr>
              <a:t>		</a:t>
            </a:r>
            <a:r>
              <a:rPr lang="en-US" sz="1600" dirty="0" smtClean="0">
                <a:latin typeface="VAGRounded BT"/>
                <a:cs typeface="Arial" pitchFamily="34" charset="0"/>
              </a:rPr>
              <a:t>Main drift 15 m², rooms 36 m² face, 	room length 26 m with big bags 	placed bolting, </a:t>
            </a:r>
            <a:r>
              <a:rPr lang="en-US" sz="1600" dirty="0" err="1" smtClean="0">
                <a:latin typeface="VAGRounded BT"/>
                <a:cs typeface="Arial" pitchFamily="34" charset="0"/>
              </a:rPr>
              <a:t>shotcrete</a:t>
            </a:r>
            <a:r>
              <a:rPr lang="en-US" sz="1600" dirty="0" smtClean="0">
                <a:latin typeface="VAGRounded BT"/>
                <a:cs typeface="Arial" pitchFamily="34" charset="0"/>
              </a:rPr>
              <a:t> and 	backfill, 	sealed with a </a:t>
            </a:r>
            <a:r>
              <a:rPr lang="en-US" sz="1600" dirty="0" err="1" smtClean="0">
                <a:latin typeface="VAGRounded BT"/>
                <a:cs typeface="Arial" pitchFamily="34" charset="0"/>
              </a:rPr>
              <a:t>shotcrete</a:t>
            </a:r>
            <a:r>
              <a:rPr lang="en-US" sz="1600" dirty="0" smtClean="0">
                <a:latin typeface="VAGRounded BT"/>
                <a:cs typeface="Arial" pitchFamily="34" charset="0"/>
              </a:rPr>
              <a:t> 	retention dam </a:t>
            </a:r>
            <a:endParaRPr lang="en-US" sz="2000" dirty="0" smtClean="0">
              <a:latin typeface="VAGRounded BT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95536" y="620688"/>
            <a:ext cx="8613776" cy="794247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defTabSz="800100">
              <a:lnSpc>
                <a:spcPts val="3600"/>
              </a:lnSpc>
            </a:pPr>
            <a:r>
              <a:rPr lang="de-DE" sz="2400" b="1" dirty="0" err="1" smtClean="0">
                <a:latin typeface="VAGRounded BT"/>
                <a:cs typeface="Arial" pitchFamily="34" charset="0"/>
              </a:rPr>
              <a:t>Cost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</a:t>
            </a:r>
            <a:r>
              <a:rPr lang="de-DE" sz="2400" b="1" dirty="0" err="1" smtClean="0">
                <a:latin typeface="VAGRounded BT"/>
                <a:cs typeface="Arial" pitchFamily="34" charset="0"/>
              </a:rPr>
              <a:t>Estimate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</a:t>
            </a:r>
            <a:r>
              <a:rPr lang="de-DE" sz="2400" b="1" dirty="0" err="1" smtClean="0">
                <a:latin typeface="VAGRounded BT"/>
                <a:cs typeface="Arial" pitchFamily="34" charset="0"/>
              </a:rPr>
              <a:t>for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</a:t>
            </a:r>
            <a:r>
              <a:rPr lang="de-DE" sz="2400" b="1" dirty="0" err="1" smtClean="0">
                <a:latin typeface="VAGRounded BT"/>
                <a:cs typeface="Arial" pitchFamily="34" charset="0"/>
              </a:rPr>
              <a:t>Disposing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</a:t>
            </a:r>
            <a:r>
              <a:rPr lang="de-DE" sz="2400" b="1" dirty="0" err="1" smtClean="0">
                <a:latin typeface="VAGRounded BT"/>
                <a:cs typeface="Arial" pitchFamily="34" charset="0"/>
              </a:rPr>
              <a:t>stabilized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Mercury – CAPEX</a:t>
            </a:r>
          </a:p>
        </p:txBody>
      </p:sp>
      <p:sp useBgFill="1"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57188" y="6143625"/>
            <a:ext cx="8643937" cy="357188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de-DE" sz="1100" dirty="0" smtClean="0">
                <a:solidFill>
                  <a:srgbClr val="0089E6"/>
                </a:solidFill>
                <a:latin typeface="Arial" charset="0"/>
              </a:rPr>
              <a:t>01.12.2010 </a:t>
            </a:r>
            <a:r>
              <a:rPr lang="de-DE" sz="1100" dirty="0">
                <a:solidFill>
                  <a:srgbClr val="0089E6"/>
                </a:solidFill>
                <a:latin typeface="Arial" charset="0"/>
              </a:rPr>
              <a:t>				</a:t>
            </a:r>
            <a:r>
              <a:rPr lang="de-DE" sz="1100" dirty="0" err="1" smtClean="0">
                <a:solidFill>
                  <a:srgbClr val="0089E6"/>
                </a:solidFill>
                <a:latin typeface="Arial" charset="0"/>
              </a:rPr>
              <a:t>Brunswick</a:t>
            </a:r>
            <a:r>
              <a:rPr lang="de-DE" sz="1100" dirty="0" smtClean="0">
                <a:solidFill>
                  <a:srgbClr val="0089E6"/>
                </a:solidFill>
                <a:latin typeface="Arial" charset="0"/>
              </a:rPr>
              <a:t>/Germany</a:t>
            </a:r>
            <a:r>
              <a:rPr lang="de-DE" sz="1100" dirty="0">
                <a:solidFill>
                  <a:srgbClr val="0089E6"/>
                </a:solidFill>
                <a:latin typeface="Arial" charset="0"/>
              </a:rPr>
              <a:t>			          Slide </a:t>
            </a:r>
            <a:fld id="{B25DF266-F773-457B-8CE2-16DA3E203B1D}" type="slidenum">
              <a:rPr lang="de-DE" sz="1100">
                <a:solidFill>
                  <a:srgbClr val="0089E6"/>
                </a:solidFill>
                <a:latin typeface="Arial" charset="0"/>
              </a:rPr>
              <a:pPr algn="just"/>
              <a:t>26</a:t>
            </a:fld>
            <a:endParaRPr lang="de-DE" sz="1100" dirty="0">
              <a:solidFill>
                <a:srgbClr val="0089E6"/>
              </a:solidFill>
              <a:latin typeface="Arial" charset="0"/>
            </a:endParaRPr>
          </a:p>
          <a:p>
            <a:pPr algn="just"/>
            <a:r>
              <a:rPr lang="de-DE" sz="1100" dirty="0">
                <a:solidFill>
                  <a:srgbClr val="0089E6"/>
                </a:solidFill>
                <a:latin typeface="Arial" charset="0"/>
              </a:rPr>
              <a:t>  </a:t>
            </a:r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395536" y="1268764"/>
          <a:ext cx="5616625" cy="4933980"/>
        </p:xfrm>
        <a:graphic>
          <a:graphicData uri="http://schemas.openxmlformats.org/drawingml/2006/table">
            <a:tbl>
              <a:tblPr/>
              <a:tblGrid>
                <a:gridCol w="1564860"/>
                <a:gridCol w="703897"/>
                <a:gridCol w="1372887"/>
                <a:gridCol w="820242"/>
                <a:gridCol w="1154739"/>
              </a:tblGrid>
              <a:tr h="1965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9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Item</a:t>
                      </a:r>
                      <a:endParaRPr lang="de-DE" sz="900" dirty="0">
                        <a:latin typeface="Times New Roman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9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de-DE" sz="900">
                        <a:latin typeface="Times New Roman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9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de-DE" sz="900">
                        <a:latin typeface="Times New Roman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9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de-DE" sz="900">
                        <a:latin typeface="Times New Roman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9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Price</a:t>
                      </a:r>
                      <a:endParaRPr lang="de-DE" sz="900" dirty="0">
                        <a:latin typeface="Times New Roman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6569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Highway Truck</a:t>
                      </a:r>
                      <a:endParaRPr lang="de-DE" sz="1000" dirty="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$ 150,000.00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6569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dirty="0" err="1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Forklift</a:t>
                      </a:r>
                      <a:r>
                        <a:rPr lang="de-DE" sz="1000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 2x</a:t>
                      </a:r>
                      <a:endParaRPr lang="de-DE" sz="1000" dirty="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$ 40,800.00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69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Rear-dump Truck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$ 632,000.00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69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Transmixer 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$ 258,000.00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69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Drilling Rig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$ 620,000.00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69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Wheel Loader 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$ 479,000.00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69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Backfill Centrifuge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$ 200,000.00</a:t>
                      </a:r>
                      <a:endParaRPr lang="de-DE" sz="1000" dirty="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69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Crew Transporter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$ 35,900.00</a:t>
                      </a:r>
                      <a:endParaRPr lang="de-DE" sz="1000" dirty="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6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Shotcretesystem (includes truck)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$ 422,500.00</a:t>
                      </a:r>
                      <a:endParaRPr lang="de-DE" sz="1000" dirty="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Concrete Batching Plant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$ 81,400.00</a:t>
                      </a:r>
                      <a:endParaRPr lang="de-DE" sz="1000" dirty="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6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Development Drift &amp; Rooms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$ 1,183,500.00</a:t>
                      </a:r>
                      <a:endParaRPr lang="de-DE" sz="1000" dirty="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69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Ventilation Fan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$ 14,800.00</a:t>
                      </a:r>
                      <a:endParaRPr lang="de-DE" sz="1000" dirty="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Air Duct 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$ 2,211.00</a:t>
                      </a:r>
                      <a:endParaRPr lang="de-DE" sz="1000" dirty="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Pumps 2x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$ 2,660.00</a:t>
                      </a:r>
                      <a:endParaRPr lang="de-DE" sz="1000" dirty="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Pipes 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$ 832.00</a:t>
                      </a:r>
                      <a:endParaRPr lang="de-DE" sz="1000" dirty="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69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Switchboard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$ 4,010.00</a:t>
                      </a:r>
                      <a:endParaRPr lang="de-DE" sz="1000" dirty="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Cables 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$ 2,980.90</a:t>
                      </a:r>
                      <a:endParaRPr lang="de-DE" sz="1000" dirty="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69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Other Equipment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$ 25,000.00</a:t>
                      </a:r>
                      <a:endParaRPr lang="de-DE" sz="1000" dirty="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6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Equipment Transport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$ 8,000.00</a:t>
                      </a:r>
                      <a:endParaRPr lang="de-DE" sz="1000" dirty="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Planning 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latin typeface="VAGRounded BT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$ 624,539.09</a:t>
                      </a:r>
                      <a:endParaRPr lang="de-DE" sz="1000" dirty="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9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b="1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Sum Capital Expenditure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 b="1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 </a:t>
                      </a:r>
                      <a:endParaRPr lang="de-DE" sz="100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000" b="1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$ 4,788,132.99</a:t>
                      </a:r>
                      <a:endParaRPr lang="de-DE" sz="1000" dirty="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9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de-DE" sz="900">
                        <a:latin typeface="Times New Roman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latin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latin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latin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9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de-DE" sz="900">
                        <a:latin typeface="Times New Roman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639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Capital Expenditure per </a:t>
                      </a:r>
                      <a:r>
                        <a:rPr lang="en-US" sz="1600" b="1" dirty="0" err="1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tonne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 Waste</a:t>
                      </a:r>
                      <a:endParaRPr lang="de-DE" sz="1600" dirty="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 </a:t>
                      </a:r>
                      <a:endParaRPr lang="de-DE" sz="1600" dirty="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600" b="1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550.36 $/t</a:t>
                      </a:r>
                      <a:endParaRPr lang="de-DE" sz="1600" dirty="0">
                        <a:latin typeface="VAGRounded BT"/>
                        <a:ea typeface="Times New Roman"/>
                      </a:endParaRPr>
                    </a:p>
                  </a:txBody>
                  <a:tcPr marL="38068" marR="3806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Geschweifte Klammer rechts 6"/>
          <p:cNvSpPr/>
          <p:nvPr/>
        </p:nvSpPr>
        <p:spPr>
          <a:xfrm>
            <a:off x="6084168" y="1484784"/>
            <a:ext cx="216024" cy="201622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6300192" y="1988840"/>
            <a:ext cx="2699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>
                <a:latin typeface="VAGRounded BT"/>
              </a:rPr>
              <a:t>Conservative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calculation</a:t>
            </a:r>
            <a:r>
              <a:rPr lang="de-DE" sz="1600" dirty="0" smtClean="0">
                <a:latin typeface="VAGRounded BT"/>
              </a:rPr>
              <a:t>. </a:t>
            </a:r>
            <a:r>
              <a:rPr lang="de-DE" sz="1600" dirty="0" err="1" smtClean="0">
                <a:latin typeface="VAGRounded BT"/>
              </a:rPr>
              <a:t>Some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of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the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equipment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may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alread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be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available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at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the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site</a:t>
            </a:r>
            <a:endParaRPr lang="de-DE" sz="1600" dirty="0">
              <a:latin typeface="VAGRounded BT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335689" y="3356992"/>
            <a:ext cx="28083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AGRounded BT"/>
              </a:rPr>
              <a:t>Development </a:t>
            </a:r>
            <a:r>
              <a:rPr lang="de-DE" sz="1600" dirty="0" err="1" smtClean="0">
                <a:latin typeface="VAGRounded BT"/>
              </a:rPr>
              <a:t>of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new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drifts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and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storage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chambers</a:t>
            </a:r>
            <a:r>
              <a:rPr lang="de-DE" sz="1600" dirty="0" smtClean="0">
                <a:latin typeface="VAGRounded BT"/>
              </a:rPr>
              <a:t>. </a:t>
            </a:r>
            <a:r>
              <a:rPr lang="de-DE" sz="1600" dirty="0" err="1" smtClean="0">
                <a:latin typeface="VAGRounded BT"/>
              </a:rPr>
              <a:t>There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may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be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existing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that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could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be</a:t>
            </a:r>
            <a:r>
              <a:rPr lang="de-DE" sz="1600" dirty="0" smtClean="0">
                <a:latin typeface="VAGRounded BT"/>
              </a:rPr>
              <a:t> </a:t>
            </a:r>
            <a:r>
              <a:rPr lang="de-DE" sz="1600" dirty="0" err="1" smtClean="0">
                <a:latin typeface="VAGRounded BT"/>
              </a:rPr>
              <a:t>used</a:t>
            </a:r>
            <a:endParaRPr lang="de-DE" sz="1600" dirty="0">
              <a:latin typeface="VAGRounded BT"/>
            </a:endParaRPr>
          </a:p>
        </p:txBody>
      </p:sp>
      <p:cxnSp>
        <p:nvCxnSpPr>
          <p:cNvPr id="13" name="Gerade Verbindung mit Pfeil 12"/>
          <p:cNvCxnSpPr/>
          <p:nvPr/>
        </p:nvCxnSpPr>
        <p:spPr>
          <a:xfrm>
            <a:off x="5940152" y="3717032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6228184" y="5661248"/>
            <a:ext cx="2061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VAGRounded BT"/>
              </a:rPr>
              <a:t>Costs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for</a:t>
            </a:r>
            <a:r>
              <a:rPr lang="de-DE" dirty="0" smtClean="0">
                <a:latin typeface="VAGRounded BT"/>
              </a:rPr>
              <a:t> 5,500 t: </a:t>
            </a:r>
            <a:br>
              <a:rPr lang="de-DE" dirty="0" smtClean="0">
                <a:latin typeface="VAGRounded BT"/>
              </a:rPr>
            </a:br>
            <a:r>
              <a:rPr lang="de-DE" dirty="0" smtClean="0">
                <a:latin typeface="VAGRounded BT"/>
              </a:rPr>
              <a:t>638 USD/t</a:t>
            </a:r>
            <a:endParaRPr lang="de-DE" dirty="0">
              <a:latin typeface="VAGRounded B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23528" y="764704"/>
            <a:ext cx="8613776" cy="794247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defTabSz="800100">
              <a:lnSpc>
                <a:spcPts val="3600"/>
              </a:lnSpc>
            </a:pPr>
            <a:r>
              <a:rPr lang="de-DE" sz="2400" b="1" dirty="0" err="1" smtClean="0">
                <a:latin typeface="VAGRounded BT"/>
                <a:cs typeface="Arial" pitchFamily="34" charset="0"/>
              </a:rPr>
              <a:t>Cost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</a:t>
            </a:r>
            <a:r>
              <a:rPr lang="de-DE" sz="2400" b="1" dirty="0" err="1" smtClean="0">
                <a:latin typeface="VAGRounded BT"/>
                <a:cs typeface="Arial" pitchFamily="34" charset="0"/>
              </a:rPr>
              <a:t>Estimate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</a:t>
            </a:r>
            <a:r>
              <a:rPr lang="de-DE" sz="2400" b="1" dirty="0" err="1" smtClean="0">
                <a:latin typeface="VAGRounded BT"/>
                <a:cs typeface="Arial" pitchFamily="34" charset="0"/>
              </a:rPr>
              <a:t>for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</a:t>
            </a:r>
            <a:r>
              <a:rPr lang="de-DE" sz="2400" b="1" dirty="0" err="1" smtClean="0">
                <a:latin typeface="VAGRounded BT"/>
                <a:cs typeface="Arial" pitchFamily="34" charset="0"/>
              </a:rPr>
              <a:t>Disposing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</a:t>
            </a:r>
            <a:r>
              <a:rPr lang="de-DE" sz="2400" b="1" dirty="0" err="1" smtClean="0">
                <a:latin typeface="VAGRounded BT"/>
                <a:cs typeface="Arial" pitchFamily="34" charset="0"/>
              </a:rPr>
              <a:t>stabilized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Mercury – OPEX</a:t>
            </a:r>
          </a:p>
        </p:txBody>
      </p:sp>
      <p:sp useBgFill="1"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57188" y="6143625"/>
            <a:ext cx="8643937" cy="357188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de-DE" sz="1100" dirty="0" smtClean="0">
                <a:solidFill>
                  <a:srgbClr val="0089E6"/>
                </a:solidFill>
                <a:latin typeface="Arial" charset="0"/>
              </a:rPr>
              <a:t>01.12.2010 </a:t>
            </a:r>
            <a:r>
              <a:rPr lang="de-DE" sz="1100" dirty="0">
                <a:solidFill>
                  <a:srgbClr val="0089E6"/>
                </a:solidFill>
                <a:latin typeface="Arial" charset="0"/>
              </a:rPr>
              <a:t>				</a:t>
            </a:r>
            <a:r>
              <a:rPr lang="de-DE" sz="1100" dirty="0" err="1" smtClean="0">
                <a:solidFill>
                  <a:srgbClr val="0089E6"/>
                </a:solidFill>
                <a:latin typeface="Arial" charset="0"/>
              </a:rPr>
              <a:t>Brunswick</a:t>
            </a:r>
            <a:r>
              <a:rPr lang="de-DE" sz="1100" dirty="0" smtClean="0">
                <a:solidFill>
                  <a:srgbClr val="0089E6"/>
                </a:solidFill>
                <a:latin typeface="Arial" charset="0"/>
              </a:rPr>
              <a:t>/Germany</a:t>
            </a:r>
            <a:r>
              <a:rPr lang="de-DE" sz="1100" dirty="0">
                <a:solidFill>
                  <a:srgbClr val="0089E6"/>
                </a:solidFill>
                <a:latin typeface="Arial" charset="0"/>
              </a:rPr>
              <a:t>			          Slide </a:t>
            </a:r>
            <a:fld id="{B25DF266-F773-457B-8CE2-16DA3E203B1D}" type="slidenum">
              <a:rPr lang="de-DE" sz="1100">
                <a:solidFill>
                  <a:srgbClr val="0089E6"/>
                </a:solidFill>
                <a:latin typeface="Arial" charset="0"/>
              </a:rPr>
              <a:pPr algn="just"/>
              <a:t>27</a:t>
            </a:fld>
            <a:endParaRPr lang="de-DE" sz="1100" dirty="0">
              <a:solidFill>
                <a:srgbClr val="0089E6"/>
              </a:solidFill>
              <a:latin typeface="Arial" charset="0"/>
            </a:endParaRPr>
          </a:p>
          <a:p>
            <a:pPr algn="just"/>
            <a:r>
              <a:rPr lang="de-DE" sz="1100" dirty="0">
                <a:solidFill>
                  <a:srgbClr val="0089E6"/>
                </a:solidFill>
                <a:latin typeface="Arial" charset="0"/>
              </a:rPr>
              <a:t> 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1619672" y="1700808"/>
          <a:ext cx="5184577" cy="3312370"/>
        </p:xfrm>
        <a:graphic>
          <a:graphicData uri="http://schemas.openxmlformats.org/drawingml/2006/table">
            <a:tbl>
              <a:tblPr/>
              <a:tblGrid>
                <a:gridCol w="1729845"/>
                <a:gridCol w="600176"/>
                <a:gridCol w="183713"/>
                <a:gridCol w="209478"/>
                <a:gridCol w="2461365"/>
              </a:tblGrid>
              <a:tr h="376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Task</a:t>
                      </a:r>
                      <a:endParaRPr lang="de-DE" sz="11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de-DE" sz="11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de-DE" sz="11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de-DE" sz="11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Price</a:t>
                      </a:r>
                      <a:endParaRPr lang="de-DE" sz="11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76646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Transport </a:t>
                      </a:r>
                      <a:r>
                        <a:rPr lang="de-DE" sz="1600" dirty="0" err="1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to</a:t>
                      </a:r>
                      <a:r>
                        <a:rPr lang="de-DE" sz="1600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 Mine</a:t>
                      </a:r>
                      <a:endParaRPr lang="de-DE" sz="1600" dirty="0">
                        <a:latin typeface="VAGRounded BT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>
                        <a:latin typeface="VAGRounded BT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600">
                        <a:latin typeface="VAGRounded BT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21.26 $/t</a:t>
                      </a:r>
                      <a:endParaRPr lang="de-DE" sz="1600">
                        <a:latin typeface="VAGRounded BT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6646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Transport Underground</a:t>
                      </a:r>
                      <a:endParaRPr lang="de-DE" sz="1600" dirty="0">
                        <a:latin typeface="VAGRounded BT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>
                        <a:latin typeface="VAGRounded BT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3.01 $/t</a:t>
                      </a:r>
                      <a:endParaRPr lang="de-DE" sz="1600">
                        <a:latin typeface="VAGRounded BT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646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Emplacement</a:t>
                      </a:r>
                      <a:endParaRPr lang="de-DE" sz="1600">
                        <a:latin typeface="VAGRounded BT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AGRounded BT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600">
                        <a:latin typeface="VAGRounded BT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36.87 $/t</a:t>
                      </a:r>
                      <a:endParaRPr lang="de-DE" sz="1600">
                        <a:latin typeface="VAGRounded BT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28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Administration &amp; Management</a:t>
                      </a:r>
                      <a:endParaRPr lang="de-DE" sz="1600">
                        <a:latin typeface="VAGRounded BT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>
                        <a:latin typeface="VAGRounded BT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AGRounded BT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AGRounded BT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24.17 $/t</a:t>
                      </a:r>
                      <a:endParaRPr lang="de-DE" sz="1600">
                        <a:latin typeface="VAGRounded BT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Usage fee</a:t>
                      </a:r>
                      <a:endParaRPr lang="de-DE" sz="1600">
                        <a:latin typeface="VAGRounded BT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>
                        <a:latin typeface="VAGRounded BT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AGRounded BT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600">
                        <a:latin typeface="VAGRounded BT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100.00 $/t</a:t>
                      </a:r>
                      <a:endParaRPr lang="de-DE" sz="1600" dirty="0">
                        <a:latin typeface="VAGRounded BT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2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600" b="1" dirty="0" err="1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Sum</a:t>
                      </a:r>
                      <a:r>
                        <a:rPr lang="de-DE" sz="1600" b="1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 Operating </a:t>
                      </a:r>
                      <a:r>
                        <a:rPr lang="de-DE" sz="1600" b="1" dirty="0" err="1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Expenditure</a:t>
                      </a:r>
                      <a:endParaRPr lang="de-DE" sz="1600" dirty="0">
                        <a:latin typeface="VAGRounded BT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600" b="1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 </a:t>
                      </a:r>
                      <a:endParaRPr lang="de-DE" sz="1600" dirty="0">
                        <a:latin typeface="VAGRounded BT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600" b="1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 </a:t>
                      </a:r>
                      <a:endParaRPr lang="de-DE" sz="1600" dirty="0">
                        <a:latin typeface="VAGRounded BT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600" b="1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 </a:t>
                      </a:r>
                      <a:endParaRPr lang="de-DE" sz="1600" dirty="0">
                        <a:latin typeface="VAGRounded BT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1600" b="1" dirty="0">
                          <a:solidFill>
                            <a:srgbClr val="000000"/>
                          </a:solidFill>
                          <a:latin typeface="VAGRounded BT"/>
                          <a:ea typeface="Times New Roman"/>
                        </a:rPr>
                        <a:t>185.32 $/t</a:t>
                      </a:r>
                      <a:endParaRPr lang="de-DE" sz="1600" dirty="0">
                        <a:latin typeface="VAGRounded BT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244475" y="581025"/>
            <a:ext cx="7664450" cy="975767"/>
          </a:xfrm>
        </p:spPr>
        <p:txBody>
          <a:bodyPr/>
          <a:lstStyle/>
          <a:p>
            <a:r>
              <a:rPr lang="en-GB" sz="2400" dirty="0" smtClean="0">
                <a:latin typeface="VAGRounded BT" pitchFamily="34" charset="0"/>
              </a:rPr>
              <a:t>Permanent Storage (Disposal) in </a:t>
            </a:r>
            <a:r>
              <a:rPr lang="en-GB" sz="2400" dirty="0">
                <a:latin typeface="VAGRounded BT" pitchFamily="34" charset="0"/>
              </a:rPr>
              <a:t>U</a:t>
            </a:r>
            <a:r>
              <a:rPr lang="en-GB" sz="2400" dirty="0" smtClean="0">
                <a:latin typeface="VAGRounded BT" pitchFamily="34" charset="0"/>
              </a:rPr>
              <a:t>nderground Metal Ore Mines: Cost Estimate for Model Mine</a:t>
            </a:r>
            <a:endParaRPr lang="en-GB" sz="2400" dirty="0" smtClean="0"/>
          </a:p>
        </p:txBody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>
          <a:xfrm>
            <a:off x="323528" y="5301208"/>
            <a:ext cx="8647113" cy="1556792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VAGRounded BT" pitchFamily="34" charset="0"/>
              </a:rPr>
              <a:t>Estimated costs similar to costs in Europe (2,700 USD/t minimum)</a:t>
            </a:r>
            <a:endParaRPr lang="en-GB" sz="2400" dirty="0" smtClean="0">
              <a:latin typeface="VAGRounded BT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11241005"/>
              </p:ext>
            </p:extLst>
          </p:nvPr>
        </p:nvGraphicFramePr>
        <p:xfrm>
          <a:off x="1403648" y="2060848"/>
          <a:ext cx="6096000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VAGRounded BT"/>
                        </a:rPr>
                        <a:t>Cost factor</a:t>
                      </a:r>
                      <a:endParaRPr lang="en-GB" noProof="0" dirty="0">
                        <a:latin typeface="VAGRounded B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smtClean="0">
                          <a:latin typeface="VAGRounded BT"/>
                        </a:rPr>
                        <a:t>Cost estimate [USD/t]</a:t>
                      </a:r>
                      <a:endParaRPr lang="en-GB" noProof="0">
                        <a:latin typeface="VAGRounded B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smtClean="0">
                          <a:latin typeface="VAGRounded BT"/>
                        </a:rPr>
                        <a:t>Stabilization</a:t>
                      </a:r>
                      <a:endParaRPr lang="en-GB" noProof="0">
                        <a:latin typeface="VAGRounded B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smtClean="0">
                          <a:latin typeface="VAGRounded BT"/>
                        </a:rPr>
                        <a:t>2,300</a:t>
                      </a:r>
                      <a:endParaRPr lang="en-GB" noProof="0">
                        <a:latin typeface="VAGRounded B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VAGRounded BT"/>
                        </a:rPr>
                        <a:t>Capital cost (excavation, machinery)</a:t>
                      </a:r>
                      <a:endParaRPr lang="en-GB" noProof="0" dirty="0">
                        <a:latin typeface="VAGRounded B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VAGRounded BT"/>
                        </a:rPr>
                        <a:t>  600</a:t>
                      </a:r>
                      <a:endParaRPr lang="en-GB" noProof="0" dirty="0">
                        <a:latin typeface="VAGRounded B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VAGRounded BT"/>
                        </a:rPr>
                        <a:t>Operating costs (transport from harbour to mine,</a:t>
                      </a:r>
                      <a:r>
                        <a:rPr lang="en-GB" baseline="0" noProof="0" dirty="0" smtClean="0">
                          <a:latin typeface="VAGRounded BT"/>
                        </a:rPr>
                        <a:t> Administration, usage fee)</a:t>
                      </a:r>
                      <a:endParaRPr lang="en-GB" noProof="0" dirty="0">
                        <a:latin typeface="VAGRounded B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VAGRounded BT"/>
                        </a:rPr>
                        <a:t>  200</a:t>
                      </a:r>
                      <a:endParaRPr lang="en-GB" noProof="0" dirty="0">
                        <a:latin typeface="VAGRounded B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u="sng" noProof="0" smtClean="0">
                          <a:latin typeface="VAGRounded BT"/>
                        </a:rPr>
                        <a:t>Total</a:t>
                      </a:r>
                      <a:endParaRPr lang="en-GB" u="sng" noProof="0">
                        <a:latin typeface="VAGRounded B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u="sng" noProof="0" dirty="0" smtClean="0">
                          <a:latin typeface="VAGRounded BT"/>
                        </a:rPr>
                        <a:t>3,100 (one time)</a:t>
                      </a:r>
                      <a:endParaRPr lang="en-GB" u="sng" noProof="0" dirty="0">
                        <a:latin typeface="VAGRounded B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23528" y="620688"/>
            <a:ext cx="7629345" cy="794247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defTabSz="800100">
              <a:lnSpc>
                <a:spcPts val="3600"/>
              </a:lnSpc>
            </a:pPr>
            <a:r>
              <a:rPr lang="de-DE" sz="2400" b="1" dirty="0" err="1" smtClean="0">
                <a:latin typeface="VAGRounded BT"/>
                <a:cs typeface="Arial" pitchFamily="34" charset="0"/>
              </a:rPr>
              <a:t>Cost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</a:t>
            </a:r>
            <a:r>
              <a:rPr lang="de-DE" sz="2400" b="1" dirty="0" err="1" smtClean="0">
                <a:latin typeface="VAGRounded BT"/>
                <a:cs typeface="Arial" pitchFamily="34" charset="0"/>
              </a:rPr>
              <a:t>Estimate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</a:t>
            </a:r>
            <a:r>
              <a:rPr lang="de-DE" sz="2400" b="1" dirty="0" err="1" smtClean="0">
                <a:latin typeface="VAGRounded BT"/>
                <a:cs typeface="Arial" pitchFamily="34" charset="0"/>
              </a:rPr>
              <a:t>for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</a:t>
            </a:r>
            <a:r>
              <a:rPr lang="de-DE" sz="2400" b="1" dirty="0" err="1" smtClean="0">
                <a:latin typeface="VAGRounded BT"/>
                <a:cs typeface="Arial" pitchFamily="34" charset="0"/>
              </a:rPr>
              <a:t>Disposing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</a:t>
            </a:r>
            <a:r>
              <a:rPr lang="de-DE" sz="2400" b="1" dirty="0" err="1" smtClean="0">
                <a:latin typeface="VAGRounded BT"/>
                <a:cs typeface="Arial" pitchFamily="34" charset="0"/>
              </a:rPr>
              <a:t>stabilized</a:t>
            </a:r>
            <a:r>
              <a:rPr lang="de-DE" sz="2400" b="1" dirty="0" smtClean="0">
                <a:latin typeface="VAGRounded BT"/>
                <a:cs typeface="Arial" pitchFamily="34" charset="0"/>
              </a:rPr>
              <a:t> Mercury – </a:t>
            </a:r>
            <a:r>
              <a:rPr lang="de-DE" sz="2400" b="1" dirty="0" err="1" smtClean="0">
                <a:latin typeface="VAGRounded BT"/>
                <a:cs typeface="Arial" pitchFamily="34" charset="0"/>
              </a:rPr>
              <a:t>Conclusion</a:t>
            </a:r>
            <a:endParaRPr lang="de-DE" sz="2400" b="1" dirty="0" smtClean="0">
              <a:latin typeface="VAGRounded BT"/>
              <a:cs typeface="Arial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83326" y="2108559"/>
            <a:ext cx="8211094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spcBef>
                <a:spcPts val="600"/>
              </a:spcBef>
              <a:buFont typeface="Wingdings" pitchFamily="2" charset="2"/>
              <a:buChar char="§"/>
            </a:pPr>
            <a:r>
              <a:rPr lang="en-US" dirty="0" smtClean="0">
                <a:latin typeface="VAGRounded BT"/>
                <a:cs typeface="Arial" pitchFamily="34" charset="0"/>
              </a:rPr>
              <a:t>Mercury </a:t>
            </a:r>
            <a:r>
              <a:rPr lang="en-US" dirty="0" err="1" smtClean="0">
                <a:latin typeface="VAGRounded BT"/>
                <a:cs typeface="Arial" pitchFamily="34" charset="0"/>
              </a:rPr>
              <a:t>sulphide</a:t>
            </a:r>
            <a:r>
              <a:rPr lang="en-US" dirty="0" smtClean="0">
                <a:latin typeface="VAGRounded BT"/>
                <a:cs typeface="Arial" pitchFamily="34" charset="0"/>
              </a:rPr>
              <a:t> can be easily filled into big bags, sealed and handled with forklifts. </a:t>
            </a:r>
          </a:p>
          <a:p>
            <a:pPr marL="266700" indent="-266700">
              <a:spcBef>
                <a:spcPts val="600"/>
              </a:spcBef>
              <a:buFont typeface="Wingdings" pitchFamily="2" charset="2"/>
              <a:buChar char="§"/>
            </a:pPr>
            <a:r>
              <a:rPr lang="en-US" dirty="0" smtClean="0">
                <a:latin typeface="VAGRounded BT"/>
                <a:cs typeface="Arial" pitchFamily="34" charset="0"/>
              </a:rPr>
              <a:t>Big bags will be disposed in rooms developed from a main drift in a fishbone arrangement in an existing copper/zinc mine (example). </a:t>
            </a:r>
            <a:endParaRPr lang="de-DE" dirty="0" smtClean="0">
              <a:latin typeface="VAGRounded BT"/>
              <a:cs typeface="Arial" pitchFamily="34" charset="0"/>
            </a:endParaRPr>
          </a:p>
          <a:p>
            <a:pPr marL="266700" indent="-266700">
              <a:spcBef>
                <a:spcPts val="600"/>
              </a:spcBef>
              <a:buFont typeface="Wingdings" pitchFamily="2" charset="2"/>
              <a:buChar char="§"/>
            </a:pPr>
            <a:r>
              <a:rPr lang="en-US" dirty="0" smtClean="0">
                <a:latin typeface="VAGRounded BT"/>
                <a:cs typeface="Arial" pitchFamily="34" charset="0"/>
              </a:rPr>
              <a:t>Needed: </a:t>
            </a:r>
          </a:p>
          <a:p>
            <a:pPr marL="723900" lvl="1" indent="-266700">
              <a:spcBef>
                <a:spcPts val="600"/>
              </a:spcBef>
              <a:buFont typeface="Wingdings" pitchFamily="2" charset="2"/>
              <a:buChar char="§"/>
            </a:pPr>
            <a:r>
              <a:rPr lang="en-US" dirty="0" smtClean="0">
                <a:latin typeface="VAGRounded BT"/>
                <a:cs typeface="Arial" pitchFamily="34" charset="0"/>
              </a:rPr>
              <a:t>Study to evaluate future market for underground disposal of mercury together with the market area and financing of the project</a:t>
            </a:r>
          </a:p>
          <a:p>
            <a:pPr marL="723900" lvl="1" indent="-266700">
              <a:spcBef>
                <a:spcPts val="600"/>
              </a:spcBef>
              <a:buFont typeface="Wingdings" pitchFamily="2" charset="2"/>
              <a:buChar char="§"/>
            </a:pPr>
            <a:r>
              <a:rPr lang="en-US" dirty="0" smtClean="0">
                <a:latin typeface="VAGRounded BT"/>
                <a:cs typeface="Arial" pitchFamily="34" charset="0"/>
              </a:rPr>
              <a:t>Investigation in sufficient detail the geological conditions of suitable underground mines in the region and chose three to five suitable candidates.</a:t>
            </a:r>
          </a:p>
          <a:p>
            <a:pPr marL="266700" indent="-266700">
              <a:spcBef>
                <a:spcPts val="600"/>
              </a:spcBef>
              <a:buFont typeface="Wingdings" pitchFamily="2" charset="2"/>
              <a:buChar char="§"/>
            </a:pPr>
            <a:r>
              <a:rPr lang="en-US" dirty="0" smtClean="0">
                <a:latin typeface="VAGRounded BT"/>
                <a:cs typeface="Arial" pitchFamily="34" charset="0"/>
              </a:rPr>
              <a:t>On the basis of the achieved knowledge a scoping or prefeasibility study can be conducted then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de-DE" sz="2000" dirty="0" smtClean="0">
              <a:latin typeface="Arial" pitchFamily="34" charset="0"/>
              <a:cs typeface="Arial" pitchFamily="34" charset="0"/>
            </a:endParaRPr>
          </a:p>
        </p:txBody>
      </p:sp>
      <p:sp useBgFill="1"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57188" y="6143625"/>
            <a:ext cx="8643937" cy="357188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de-DE" sz="1100" dirty="0" smtClean="0">
                <a:solidFill>
                  <a:srgbClr val="0089E6"/>
                </a:solidFill>
                <a:latin typeface="Arial" charset="0"/>
              </a:rPr>
              <a:t>01.12.2010 </a:t>
            </a:r>
            <a:r>
              <a:rPr lang="de-DE" sz="1100" dirty="0">
                <a:solidFill>
                  <a:srgbClr val="0089E6"/>
                </a:solidFill>
                <a:latin typeface="Arial" charset="0"/>
              </a:rPr>
              <a:t>				</a:t>
            </a:r>
            <a:r>
              <a:rPr lang="de-DE" sz="1100" dirty="0" err="1" smtClean="0">
                <a:solidFill>
                  <a:srgbClr val="0089E6"/>
                </a:solidFill>
                <a:latin typeface="Arial" charset="0"/>
              </a:rPr>
              <a:t>Brunswick</a:t>
            </a:r>
            <a:r>
              <a:rPr lang="de-DE" sz="1100" dirty="0" smtClean="0">
                <a:solidFill>
                  <a:srgbClr val="0089E6"/>
                </a:solidFill>
                <a:latin typeface="Arial" charset="0"/>
              </a:rPr>
              <a:t>/Germany</a:t>
            </a:r>
            <a:r>
              <a:rPr lang="de-DE" sz="1100" dirty="0">
                <a:solidFill>
                  <a:srgbClr val="0089E6"/>
                </a:solidFill>
                <a:latin typeface="Arial" charset="0"/>
              </a:rPr>
              <a:t>			          Slide </a:t>
            </a:r>
            <a:fld id="{B25DF266-F773-457B-8CE2-16DA3E203B1D}" type="slidenum">
              <a:rPr lang="de-DE" sz="1100">
                <a:solidFill>
                  <a:srgbClr val="0089E6"/>
                </a:solidFill>
                <a:latin typeface="Arial" charset="0"/>
              </a:rPr>
              <a:pPr algn="just"/>
              <a:t>29</a:t>
            </a:fld>
            <a:endParaRPr lang="de-DE" sz="1100" dirty="0">
              <a:solidFill>
                <a:srgbClr val="0089E6"/>
              </a:solidFill>
              <a:latin typeface="Arial" charset="0"/>
            </a:endParaRPr>
          </a:p>
          <a:p>
            <a:pPr algn="just"/>
            <a:r>
              <a:rPr lang="de-DE" sz="1100" dirty="0">
                <a:solidFill>
                  <a:srgbClr val="0089E6"/>
                </a:solidFill>
                <a:latin typeface="Arial" charset="0"/>
              </a:rPr>
              <a:t> 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VAGRounded BT"/>
              </a:rPr>
              <a:t>What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you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need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to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run</a:t>
            </a:r>
            <a:r>
              <a:rPr lang="de-DE" dirty="0" smtClean="0">
                <a:latin typeface="VAGRounded BT"/>
              </a:rPr>
              <a:t> an </a:t>
            </a:r>
            <a:r>
              <a:rPr lang="de-DE" dirty="0" err="1" smtClean="0">
                <a:latin typeface="VAGRounded BT"/>
              </a:rPr>
              <a:t>underground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waste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disposal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facility</a:t>
            </a:r>
            <a:endParaRPr lang="de-DE" dirty="0">
              <a:latin typeface="VAGRounded B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3388" y="1260630"/>
            <a:ext cx="5038692" cy="5041110"/>
          </a:xfrm>
        </p:spPr>
        <p:txBody>
          <a:bodyPr/>
          <a:lstStyle/>
          <a:p>
            <a:pPr marL="273050" indent="-277813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Operational underground mine</a:t>
            </a: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Part of it no longer used for extraction of ore</a:t>
            </a: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Cavities that are physically stable and may </a:t>
            </a:r>
            <a:br>
              <a:rPr lang="en-GB" dirty="0" smtClean="0">
                <a:latin typeface="VAGRounded BT"/>
              </a:rPr>
            </a:br>
            <a:r>
              <a:rPr lang="en-GB" dirty="0" smtClean="0">
                <a:latin typeface="VAGRounded BT"/>
              </a:rPr>
              <a:t>be filled with waste</a:t>
            </a: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Suitable overall geological situation: </a:t>
            </a:r>
            <a:br>
              <a:rPr lang="en-GB" dirty="0" smtClean="0">
                <a:latin typeface="VAGRounded BT"/>
              </a:rPr>
            </a:br>
            <a:r>
              <a:rPr lang="en-GB" dirty="0" smtClean="0">
                <a:latin typeface="VAGRounded BT"/>
              </a:rPr>
              <a:t/>
            </a:r>
            <a:br>
              <a:rPr lang="en-GB" dirty="0" smtClean="0">
                <a:latin typeface="VAGRounded BT"/>
              </a:rPr>
            </a:br>
            <a:r>
              <a:rPr lang="en-GB" dirty="0" smtClean="0">
                <a:latin typeface="VAGRounded BT"/>
              </a:rPr>
              <a:t>Disposal of waste does not lead to adverse </a:t>
            </a:r>
            <a:r>
              <a:rPr lang="en-GB" dirty="0" err="1" smtClean="0">
                <a:latin typeface="VAGRounded BT"/>
              </a:rPr>
              <a:t>enviromental</a:t>
            </a:r>
            <a:r>
              <a:rPr lang="en-GB" dirty="0" smtClean="0">
                <a:latin typeface="VAGRounded BT"/>
              </a:rPr>
              <a:t> or health effects during the next 10,000+ years</a:t>
            </a:r>
            <a:br>
              <a:rPr lang="en-GB" dirty="0" smtClean="0">
                <a:latin typeface="VAGRounded BT"/>
              </a:rPr>
            </a:br>
            <a:r>
              <a:rPr lang="en-GB" dirty="0" smtClean="0">
                <a:latin typeface="VAGRounded BT"/>
              </a:rPr>
              <a:t>= no or extremely slow dispersion of waste components  </a:t>
            </a: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Long-term safety assessment</a:t>
            </a:r>
            <a:endParaRPr lang="en-GB" dirty="0">
              <a:latin typeface="VAGRounded B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pic>
        <p:nvPicPr>
          <p:cNvPr id="6" name="Grafik 5" descr="Mining Room and Pillar Mining Kentucky_MSL_MFTpi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4288" y="2780928"/>
            <a:ext cx="1693560" cy="1433012"/>
          </a:xfrm>
          <a:prstGeom prst="rect">
            <a:avLst/>
          </a:prstGeom>
        </p:spPr>
      </p:pic>
      <p:pic>
        <p:nvPicPr>
          <p:cNvPr id="7" name="Grafik 6" descr="Mining-Shaf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1268760"/>
            <a:ext cx="1397919" cy="177281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4365104"/>
            <a:ext cx="332528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4475" y="581025"/>
            <a:ext cx="7664450" cy="1335807"/>
          </a:xfrm>
        </p:spPr>
        <p:txBody>
          <a:bodyPr/>
          <a:lstStyle/>
          <a:p>
            <a:r>
              <a:rPr lang="de-DE" sz="2400" dirty="0" smtClean="0">
                <a:latin typeface="VAGRounded BT"/>
              </a:rPr>
              <a:t>A </a:t>
            </a:r>
            <a:r>
              <a:rPr lang="de-DE" sz="2400" dirty="0" err="1" smtClean="0">
                <a:latin typeface="VAGRounded BT"/>
              </a:rPr>
              <a:t>greater</a:t>
            </a:r>
            <a:r>
              <a:rPr lang="de-DE" sz="2400" dirty="0" smtClean="0">
                <a:latin typeface="VAGRounded BT"/>
              </a:rPr>
              <a:t> </a:t>
            </a:r>
            <a:r>
              <a:rPr lang="de-DE" sz="2400" dirty="0" err="1" smtClean="0">
                <a:latin typeface="VAGRounded BT"/>
              </a:rPr>
              <a:t>picture</a:t>
            </a:r>
            <a:r>
              <a:rPr lang="de-DE" sz="2400" dirty="0" smtClean="0">
                <a:latin typeface="VAGRounded BT"/>
              </a:rPr>
              <a:t>: </a:t>
            </a:r>
            <a:br>
              <a:rPr lang="de-DE" sz="2400" dirty="0" smtClean="0">
                <a:latin typeface="VAGRounded BT"/>
              </a:rPr>
            </a:br>
            <a:r>
              <a:rPr lang="de-DE" sz="2400" dirty="0" smtClean="0">
                <a:latin typeface="VAGRounded BT"/>
              </a:rPr>
              <a:t>Mercury </a:t>
            </a:r>
            <a:r>
              <a:rPr lang="de-DE" sz="2400" dirty="0" err="1" smtClean="0">
                <a:latin typeface="VAGRounded BT"/>
              </a:rPr>
              <a:t>waste</a:t>
            </a:r>
            <a:r>
              <a:rPr lang="de-DE" sz="2400" dirty="0" smtClean="0">
                <a:latin typeface="VAGRounded BT"/>
              </a:rPr>
              <a:t> </a:t>
            </a:r>
            <a:r>
              <a:rPr lang="de-DE" sz="2400" dirty="0" err="1" smtClean="0">
                <a:latin typeface="VAGRounded BT"/>
              </a:rPr>
              <a:t>disposal</a:t>
            </a:r>
            <a:r>
              <a:rPr lang="de-DE" sz="2400" dirty="0" smtClean="0">
                <a:latin typeface="VAGRounded BT"/>
              </a:rPr>
              <a:t> </a:t>
            </a:r>
            <a:r>
              <a:rPr lang="de-DE" sz="2400" dirty="0" err="1" smtClean="0">
                <a:latin typeface="VAGRounded BT"/>
              </a:rPr>
              <a:t>as</a:t>
            </a:r>
            <a:r>
              <a:rPr lang="de-DE" sz="2400" dirty="0" smtClean="0">
                <a:latin typeface="VAGRounded BT"/>
              </a:rPr>
              <a:t> </a:t>
            </a:r>
            <a:r>
              <a:rPr lang="de-DE" sz="2400" dirty="0" err="1" smtClean="0">
                <a:latin typeface="VAGRounded BT"/>
              </a:rPr>
              <a:t>part</a:t>
            </a:r>
            <a:r>
              <a:rPr lang="de-DE" sz="2400" dirty="0" smtClean="0">
                <a:latin typeface="VAGRounded BT"/>
              </a:rPr>
              <a:t> </a:t>
            </a:r>
            <a:r>
              <a:rPr lang="de-DE" sz="2400" dirty="0" err="1" smtClean="0">
                <a:latin typeface="VAGRounded BT"/>
              </a:rPr>
              <a:t>of</a:t>
            </a:r>
            <a:r>
              <a:rPr lang="de-DE" sz="2400" dirty="0" smtClean="0">
                <a:latin typeface="VAGRounded BT"/>
              </a:rPr>
              <a:t> a national </a:t>
            </a:r>
            <a:r>
              <a:rPr lang="de-DE" sz="2400" dirty="0" err="1" smtClean="0">
                <a:latin typeface="VAGRounded BT"/>
              </a:rPr>
              <a:t>hazardous</a:t>
            </a:r>
            <a:r>
              <a:rPr lang="de-DE" sz="2400" dirty="0" smtClean="0">
                <a:latin typeface="VAGRounded BT"/>
              </a:rPr>
              <a:t> </a:t>
            </a:r>
            <a:r>
              <a:rPr lang="de-DE" sz="2400" dirty="0" err="1" smtClean="0">
                <a:latin typeface="VAGRounded BT"/>
              </a:rPr>
              <a:t>waste</a:t>
            </a:r>
            <a:r>
              <a:rPr lang="de-DE" sz="2400" dirty="0" smtClean="0">
                <a:latin typeface="VAGRounded BT"/>
              </a:rPr>
              <a:t> </a:t>
            </a:r>
            <a:r>
              <a:rPr lang="de-DE" sz="2400" dirty="0" err="1" smtClean="0">
                <a:latin typeface="VAGRounded BT"/>
              </a:rPr>
              <a:t>disposal</a:t>
            </a:r>
            <a:r>
              <a:rPr lang="de-DE" sz="2400" dirty="0" smtClean="0">
                <a:latin typeface="VAGRounded BT"/>
              </a:rPr>
              <a:t> </a:t>
            </a:r>
            <a:r>
              <a:rPr lang="de-DE" sz="2400" dirty="0" err="1" smtClean="0">
                <a:latin typeface="VAGRounded BT"/>
              </a:rPr>
              <a:t>concept</a:t>
            </a:r>
            <a:endParaRPr lang="de-DE" sz="2400" dirty="0">
              <a:latin typeface="VAGRounded BT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44800" y="2060848"/>
            <a:ext cx="8647200" cy="4239152"/>
          </a:xfrm>
        </p:spPr>
        <p:txBody>
          <a:bodyPr/>
          <a:lstStyle/>
          <a:p>
            <a:r>
              <a:rPr lang="de-DE" dirty="0" smtClean="0">
                <a:latin typeface="VAGRounded BT"/>
              </a:rPr>
              <a:t>3 </a:t>
            </a:r>
            <a:r>
              <a:rPr lang="de-DE" dirty="0" err="1" smtClean="0">
                <a:latin typeface="VAGRounded BT"/>
              </a:rPr>
              <a:t>options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to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operate</a:t>
            </a:r>
            <a:r>
              <a:rPr lang="de-DE" dirty="0" smtClean="0">
                <a:latin typeface="VAGRounded BT"/>
              </a:rPr>
              <a:t> an </a:t>
            </a:r>
            <a:r>
              <a:rPr lang="de-DE" dirty="0" err="1" smtClean="0">
                <a:latin typeface="VAGRounded BT"/>
              </a:rPr>
              <a:t>underground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disposal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facility</a:t>
            </a:r>
            <a:r>
              <a:rPr lang="de-DE" dirty="0" smtClean="0">
                <a:latin typeface="VAGRounded BT"/>
              </a:rPr>
              <a:t>:</a:t>
            </a:r>
          </a:p>
          <a:p>
            <a:pPr marL="342900" indent="-342900">
              <a:buAutoNum type="arabicParenR"/>
            </a:pPr>
            <a:r>
              <a:rPr lang="de-DE" dirty="0" err="1" smtClean="0">
                <a:latin typeface="VAGRounded BT"/>
              </a:rPr>
              <a:t>For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stabilized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elemental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mercury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only</a:t>
            </a:r>
            <a:endParaRPr lang="de-DE" dirty="0" smtClean="0">
              <a:latin typeface="VAGRounded BT"/>
            </a:endParaRPr>
          </a:p>
          <a:p>
            <a:pPr marL="342900" indent="-342900">
              <a:buAutoNum type="arabicParenR"/>
            </a:pPr>
            <a:r>
              <a:rPr lang="de-DE" dirty="0" smtClean="0">
                <a:latin typeface="VAGRounded BT"/>
              </a:rPr>
              <a:t>As 1) but also </a:t>
            </a:r>
            <a:r>
              <a:rPr lang="de-DE" dirty="0" err="1" smtClean="0">
                <a:latin typeface="VAGRounded BT"/>
              </a:rPr>
              <a:t>for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mercury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waste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types</a:t>
            </a:r>
            <a:r>
              <a:rPr lang="de-DE" dirty="0" smtClean="0">
                <a:latin typeface="VAGRounded BT"/>
              </a:rPr>
              <a:t> (</a:t>
            </a:r>
            <a:r>
              <a:rPr lang="de-DE" dirty="0" err="1" smtClean="0">
                <a:latin typeface="VAGRounded BT"/>
              </a:rPr>
              <a:t>possibly</a:t>
            </a:r>
            <a:r>
              <a:rPr lang="de-DE" dirty="0" smtClean="0">
                <a:latin typeface="VAGRounded BT"/>
              </a:rPr>
              <a:t> also </a:t>
            </a:r>
            <a:r>
              <a:rPr lang="de-DE" dirty="0" err="1" smtClean="0">
                <a:latin typeface="VAGRounded BT"/>
              </a:rPr>
              <a:t>stabilized</a:t>
            </a:r>
            <a:r>
              <a:rPr lang="de-DE" dirty="0" smtClean="0">
                <a:latin typeface="VAGRounded BT"/>
              </a:rPr>
              <a:t>)</a:t>
            </a:r>
          </a:p>
          <a:p>
            <a:pPr marL="342900" indent="-342900">
              <a:buAutoNum type="arabicParenR"/>
            </a:pPr>
            <a:r>
              <a:rPr lang="de-DE" dirty="0" smtClean="0">
                <a:latin typeface="VAGRounded BT"/>
              </a:rPr>
              <a:t>As 2) but also </a:t>
            </a:r>
            <a:r>
              <a:rPr lang="de-DE" dirty="0" err="1" smtClean="0">
                <a:latin typeface="VAGRounded BT"/>
              </a:rPr>
              <a:t>for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other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hazardous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waste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types</a:t>
            </a:r>
            <a:endParaRPr lang="de-DE" dirty="0" smtClean="0">
              <a:latin typeface="VAGRounded BT"/>
            </a:endParaRPr>
          </a:p>
          <a:p>
            <a:pPr marL="342900" indent="-342900">
              <a:buAutoNum type="arabicParenR"/>
            </a:pPr>
            <a:endParaRPr lang="de-DE" dirty="0" smtClean="0">
              <a:latin typeface="VAGRounded BT"/>
            </a:endParaRPr>
          </a:p>
          <a:p>
            <a:pPr marL="342900" indent="-342900"/>
            <a:r>
              <a:rPr lang="de-DE" dirty="0" err="1" smtClean="0">
                <a:latin typeface="VAGRounded BT"/>
              </a:rPr>
              <a:t>Example</a:t>
            </a:r>
            <a:r>
              <a:rPr lang="de-DE" dirty="0" smtClean="0">
                <a:latin typeface="VAGRounded BT"/>
              </a:rPr>
              <a:t>: </a:t>
            </a:r>
            <a:r>
              <a:rPr lang="de-DE" dirty="0" err="1" smtClean="0">
                <a:latin typeface="VAGRounded BT"/>
              </a:rPr>
              <a:t>Estimated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disposal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costs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for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hazardous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waste</a:t>
            </a:r>
            <a:r>
              <a:rPr lang="de-DE" dirty="0" smtClean="0">
                <a:latin typeface="VAGRounded BT"/>
              </a:rPr>
              <a:t> in Germany:</a:t>
            </a:r>
          </a:p>
          <a:p>
            <a:pPr marL="342900" indent="-342900"/>
            <a:endParaRPr lang="de-DE" dirty="0" smtClean="0">
              <a:latin typeface="VAGRounded BT"/>
            </a:endParaRPr>
          </a:p>
          <a:p>
            <a:pPr marL="342900" indent="-342900"/>
            <a:endParaRPr lang="de-DE" dirty="0">
              <a:latin typeface="VAGRounded B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Source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cost</a:t>
            </a:r>
            <a:r>
              <a:rPr lang="de-DE" dirty="0" smtClean="0"/>
              <a:t> </a:t>
            </a:r>
            <a:r>
              <a:rPr lang="de-DE" dirty="0" err="1" smtClean="0"/>
              <a:t>estimates</a:t>
            </a:r>
            <a:r>
              <a:rPr lang="de-DE" dirty="0" smtClean="0"/>
              <a:t>: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86F0330-C43D-42CD-8945-B6819097808C}" type="slidenum">
              <a:rPr lang="de-DE" smtClean="0"/>
              <a:pPr>
                <a:defRPr/>
              </a:pPr>
              <a:t>30</a:t>
            </a:fld>
            <a:endParaRPr lang="de-DE" dirty="0"/>
          </a:p>
        </p:txBody>
      </p:sp>
      <p:cxnSp>
        <p:nvCxnSpPr>
          <p:cNvPr id="7" name="Gerade Verbindung mit Pfeil 6"/>
          <p:cNvCxnSpPr/>
          <p:nvPr/>
        </p:nvCxnSpPr>
        <p:spPr>
          <a:xfrm rot="5400000">
            <a:off x="6985062" y="3032956"/>
            <a:ext cx="122334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7668344" y="2420888"/>
            <a:ext cx="15376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0070C0"/>
                </a:solidFill>
                <a:latin typeface="VAGRounded BT"/>
              </a:rPr>
              <a:t>economies</a:t>
            </a:r>
            <a:r>
              <a:rPr lang="de-DE" dirty="0" smtClean="0">
                <a:solidFill>
                  <a:srgbClr val="0070C0"/>
                </a:solidFill>
                <a:latin typeface="VAGRounded BT"/>
              </a:rPr>
              <a:t> </a:t>
            </a:r>
            <a:br>
              <a:rPr lang="de-DE" dirty="0" smtClean="0">
                <a:solidFill>
                  <a:srgbClr val="0070C0"/>
                </a:solidFill>
                <a:latin typeface="VAGRounded BT"/>
              </a:rPr>
            </a:br>
            <a:r>
              <a:rPr lang="de-DE" dirty="0" err="1" smtClean="0">
                <a:solidFill>
                  <a:srgbClr val="0070C0"/>
                </a:solidFill>
                <a:latin typeface="VAGRounded BT"/>
              </a:rPr>
              <a:t>of</a:t>
            </a:r>
            <a:r>
              <a:rPr lang="de-DE" dirty="0" smtClean="0">
                <a:solidFill>
                  <a:srgbClr val="0070C0"/>
                </a:solidFill>
                <a:latin typeface="VAGRounded BT"/>
              </a:rPr>
              <a:t> </a:t>
            </a:r>
            <a:r>
              <a:rPr lang="de-DE" dirty="0" err="1" smtClean="0">
                <a:solidFill>
                  <a:srgbClr val="0070C0"/>
                </a:solidFill>
                <a:latin typeface="VAGRounded BT"/>
              </a:rPr>
              <a:t>scale</a:t>
            </a:r>
            <a:r>
              <a:rPr lang="de-DE" dirty="0" smtClean="0">
                <a:solidFill>
                  <a:srgbClr val="0070C0"/>
                </a:solidFill>
                <a:latin typeface="VAGRounded BT"/>
              </a:rPr>
              <a:t>:</a:t>
            </a:r>
          </a:p>
          <a:p>
            <a:r>
              <a:rPr lang="de-DE" dirty="0" err="1" smtClean="0">
                <a:solidFill>
                  <a:srgbClr val="0070C0"/>
                </a:solidFill>
                <a:latin typeface="VAGRounded BT"/>
              </a:rPr>
              <a:t>cost</a:t>
            </a:r>
            <a:r>
              <a:rPr lang="de-DE" dirty="0" smtClean="0">
                <a:solidFill>
                  <a:srgbClr val="0070C0"/>
                </a:solidFill>
                <a:latin typeface="VAGRounded BT"/>
              </a:rPr>
              <a:t> per ton </a:t>
            </a:r>
            <a:br>
              <a:rPr lang="de-DE" dirty="0" smtClean="0">
                <a:solidFill>
                  <a:srgbClr val="0070C0"/>
                </a:solidFill>
                <a:latin typeface="VAGRounded BT"/>
              </a:rPr>
            </a:br>
            <a:r>
              <a:rPr lang="de-DE" dirty="0" err="1" smtClean="0">
                <a:solidFill>
                  <a:srgbClr val="0070C0"/>
                </a:solidFill>
                <a:latin typeface="VAGRounded BT"/>
              </a:rPr>
              <a:t>decrease</a:t>
            </a:r>
            <a:endParaRPr lang="de-DE" dirty="0">
              <a:solidFill>
                <a:srgbClr val="0070C0"/>
              </a:solidFill>
              <a:latin typeface="VAGRounded BT"/>
            </a:endParaRPr>
          </a:p>
        </p:txBody>
      </p:sp>
      <p:pic>
        <p:nvPicPr>
          <p:cNvPr id="10" name="Grafik 9" descr="UTD-Koste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149080"/>
            <a:ext cx="6170712" cy="2448163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6372200" y="4509120"/>
            <a:ext cx="294022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0000FF"/>
                </a:solidFill>
                <a:latin typeface="VAGRounded BT"/>
              </a:rPr>
              <a:t>Disposal Prices </a:t>
            </a:r>
            <a:br>
              <a:rPr lang="en-GB" smtClean="0">
                <a:solidFill>
                  <a:srgbClr val="0000FF"/>
                </a:solidFill>
                <a:latin typeface="VAGRounded BT"/>
              </a:rPr>
            </a:br>
            <a:r>
              <a:rPr lang="en-GB" smtClean="0">
                <a:solidFill>
                  <a:srgbClr val="0000FF"/>
                </a:solidFill>
                <a:latin typeface="VAGRounded BT"/>
              </a:rPr>
              <a:t>(to be paid by producer): </a:t>
            </a:r>
            <a:br>
              <a:rPr lang="en-GB" smtClean="0">
                <a:solidFill>
                  <a:srgbClr val="0000FF"/>
                </a:solidFill>
                <a:latin typeface="VAGRounded BT"/>
              </a:rPr>
            </a:br>
            <a:r>
              <a:rPr lang="en-GB" smtClean="0">
                <a:solidFill>
                  <a:srgbClr val="0000FF"/>
                </a:solidFill>
                <a:latin typeface="VAGRounded BT"/>
              </a:rPr>
              <a:t>start at 280 EUR/t</a:t>
            </a:r>
          </a:p>
          <a:p>
            <a:endParaRPr lang="en-GB" smtClean="0">
              <a:solidFill>
                <a:srgbClr val="0000FF"/>
              </a:solidFill>
              <a:latin typeface="VAGRounded BT"/>
            </a:endParaRPr>
          </a:p>
          <a:p>
            <a:r>
              <a:rPr lang="en-GB" smtClean="0">
                <a:solidFill>
                  <a:srgbClr val="0000FF"/>
                </a:solidFill>
                <a:latin typeface="VAGRounded BT"/>
              </a:rPr>
              <a:t>- does not include </a:t>
            </a:r>
            <a:br>
              <a:rPr lang="en-GB" smtClean="0">
                <a:solidFill>
                  <a:srgbClr val="0000FF"/>
                </a:solidFill>
                <a:latin typeface="VAGRounded BT"/>
              </a:rPr>
            </a:br>
            <a:r>
              <a:rPr lang="en-GB" smtClean="0">
                <a:solidFill>
                  <a:srgbClr val="0000FF"/>
                </a:solidFill>
                <a:latin typeface="VAGRounded BT"/>
              </a:rPr>
              <a:t>treatment, packaging, </a:t>
            </a:r>
            <a:br>
              <a:rPr lang="en-GB" smtClean="0">
                <a:solidFill>
                  <a:srgbClr val="0000FF"/>
                </a:solidFill>
                <a:latin typeface="VAGRounded BT"/>
              </a:rPr>
            </a:br>
            <a:r>
              <a:rPr lang="en-GB" smtClean="0">
                <a:solidFill>
                  <a:srgbClr val="0000FF"/>
                </a:solidFill>
                <a:latin typeface="VAGRounded BT"/>
              </a:rPr>
              <a:t>transport</a:t>
            </a:r>
            <a:endParaRPr lang="en-GB">
              <a:solidFill>
                <a:srgbClr val="0000FF"/>
              </a:solidFill>
              <a:latin typeface="VAGRounded B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4475" y="581025"/>
            <a:ext cx="7664450" cy="831751"/>
          </a:xfrm>
        </p:spPr>
        <p:txBody>
          <a:bodyPr/>
          <a:lstStyle/>
          <a:p>
            <a:r>
              <a:rPr lang="en-GB" sz="2400" dirty="0" smtClean="0">
                <a:latin typeface="VAGRounded BT" pitchFamily="34" charset="0"/>
              </a:rPr>
              <a:t>Opportunities and challenges of underground disposal</a:t>
            </a:r>
            <a:endParaRPr lang="en-GB" sz="2400" dirty="0"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250824" y="6626225"/>
            <a:ext cx="8065591" cy="231775"/>
          </a:xfrm>
        </p:spPr>
        <p:txBody>
          <a:bodyPr/>
          <a:lstStyle/>
          <a:p>
            <a:pPr>
              <a:defRPr/>
            </a:pPr>
            <a:endParaRPr lang="en-GB" dirty="0">
              <a:latin typeface="VAGRounded BT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en-GB" smtClean="0">
                <a:latin typeface="VAGRounded BT" pitchFamily="34" charset="0"/>
              </a:rPr>
              <a:pPr>
                <a:defRPr/>
              </a:pPr>
              <a:t>31</a:t>
            </a:fld>
            <a:endParaRPr lang="en-GB">
              <a:latin typeface="VAGRounded BT" pitchFamily="34" charset="0"/>
            </a:endParaRP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251520" y="1816890"/>
            <a:ext cx="8634798" cy="5041110"/>
          </a:xfrm>
        </p:spPr>
        <p:txBody>
          <a:bodyPr/>
          <a:lstStyle/>
          <a:p>
            <a:endParaRPr lang="de-DE" dirty="0" smtClean="0">
              <a:latin typeface="VAGRounded BT"/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251520" y="1844824"/>
            <a:ext cx="4102588" cy="3600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-47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Opportunities</a:t>
            </a:r>
            <a:b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</a:b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Mercury permanently isolated from the biosphere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One-time cost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No aftercare needed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Concept could be used for other waste types as well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Facility, once found, could be flexibly expanded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In many countries, capacity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 has been built for similar geological disposal of radioactive waste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4570132" y="1844824"/>
            <a:ext cx="4102588" cy="3600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-47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Challenges</a:t>
            </a:r>
            <a:b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</a:b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Demanding long-term safety assessment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Site selection process may be lengthy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Some research will be needed to adapt concept to geological situation at a chosen site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Several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 years may be needed before facility could be found and brought into operation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1686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4475" y="581025"/>
            <a:ext cx="7664450" cy="831751"/>
          </a:xfrm>
        </p:spPr>
        <p:txBody>
          <a:bodyPr/>
          <a:lstStyle/>
          <a:p>
            <a:r>
              <a:rPr lang="en-GB" sz="2400" dirty="0" smtClean="0">
                <a:latin typeface="VAGRounded BT" pitchFamily="34" charset="0"/>
              </a:rPr>
              <a:t>Important elements of permanent storage of if waste in underground mines</a:t>
            </a:r>
            <a:endParaRPr lang="en-GB" sz="2400" dirty="0">
              <a:latin typeface="VAGRounded BT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560" y="1628800"/>
            <a:ext cx="8276626" cy="4672940"/>
          </a:xfrm>
        </p:spPr>
        <p:txBody>
          <a:bodyPr/>
          <a:lstStyle/>
          <a:p>
            <a:pPr marL="280987" indent="-285750">
              <a:buFont typeface="Arial" pitchFamily="34" charset="0"/>
              <a:buChar char="•"/>
            </a:pPr>
            <a:r>
              <a:rPr lang="en-GB" sz="2000" dirty="0" smtClean="0">
                <a:latin typeface="VAGRounded BT" pitchFamily="34" charset="0"/>
              </a:rPr>
              <a:t>Suitable overall situation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sz="2000" dirty="0" smtClean="0">
                <a:latin typeface="VAGRounded BT" pitchFamily="34" charset="0"/>
              </a:rPr>
              <a:t>Host rocks and mine types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sz="2000" dirty="0" smtClean="0">
                <a:latin typeface="VAGRounded BT" pitchFamily="34" charset="0"/>
              </a:rPr>
              <a:t>Waste types and containers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sz="2000" dirty="0" smtClean="0">
                <a:latin typeface="VAGRounded BT" pitchFamily="34" charset="0"/>
              </a:rPr>
              <a:t>Operation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sz="2000" dirty="0" smtClean="0">
                <a:latin typeface="VAGRounded BT" pitchFamily="34" charset="0"/>
              </a:rPr>
              <a:t>Long-term safety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sz="2000" dirty="0" err="1" smtClean="0">
                <a:latin typeface="VAGRounded BT" pitchFamily="34" charset="0"/>
              </a:rPr>
              <a:t>Siting</a:t>
            </a:r>
            <a:endParaRPr lang="en-GB" sz="2000" dirty="0" smtClean="0">
              <a:latin typeface="VAGRounded BT" pitchFamily="34" charset="0"/>
            </a:endParaRPr>
          </a:p>
          <a:p>
            <a:pPr marL="280987" indent="-285750">
              <a:buFont typeface="Arial" pitchFamily="34" charset="0"/>
              <a:buChar char="•"/>
            </a:pPr>
            <a:r>
              <a:rPr lang="en-GB" sz="2000" dirty="0" smtClean="0">
                <a:latin typeface="VAGRounded BT" pitchFamily="34" charset="0"/>
              </a:rPr>
              <a:t>Costs</a:t>
            </a:r>
            <a:endParaRPr lang="en-GB" sz="2000" dirty="0"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latin typeface="VAGRounded BT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en-GB" smtClean="0">
                <a:latin typeface="VAGRounded BT" pitchFamily="34" charset="0"/>
              </a:rPr>
              <a:pPr>
                <a:defRPr/>
              </a:pPr>
              <a:t>4</a:t>
            </a:fld>
            <a:endParaRPr lang="en-GB">
              <a:latin typeface="VAGRounded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1686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Grafik 1" descr="Barrieren-300-kONRAD.jpg"/>
          <p:cNvPicPr>
            <a:picLocks noChangeAspect="1"/>
          </p:cNvPicPr>
          <p:nvPr/>
        </p:nvPicPr>
        <p:blipFill>
          <a:blip r:embed="rId2" cstate="print"/>
          <a:srcRect r="33562"/>
          <a:stretch>
            <a:fillRect/>
          </a:stretch>
        </p:blipFill>
        <p:spPr bwMode="auto">
          <a:xfrm>
            <a:off x="461963" y="1577975"/>
            <a:ext cx="4214812" cy="477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Grafik 2" descr="Barrieren-300-kONRAD.jpg"/>
          <p:cNvPicPr>
            <a:picLocks noChangeAspect="1"/>
          </p:cNvPicPr>
          <p:nvPr/>
        </p:nvPicPr>
        <p:blipFill>
          <a:blip r:embed="rId2" cstate="print"/>
          <a:srcRect l="94370"/>
          <a:stretch>
            <a:fillRect/>
          </a:stretch>
        </p:blipFill>
        <p:spPr bwMode="auto">
          <a:xfrm>
            <a:off x="4908550" y="1570038"/>
            <a:ext cx="357188" cy="477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feld 3"/>
          <p:cNvSpPr txBox="1">
            <a:spLocks noChangeArrowheads="1"/>
          </p:cNvSpPr>
          <p:nvPr/>
        </p:nvSpPr>
        <p:spPr bwMode="auto">
          <a:xfrm>
            <a:off x="5622925" y="1855788"/>
            <a:ext cx="153990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2813"/>
            <a:r>
              <a:rPr lang="de-DE" sz="1600" b="1" dirty="0" err="1">
                <a:latin typeface="VAGRounded BT"/>
              </a:rPr>
              <a:t>Waste</a:t>
            </a:r>
            <a:r>
              <a:rPr lang="de-DE" sz="1600" b="1" dirty="0">
                <a:latin typeface="VAGRounded BT"/>
              </a:rPr>
              <a:t> </a:t>
            </a:r>
            <a:r>
              <a:rPr lang="de-DE" sz="1600" b="1" dirty="0" err="1">
                <a:latin typeface="VAGRounded BT"/>
              </a:rPr>
              <a:t>content</a:t>
            </a:r>
            <a:endParaRPr lang="de-DE" sz="1600" b="1" dirty="0">
              <a:latin typeface="VAGRounded BT"/>
            </a:endParaRPr>
          </a:p>
        </p:txBody>
      </p:sp>
      <p:sp>
        <p:nvSpPr>
          <p:cNvPr id="17413" name="Textfeld 4"/>
          <p:cNvSpPr txBox="1">
            <a:spLocks noChangeArrowheads="1"/>
          </p:cNvSpPr>
          <p:nvPr/>
        </p:nvSpPr>
        <p:spPr bwMode="auto">
          <a:xfrm>
            <a:off x="5622925" y="2520950"/>
            <a:ext cx="12786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2813"/>
            <a:r>
              <a:rPr lang="de-DE" sz="1600" b="1">
                <a:latin typeface="VAGRounded BT"/>
              </a:rPr>
              <a:t>Waste form</a:t>
            </a:r>
          </a:p>
        </p:txBody>
      </p:sp>
      <p:sp>
        <p:nvSpPr>
          <p:cNvPr id="17414" name="Textfeld 5"/>
          <p:cNvSpPr txBox="1">
            <a:spLocks noChangeArrowheads="1"/>
          </p:cNvSpPr>
          <p:nvPr/>
        </p:nvSpPr>
        <p:spPr bwMode="auto">
          <a:xfrm>
            <a:off x="5622925" y="3184525"/>
            <a:ext cx="9605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2813"/>
            <a:r>
              <a:rPr lang="de-DE" sz="1600" b="1" dirty="0" err="1">
                <a:latin typeface="VAGRounded BT"/>
              </a:rPr>
              <a:t>Canister</a:t>
            </a:r>
            <a:endParaRPr lang="de-DE" sz="1600" b="1" dirty="0">
              <a:latin typeface="VAGRounded BT"/>
            </a:endParaRPr>
          </a:p>
        </p:txBody>
      </p:sp>
      <p:sp>
        <p:nvSpPr>
          <p:cNvPr id="17415" name="Textfeld 6"/>
          <p:cNvSpPr txBox="1">
            <a:spLocks noChangeArrowheads="1"/>
          </p:cNvSpPr>
          <p:nvPr/>
        </p:nvSpPr>
        <p:spPr bwMode="auto">
          <a:xfrm>
            <a:off x="5622925" y="3849688"/>
            <a:ext cx="87876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2813"/>
            <a:r>
              <a:rPr lang="de-DE" sz="1600" b="1">
                <a:latin typeface="VAGRounded BT"/>
              </a:rPr>
              <a:t>Backfill</a:t>
            </a:r>
          </a:p>
        </p:txBody>
      </p:sp>
      <p:sp>
        <p:nvSpPr>
          <p:cNvPr id="17416" name="Textfeld 7"/>
          <p:cNvSpPr txBox="1">
            <a:spLocks noChangeArrowheads="1"/>
          </p:cNvSpPr>
          <p:nvPr/>
        </p:nvSpPr>
        <p:spPr bwMode="auto">
          <a:xfrm>
            <a:off x="5622925" y="4514850"/>
            <a:ext cx="8931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2813"/>
            <a:r>
              <a:rPr lang="de-DE" sz="1600" b="1">
                <a:latin typeface="VAGRounded BT"/>
              </a:rPr>
              <a:t>Sealing</a:t>
            </a:r>
          </a:p>
        </p:txBody>
      </p:sp>
      <p:sp>
        <p:nvSpPr>
          <p:cNvPr id="17417" name="Textfeld 8"/>
          <p:cNvSpPr txBox="1">
            <a:spLocks noChangeArrowheads="1"/>
          </p:cNvSpPr>
          <p:nvPr/>
        </p:nvSpPr>
        <p:spPr bwMode="auto">
          <a:xfrm>
            <a:off x="5622925" y="5180013"/>
            <a:ext cx="108395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2813"/>
            <a:r>
              <a:rPr lang="de-DE" sz="1600" b="1">
                <a:latin typeface="VAGRounded BT"/>
              </a:rPr>
              <a:t>Host rock</a:t>
            </a:r>
          </a:p>
        </p:txBody>
      </p:sp>
      <p:sp>
        <p:nvSpPr>
          <p:cNvPr id="17418" name="Textfeld 9"/>
          <p:cNvSpPr txBox="1">
            <a:spLocks noChangeArrowheads="1"/>
          </p:cNvSpPr>
          <p:nvPr/>
        </p:nvSpPr>
        <p:spPr bwMode="auto">
          <a:xfrm>
            <a:off x="5622925" y="5843588"/>
            <a:ext cx="13083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2813"/>
            <a:r>
              <a:rPr lang="de-DE" sz="1600" b="1">
                <a:latin typeface="VAGRounded BT"/>
              </a:rPr>
              <a:t>Overburden</a:t>
            </a:r>
          </a:p>
        </p:txBody>
      </p:sp>
      <p:cxnSp>
        <p:nvCxnSpPr>
          <p:cNvPr id="17420" name="Gerade Verbindung 12"/>
          <p:cNvCxnSpPr>
            <a:cxnSpLocks noChangeShapeType="1"/>
          </p:cNvCxnSpPr>
          <p:nvPr/>
        </p:nvCxnSpPr>
        <p:spPr bwMode="auto">
          <a:xfrm rot="5400000">
            <a:off x="2035969" y="5393532"/>
            <a:ext cx="714375" cy="71437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sp>
        <p:nvSpPr>
          <p:cNvPr id="17421" name="Rechteck 13"/>
          <p:cNvSpPr>
            <a:spLocks noChangeArrowheads="1"/>
          </p:cNvSpPr>
          <p:nvPr/>
        </p:nvSpPr>
        <p:spPr bwMode="auto">
          <a:xfrm>
            <a:off x="874713" y="1201738"/>
            <a:ext cx="2357437" cy="357187"/>
          </a:xfrm>
          <a:prstGeom prst="rect">
            <a:avLst/>
          </a:prstGeom>
          <a:solidFill>
            <a:schemeClr val="bg1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defTabSz="830263"/>
            <a:endParaRPr lang="en-US">
              <a:latin typeface="Calibri" pitchFamily="34" charset="0"/>
            </a:endParaRPr>
          </a:p>
        </p:txBody>
      </p:sp>
      <p:sp>
        <p:nvSpPr>
          <p:cNvPr id="19" name="Titel 1"/>
          <p:cNvSpPr txBox="1">
            <a:spLocks/>
          </p:cNvSpPr>
          <p:nvPr/>
        </p:nvSpPr>
        <p:spPr>
          <a:xfrm>
            <a:off x="792163" y="204788"/>
            <a:ext cx="8277225" cy="652462"/>
          </a:xfrm>
          <a:prstGeom prst="rect">
            <a:avLst/>
          </a:prstGeom>
        </p:spPr>
        <p:txBody>
          <a:bodyPr/>
          <a:lstStyle/>
          <a:p>
            <a:pPr defTabSz="1271588" fontAlgn="auto">
              <a:spcBef>
                <a:spcPts val="1363"/>
              </a:spcBef>
              <a:spcAft>
                <a:spcPts val="0"/>
              </a:spcAft>
              <a:defRPr/>
            </a:pPr>
            <a:endParaRPr lang="de-DE" sz="2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" name="Titel 1"/>
          <p:cNvSpPr txBox="1">
            <a:spLocks/>
          </p:cNvSpPr>
          <p:nvPr/>
        </p:nvSpPr>
        <p:spPr bwMode="auto">
          <a:xfrm>
            <a:off x="431800" y="863600"/>
            <a:ext cx="82772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1271588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VAGRounded BT"/>
                <a:cs typeface="Arial" pitchFamily="34" charset="0"/>
              </a:rPr>
              <a:t>Suitable overall geological situation:</a:t>
            </a:r>
            <a:br>
              <a:rPr lang="en-US" sz="2400" b="1" dirty="0" smtClean="0">
                <a:latin typeface="VAGRounded BT"/>
                <a:cs typeface="Arial" pitchFamily="34" charset="0"/>
              </a:rPr>
            </a:br>
            <a:r>
              <a:rPr lang="en-US" sz="2400" b="1" dirty="0" smtClean="0">
                <a:latin typeface="VAGRounded BT"/>
                <a:cs typeface="Arial" pitchFamily="34" charset="0"/>
              </a:rPr>
              <a:t>Waste </a:t>
            </a:r>
            <a:r>
              <a:rPr lang="en-US" sz="2400" b="1" dirty="0">
                <a:latin typeface="VAGRounded BT"/>
                <a:cs typeface="Arial" pitchFamily="34" charset="0"/>
              </a:rPr>
              <a:t>Isolation </a:t>
            </a:r>
            <a:r>
              <a:rPr lang="en-US" sz="2400" b="1" dirty="0" err="1">
                <a:latin typeface="VAGRounded BT"/>
                <a:cs typeface="Arial" pitchFamily="34" charset="0"/>
              </a:rPr>
              <a:t>Multibarrier</a:t>
            </a:r>
            <a:r>
              <a:rPr lang="en-US" sz="2400" b="1" dirty="0">
                <a:latin typeface="VAGRounded BT"/>
                <a:cs typeface="Arial" pitchFamily="34" charset="0"/>
              </a:rPr>
              <a:t> System (1)</a:t>
            </a:r>
            <a:endParaRPr lang="en-US" sz="2400" b="1" kern="0" dirty="0">
              <a:latin typeface="VAGRounded BT"/>
              <a:ea typeface="+mj-ea"/>
              <a:cs typeface="Arial" pitchFamily="34" charset="0"/>
            </a:endParaRPr>
          </a:p>
        </p:txBody>
      </p:sp>
      <p:sp>
        <p:nvSpPr>
          <p:cNvPr id="17424" name="Textfeld 17"/>
          <p:cNvSpPr txBox="1">
            <a:spLocks noChangeArrowheads="1"/>
          </p:cNvSpPr>
          <p:nvPr/>
        </p:nvSpPr>
        <p:spPr bwMode="auto">
          <a:xfrm>
            <a:off x="500063" y="1714500"/>
            <a:ext cx="2428875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1" name="Geschweifte Klammer rechts 20"/>
          <p:cNvSpPr/>
          <p:nvPr/>
        </p:nvSpPr>
        <p:spPr>
          <a:xfrm>
            <a:off x="7164288" y="5157192"/>
            <a:ext cx="216024" cy="122413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/>
          <p:cNvSpPr txBox="1"/>
          <p:nvPr/>
        </p:nvSpPr>
        <p:spPr>
          <a:xfrm>
            <a:off x="7596336" y="5445224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AGRounded BT"/>
              </a:rPr>
              <a:t>Geological </a:t>
            </a:r>
            <a:r>
              <a:rPr lang="de-DE" dirty="0" err="1" smtClean="0">
                <a:latin typeface="VAGRounded BT"/>
              </a:rPr>
              <a:t>barriers</a:t>
            </a:r>
            <a:endParaRPr lang="de-DE" dirty="0">
              <a:latin typeface="VAGRounded BT"/>
            </a:endParaRPr>
          </a:p>
        </p:txBody>
      </p:sp>
      <p:sp>
        <p:nvSpPr>
          <p:cNvPr id="23" name="Geschweifte Klammer rechts 22"/>
          <p:cNvSpPr/>
          <p:nvPr/>
        </p:nvSpPr>
        <p:spPr>
          <a:xfrm>
            <a:off x="7164288" y="1916832"/>
            <a:ext cx="144016" cy="29523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/>
          <p:cNvSpPr txBox="1"/>
          <p:nvPr/>
        </p:nvSpPr>
        <p:spPr>
          <a:xfrm>
            <a:off x="7596336" y="3068960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AGRounded BT"/>
              </a:rPr>
              <a:t>Technical </a:t>
            </a:r>
            <a:r>
              <a:rPr lang="de-DE" dirty="0" err="1" smtClean="0">
                <a:latin typeface="VAGRounded BT"/>
              </a:rPr>
              <a:t>barriers</a:t>
            </a:r>
            <a:endParaRPr lang="de-DE" dirty="0">
              <a:latin typeface="VAGRounded BT"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251520" y="5157192"/>
            <a:ext cx="273630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Grafik 1" descr="Verschlüsse.tif"/>
          <p:cNvPicPr>
            <a:picLocks noChangeAspect="1"/>
          </p:cNvPicPr>
          <p:nvPr/>
        </p:nvPicPr>
        <p:blipFill>
          <a:blip r:embed="rId2" cstate="print"/>
          <a:srcRect l="4688" t="4166" r="5469" b="21875"/>
          <a:stretch>
            <a:fillRect/>
          </a:stretch>
        </p:blipFill>
        <p:spPr bwMode="auto">
          <a:xfrm>
            <a:off x="428625" y="1357313"/>
            <a:ext cx="8215313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feld 3"/>
          <p:cNvSpPr txBox="1">
            <a:spLocks noChangeArrowheads="1"/>
          </p:cNvSpPr>
          <p:nvPr/>
        </p:nvSpPr>
        <p:spPr bwMode="auto">
          <a:xfrm>
            <a:off x="5518150" y="3378200"/>
            <a:ext cx="1871663" cy="338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2813"/>
            <a:r>
              <a:rPr lang="de-DE" sz="1600" b="1">
                <a:latin typeface="Calibri" pitchFamily="34" charset="0"/>
              </a:rPr>
              <a:t>Shaft sealing</a:t>
            </a:r>
          </a:p>
        </p:txBody>
      </p:sp>
      <p:sp>
        <p:nvSpPr>
          <p:cNvPr id="18436" name="Textfeld 4"/>
          <p:cNvSpPr txBox="1">
            <a:spLocks noChangeArrowheads="1"/>
          </p:cNvSpPr>
          <p:nvPr/>
        </p:nvSpPr>
        <p:spPr bwMode="auto">
          <a:xfrm>
            <a:off x="1589088" y="4164013"/>
            <a:ext cx="1979612" cy="3381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2813"/>
            <a:r>
              <a:rPr lang="de-DE" sz="1600" b="1">
                <a:latin typeface="Calibri" pitchFamily="34" charset="0"/>
              </a:rPr>
              <a:t>Drift sealing</a:t>
            </a:r>
          </a:p>
        </p:txBody>
      </p:sp>
      <p:sp>
        <p:nvSpPr>
          <p:cNvPr id="18437" name="Textfeld 5"/>
          <p:cNvSpPr txBox="1">
            <a:spLocks noChangeArrowheads="1"/>
          </p:cNvSpPr>
          <p:nvPr/>
        </p:nvSpPr>
        <p:spPr bwMode="auto">
          <a:xfrm>
            <a:off x="6191250" y="4235450"/>
            <a:ext cx="1944688" cy="338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2813"/>
            <a:r>
              <a:rPr lang="de-DE" sz="1600" b="1">
                <a:latin typeface="Calibri" pitchFamily="34" charset="0"/>
              </a:rPr>
              <a:t>Borehole sealing</a:t>
            </a:r>
          </a:p>
        </p:txBody>
      </p:sp>
      <p:sp>
        <p:nvSpPr>
          <p:cNvPr id="18438" name="Textfeld 4"/>
          <p:cNvSpPr txBox="1">
            <a:spLocks noChangeArrowheads="1"/>
          </p:cNvSpPr>
          <p:nvPr/>
        </p:nvSpPr>
        <p:spPr bwMode="auto">
          <a:xfrm>
            <a:off x="3303588" y="5592763"/>
            <a:ext cx="915987" cy="3381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2813"/>
            <a:r>
              <a:rPr lang="de-DE" sz="1600" b="1">
                <a:latin typeface="Calibri" pitchFamily="34" charset="0"/>
              </a:rPr>
              <a:t>Backfill</a:t>
            </a:r>
          </a:p>
        </p:txBody>
      </p:sp>
      <p:cxnSp>
        <p:nvCxnSpPr>
          <p:cNvPr id="18439" name="Gerade Verbindung mit Pfeil 9"/>
          <p:cNvCxnSpPr>
            <a:cxnSpLocks noChangeShapeType="1"/>
            <a:stCxn id="18438" idx="0"/>
          </p:cNvCxnSpPr>
          <p:nvPr/>
        </p:nvCxnSpPr>
        <p:spPr bwMode="auto">
          <a:xfrm rot="5400000" flipH="1" flipV="1">
            <a:off x="3594100" y="5240338"/>
            <a:ext cx="519113" cy="185737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18440" name="Gerade Verbindung mit Pfeil 11"/>
          <p:cNvCxnSpPr>
            <a:cxnSpLocks noChangeShapeType="1"/>
            <a:stCxn id="18438" idx="0"/>
          </p:cNvCxnSpPr>
          <p:nvPr/>
        </p:nvCxnSpPr>
        <p:spPr bwMode="auto">
          <a:xfrm rot="5400000" flipH="1" flipV="1">
            <a:off x="3915569" y="4918869"/>
            <a:ext cx="519113" cy="828675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18441" name="Textfeld 4"/>
          <p:cNvSpPr txBox="1">
            <a:spLocks noChangeArrowheads="1"/>
          </p:cNvSpPr>
          <p:nvPr/>
        </p:nvSpPr>
        <p:spPr bwMode="auto">
          <a:xfrm>
            <a:off x="1231900" y="5378450"/>
            <a:ext cx="1865313" cy="338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2813"/>
            <a:r>
              <a:rPr lang="de-DE" sz="1600" b="1">
                <a:latin typeface="Calibri" pitchFamily="34" charset="0"/>
              </a:rPr>
              <a:t>Waste &amp; Canister</a:t>
            </a:r>
          </a:p>
        </p:txBody>
      </p:sp>
      <p:cxnSp>
        <p:nvCxnSpPr>
          <p:cNvPr id="18442" name="Gerade Verbindung mit Pfeil 16"/>
          <p:cNvCxnSpPr>
            <a:cxnSpLocks noChangeShapeType="1"/>
            <a:stCxn id="18441" idx="0"/>
          </p:cNvCxnSpPr>
          <p:nvPr/>
        </p:nvCxnSpPr>
        <p:spPr bwMode="auto">
          <a:xfrm rot="16200000" flipV="1">
            <a:off x="1902619" y="5117306"/>
            <a:ext cx="304800" cy="2174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18443" name="Gerade Verbindung mit Pfeil 18"/>
          <p:cNvCxnSpPr>
            <a:cxnSpLocks noChangeShapeType="1"/>
            <a:stCxn id="18441" idx="0"/>
          </p:cNvCxnSpPr>
          <p:nvPr/>
        </p:nvCxnSpPr>
        <p:spPr bwMode="auto">
          <a:xfrm rot="5400000" flipH="1" flipV="1">
            <a:off x="2116932" y="5120481"/>
            <a:ext cx="304800" cy="211137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18444" name="Textfeld 4"/>
          <p:cNvSpPr txBox="1">
            <a:spLocks noChangeArrowheads="1"/>
          </p:cNvSpPr>
          <p:nvPr/>
        </p:nvSpPr>
        <p:spPr bwMode="auto">
          <a:xfrm>
            <a:off x="1017588" y="2073275"/>
            <a:ext cx="1346200" cy="338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2813"/>
            <a:r>
              <a:rPr lang="de-DE" sz="1600" b="1">
                <a:latin typeface="Calibri" pitchFamily="34" charset="0"/>
              </a:rPr>
              <a:t>Overburden</a:t>
            </a:r>
          </a:p>
        </p:txBody>
      </p:sp>
      <p:sp>
        <p:nvSpPr>
          <p:cNvPr id="18445" name="Textfeld 4"/>
          <p:cNvSpPr txBox="1">
            <a:spLocks noChangeArrowheads="1"/>
          </p:cNvSpPr>
          <p:nvPr/>
        </p:nvSpPr>
        <p:spPr bwMode="auto">
          <a:xfrm rot="-5400000">
            <a:off x="264319" y="4839494"/>
            <a:ext cx="1130300" cy="338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2813"/>
            <a:r>
              <a:rPr lang="de-DE" sz="1600" b="1">
                <a:latin typeface="Calibri" pitchFamily="34" charset="0"/>
              </a:rPr>
              <a:t>Host rock</a:t>
            </a:r>
          </a:p>
        </p:txBody>
      </p:sp>
      <p:sp>
        <p:nvSpPr>
          <p:cNvPr id="16" name="Titel 1"/>
          <p:cNvSpPr txBox="1">
            <a:spLocks/>
          </p:cNvSpPr>
          <p:nvPr/>
        </p:nvSpPr>
        <p:spPr bwMode="auto">
          <a:xfrm>
            <a:off x="431800" y="863600"/>
            <a:ext cx="82772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1271588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2400" b="1" dirty="0">
                <a:latin typeface="VAGRounded BT"/>
                <a:cs typeface="Arial" pitchFamily="34" charset="0"/>
              </a:rPr>
              <a:t>Waste Isolation </a:t>
            </a:r>
            <a:r>
              <a:rPr lang="en-US" sz="2400" b="1" dirty="0" err="1">
                <a:latin typeface="VAGRounded BT"/>
                <a:cs typeface="Arial" pitchFamily="34" charset="0"/>
              </a:rPr>
              <a:t>Multibarrier</a:t>
            </a:r>
            <a:r>
              <a:rPr lang="en-US" sz="2400" b="1" dirty="0">
                <a:latin typeface="VAGRounded BT"/>
                <a:cs typeface="Arial" pitchFamily="34" charset="0"/>
              </a:rPr>
              <a:t> System (2)</a:t>
            </a:r>
            <a:endParaRPr lang="en-US" sz="2400" b="1" kern="0" dirty="0">
              <a:latin typeface="VAGRounded BT"/>
              <a:ea typeface="+mj-ea"/>
              <a:cs typeface="Arial" pitchFamily="34" charset="0"/>
            </a:endParaRPr>
          </a:p>
        </p:txBody>
      </p:sp>
      <p:sp>
        <p:nvSpPr>
          <p:cNvPr id="18449" name="Textfeld 17"/>
          <p:cNvSpPr txBox="1">
            <a:spLocks noChangeArrowheads="1"/>
          </p:cNvSpPr>
          <p:nvPr/>
        </p:nvSpPr>
        <p:spPr bwMode="auto">
          <a:xfrm>
            <a:off x="1864526" y="6496377"/>
            <a:ext cx="18473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>
                <a:latin typeface="VAGRounded BT"/>
              </a:rPr>
              <a:t>Host </a:t>
            </a:r>
            <a:r>
              <a:rPr lang="de-DE" sz="2400" dirty="0" err="1" smtClean="0">
                <a:latin typeface="VAGRounded BT"/>
              </a:rPr>
              <a:t>rocks</a:t>
            </a:r>
            <a:endParaRPr lang="de-DE" sz="2400" dirty="0">
              <a:latin typeface="VAGRounded B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indent="-277813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Host rock: rock type (ore) where the cavities are located</a:t>
            </a: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Rock types used or under consideration for disposal of hazardous or radioactive waste:</a:t>
            </a:r>
          </a:p>
          <a:p>
            <a:pPr marL="452438" lvl="1" indent="-277813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Salt (</a:t>
            </a:r>
            <a:r>
              <a:rPr lang="en-GB" dirty="0" err="1" smtClean="0">
                <a:latin typeface="VAGRounded BT"/>
              </a:rPr>
              <a:t>HazWaste</a:t>
            </a:r>
            <a:r>
              <a:rPr lang="en-GB" dirty="0" smtClean="0">
                <a:latin typeface="VAGRounded BT"/>
              </a:rPr>
              <a:t>, </a:t>
            </a:r>
            <a:r>
              <a:rPr lang="en-GB" dirty="0" err="1" smtClean="0">
                <a:latin typeface="VAGRounded BT"/>
              </a:rPr>
              <a:t>RadWaste</a:t>
            </a:r>
            <a:r>
              <a:rPr lang="en-GB" dirty="0" smtClean="0">
                <a:latin typeface="VAGRounded BT"/>
              </a:rPr>
              <a:t>)</a:t>
            </a:r>
          </a:p>
          <a:p>
            <a:pPr marL="452438" lvl="1" indent="-277813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Iron ore (</a:t>
            </a:r>
            <a:r>
              <a:rPr lang="en-GB" dirty="0" err="1" smtClean="0">
                <a:latin typeface="VAGRounded BT"/>
              </a:rPr>
              <a:t>RadWaste</a:t>
            </a:r>
            <a:r>
              <a:rPr lang="en-GB" dirty="0" smtClean="0">
                <a:latin typeface="VAGRounded BT"/>
              </a:rPr>
              <a:t>)</a:t>
            </a:r>
          </a:p>
          <a:p>
            <a:pPr marL="452438" lvl="1" indent="-277813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Granite (</a:t>
            </a:r>
            <a:r>
              <a:rPr lang="en-GB" dirty="0" err="1" smtClean="0">
                <a:latin typeface="VAGRounded BT"/>
              </a:rPr>
              <a:t>RadWaste</a:t>
            </a:r>
            <a:r>
              <a:rPr lang="en-GB" dirty="0" smtClean="0">
                <a:latin typeface="VAGRounded BT"/>
              </a:rPr>
              <a:t>)</a:t>
            </a:r>
          </a:p>
          <a:p>
            <a:pPr marL="452438" lvl="1" indent="-277813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Clay (</a:t>
            </a:r>
            <a:r>
              <a:rPr lang="en-GB" dirty="0" err="1" smtClean="0">
                <a:latin typeface="VAGRounded BT"/>
              </a:rPr>
              <a:t>RadWaste</a:t>
            </a:r>
            <a:r>
              <a:rPr lang="en-GB" dirty="0" smtClean="0">
                <a:latin typeface="VAGRounded BT"/>
              </a:rPr>
              <a:t>)</a:t>
            </a:r>
          </a:p>
          <a:p>
            <a:pPr marL="452438" lvl="1" indent="-277813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Volcanic tuff (</a:t>
            </a:r>
            <a:r>
              <a:rPr lang="en-GB" dirty="0" err="1" smtClean="0">
                <a:latin typeface="VAGRounded BT"/>
              </a:rPr>
              <a:t>RadWaste</a:t>
            </a:r>
            <a:r>
              <a:rPr lang="en-GB" dirty="0" smtClean="0">
                <a:latin typeface="VAGRounded BT"/>
              </a:rPr>
              <a:t>)</a:t>
            </a:r>
          </a:p>
          <a:p>
            <a:pPr marL="452438" lvl="1" indent="-277813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Gypsum (</a:t>
            </a:r>
            <a:r>
              <a:rPr lang="en-GB" dirty="0" err="1" smtClean="0">
                <a:latin typeface="VAGRounded BT"/>
              </a:rPr>
              <a:t>HazWaste</a:t>
            </a:r>
            <a:r>
              <a:rPr lang="en-GB" dirty="0" smtClean="0">
                <a:latin typeface="VAGRounded BT"/>
              </a:rPr>
              <a:t>)</a:t>
            </a:r>
            <a:br>
              <a:rPr lang="en-GB" dirty="0" smtClean="0">
                <a:latin typeface="VAGRounded BT"/>
              </a:rPr>
            </a:br>
            <a:r>
              <a:rPr lang="en-GB" dirty="0" smtClean="0">
                <a:latin typeface="VAGRounded BT"/>
              </a:rPr>
              <a:t/>
            </a:r>
            <a:br>
              <a:rPr lang="en-GB" dirty="0" smtClean="0">
                <a:latin typeface="VAGRounded BT"/>
              </a:rPr>
            </a:b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/>
            <a:r>
              <a:rPr lang="en-GB" dirty="0" smtClean="0">
                <a:latin typeface="VAGRounded BT"/>
                <a:sym typeface="Wingdings" pitchFamily="2" charset="2"/>
              </a:rPr>
              <a:t> Practically no restrictions: all rock types may be suitable if overall situation is favourable  </a:t>
            </a:r>
            <a:endParaRPr lang="en-GB" dirty="0" smtClean="0">
              <a:latin typeface="VAGRounded BT"/>
            </a:endParaRPr>
          </a:p>
          <a:p>
            <a:pPr marL="273050" indent="-277813"/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endParaRPr lang="en-GB" dirty="0">
              <a:latin typeface="VAGRounded B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060848"/>
            <a:ext cx="1528763" cy="1288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rafik 6" descr="Schacht Konr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6" y="2636912"/>
            <a:ext cx="1847093" cy="1212155"/>
          </a:xfrm>
          <a:prstGeom prst="rect">
            <a:avLst/>
          </a:prstGeom>
        </p:spPr>
      </p:pic>
      <p:pic>
        <p:nvPicPr>
          <p:cNvPr id="8" name="Grafik 7" descr="yucca-mountain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97046" y="3573016"/>
            <a:ext cx="1625445" cy="1258559"/>
          </a:xfrm>
          <a:prstGeom prst="rect">
            <a:avLst/>
          </a:prstGeom>
        </p:spPr>
      </p:pic>
      <p:pic>
        <p:nvPicPr>
          <p:cNvPr id="9" name="Grafik 8" descr="Obrighei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76256" y="4077072"/>
            <a:ext cx="1645920" cy="109728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>
                <a:latin typeface="VAGRounded BT"/>
              </a:rPr>
              <a:t>Waste types</a:t>
            </a:r>
            <a:endParaRPr lang="en-GB" sz="2400" dirty="0">
              <a:latin typeface="VAGRounded B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indent="-277813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Operating underground waste disposal facilities accept broad range of wastes</a:t>
            </a:r>
          </a:p>
          <a:p>
            <a:pPr marL="452438" lvl="1" indent="-277813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Sources: chemical industry, metal production, waste incineration, contaminated soil and debris, ...</a:t>
            </a: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Waste types not accepted:</a:t>
            </a:r>
          </a:p>
          <a:p>
            <a:pPr marL="452438" lvl="1" indent="-273050" defTabSz="995363">
              <a:spcAft>
                <a:spcPts val="0"/>
              </a:spcAft>
              <a:buClr>
                <a:srgbClr val="DC7F00"/>
              </a:buClr>
              <a:buFontTx/>
              <a:buChar char="•"/>
              <a:tabLst>
                <a:tab pos="271463" algn="l"/>
              </a:tabLst>
            </a:pPr>
            <a:r>
              <a:rPr lang="de-DE" dirty="0" smtClean="0">
                <a:latin typeface="VAGRounded BT"/>
              </a:rPr>
              <a:t>explosive</a:t>
            </a:r>
          </a:p>
          <a:p>
            <a:pPr marL="452438" lvl="1" indent="-273050" defTabSz="995363">
              <a:spcAft>
                <a:spcPts val="0"/>
              </a:spcAft>
              <a:buClr>
                <a:srgbClr val="DC7F00"/>
              </a:buClr>
              <a:buFontTx/>
              <a:buChar char="•"/>
              <a:tabLst>
                <a:tab pos="271463" algn="l"/>
              </a:tabLst>
            </a:pPr>
            <a:r>
              <a:rPr lang="de-DE" dirty="0" err="1" smtClean="0">
                <a:latin typeface="VAGRounded BT"/>
              </a:rPr>
              <a:t>self</a:t>
            </a:r>
            <a:r>
              <a:rPr lang="de-DE" dirty="0" smtClean="0">
                <a:latin typeface="VAGRounded BT"/>
              </a:rPr>
              <a:t> inflammable</a:t>
            </a:r>
          </a:p>
          <a:p>
            <a:pPr marL="452438" lvl="1" indent="-273050" defTabSz="995363">
              <a:spcAft>
                <a:spcPts val="0"/>
              </a:spcAft>
              <a:buClr>
                <a:srgbClr val="DC7F00"/>
              </a:buClr>
              <a:buFontTx/>
              <a:buChar char="•"/>
              <a:tabLst>
                <a:tab pos="271463" algn="l"/>
              </a:tabLst>
            </a:pPr>
            <a:r>
              <a:rPr lang="de-DE" dirty="0" err="1" smtClean="0">
                <a:latin typeface="VAGRounded BT"/>
              </a:rPr>
              <a:t>spontaneous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combustile</a:t>
            </a:r>
            <a:endParaRPr lang="de-DE" dirty="0" smtClean="0">
              <a:latin typeface="VAGRounded BT"/>
            </a:endParaRPr>
          </a:p>
          <a:p>
            <a:pPr marL="452438" lvl="1" indent="-273050" defTabSz="995363">
              <a:spcAft>
                <a:spcPts val="0"/>
              </a:spcAft>
              <a:buClr>
                <a:srgbClr val="DC7F00"/>
              </a:buClr>
              <a:buFontTx/>
              <a:buChar char="•"/>
              <a:tabLst>
                <a:tab pos="271463" algn="l"/>
              </a:tabLst>
            </a:pPr>
            <a:r>
              <a:rPr lang="de-DE" dirty="0" err="1" smtClean="0">
                <a:latin typeface="VAGRounded BT"/>
              </a:rPr>
              <a:t>infectious</a:t>
            </a:r>
            <a:endParaRPr lang="de-DE" dirty="0" smtClean="0">
              <a:latin typeface="VAGRounded BT"/>
            </a:endParaRPr>
          </a:p>
          <a:p>
            <a:pPr marL="452438" lvl="1" indent="-273050" defTabSz="995363">
              <a:spcAft>
                <a:spcPts val="0"/>
              </a:spcAft>
              <a:buClr>
                <a:srgbClr val="DC7F00"/>
              </a:buClr>
              <a:buFontTx/>
              <a:buChar char="•"/>
              <a:tabLst>
                <a:tab pos="271463" algn="l"/>
              </a:tabLst>
            </a:pPr>
            <a:r>
              <a:rPr lang="de-DE" dirty="0" err="1" smtClean="0">
                <a:latin typeface="VAGRounded BT"/>
              </a:rPr>
              <a:t>radioactive</a:t>
            </a:r>
            <a:endParaRPr lang="de-DE" dirty="0" smtClean="0">
              <a:latin typeface="VAGRounded BT"/>
            </a:endParaRPr>
          </a:p>
          <a:p>
            <a:pPr marL="452438" lvl="1" indent="-273050" defTabSz="995363">
              <a:spcAft>
                <a:spcPts val="0"/>
              </a:spcAft>
              <a:buClr>
                <a:srgbClr val="DC7F00"/>
              </a:buClr>
              <a:buFontTx/>
              <a:buChar char="•"/>
              <a:tabLst>
                <a:tab pos="271463" algn="l"/>
              </a:tabLst>
            </a:pPr>
            <a:r>
              <a:rPr lang="de-DE" dirty="0" err="1" smtClean="0">
                <a:latin typeface="VAGRounded BT"/>
              </a:rPr>
              <a:t>releasing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hazardous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gases</a:t>
            </a:r>
            <a:endParaRPr lang="de-DE" dirty="0" smtClean="0">
              <a:latin typeface="VAGRounded BT"/>
            </a:endParaRPr>
          </a:p>
          <a:p>
            <a:pPr marL="452438" lvl="1" indent="-273050" defTabSz="995363">
              <a:spcAft>
                <a:spcPts val="0"/>
              </a:spcAft>
              <a:buClr>
                <a:srgbClr val="DC7F00"/>
              </a:buClr>
              <a:buFontTx/>
              <a:buChar char="•"/>
              <a:tabLst>
                <a:tab pos="271463" algn="l"/>
              </a:tabLst>
            </a:pPr>
            <a:r>
              <a:rPr lang="de-DE" dirty="0" smtClean="0">
                <a:latin typeface="VAGRounded BT"/>
              </a:rPr>
              <a:t>liquid (</a:t>
            </a:r>
            <a:r>
              <a:rPr lang="de-DE" u="sng" dirty="0" smtClean="0">
                <a:solidFill>
                  <a:srgbClr val="0000FF"/>
                </a:solidFill>
                <a:latin typeface="VAGRounded BT"/>
              </a:rPr>
              <a:t>such </a:t>
            </a:r>
            <a:r>
              <a:rPr lang="de-DE" u="sng" dirty="0" err="1" smtClean="0">
                <a:solidFill>
                  <a:srgbClr val="0000FF"/>
                </a:solidFill>
                <a:latin typeface="VAGRounded BT"/>
              </a:rPr>
              <a:t>as</a:t>
            </a:r>
            <a:r>
              <a:rPr lang="de-DE" u="sng" dirty="0" smtClean="0">
                <a:solidFill>
                  <a:srgbClr val="0000FF"/>
                </a:solidFill>
                <a:latin typeface="VAGRounded BT"/>
              </a:rPr>
              <a:t> </a:t>
            </a:r>
            <a:r>
              <a:rPr lang="de-DE" u="sng" dirty="0" err="1" smtClean="0">
                <a:solidFill>
                  <a:srgbClr val="0000FF"/>
                </a:solidFill>
                <a:latin typeface="VAGRounded BT"/>
              </a:rPr>
              <a:t>elemental</a:t>
            </a:r>
            <a:r>
              <a:rPr lang="de-DE" u="sng" dirty="0" smtClean="0">
                <a:solidFill>
                  <a:srgbClr val="0000FF"/>
                </a:solidFill>
                <a:latin typeface="VAGRounded BT"/>
              </a:rPr>
              <a:t> </a:t>
            </a:r>
            <a:r>
              <a:rPr lang="de-DE" u="sng" dirty="0" err="1" smtClean="0">
                <a:solidFill>
                  <a:srgbClr val="0000FF"/>
                </a:solidFill>
                <a:latin typeface="VAGRounded BT"/>
              </a:rPr>
              <a:t>mercury</a:t>
            </a:r>
            <a:r>
              <a:rPr lang="de-DE" u="sng" dirty="0" smtClean="0">
                <a:solidFill>
                  <a:srgbClr val="0000FF"/>
                </a:solidFill>
                <a:latin typeface="VAGRounded BT"/>
              </a:rPr>
              <a:t>!</a:t>
            </a:r>
            <a:r>
              <a:rPr lang="de-DE" dirty="0" smtClean="0">
                <a:latin typeface="VAGRounded BT"/>
              </a:rPr>
              <a:t>)</a:t>
            </a:r>
          </a:p>
          <a:p>
            <a:pPr marL="452438" lvl="1" indent="-273050" defTabSz="995363">
              <a:spcAft>
                <a:spcPts val="0"/>
              </a:spcAft>
              <a:buClr>
                <a:srgbClr val="DC7F00"/>
              </a:buClr>
              <a:buFontTx/>
              <a:buChar char="•"/>
              <a:tabLst>
                <a:tab pos="271463" algn="l"/>
              </a:tabLst>
            </a:pPr>
            <a:r>
              <a:rPr lang="de-DE" dirty="0" err="1" smtClean="0">
                <a:latin typeface="VAGRounded BT"/>
              </a:rPr>
              <a:t>increasing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their</a:t>
            </a:r>
            <a:r>
              <a:rPr lang="de-DE" dirty="0" smtClean="0">
                <a:latin typeface="VAGRounded BT"/>
              </a:rPr>
              <a:t> </a:t>
            </a:r>
            <a:r>
              <a:rPr lang="de-DE" dirty="0" err="1" smtClean="0">
                <a:latin typeface="VAGRounded BT"/>
              </a:rPr>
              <a:t>volume</a:t>
            </a:r>
            <a:endParaRPr lang="de-DE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endParaRPr lang="en-GB" dirty="0">
              <a:latin typeface="VAGRounded B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latin typeface="VAGRounded BT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en-GB" smtClean="0">
                <a:latin typeface="VAGRounded BT"/>
              </a:rPr>
              <a:pPr>
                <a:defRPr/>
              </a:pPr>
              <a:t>8</a:t>
            </a:fld>
            <a:endParaRPr lang="en-GB">
              <a:latin typeface="VAGRounded B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>
                <a:latin typeface="VAGRounded BT"/>
              </a:rPr>
              <a:t>Containers</a:t>
            </a:r>
            <a:endParaRPr lang="de-DE" sz="2400" dirty="0">
              <a:latin typeface="VAGRounded B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indent="-277813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Plastic bags (‘big bags’)</a:t>
            </a: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Steel Drums</a:t>
            </a: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r>
              <a:rPr lang="en-GB" dirty="0" smtClean="0">
                <a:latin typeface="VAGRounded BT"/>
              </a:rPr>
              <a:t>Steel boxes</a:t>
            </a: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>
              <a:buFont typeface="Arial" pitchFamily="34" charset="0"/>
              <a:buChar char="•"/>
            </a:pPr>
            <a:endParaRPr lang="en-GB" dirty="0" smtClean="0">
              <a:latin typeface="VAGRounded BT"/>
            </a:endParaRPr>
          </a:p>
          <a:p>
            <a:pPr marL="273050" indent="-277813"/>
            <a:r>
              <a:rPr lang="en-GB" dirty="0" smtClean="0">
                <a:latin typeface="VAGRounded BT"/>
                <a:sym typeface="Wingdings" pitchFamily="2" charset="2"/>
              </a:rPr>
              <a:t> </a:t>
            </a:r>
            <a:r>
              <a:rPr lang="en-GB" dirty="0" smtClean="0">
                <a:latin typeface="VAGRounded BT"/>
              </a:rPr>
              <a:t>Main purpose: safe transport to facility/ unloading/ placement into cavity</a:t>
            </a:r>
          </a:p>
          <a:p>
            <a:pPr marL="273050" indent="-277813"/>
            <a:r>
              <a:rPr lang="en-GB" dirty="0" smtClean="0">
                <a:latin typeface="VAGRounded BT"/>
                <a:sym typeface="Wingdings" pitchFamily="2" charset="2"/>
              </a:rPr>
              <a:t> </a:t>
            </a:r>
            <a:r>
              <a:rPr lang="en-GB" dirty="0" smtClean="0">
                <a:latin typeface="VAGRounded BT"/>
              </a:rPr>
              <a:t>Does not have a long-term barrier function after placement in mine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pic>
        <p:nvPicPr>
          <p:cNvPr id="6" name="Grafik 5" descr="big-bag-for-dangerous-waste-3788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764704"/>
            <a:ext cx="1237320" cy="1484784"/>
          </a:xfrm>
          <a:prstGeom prst="rect">
            <a:avLst/>
          </a:prstGeom>
        </p:spPr>
      </p:pic>
      <p:pic>
        <p:nvPicPr>
          <p:cNvPr id="7" name="Picture 8" descr="Einmauerung_Klink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492896"/>
            <a:ext cx="1872208" cy="13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7" descr="Hillbradt-gmbh Stahlbehälter untertage_deponie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4293096"/>
            <a:ext cx="2057371" cy="14401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RS_Foli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GRS_Folien</Template>
  <TotalTime>0</TotalTime>
  <Words>1266</Words>
  <Application>Microsoft Office PowerPoint</Application>
  <PresentationFormat>Bildschirmpräsentation (4:3)</PresentationFormat>
  <Paragraphs>392</Paragraphs>
  <Slides>31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40" baseType="lpstr">
      <vt:lpstr>Arial</vt:lpstr>
      <vt:lpstr>VAGRounded BT</vt:lpstr>
      <vt:lpstr>Wingdings 2</vt:lpstr>
      <vt:lpstr>Calibri</vt:lpstr>
      <vt:lpstr>Wingdings</vt:lpstr>
      <vt:lpstr>Times New Roman</vt:lpstr>
      <vt:lpstr>Symbol</vt:lpstr>
      <vt:lpstr>GRS_Folien</vt:lpstr>
      <vt:lpstr>Folie</vt:lpstr>
      <vt:lpstr>Permanent storage of hazardous wastes in underground mines   </vt:lpstr>
      <vt:lpstr>Permanent storage (=disposal) of hazardous wastes in underground mines </vt:lpstr>
      <vt:lpstr>What you need to run an underground waste disposal facility</vt:lpstr>
      <vt:lpstr>Important elements of permanent storage of if waste in underground mines</vt:lpstr>
      <vt:lpstr>Folie 5</vt:lpstr>
      <vt:lpstr>Folie 6</vt:lpstr>
      <vt:lpstr>Host rocks</vt:lpstr>
      <vt:lpstr>Waste types</vt:lpstr>
      <vt:lpstr>Containers</vt:lpstr>
      <vt:lpstr>Operation (1)</vt:lpstr>
      <vt:lpstr>Operation (2)</vt:lpstr>
      <vt:lpstr>Operation (3)</vt:lpstr>
      <vt:lpstr>Long-term safety assessment</vt:lpstr>
      <vt:lpstr>Folie 14</vt:lpstr>
      <vt:lpstr>Site selection criteria</vt:lpstr>
      <vt:lpstr>Obviously unfavourable geological conditions</vt:lpstr>
      <vt:lpstr>Favorable integral geological setting</vt:lpstr>
      <vt:lpstr>Potential Sites</vt:lpstr>
      <vt:lpstr>Salt deposits</vt:lpstr>
      <vt:lpstr>Folie 20</vt:lpstr>
      <vt:lpstr>Metal Sulphide deposits in Asia Example: zinc deposits </vt:lpstr>
      <vt:lpstr>Permanent Storage (Disposal) in Underground Mines: Potential Implementation</vt:lpstr>
      <vt:lpstr>Cost estimates – generic study</vt:lpstr>
      <vt:lpstr>Folie 24</vt:lpstr>
      <vt:lpstr>Folie 25</vt:lpstr>
      <vt:lpstr>Folie 26</vt:lpstr>
      <vt:lpstr>Folie 27</vt:lpstr>
      <vt:lpstr>Permanent Storage (Disposal) in Underground Metal Ore Mines: Cost Estimate for Model Mine</vt:lpstr>
      <vt:lpstr>Folie 29</vt:lpstr>
      <vt:lpstr>A greater picture:  Mercury waste disposal as part of a national hazardous waste disposal concept</vt:lpstr>
      <vt:lpstr>Opportunities and challenges of underground disposal</vt:lpstr>
    </vt:vector>
  </TitlesOfParts>
  <Company>GRS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Mercury storage projects - gaps and needs</dc:title>
  <dc:creator>Sven Hagemann</dc:creator>
  <dc:description/>
  <cp:lastModifiedBy>Lenovo User</cp:lastModifiedBy>
  <cp:revision>371</cp:revision>
  <dcterms:created xsi:type="dcterms:W3CDTF">2010-08-10T12:26:15Z</dcterms:created>
  <dcterms:modified xsi:type="dcterms:W3CDTF">2011-07-26T06:42:07Z</dcterms:modified>
</cp:coreProperties>
</file>