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  <p:sldMasterId id="2147483768" r:id="rId4"/>
    <p:sldMasterId id="2147483780" r:id="rId5"/>
  </p:sldMasterIdLst>
  <p:notesMasterIdLst>
    <p:notesMasterId r:id="rId24"/>
  </p:notesMasterIdLst>
  <p:sldIdLst>
    <p:sldId id="256" r:id="rId6"/>
    <p:sldId id="268" r:id="rId7"/>
    <p:sldId id="279" r:id="rId8"/>
    <p:sldId id="267" r:id="rId9"/>
    <p:sldId id="264" r:id="rId10"/>
    <p:sldId id="265" r:id="rId11"/>
    <p:sldId id="269" r:id="rId12"/>
    <p:sldId id="266" r:id="rId13"/>
    <p:sldId id="270" r:id="rId14"/>
    <p:sldId id="274" r:id="rId15"/>
    <p:sldId id="275" r:id="rId16"/>
    <p:sldId id="271" r:id="rId17"/>
    <p:sldId id="278" r:id="rId18"/>
    <p:sldId id="276" r:id="rId19"/>
    <p:sldId id="277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42" autoAdjust="0"/>
  </p:normalViewPr>
  <p:slideViewPr>
    <p:cSldViewPr>
      <p:cViewPr varScale="1">
        <p:scale>
          <a:sx n="107" d="100"/>
          <a:sy n="107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97BE2-A62E-4965-A819-272EB1DDC91E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18F80-6FCE-46A0-BF18-1A68F8A9A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302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3EAA5-8ECC-494E-9960-2B9E960DF57E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72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3EAA5-8ECC-494E-9960-2B9E960DF57E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72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11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115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505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955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1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4044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86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57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62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308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38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243840"/>
            <a:ext cx="879348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42"/>
            <a:ext cx="6575895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7BA2A51-CA53-4BF0-BFAE-08A37475C132}" type="datetimeFigureOut">
              <a:rPr lang="en-GB" smtClean="0"/>
              <a:pPr/>
              <a:t>26/08/2016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A313B5-E087-4CC5-A569-653F2EDB88C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1484002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42638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4143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5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162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</a:defRPr>
            </a:lvl1pPr>
            <a:lvl2pPr>
              <a:defRPr sz="2000" baseline="0">
                <a:solidFill>
                  <a:schemeClr val="tx1"/>
                </a:solidFill>
              </a:defRPr>
            </a:lvl2pPr>
            <a:lvl3pPr>
              <a:defRPr sz="1800" baseline="0">
                <a:solidFill>
                  <a:schemeClr val="tx1"/>
                </a:solidFill>
              </a:defRPr>
            </a:lvl3pPr>
            <a:lvl4pPr>
              <a:defRPr sz="1600" baseline="0">
                <a:solidFill>
                  <a:schemeClr val="tx1"/>
                </a:solidFill>
              </a:defRPr>
            </a:lvl4pPr>
            <a:lvl5pPr>
              <a:defRPr sz="1600" baseline="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</a:defRPr>
            </a:lvl1pPr>
            <a:lvl2pPr>
              <a:defRPr sz="2000" baseline="0">
                <a:solidFill>
                  <a:schemeClr val="tx1"/>
                </a:solidFill>
              </a:defRPr>
            </a:lvl2pPr>
            <a:lvl3pPr>
              <a:defRPr sz="1800" baseline="0">
                <a:solidFill>
                  <a:schemeClr val="tx1"/>
                </a:solidFill>
              </a:defRPr>
            </a:lvl3pPr>
            <a:lvl4pPr>
              <a:defRPr sz="1600" baseline="0">
                <a:solidFill>
                  <a:schemeClr val="tx1"/>
                </a:solidFill>
              </a:defRPr>
            </a:lvl4pPr>
            <a:lvl5pPr>
              <a:defRPr sz="1600" baseline="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8961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</a:defRPr>
            </a:lvl1pPr>
            <a:lvl2pPr>
              <a:defRPr sz="2000" baseline="0">
                <a:solidFill>
                  <a:schemeClr val="tx1"/>
                </a:solidFill>
              </a:defRPr>
            </a:lvl2pPr>
            <a:lvl3pPr>
              <a:defRPr sz="1800" baseline="0">
                <a:solidFill>
                  <a:schemeClr val="tx1"/>
                </a:solidFill>
              </a:defRPr>
            </a:lvl3pPr>
            <a:lvl4pPr>
              <a:defRPr sz="1600" baseline="0">
                <a:solidFill>
                  <a:schemeClr val="tx1"/>
                </a:solidFill>
              </a:defRPr>
            </a:lvl4pPr>
            <a:lvl5pPr>
              <a:defRPr sz="1600" baseline="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</a:defRPr>
            </a:lvl1pPr>
            <a:lvl2pPr>
              <a:defRPr sz="2000" baseline="0">
                <a:solidFill>
                  <a:schemeClr val="tx1"/>
                </a:solidFill>
              </a:defRPr>
            </a:lvl2pPr>
            <a:lvl3pPr>
              <a:defRPr sz="1800" baseline="0">
                <a:solidFill>
                  <a:schemeClr val="tx1"/>
                </a:solidFill>
              </a:defRPr>
            </a:lvl3pPr>
            <a:lvl4pPr>
              <a:defRPr sz="1600" baseline="0">
                <a:solidFill>
                  <a:schemeClr val="tx1"/>
                </a:solidFill>
              </a:defRPr>
            </a:lvl4pPr>
            <a:lvl5pPr>
              <a:defRPr sz="1600" baseline="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06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370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96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9489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19" y="1097280"/>
            <a:ext cx="390906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94894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1684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9489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59936" y="1069847"/>
            <a:ext cx="4574286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9489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3920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79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762000"/>
            <a:ext cx="17430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2" y="762000"/>
            <a:ext cx="55721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116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958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2520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7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097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6693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8885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3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314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549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317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9606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5429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013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5461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0717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7652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420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9766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3781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6584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221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782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076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BCD8052-C9A9-41B7-B625-0CBD94B64BC7}" type="datetimeFigureOut">
              <a:rPr lang="en-US" smtClean="0"/>
              <a:t>26/08/2016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9B9639-E957-42D6-89E5-344D04CBA0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0CDB1-32C7-4E01-94F3-991CEC9DB3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0067D-A6D4-4BED-97B9-B346DA7C01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283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173355" y="243840"/>
            <a:ext cx="879348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7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8" y="6223843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7BA2A51-CA53-4BF0-BFAE-08A37475C132}" type="datetimeFigureOut">
              <a:rPr lang="en-GB" smtClean="0">
                <a:solidFill>
                  <a:srgbClr val="A6B727"/>
                </a:solidFill>
              </a:rPr>
              <a:pPr/>
              <a:t>26/08/2016</a:t>
            </a:fld>
            <a:endParaRPr lang="en-GB">
              <a:solidFill>
                <a:srgbClr val="A6B72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8" y="6223843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GB">
              <a:solidFill>
                <a:srgbClr val="A6B72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55" y="6223843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4A313B5-E087-4CC5-A569-653F2EDB88C2}" type="slidenum">
              <a:rPr lang="en-GB" smtClean="0">
                <a:solidFill>
                  <a:srgbClr val="A6B727"/>
                </a:solidFill>
              </a:rPr>
              <a:pPr/>
              <a:t>‹#›</a:t>
            </a:fld>
            <a:endParaRPr lang="en-GB">
              <a:solidFill>
                <a:srgbClr val="A6B7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67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B7401-C9F4-4F15-B0BC-8D5185A429A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26/08/2016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0B212-8717-433E-8C08-090E480A68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97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ndscraps.com/keep-in-touch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304800"/>
            <a:ext cx="6934200" cy="3124200"/>
          </a:xfr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Targeted Research for improving understanding of the Global Nitrogen Cycle towards the establishment of an International Nitrogen Management System (INMS) </a:t>
            </a:r>
            <a:br>
              <a:rPr lang="en-US" sz="2000" dirty="0" smtClean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000" dirty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2000" dirty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2000" dirty="0" smtClean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Kick Off PPG Meeting, </a:t>
            </a:r>
            <a:r>
              <a:rPr lang="en-US" sz="2000" dirty="0" smtClean="0">
                <a:solidFill>
                  <a:schemeClr val="tx1"/>
                </a:solidFill>
              </a:rPr>
              <a:t>Washington</a:t>
            </a:r>
            <a:r>
              <a:rPr lang="en-US" sz="2000" dirty="0">
                <a:solidFill>
                  <a:schemeClr val="tx1"/>
                </a:solidFill>
              </a:rPr>
              <a:t>, DC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7-10 October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US" sz="2000" dirty="0" smtClean="0">
                <a:solidFill>
                  <a:schemeClr val="tx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US" sz="2000" dirty="0">
              <a:solidFill>
                <a:schemeClr val="tx2">
                  <a:lumMod val="75000"/>
                </a:schemeClr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4419600"/>
            <a:ext cx="4648200" cy="1524000"/>
          </a:xfrm>
          <a:ln>
            <a:noFill/>
          </a:ln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Session with Partners, 8 October 2014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1752600" cy="16002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800600"/>
            <a:ext cx="685800" cy="7620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47" descr="UNEP-Logo-[Converted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7" y="6160049"/>
            <a:ext cx="609599" cy="66142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9" descr="gef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77201" y="6160063"/>
            <a:ext cx="652568" cy="6142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Box 169"/>
          <p:cNvSpPr txBox="1"/>
          <p:nvPr/>
        </p:nvSpPr>
        <p:spPr>
          <a:xfrm>
            <a:off x="185742" y="647706"/>
            <a:ext cx="3529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1. Overall INMS Project Decision–Making Flow Chart  </a:t>
            </a:r>
            <a:endParaRPr 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381000" y="148693"/>
            <a:ext cx="8686800" cy="6404452"/>
            <a:chOff x="2835648" y="148693"/>
            <a:chExt cx="7504862" cy="6404452"/>
          </a:xfrm>
        </p:grpSpPr>
        <p:grpSp>
          <p:nvGrpSpPr>
            <p:cNvPr id="169" name="Group 168"/>
            <p:cNvGrpSpPr/>
            <p:nvPr/>
          </p:nvGrpSpPr>
          <p:grpSpPr>
            <a:xfrm>
              <a:off x="2835648" y="148693"/>
              <a:ext cx="7504862" cy="6404452"/>
              <a:chOff x="1778896" y="148693"/>
              <a:chExt cx="7504862" cy="6404452"/>
            </a:xfrm>
          </p:grpSpPr>
          <p:cxnSp>
            <p:nvCxnSpPr>
              <p:cNvPr id="82" name="Elbow Connector 81"/>
              <p:cNvCxnSpPr/>
              <p:nvPr/>
            </p:nvCxnSpPr>
            <p:spPr>
              <a:xfrm rot="5400000" flipH="1" flipV="1">
                <a:off x="5577768" y="3321360"/>
                <a:ext cx="386765" cy="1936"/>
              </a:xfrm>
              <a:prstGeom prst="bentConnector3">
                <a:avLst>
                  <a:gd name="adj1" fmla="val 50000"/>
                </a:avLst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3" name="Group 162"/>
              <p:cNvGrpSpPr/>
              <p:nvPr/>
            </p:nvGrpSpPr>
            <p:grpSpPr>
              <a:xfrm>
                <a:off x="1778896" y="148693"/>
                <a:ext cx="7504862" cy="6404452"/>
                <a:chOff x="1778896" y="148693"/>
                <a:chExt cx="7504862" cy="6404452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3803187" y="4943920"/>
                  <a:ext cx="1685052" cy="677108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Component 2</a:t>
                  </a:r>
                </a:p>
                <a:p>
                  <a:pPr algn="ctr"/>
                  <a:r>
                    <a:rPr lang="en-US" sz="1200" dirty="0" smtClean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Quantification of nitrogen</a:t>
                  </a:r>
                  <a:endParaRPr lang="en-GB" sz="1200" dirty="0" smtClean="0">
                    <a:solidFill>
                      <a:prstClr val="black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algn="ctr"/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5725268" y="4959685"/>
                  <a:ext cx="1694707" cy="677108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Component 3</a:t>
                  </a:r>
                </a:p>
                <a:p>
                  <a:pPr algn="ctr"/>
                  <a:r>
                    <a:rPr lang="en-GB" sz="1200" dirty="0" smtClean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   </a:t>
                  </a:r>
                  <a:r>
                    <a:rPr lang="en-US" sz="1200" dirty="0" smtClean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Demonstration management tools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7499834" y="4987193"/>
                  <a:ext cx="1783924" cy="677108"/>
                </a:xfrm>
                <a:prstGeom prst="rect">
                  <a:avLst/>
                </a:prstGeom>
                <a:solidFill>
                  <a:srgbClr val="CC66FF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Component 4</a:t>
                  </a:r>
                </a:p>
                <a:p>
                  <a:pPr algn="ctr"/>
                  <a:r>
                    <a:rPr lang="en-US" sz="1200" dirty="0" smtClean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Awareness raising and knowledge sharing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4984796" y="2461501"/>
                  <a:ext cx="1610422" cy="523220"/>
                </a:xfrm>
                <a:prstGeom prst="rect">
                  <a:avLst/>
                </a:prstGeom>
                <a:solidFill>
                  <a:srgbClr val="33CC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prstClr val="black"/>
                      </a:solidFill>
                    </a:rPr>
                    <a:t>CEH</a:t>
                  </a:r>
                </a:p>
                <a:p>
                  <a:pPr algn="ctr"/>
                  <a:endParaRPr lang="en-US" sz="1400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281816" y="6245368"/>
                  <a:ext cx="3718969" cy="307777"/>
                </a:xfrm>
                <a:prstGeom prst="rect">
                  <a:avLst/>
                </a:prstGeom>
                <a:solidFill>
                  <a:srgbClr val="CC66FF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solidFill>
                        <a:prstClr val="black"/>
                      </a:solidFill>
                    </a:rPr>
                    <a:t>Scientific &amp; Policy Advisory Panel (SPAG)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461198" y="1675540"/>
                  <a:ext cx="2301421" cy="307777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 smtClean="0">
                      <a:solidFill>
                        <a:prstClr val="white"/>
                      </a:solidFill>
                      <a:ea typeface="Calibri" panose="020F0502020204030204" pitchFamily="34" charset="0"/>
                    </a:rPr>
                    <a:t>Project Steering Committee (PSC)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4300469" y="3500916"/>
                  <a:ext cx="2913616" cy="492443"/>
                </a:xfrm>
                <a:prstGeom prst="rect">
                  <a:avLst/>
                </a:prstGeom>
                <a:solidFill>
                  <a:srgbClr val="FFC000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prstClr val="black"/>
                      </a:solidFill>
                    </a:rPr>
                    <a:t>Project Coordinating Unit (PCU</a:t>
                  </a:r>
                  <a:r>
                    <a:rPr lang="en-GB" sz="1400" b="1" dirty="0" smtClean="0">
                      <a:solidFill>
                        <a:prstClr val="black"/>
                      </a:solidFill>
                    </a:rPr>
                    <a:t>)</a:t>
                  </a:r>
                </a:p>
                <a:p>
                  <a:pPr algn="ctr"/>
                  <a:r>
                    <a:rPr lang="en-GB" sz="1200" dirty="0" smtClean="0">
                      <a:solidFill>
                        <a:prstClr val="black"/>
                      </a:solidFill>
                      <a:ea typeface="Calibri" panose="020F0502020204030204" pitchFamily="34" charset="0"/>
                    </a:rPr>
                    <a:t>Overall project management and monitoring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5429116" y="727762"/>
                  <a:ext cx="624865" cy="369332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prstClr val="black"/>
                      </a:solidFill>
                    </a:rPr>
                    <a:t>UNEP</a:t>
                  </a:r>
                  <a:endParaRPr lang="en-US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1778896" y="4950372"/>
                  <a:ext cx="1908996" cy="677108"/>
                </a:xfrm>
                <a:prstGeom prst="rect">
                  <a:avLst/>
                </a:prstGeom>
                <a:solidFill>
                  <a:srgbClr val="92D050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b="1" dirty="0" smtClean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Component 1</a:t>
                  </a:r>
                </a:p>
                <a:p>
                  <a:pPr algn="ctr"/>
                  <a:r>
                    <a:rPr lang="en-US" sz="1200" dirty="0" smtClean="0">
                      <a:solidFill>
                        <a:prstClr val="black"/>
                      </a:solidFill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Tools for understanding the global nitrogen cycle</a:t>
                  </a:r>
                  <a:endParaRPr lang="en-US" sz="12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5517874" y="148693"/>
                  <a:ext cx="475297" cy="369332"/>
                </a:xfrm>
                <a:prstGeom prst="rect">
                  <a:avLst/>
                </a:prstGeom>
                <a:solidFill>
                  <a:srgbClr val="00206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prstClr val="white"/>
                      </a:solidFill>
                    </a:rPr>
                    <a:t>GEF</a:t>
                  </a:r>
                  <a:endParaRPr lang="en-US" b="1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5148802" y="2922037"/>
                  <a:ext cx="126153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>
                      <a:solidFill>
                        <a:srgbClr val="5B9BD5">
                          <a:lumMod val="75000"/>
                        </a:srgbClr>
                      </a:solidFill>
                    </a:rPr>
                    <a:t>Executing Agency</a:t>
                  </a:r>
                  <a:endParaRPr lang="en-US" sz="1400" i="1" dirty="0">
                    <a:solidFill>
                      <a:srgbClr val="5B9BD5">
                        <a:lumMod val="75000"/>
                      </a:srgbClr>
                    </a:solidFill>
                  </a:endParaRPr>
                </a:p>
              </p:txBody>
            </p:sp>
            <p:cxnSp>
              <p:nvCxnSpPr>
                <p:cNvPr id="43" name="Elbow Connector 42"/>
                <p:cNvCxnSpPr/>
                <p:nvPr/>
              </p:nvCxnSpPr>
              <p:spPr>
                <a:xfrm rot="16200000" flipV="1">
                  <a:off x="4164018" y="4258902"/>
                  <a:ext cx="405982" cy="3439438"/>
                </a:xfrm>
                <a:prstGeom prst="bentConnector3">
                  <a:avLst>
                    <a:gd name="adj1" fmla="val 50000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Elbow Connector 46"/>
                <p:cNvCxnSpPr/>
                <p:nvPr/>
              </p:nvCxnSpPr>
              <p:spPr>
                <a:xfrm rot="5400000" flipH="1" flipV="1">
                  <a:off x="6952281" y="4850377"/>
                  <a:ext cx="533770" cy="2266261"/>
                </a:xfrm>
                <a:prstGeom prst="bentConnector3">
                  <a:avLst>
                    <a:gd name="adj1" fmla="val 50000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Elbow Connector 52"/>
                <p:cNvCxnSpPr/>
                <p:nvPr/>
              </p:nvCxnSpPr>
              <p:spPr>
                <a:xfrm flipV="1">
                  <a:off x="6086902" y="5646149"/>
                  <a:ext cx="715099" cy="340561"/>
                </a:xfrm>
                <a:prstGeom prst="bentConnector2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Elbow Connector 54"/>
                <p:cNvCxnSpPr/>
                <p:nvPr/>
              </p:nvCxnSpPr>
              <p:spPr>
                <a:xfrm rot="16200000" flipV="1">
                  <a:off x="5118585" y="5271601"/>
                  <a:ext cx="439674" cy="1495588"/>
                </a:xfrm>
                <a:prstGeom prst="bentConnector3">
                  <a:avLst>
                    <a:gd name="adj1" fmla="val 57517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Elbow Connector 78"/>
                <p:cNvCxnSpPr>
                  <a:stCxn id="13" idx="0"/>
                  <a:endCxn id="18" idx="2"/>
                </p:cNvCxnSpPr>
                <p:nvPr/>
              </p:nvCxnSpPr>
              <p:spPr>
                <a:xfrm rot="16200000" flipV="1">
                  <a:off x="5461867" y="2133359"/>
                  <a:ext cx="478184" cy="178098"/>
                </a:xfrm>
                <a:prstGeom prst="bentConnector3">
                  <a:avLst>
                    <a:gd name="adj1" fmla="val 50000"/>
                  </a:avLst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Arrow Connector 109"/>
                <p:cNvCxnSpPr>
                  <a:endCxn id="18" idx="0"/>
                </p:cNvCxnSpPr>
                <p:nvPr/>
              </p:nvCxnSpPr>
              <p:spPr>
                <a:xfrm flipH="1">
                  <a:off x="5611909" y="1308538"/>
                  <a:ext cx="173574" cy="367002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Arrow Connector 113"/>
                <p:cNvCxnSpPr>
                  <a:stCxn id="20" idx="0"/>
                  <a:endCxn id="23" idx="2"/>
                </p:cNvCxnSpPr>
                <p:nvPr/>
              </p:nvCxnSpPr>
              <p:spPr>
                <a:xfrm flipV="1">
                  <a:off x="5741549" y="518025"/>
                  <a:ext cx="13973" cy="209737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0" name="TextBox 29"/>
            <p:cNvSpPr txBox="1"/>
            <p:nvPr/>
          </p:nvSpPr>
          <p:spPr>
            <a:xfrm>
              <a:off x="6043316" y="1087982"/>
              <a:ext cx="15290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solidFill>
                    <a:srgbClr val="5B9BD5">
                      <a:lumMod val="75000"/>
                    </a:srgbClr>
                  </a:solidFill>
                </a:rPr>
                <a:t>Implementing Agency</a:t>
              </a:r>
              <a:endParaRPr lang="en-US" sz="1400" i="1" dirty="0">
                <a:solidFill>
                  <a:srgbClr val="5B9BD5">
                    <a:lumMod val="75000"/>
                  </a:srgbClr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6873766" y="4146331"/>
              <a:ext cx="15765" cy="42566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815256" y="4540469"/>
              <a:ext cx="5612524" cy="315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endCxn id="9" idx="0"/>
            </p:cNvCxnSpPr>
            <p:nvPr/>
          </p:nvCxnSpPr>
          <p:spPr>
            <a:xfrm>
              <a:off x="5691352" y="4556234"/>
              <a:ext cx="11113" cy="38768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3823417" y="4538905"/>
              <a:ext cx="11113" cy="38768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7735614" y="4550979"/>
              <a:ext cx="11113" cy="38768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>
              <a:off x="9426214" y="4580162"/>
              <a:ext cx="11113" cy="38768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416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304802" y="272338"/>
            <a:ext cx="8167784" cy="5954639"/>
            <a:chOff x="288587" y="141359"/>
            <a:chExt cx="10890377" cy="5307105"/>
          </a:xfrm>
        </p:grpSpPr>
        <p:grpSp>
          <p:nvGrpSpPr>
            <p:cNvPr id="155" name="Group 154"/>
            <p:cNvGrpSpPr/>
            <p:nvPr/>
          </p:nvGrpSpPr>
          <p:grpSpPr>
            <a:xfrm>
              <a:off x="288587" y="141359"/>
              <a:ext cx="10890377" cy="5307105"/>
              <a:chOff x="288587" y="141359"/>
              <a:chExt cx="10890377" cy="5307105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>
                <a:off x="5871063" y="1197618"/>
                <a:ext cx="9525" cy="22859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7276781" y="3388043"/>
                <a:ext cx="2663803" cy="24764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GB" sz="1100" i="1" dirty="0">
                    <a:solidFill>
                      <a:srgbClr val="2E75B6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(PSC and </a:t>
                </a:r>
                <a:r>
                  <a:rPr lang="en-GB" sz="1100" i="1" dirty="0" smtClean="0">
                    <a:solidFill>
                      <a:srgbClr val="2E75B6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SPAG </a:t>
                </a:r>
                <a:r>
                  <a:rPr lang="en-GB" sz="1100" i="1" dirty="0">
                    <a:solidFill>
                      <a:srgbClr val="2E75B6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Secretariat)</a:t>
                </a:r>
                <a:endParaRPr lang="en-US" sz="1200" i="1" dirty="0">
                  <a:solidFill>
                    <a:prstClr val="white"/>
                  </a:solidFill>
                  <a:latin typeface="Times New Roman" panose="02020603050405020304" pitchFamily="18" charset="0"/>
                  <a:ea typeface="Calibri" panose="020F0502020204030204" pitchFamily="34" charset="0"/>
                </a:endParaRPr>
              </a:p>
            </p:txBody>
          </p:sp>
          <p:cxnSp>
            <p:nvCxnSpPr>
              <p:cNvPr id="89" name="Elbow Connector 88"/>
              <p:cNvCxnSpPr/>
              <p:nvPr/>
            </p:nvCxnSpPr>
            <p:spPr>
              <a:xfrm rot="16200000" flipV="1">
                <a:off x="7121550" y="1943013"/>
                <a:ext cx="296669" cy="2677599"/>
              </a:xfrm>
              <a:prstGeom prst="bentConnector3">
                <a:avLst>
                  <a:gd name="adj1" fmla="val 50000"/>
                </a:avLst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Elbow Connector 122"/>
              <p:cNvCxnSpPr/>
              <p:nvPr/>
            </p:nvCxnSpPr>
            <p:spPr>
              <a:xfrm rot="5400000" flipH="1" flipV="1">
                <a:off x="5419327" y="3176677"/>
                <a:ext cx="476745" cy="437601"/>
              </a:xfrm>
              <a:prstGeom prst="bentConnector3">
                <a:avLst>
                  <a:gd name="adj1" fmla="val 74909"/>
                </a:avLst>
              </a:prstGeom>
              <a:ln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4" name="Group 153"/>
              <p:cNvGrpSpPr/>
              <p:nvPr/>
            </p:nvGrpSpPr>
            <p:grpSpPr>
              <a:xfrm>
                <a:off x="288587" y="141359"/>
                <a:ext cx="10890377" cy="5307105"/>
                <a:chOff x="288587" y="141359"/>
                <a:chExt cx="10890377" cy="5307105"/>
              </a:xfrm>
            </p:grpSpPr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5855297" y="519721"/>
                  <a:ext cx="9525" cy="228593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Rectangle 71"/>
                <p:cNvSpPr/>
                <p:nvPr/>
              </p:nvSpPr>
              <p:spPr>
                <a:xfrm>
                  <a:off x="5498171" y="1801729"/>
                  <a:ext cx="914503" cy="536826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GB" sz="800" dirty="0" smtClean="0">
                      <a:solidFill>
                        <a:prstClr val="black"/>
                      </a:solidFill>
                      <a:latin typeface="Arial" panose="020B0604020202020204" pitchFamily="34" charset="0"/>
                      <a:ea typeface="Calibri" panose="020F0502020204030204" pitchFamily="34" charset="0"/>
                    </a:rPr>
                    <a:t>Country representatives</a:t>
                  </a:r>
                  <a:endParaRPr lang="en-US" sz="1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</a:endParaRPr>
                </a:p>
              </p:txBody>
            </p:sp>
            <p:grpSp>
              <p:nvGrpSpPr>
                <p:cNvPr id="153" name="Group 152"/>
                <p:cNvGrpSpPr/>
                <p:nvPr/>
              </p:nvGrpSpPr>
              <p:grpSpPr>
                <a:xfrm>
                  <a:off x="288587" y="141359"/>
                  <a:ext cx="10890377" cy="5307105"/>
                  <a:chOff x="288587" y="141359"/>
                  <a:chExt cx="10890377" cy="5307105"/>
                </a:xfrm>
              </p:grpSpPr>
              <p:cxnSp>
                <p:nvCxnSpPr>
                  <p:cNvPr id="71" name="Straight Arrow Connector 70"/>
                  <p:cNvCxnSpPr/>
                  <p:nvPr/>
                </p:nvCxnSpPr>
                <p:spPr>
                  <a:xfrm>
                    <a:off x="8586757" y="4945390"/>
                    <a:ext cx="0" cy="299333"/>
                  </a:xfrm>
                  <a:prstGeom prst="straightConnector1">
                    <a:avLst/>
                  </a:prstGeom>
                  <a:ln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52" name="Group 151"/>
                  <p:cNvGrpSpPr/>
                  <p:nvPr/>
                </p:nvGrpSpPr>
                <p:grpSpPr>
                  <a:xfrm>
                    <a:off x="288587" y="141359"/>
                    <a:ext cx="10890377" cy="5307105"/>
                    <a:chOff x="288587" y="141359"/>
                    <a:chExt cx="10890377" cy="5307105"/>
                  </a:xfrm>
                </p:grpSpPr>
                <p:sp>
                  <p:nvSpPr>
                    <p:cNvPr id="12" name="Rounded Rectangle 11"/>
                    <p:cNvSpPr/>
                    <p:nvPr/>
                  </p:nvSpPr>
                  <p:spPr>
                    <a:xfrm>
                      <a:off x="5476935" y="141359"/>
                      <a:ext cx="935737" cy="352414"/>
                    </a:xfrm>
                    <a:prstGeom prst="roundRect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GB" sz="1200" b="1" dirty="0">
                          <a:solidFill>
                            <a:prstClr val="white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GEF</a:t>
                      </a:r>
                      <a:endParaRPr lang="en-US" sz="1200" dirty="0">
                        <a:solidFill>
                          <a:prstClr val="white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9" name="Rectangle 18"/>
                    <p:cNvSpPr/>
                    <p:nvPr/>
                  </p:nvSpPr>
                  <p:spPr>
                    <a:xfrm>
                      <a:off x="2263406" y="2494963"/>
                      <a:ext cx="1466808" cy="39187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GB" sz="700" b="1" dirty="0" smtClean="0">
                          <a:solidFill>
                            <a:srgbClr val="2E75B6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Implementing Agency</a:t>
                      </a:r>
                      <a:endParaRPr lang="en-US" sz="1050" dirty="0">
                        <a:solidFill>
                          <a:prstClr val="white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3383674" y="2479356"/>
                      <a:ext cx="1276315" cy="37177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GB" sz="700" b="1" dirty="0" smtClean="0">
                          <a:solidFill>
                            <a:srgbClr val="2E75B6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Executing Agency</a:t>
                      </a:r>
                      <a:endParaRPr lang="en-US" sz="1050" dirty="0">
                        <a:solidFill>
                          <a:prstClr val="white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" name="Rectangle 64"/>
                    <p:cNvSpPr/>
                    <p:nvPr/>
                  </p:nvSpPr>
                  <p:spPr>
                    <a:xfrm>
                      <a:off x="5494260" y="794269"/>
                      <a:ext cx="1002384" cy="342890"/>
                    </a:xfrm>
                    <a:prstGeom prst="rect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n-GB" sz="1200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UNEP</a:t>
                      </a:r>
                      <a:endParaRPr lang="en-US" sz="12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p:txBody>
                </p:sp>
                <p:grpSp>
                  <p:nvGrpSpPr>
                    <p:cNvPr id="150" name="Group 149"/>
                    <p:cNvGrpSpPr/>
                    <p:nvPr/>
                  </p:nvGrpSpPr>
                  <p:grpSpPr>
                    <a:xfrm>
                      <a:off x="288587" y="1469912"/>
                      <a:ext cx="10890377" cy="3978552"/>
                      <a:chOff x="288587" y="1469912"/>
                      <a:chExt cx="10890377" cy="3978552"/>
                    </a:xfrm>
                  </p:grpSpPr>
                  <p:grpSp>
                    <p:nvGrpSpPr>
                      <p:cNvPr id="63" name="Group 62"/>
                      <p:cNvGrpSpPr/>
                      <p:nvPr/>
                    </p:nvGrpSpPr>
                    <p:grpSpPr>
                      <a:xfrm>
                        <a:off x="6701355" y="3624519"/>
                        <a:ext cx="3645629" cy="1280637"/>
                        <a:chOff x="6738468" y="3314801"/>
                        <a:chExt cx="3645629" cy="1280637"/>
                      </a:xfrm>
                    </p:grpSpPr>
                    <p:sp>
                      <p:nvSpPr>
                        <p:cNvPr id="4" name="Rounded Rectangle 3"/>
                        <p:cNvSpPr/>
                        <p:nvPr/>
                      </p:nvSpPr>
                      <p:spPr>
                        <a:xfrm>
                          <a:off x="6746351" y="3314801"/>
                          <a:ext cx="3480165" cy="257167"/>
                        </a:xfrm>
                        <a:prstGeom prst="roundRect">
                          <a:avLst/>
                        </a:prstGeom>
                        <a:solidFill>
                          <a:schemeClr val="accent4"/>
                        </a:solidFill>
                        <a:ln>
                          <a:solidFill>
                            <a:schemeClr val="accent4">
                              <a:lumMod val="75000"/>
                            </a:schemeClr>
                          </a:solidFill>
                        </a:ln>
                      </p:spPr>
                      <p:style>
                        <a:lnRef idx="0">
                          <a:schemeClr val="accent4"/>
                        </a:lnRef>
                        <a:fillRef idx="3">
                          <a:schemeClr val="accent4"/>
                        </a:fillRef>
                        <a:effectRef idx="3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srgbClr val="0D0D0D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Project Coordinating Unit (PCU)</a:t>
                          </a:r>
                          <a:endParaRPr lang="en-US" sz="1200" dirty="0">
                            <a:solidFill>
                              <a:prstClr val="white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5" name="Rectangle 4"/>
                        <p:cNvSpPr/>
                        <p:nvPr/>
                      </p:nvSpPr>
                      <p:spPr>
                        <a:xfrm>
                          <a:off x="8047737" y="3670597"/>
                          <a:ext cx="1024253" cy="295266"/>
                        </a:xfrm>
                        <a:prstGeom prst="rect">
                          <a:avLst/>
                        </a:prstGeom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n>
                          <a:solidFill>
                            <a:srgbClr val="FFC000"/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0">
                          <a:schemeClr val="accent4"/>
                        </a:lnRef>
                        <a:fillRef idx="3">
                          <a:schemeClr val="accent4"/>
                        </a:fillRef>
                        <a:effectRef idx="3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 smtClean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Project </a:t>
                          </a:r>
                          <a:r>
                            <a:rPr lang="en-GB" sz="800" dirty="0">
                              <a:solidFill>
                                <a:srgbClr val="000000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Coordinator</a:t>
                          </a:r>
                          <a:endParaRPr lang="en-US" sz="1200" dirty="0">
                            <a:solidFill>
                              <a:prstClr val="white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6" name="Rectangle 5"/>
                        <p:cNvSpPr/>
                        <p:nvPr/>
                      </p:nvSpPr>
                      <p:spPr>
                        <a:xfrm>
                          <a:off x="7557213" y="4048639"/>
                          <a:ext cx="981047" cy="531918"/>
                        </a:xfrm>
                        <a:prstGeom prst="rect">
                          <a:avLst/>
                        </a:prstGeom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1">
                          <a:schemeClr val="accent4"/>
                        </a:lnRef>
                        <a:fillRef idx="2">
                          <a:schemeClr val="accent4"/>
                        </a:fillRef>
                        <a:effectRef idx="1">
                          <a:schemeClr val="accent4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Communications Specialist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" name="Rectangle 6"/>
                        <p:cNvSpPr/>
                        <p:nvPr/>
                      </p:nvSpPr>
                      <p:spPr>
                        <a:xfrm>
                          <a:off x="6738468" y="4048639"/>
                          <a:ext cx="685780" cy="546799"/>
                        </a:xfrm>
                        <a:prstGeom prst="rect">
                          <a:avLst/>
                        </a:prstGeom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1">
                          <a:schemeClr val="accent4"/>
                        </a:lnRef>
                        <a:fillRef idx="2">
                          <a:schemeClr val="accent4"/>
                        </a:fillRef>
                        <a:effectRef idx="1">
                          <a:schemeClr val="accent4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Technical </a:t>
                          </a:r>
                          <a:r>
                            <a:rPr lang="en-GB" sz="8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Specialists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8" name="Rectangle 7"/>
                        <p:cNvSpPr/>
                        <p:nvPr/>
                      </p:nvSpPr>
                      <p:spPr>
                        <a:xfrm>
                          <a:off x="8623871" y="4048639"/>
                          <a:ext cx="833088" cy="531918"/>
                        </a:xfrm>
                        <a:prstGeom prst="rect">
                          <a:avLst/>
                        </a:prstGeom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1">
                          <a:schemeClr val="accent4"/>
                        </a:lnRef>
                        <a:fillRef idx="2">
                          <a:schemeClr val="accent4"/>
                        </a:fillRef>
                        <a:effectRef idx="1">
                          <a:schemeClr val="accent4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Finance Officer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" name="Rectangle 8"/>
                        <p:cNvSpPr/>
                        <p:nvPr/>
                      </p:nvSpPr>
                      <p:spPr>
                        <a:xfrm>
                          <a:off x="9571298" y="4036588"/>
                          <a:ext cx="812799" cy="543970"/>
                        </a:xfrm>
                        <a:prstGeom prst="rect">
                          <a:avLst/>
                        </a:prstGeom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1">
                          <a:schemeClr val="accent4"/>
                        </a:lnRef>
                        <a:fillRef idx="2">
                          <a:schemeClr val="accent4"/>
                        </a:fillRef>
                        <a:effectRef idx="1">
                          <a:schemeClr val="accent4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Team Assistant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1" name="Group 10"/>
                      <p:cNvGrpSpPr/>
                      <p:nvPr/>
                    </p:nvGrpSpPr>
                    <p:grpSpPr>
                      <a:xfrm>
                        <a:off x="288587" y="3593193"/>
                        <a:ext cx="3674012" cy="1331056"/>
                        <a:chOff x="-56459" y="47503"/>
                        <a:chExt cx="3674118" cy="1331092"/>
                      </a:xfrm>
                    </p:grpSpPr>
                    <p:sp>
                      <p:nvSpPr>
                        <p:cNvPr id="45" name="Rounded Rectangle 44"/>
                        <p:cNvSpPr/>
                        <p:nvPr/>
                      </p:nvSpPr>
                      <p:spPr>
                        <a:xfrm>
                          <a:off x="149681" y="47503"/>
                          <a:ext cx="3222348" cy="206916"/>
                        </a:xfrm>
                        <a:prstGeom prst="roundRect">
                          <a:avLst/>
                        </a:prstGeom>
                        <a:solidFill>
                          <a:schemeClr val="accent6">
                            <a:lumMod val="75000"/>
                          </a:schemeClr>
                        </a:solidFill>
                      </p:spPr>
                      <p:style>
                        <a:lnRef idx="0">
                          <a:schemeClr val="accent6"/>
                        </a:lnRef>
                        <a:fillRef idx="3">
                          <a:schemeClr val="accent6"/>
                        </a:fillRef>
                        <a:effectRef idx="3">
                          <a:schemeClr val="accent6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1000" b="1" dirty="0" smtClean="0">
                              <a:solidFill>
                                <a:prstClr val="white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Demonstration Projects – C3</a:t>
                          </a:r>
                          <a:endParaRPr lang="en-US" sz="1200" dirty="0">
                            <a:solidFill>
                              <a:prstClr val="white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46" name="Rectangle 45"/>
                        <p:cNvSpPr/>
                        <p:nvPr/>
                      </p:nvSpPr>
                      <p:spPr>
                        <a:xfrm>
                          <a:off x="1753214" y="319147"/>
                          <a:ext cx="898626" cy="1059447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0">
                          <a:schemeClr val="accent1"/>
                        </a:lnRef>
                        <a:fillRef idx="3">
                          <a:schemeClr val="accent1"/>
                        </a:fillRef>
                        <a:effectRef idx="3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Regions with transition economies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47" name="Rectangle 46"/>
                        <p:cNvSpPr/>
                        <p:nvPr/>
                      </p:nvSpPr>
                      <p:spPr>
                        <a:xfrm>
                          <a:off x="-56459" y="336004"/>
                          <a:ext cx="812821" cy="1025342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0D0D0D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Regions with excess reactive nitrogen loss.</a:t>
                          </a:r>
                          <a:endParaRPr lang="en-US" sz="1200" dirty="0">
                            <a:solidFill>
                              <a:prstClr val="white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48" name="Rectangle 47"/>
                        <p:cNvSpPr/>
                        <p:nvPr/>
                      </p:nvSpPr>
                      <p:spPr>
                        <a:xfrm>
                          <a:off x="2710549" y="319148"/>
                          <a:ext cx="907110" cy="1025472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0">
                          <a:schemeClr val="accent1"/>
                        </a:lnRef>
                        <a:fillRef idx="3">
                          <a:schemeClr val="accent1"/>
                        </a:fillRef>
                        <a:effectRef idx="3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Developed countries with excess reactive nitrogen loss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49" name="Rectangle 48"/>
                        <p:cNvSpPr/>
                        <p:nvPr/>
                      </p:nvSpPr>
                      <p:spPr>
                        <a:xfrm>
                          <a:off x="857966" y="326364"/>
                          <a:ext cx="812822" cy="1052231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solidFill>
                            <a:schemeClr val="accent6">
                              <a:lumMod val="75000"/>
                            </a:schemeClr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US" sz="800" dirty="0" smtClean="0">
                              <a:solidFill>
                                <a:srgbClr val="0D0D0D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Regions with insufficient reactive nitrogen</a:t>
                          </a:r>
                          <a:endParaRPr lang="en-US" sz="1200" dirty="0">
                            <a:solidFill>
                              <a:prstClr val="white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37" name="Rounded Rectangle 36"/>
                      <p:cNvSpPr/>
                      <p:nvPr/>
                    </p:nvSpPr>
                    <p:spPr>
                      <a:xfrm>
                        <a:off x="5892740" y="5191297"/>
                        <a:ext cx="5286224" cy="257167"/>
                      </a:xfrm>
                      <a:prstGeom prst="roundRect">
                        <a:avLst/>
                      </a:prstGeom>
                      <a:solidFill>
                        <a:srgbClr val="CC0099"/>
                      </a:solidFill>
                    </p:spPr>
                    <p:style>
                      <a:lnRef idx="0">
                        <a:schemeClr val="accent2"/>
                      </a:lnRef>
                      <a:fillRef idx="3">
                        <a:schemeClr val="accent2"/>
                      </a:fillRef>
                      <a:effectRef idx="3">
                        <a:schemeClr val="accent2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en-GB" sz="1000" b="1" dirty="0" smtClean="0">
                            <a:solidFill>
                              <a:prstClr val="white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Scientific Policy Advisory </a:t>
                        </a:r>
                        <a:r>
                          <a:rPr lang="en-GB" sz="1000" b="1" dirty="0">
                            <a:solidFill>
                              <a:prstClr val="white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Group </a:t>
                        </a:r>
                        <a:r>
                          <a:rPr lang="en-GB" sz="1000" b="1" dirty="0" smtClean="0">
                            <a:solidFill>
                              <a:prstClr val="white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(SPAG</a:t>
                        </a:r>
                        <a:r>
                          <a:rPr lang="en-GB" sz="1000" b="1" dirty="0">
                            <a:solidFill>
                              <a:prstClr val="white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)</a:t>
                        </a:r>
                        <a:endParaRPr lang="en-US" sz="1200" dirty="0">
                          <a:solidFill>
                            <a:prstClr val="white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endParaRPr>
                      </a:p>
                    </p:txBody>
                  </p:sp>
                  <p:grpSp>
                    <p:nvGrpSpPr>
                      <p:cNvPr id="13" name="Group 12"/>
                      <p:cNvGrpSpPr/>
                      <p:nvPr/>
                    </p:nvGrpSpPr>
                    <p:grpSpPr>
                      <a:xfrm>
                        <a:off x="2683824" y="1469912"/>
                        <a:ext cx="6564789" cy="1621463"/>
                        <a:chOff x="3527486" y="1449858"/>
                        <a:chExt cx="6564789" cy="1621463"/>
                      </a:xfrm>
                    </p:grpSpPr>
                    <p:sp>
                      <p:nvSpPr>
                        <p:cNvPr id="51" name="Rounded Rectangle 50"/>
                        <p:cNvSpPr/>
                        <p:nvPr/>
                      </p:nvSpPr>
                      <p:spPr>
                        <a:xfrm>
                          <a:off x="3537833" y="1449858"/>
                          <a:ext cx="6554442" cy="266692"/>
                        </a:xfrm>
                        <a:prstGeom prst="roundRect">
                          <a:avLst/>
                        </a:prstGeom>
                        <a:solidFill>
                          <a:schemeClr val="accent2"/>
                        </a:solidFill>
                      </p:spPr>
                      <p:style>
                        <a:lnRef idx="0">
                          <a:schemeClr val="accent2"/>
                        </a:lnRef>
                        <a:fillRef idx="3">
                          <a:schemeClr val="accent2"/>
                        </a:fillRef>
                        <a:effectRef idx="3">
                          <a:schemeClr val="accent2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1000" b="1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Project Steering Committee (PSC)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52" name="Rectangle 51"/>
                        <p:cNvSpPr/>
                        <p:nvPr/>
                      </p:nvSpPr>
                      <p:spPr>
                        <a:xfrm>
                          <a:off x="7340304" y="1802273"/>
                          <a:ext cx="866751" cy="462159"/>
                        </a:xfrm>
                        <a:prstGeom prst="rect">
                          <a:avLst/>
                        </a:prstGeom>
                        <a:solidFill>
                          <a:srgbClr val="00B050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International Organizations 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53" name="Rectangle 52"/>
                        <p:cNvSpPr/>
                        <p:nvPr/>
                      </p:nvSpPr>
                      <p:spPr>
                        <a:xfrm>
                          <a:off x="3527486" y="1773698"/>
                          <a:ext cx="743384" cy="490733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b="1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UNEP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55" name="Rectangle 54"/>
                        <p:cNvSpPr/>
                        <p:nvPr/>
                      </p:nvSpPr>
                      <p:spPr>
                        <a:xfrm>
                          <a:off x="4477510" y="1768998"/>
                          <a:ext cx="819399" cy="485804"/>
                        </a:xfrm>
                        <a:prstGeom prst="rect">
                          <a:avLst/>
                        </a:prstGeom>
                        <a:solidFill>
                          <a:srgbClr val="00CCFF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CEH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57" name="Rounded Rectangle 56"/>
                        <p:cNvSpPr/>
                        <p:nvPr/>
                      </p:nvSpPr>
                      <p:spPr>
                        <a:xfrm>
                          <a:off x="6293157" y="2576036"/>
                          <a:ext cx="963179" cy="495285"/>
                        </a:xfrm>
                        <a:prstGeom prst="roundRect">
                          <a:avLst/>
                        </a:prstGeom>
                        <a:solidFill>
                          <a:srgbClr val="FFC000"/>
                        </a:solidFill>
                        <a:ln>
                          <a:solidFill>
                            <a:schemeClr val="accent2">
                              <a:lumMod val="75000"/>
                            </a:schemeClr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0">
                          <a:schemeClr val="accent4"/>
                        </a:lnRef>
                        <a:fillRef idx="3">
                          <a:schemeClr val="accent4"/>
                        </a:fillRef>
                        <a:effectRef idx="3">
                          <a:schemeClr val="accent4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Project Coordinating Unit (PCU)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66" name="Rectangle 65"/>
                        <p:cNvSpPr/>
                        <p:nvPr/>
                      </p:nvSpPr>
                      <p:spPr>
                        <a:xfrm>
                          <a:off x="8261699" y="1787269"/>
                          <a:ext cx="748899" cy="531232"/>
                        </a:xfrm>
                        <a:prstGeom prst="rect">
                          <a:avLst/>
                        </a:prstGeom>
                        <a:solidFill>
                          <a:srgbClr val="66FF66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Component/Activity Leaders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67" name="Rectangle 66"/>
                        <p:cNvSpPr/>
                        <p:nvPr/>
                      </p:nvSpPr>
                      <p:spPr>
                        <a:xfrm>
                          <a:off x="9077119" y="1797509"/>
                          <a:ext cx="801420" cy="437665"/>
                        </a:xfrm>
                        <a:prstGeom prst="rect">
                          <a:avLst/>
                        </a:prstGeom>
                        <a:solidFill>
                          <a:srgbClr val="0070C0"/>
                        </a:solidFill>
                        <a:ln>
                          <a:solidFill>
                            <a:schemeClr val="accent1">
                              <a:lumMod val="50000"/>
                            </a:schemeClr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 smtClean="0">
                              <a:solidFill>
                                <a:prstClr val="white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Key Partners </a:t>
                          </a:r>
                          <a:endParaRPr lang="en-US" sz="1200" dirty="0">
                            <a:solidFill>
                              <a:prstClr val="white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0" name="Rectangle 69"/>
                        <p:cNvSpPr/>
                        <p:nvPr/>
                      </p:nvSpPr>
                      <p:spPr>
                        <a:xfrm>
                          <a:off x="5441291" y="1771777"/>
                          <a:ext cx="801420" cy="476675"/>
                        </a:xfrm>
                        <a:prstGeom prst="rect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>
                          <a:solidFill>
                            <a:schemeClr val="accent2">
                              <a:lumMod val="75000"/>
                            </a:schemeClr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r>
                            <a:rPr lang="en-GB" sz="800" dirty="0" smtClean="0">
                              <a:solidFill>
                                <a:prstClr val="black"/>
                              </a:solidFill>
                              <a:latin typeface="Arial" panose="020B0604020202020204" pitchFamily="34" charset="0"/>
                              <a:ea typeface="Calibri" panose="020F0502020204030204" pitchFamily="34" charset="0"/>
                            </a:rPr>
                            <a:t>Chair of SPAG</a:t>
                          </a:r>
                          <a:endParaRPr lang="en-US" sz="1200" dirty="0">
                            <a:solidFill>
                              <a:prstClr val="black"/>
                            </a:solidFill>
                            <a:latin typeface="Times New Roman" panose="02020603050405020304" pitchFamily="18" charset="0"/>
                            <a:ea typeface="Calibri" panose="020F0502020204030204" pitchFamily="34" charset="0"/>
                          </a:endParaRPr>
                        </a:p>
                      </p:txBody>
                    </p:sp>
                  </p:grpSp>
                  <p:cxnSp>
                    <p:nvCxnSpPr>
                      <p:cNvPr id="117" name="Elbow Connector 116"/>
                      <p:cNvCxnSpPr/>
                      <p:nvPr/>
                    </p:nvCxnSpPr>
                    <p:spPr>
                      <a:xfrm rot="5400000" flipH="1" flipV="1">
                        <a:off x="4364556" y="2041665"/>
                        <a:ext cx="384630" cy="2615508"/>
                      </a:xfrm>
                      <a:prstGeom prst="bentConnector3">
                        <a:avLst>
                          <a:gd name="adj1" fmla="val 68525"/>
                        </a:avLst>
                      </a:prstGeom>
                      <a:ln>
                        <a:prstDash val="solid"/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47" name="Rounded Rectangle 146"/>
                      <p:cNvSpPr/>
                      <p:nvPr/>
                    </p:nvSpPr>
                    <p:spPr>
                      <a:xfrm>
                        <a:off x="3817835" y="3603089"/>
                        <a:ext cx="564161" cy="197015"/>
                      </a:xfrm>
                      <a:prstGeom prst="roundRect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</p:spPr>
                    <p:style>
                      <a:lnRef idx="0">
                        <a:schemeClr val="accent6"/>
                      </a:lnRef>
                      <a:fillRef idx="3">
                        <a:schemeClr val="accent6"/>
                      </a:fillRef>
                      <a:effectRef idx="3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en-GB" sz="1000" b="1" dirty="0" smtClean="0">
                            <a:solidFill>
                              <a:prstClr val="white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 C1</a:t>
                        </a:r>
                        <a:endParaRPr lang="en-US" sz="1200" dirty="0">
                          <a:solidFill>
                            <a:prstClr val="white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48" name="Rounded Rectangle 147"/>
                      <p:cNvSpPr/>
                      <p:nvPr/>
                    </p:nvSpPr>
                    <p:spPr>
                      <a:xfrm>
                        <a:off x="4480873" y="3601107"/>
                        <a:ext cx="564161" cy="210871"/>
                      </a:xfrm>
                      <a:prstGeom prst="roundRect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</p:spPr>
                    <p:style>
                      <a:lnRef idx="0">
                        <a:schemeClr val="accent6"/>
                      </a:lnRef>
                      <a:fillRef idx="3">
                        <a:schemeClr val="accent6"/>
                      </a:fillRef>
                      <a:effectRef idx="3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en-GB" sz="1000" b="1" dirty="0" smtClean="0">
                            <a:solidFill>
                              <a:prstClr val="white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 C2</a:t>
                        </a:r>
                        <a:endParaRPr lang="en-US" sz="1200" dirty="0">
                          <a:solidFill>
                            <a:prstClr val="white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49" name="Rounded Rectangle 148"/>
                      <p:cNvSpPr/>
                      <p:nvPr/>
                    </p:nvSpPr>
                    <p:spPr>
                      <a:xfrm>
                        <a:off x="5155788" y="3611005"/>
                        <a:ext cx="564161" cy="212849"/>
                      </a:xfrm>
                      <a:prstGeom prst="roundRect">
                        <a:avLst/>
                      </a:prstGeom>
                      <a:solidFill>
                        <a:schemeClr val="accent6">
                          <a:lumMod val="75000"/>
                        </a:schemeClr>
                      </a:solidFill>
                    </p:spPr>
                    <p:style>
                      <a:lnRef idx="0">
                        <a:schemeClr val="accent6"/>
                      </a:lnRef>
                      <a:fillRef idx="3">
                        <a:schemeClr val="accent6"/>
                      </a:fillRef>
                      <a:effectRef idx="3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r>
                          <a:rPr lang="en-GB" sz="1000" b="1" dirty="0" smtClean="0">
                            <a:solidFill>
                              <a:prstClr val="white"/>
                            </a:solidFill>
                            <a:latin typeface="Arial" panose="020B0604020202020204" pitchFamily="34" charset="0"/>
                            <a:ea typeface="Calibri" panose="020F0502020204030204" pitchFamily="34" charset="0"/>
                          </a:rPr>
                          <a:t> C4</a:t>
                        </a:r>
                        <a:endParaRPr lang="en-US" sz="1200" dirty="0">
                          <a:solidFill>
                            <a:prstClr val="white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sp>
          <p:nvSpPr>
            <p:cNvPr id="156" name="TextBox 155"/>
            <p:cNvSpPr txBox="1"/>
            <p:nvPr/>
          </p:nvSpPr>
          <p:spPr>
            <a:xfrm>
              <a:off x="609600" y="647700"/>
              <a:ext cx="29146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2. INMS Project Governance </a:t>
              </a:r>
              <a:endPara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75" name="Straight Connector 74"/>
          <p:cNvCxnSpPr/>
          <p:nvPr/>
        </p:nvCxnSpPr>
        <p:spPr>
          <a:xfrm>
            <a:off x="2171701" y="2907623"/>
            <a:ext cx="4383741" cy="358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rot="120000">
            <a:off x="3065929" y="3792733"/>
            <a:ext cx="9008" cy="32200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180000">
            <a:off x="3555821" y="3796726"/>
            <a:ext cx="16396" cy="31786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4403802" y="2743201"/>
            <a:ext cx="5719" cy="28337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2179344" y="2676953"/>
            <a:ext cx="13416" cy="218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endCxn id="67" idx="2"/>
          </p:cNvCxnSpPr>
          <p:nvPr/>
        </p:nvCxnSpPr>
        <p:spPr>
          <a:xfrm flipV="1">
            <a:off x="6563989" y="2644126"/>
            <a:ext cx="0" cy="2993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35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9800" y="3244334"/>
            <a:ext cx="55625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Co-financing </a:t>
            </a:r>
            <a:r>
              <a:rPr lang="en-US" sz="4000" dirty="0" smtClean="0"/>
              <a:t>commitment process</a:t>
            </a:r>
            <a:endParaRPr lang="en-US" sz="4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1752600" cy="16002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76814"/>
            <a:ext cx="2438400" cy="32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09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533400"/>
            <a:ext cx="4419599" cy="591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11629"/>
            <a:ext cx="4662487" cy="603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triped Right Arrow 7"/>
          <p:cNvSpPr/>
          <p:nvPr/>
        </p:nvSpPr>
        <p:spPr>
          <a:xfrm rot="7581346">
            <a:off x="8031535" y="4638709"/>
            <a:ext cx="978408" cy="48463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triped Right Arrow 8"/>
          <p:cNvSpPr/>
          <p:nvPr/>
        </p:nvSpPr>
        <p:spPr>
          <a:xfrm rot="1740169">
            <a:off x="1796796" y="1654605"/>
            <a:ext cx="978408" cy="484632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2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ivanderbeck\Dropbox\Fish Refugia\FR Cofinancing Commitment Letters\FR-Cofinancing-Commitment-Letter-Vietnam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"/>
            <a:ext cx="54864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91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4800"/>
            <a:ext cx="6477000" cy="60332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636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9800" y="3244334"/>
            <a:ext cx="55625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Communication process during the PPG</a:t>
            </a:r>
            <a:endParaRPr lang="en-US" sz="4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1752600" cy="16002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76814"/>
            <a:ext cx="2438400" cy="32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18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051193"/>
              </p:ext>
            </p:extLst>
          </p:nvPr>
        </p:nvGraphicFramePr>
        <p:xfrm>
          <a:off x="533400" y="685800"/>
          <a:ext cx="8382000" cy="1981200"/>
        </p:xfrm>
        <a:graphic>
          <a:graphicData uri="http://schemas.openxmlformats.org/drawingml/2006/table">
            <a:tbl>
              <a:tblPr firstRow="1" firstCol="1" bandRow="1"/>
              <a:tblGrid>
                <a:gridCol w="6248400"/>
                <a:gridCol w="2133600"/>
              </a:tblGrid>
              <a:tr h="660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Communication mechanisms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Timeline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 PPG Website with workspace (IWLEARN)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 </a:t>
                      </a: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– Nov 2014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Monthly communication via Email updates (CEH)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Monthly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531315"/>
              </p:ext>
            </p:extLst>
          </p:nvPr>
        </p:nvGraphicFramePr>
        <p:xfrm>
          <a:off x="533400" y="3124200"/>
          <a:ext cx="8305800" cy="2781460"/>
        </p:xfrm>
        <a:graphic>
          <a:graphicData uri="http://schemas.openxmlformats.org/drawingml/2006/table">
            <a:tbl>
              <a:tblPr firstRow="1" firstCol="1" bandRow="1"/>
              <a:tblGrid>
                <a:gridCol w="5804053"/>
                <a:gridCol w="2501747"/>
              </a:tblGrid>
              <a:tr h="5562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Events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Dates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</a:tr>
              <a:tr h="5562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PPG Kick-off meeting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October 2014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  <a:tr h="55629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Partner consultation meeting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March 2015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25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CEO endorsement documentation validation meeting or thru circulation 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June 2015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545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2093655"/>
            <a:ext cx="8153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Thank you for joining us in our PPG working session and sharing your ideas with us.</a:t>
            </a:r>
          </a:p>
          <a:p>
            <a:pPr algn="r"/>
            <a:r>
              <a:rPr lang="en-US" sz="4000" dirty="0" smtClean="0"/>
              <a:t>UNEP – INI </a:t>
            </a:r>
            <a:endParaRPr lang="en-US" sz="4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752600" cy="16002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Keep In Touch image Images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167" y="4724400"/>
            <a:ext cx="2819400" cy="1998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81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the session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To ensure there is a </a:t>
            </a:r>
            <a:r>
              <a:rPr lang="en-US" dirty="0">
                <a:solidFill>
                  <a:srgbClr val="00B0F0"/>
                </a:solidFill>
              </a:rPr>
              <a:t>common understanding</a:t>
            </a:r>
            <a:r>
              <a:rPr lang="en-US" dirty="0"/>
              <a:t> about the Project objective, its scope and outcome as presented in conceptual form in </a:t>
            </a:r>
            <a:r>
              <a:rPr lang="en-US" dirty="0" smtClean="0"/>
              <a:t>the PIF</a:t>
            </a:r>
          </a:p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>
                <a:solidFill>
                  <a:srgbClr val="00B0F0"/>
                </a:solidFill>
              </a:rPr>
              <a:t>outline </a:t>
            </a:r>
            <a:r>
              <a:rPr lang="en-US" dirty="0" smtClean="0">
                <a:solidFill>
                  <a:srgbClr val="00B0F0"/>
                </a:solidFill>
              </a:rPr>
              <a:t>the PPG </a:t>
            </a:r>
            <a:r>
              <a:rPr lang="en-US" dirty="0" smtClean="0"/>
              <a:t>process</a:t>
            </a:r>
          </a:p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seek comments on </a:t>
            </a:r>
            <a:r>
              <a:rPr lang="en-US" dirty="0">
                <a:solidFill>
                  <a:srgbClr val="00B0F0"/>
                </a:solidFill>
              </a:rPr>
              <a:t>Component </a:t>
            </a:r>
            <a:r>
              <a:rPr lang="en-US" dirty="0" smtClean="0">
                <a:solidFill>
                  <a:srgbClr val="00B0F0"/>
                </a:solidFill>
              </a:rPr>
              <a:t>activities </a:t>
            </a:r>
            <a:r>
              <a:rPr lang="en-US" dirty="0"/>
              <a:t>and the </a:t>
            </a:r>
            <a:r>
              <a:rPr lang="en-US" dirty="0">
                <a:solidFill>
                  <a:srgbClr val="00B0F0"/>
                </a:solidFill>
              </a:rPr>
              <a:t>governance structure </a:t>
            </a:r>
            <a:r>
              <a:rPr lang="en-US" dirty="0"/>
              <a:t>for the FPS execution</a:t>
            </a: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209800"/>
            <a:ext cx="3756320" cy="389280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seek collaborative opportunities (especially </a:t>
            </a:r>
            <a:r>
              <a:rPr lang="en-US" dirty="0">
                <a:solidFill>
                  <a:srgbClr val="00B0F0"/>
                </a:solidFill>
              </a:rPr>
              <a:t>component 3 – demos</a:t>
            </a:r>
            <a:r>
              <a:rPr lang="en-US" dirty="0"/>
              <a:t>) </a:t>
            </a:r>
            <a:r>
              <a:rPr lang="en-US" dirty="0" smtClean="0"/>
              <a:t>&amp; </a:t>
            </a:r>
            <a:r>
              <a:rPr lang="en-US" dirty="0"/>
              <a:t>be made aware of other on-going </a:t>
            </a:r>
            <a:r>
              <a:rPr lang="en-US" dirty="0">
                <a:solidFill>
                  <a:srgbClr val="00B0F0"/>
                </a:solidFill>
              </a:rPr>
              <a:t>baseline activities </a:t>
            </a:r>
            <a:r>
              <a:rPr lang="en-US" dirty="0"/>
              <a:t>in reactive nitrogen </a:t>
            </a:r>
            <a:r>
              <a:rPr lang="en-US" dirty="0" smtClean="0"/>
              <a:t>management</a:t>
            </a:r>
          </a:p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clarify the steps needed for </a:t>
            </a:r>
            <a:r>
              <a:rPr lang="en-US" dirty="0">
                <a:solidFill>
                  <a:srgbClr val="00B0F0"/>
                </a:solidFill>
              </a:rPr>
              <a:t>securing co-finance </a:t>
            </a:r>
            <a:r>
              <a:rPr lang="en-US" dirty="0"/>
              <a:t>including engaging with the private </a:t>
            </a:r>
            <a:r>
              <a:rPr lang="en-US" dirty="0" smtClean="0"/>
              <a:t>sector</a:t>
            </a:r>
          </a:p>
          <a:p>
            <a:r>
              <a:rPr lang="en-US" dirty="0"/>
              <a:t>T</a:t>
            </a:r>
            <a:r>
              <a:rPr lang="en-US" dirty="0" smtClean="0"/>
              <a:t>o </a:t>
            </a:r>
            <a:r>
              <a:rPr lang="en-US" dirty="0"/>
              <a:t>agree on the </a:t>
            </a:r>
            <a:r>
              <a:rPr lang="en-US" dirty="0">
                <a:solidFill>
                  <a:srgbClr val="00B0F0"/>
                </a:solidFill>
              </a:rPr>
              <a:t>communication</a:t>
            </a:r>
            <a:r>
              <a:rPr lang="en-US" dirty="0"/>
              <a:t> modalities throughout PPG execution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74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28600" y="304800"/>
            <a:ext cx="86106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About INI and </a:t>
            </a:r>
            <a:r>
              <a:rPr lang="en-US" sz="2400" b="1" dirty="0" smtClean="0"/>
              <a:t>GPNM</a:t>
            </a:r>
          </a:p>
          <a:p>
            <a:pPr algn="ctr"/>
            <a:endParaRPr lang="en-US" sz="2400" dirty="0"/>
          </a:p>
          <a:p>
            <a:r>
              <a:rPr lang="en-GB" sz="2400" b="1" dirty="0"/>
              <a:t>The</a:t>
            </a:r>
            <a:r>
              <a:rPr lang="en-GB" sz="2400" b="1" i="1" dirty="0"/>
              <a:t> International Nitrogen Initiative</a:t>
            </a:r>
            <a:r>
              <a:rPr lang="en-GB" sz="2400" b="1" dirty="0"/>
              <a:t> (INI) </a:t>
            </a:r>
            <a:r>
              <a:rPr lang="en-GB" sz="2400" dirty="0"/>
              <a:t>is a scientific partnership that addresses the problems of </a:t>
            </a:r>
            <a:r>
              <a:rPr lang="en-GB" sz="2400" b="1" dirty="0">
                <a:solidFill>
                  <a:srgbClr val="00B0F0"/>
                </a:solidFill>
              </a:rPr>
              <a:t>too much nitrogen</a:t>
            </a:r>
            <a:r>
              <a:rPr lang="en-GB" sz="2400" dirty="0">
                <a:solidFill>
                  <a:srgbClr val="00B0F0"/>
                </a:solidFill>
              </a:rPr>
              <a:t> </a:t>
            </a:r>
            <a:r>
              <a:rPr lang="en-GB" sz="2400" dirty="0"/>
              <a:t>in some parts of the world and </a:t>
            </a:r>
            <a:r>
              <a:rPr lang="en-GB" sz="2400" b="1" dirty="0">
                <a:solidFill>
                  <a:srgbClr val="00B0F0"/>
                </a:solidFill>
              </a:rPr>
              <a:t>too little nitrogen </a:t>
            </a:r>
            <a:r>
              <a:rPr lang="en-GB" sz="2400" dirty="0"/>
              <a:t>in others. It is a joint </a:t>
            </a:r>
            <a:r>
              <a:rPr lang="en-GB" sz="2400" dirty="0" smtClean="0"/>
              <a:t>initiative </a:t>
            </a:r>
            <a:r>
              <a:rPr lang="en-GB" sz="2400" dirty="0"/>
              <a:t>of the International Geosphere Biosphere Program (IGBP) and the Scientific Committee on Problems of the Environment (SCOPE</a:t>
            </a:r>
            <a:r>
              <a:rPr lang="en-GB" sz="2400" dirty="0" smtClean="0"/>
              <a:t>). CEH provides the Secretariat of INI</a:t>
            </a:r>
          </a:p>
          <a:p>
            <a:endParaRPr lang="en-US" sz="2400" dirty="0"/>
          </a:p>
          <a:p>
            <a:r>
              <a:rPr lang="en-US" sz="2400" b="1" i="1" dirty="0"/>
              <a:t>The Global Partnership on Nutrient Management</a:t>
            </a:r>
            <a:r>
              <a:rPr lang="en-US" sz="2400" b="1" dirty="0"/>
              <a:t> (GPNM)</a:t>
            </a:r>
            <a:r>
              <a:rPr lang="en-US" sz="2400" dirty="0"/>
              <a:t> </a:t>
            </a:r>
            <a:r>
              <a:rPr lang="en-US" sz="2400" dirty="0" smtClean="0"/>
              <a:t>of the GPA is </a:t>
            </a:r>
            <a:r>
              <a:rPr lang="en-US" sz="2400" dirty="0"/>
              <a:t>a multi-stakeholders partnership comprising of governments, private sector, scientific community, civil society organizations and UN agencies committed to promote effective </a:t>
            </a:r>
            <a:r>
              <a:rPr lang="en-US" sz="2400" b="1" dirty="0">
                <a:solidFill>
                  <a:srgbClr val="00B0F0"/>
                </a:solidFill>
              </a:rPr>
              <a:t>nutrient management </a:t>
            </a:r>
            <a:r>
              <a:rPr lang="en-US" sz="2400" dirty="0"/>
              <a:t>to achieve the twin goals of food security through increased productivity and conservation of natural resources and the environment. UNEP provides the Secretariat of GPNM.</a:t>
            </a:r>
          </a:p>
        </p:txBody>
      </p:sp>
    </p:spTree>
    <p:extLst>
      <p:ext uri="{BB962C8B-B14F-4D97-AF65-F5344CB8AC3E}">
        <p14:creationId xmlns:p14="http://schemas.microsoft.com/office/powerpoint/2010/main" val="168594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9800" y="3244334"/>
            <a:ext cx="55625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latin typeface="Calibri"/>
                <a:ea typeface="Calibri"/>
                <a:cs typeface="Times New Roman"/>
              </a:rPr>
              <a:t>PPG </a:t>
            </a:r>
            <a:r>
              <a:rPr lang="en-US" sz="4000" dirty="0" smtClean="0">
                <a:latin typeface="Calibri"/>
                <a:ea typeface="Calibri"/>
                <a:cs typeface="Times New Roman"/>
              </a:rPr>
              <a:t>Road Map </a:t>
            </a:r>
            <a:endParaRPr lang="en-US" sz="4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1752600" cy="16002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76814"/>
            <a:ext cx="2438400" cy="32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40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072330"/>
              </p:ext>
            </p:extLst>
          </p:nvPr>
        </p:nvGraphicFramePr>
        <p:xfrm>
          <a:off x="381000" y="236409"/>
          <a:ext cx="8153400" cy="6467094"/>
        </p:xfrm>
        <a:graphic>
          <a:graphicData uri="http://schemas.openxmlformats.org/drawingml/2006/table">
            <a:tbl>
              <a:tblPr firstRow="1" firstCol="1" bandRow="1"/>
              <a:tblGrid>
                <a:gridCol w="5206388"/>
                <a:gridCol w="2947012"/>
              </a:tblGrid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Milestones &amp; events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Dates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DDE8"/>
                    </a:solidFill>
                  </a:tcPr>
                </a:tc>
              </a:tr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PPG Kick-off meeting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October 2014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EF3"/>
                    </a:solidFill>
                  </a:tcPr>
                </a:tc>
              </a:tr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 PPG Website with workspace (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IW:LEARN</a:t>
                      </a: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 </a:t>
                      </a: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– Nov 2014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Monthly communication via Email updates (CEH)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Monthly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Project write up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 </a:t>
                      </a: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2014 to July 2015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	FSP Costed outline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October 2014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	FSP Logframe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November 2014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Demonstration sites selection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criteria formulation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November 2014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	Selection Demo sites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November 2014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Baseline data gathering for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demos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November – Feb 2014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4381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/>
                          <a:ea typeface="Calibri"/>
                          <a:cs typeface="Times New Roman"/>
                        </a:rPr>
                        <a:t>GPA Review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Nov. 14 to Jan 2015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995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275263"/>
              </p:ext>
            </p:extLst>
          </p:nvPr>
        </p:nvGraphicFramePr>
        <p:xfrm>
          <a:off x="0" y="0"/>
          <a:ext cx="9144000" cy="6898347"/>
        </p:xfrm>
        <a:graphic>
          <a:graphicData uri="http://schemas.openxmlformats.org/drawingml/2006/table">
            <a:tbl>
              <a:tblPr firstRow="1" firstCol="1" bandRow="1"/>
              <a:tblGrid>
                <a:gridCol w="6063408"/>
                <a:gridCol w="3080592"/>
              </a:tblGrid>
              <a:tr h="2572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Milestones &amp; events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Dates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6DDE8"/>
                    </a:solidFill>
                  </a:tcPr>
                </a:tc>
              </a:tr>
              <a:tr h="5305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Addressing GEF and STAP comments (at PIF approval) (Annex B1 of CEO DOC)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Oct. 2014 to July 2015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4300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Avoiding overlap with GNF (Annex to FSP)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0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Details on Policy Options for track 1 (FSP)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6450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Strengthen stakeholder 	participation/communication processes (C4)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05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Better explain the global trade of N based 	products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6450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INMS sustainability plan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(as part of GPA 	review/FSP formulation)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72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Partner consultation meeting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March 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EF3"/>
                    </a:solidFill>
                  </a:tcPr>
                </a:tc>
              </a:tr>
              <a:tr h="2572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Co-financing commitment written confirmation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By June 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305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CEO endorsement documentation validation meeting or thru circulation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June 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EF3"/>
                    </a:solidFill>
                  </a:tcPr>
                </a:tc>
              </a:tr>
              <a:tr h="2572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STAP Review of CEO endorsement package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July 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0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UNEP’s review by the UNEP Project Review Committee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July 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2572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Submission to GEF Sec for CEO endorsement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August 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72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Launching of the FSP at IWC8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October 2015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178" marR="54178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20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9800" y="3244338"/>
            <a:ext cx="55625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CEO endorsement requirements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1752600" cy="16002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76814"/>
            <a:ext cx="2438400" cy="32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5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549723"/>
              </p:ext>
            </p:extLst>
          </p:nvPr>
        </p:nvGraphicFramePr>
        <p:xfrm>
          <a:off x="76200" y="152405"/>
          <a:ext cx="8991600" cy="6402057"/>
        </p:xfrm>
        <a:graphic>
          <a:graphicData uri="http://schemas.openxmlformats.org/drawingml/2006/table">
            <a:tbl>
              <a:tblPr firstRow="1" firstCol="1" bandRow="1"/>
              <a:tblGrid>
                <a:gridCol w="804725"/>
                <a:gridCol w="1872878"/>
                <a:gridCol w="6313997"/>
              </a:tblGrid>
              <a:tr h="6346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File </a:t>
                      </a:r>
                      <a:r>
                        <a:rPr lang="en-US" sz="1600" b="1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Nbr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#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Documents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DD6EE"/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01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548DD4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029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CEO Endorsement Document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02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029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029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UNEP </a:t>
                      </a:r>
                      <a:r>
                        <a:rPr lang="en-029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ProDoc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03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029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01 &amp; 02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029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GEF and CF Budget by component and UNEP budget categories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04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3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Incremental cost analysis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05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4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Results framework 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logframe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)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06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5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Workplan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 and Timetable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07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6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Key deliverables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08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7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Costed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 M&amp;E plan 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09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8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Summary of reporting requirements and responsibilities 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9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Standard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ToR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 for Terminal Evaluation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11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10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Decision making flowchart and organization chart 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12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11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Agreements and TORs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13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12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Co-financing commitment letters 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14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13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Draft procurement plan 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15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14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GEF IW Tracking tool 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15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Component 3  - Demonstration projects (3 + 1)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17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029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16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Component 1 -  Tools for understanding the Global Nitrogen Cycle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18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17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Component 2 -  Quantification of Nitrogen  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5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191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Appendix 18</a:t>
                      </a:r>
                      <a:endParaRPr lang="en-US" sz="14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Component 4  -  Awareness raising and knowledge sharing </a:t>
                      </a:r>
                      <a:endParaRPr lang="en-US" sz="14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1692" marR="616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20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9800" y="3244338"/>
            <a:ext cx="55625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/>
              <a:t>FSP  Governance/Project Management structure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1752600" cy="160020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76814"/>
            <a:ext cx="2438400" cy="32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035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sis" id="{5665723A-49BA-4B57-8411-A56F8F207965}" vid="{90E45F77-AEFC-46EF-A7C1-5B338C297B02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209</TotalTime>
  <Words>805</Words>
  <Application>Microsoft Office PowerPoint</Application>
  <PresentationFormat>On-screen Show (4:3)</PresentationFormat>
  <Paragraphs>199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Oriel</vt:lpstr>
      <vt:lpstr>Office Theme</vt:lpstr>
      <vt:lpstr>Basis</vt:lpstr>
      <vt:lpstr>2_Office Theme</vt:lpstr>
      <vt:lpstr>1_Office Theme</vt:lpstr>
      <vt:lpstr>Targeted Research for improving understanding of the Global Nitrogen Cycle towards the establishment of an International Nitrogen Management System (INMS)    Kick Off PPG Meeting, Washington, DC  7-10 October    </vt:lpstr>
      <vt:lpstr>Objectives of the session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Targeted Research for improving understanding of the Global Nitrogen Cycle towards the establishment of an International Nitrogen Management System (INMS)</dc:title>
  <dc:creator>Isabelle Vanderbeck</dc:creator>
  <cp:lastModifiedBy>Petter Malvik</cp:lastModifiedBy>
  <cp:revision>22</cp:revision>
  <dcterms:created xsi:type="dcterms:W3CDTF">2014-10-07T21:15:09Z</dcterms:created>
  <dcterms:modified xsi:type="dcterms:W3CDTF">2016-08-26T10:15:06Z</dcterms:modified>
</cp:coreProperties>
</file>