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57" r:id="rId4"/>
    <p:sldId id="266" r:id="rId5"/>
    <p:sldId id="258" r:id="rId6"/>
    <p:sldId id="260" r:id="rId7"/>
    <p:sldId id="259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92150B-FC66-4614-B265-72B989393E92}" type="doc">
      <dgm:prSet loTypeId="urn:microsoft.com/office/officeart/2005/8/layout/gear1" loCatId="cycle" qsTypeId="urn:microsoft.com/office/officeart/2005/8/quickstyle/simple1" qsCatId="simple" csTypeId="urn:microsoft.com/office/officeart/2005/8/colors/accent0_3" csCatId="mainScheme" phldr="1"/>
      <dgm:spPr/>
    </dgm:pt>
    <dgm:pt modelId="{0D66884F-8235-4BD6-B3F5-C0B832104D1A}">
      <dgm:prSet phldrT="[Text]" custT="1"/>
      <dgm:spPr/>
      <dgm:t>
        <a:bodyPr/>
        <a:lstStyle/>
        <a:p>
          <a:r>
            <a:rPr lang="en-US" sz="1800" dirty="0" smtClean="0"/>
            <a:t>Paper on Financing (to be developed)</a:t>
          </a:r>
          <a:endParaRPr lang="en-US" sz="1800" dirty="0"/>
        </a:p>
      </dgm:t>
    </dgm:pt>
    <dgm:pt modelId="{14ADE1F8-732D-4EBC-989D-620BC06E0FB9}" type="parTrans" cxnId="{F0086D88-5F41-41B4-8E19-B9BB8925A5E2}">
      <dgm:prSet/>
      <dgm:spPr/>
      <dgm:t>
        <a:bodyPr/>
        <a:lstStyle/>
        <a:p>
          <a:endParaRPr lang="en-US"/>
        </a:p>
      </dgm:t>
    </dgm:pt>
    <dgm:pt modelId="{DF69A628-9FDE-40A8-A1B1-993A9C7A6B46}" type="sibTrans" cxnId="{F0086D88-5F41-41B4-8E19-B9BB8925A5E2}">
      <dgm:prSet/>
      <dgm:spPr/>
      <dgm:t>
        <a:bodyPr/>
        <a:lstStyle/>
        <a:p>
          <a:endParaRPr lang="en-US"/>
        </a:p>
      </dgm:t>
    </dgm:pt>
    <dgm:pt modelId="{4317B101-72F0-40AD-B571-E5E26E360321}">
      <dgm:prSet phldrT="[Text]" custT="1"/>
      <dgm:spPr/>
      <dgm:t>
        <a:bodyPr/>
        <a:lstStyle/>
        <a:p>
          <a:r>
            <a:rPr lang="en-US" sz="1600" dirty="0" smtClean="0"/>
            <a:t>Paper on Formalization </a:t>
          </a:r>
          <a:endParaRPr lang="en-US" sz="1600" dirty="0"/>
        </a:p>
      </dgm:t>
    </dgm:pt>
    <dgm:pt modelId="{AD922DC2-96FA-44AD-AE70-5566C795DBEB}" type="parTrans" cxnId="{59028886-4B1B-45DA-AB5F-5070032A7049}">
      <dgm:prSet/>
      <dgm:spPr/>
      <dgm:t>
        <a:bodyPr/>
        <a:lstStyle/>
        <a:p>
          <a:endParaRPr lang="en-US"/>
        </a:p>
      </dgm:t>
    </dgm:pt>
    <dgm:pt modelId="{E7BF0470-A82E-42DF-A7F6-E3DCF726266B}" type="sibTrans" cxnId="{59028886-4B1B-45DA-AB5F-5070032A7049}">
      <dgm:prSet/>
      <dgm:spPr/>
      <dgm:t>
        <a:bodyPr/>
        <a:lstStyle/>
        <a:p>
          <a:endParaRPr lang="en-US"/>
        </a:p>
      </dgm:t>
    </dgm:pt>
    <dgm:pt modelId="{20CE0EDC-5388-4BE5-9396-A127C0761C03}">
      <dgm:prSet phldrT="[Text]" custT="1"/>
      <dgm:spPr/>
      <dgm:t>
        <a:bodyPr/>
        <a:lstStyle/>
        <a:p>
          <a:r>
            <a:rPr lang="en-US" sz="1600" dirty="0" smtClean="0"/>
            <a:t>Paper on Technical Alternatives</a:t>
          </a:r>
          <a:endParaRPr lang="en-US" sz="1600" dirty="0"/>
        </a:p>
      </dgm:t>
    </dgm:pt>
    <dgm:pt modelId="{1EF27612-DD2A-4657-BAFE-B0F1FFDFFD9D}" type="parTrans" cxnId="{BF85B254-65E9-4B5A-A363-4604E517C562}">
      <dgm:prSet/>
      <dgm:spPr/>
      <dgm:t>
        <a:bodyPr/>
        <a:lstStyle/>
        <a:p>
          <a:endParaRPr lang="en-US"/>
        </a:p>
      </dgm:t>
    </dgm:pt>
    <dgm:pt modelId="{07F53E50-4CFE-4D99-B1A8-DA99D0F37392}" type="sibTrans" cxnId="{BF85B254-65E9-4B5A-A363-4604E517C562}">
      <dgm:prSet/>
      <dgm:spPr/>
      <dgm:t>
        <a:bodyPr/>
        <a:lstStyle/>
        <a:p>
          <a:endParaRPr lang="en-US"/>
        </a:p>
      </dgm:t>
    </dgm:pt>
    <dgm:pt modelId="{DE8FA6B1-C55F-4161-942B-5039ED8AAB11}" type="pres">
      <dgm:prSet presAssocID="{4C92150B-FC66-4614-B265-72B989393E9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7653291-9454-4923-A256-7DE624C928ED}" type="pres">
      <dgm:prSet presAssocID="{0D66884F-8235-4BD6-B3F5-C0B832104D1A}" presName="gear1" presStyleLbl="node1" presStyleIdx="0" presStyleCnt="3" custScaleX="102954" custScaleY="94645" custLinFactNeighborX="-1171" custLinFactNeighborY="1927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212E3C-33B2-4E50-A4BA-6F3B9223114A}" type="pres">
      <dgm:prSet presAssocID="{0D66884F-8235-4BD6-B3F5-C0B832104D1A}" presName="gear1srcNode" presStyleLbl="node1" presStyleIdx="0" presStyleCnt="3"/>
      <dgm:spPr/>
      <dgm:t>
        <a:bodyPr/>
        <a:lstStyle/>
        <a:p>
          <a:endParaRPr lang="en-US"/>
        </a:p>
      </dgm:t>
    </dgm:pt>
    <dgm:pt modelId="{91224B96-A3AC-414D-98D6-9E96D6B927D5}" type="pres">
      <dgm:prSet presAssocID="{0D66884F-8235-4BD6-B3F5-C0B832104D1A}" presName="gear1dstNode" presStyleLbl="node1" presStyleIdx="0" presStyleCnt="3"/>
      <dgm:spPr/>
      <dgm:t>
        <a:bodyPr/>
        <a:lstStyle/>
        <a:p>
          <a:endParaRPr lang="en-US"/>
        </a:p>
      </dgm:t>
    </dgm:pt>
    <dgm:pt modelId="{08D8387F-5445-40BC-8B62-FE82770D7818}" type="pres">
      <dgm:prSet presAssocID="{4317B101-72F0-40AD-B571-E5E26E360321}" presName="gear2" presStyleLbl="node1" presStyleIdx="1" presStyleCnt="3" custScaleX="160196" custScaleY="145098" custLinFactNeighborX="-35700" custLinFactNeighborY="3131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E49551-76A6-47B7-8B2E-7DF6B792F29F}" type="pres">
      <dgm:prSet presAssocID="{4317B101-72F0-40AD-B571-E5E26E360321}" presName="gear2srcNode" presStyleLbl="node1" presStyleIdx="1" presStyleCnt="3"/>
      <dgm:spPr/>
      <dgm:t>
        <a:bodyPr/>
        <a:lstStyle/>
        <a:p>
          <a:endParaRPr lang="en-US"/>
        </a:p>
      </dgm:t>
    </dgm:pt>
    <dgm:pt modelId="{394BB1C9-CE80-4918-B8A0-95AD3C7D0357}" type="pres">
      <dgm:prSet presAssocID="{4317B101-72F0-40AD-B571-E5E26E360321}" presName="gear2dstNode" presStyleLbl="node1" presStyleIdx="1" presStyleCnt="3"/>
      <dgm:spPr/>
      <dgm:t>
        <a:bodyPr/>
        <a:lstStyle/>
        <a:p>
          <a:endParaRPr lang="en-US"/>
        </a:p>
      </dgm:t>
    </dgm:pt>
    <dgm:pt modelId="{0BD15F57-C77F-404D-93A6-5351075924A0}" type="pres">
      <dgm:prSet presAssocID="{20CE0EDC-5388-4BE5-9396-A127C0761C03}" presName="gear3" presStyleLbl="node1" presStyleIdx="2" presStyleCnt="3" custScaleX="141489" custScaleY="141121"/>
      <dgm:spPr/>
      <dgm:t>
        <a:bodyPr/>
        <a:lstStyle/>
        <a:p>
          <a:endParaRPr lang="en-US"/>
        </a:p>
      </dgm:t>
    </dgm:pt>
    <dgm:pt modelId="{C5A5033F-4E0D-4F33-B154-82BE5D8094E8}" type="pres">
      <dgm:prSet presAssocID="{20CE0EDC-5388-4BE5-9396-A127C0761C0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0CD10E-78A7-41D7-A98E-A21024F838DD}" type="pres">
      <dgm:prSet presAssocID="{20CE0EDC-5388-4BE5-9396-A127C0761C03}" presName="gear3srcNode" presStyleLbl="node1" presStyleIdx="2" presStyleCnt="3"/>
      <dgm:spPr/>
      <dgm:t>
        <a:bodyPr/>
        <a:lstStyle/>
        <a:p>
          <a:endParaRPr lang="en-US"/>
        </a:p>
      </dgm:t>
    </dgm:pt>
    <dgm:pt modelId="{C457D05C-2F6A-486E-952C-3FD3082BF45F}" type="pres">
      <dgm:prSet presAssocID="{20CE0EDC-5388-4BE5-9396-A127C0761C03}" presName="gear3dstNode" presStyleLbl="node1" presStyleIdx="2" presStyleCnt="3"/>
      <dgm:spPr/>
      <dgm:t>
        <a:bodyPr/>
        <a:lstStyle/>
        <a:p>
          <a:endParaRPr lang="en-US"/>
        </a:p>
      </dgm:t>
    </dgm:pt>
    <dgm:pt modelId="{40F4FA35-FDD3-4E02-9030-EEB75CAF4C40}" type="pres">
      <dgm:prSet presAssocID="{DF69A628-9FDE-40A8-A1B1-993A9C7A6B46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28666126-47E5-4FC6-8704-414BDF5EA78E}" type="pres">
      <dgm:prSet presAssocID="{E7BF0470-A82E-42DF-A7F6-E3DCF726266B}" presName="connector2" presStyleLbl="sibTrans2D1" presStyleIdx="1" presStyleCnt="3" custLinFactNeighborX="-41439" custLinFactNeighborY="12590"/>
      <dgm:spPr/>
      <dgm:t>
        <a:bodyPr/>
        <a:lstStyle/>
        <a:p>
          <a:endParaRPr lang="en-US"/>
        </a:p>
      </dgm:t>
    </dgm:pt>
    <dgm:pt modelId="{5FB58DB7-F8A0-444A-968C-9C335A53DFBD}" type="pres">
      <dgm:prSet presAssocID="{07F53E50-4CFE-4D99-B1A8-DA99D0F37392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2075929-FB9E-4E33-AF40-B4EDE7378478}" type="presOf" srcId="{07F53E50-4CFE-4D99-B1A8-DA99D0F37392}" destId="{5FB58DB7-F8A0-444A-968C-9C335A53DFBD}" srcOrd="0" destOrd="0" presId="urn:microsoft.com/office/officeart/2005/8/layout/gear1"/>
    <dgm:cxn modelId="{59028886-4B1B-45DA-AB5F-5070032A7049}" srcId="{4C92150B-FC66-4614-B265-72B989393E92}" destId="{4317B101-72F0-40AD-B571-E5E26E360321}" srcOrd="1" destOrd="0" parTransId="{AD922DC2-96FA-44AD-AE70-5566C795DBEB}" sibTransId="{E7BF0470-A82E-42DF-A7F6-E3DCF726266B}"/>
    <dgm:cxn modelId="{F0086D88-5F41-41B4-8E19-B9BB8925A5E2}" srcId="{4C92150B-FC66-4614-B265-72B989393E92}" destId="{0D66884F-8235-4BD6-B3F5-C0B832104D1A}" srcOrd="0" destOrd="0" parTransId="{14ADE1F8-732D-4EBC-989D-620BC06E0FB9}" sibTransId="{DF69A628-9FDE-40A8-A1B1-993A9C7A6B46}"/>
    <dgm:cxn modelId="{493EB2CD-35EB-45ED-A52C-709DB123325E}" type="presOf" srcId="{E7BF0470-A82E-42DF-A7F6-E3DCF726266B}" destId="{28666126-47E5-4FC6-8704-414BDF5EA78E}" srcOrd="0" destOrd="0" presId="urn:microsoft.com/office/officeart/2005/8/layout/gear1"/>
    <dgm:cxn modelId="{A84AEF49-51D1-4086-A77D-3C54A61E27E0}" type="presOf" srcId="{4317B101-72F0-40AD-B571-E5E26E360321}" destId="{394BB1C9-CE80-4918-B8A0-95AD3C7D0357}" srcOrd="2" destOrd="0" presId="urn:microsoft.com/office/officeart/2005/8/layout/gear1"/>
    <dgm:cxn modelId="{3F4D9D12-3A1E-4C80-B82C-F663B63947C1}" type="presOf" srcId="{DF69A628-9FDE-40A8-A1B1-993A9C7A6B46}" destId="{40F4FA35-FDD3-4E02-9030-EEB75CAF4C40}" srcOrd="0" destOrd="0" presId="urn:microsoft.com/office/officeart/2005/8/layout/gear1"/>
    <dgm:cxn modelId="{BF85B254-65E9-4B5A-A363-4604E517C562}" srcId="{4C92150B-FC66-4614-B265-72B989393E92}" destId="{20CE0EDC-5388-4BE5-9396-A127C0761C03}" srcOrd="2" destOrd="0" parTransId="{1EF27612-DD2A-4657-BAFE-B0F1FFDFFD9D}" sibTransId="{07F53E50-4CFE-4D99-B1A8-DA99D0F37392}"/>
    <dgm:cxn modelId="{13405D32-4E34-4F94-B567-4AADE95D33FA}" type="presOf" srcId="{4317B101-72F0-40AD-B571-E5E26E360321}" destId="{08D8387F-5445-40BC-8B62-FE82770D7818}" srcOrd="0" destOrd="0" presId="urn:microsoft.com/office/officeart/2005/8/layout/gear1"/>
    <dgm:cxn modelId="{AF04413F-944B-42C4-B864-B4399A7C9058}" type="presOf" srcId="{20CE0EDC-5388-4BE5-9396-A127C0761C03}" destId="{C457D05C-2F6A-486E-952C-3FD3082BF45F}" srcOrd="3" destOrd="0" presId="urn:microsoft.com/office/officeart/2005/8/layout/gear1"/>
    <dgm:cxn modelId="{D8ABC842-0244-489D-9DEF-9F4E497D28D7}" type="presOf" srcId="{4317B101-72F0-40AD-B571-E5E26E360321}" destId="{46E49551-76A6-47B7-8B2E-7DF6B792F29F}" srcOrd="1" destOrd="0" presId="urn:microsoft.com/office/officeart/2005/8/layout/gear1"/>
    <dgm:cxn modelId="{0B1B50FA-8112-4B11-A372-09050D100F4A}" type="presOf" srcId="{20CE0EDC-5388-4BE5-9396-A127C0761C03}" destId="{0BD15F57-C77F-404D-93A6-5351075924A0}" srcOrd="0" destOrd="0" presId="urn:microsoft.com/office/officeart/2005/8/layout/gear1"/>
    <dgm:cxn modelId="{B99CAFB7-1239-4A32-9F08-E6239BCE4B95}" type="presOf" srcId="{4C92150B-FC66-4614-B265-72B989393E92}" destId="{DE8FA6B1-C55F-4161-942B-5039ED8AAB11}" srcOrd="0" destOrd="0" presId="urn:microsoft.com/office/officeart/2005/8/layout/gear1"/>
    <dgm:cxn modelId="{CD7C8CB1-578D-4F78-854B-D41B99EF0C50}" type="presOf" srcId="{0D66884F-8235-4BD6-B3F5-C0B832104D1A}" destId="{91224B96-A3AC-414D-98D6-9E96D6B927D5}" srcOrd="2" destOrd="0" presId="urn:microsoft.com/office/officeart/2005/8/layout/gear1"/>
    <dgm:cxn modelId="{AC2853F6-C9FE-49DA-9AA7-6863A78B60E2}" type="presOf" srcId="{20CE0EDC-5388-4BE5-9396-A127C0761C03}" destId="{2F0CD10E-78A7-41D7-A98E-A21024F838DD}" srcOrd="2" destOrd="0" presId="urn:microsoft.com/office/officeart/2005/8/layout/gear1"/>
    <dgm:cxn modelId="{0DD04F86-2D86-43D3-86D4-A633BE1A0DCA}" type="presOf" srcId="{0D66884F-8235-4BD6-B3F5-C0B832104D1A}" destId="{F1212E3C-33B2-4E50-A4BA-6F3B9223114A}" srcOrd="1" destOrd="0" presId="urn:microsoft.com/office/officeart/2005/8/layout/gear1"/>
    <dgm:cxn modelId="{2BD04901-4888-4946-867F-C7F20466C101}" type="presOf" srcId="{0D66884F-8235-4BD6-B3F5-C0B832104D1A}" destId="{97653291-9454-4923-A256-7DE624C928ED}" srcOrd="0" destOrd="0" presId="urn:microsoft.com/office/officeart/2005/8/layout/gear1"/>
    <dgm:cxn modelId="{E0091BA5-B5AB-4C29-A77A-5DD40DD7D33A}" type="presOf" srcId="{20CE0EDC-5388-4BE5-9396-A127C0761C03}" destId="{C5A5033F-4E0D-4F33-B154-82BE5D8094E8}" srcOrd="1" destOrd="0" presId="urn:microsoft.com/office/officeart/2005/8/layout/gear1"/>
    <dgm:cxn modelId="{D3537D41-1DC9-4B44-BA58-5F79A4BBAAE4}" type="presParOf" srcId="{DE8FA6B1-C55F-4161-942B-5039ED8AAB11}" destId="{97653291-9454-4923-A256-7DE624C928ED}" srcOrd="0" destOrd="0" presId="urn:microsoft.com/office/officeart/2005/8/layout/gear1"/>
    <dgm:cxn modelId="{D95B6936-441D-45C0-A155-C16ACDDCE4EA}" type="presParOf" srcId="{DE8FA6B1-C55F-4161-942B-5039ED8AAB11}" destId="{F1212E3C-33B2-4E50-A4BA-6F3B9223114A}" srcOrd="1" destOrd="0" presId="urn:microsoft.com/office/officeart/2005/8/layout/gear1"/>
    <dgm:cxn modelId="{7E42BA9C-B27B-4E3D-989E-52BFD368DCBC}" type="presParOf" srcId="{DE8FA6B1-C55F-4161-942B-5039ED8AAB11}" destId="{91224B96-A3AC-414D-98D6-9E96D6B927D5}" srcOrd="2" destOrd="0" presId="urn:microsoft.com/office/officeart/2005/8/layout/gear1"/>
    <dgm:cxn modelId="{B961F337-5092-4930-8503-9ED288935F5B}" type="presParOf" srcId="{DE8FA6B1-C55F-4161-942B-5039ED8AAB11}" destId="{08D8387F-5445-40BC-8B62-FE82770D7818}" srcOrd="3" destOrd="0" presId="urn:microsoft.com/office/officeart/2005/8/layout/gear1"/>
    <dgm:cxn modelId="{93B3917A-3A9F-4013-92D1-5E0A7353E4D2}" type="presParOf" srcId="{DE8FA6B1-C55F-4161-942B-5039ED8AAB11}" destId="{46E49551-76A6-47B7-8B2E-7DF6B792F29F}" srcOrd="4" destOrd="0" presId="urn:microsoft.com/office/officeart/2005/8/layout/gear1"/>
    <dgm:cxn modelId="{146034F6-4447-4FD5-8C0A-2DF5D4AB775B}" type="presParOf" srcId="{DE8FA6B1-C55F-4161-942B-5039ED8AAB11}" destId="{394BB1C9-CE80-4918-B8A0-95AD3C7D0357}" srcOrd="5" destOrd="0" presId="urn:microsoft.com/office/officeart/2005/8/layout/gear1"/>
    <dgm:cxn modelId="{9CD769FB-53DC-4F81-A432-BE819E4BD871}" type="presParOf" srcId="{DE8FA6B1-C55F-4161-942B-5039ED8AAB11}" destId="{0BD15F57-C77F-404D-93A6-5351075924A0}" srcOrd="6" destOrd="0" presId="urn:microsoft.com/office/officeart/2005/8/layout/gear1"/>
    <dgm:cxn modelId="{CE409607-2464-4E80-9162-03D4FE6E50CD}" type="presParOf" srcId="{DE8FA6B1-C55F-4161-942B-5039ED8AAB11}" destId="{C5A5033F-4E0D-4F33-B154-82BE5D8094E8}" srcOrd="7" destOrd="0" presId="urn:microsoft.com/office/officeart/2005/8/layout/gear1"/>
    <dgm:cxn modelId="{34E42A46-E5FC-48AF-9FD4-34CECDAE9D0C}" type="presParOf" srcId="{DE8FA6B1-C55F-4161-942B-5039ED8AAB11}" destId="{2F0CD10E-78A7-41D7-A98E-A21024F838DD}" srcOrd="8" destOrd="0" presId="urn:microsoft.com/office/officeart/2005/8/layout/gear1"/>
    <dgm:cxn modelId="{2DE64567-3800-463E-BF3C-4EAA4301179D}" type="presParOf" srcId="{DE8FA6B1-C55F-4161-942B-5039ED8AAB11}" destId="{C457D05C-2F6A-486E-952C-3FD3082BF45F}" srcOrd="9" destOrd="0" presId="urn:microsoft.com/office/officeart/2005/8/layout/gear1"/>
    <dgm:cxn modelId="{9D111CF2-FC17-4BE2-BD12-E1EF48A034D9}" type="presParOf" srcId="{DE8FA6B1-C55F-4161-942B-5039ED8AAB11}" destId="{40F4FA35-FDD3-4E02-9030-EEB75CAF4C40}" srcOrd="10" destOrd="0" presId="urn:microsoft.com/office/officeart/2005/8/layout/gear1"/>
    <dgm:cxn modelId="{B202F2FC-F860-47FC-8F38-FB0ACDF19E79}" type="presParOf" srcId="{DE8FA6B1-C55F-4161-942B-5039ED8AAB11}" destId="{28666126-47E5-4FC6-8704-414BDF5EA78E}" srcOrd="11" destOrd="0" presId="urn:microsoft.com/office/officeart/2005/8/layout/gear1"/>
    <dgm:cxn modelId="{A17F66E8-C5DC-4BA9-8EA4-DA30F1927EB3}" type="presParOf" srcId="{DE8FA6B1-C55F-4161-942B-5039ED8AAB11}" destId="{5FB58DB7-F8A0-444A-968C-9C335A53DFB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222BBF-8074-489B-B5DD-012296CA02E3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08C52D-6C90-4BF9-BC10-6CA93B8261F7}">
      <dgm:prSet phldrT="[Text]" custT="1"/>
      <dgm:spPr/>
      <dgm:t>
        <a:bodyPr/>
        <a:lstStyle/>
        <a:p>
          <a:endParaRPr lang="en-US" sz="2000" dirty="0" smtClean="0"/>
        </a:p>
        <a:p>
          <a:r>
            <a:rPr lang="en-US" sz="2800" dirty="0" smtClean="0"/>
            <a:t>Economics Paper</a:t>
          </a:r>
        </a:p>
        <a:p>
          <a:endParaRPr lang="en-US" sz="1500" dirty="0" smtClean="0"/>
        </a:p>
      </dgm:t>
    </dgm:pt>
    <dgm:pt modelId="{08126C98-34DA-4381-9A0E-D4E0A3B94FC8}" type="parTrans" cxnId="{8E687C97-A329-4F85-B1B6-9A377B537E66}">
      <dgm:prSet/>
      <dgm:spPr/>
      <dgm:t>
        <a:bodyPr/>
        <a:lstStyle/>
        <a:p>
          <a:endParaRPr lang="en-US"/>
        </a:p>
      </dgm:t>
    </dgm:pt>
    <dgm:pt modelId="{4B909140-394E-416E-99B1-0A80191F3225}" type="sibTrans" cxnId="{8E687C97-A329-4F85-B1B6-9A377B537E66}">
      <dgm:prSet/>
      <dgm:spPr/>
      <dgm:t>
        <a:bodyPr/>
        <a:lstStyle/>
        <a:p>
          <a:endParaRPr lang="en-US"/>
        </a:p>
      </dgm:t>
    </dgm:pt>
    <dgm:pt modelId="{BE3B7D74-79F2-41BA-A9A9-A15ECAAC51F4}" type="pres">
      <dgm:prSet presAssocID="{76222BBF-8074-489B-B5DD-012296CA02E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4CF3B2-EE65-4538-89B2-FC429BBFDA0D}" type="pres">
      <dgm:prSet presAssocID="{76222BBF-8074-489B-B5DD-012296CA02E3}" presName="ellipse" presStyleLbl="trBgShp" presStyleIdx="0" presStyleCnt="1"/>
      <dgm:spPr/>
    </dgm:pt>
    <dgm:pt modelId="{33CF2A51-560F-48F1-B27E-3F6D06B0DD33}" type="pres">
      <dgm:prSet presAssocID="{76222BBF-8074-489B-B5DD-012296CA02E3}" presName="arrow1" presStyleLbl="fgShp" presStyleIdx="0" presStyleCnt="1"/>
      <dgm:spPr/>
    </dgm:pt>
    <dgm:pt modelId="{2236BF2F-BAB7-4C12-A6E8-5EC2D3860436}" type="pres">
      <dgm:prSet presAssocID="{76222BBF-8074-489B-B5DD-012296CA02E3}" presName="rectangle" presStyleLbl="revTx" presStyleIdx="0" presStyleCnt="1" custLinFactNeighborX="355" custLinFactNeighborY="12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2DEBB-2F95-4B11-A548-EA890FAD3988}" type="pres">
      <dgm:prSet presAssocID="{76222BBF-8074-489B-B5DD-012296CA02E3}" presName="funnel" presStyleLbl="trAlignAcc1" presStyleIdx="0" presStyleCnt="1" custScaleX="160000" custScaleY="142857" custLinFactNeighborX="4898" custLinFactNeighborY="9821"/>
      <dgm:spPr>
        <a:solidFill>
          <a:schemeClr val="accent6">
            <a:lumMod val="60000"/>
            <a:lumOff val="40000"/>
            <a:alpha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</dgm:ptLst>
  <dgm:cxnLst>
    <dgm:cxn modelId="{7BCC42A4-692E-4F21-9115-74F95F3234E8}" type="presOf" srcId="{AD08C52D-6C90-4BF9-BC10-6CA93B8261F7}" destId="{2236BF2F-BAB7-4C12-A6E8-5EC2D3860436}" srcOrd="0" destOrd="0" presId="urn:microsoft.com/office/officeart/2005/8/layout/funnel1"/>
    <dgm:cxn modelId="{8E687C97-A329-4F85-B1B6-9A377B537E66}" srcId="{76222BBF-8074-489B-B5DD-012296CA02E3}" destId="{AD08C52D-6C90-4BF9-BC10-6CA93B8261F7}" srcOrd="0" destOrd="0" parTransId="{08126C98-34DA-4381-9A0E-D4E0A3B94FC8}" sibTransId="{4B909140-394E-416E-99B1-0A80191F3225}"/>
    <dgm:cxn modelId="{89D8117A-5421-48AE-8966-E1B4566F5571}" type="presOf" srcId="{76222BBF-8074-489B-B5DD-012296CA02E3}" destId="{BE3B7D74-79F2-41BA-A9A9-A15ECAAC51F4}" srcOrd="0" destOrd="0" presId="urn:microsoft.com/office/officeart/2005/8/layout/funnel1"/>
    <dgm:cxn modelId="{09725F82-FDCE-4DA0-B387-8FA39CC42482}" type="presParOf" srcId="{BE3B7D74-79F2-41BA-A9A9-A15ECAAC51F4}" destId="{6D4CF3B2-EE65-4538-89B2-FC429BBFDA0D}" srcOrd="0" destOrd="0" presId="urn:microsoft.com/office/officeart/2005/8/layout/funnel1"/>
    <dgm:cxn modelId="{664EB53F-1F0A-4ED1-9EDA-D480A707ED11}" type="presParOf" srcId="{BE3B7D74-79F2-41BA-A9A9-A15ECAAC51F4}" destId="{33CF2A51-560F-48F1-B27E-3F6D06B0DD33}" srcOrd="1" destOrd="0" presId="urn:microsoft.com/office/officeart/2005/8/layout/funnel1"/>
    <dgm:cxn modelId="{374EB00A-9375-4B84-9383-23471555E0BB}" type="presParOf" srcId="{BE3B7D74-79F2-41BA-A9A9-A15ECAAC51F4}" destId="{2236BF2F-BAB7-4C12-A6E8-5EC2D3860436}" srcOrd="2" destOrd="0" presId="urn:microsoft.com/office/officeart/2005/8/layout/funnel1"/>
    <dgm:cxn modelId="{8C72324A-6597-4F7E-AFD7-EFAE4FF00A10}" type="presParOf" srcId="{BE3B7D74-79F2-41BA-A9A9-A15ECAAC51F4}" destId="{7552DEBB-2F95-4B11-A548-EA890FAD3988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653291-9454-4923-A256-7DE624C928ED}">
      <dsp:nvSpPr>
        <dsp:cNvPr id="0" name=""/>
        <dsp:cNvSpPr/>
      </dsp:nvSpPr>
      <dsp:spPr>
        <a:xfrm>
          <a:off x="2286006" y="2026399"/>
          <a:ext cx="2200549" cy="2022951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Paper on Financing (to be developed)</a:t>
          </a:r>
          <a:endParaRPr lang="en-US" sz="1800" kern="1200" dirty="0"/>
        </a:p>
      </dsp:txBody>
      <dsp:txXfrm>
        <a:off x="2715141" y="2500266"/>
        <a:ext cx="1342279" cy="1039838"/>
      </dsp:txXfrm>
    </dsp:sp>
    <dsp:sp modelId="{08D8387F-5445-40BC-8B62-FE82770D7818}">
      <dsp:nvSpPr>
        <dsp:cNvPr id="0" name=""/>
        <dsp:cNvSpPr/>
      </dsp:nvSpPr>
      <dsp:spPr>
        <a:xfrm>
          <a:off x="76204" y="1600198"/>
          <a:ext cx="2490214" cy="2255519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Paper on Formalization </a:t>
          </a:r>
          <a:endParaRPr lang="en-US" sz="1600" kern="1200" dirty="0"/>
        </a:p>
      </dsp:txBody>
      <dsp:txXfrm>
        <a:off x="678153" y="2171464"/>
        <a:ext cx="1286316" cy="1112987"/>
      </dsp:txXfrm>
    </dsp:sp>
    <dsp:sp modelId="{0BD15F57-C77F-404D-93A6-5351075924A0}">
      <dsp:nvSpPr>
        <dsp:cNvPr id="0" name=""/>
        <dsp:cNvSpPr/>
      </dsp:nvSpPr>
      <dsp:spPr>
        <a:xfrm rot="20700000">
          <a:off x="1652708" y="79405"/>
          <a:ext cx="2157032" cy="2147324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Paper on Technical Alternatives</a:t>
          </a:r>
          <a:endParaRPr lang="en-US" sz="1600" kern="1200" dirty="0"/>
        </a:p>
      </dsp:txBody>
      <dsp:txXfrm rot="-20700000">
        <a:off x="2126385" y="549801"/>
        <a:ext cx="1209680" cy="1206533"/>
      </dsp:txXfrm>
    </dsp:sp>
    <dsp:sp modelId="{40F4FA35-FDD3-4E02-9030-EEB75CAF4C40}">
      <dsp:nvSpPr>
        <dsp:cNvPr id="0" name=""/>
        <dsp:cNvSpPr/>
      </dsp:nvSpPr>
      <dsp:spPr>
        <a:xfrm>
          <a:off x="2174903" y="1648539"/>
          <a:ext cx="2735884" cy="2735884"/>
        </a:xfrm>
        <a:prstGeom prst="circularArrow">
          <a:avLst>
            <a:gd name="adj1" fmla="val 4687"/>
            <a:gd name="adj2" fmla="val 299029"/>
            <a:gd name="adj3" fmla="val 2508473"/>
            <a:gd name="adj4" fmla="val 15877949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66126-47E5-4FC6-8704-414BDF5EA78E}">
      <dsp:nvSpPr>
        <dsp:cNvPr id="0" name=""/>
        <dsp:cNvSpPr/>
      </dsp:nvSpPr>
      <dsp:spPr>
        <a:xfrm>
          <a:off x="4" y="1371601"/>
          <a:ext cx="1987791" cy="198779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B58DB7-F8A0-444A-968C-9C335A53DFBD}">
      <dsp:nvSpPr>
        <dsp:cNvPr id="0" name=""/>
        <dsp:cNvSpPr/>
      </dsp:nvSpPr>
      <dsp:spPr>
        <a:xfrm>
          <a:off x="1617386" y="59243"/>
          <a:ext cx="2143239" cy="214323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4CF3B2-EE65-4538-89B2-FC429BBFDA0D}">
      <dsp:nvSpPr>
        <dsp:cNvPr id="0" name=""/>
        <dsp:cNvSpPr/>
      </dsp:nvSpPr>
      <dsp:spPr>
        <a:xfrm>
          <a:off x="1641225" y="641915"/>
          <a:ext cx="4476069" cy="155447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CF2A51-560F-48F1-B27E-3F6D06B0DD33}">
      <dsp:nvSpPr>
        <dsp:cNvPr id="0" name=""/>
        <dsp:cNvSpPr/>
      </dsp:nvSpPr>
      <dsp:spPr>
        <a:xfrm>
          <a:off x="3452472" y="4448309"/>
          <a:ext cx="867455" cy="55517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36BF2F-BAB7-4C12-A6E8-5EC2D3860436}">
      <dsp:nvSpPr>
        <dsp:cNvPr id="0" name=""/>
        <dsp:cNvSpPr/>
      </dsp:nvSpPr>
      <dsp:spPr>
        <a:xfrm>
          <a:off x="1819088" y="4892446"/>
          <a:ext cx="4163785" cy="10409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Economics Paper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</dsp:txBody>
      <dsp:txXfrm>
        <a:off x="1819088" y="4892446"/>
        <a:ext cx="4163785" cy="1040946"/>
      </dsp:txXfrm>
    </dsp:sp>
    <dsp:sp modelId="{7552DEBB-2F95-4B11-A548-EA890FAD3988}">
      <dsp:nvSpPr>
        <dsp:cNvPr id="0" name=""/>
        <dsp:cNvSpPr/>
      </dsp:nvSpPr>
      <dsp:spPr>
        <a:xfrm>
          <a:off x="0" y="-15"/>
          <a:ext cx="7772399" cy="5551708"/>
        </a:xfrm>
        <a:prstGeom prst="funnel">
          <a:avLst/>
        </a:prstGeom>
        <a:solidFill>
          <a:schemeClr val="accent6">
            <a:lumMod val="60000"/>
            <a:lumOff val="40000"/>
            <a:alpha val="40000"/>
          </a:schemeClr>
        </a:solidFill>
        <a:ln w="12700" cap="flat" cmpd="sng" algn="ctr">
          <a:solidFill>
            <a:schemeClr val="tx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3B231-93E6-4931-BD0F-5EFA6D8AEC44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60F9F-3C4B-4E3B-937C-8B75A51DA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235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Artisanal and small-scale mining provide livelihood opportunities in rural areas for populations that have limited options and alternatives;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Where established, auxiliary enterprises creating value-added products from the mined gold, can increase localized benefits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Knock-on community benefits from additional income in the local economy.</a:t>
            </a:r>
          </a:p>
          <a:p>
            <a:r>
              <a:rPr lang="en-US" dirty="0" smtClean="0"/>
              <a:t>ASGM is a labor intensive operation that provides significant local employment opportunities and economic benefits to the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60F9F-3C4B-4E3B-937C-8B75A51DAD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8708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60F9F-3C4B-4E3B-937C-8B75A51DADE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999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Financing tool for miners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60F9F-3C4B-4E3B-937C-8B75A51DADE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1936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B650A6-4677-4C44-90CA-9F6CFCB90A3F}" type="datetimeFigureOut">
              <a:rPr lang="en-US" smtClean="0"/>
              <a:pPr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EE144E-0E46-491E-86F5-2D609B2C43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microsoft.com/office/2007/relationships/diagramDrawing" Target="../diagrams/drawing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Environment for Development Perspectives: Mercury Use in Artisanal and Small-scale Gold Mining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Presented by: </a:t>
            </a:r>
            <a:r>
              <a:rPr lang="en-US" dirty="0" err="1" smtClean="0"/>
              <a:t>Usman</a:t>
            </a:r>
            <a:r>
              <a:rPr lang="en-US" dirty="0" smtClean="0"/>
              <a:t> Tariq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15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Title: Environment </a:t>
            </a:r>
            <a:r>
              <a:rPr lang="en-US" dirty="0"/>
              <a:t>for Development Perspectives: Mercury Use in Artisanal and Small-scale Gold Mining </a:t>
            </a:r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  <a:p>
            <a:r>
              <a:rPr lang="en-US" i="1" dirty="0" smtClean="0"/>
              <a:t>Purpose</a:t>
            </a:r>
          </a:p>
          <a:p>
            <a:pPr lvl="1"/>
            <a:r>
              <a:rPr lang="en-US" i="1" dirty="0" smtClean="0"/>
              <a:t>Identifying the gaps and learning priorities</a:t>
            </a:r>
          </a:p>
          <a:p>
            <a:pPr lvl="1"/>
            <a:r>
              <a:rPr lang="en-US" i="1" dirty="0" smtClean="0"/>
              <a:t>Finding models for scaling up solutions that work.</a:t>
            </a:r>
          </a:p>
          <a:p>
            <a:r>
              <a:rPr lang="en-US" i="1" dirty="0" smtClean="0"/>
              <a:t>Status</a:t>
            </a:r>
          </a:p>
          <a:p>
            <a:pPr lvl="1"/>
            <a:r>
              <a:rPr lang="en-US" i="1" dirty="0" smtClean="0"/>
              <a:t>The paper is in the initial stages and will be made available for comments in the second week of July.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0489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 for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7467600" cy="4873752"/>
          </a:xfrm>
        </p:spPr>
        <p:txBody>
          <a:bodyPr>
            <a:normAutofit/>
          </a:bodyPr>
          <a:lstStyle/>
          <a:p>
            <a:r>
              <a:rPr lang="en-US" i="1" dirty="0" smtClean="0"/>
              <a:t>A new gold rush!? </a:t>
            </a:r>
          </a:p>
          <a:p>
            <a:r>
              <a:rPr lang="en-US" i="1" dirty="0" smtClean="0"/>
              <a:t>ASGM as provider of livelihood </a:t>
            </a:r>
          </a:p>
          <a:p>
            <a:r>
              <a:rPr lang="en-US" i="1" dirty="0" smtClean="0"/>
              <a:t>Opportunity for poverty alleviation</a:t>
            </a:r>
          </a:p>
          <a:p>
            <a:r>
              <a:rPr lang="en-US" i="1" dirty="0" smtClean="0"/>
              <a:t>Link between development and ASGM (Examples of Western Coast of North America, Australia and South Africa). </a:t>
            </a:r>
          </a:p>
          <a:p>
            <a:r>
              <a:rPr lang="en-US" i="1" dirty="0" smtClean="0"/>
              <a:t>Health, environment and social problem related to the sector</a:t>
            </a:r>
          </a:p>
        </p:txBody>
      </p:sp>
    </p:spTree>
    <p:extLst>
      <p:ext uri="{BB962C8B-B14F-4D97-AF65-F5344CB8AC3E}">
        <p14:creationId xmlns:p14="http://schemas.microsoft.com/office/powerpoint/2010/main" xmlns="" val="285866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ECONOMICS PAPER AIMS TO CONSIDER ALL ASPECTS OF ASGM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4380473"/>
              </p:ext>
            </p:extLst>
          </p:nvPr>
        </p:nvGraphicFramePr>
        <p:xfrm>
          <a:off x="1600200" y="1295400"/>
          <a:ext cx="5105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821824522"/>
              </p:ext>
            </p:extLst>
          </p:nvPr>
        </p:nvGraphicFramePr>
        <p:xfrm>
          <a:off x="304800" y="1230086"/>
          <a:ext cx="7772400" cy="555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95436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new in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Articulation of negative health, environment and financial impacts of mercury use in economics language</a:t>
            </a:r>
          </a:p>
          <a:p>
            <a:r>
              <a:rPr lang="en-US" i="1" dirty="0" smtClean="0"/>
              <a:t>Updated statistics</a:t>
            </a:r>
          </a:p>
          <a:p>
            <a:r>
              <a:rPr lang="en-US" i="1" dirty="0" smtClean="0"/>
              <a:t>Poverty Reduction Strategic Papers</a:t>
            </a:r>
          </a:p>
          <a:p>
            <a:r>
              <a:rPr lang="en-US" i="1" dirty="0" smtClean="0"/>
              <a:t>New </a:t>
            </a:r>
            <a:r>
              <a:rPr lang="en-US" i="1" dirty="0"/>
              <a:t>case </a:t>
            </a:r>
            <a:r>
              <a:rPr lang="en-US" i="1" dirty="0" smtClean="0"/>
              <a:t>studies (open to doing more)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20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Identified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The outlook of gold</a:t>
            </a:r>
          </a:p>
          <a:p>
            <a:r>
              <a:rPr lang="en-US" i="1" dirty="0" smtClean="0"/>
              <a:t>Growing ESG (Environment, Social Governance) risk awareness in the mining sector</a:t>
            </a:r>
          </a:p>
          <a:p>
            <a:r>
              <a:rPr lang="en-US" i="1" dirty="0"/>
              <a:t>New Corporate Social Responsibility (CSR) awareness in the mining </a:t>
            </a:r>
            <a:r>
              <a:rPr lang="en-US" i="1" dirty="0" smtClean="0"/>
              <a:t>sector</a:t>
            </a:r>
          </a:p>
          <a:p>
            <a:r>
              <a:rPr lang="en-US" i="1" dirty="0"/>
              <a:t>New market creation mechanisms to differentiate gold sources</a:t>
            </a:r>
            <a:r>
              <a:rPr lang="en-US" b="1" i="1" dirty="0" smtClean="0"/>
              <a:t>.</a:t>
            </a:r>
          </a:p>
          <a:p>
            <a:pPr marL="0" indent="0">
              <a:buNone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112419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is a major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/>
              <a:t>Mercury is cheap and trusted in the process of gold amalgamation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Lack </a:t>
            </a:r>
            <a:r>
              <a:rPr lang="en-US" i="1" dirty="0"/>
              <a:t>of </a:t>
            </a:r>
            <a:r>
              <a:rPr lang="en-US" i="1" dirty="0" smtClean="0"/>
              <a:t>access to credit </a:t>
            </a:r>
            <a:r>
              <a:rPr lang="en-US" i="1" dirty="0"/>
              <a:t>for </a:t>
            </a:r>
            <a:r>
              <a:rPr lang="en-US" i="1" dirty="0" smtClean="0"/>
              <a:t>miners</a:t>
            </a:r>
          </a:p>
          <a:p>
            <a:r>
              <a:rPr lang="en-US" i="1" dirty="0" smtClean="0"/>
              <a:t>Lack of finance at the national level for investing in sustainable artisanal and small-scale mining livelihoods</a:t>
            </a:r>
          </a:p>
        </p:txBody>
      </p:sp>
    </p:spTree>
    <p:extLst>
      <p:ext uri="{BB962C8B-B14F-4D97-AF65-F5344CB8AC3E}">
        <p14:creationId xmlns:p14="http://schemas.microsoft.com/office/powerpoint/2010/main" xmlns="" val="3762694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Options for Financing the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000" i="1" dirty="0"/>
              <a:t>Multilateral and bilateral funding </a:t>
            </a:r>
            <a:r>
              <a:rPr lang="en-US" sz="2000" i="1" dirty="0" smtClean="0"/>
              <a:t>sources (GEF, SAICM, SDC </a:t>
            </a:r>
            <a:r>
              <a:rPr lang="en-US" sz="2000" i="1" dirty="0" err="1" smtClean="0"/>
              <a:t>etc</a:t>
            </a:r>
            <a:r>
              <a:rPr lang="en-US" sz="2000" i="1" dirty="0"/>
              <a:t>)</a:t>
            </a:r>
            <a:endParaRPr lang="en-US" sz="2000" i="1" dirty="0" smtClean="0"/>
          </a:p>
          <a:p>
            <a:pPr lvl="2"/>
            <a:r>
              <a:rPr lang="en-US" sz="2000" i="1" dirty="0" smtClean="0"/>
              <a:t>National </a:t>
            </a:r>
            <a:r>
              <a:rPr lang="en-US" sz="2000" i="1" dirty="0"/>
              <a:t>sources of finance </a:t>
            </a:r>
            <a:r>
              <a:rPr lang="en-US" sz="2000" i="1" dirty="0" smtClean="0"/>
              <a:t>(national budget)</a:t>
            </a:r>
            <a:endParaRPr lang="en-US" sz="2000" i="1" dirty="0"/>
          </a:p>
          <a:p>
            <a:pPr lvl="2"/>
            <a:r>
              <a:rPr lang="en-US" sz="2000" i="1" dirty="0"/>
              <a:t>Multilateral/bi-lateral sources for national programmatic and project development </a:t>
            </a:r>
          </a:p>
          <a:p>
            <a:pPr lvl="2"/>
            <a:r>
              <a:rPr lang="en-US" sz="2000" i="1" dirty="0"/>
              <a:t>Capturing windfall gains from formal gold resource exploitation for the longer term </a:t>
            </a:r>
            <a:endParaRPr lang="en-US" sz="2000" i="1" dirty="0" smtClean="0"/>
          </a:p>
          <a:p>
            <a:pPr lvl="2"/>
            <a:r>
              <a:rPr lang="en-US" sz="2000" i="1" dirty="0" smtClean="0"/>
              <a:t>Access to credit</a:t>
            </a:r>
          </a:p>
          <a:p>
            <a:pPr lvl="3"/>
            <a:r>
              <a:rPr lang="en-US" dirty="0"/>
              <a:t>Public Private Partnerships </a:t>
            </a:r>
          </a:p>
          <a:p>
            <a:pPr lvl="3"/>
            <a:r>
              <a:rPr lang="en-US" dirty="0"/>
              <a:t>Microfinance</a:t>
            </a:r>
          </a:p>
          <a:p>
            <a:pPr lvl="3"/>
            <a:r>
              <a:rPr lang="en-US" dirty="0"/>
              <a:t>Scaling up solutions that work</a:t>
            </a:r>
          </a:p>
          <a:p>
            <a:pPr lvl="2"/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4213088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mtClean="0"/>
              <a:t>Question:</a:t>
            </a:r>
          </a:p>
          <a:p>
            <a:pPr marL="0" indent="0">
              <a:buNone/>
            </a:pPr>
            <a:endParaRPr lang="en-US" smtClean="0"/>
          </a:p>
          <a:p>
            <a:r>
              <a:rPr lang="en-US" dirty="0" smtClean="0"/>
              <a:t>What projects represent model financing techniques?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5492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</TotalTime>
  <Words>402</Words>
  <Application>Microsoft Office PowerPoint</Application>
  <PresentationFormat>On-screen Show (4:3)</PresentationFormat>
  <Paragraphs>59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Environment for Development Perspectives: Mercury Use in Artisanal and Small-scale Gold Mining </vt:lpstr>
      <vt:lpstr>Introduction</vt:lpstr>
      <vt:lpstr>Motivation for the study</vt:lpstr>
      <vt:lpstr>ECONOMICS PAPER AIMS TO CONSIDER ALL ASPECTS OF ASGM</vt:lpstr>
      <vt:lpstr>What is new in the study</vt:lpstr>
      <vt:lpstr>Opportunities Identified</vt:lpstr>
      <vt:lpstr>Financing is a major Challenge</vt:lpstr>
      <vt:lpstr>Some Options for Financing the transition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 for Development Perspectives: Mercury Use in Artisanal and Small-scale Gold Mining </dc:title>
  <dc:creator>usman</dc:creator>
  <cp:lastModifiedBy>uaer</cp:lastModifiedBy>
  <cp:revision>26</cp:revision>
  <dcterms:created xsi:type="dcterms:W3CDTF">2011-06-07T21:27:55Z</dcterms:created>
  <dcterms:modified xsi:type="dcterms:W3CDTF">2011-06-09T13:15:35Z</dcterms:modified>
</cp:coreProperties>
</file>