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4"/>
  </p:notesMasterIdLst>
  <p:handoutMasterIdLst>
    <p:handoutMasterId r:id="rId15"/>
  </p:handoutMasterIdLst>
  <p:sldIdLst>
    <p:sldId id="520" r:id="rId2"/>
    <p:sldId id="514" r:id="rId3"/>
    <p:sldId id="515" r:id="rId4"/>
    <p:sldId id="501" r:id="rId5"/>
    <p:sldId id="504" r:id="rId6"/>
    <p:sldId id="505" r:id="rId7"/>
    <p:sldId id="506" r:id="rId8"/>
    <p:sldId id="511" r:id="rId9"/>
    <p:sldId id="513" r:id="rId10"/>
    <p:sldId id="512" r:id="rId11"/>
    <p:sldId id="521" r:id="rId12"/>
    <p:sldId id="522" r:id="rId13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65" autoAdjust="0"/>
    <p:restoredTop sz="78229" autoAdjust="0"/>
  </p:normalViewPr>
  <p:slideViewPr>
    <p:cSldViewPr>
      <p:cViewPr varScale="1">
        <p:scale>
          <a:sx n="57" d="100"/>
          <a:sy n="57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888" y="504"/>
      </p:cViewPr>
      <p:guideLst>
        <p:guide orient="horz" pos="3127"/>
        <p:guide pos="214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Tahoma" pitchFamily="34" charset="0"/>
              </a:defRPr>
            </a:lvl1pPr>
          </a:lstStyle>
          <a:p>
            <a:fld id="{D3A3F61A-E177-4DF9-A884-30886805F9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716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16463"/>
            <a:ext cx="49815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4" rIns="92729" bIns="46364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Tahoma" pitchFamily="34" charset="0"/>
              </a:defRPr>
            </a:lvl1pPr>
          </a:lstStyle>
          <a:p>
            <a:fld id="{0D924811-79A8-44E0-A9C1-26861F8FFA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AFEAB-759C-4461-8E93-F5884A5012C8}" type="slidenum">
              <a:rPr lang="en-US"/>
              <a:pPr/>
              <a:t>1</a:t>
            </a:fld>
            <a:endParaRPr lang="en-US"/>
          </a:p>
        </p:txBody>
      </p:sp>
      <p:sp>
        <p:nvSpPr>
          <p:cNvPr id="5447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C475BD-6345-45D4-BF3A-231644F16F9A}" type="slidenum">
              <a:rPr lang="en-US"/>
              <a:pPr/>
              <a:t>2</a:t>
            </a:fld>
            <a:endParaRPr lang="en-US"/>
          </a:p>
        </p:txBody>
      </p:sp>
      <p:sp>
        <p:nvSpPr>
          <p:cNvPr id="5345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56CA5D-CB74-4C09-AA22-2519302F69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24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4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05C10-B13B-44BF-8581-AFC004B061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B79D-B9B3-44B2-88A4-E82AB1BC36E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07EEE-EED4-4325-B785-86DBCECC0E8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2D79E-5C9D-4121-84F0-C265BBA7CE8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8AAD4-940C-484E-8900-7CA9C25346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FB9C5-B8EB-4060-BE32-64D24E26D80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143E0-CC7C-43AF-9908-900D5C6511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34C97-85BE-43B2-8C87-FCCDF923D5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7F5D5-0AC5-49CA-8A7C-CE94CAADA73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48236-F890-4A9D-8EBD-6E3D244192E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02CFCDF-16F7-45A9-B0AC-37447C638E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522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522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65225" name="Picture 9" descr="UNEP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-152400"/>
            <a:ext cx="1600200" cy="12001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.unep.ch/mercury/Sector-Specific-Information/Artisanal-small-scale-mining(2)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BDF5-9C9D-498D-9EA0-FBB9DC97D41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44600" y="576263"/>
            <a:ext cx="6996113" cy="825500"/>
          </a:xfrm>
        </p:spPr>
        <p:txBody>
          <a:bodyPr lIns="18000" rIns="18000" anchor="ctr"/>
          <a:lstStyle/>
          <a:p>
            <a:r>
              <a:rPr lang="fr-CH" sz="6300">
                <a:latin typeface="Impact" pitchFamily="34" charset="0"/>
              </a:rPr>
              <a:t>Strategic Planning</a:t>
            </a:r>
            <a:endParaRPr lang="en-US" sz="6300">
              <a:latin typeface="Impact" pitchFamily="34" charset="0"/>
            </a:endParaRPr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258888" y="1773238"/>
            <a:ext cx="6769100" cy="4679950"/>
          </a:xfrm>
        </p:spPr>
        <p:txBody>
          <a:bodyPr lIns="18000" rIns="18000"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fr-CH" sz="2400" b="1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Reducing Mercury Use in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fr-CH" sz="2400" b="1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Artisanal and small-scale gold mining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fr-CH" sz="2400" b="1"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fr-CH" sz="1800" b="1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Lagos, Nigeria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fr-CH" sz="1800" b="1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June 2011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fr-CH" sz="1400">
              <a:latin typeface="Garamond" pitchFamily="18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fr-CH" sz="1600">
                <a:latin typeface="Garamond" pitchFamily="18" charset="0"/>
              </a:rPr>
              <a:t>Brenda Koekkoek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fr-CH" sz="1600">
                <a:latin typeface="Garamond" pitchFamily="18" charset="0"/>
              </a:rPr>
              <a:t>Programme Officer - Chemicals Branch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fr-CH" sz="1600">
                <a:latin typeface="Garamond" pitchFamily="18" charset="0"/>
              </a:rPr>
              <a:t>United Nations Environment Programme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sz="1600">
              <a:latin typeface="Garamond" pitchFamily="18" charset="0"/>
            </a:endParaRPr>
          </a:p>
        </p:txBody>
      </p:sp>
      <p:pic>
        <p:nvPicPr>
          <p:cNvPr id="54374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492375"/>
            <a:ext cx="3138488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3749" name="Text Box 5"/>
          <p:cNvSpPr txBox="1">
            <a:spLocks noChangeArrowheads="1"/>
          </p:cNvSpPr>
          <p:nvPr/>
        </p:nvSpPr>
        <p:spPr bwMode="auto">
          <a:xfrm>
            <a:off x="7092950" y="4868863"/>
            <a:ext cx="18716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CH" sz="1000">
                <a:cs typeface="Arial" charset="0"/>
              </a:rPr>
              <a:t>Source:  Dr. Kevin Telmer </a:t>
            </a:r>
          </a:p>
          <a:p>
            <a:pPr algn="r">
              <a:spcBef>
                <a:spcPct val="50000"/>
              </a:spcBef>
            </a:pPr>
            <a:r>
              <a:rPr lang="fr-CH" sz="1000">
                <a:cs typeface="Arial" charset="0"/>
              </a:rPr>
              <a:t>Artisanal Gold Council</a:t>
            </a:r>
            <a:endParaRPr lang="en-US" sz="1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3375-41EE-4716-96E4-B397D3B53BC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Meeting follow-up</a:t>
            </a:r>
            <a:endParaRPr lang="en-US"/>
          </a:p>
        </p:txBody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724400"/>
          </a:xfrm>
        </p:spPr>
        <p:txBody>
          <a:bodyPr/>
          <a:lstStyle/>
          <a:p>
            <a:r>
              <a:rPr lang="fr-CH" sz="2900">
                <a:latin typeface="Footlight MT Light" pitchFamily="18" charset="0"/>
              </a:rPr>
              <a:t>UNEP has limited seed money from US EPA and Norway to support follow up to this workshop.</a:t>
            </a:r>
          </a:p>
          <a:p>
            <a:endParaRPr lang="fr-CH" sz="2900">
              <a:latin typeface="Footlight MT Light" pitchFamily="18" charset="0"/>
            </a:endParaRPr>
          </a:p>
          <a:p>
            <a:r>
              <a:rPr lang="fr-CH" sz="2900">
                <a:latin typeface="Footlight MT Light" pitchFamily="18" charset="0"/>
              </a:rPr>
              <a:t>Governments are invited to submit a one page workplan for the development of a draft national strategic plan to UNEP by 15 July 2011.</a:t>
            </a:r>
          </a:p>
          <a:p>
            <a:pPr lvl="1"/>
            <a:r>
              <a:rPr lang="fr-CH" sz="2500">
                <a:latin typeface="Footlight MT Light" pitchFamily="18" charset="0"/>
              </a:rPr>
              <a:t>This workplan to include a recommendation for a consultant to undertake the drafting.</a:t>
            </a:r>
          </a:p>
          <a:p>
            <a:pPr lvl="1"/>
            <a:endParaRPr lang="fr-CH" sz="2500">
              <a:latin typeface="Footlight MT Light" pitchFamily="18" charset="0"/>
            </a:endParaRPr>
          </a:p>
          <a:p>
            <a:pPr>
              <a:buFont typeface="Wingdings" pitchFamily="2" charset="2"/>
              <a:buNone/>
            </a:pPr>
            <a:endParaRPr lang="fr-CH" sz="2900"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0BB26-38DA-4D15-8C35-D737EF79FCBB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Break-out discussion questions</a:t>
            </a:r>
            <a:endParaRPr lang="en-US"/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64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r-CH" sz="2600" dirty="0"/>
              <a:t>In </a:t>
            </a:r>
            <a:r>
              <a:rPr lang="fr-CH" sz="2600" dirty="0" err="1"/>
              <a:t>developing</a:t>
            </a:r>
            <a:r>
              <a:rPr lang="fr-CH" sz="2600" dirty="0"/>
              <a:t> </a:t>
            </a:r>
            <a:r>
              <a:rPr lang="fr-CH" sz="2600" dirty="0" err="1"/>
              <a:t>your</a:t>
            </a:r>
            <a:r>
              <a:rPr lang="fr-CH" sz="2600" dirty="0"/>
              <a:t> National Plan:</a:t>
            </a:r>
          </a:p>
          <a:p>
            <a:pPr lvl="1"/>
            <a:r>
              <a:rPr lang="fr-CH" sz="2200" dirty="0" err="1"/>
              <a:t>Who</a:t>
            </a:r>
            <a:r>
              <a:rPr lang="fr-CH" sz="2200" dirty="0"/>
              <a:t> are the main </a:t>
            </a:r>
            <a:r>
              <a:rPr lang="fr-CH" sz="2200" dirty="0" err="1"/>
              <a:t>players</a:t>
            </a:r>
            <a:r>
              <a:rPr lang="fr-CH" sz="2200" dirty="0"/>
              <a:t> in </a:t>
            </a:r>
            <a:r>
              <a:rPr lang="fr-CH" sz="2200" dirty="0" err="1"/>
              <a:t>developing</a:t>
            </a:r>
            <a:r>
              <a:rPr lang="fr-CH" sz="2200" dirty="0"/>
              <a:t> </a:t>
            </a:r>
            <a:r>
              <a:rPr lang="fr-CH" sz="2200" dirty="0" err="1"/>
              <a:t>your</a:t>
            </a:r>
            <a:r>
              <a:rPr lang="fr-CH" sz="2200" dirty="0"/>
              <a:t> plan </a:t>
            </a:r>
            <a:r>
              <a:rPr lang="fr-CH" sz="2200" dirty="0" err="1"/>
              <a:t>at</a:t>
            </a:r>
            <a:r>
              <a:rPr lang="fr-CH" sz="2200" dirty="0"/>
              <a:t> the national </a:t>
            </a:r>
            <a:r>
              <a:rPr lang="fr-CH" sz="2200" dirty="0" err="1"/>
              <a:t>level</a:t>
            </a:r>
            <a:r>
              <a:rPr lang="fr-CH" sz="2200" dirty="0"/>
              <a:t>? </a:t>
            </a:r>
            <a:endParaRPr lang="fr-CH" sz="2200" dirty="0" smtClean="0"/>
          </a:p>
          <a:p>
            <a:pPr lvl="1"/>
            <a:r>
              <a:rPr lang="fr-CH" sz="2200" dirty="0" err="1" smtClean="0"/>
              <a:t>What</a:t>
            </a:r>
            <a:r>
              <a:rPr lang="fr-CH" sz="2200" dirty="0" smtClean="0"/>
              <a:t> </a:t>
            </a:r>
            <a:r>
              <a:rPr lang="fr-CH" sz="2200" dirty="0" err="1" smtClean="0"/>
              <a:t>key</a:t>
            </a:r>
            <a:r>
              <a:rPr lang="fr-CH" sz="2200" dirty="0" smtClean="0"/>
              <a:t> </a:t>
            </a:r>
            <a:r>
              <a:rPr lang="fr-CH" sz="2200" dirty="0" err="1" smtClean="0"/>
              <a:t>players</a:t>
            </a:r>
            <a:r>
              <a:rPr lang="fr-CH" sz="2200" dirty="0" smtClean="0"/>
              <a:t> are </a:t>
            </a:r>
            <a:r>
              <a:rPr lang="fr-CH" sz="2200" dirty="0" err="1" smtClean="0"/>
              <a:t>involved</a:t>
            </a:r>
            <a:r>
              <a:rPr lang="fr-CH" sz="2200" dirty="0" smtClean="0"/>
              <a:t> in </a:t>
            </a:r>
            <a:r>
              <a:rPr lang="fr-CH" sz="2200" dirty="0" err="1" smtClean="0"/>
              <a:t>implementing</a:t>
            </a:r>
            <a:r>
              <a:rPr lang="fr-CH" sz="2200" dirty="0" smtClean="0"/>
              <a:t> </a:t>
            </a:r>
            <a:r>
              <a:rPr lang="fr-CH" sz="2200" dirty="0" err="1" smtClean="0"/>
              <a:t>your</a:t>
            </a:r>
            <a:r>
              <a:rPr lang="fr-CH" sz="2200" dirty="0" smtClean="0"/>
              <a:t> plan?  </a:t>
            </a:r>
            <a:r>
              <a:rPr lang="fr-CH" sz="2200" dirty="0" err="1" smtClean="0"/>
              <a:t>What</a:t>
            </a:r>
            <a:r>
              <a:rPr lang="fr-CH" sz="2200" dirty="0" smtClean="0"/>
              <a:t> type of </a:t>
            </a:r>
            <a:r>
              <a:rPr lang="fr-CH" sz="2200" dirty="0" err="1" smtClean="0"/>
              <a:t>projects</a:t>
            </a:r>
            <a:r>
              <a:rPr lang="fr-CH" sz="2200" dirty="0" smtClean="0"/>
              <a:t> </a:t>
            </a:r>
            <a:r>
              <a:rPr lang="fr-CH" sz="2200" dirty="0" err="1" smtClean="0"/>
              <a:t>would</a:t>
            </a:r>
            <a:r>
              <a:rPr lang="fr-CH" sz="2200" dirty="0" smtClean="0"/>
              <a:t> </a:t>
            </a:r>
            <a:r>
              <a:rPr lang="fr-CH" sz="2200" dirty="0" err="1" smtClean="0"/>
              <a:t>they</a:t>
            </a:r>
            <a:r>
              <a:rPr lang="fr-CH" sz="2200" dirty="0" smtClean="0"/>
              <a:t> support?</a:t>
            </a:r>
            <a:endParaRPr lang="en-US" sz="2200" dirty="0" smtClean="0"/>
          </a:p>
          <a:p>
            <a:pPr lvl="1"/>
            <a:r>
              <a:rPr lang="fr-CH" sz="2200" dirty="0" err="1" smtClean="0"/>
              <a:t>What</a:t>
            </a:r>
            <a:r>
              <a:rPr lang="fr-CH" sz="2200" dirty="0" smtClean="0"/>
              <a:t> </a:t>
            </a:r>
            <a:r>
              <a:rPr lang="fr-CH" sz="2200" dirty="0" err="1"/>
              <a:t>strategic</a:t>
            </a:r>
            <a:r>
              <a:rPr lang="fr-CH" sz="2200" dirty="0"/>
              <a:t> objectives </a:t>
            </a:r>
            <a:r>
              <a:rPr lang="fr-CH" sz="2200" dirty="0" err="1"/>
              <a:t>would</a:t>
            </a:r>
            <a:r>
              <a:rPr lang="fr-CH" sz="2200" dirty="0"/>
              <a:t> </a:t>
            </a:r>
            <a:r>
              <a:rPr lang="fr-CH" sz="2200" dirty="0" err="1"/>
              <a:t>you</a:t>
            </a:r>
            <a:r>
              <a:rPr lang="fr-CH" sz="2200" dirty="0"/>
              <a:t> </a:t>
            </a:r>
            <a:r>
              <a:rPr lang="fr-CH" sz="2200" dirty="0" err="1"/>
              <a:t>promote</a:t>
            </a:r>
            <a:r>
              <a:rPr lang="fr-CH" sz="2200" dirty="0"/>
              <a:t> in </a:t>
            </a:r>
            <a:r>
              <a:rPr lang="fr-CH" sz="2200" dirty="0" err="1"/>
              <a:t>your</a:t>
            </a:r>
            <a:r>
              <a:rPr lang="fr-CH" sz="2200" dirty="0"/>
              <a:t> </a:t>
            </a:r>
            <a:r>
              <a:rPr lang="fr-CH" sz="2200" dirty="0" err="1"/>
              <a:t>draft</a:t>
            </a:r>
            <a:r>
              <a:rPr lang="fr-CH" sz="2200" dirty="0"/>
              <a:t> plan</a:t>
            </a:r>
            <a:r>
              <a:rPr lang="fr-CH" sz="2200" dirty="0" smtClean="0"/>
              <a:t>?  </a:t>
            </a:r>
          </a:p>
          <a:p>
            <a:pPr lvl="1"/>
            <a:r>
              <a:rPr lang="fr-CH" sz="2200" dirty="0" err="1" smtClean="0"/>
              <a:t>What</a:t>
            </a:r>
            <a:r>
              <a:rPr lang="fr-CH" sz="2200" dirty="0" smtClean="0"/>
              <a:t> are the </a:t>
            </a:r>
            <a:r>
              <a:rPr lang="fr-CH" sz="2200" dirty="0" err="1" smtClean="0"/>
              <a:t>technical</a:t>
            </a:r>
            <a:r>
              <a:rPr lang="fr-CH" sz="2200" dirty="0" smtClean="0"/>
              <a:t> or </a:t>
            </a:r>
            <a:r>
              <a:rPr lang="fr-CH" sz="2200" dirty="0" err="1" smtClean="0"/>
              <a:t>other</a:t>
            </a:r>
            <a:r>
              <a:rPr lang="fr-CH" sz="2200" dirty="0" smtClean="0"/>
              <a:t> </a:t>
            </a:r>
            <a:r>
              <a:rPr lang="fr-CH" sz="2200" dirty="0" err="1" smtClean="0"/>
              <a:t>project</a:t>
            </a:r>
            <a:r>
              <a:rPr lang="fr-CH" sz="2200" dirty="0" smtClean="0"/>
              <a:t> </a:t>
            </a:r>
            <a:r>
              <a:rPr lang="fr-CH" sz="2200" dirty="0" err="1" smtClean="0"/>
              <a:t>priorities</a:t>
            </a:r>
            <a:r>
              <a:rPr lang="fr-CH" sz="2200" dirty="0" smtClean="0"/>
              <a:t> ?</a:t>
            </a:r>
            <a:r>
              <a:rPr lang="fr-CH" sz="2200" dirty="0" smtClean="0"/>
              <a:t> If </a:t>
            </a:r>
            <a:r>
              <a:rPr lang="fr-CH" sz="2200" dirty="0" err="1" smtClean="0"/>
              <a:t>you</a:t>
            </a:r>
            <a:r>
              <a:rPr lang="fr-CH" sz="2200" dirty="0" smtClean="0"/>
              <a:t> </a:t>
            </a:r>
            <a:r>
              <a:rPr lang="fr-CH" sz="2200" dirty="0" err="1" smtClean="0"/>
              <a:t>had</a:t>
            </a:r>
            <a:r>
              <a:rPr lang="fr-CH" sz="2200" dirty="0" smtClean="0"/>
              <a:t> 100,000 USD, </a:t>
            </a:r>
            <a:r>
              <a:rPr lang="fr-CH" sz="2200" dirty="0" err="1" smtClean="0"/>
              <a:t>what</a:t>
            </a:r>
            <a:r>
              <a:rPr lang="fr-CH" sz="2200" dirty="0" smtClean="0"/>
              <a:t> </a:t>
            </a:r>
            <a:r>
              <a:rPr lang="fr-CH" sz="2200" dirty="0" err="1" smtClean="0"/>
              <a:t>project</a:t>
            </a:r>
            <a:r>
              <a:rPr lang="fr-CH" sz="2200" dirty="0" smtClean="0"/>
              <a:t> </a:t>
            </a:r>
            <a:r>
              <a:rPr lang="fr-CH" sz="2200" dirty="0" err="1" smtClean="0"/>
              <a:t>would</a:t>
            </a:r>
            <a:r>
              <a:rPr lang="fr-CH" sz="2200" dirty="0" smtClean="0"/>
              <a:t> </a:t>
            </a:r>
            <a:r>
              <a:rPr lang="fr-CH" sz="2200" dirty="0" err="1" smtClean="0"/>
              <a:t>you</a:t>
            </a:r>
            <a:r>
              <a:rPr lang="fr-CH" sz="2200" dirty="0" smtClean="0"/>
              <a:t> </a:t>
            </a:r>
            <a:r>
              <a:rPr lang="fr-CH" sz="2200" dirty="0" err="1" smtClean="0"/>
              <a:t>prioritize</a:t>
            </a:r>
            <a:r>
              <a:rPr lang="fr-CH" sz="2200" dirty="0" smtClean="0"/>
              <a:t> </a:t>
            </a:r>
            <a:r>
              <a:rPr lang="fr-CH" sz="2200" dirty="0" err="1" smtClean="0"/>
              <a:t>immediately</a:t>
            </a:r>
            <a:r>
              <a:rPr lang="fr-CH" sz="2200" dirty="0" smtClean="0"/>
              <a:t>?</a:t>
            </a:r>
          </a:p>
          <a:p>
            <a:pPr lvl="1"/>
            <a:r>
              <a:rPr lang="fr-CH" sz="2200" smtClean="0"/>
              <a:t>What</a:t>
            </a:r>
            <a:r>
              <a:rPr lang="fr-CH" sz="2200" dirty="0" smtClean="0"/>
              <a:t> changes to </a:t>
            </a:r>
            <a:r>
              <a:rPr lang="fr-CH" sz="2200" dirty="0" err="1" smtClean="0"/>
              <a:t>your</a:t>
            </a:r>
            <a:r>
              <a:rPr lang="fr-CH" sz="2200" dirty="0" smtClean="0"/>
              <a:t> </a:t>
            </a:r>
            <a:r>
              <a:rPr lang="fr-CH" sz="2200" dirty="0" err="1"/>
              <a:t>legal</a:t>
            </a:r>
            <a:r>
              <a:rPr lang="fr-CH" sz="2200" dirty="0"/>
              <a:t> </a:t>
            </a:r>
            <a:r>
              <a:rPr lang="fr-CH" sz="2200" dirty="0" err="1"/>
              <a:t>framework</a:t>
            </a:r>
            <a:r>
              <a:rPr lang="fr-CH" sz="2200" dirty="0"/>
              <a:t> </a:t>
            </a:r>
            <a:r>
              <a:rPr lang="fr-CH" sz="2200" dirty="0" err="1" smtClean="0"/>
              <a:t>may</a:t>
            </a:r>
            <a:r>
              <a:rPr lang="fr-CH" sz="2200" dirty="0" smtClean="0"/>
              <a:t> </a:t>
            </a:r>
            <a:r>
              <a:rPr lang="fr-CH" sz="2200" dirty="0" err="1" smtClean="0"/>
              <a:t>be</a:t>
            </a:r>
            <a:r>
              <a:rPr lang="fr-CH" sz="2200" dirty="0" smtClean="0"/>
              <a:t> </a:t>
            </a:r>
            <a:r>
              <a:rPr lang="fr-CH" sz="2200" dirty="0" err="1" smtClean="0"/>
              <a:t>necessary</a:t>
            </a:r>
            <a:r>
              <a:rPr lang="fr-CH" sz="2200" dirty="0" smtClean="0"/>
              <a:t>? If </a:t>
            </a:r>
            <a:r>
              <a:rPr lang="fr-CH" sz="2200" dirty="0" err="1" smtClean="0"/>
              <a:t>any</a:t>
            </a:r>
            <a:r>
              <a:rPr lang="fr-CH" sz="2200" dirty="0" smtClean="0"/>
              <a:t>? And </a:t>
            </a:r>
            <a:r>
              <a:rPr lang="fr-CH" sz="2200" dirty="0" err="1" smtClean="0"/>
              <a:t>who</a:t>
            </a:r>
            <a:r>
              <a:rPr lang="fr-CH" sz="2200" dirty="0" smtClean="0"/>
              <a:t> </a:t>
            </a:r>
            <a:r>
              <a:rPr lang="fr-CH" sz="2200" dirty="0" err="1" smtClean="0"/>
              <a:t>would</a:t>
            </a:r>
            <a:r>
              <a:rPr lang="fr-CH" sz="2200" dirty="0" smtClean="0"/>
              <a:t> </a:t>
            </a:r>
            <a:r>
              <a:rPr lang="fr-CH" sz="2200" dirty="0" err="1" smtClean="0"/>
              <a:t>be</a:t>
            </a:r>
            <a:r>
              <a:rPr lang="fr-CH" sz="2200" dirty="0" smtClean="0"/>
              <a:t> </a:t>
            </a:r>
            <a:r>
              <a:rPr lang="fr-CH" sz="2200" dirty="0" err="1" smtClean="0"/>
              <a:t>responsible</a:t>
            </a:r>
            <a:r>
              <a:rPr lang="fr-CH" sz="2200" dirty="0" smtClean="0"/>
              <a:t> for </a:t>
            </a:r>
            <a:r>
              <a:rPr lang="fr-CH" sz="2200" dirty="0" err="1" smtClean="0"/>
              <a:t>such</a:t>
            </a:r>
            <a:r>
              <a:rPr lang="fr-CH" sz="2200" dirty="0" smtClean="0"/>
              <a:t> changes?  </a:t>
            </a:r>
            <a:endParaRPr lang="fr-CH" sz="2200" dirty="0"/>
          </a:p>
          <a:p>
            <a:pPr lvl="1"/>
            <a:r>
              <a:rPr lang="fr-CH" sz="2200" dirty="0" err="1" smtClean="0"/>
              <a:t>What</a:t>
            </a:r>
            <a:r>
              <a:rPr lang="fr-CH" sz="2200" dirty="0" smtClean="0"/>
              <a:t> </a:t>
            </a:r>
            <a:r>
              <a:rPr lang="fr-CH" sz="2200" dirty="0"/>
              <a:t>are the options for </a:t>
            </a:r>
            <a:r>
              <a:rPr lang="fr-CH" sz="2200" dirty="0" err="1"/>
              <a:t>financing</a:t>
            </a:r>
            <a:r>
              <a:rPr lang="fr-CH" sz="2200" dirty="0"/>
              <a:t> </a:t>
            </a:r>
            <a:r>
              <a:rPr lang="fr-CH" sz="2200" dirty="0" err="1"/>
              <a:t>your</a:t>
            </a:r>
            <a:r>
              <a:rPr lang="fr-CH" sz="2200" dirty="0"/>
              <a:t> plan </a:t>
            </a:r>
            <a:r>
              <a:rPr lang="fr-CH" sz="2200" dirty="0" err="1"/>
              <a:t>development</a:t>
            </a:r>
            <a:r>
              <a:rPr lang="fr-CH" sz="2200" dirty="0"/>
              <a:t>? </a:t>
            </a:r>
          </a:p>
          <a:p>
            <a:pPr lvl="1"/>
            <a:r>
              <a:rPr lang="fr-CH" sz="2200" dirty="0" err="1"/>
              <a:t>What</a:t>
            </a:r>
            <a:r>
              <a:rPr lang="fr-CH" sz="2200" dirty="0"/>
              <a:t> are the options for </a:t>
            </a:r>
            <a:r>
              <a:rPr lang="fr-CH" sz="2200" dirty="0" err="1"/>
              <a:t>financing</a:t>
            </a:r>
            <a:r>
              <a:rPr lang="fr-CH" sz="2200" dirty="0"/>
              <a:t> the </a:t>
            </a:r>
            <a:r>
              <a:rPr lang="fr-CH" sz="2200" dirty="0" err="1"/>
              <a:t>implementation</a:t>
            </a:r>
            <a:r>
              <a:rPr lang="fr-CH" sz="2200" dirty="0"/>
              <a:t> of </a:t>
            </a:r>
            <a:r>
              <a:rPr lang="fr-CH" sz="2200" dirty="0" err="1"/>
              <a:t>your</a:t>
            </a:r>
            <a:r>
              <a:rPr lang="fr-CH" sz="2200" dirty="0"/>
              <a:t> plan (</a:t>
            </a:r>
            <a:r>
              <a:rPr lang="fr-CH" sz="2200" dirty="0" err="1"/>
              <a:t>technical</a:t>
            </a:r>
            <a:r>
              <a:rPr lang="fr-CH" sz="2200" dirty="0"/>
              <a:t>, </a:t>
            </a:r>
            <a:r>
              <a:rPr lang="fr-CH" sz="2200" dirty="0" err="1"/>
              <a:t>formalization</a:t>
            </a:r>
            <a:r>
              <a:rPr lang="fr-CH" sz="2200" dirty="0"/>
              <a:t>, training components</a:t>
            </a:r>
            <a:r>
              <a:rPr lang="fr-CH" sz="2200" dirty="0" smtClean="0"/>
              <a:t>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05C34-0013-4511-BA5B-FCBA4BFF72FF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Regional Dialogue</a:t>
            </a:r>
            <a:endParaRPr lang="en-US"/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E526B-2C7C-48A1-9328-0C5FEDF443C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6" name="Date Placeholder 1"/>
          <p:cNvSpPr txBox="1">
            <a:spLocks noGrp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l">
              <a:defRPr/>
            </a:pPr>
            <a:fld id="{4C6A81C0-688B-425E-A2FE-4DC95CAF9664}" type="datetime6">
              <a:rPr lang="en-GB" sz="12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pPr algn="l">
                <a:defRPr/>
              </a:pPr>
              <a:t>June 11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27" name="Footer Placeholder 2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UNEP DTIE Chemicals Branch</a:t>
            </a:r>
          </a:p>
        </p:txBody>
      </p:sp>
      <p:sp>
        <p:nvSpPr>
          <p:cNvPr id="28" name="Slide Number Placeholder 3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BAADC55-190F-4ECD-9AD8-E80741BE099B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pPr algn="r">
                <a:defRPr/>
              </a:pPr>
              <a:t>2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33509" name="Date Placeholder 3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fld id="{DC8E6AB7-D46D-43B3-981B-72EDC5E3AFDA}" type="datetime4">
              <a:rPr lang="en-GB" sz="1200">
                <a:solidFill>
                  <a:srgbClr val="898989"/>
                </a:solidFill>
                <a:cs typeface="Arial" charset="0"/>
              </a:rPr>
              <a:pPr algn="l"/>
              <a:t>10 June 2011</a:t>
            </a:fld>
            <a:endParaRPr lang="en-US" sz="12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1382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49250"/>
            <a:ext cx="8077200" cy="908050"/>
          </a:xfrm>
        </p:spPr>
        <p:txBody>
          <a:bodyPr anchor="ctr"/>
          <a:lstStyle/>
          <a:p>
            <a:pPr marL="800100" indent="-800100"/>
            <a:r>
              <a:rPr lang="en-GB" sz="3800">
                <a:effectLst>
                  <a:outerShdw blurRad="38100" dist="38100" dir="2700000" algn="tl">
                    <a:srgbClr val="C0C0C0"/>
                  </a:outerShdw>
                </a:effectLst>
              </a:rPr>
              <a:t>	** REMINDER</a:t>
            </a:r>
            <a:br>
              <a:rPr lang="en-GB" sz="3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800">
                <a:effectLst>
                  <a:outerShdw blurRad="38100" dist="38100" dir="2700000" algn="tl">
                    <a:srgbClr val="C0C0C0"/>
                  </a:outerShdw>
                </a:effectLst>
              </a:rPr>
              <a:t>The treaty negotiation process</a:t>
            </a:r>
          </a:p>
        </p:txBody>
      </p:sp>
      <p:grpSp>
        <p:nvGrpSpPr>
          <p:cNvPr id="533511" name="Group 3"/>
          <p:cNvGrpSpPr>
            <a:grpSpLocks/>
          </p:cNvGrpSpPr>
          <p:nvPr/>
        </p:nvGrpSpPr>
        <p:grpSpPr bwMode="auto">
          <a:xfrm>
            <a:off x="0" y="0"/>
            <a:ext cx="1511300" cy="6858000"/>
            <a:chOff x="0" y="0"/>
            <a:chExt cx="952" cy="4320"/>
          </a:xfrm>
        </p:grpSpPr>
        <p:sp>
          <p:nvSpPr>
            <p:cNvPr id="53351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295" cy="4320"/>
            </a:xfrm>
            <a:prstGeom prst="rect">
              <a:avLst/>
            </a:prstGeom>
            <a:solidFill>
              <a:srgbClr val="EAFC0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US">
                <a:cs typeface="Arial" charset="0"/>
              </a:endParaRPr>
            </a:p>
          </p:txBody>
        </p:sp>
        <p:sp>
          <p:nvSpPr>
            <p:cNvPr id="53351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952" cy="300"/>
            </a:xfrm>
            <a:prstGeom prst="rect">
              <a:avLst/>
            </a:prstGeom>
            <a:solidFill>
              <a:srgbClr val="EAFC0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US">
                <a:cs typeface="Arial" charset="0"/>
              </a:endParaRPr>
            </a:p>
          </p:txBody>
        </p:sp>
        <p:sp>
          <p:nvSpPr>
            <p:cNvPr id="533514" name="Rectangle 6"/>
            <p:cNvSpPr>
              <a:spLocks noChangeArrowheads="1"/>
            </p:cNvSpPr>
            <p:nvPr/>
          </p:nvSpPr>
          <p:spPr bwMode="auto">
            <a:xfrm>
              <a:off x="0" y="4020"/>
              <a:ext cx="952" cy="300"/>
            </a:xfrm>
            <a:prstGeom prst="rect">
              <a:avLst/>
            </a:prstGeom>
            <a:solidFill>
              <a:srgbClr val="EAFC0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US">
                <a:cs typeface="Arial" charset="0"/>
              </a:endParaRPr>
            </a:p>
          </p:txBody>
        </p:sp>
      </p:grpSp>
      <p:pic>
        <p:nvPicPr>
          <p:cNvPr id="533515" name="Picture 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28775"/>
            <a:ext cx="101282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3516" name="Text Box 12"/>
          <p:cNvSpPr txBox="1">
            <a:spLocks noChangeArrowheads="1"/>
          </p:cNvSpPr>
          <p:nvPr/>
        </p:nvSpPr>
        <p:spPr bwMode="auto">
          <a:xfrm>
            <a:off x="2771775" y="1557338"/>
            <a:ext cx="4464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</a:pPr>
            <a:endParaRPr lang="en-US" sz="2000">
              <a:solidFill>
                <a:srgbClr val="EAFC04"/>
              </a:solidFill>
              <a:cs typeface="Arial" charset="0"/>
            </a:endParaRPr>
          </a:p>
        </p:txBody>
      </p:sp>
      <p:grpSp>
        <p:nvGrpSpPr>
          <p:cNvPr id="533517" name="Group 43"/>
          <p:cNvGrpSpPr>
            <a:grpSpLocks/>
          </p:cNvGrpSpPr>
          <p:nvPr/>
        </p:nvGrpSpPr>
        <p:grpSpPr bwMode="auto">
          <a:xfrm>
            <a:off x="719138" y="3357563"/>
            <a:ext cx="8424862" cy="865187"/>
            <a:chOff x="476" y="3158"/>
            <a:chExt cx="5171" cy="545"/>
          </a:xfrm>
        </p:grpSpPr>
        <p:sp>
          <p:nvSpPr>
            <p:cNvPr id="533518" name="Rectangle 38"/>
            <p:cNvSpPr>
              <a:spLocks noChangeArrowheads="1"/>
            </p:cNvSpPr>
            <p:nvPr/>
          </p:nvSpPr>
          <p:spPr bwMode="auto">
            <a:xfrm>
              <a:off x="2064" y="3294"/>
              <a:ext cx="1134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fr-CH">
                  <a:cs typeface="Arial" charset="0"/>
                </a:rPr>
                <a:t>2009-2013</a:t>
              </a:r>
              <a:endParaRPr lang="en-US">
                <a:cs typeface="Arial" charset="0"/>
              </a:endParaRPr>
            </a:p>
          </p:txBody>
        </p:sp>
        <p:sp>
          <p:nvSpPr>
            <p:cNvPr id="533519" name="Rectangle 40"/>
            <p:cNvSpPr>
              <a:spLocks noChangeArrowheads="1"/>
            </p:cNvSpPr>
            <p:nvPr/>
          </p:nvSpPr>
          <p:spPr bwMode="auto">
            <a:xfrm>
              <a:off x="476" y="3294"/>
              <a:ext cx="1587" cy="2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fr-CH">
                  <a:solidFill>
                    <a:schemeClr val="bg2"/>
                  </a:solidFill>
                  <a:cs typeface="Arial" charset="0"/>
                </a:rPr>
                <a:t>2001-2008</a:t>
              </a:r>
              <a:endParaRPr lang="en-US">
                <a:solidFill>
                  <a:schemeClr val="bg2"/>
                </a:solidFill>
                <a:cs typeface="Arial" charset="0"/>
              </a:endParaRPr>
            </a:p>
          </p:txBody>
        </p:sp>
        <p:sp>
          <p:nvSpPr>
            <p:cNvPr id="533520" name="Rectangle 41"/>
            <p:cNvSpPr>
              <a:spLocks noChangeArrowheads="1"/>
            </p:cNvSpPr>
            <p:nvPr/>
          </p:nvSpPr>
          <p:spPr bwMode="auto">
            <a:xfrm>
              <a:off x="3198" y="3294"/>
              <a:ext cx="907" cy="27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fr-CH">
                  <a:solidFill>
                    <a:schemeClr val="bg2"/>
                  </a:solidFill>
                  <a:cs typeface="Arial" charset="0"/>
                </a:rPr>
                <a:t>2014-2017</a:t>
              </a:r>
              <a:endParaRPr lang="en-US">
                <a:solidFill>
                  <a:schemeClr val="bg2"/>
                </a:solidFill>
                <a:cs typeface="Arial" charset="0"/>
              </a:endParaRPr>
            </a:p>
          </p:txBody>
        </p:sp>
        <p:sp>
          <p:nvSpPr>
            <p:cNvPr id="533521" name="AutoShape 42"/>
            <p:cNvSpPr>
              <a:spLocks noChangeArrowheads="1"/>
            </p:cNvSpPr>
            <p:nvPr/>
          </p:nvSpPr>
          <p:spPr bwMode="auto">
            <a:xfrm>
              <a:off x="4105" y="3158"/>
              <a:ext cx="1542" cy="545"/>
            </a:xfrm>
            <a:prstGeom prst="rightArrow">
              <a:avLst>
                <a:gd name="adj1" fmla="val 50000"/>
                <a:gd name="adj2" fmla="val 70734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fr-CH">
                  <a:solidFill>
                    <a:schemeClr val="bg2"/>
                  </a:solidFill>
                  <a:cs typeface="Arial" charset="0"/>
                </a:rPr>
                <a:t>2018 onwards</a:t>
              </a:r>
              <a:endParaRPr lang="en-US">
                <a:solidFill>
                  <a:schemeClr val="bg2"/>
                </a:solidFill>
                <a:cs typeface="Arial" charset="0"/>
              </a:endParaRPr>
            </a:p>
          </p:txBody>
        </p:sp>
      </p:grpSp>
      <p:sp>
        <p:nvSpPr>
          <p:cNvPr id="533522" name="Webpage"/>
          <p:cNvSpPr>
            <a:spLocks noEditPoints="1" noChangeArrowheads="1"/>
          </p:cNvSpPr>
          <p:nvPr/>
        </p:nvSpPr>
        <p:spPr bwMode="auto">
          <a:xfrm>
            <a:off x="2771775" y="4365625"/>
            <a:ext cx="431800" cy="674688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w 21600"/>
              <a:gd name="T7" fmla="*/ 0 h 21600"/>
              <a:gd name="T8" fmla="*/ 2147483647 w 21600"/>
              <a:gd name="T9" fmla="*/ 0 h 21600"/>
              <a:gd name="T10" fmla="*/ 2147483647 w 21600"/>
              <a:gd name="T11" fmla="*/ 0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1955 w 21600"/>
              <a:gd name="T31" fmla="*/ 12829 h 21600"/>
              <a:gd name="T32" fmla="*/ 19814 w 21600"/>
              <a:gd name="T33" fmla="*/ 20749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523" name="Webpage"/>
          <p:cNvSpPr>
            <a:spLocks noEditPoints="1" noChangeArrowheads="1"/>
          </p:cNvSpPr>
          <p:nvPr/>
        </p:nvSpPr>
        <p:spPr bwMode="auto">
          <a:xfrm>
            <a:off x="682625" y="4365625"/>
            <a:ext cx="431800" cy="674688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w 21600"/>
              <a:gd name="T7" fmla="*/ 0 h 21600"/>
              <a:gd name="T8" fmla="*/ 2147483647 w 21600"/>
              <a:gd name="T9" fmla="*/ 0 h 21600"/>
              <a:gd name="T10" fmla="*/ 2147483647 w 21600"/>
              <a:gd name="T11" fmla="*/ 0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1955 w 21600"/>
              <a:gd name="T31" fmla="*/ 12829 h 21600"/>
              <a:gd name="T32" fmla="*/ 19814 w 21600"/>
              <a:gd name="T33" fmla="*/ 20749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524" name="Webpage"/>
          <p:cNvSpPr>
            <a:spLocks noEditPoints="1" noChangeArrowheads="1"/>
          </p:cNvSpPr>
          <p:nvPr/>
        </p:nvSpPr>
        <p:spPr bwMode="auto">
          <a:xfrm>
            <a:off x="1763713" y="4365625"/>
            <a:ext cx="431800" cy="674688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w 21600"/>
              <a:gd name="T7" fmla="*/ 0 h 21600"/>
              <a:gd name="T8" fmla="*/ 2147483647 w 21600"/>
              <a:gd name="T9" fmla="*/ 0 h 21600"/>
              <a:gd name="T10" fmla="*/ 2147483647 w 21600"/>
              <a:gd name="T11" fmla="*/ 0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1955 w 21600"/>
              <a:gd name="T31" fmla="*/ 12829 h 21600"/>
              <a:gd name="T32" fmla="*/ 19814 w 21600"/>
              <a:gd name="T33" fmla="*/ 20749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525" name="Webpage"/>
          <p:cNvSpPr>
            <a:spLocks noEditPoints="1" noChangeArrowheads="1"/>
          </p:cNvSpPr>
          <p:nvPr/>
        </p:nvSpPr>
        <p:spPr bwMode="auto">
          <a:xfrm>
            <a:off x="4572000" y="4437063"/>
            <a:ext cx="431800" cy="674687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w 21600"/>
              <a:gd name="T7" fmla="*/ 0 h 21600"/>
              <a:gd name="T8" fmla="*/ 2147483647 w 21600"/>
              <a:gd name="T9" fmla="*/ 0 h 21600"/>
              <a:gd name="T10" fmla="*/ 2147483647 w 21600"/>
              <a:gd name="T11" fmla="*/ 0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1955 w 21600"/>
              <a:gd name="T31" fmla="*/ 12829 h 21600"/>
              <a:gd name="T32" fmla="*/ 19814 w 21600"/>
              <a:gd name="T33" fmla="*/ 20749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3526" name="Text Box 84"/>
          <p:cNvSpPr txBox="1">
            <a:spLocks noChangeArrowheads="1"/>
          </p:cNvSpPr>
          <p:nvPr/>
        </p:nvSpPr>
        <p:spPr bwMode="auto">
          <a:xfrm>
            <a:off x="684213" y="5157788"/>
            <a:ext cx="4319587" cy="366712"/>
          </a:xfrm>
          <a:prstGeom prst="rect">
            <a:avLst/>
          </a:prstGeom>
          <a:solidFill>
            <a:srgbClr val="CCFFCC">
              <a:alpha val="47842"/>
            </a:srgbClr>
          </a:solidFill>
          <a:ln w="9525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/>
          <a:p>
            <a:r>
              <a:rPr lang="fr-CH">
                <a:cs typeface="Arial" charset="0"/>
              </a:rPr>
              <a:t>Global Mercury Assessments</a:t>
            </a:r>
            <a:endParaRPr lang="en-US">
              <a:cs typeface="Arial" charset="0"/>
            </a:endParaRPr>
          </a:p>
        </p:txBody>
      </p:sp>
      <p:sp>
        <p:nvSpPr>
          <p:cNvPr id="533527" name="Text Box 84"/>
          <p:cNvSpPr txBox="1">
            <a:spLocks noChangeArrowheads="1"/>
          </p:cNvSpPr>
          <p:nvPr/>
        </p:nvSpPr>
        <p:spPr bwMode="auto">
          <a:xfrm>
            <a:off x="3492500" y="2781300"/>
            <a:ext cx="1584325" cy="701675"/>
          </a:xfrm>
          <a:prstGeom prst="rect">
            <a:avLst/>
          </a:prstGeom>
          <a:solidFill>
            <a:srgbClr val="CCFFCC">
              <a:alpha val="47842"/>
            </a:srgbClr>
          </a:solidFill>
          <a:ln w="9525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/>
          <a:p>
            <a:r>
              <a:rPr lang="fr-CH" sz="2000">
                <a:cs typeface="Arial" charset="0"/>
              </a:rPr>
              <a:t>1. Treaty negotiations</a:t>
            </a:r>
            <a:endParaRPr lang="en-US" sz="2000">
              <a:cs typeface="Arial" charset="0"/>
            </a:endParaRPr>
          </a:p>
        </p:txBody>
      </p:sp>
      <p:sp>
        <p:nvSpPr>
          <p:cNvPr id="533528" name="Text Box 28"/>
          <p:cNvSpPr txBox="1">
            <a:spLocks noChangeArrowheads="1"/>
          </p:cNvSpPr>
          <p:nvPr/>
        </p:nvSpPr>
        <p:spPr bwMode="auto">
          <a:xfrm>
            <a:off x="2411413" y="1484313"/>
            <a:ext cx="2016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rIns="18000">
            <a:spAutoFit/>
          </a:bodyPr>
          <a:lstStyle/>
          <a:p>
            <a:pPr algn="l"/>
            <a:r>
              <a:rPr lang="fr-CH" sz="1600">
                <a:cs typeface="Arial" charset="0"/>
              </a:rPr>
              <a:t>UNEP Governing Council Decision 25/5</a:t>
            </a:r>
            <a:endParaRPr lang="en-US" sz="1600">
              <a:cs typeface="Arial" charset="0"/>
            </a:endParaRPr>
          </a:p>
        </p:txBody>
      </p:sp>
      <p:sp>
        <p:nvSpPr>
          <p:cNvPr id="533529" name="AutoShape 35"/>
          <p:cNvSpPr>
            <a:spLocks noChangeArrowheads="1"/>
          </p:cNvSpPr>
          <p:nvPr/>
        </p:nvSpPr>
        <p:spPr bwMode="auto">
          <a:xfrm>
            <a:off x="3419475" y="2133600"/>
            <a:ext cx="215900" cy="576263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>
              <a:cs typeface="Arial" charset="0"/>
            </a:endParaRPr>
          </a:p>
        </p:txBody>
      </p:sp>
      <p:sp>
        <p:nvSpPr>
          <p:cNvPr id="20565" name="AutoShape 85"/>
          <p:cNvSpPr>
            <a:spLocks noChangeArrowheads="1"/>
          </p:cNvSpPr>
          <p:nvPr/>
        </p:nvSpPr>
        <p:spPr bwMode="auto">
          <a:xfrm>
            <a:off x="6443663" y="4005263"/>
            <a:ext cx="358775" cy="358775"/>
          </a:xfrm>
          <a:custGeom>
            <a:avLst/>
            <a:gdLst>
              <a:gd name="T0" fmla="*/ 179388 w 358775"/>
              <a:gd name="T1" fmla="*/ 0 h 358775"/>
              <a:gd name="T2" fmla="*/ 0 w 358775"/>
              <a:gd name="T3" fmla="*/ 137039 h 358775"/>
              <a:gd name="T4" fmla="*/ 68520 w 358775"/>
              <a:gd name="T5" fmla="*/ 358774 h 358775"/>
              <a:gd name="T6" fmla="*/ 290255 w 358775"/>
              <a:gd name="T7" fmla="*/ 358774 h 358775"/>
              <a:gd name="T8" fmla="*/ 358775 w 358775"/>
              <a:gd name="T9" fmla="*/ 137039 h 358775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10869 w 358775"/>
              <a:gd name="T16" fmla="*/ 137040 h 358775"/>
              <a:gd name="T17" fmla="*/ 247906 w 358775"/>
              <a:gd name="T18" fmla="*/ 274078 h 3587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8775" h="358775">
                <a:moveTo>
                  <a:pt x="0" y="137039"/>
                </a:moveTo>
                <a:lnTo>
                  <a:pt x="137041" y="137040"/>
                </a:lnTo>
                <a:lnTo>
                  <a:pt x="179388" y="0"/>
                </a:lnTo>
                <a:lnTo>
                  <a:pt x="221734" y="137040"/>
                </a:lnTo>
                <a:lnTo>
                  <a:pt x="358775" y="137039"/>
                </a:lnTo>
                <a:lnTo>
                  <a:pt x="247906" y="221734"/>
                </a:lnTo>
                <a:lnTo>
                  <a:pt x="290255" y="358774"/>
                </a:lnTo>
                <a:lnTo>
                  <a:pt x="179388" y="274078"/>
                </a:lnTo>
                <a:lnTo>
                  <a:pt x="68520" y="358774"/>
                </a:lnTo>
                <a:lnTo>
                  <a:pt x="110869" y="221734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5867400" y="4437063"/>
            <a:ext cx="10795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</a:pP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Entry into force?</a:t>
            </a:r>
            <a:endParaRPr lang="en-GB">
              <a:cs typeface="Arial" charset="0"/>
            </a:endParaRPr>
          </a:p>
        </p:txBody>
      </p:sp>
      <p:sp>
        <p:nvSpPr>
          <p:cNvPr id="533532" name="Rectangle 28"/>
          <p:cNvSpPr>
            <a:spLocks noChangeArrowheads="1"/>
          </p:cNvSpPr>
          <p:nvPr/>
        </p:nvSpPr>
        <p:spPr bwMode="auto">
          <a:xfrm>
            <a:off x="4787900" y="2276475"/>
            <a:ext cx="45370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</a:pPr>
            <a:r>
              <a:rPr lang="en-GB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5 x Intergovernmental Negotiating Committee meetings (INC)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B1CFC-3A95-4727-8521-E47EEB28642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sz="3400"/>
              <a:t>Intergovermental Negotiations (INC)</a:t>
            </a:r>
            <a:endParaRPr lang="en-US" sz="3400"/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557338"/>
            <a:ext cx="7632700" cy="4530725"/>
          </a:xfrm>
        </p:spPr>
        <p:txBody>
          <a:bodyPr/>
          <a:lstStyle/>
          <a:p>
            <a:r>
              <a:rPr lang="fr-CH" sz="2600"/>
              <a:t>Mercury INC 2  </a:t>
            </a:r>
          </a:p>
          <a:p>
            <a:pPr lvl="1"/>
            <a:r>
              <a:rPr lang="fr-CH" sz="2200"/>
              <a:t>January 25-29 2011 in Japan</a:t>
            </a:r>
          </a:p>
          <a:p>
            <a:pPr lvl="1"/>
            <a:r>
              <a:rPr lang="fr-CH" sz="2200"/>
              <a:t>All representatives supported inclusion of ASGM as a provision in the treaty, including:</a:t>
            </a:r>
          </a:p>
          <a:p>
            <a:pPr lvl="2"/>
            <a:r>
              <a:rPr lang="fr-CH" sz="2000"/>
              <a:t>Development of National and Regional Strategic Plans</a:t>
            </a:r>
          </a:p>
          <a:p>
            <a:pPr lvl="2"/>
            <a:endParaRPr lang="fr-CH" sz="2000"/>
          </a:p>
          <a:p>
            <a:pPr lvl="1">
              <a:buFont typeface="Wingdings" pitchFamily="2" charset="2"/>
              <a:buNone/>
            </a:pPr>
            <a:endParaRPr lang="fr-CH" sz="2200"/>
          </a:p>
          <a:p>
            <a:r>
              <a:rPr lang="fr-CH" sz="2600"/>
              <a:t>Mercury INC 3</a:t>
            </a:r>
          </a:p>
          <a:p>
            <a:pPr lvl="1"/>
            <a:r>
              <a:rPr lang="fr-CH" sz="2200"/>
              <a:t>October 31 – November 4 2011 in Nairobi</a:t>
            </a:r>
          </a:p>
          <a:p>
            <a:pPr lvl="1"/>
            <a:r>
              <a:rPr lang="fr-CH" sz="2200"/>
              <a:t>Africa regional consultations an opportunity to collaborate in follow up to this meeting</a:t>
            </a:r>
          </a:p>
          <a:p>
            <a:pPr lvl="1"/>
            <a:endParaRPr lang="fr-CH" sz="2200"/>
          </a:p>
          <a:p>
            <a:pPr lvl="1"/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3BBB-5D68-48C6-92D3-7B8178AED3C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sz="3800"/>
              <a:t>Strategic Planning is a priority of the ASGM Partnership – WHY?</a:t>
            </a:r>
            <a:endParaRPr lang="en-US" sz="3800"/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30725"/>
          </a:xfrm>
        </p:spPr>
        <p:txBody>
          <a:bodyPr/>
          <a:lstStyle/>
          <a:p>
            <a:pPr marL="660400" indent="-660400"/>
            <a:r>
              <a:rPr lang="en-GB" sz="2700">
                <a:latin typeface="Footlight MT Light" pitchFamily="18" charset="0"/>
              </a:rPr>
              <a:t>Secures government commitment</a:t>
            </a:r>
          </a:p>
          <a:p>
            <a:pPr marL="660400" indent="-660400"/>
            <a:endParaRPr lang="en-GB" sz="2700">
              <a:latin typeface="Footlight MT Light" pitchFamily="18" charset="0"/>
            </a:endParaRPr>
          </a:p>
          <a:p>
            <a:pPr marL="660400" indent="-660400"/>
            <a:r>
              <a:rPr lang="en-GB" sz="2700">
                <a:latin typeface="Footlight MT Light" pitchFamily="18" charset="0"/>
              </a:rPr>
              <a:t>Promotes a coordinated national approach</a:t>
            </a:r>
          </a:p>
          <a:p>
            <a:pPr marL="660400" indent="-660400"/>
            <a:endParaRPr lang="en-GB" sz="2700">
              <a:latin typeface="Footlight MT Light" pitchFamily="18" charset="0"/>
            </a:endParaRPr>
          </a:p>
          <a:p>
            <a:pPr marL="660400" indent="-660400"/>
            <a:r>
              <a:rPr lang="en-GB" sz="2700">
                <a:latin typeface="Footlight MT Light" pitchFamily="18" charset="0"/>
              </a:rPr>
              <a:t>Supports future implementation of the mercury treaty</a:t>
            </a:r>
          </a:p>
          <a:p>
            <a:pPr marL="660400" indent="-660400"/>
            <a:endParaRPr lang="en-GB">
              <a:latin typeface="Footlight MT Light" pitchFamily="18" charset="0"/>
            </a:endParaRPr>
          </a:p>
          <a:p>
            <a:pPr marL="660400" indent="-660400"/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3989A-D9D4-4AA8-A945-9E1A49B4419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sz="3800"/>
              <a:t>UNEP’s Experiences through </a:t>
            </a:r>
            <a:br>
              <a:rPr lang="fr-CH" sz="3800"/>
            </a:br>
            <a:r>
              <a:rPr lang="fr-CH" sz="3800"/>
              <a:t>SAICM Regional Projects</a:t>
            </a:r>
            <a:endParaRPr lang="en-US" sz="3800"/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fr-CH" sz="2600">
                <a:latin typeface="Footlight MT Light" pitchFamily="18" charset="0"/>
              </a:rPr>
              <a:t>Main project outputs</a:t>
            </a: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sz="2600">
              <a:latin typeface="Footlight MT Light" pitchFamily="18" charset="0"/>
            </a:endParaRP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n-US" sz="2600">
                <a:latin typeface="Footlight MT Light" pitchFamily="18" charset="0"/>
              </a:rPr>
              <a:t>Guidance Material  (UNEP)</a:t>
            </a: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endParaRPr lang="fr-CH" sz="2600">
              <a:latin typeface="Footlight MT Light" pitchFamily="18" charset="0"/>
            </a:endParaRP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fr-CH" sz="2600">
                <a:latin typeface="Footlight MT Light" pitchFamily="18" charset="0"/>
              </a:rPr>
              <a:t>Strategic Plans (National level: both Cambodia and the Philippines drafted national plans) </a:t>
            </a: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endParaRPr lang="en-US" sz="2600">
              <a:latin typeface="Footlight MT Light" pitchFamily="18" charset="0"/>
            </a:endParaRP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n-US" sz="2600">
                <a:latin typeface="Footlight MT Light" pitchFamily="18" charset="0"/>
              </a:rPr>
              <a:t>Regional and national multi-stakeholder engagement &amp; coordination </a:t>
            </a:r>
          </a:p>
          <a:p>
            <a:pPr marL="660400" indent="-660400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endParaRPr lang="en-US" sz="2600">
              <a:latin typeface="Footlight MT Light" pitchFamily="18" charset="0"/>
            </a:endParaRPr>
          </a:p>
          <a:p>
            <a:pPr marL="660400" indent="-660400">
              <a:lnSpc>
                <a:spcPct val="80000"/>
              </a:lnSpc>
              <a:buFont typeface="Wingdings" pitchFamily="2" charset="2"/>
              <a:buNone/>
            </a:pPr>
            <a:r>
              <a:rPr lang="en-US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674F-75A3-4BA1-9161-E1950F8F011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i.  Guidance Document</a:t>
            </a:r>
            <a:endParaRPr lang="en-US"/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8597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>
                <a:latin typeface="Footlight MT Light" pitchFamily="18" charset="0"/>
              </a:rPr>
              <a:t>Draft has been developed by UNEP to support national governments in the development of the national strategic plan:</a:t>
            </a:r>
          </a:p>
          <a:p>
            <a:pPr lvl="1">
              <a:lnSpc>
                <a:spcPct val="90000"/>
              </a:lnSpc>
            </a:pPr>
            <a:r>
              <a:rPr lang="en-US" sz="2200">
                <a:latin typeface="Footlight MT Light" pitchFamily="18" charset="0"/>
              </a:rPr>
              <a:t>Aims to assist in uniting stakeholders in a common mission to improve the quality of life in ASGM communities. </a:t>
            </a:r>
          </a:p>
          <a:p>
            <a:pPr lvl="1">
              <a:lnSpc>
                <a:spcPct val="90000"/>
              </a:lnSpc>
            </a:pPr>
            <a:r>
              <a:rPr lang="fr-CH" sz="2200">
                <a:latin typeface="Footlight MT Light" pitchFamily="18" charset="0"/>
              </a:rPr>
              <a:t>Outlines a 6-step process.</a:t>
            </a:r>
          </a:p>
          <a:p>
            <a:pPr lvl="1">
              <a:lnSpc>
                <a:spcPct val="90000"/>
              </a:lnSpc>
            </a:pPr>
            <a:r>
              <a:rPr lang="fr-CH" sz="2200">
                <a:latin typeface="Footlight MT Light" pitchFamily="18" charset="0"/>
              </a:rPr>
              <a:t>Proposed a draft outline for the strategic plan.</a:t>
            </a:r>
            <a:endParaRPr lang="en-US" sz="2200">
              <a:latin typeface="Footlight MT Light" pitchFamily="18" charset="0"/>
            </a:endParaRPr>
          </a:p>
          <a:p>
            <a:pPr lvl="1">
              <a:lnSpc>
                <a:spcPct val="90000"/>
              </a:lnSpc>
            </a:pPr>
            <a:r>
              <a:rPr lang="fr-CH" sz="2200">
                <a:latin typeface="Footlight MT Light" pitchFamily="18" charset="0"/>
              </a:rPr>
              <a:t>Will be revised based on experiences with the project.</a:t>
            </a:r>
            <a:endParaRPr lang="en-US" sz="2200">
              <a:latin typeface="Footlight MT Light" pitchFamily="18" charset="0"/>
            </a:endParaRPr>
          </a:p>
          <a:p>
            <a:pPr>
              <a:lnSpc>
                <a:spcPct val="90000"/>
              </a:lnSpc>
            </a:pPr>
            <a:endParaRPr lang="en-US" sz="2000">
              <a:latin typeface="Footlight MT Light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>
                <a:latin typeface="Footlight MT Light" pitchFamily="18" charset="0"/>
              </a:rPr>
              <a:t>Available at the following web address: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>
                <a:latin typeface="Footlight MT Light" pitchFamily="18" charset="0"/>
              </a:rPr>
              <a:t>	</a:t>
            </a:r>
            <a:r>
              <a:rPr lang="en-US" sz="2000">
                <a:latin typeface="Footlight MT Light" pitchFamily="18" charset="0"/>
                <a:hlinkClick r:id="rId2"/>
              </a:rPr>
              <a:t>www.chem.unep.ch/mercury/Sector-Specific-Information/Artisanal-small-scale-mining(2).htm</a:t>
            </a:r>
            <a:endParaRPr lang="en-US" sz="2000">
              <a:latin typeface="Footlight MT Light" pitchFamily="18" charset="0"/>
            </a:endParaRPr>
          </a:p>
          <a:p>
            <a:pPr lvl="1">
              <a:lnSpc>
                <a:spcPct val="90000"/>
              </a:lnSpc>
            </a:pPr>
            <a:r>
              <a:rPr lang="fr-CH" sz="1900">
                <a:latin typeface="Footlight MT Light" pitchFamily="18" charset="0"/>
              </a:rPr>
              <a:t>Currently under revision based on experiences in using it.</a:t>
            </a:r>
            <a:endParaRPr lang="en-US" sz="1900"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0571-002F-4091-B919-1488021AF98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ii.  Strategic Plans</a:t>
            </a:r>
            <a:endParaRPr lang="en-US"/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fr-CH">
                <a:latin typeface="Footlight MT Light" pitchFamily="18" charset="0"/>
              </a:rPr>
              <a:t>Key Steps…</a:t>
            </a:r>
          </a:p>
          <a:p>
            <a:r>
              <a:rPr lang="en-US">
                <a:latin typeface="Footlight MT Light" pitchFamily="18" charset="0"/>
              </a:rPr>
              <a:t>Background Data Collection</a:t>
            </a:r>
          </a:p>
          <a:p>
            <a:r>
              <a:rPr lang="en-US">
                <a:latin typeface="Footlight MT Light" pitchFamily="18" charset="0"/>
              </a:rPr>
              <a:t>Developing a National Overview</a:t>
            </a:r>
          </a:p>
          <a:p>
            <a:r>
              <a:rPr lang="en-US">
                <a:latin typeface="Footlight MT Light" pitchFamily="18" charset="0"/>
              </a:rPr>
              <a:t>Setting a Goal and Objectives </a:t>
            </a:r>
          </a:p>
          <a:p>
            <a:r>
              <a:rPr lang="en-US">
                <a:latin typeface="Footlight MT Light" pitchFamily="18" charset="0"/>
              </a:rPr>
              <a:t>Formulating the Implementation Strategy</a:t>
            </a:r>
          </a:p>
          <a:p>
            <a:r>
              <a:rPr lang="en-US">
                <a:latin typeface="Footlight MT Light" pitchFamily="18" charset="0"/>
              </a:rPr>
              <a:t>Building and endorsing the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3E6A-F3B7-41BB-9BF8-D99ED5E47C6F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84225" indent="-784225">
              <a:buFontTx/>
              <a:buAutoNum type="romanLcPeriod" startAt="2"/>
            </a:pPr>
            <a:r>
              <a:rPr lang="fr-CH" sz="3800"/>
              <a:t>Strategic Plans – </a:t>
            </a:r>
            <a:br>
              <a:rPr lang="fr-CH" sz="3800"/>
            </a:br>
            <a:r>
              <a:rPr lang="fr-CH" sz="3800"/>
              <a:t>Proposed Table of Contents</a:t>
            </a:r>
            <a:endParaRPr lang="en-US" sz="3800"/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696200" cy="4530725"/>
          </a:xfrm>
        </p:spPr>
        <p:txBody>
          <a:bodyPr/>
          <a:lstStyle/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Executive Summary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Introduction and Background 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National Overview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Priority Goal and Objectives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Implementation Strategy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Evaluation Mechanism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fr-CH" sz="2600">
                <a:latin typeface="Footlight MT Light" pitchFamily="18" charset="0"/>
              </a:rPr>
              <a:t>Annexes</a:t>
            </a:r>
          </a:p>
          <a:p>
            <a:pPr marL="1052513" lvl="2" indent="-381000"/>
            <a:r>
              <a:rPr lang="fr-CH" sz="2000">
                <a:latin typeface="Footlight MT Light" pitchFamily="18" charset="0"/>
              </a:rPr>
              <a:t>Terms of reference of the working group</a:t>
            </a:r>
          </a:p>
          <a:p>
            <a:pPr marL="1052513" lvl="2" indent="-381000"/>
            <a:r>
              <a:rPr lang="fr-CH" sz="2000">
                <a:latin typeface="Footlight MT Light" pitchFamily="18" charset="0"/>
              </a:rPr>
              <a:t>Detailed baseline analysis</a:t>
            </a:r>
          </a:p>
          <a:p>
            <a:pPr marL="1052513" lvl="2" indent="-381000"/>
            <a:r>
              <a:rPr lang="fr-CH" sz="2000">
                <a:latin typeface="Footlight MT Light" pitchFamily="18" charset="0"/>
              </a:rPr>
              <a:t>Overall proposed detailed budget</a:t>
            </a:r>
            <a:endParaRPr lang="en-US" sz="2000"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62956-78AA-4AAE-A340-2B559AC0016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HOMEWORK</a:t>
            </a:r>
            <a:endParaRPr lang="en-US"/>
          </a:p>
        </p:txBody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H"/>
              <a:t>Philippines Draft Plan</a:t>
            </a:r>
          </a:p>
          <a:p>
            <a:pPr lvl="1"/>
            <a:r>
              <a:rPr lang="fr-CH"/>
              <a:t>One example</a:t>
            </a:r>
          </a:p>
          <a:p>
            <a:r>
              <a:rPr lang="fr-CH"/>
              <a:t>Let’s review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9145</TotalTime>
  <Words>535</Words>
  <Application>Microsoft PowerPoint</Application>
  <PresentationFormat>On-screen Show (4:3)</PresentationFormat>
  <Paragraphs>119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Times New Roman</vt:lpstr>
      <vt:lpstr>Garamond</vt:lpstr>
      <vt:lpstr>Arial</vt:lpstr>
      <vt:lpstr>Wingdings</vt:lpstr>
      <vt:lpstr>Tahoma</vt:lpstr>
      <vt:lpstr>Impact</vt:lpstr>
      <vt:lpstr>Arial Unicode MS</vt:lpstr>
      <vt:lpstr>Footlight MT Light</vt:lpstr>
      <vt:lpstr>Edge</vt:lpstr>
      <vt:lpstr>Strategic Planning</vt:lpstr>
      <vt:lpstr> ** REMINDER The treaty negotiation process</vt:lpstr>
      <vt:lpstr>Intergovermental Negotiations (INC)</vt:lpstr>
      <vt:lpstr>Strategic Planning is a priority of the ASGM Partnership – WHY?</vt:lpstr>
      <vt:lpstr>UNEP’s Experiences through  SAICM Regional Projects</vt:lpstr>
      <vt:lpstr>i.  Guidance Document</vt:lpstr>
      <vt:lpstr>ii.  Strategic Plans</vt:lpstr>
      <vt:lpstr>Strategic Plans –  Proposed Table of Contents</vt:lpstr>
      <vt:lpstr>HOMEWORK</vt:lpstr>
      <vt:lpstr>Meeting follow-up</vt:lpstr>
      <vt:lpstr>Break-out discussion questions</vt:lpstr>
      <vt:lpstr>Regional Dialogue</vt:lpstr>
    </vt:vector>
  </TitlesOfParts>
  <Company>UNEP Chemicals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Aase</dc:creator>
  <cp:lastModifiedBy>uaer</cp:lastModifiedBy>
  <cp:revision>393</cp:revision>
  <dcterms:created xsi:type="dcterms:W3CDTF">2003-04-24T09:01:27Z</dcterms:created>
  <dcterms:modified xsi:type="dcterms:W3CDTF">2011-06-10T11:29:55Z</dcterms:modified>
</cp:coreProperties>
</file>