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1"/>
  </p:notesMasterIdLst>
  <p:sldIdLst>
    <p:sldId id="260" r:id="rId2"/>
    <p:sldId id="310" r:id="rId3"/>
    <p:sldId id="350" r:id="rId4"/>
    <p:sldId id="348" r:id="rId5"/>
    <p:sldId id="315" r:id="rId6"/>
    <p:sldId id="317" r:id="rId7"/>
    <p:sldId id="318" r:id="rId8"/>
    <p:sldId id="322" r:id="rId9"/>
    <p:sldId id="323" r:id="rId10"/>
    <p:sldId id="327" r:id="rId11"/>
    <p:sldId id="329" r:id="rId12"/>
    <p:sldId id="352" r:id="rId13"/>
    <p:sldId id="333" r:id="rId14"/>
    <p:sldId id="357" r:id="rId15"/>
    <p:sldId id="356" r:id="rId16"/>
    <p:sldId id="355" r:id="rId17"/>
    <p:sldId id="338" r:id="rId18"/>
    <p:sldId id="358" r:id="rId19"/>
    <p:sldId id="307" r:id="rId20"/>
  </p:sldIdLst>
  <p:sldSz cx="9144000" cy="6858000" type="screen4x3"/>
  <p:notesSz cx="6858000" cy="9144000"/>
  <p:defaultTextStyle>
    <a:defPPr>
      <a:defRPr lang="de-CH"/>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253"/>
    <a:srgbClr val="9A7500"/>
    <a:srgbClr val="FDBA4D"/>
    <a:srgbClr val="FFECC9"/>
    <a:srgbClr val="DEA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226" autoAdjust="0"/>
    <p:restoredTop sz="94714" autoAdjust="0"/>
  </p:normalViewPr>
  <p:slideViewPr>
    <p:cSldViewPr>
      <p:cViewPr>
        <p:scale>
          <a:sx n="80" d="100"/>
          <a:sy n="80" d="100"/>
        </p:scale>
        <p:origin x="-114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de-CH"/>
          </a:p>
        </p:txBody>
      </p:sp>
      <p:sp>
        <p:nvSpPr>
          <p:cNvPr id="7373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de-CH"/>
          </a:p>
        </p:txBody>
      </p:sp>
      <p:sp>
        <p:nvSpPr>
          <p:cNvPr id="7373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373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CH" smtClean="0"/>
              <a:t>Click to edit Master text styles</a:t>
            </a:r>
          </a:p>
          <a:p>
            <a:pPr lvl="1"/>
            <a:r>
              <a:rPr lang="de-CH" smtClean="0"/>
              <a:t>Second level</a:t>
            </a:r>
          </a:p>
          <a:p>
            <a:pPr lvl="2"/>
            <a:r>
              <a:rPr lang="de-CH" smtClean="0"/>
              <a:t>Third level</a:t>
            </a:r>
          </a:p>
          <a:p>
            <a:pPr lvl="3"/>
            <a:r>
              <a:rPr lang="de-CH" smtClean="0"/>
              <a:t>Fourth level</a:t>
            </a:r>
          </a:p>
          <a:p>
            <a:pPr lvl="4"/>
            <a:r>
              <a:rPr lang="de-CH" smtClean="0"/>
              <a:t>Fifth level</a:t>
            </a:r>
          </a:p>
        </p:txBody>
      </p:sp>
      <p:sp>
        <p:nvSpPr>
          <p:cNvPr id="7373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de-CH"/>
          </a:p>
        </p:txBody>
      </p:sp>
      <p:sp>
        <p:nvSpPr>
          <p:cNvPr id="7373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B388176C-AE71-42D9-B834-244A734439EA}" type="slidenum">
              <a:rPr lang="de-CH"/>
              <a:pPr/>
              <a:t>‹#›</a:t>
            </a:fld>
            <a:endParaRPr lang="de-CH"/>
          </a:p>
        </p:txBody>
      </p:sp>
    </p:spTree>
    <p:extLst>
      <p:ext uri="{BB962C8B-B14F-4D97-AF65-F5344CB8AC3E}">
        <p14:creationId xmlns:p14="http://schemas.microsoft.com/office/powerpoint/2010/main" val="311951696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Arial" charset="0"/>
      </a:defRPr>
    </a:lvl1pPr>
    <a:lvl2pPr marL="457200" algn="l" rtl="0" fontAlgn="base">
      <a:spcBef>
        <a:spcPct val="30000"/>
      </a:spcBef>
      <a:spcAft>
        <a:spcPct val="0"/>
      </a:spcAft>
      <a:defRPr sz="1200" kern="1200">
        <a:solidFill>
          <a:schemeClr val="tx1"/>
        </a:solidFill>
        <a:latin typeface="Arial" charset="0"/>
        <a:ea typeface="+mn-ea"/>
        <a:cs typeface="Arial" charset="0"/>
      </a:defRPr>
    </a:lvl2pPr>
    <a:lvl3pPr marL="914400" algn="l" rtl="0" fontAlgn="base">
      <a:spcBef>
        <a:spcPct val="30000"/>
      </a:spcBef>
      <a:spcAft>
        <a:spcPct val="0"/>
      </a:spcAft>
      <a:defRPr sz="1200" kern="1200">
        <a:solidFill>
          <a:schemeClr val="tx1"/>
        </a:solidFill>
        <a:latin typeface="Arial" charset="0"/>
        <a:ea typeface="+mn-ea"/>
        <a:cs typeface="Arial" charset="0"/>
      </a:defRPr>
    </a:lvl3pPr>
    <a:lvl4pPr marL="1371600" algn="l" rtl="0" fontAlgn="base">
      <a:spcBef>
        <a:spcPct val="30000"/>
      </a:spcBef>
      <a:spcAft>
        <a:spcPct val="0"/>
      </a:spcAft>
      <a:defRPr sz="1200" kern="1200">
        <a:solidFill>
          <a:schemeClr val="tx1"/>
        </a:solidFill>
        <a:latin typeface="Arial" charset="0"/>
        <a:ea typeface="+mn-ea"/>
        <a:cs typeface="Arial" charset="0"/>
      </a:defRPr>
    </a:lvl4pPr>
    <a:lvl5pPr marL="1828800" algn="l" rtl="0" fontAlgn="base">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A81FD2E-9112-4FB4-9A20-9FA530ADAF83}" type="slidenum">
              <a:rPr lang="de-CH"/>
              <a:pPr/>
              <a:t>1</a:t>
            </a:fld>
            <a:endParaRPr lang="de-CH"/>
          </a:p>
        </p:txBody>
      </p:sp>
      <p:sp>
        <p:nvSpPr>
          <p:cNvPr id="75778" name="Rectangle 2"/>
          <p:cNvSpPr>
            <a:spLocks noGrp="1" noRot="1" noChangeAspect="1" noChangeArrowheads="1" noTextEdit="1"/>
          </p:cNvSpPr>
          <p:nvPr>
            <p:ph type="sldImg"/>
          </p:nvPr>
        </p:nvSpPr>
        <p:spPr>
          <a:ln/>
        </p:spPr>
      </p:sp>
      <p:sp>
        <p:nvSpPr>
          <p:cNvPr id="75779" name="Rectangle 3"/>
          <p:cNvSpPr>
            <a:spLocks noGrp="1" noChangeArrowheads="1"/>
          </p:cNvSpPr>
          <p:nvPr>
            <p:ph type="body" idx="1"/>
          </p:nvPr>
        </p:nvSpPr>
        <p:spPr/>
        <p:txBody>
          <a:bodyPr/>
          <a:lstStyle/>
          <a:p>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 provided technical solutions, Government provided a soft loan, and the Miners</a:t>
            </a:r>
            <a:r>
              <a:rPr lang="en-US" baseline="0" dirty="0" smtClean="0"/>
              <a:t> provided investment finance. SAM set up a pilot plant to investigate suitable options of mercury free approaches.</a:t>
            </a:r>
          </a:p>
          <a:p>
            <a:endParaRPr lang="en-US" baseline="0" dirty="0" smtClean="0"/>
          </a:p>
          <a:p>
            <a:r>
              <a:rPr lang="en-US" baseline="0" dirty="0" smtClean="0"/>
              <a:t>Techniques appropriate for Mongolia and suitable for Mongolian legal framework.</a:t>
            </a:r>
          </a:p>
          <a:p>
            <a:endParaRPr lang="en-US" baseline="0" dirty="0" smtClean="0"/>
          </a:p>
          <a:p>
            <a:r>
              <a:rPr lang="en-US" baseline="0" dirty="0" smtClean="0"/>
              <a:t>Its not enough to bring hardware and think that is the solution. The hardware has to be introduced, people trained, miners committed, government support though policy initiatives etc. </a:t>
            </a:r>
            <a:endParaRPr lang="en-US" dirty="0"/>
          </a:p>
        </p:txBody>
      </p:sp>
      <p:sp>
        <p:nvSpPr>
          <p:cNvPr id="4" name="Slide Number Placeholder 3"/>
          <p:cNvSpPr>
            <a:spLocks noGrp="1"/>
          </p:cNvSpPr>
          <p:nvPr>
            <p:ph type="sldNum" sz="quarter" idx="10"/>
          </p:nvPr>
        </p:nvSpPr>
        <p:spPr/>
        <p:txBody>
          <a:bodyPr/>
          <a:lstStyle/>
          <a:p>
            <a:fld id="{49636473-0B33-4DE3-8180-8712EA5BC2AA}" type="slidenum">
              <a:rPr lang="en-US" smtClean="0"/>
              <a:pPr/>
              <a:t>3</a:t>
            </a:fld>
            <a:endParaRPr lang="en-US"/>
          </a:p>
        </p:txBody>
      </p:sp>
    </p:spTree>
    <p:extLst>
      <p:ext uri="{BB962C8B-B14F-4D97-AF65-F5344CB8AC3E}">
        <p14:creationId xmlns:p14="http://schemas.microsoft.com/office/powerpoint/2010/main" val="37240678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SAM provided technical solutions, Government provided a soft loan, and the Miners</a:t>
            </a:r>
            <a:r>
              <a:rPr lang="en-US" baseline="0" dirty="0" smtClean="0"/>
              <a:t> provided investment finance. SAM set up a pilot plant to investigate suitable options of mercury free approaches.</a:t>
            </a:r>
          </a:p>
          <a:p>
            <a:endParaRPr lang="en-US" baseline="0" dirty="0" smtClean="0"/>
          </a:p>
          <a:p>
            <a:r>
              <a:rPr lang="en-US" baseline="0" dirty="0" smtClean="0"/>
              <a:t>Techniques appropriate for Mongolia and suitable for Mongolian legal framework.</a:t>
            </a:r>
          </a:p>
          <a:p>
            <a:endParaRPr lang="en-US" baseline="0" dirty="0" smtClean="0"/>
          </a:p>
          <a:p>
            <a:r>
              <a:rPr lang="en-US" baseline="0" dirty="0" smtClean="0"/>
              <a:t>Its not enough to bring hardware and think that is the solution. The hardware has to be introduced, people trained, miners committed, government support though policy initiatives etc. </a:t>
            </a:r>
            <a:endParaRPr lang="en-US" dirty="0"/>
          </a:p>
        </p:txBody>
      </p:sp>
      <p:sp>
        <p:nvSpPr>
          <p:cNvPr id="4" name="Slide Number Placeholder 3"/>
          <p:cNvSpPr>
            <a:spLocks noGrp="1"/>
          </p:cNvSpPr>
          <p:nvPr>
            <p:ph type="sldNum" sz="quarter" idx="10"/>
          </p:nvPr>
        </p:nvSpPr>
        <p:spPr/>
        <p:txBody>
          <a:bodyPr/>
          <a:lstStyle/>
          <a:p>
            <a:fld id="{49636473-0B33-4DE3-8180-8712EA5BC2AA}" type="slidenum">
              <a:rPr lang="en-US" smtClean="0"/>
              <a:pPr/>
              <a:t>5</a:t>
            </a:fld>
            <a:endParaRPr lang="en-US"/>
          </a:p>
        </p:txBody>
      </p:sp>
    </p:spTree>
    <p:extLst>
      <p:ext uri="{BB962C8B-B14F-4D97-AF65-F5344CB8AC3E}">
        <p14:creationId xmlns:p14="http://schemas.microsoft.com/office/powerpoint/2010/main" val="37240678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Tested and verified by the Mineral Research</a:t>
            </a:r>
            <a:r>
              <a:rPr lang="en-US" baseline="0" dirty="0" smtClean="0"/>
              <a:t> Institute of Mongolia</a:t>
            </a:r>
            <a:endParaRPr lang="en-US" dirty="0"/>
          </a:p>
        </p:txBody>
      </p:sp>
      <p:sp>
        <p:nvSpPr>
          <p:cNvPr id="4" name="Slide Number Placeholder 3"/>
          <p:cNvSpPr>
            <a:spLocks noGrp="1"/>
          </p:cNvSpPr>
          <p:nvPr>
            <p:ph type="sldNum" sz="quarter" idx="10"/>
          </p:nvPr>
        </p:nvSpPr>
        <p:spPr/>
        <p:txBody>
          <a:bodyPr/>
          <a:lstStyle/>
          <a:p>
            <a:fld id="{49636473-0B33-4DE3-8180-8712EA5BC2AA}" type="slidenum">
              <a:rPr lang="en-US" smtClean="0"/>
              <a:pPr/>
              <a:t>6</a:t>
            </a:fld>
            <a:endParaRPr lang="en-US"/>
          </a:p>
        </p:txBody>
      </p:sp>
    </p:spTree>
    <p:extLst>
      <p:ext uri="{BB962C8B-B14F-4D97-AF65-F5344CB8AC3E}">
        <p14:creationId xmlns:p14="http://schemas.microsoft.com/office/powerpoint/2010/main" val="14889583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80%</a:t>
            </a:r>
            <a:r>
              <a:rPr lang="en-US" baseline="0" dirty="0" smtClean="0"/>
              <a:t> of the free gold is retained in the mill cup. </a:t>
            </a:r>
          </a:p>
          <a:p>
            <a:r>
              <a:rPr lang="en-US" baseline="0" dirty="0" smtClean="0"/>
              <a:t>Primary gravity concentration takes care of the 20% balance.</a:t>
            </a:r>
          </a:p>
          <a:p>
            <a:r>
              <a:rPr lang="en-US" baseline="0" dirty="0" smtClean="0"/>
              <a:t>Concentrates upgraded at the shaking table. 60-90% gold by content depending on sulphide contents.</a:t>
            </a:r>
          </a:p>
          <a:p>
            <a:r>
              <a:rPr lang="en-US" baseline="0" dirty="0" smtClean="0"/>
              <a:t>Table efficiency is 96-97 % recovery of free gold.</a:t>
            </a:r>
          </a:p>
          <a:p>
            <a:r>
              <a:rPr lang="en-US" baseline="0" dirty="0" smtClean="0"/>
              <a:t>Very fine gold is lost to tailings either as locked gold (not yet liberated, or still associated with pyrites or too fine for the system to recover)</a:t>
            </a:r>
            <a:endParaRPr lang="en-US" dirty="0"/>
          </a:p>
        </p:txBody>
      </p:sp>
      <p:sp>
        <p:nvSpPr>
          <p:cNvPr id="4" name="Slide Number Placeholder 3"/>
          <p:cNvSpPr>
            <a:spLocks noGrp="1"/>
          </p:cNvSpPr>
          <p:nvPr>
            <p:ph type="sldNum" sz="quarter" idx="10"/>
          </p:nvPr>
        </p:nvSpPr>
        <p:spPr/>
        <p:txBody>
          <a:bodyPr/>
          <a:lstStyle/>
          <a:p>
            <a:fld id="{49636473-0B33-4DE3-8180-8712EA5BC2AA}" type="slidenum">
              <a:rPr lang="en-US" smtClean="0"/>
              <a:pPr/>
              <a:t>7</a:t>
            </a:fld>
            <a:endParaRPr lang="en-US"/>
          </a:p>
        </p:txBody>
      </p:sp>
    </p:spTree>
    <p:extLst>
      <p:ext uri="{BB962C8B-B14F-4D97-AF65-F5344CB8AC3E}">
        <p14:creationId xmlns:p14="http://schemas.microsoft.com/office/powerpoint/2010/main" val="8356393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table</a:t>
            </a:r>
            <a:r>
              <a:rPr lang="en-US" baseline="0" dirty="0" smtClean="0"/>
              <a:t> replaces Hg amalgamation process. The </a:t>
            </a:r>
            <a:r>
              <a:rPr lang="en-US" baseline="0" dirty="0" err="1" smtClean="0"/>
              <a:t>middlings</a:t>
            </a:r>
            <a:r>
              <a:rPr lang="en-US" baseline="0" dirty="0" smtClean="0"/>
              <a:t> are re-loaded into the mill to enhance recovery.</a:t>
            </a:r>
            <a:endParaRPr lang="en-US" dirty="0"/>
          </a:p>
        </p:txBody>
      </p:sp>
      <p:sp>
        <p:nvSpPr>
          <p:cNvPr id="4" name="Slide Number Placeholder 3"/>
          <p:cNvSpPr>
            <a:spLocks noGrp="1"/>
          </p:cNvSpPr>
          <p:nvPr>
            <p:ph type="sldNum" sz="quarter" idx="10"/>
          </p:nvPr>
        </p:nvSpPr>
        <p:spPr/>
        <p:txBody>
          <a:bodyPr/>
          <a:lstStyle/>
          <a:p>
            <a:fld id="{49636473-0B33-4DE3-8180-8712EA5BC2AA}" type="slidenum">
              <a:rPr lang="en-US" smtClean="0"/>
              <a:pPr/>
              <a:t>8</a:t>
            </a:fld>
            <a:endParaRPr lang="en-US"/>
          </a:p>
        </p:txBody>
      </p:sp>
    </p:spTree>
    <p:extLst>
      <p:ext uri="{BB962C8B-B14F-4D97-AF65-F5344CB8AC3E}">
        <p14:creationId xmlns:p14="http://schemas.microsoft.com/office/powerpoint/2010/main" val="9021604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ores work better with </a:t>
            </a:r>
            <a:r>
              <a:rPr lang="en-US" dirty="0" err="1" smtClean="0"/>
              <a:t>cyanidation</a:t>
            </a:r>
            <a:r>
              <a:rPr lang="en-US" dirty="0" smtClean="0"/>
              <a:t> than gravity</a:t>
            </a:r>
            <a:r>
              <a:rPr lang="en-US" baseline="0" dirty="0" smtClean="0"/>
              <a:t> techniques. So mercury reduction should not only be viewed from gravity only.</a:t>
            </a:r>
          </a:p>
          <a:p>
            <a:r>
              <a:rPr lang="en-US" baseline="0" dirty="0" smtClean="0"/>
              <a:t>In some instances proper use of mercury/elimination of worst practices need to be promoted. Hg provides for high recovery of fine gold.</a:t>
            </a:r>
            <a:endParaRPr lang="en-US" dirty="0"/>
          </a:p>
        </p:txBody>
      </p:sp>
      <p:sp>
        <p:nvSpPr>
          <p:cNvPr id="4" name="Slide Number Placeholder 3"/>
          <p:cNvSpPr>
            <a:spLocks noGrp="1"/>
          </p:cNvSpPr>
          <p:nvPr>
            <p:ph type="sldNum" sz="quarter" idx="10"/>
          </p:nvPr>
        </p:nvSpPr>
        <p:spPr/>
        <p:txBody>
          <a:bodyPr/>
          <a:lstStyle/>
          <a:p>
            <a:fld id="{49636473-0B33-4DE3-8180-8712EA5BC2AA}" type="slidenum">
              <a:rPr lang="en-US" smtClean="0"/>
              <a:pPr/>
              <a:t>11</a:t>
            </a:fld>
            <a:endParaRPr lang="en-US"/>
          </a:p>
        </p:txBody>
      </p:sp>
    </p:spTree>
    <p:extLst>
      <p:ext uri="{BB962C8B-B14F-4D97-AF65-F5344CB8AC3E}">
        <p14:creationId xmlns:p14="http://schemas.microsoft.com/office/powerpoint/2010/main" val="2841993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Some ores work better with </a:t>
            </a:r>
            <a:r>
              <a:rPr lang="en-US" dirty="0" err="1" smtClean="0"/>
              <a:t>cyanidation</a:t>
            </a:r>
            <a:r>
              <a:rPr lang="en-US" dirty="0" smtClean="0"/>
              <a:t> than gravity</a:t>
            </a:r>
            <a:r>
              <a:rPr lang="en-US" baseline="0" dirty="0" smtClean="0"/>
              <a:t> techniques. So mercury reduction should not only be viewed from gravity only.</a:t>
            </a:r>
          </a:p>
          <a:p>
            <a:r>
              <a:rPr lang="en-US" baseline="0" dirty="0" smtClean="0"/>
              <a:t>In some instances proper use of mercury/elimination of worst practices need to be promoted. Hg provides for high recovery of fine gold.</a:t>
            </a:r>
            <a:endParaRPr lang="en-US" dirty="0"/>
          </a:p>
        </p:txBody>
      </p:sp>
      <p:sp>
        <p:nvSpPr>
          <p:cNvPr id="4" name="Slide Number Placeholder 3"/>
          <p:cNvSpPr>
            <a:spLocks noGrp="1"/>
          </p:cNvSpPr>
          <p:nvPr>
            <p:ph type="sldNum" sz="quarter" idx="10"/>
          </p:nvPr>
        </p:nvSpPr>
        <p:spPr/>
        <p:txBody>
          <a:bodyPr/>
          <a:lstStyle/>
          <a:p>
            <a:fld id="{49636473-0B33-4DE3-8180-8712EA5BC2AA}" type="slidenum">
              <a:rPr lang="en-US" smtClean="0"/>
              <a:pPr/>
              <a:t>12</a:t>
            </a:fld>
            <a:endParaRPr lang="en-US"/>
          </a:p>
        </p:txBody>
      </p:sp>
    </p:spTree>
    <p:extLst>
      <p:ext uri="{BB962C8B-B14F-4D97-AF65-F5344CB8AC3E}">
        <p14:creationId xmlns:p14="http://schemas.microsoft.com/office/powerpoint/2010/main" val="28419933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2298" name="Rectangle 10"/>
          <p:cNvSpPr>
            <a:spLocks noGrp="1" noChangeArrowheads="1"/>
          </p:cNvSpPr>
          <p:nvPr>
            <p:ph type="ctrTitle" sz="quarter"/>
          </p:nvPr>
        </p:nvSpPr>
        <p:spPr>
          <a:xfrm>
            <a:off x="1187450" y="2278063"/>
            <a:ext cx="7416800" cy="1470025"/>
          </a:xfrm>
          <a:ln/>
        </p:spPr>
        <p:txBody>
          <a:bodyPr anchor="ctr"/>
          <a:lstStyle>
            <a:lvl1pPr>
              <a:defRPr sz="5200">
                <a:solidFill>
                  <a:schemeClr val="tx2"/>
                </a:solidFill>
              </a:defRPr>
            </a:lvl1pPr>
          </a:lstStyle>
          <a:p>
            <a:r>
              <a:rPr lang="en-US" smtClean="0"/>
              <a:t>Click to edit Master title style</a:t>
            </a:r>
            <a:endParaRPr lang="en-GB"/>
          </a:p>
        </p:txBody>
      </p:sp>
      <p:sp>
        <p:nvSpPr>
          <p:cNvPr id="12302" name="Rectangle 14"/>
          <p:cNvSpPr>
            <a:spLocks noGrp="1" noChangeArrowheads="1"/>
          </p:cNvSpPr>
          <p:nvPr>
            <p:ph type="subTitle" sz="quarter" idx="1"/>
          </p:nvPr>
        </p:nvSpPr>
        <p:spPr>
          <a:xfrm>
            <a:off x="4500563" y="333375"/>
            <a:ext cx="4248150" cy="503238"/>
          </a:xfrm>
          <a:ln/>
        </p:spPr>
        <p:txBody>
          <a:bodyPr/>
          <a:lstStyle>
            <a:lvl1pPr>
              <a:lnSpc>
                <a:spcPts val="1000"/>
              </a:lnSpc>
              <a:buFont typeface="Wingdings" pitchFamily="2" charset="2"/>
              <a:buNone/>
              <a:defRPr sz="1600"/>
            </a:lvl1pPr>
          </a:lstStyle>
          <a:p>
            <a:r>
              <a:rPr lang="en-US" smtClean="0"/>
              <a:t>Click to edit Master subtitle style</a:t>
            </a:r>
            <a:endParaRPr lang="en-GB"/>
          </a:p>
        </p:txBody>
      </p:sp>
      <p:sp>
        <p:nvSpPr>
          <p:cNvPr id="12305" name="Rectangle 17"/>
          <p:cNvSpPr>
            <a:spLocks noChangeArrowheads="1"/>
          </p:cNvSpPr>
          <p:nvPr userDrawn="1"/>
        </p:nvSpPr>
        <p:spPr bwMode="auto">
          <a:xfrm>
            <a:off x="0" y="1484313"/>
            <a:ext cx="1116013" cy="5373687"/>
          </a:xfrm>
          <a:prstGeom prst="rect">
            <a:avLst/>
          </a:prstGeom>
          <a:solidFill>
            <a:srgbClr val="FFCC99">
              <a:alpha val="47000"/>
            </a:srgbClr>
          </a:solidFill>
          <a:ln w="9525">
            <a:noFill/>
            <a:miter lim="800000"/>
            <a:headEnd/>
            <a:tailEnd/>
          </a:ln>
          <a:effectLst/>
        </p:spPr>
        <p:txBody>
          <a:bodyPr wrap="none" anchor="ctr"/>
          <a:lstStyle/>
          <a:p>
            <a:pPr algn="ctr"/>
            <a:r>
              <a:rPr lang="en-GB"/>
              <a:t>Insert</a:t>
            </a:r>
          </a:p>
          <a:p>
            <a:pPr algn="ctr"/>
            <a:r>
              <a:rPr lang="en-GB"/>
              <a:t>image</a:t>
            </a:r>
          </a:p>
        </p:txBody>
      </p:sp>
      <p:pic>
        <p:nvPicPr>
          <p:cNvPr id="12306" name="Picture 18" descr="bund_RGB_pos"/>
          <p:cNvPicPr>
            <a:picLocks noChangeAspect="1" noChangeArrowheads="1"/>
          </p:cNvPicPr>
          <p:nvPr userDrawn="1"/>
        </p:nvPicPr>
        <p:blipFill>
          <a:blip r:embed="rId2" cstate="print"/>
          <a:srcRect/>
          <a:stretch>
            <a:fillRect/>
          </a:stretch>
        </p:blipFill>
        <p:spPr bwMode="auto">
          <a:xfrm>
            <a:off x="468313" y="317500"/>
            <a:ext cx="2454275" cy="612775"/>
          </a:xfrm>
          <a:prstGeom prst="rect">
            <a:avLst/>
          </a:prstGeom>
          <a:noFill/>
        </p:spPr>
      </p:pic>
      <p:pic>
        <p:nvPicPr>
          <p:cNvPr id="12307" name="Picture 19" descr="ppp image 14 (Small)"/>
          <p:cNvPicPr>
            <a:picLocks noChangeAspect="1" noChangeArrowheads="1"/>
          </p:cNvPicPr>
          <p:nvPr userDrawn="1"/>
        </p:nvPicPr>
        <p:blipFill>
          <a:blip r:embed="rId3" cstate="print"/>
          <a:srcRect/>
          <a:stretch>
            <a:fillRect/>
          </a:stretch>
        </p:blipFill>
        <p:spPr bwMode="auto">
          <a:xfrm>
            <a:off x="0" y="1412875"/>
            <a:ext cx="1116013" cy="5445125"/>
          </a:xfrm>
          <a:prstGeom prst="rect">
            <a:avLst/>
          </a:prstGeom>
          <a:noFill/>
        </p:spPr>
      </p:pic>
      <p:sp>
        <p:nvSpPr>
          <p:cNvPr id="12304" name="Rectangle 16"/>
          <p:cNvSpPr>
            <a:spLocks noChangeArrowheads="1"/>
          </p:cNvSpPr>
          <p:nvPr/>
        </p:nvSpPr>
        <p:spPr bwMode="auto">
          <a:xfrm>
            <a:off x="7938" y="1276350"/>
            <a:ext cx="9144000" cy="179388"/>
          </a:xfrm>
          <a:prstGeom prst="rect">
            <a:avLst/>
          </a:prstGeom>
          <a:solidFill>
            <a:srgbClr val="FDBA4D"/>
          </a:solidFill>
          <a:ln w="9525">
            <a:noFill/>
            <a:miter lim="800000"/>
            <a:headEnd/>
            <a:tailEnd/>
          </a:ln>
          <a:effectLst/>
        </p:spPr>
        <p:txBody>
          <a:bodyPr wrap="none" anchor="ct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3E22A8EC-BEC2-4D90-83FE-961D1D3393A1}" type="slidenum">
              <a:rPr lang="de-CH"/>
              <a:pPr/>
              <a:t>‹#›</a:t>
            </a:fld>
            <a:endParaRPr lang="de-CH"/>
          </a:p>
        </p:txBody>
      </p:sp>
      <p:sp>
        <p:nvSpPr>
          <p:cNvPr id="5" name="Footer Placeholder 4"/>
          <p:cNvSpPr>
            <a:spLocks noGrp="1"/>
          </p:cNvSpPr>
          <p:nvPr>
            <p:ph type="ftr" sz="quarter" idx="11"/>
          </p:nvPr>
        </p:nvSpPr>
        <p:spPr/>
        <p:txBody>
          <a:bodyPr/>
          <a:lstStyle>
            <a:lvl1pPr>
              <a:defRPr/>
            </a:lvl1pPr>
          </a:lstStyle>
          <a:p>
            <a:r>
              <a:rPr lang="en-GB"/>
              <a:t>SCO Mongolia • Matthias Meier</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75463" y="233363"/>
            <a:ext cx="1898650" cy="5881687"/>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79513" y="233363"/>
            <a:ext cx="5543550" cy="5881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F4E11B36-53DD-4DFD-806D-917EB5B0D180}" type="slidenum">
              <a:rPr lang="de-CH"/>
              <a:pPr/>
              <a:t>‹#›</a:t>
            </a:fld>
            <a:endParaRPr lang="de-CH"/>
          </a:p>
        </p:txBody>
      </p:sp>
      <p:sp>
        <p:nvSpPr>
          <p:cNvPr id="5" name="Footer Placeholder 4"/>
          <p:cNvSpPr>
            <a:spLocks noGrp="1"/>
          </p:cNvSpPr>
          <p:nvPr>
            <p:ph type="ftr" sz="quarter" idx="11"/>
          </p:nvPr>
        </p:nvSpPr>
        <p:spPr/>
        <p:txBody>
          <a:bodyPr/>
          <a:lstStyle>
            <a:lvl1pPr>
              <a:defRPr/>
            </a:lvl1pPr>
          </a:lstStyle>
          <a:p>
            <a:r>
              <a:rPr lang="en-GB"/>
              <a:t>SCO Mongolia • Matthias Meier</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noProof="0" smtClean="0"/>
              <a:t>Click to edit Master title style</a:t>
            </a:r>
            <a:endParaRPr lang="en-GB" noProof="0"/>
          </a:p>
        </p:txBody>
      </p:sp>
      <p:sp>
        <p:nvSpPr>
          <p:cNvPr id="3" name="Content Placeholder 2"/>
          <p:cNvSpPr>
            <a:spLocks noGrp="1"/>
          </p:cNvSpPr>
          <p:nvPr>
            <p:ph idx="1"/>
          </p:nvPr>
        </p:nvSpPr>
        <p:spPr>
          <a:xfrm>
            <a:off x="1179513" y="1340768"/>
            <a:ext cx="7494587" cy="4968552"/>
          </a:xfrm>
        </p:spPr>
        <p:txBody>
          <a:bodyPr/>
          <a:lstStyle>
            <a:lvl1pPr marL="361950" indent="-361950">
              <a:spcAft>
                <a:spcPts val="600"/>
              </a:spcAft>
              <a:defRPr sz="2400"/>
            </a:lvl1pPr>
            <a:lvl2pPr marL="627063" indent="-265113">
              <a:lnSpc>
                <a:spcPct val="100000"/>
              </a:lnSpc>
              <a:spcBef>
                <a:spcPts val="0"/>
              </a:spcBef>
              <a:spcAft>
                <a:spcPts val="300"/>
              </a:spcAft>
              <a:defRPr/>
            </a:lvl2pPr>
            <a:lvl3pPr marL="808038" indent="-180975">
              <a:lnSpc>
                <a:spcPct val="100000"/>
              </a:lnSpc>
              <a:spcBef>
                <a:spcPts val="0"/>
              </a:spcBef>
              <a:spcAft>
                <a:spcPts val="300"/>
              </a:spcAft>
              <a:defRPr sz="1800"/>
            </a:lvl3pPr>
            <a:lvl4pPr marL="1169988" indent="-276225">
              <a:defRPr sz="1800"/>
            </a:lvl4pPr>
            <a:lvl5pPr marL="1520825" indent="-266700">
              <a:defRPr sz="1600"/>
            </a:lvl5pPr>
          </a:lstStyle>
          <a:p>
            <a:pPr lvl="0"/>
            <a:r>
              <a:rPr lang="en-GB" noProof="0" dirty="0" smtClean="0"/>
              <a:t>Click to edit Master text styles</a:t>
            </a:r>
          </a:p>
          <a:p>
            <a:pPr lvl="1"/>
            <a:r>
              <a:rPr lang="en-GB" noProof="0" dirty="0" smtClean="0"/>
              <a:t>Second level</a:t>
            </a:r>
          </a:p>
          <a:p>
            <a:pPr lvl="2"/>
            <a:r>
              <a:rPr lang="en-GB" noProof="0" dirty="0" smtClean="0"/>
              <a:t>Third level</a:t>
            </a:r>
          </a:p>
          <a:p>
            <a:pPr lvl="3"/>
            <a:r>
              <a:rPr lang="en-GB" noProof="0" dirty="0" smtClean="0"/>
              <a:t>Fourth level</a:t>
            </a:r>
          </a:p>
          <a:p>
            <a:pPr lvl="4"/>
            <a:r>
              <a:rPr lang="en-GB" noProof="0" dirty="0" smtClean="0"/>
              <a:t>Fifth level</a:t>
            </a:r>
            <a:endParaRPr lang="en-GB" noProof="0" dirty="0"/>
          </a:p>
        </p:txBody>
      </p:sp>
      <p:sp>
        <p:nvSpPr>
          <p:cNvPr id="4" name="Slide Number Placeholder 3"/>
          <p:cNvSpPr>
            <a:spLocks noGrp="1"/>
          </p:cNvSpPr>
          <p:nvPr>
            <p:ph type="sldNum" sz="quarter" idx="10"/>
          </p:nvPr>
        </p:nvSpPr>
        <p:spPr>
          <a:xfrm>
            <a:off x="8101013" y="6453336"/>
            <a:ext cx="585787" cy="260202"/>
          </a:xfrm>
        </p:spPr>
        <p:txBody>
          <a:bodyPr/>
          <a:lstStyle>
            <a:lvl1pPr>
              <a:defRPr/>
            </a:lvl1pPr>
          </a:lstStyle>
          <a:p>
            <a:fld id="{D1315732-C6AA-48C7-8094-38F47631EF6A}" type="slidenum">
              <a:rPr lang="de-CH"/>
              <a:pPr/>
              <a:t>‹#›</a:t>
            </a:fld>
            <a:endParaRPr lang="de-CH"/>
          </a:p>
        </p:txBody>
      </p:sp>
      <p:sp>
        <p:nvSpPr>
          <p:cNvPr id="5" name="Footer Placeholder 4"/>
          <p:cNvSpPr>
            <a:spLocks noGrp="1"/>
          </p:cNvSpPr>
          <p:nvPr>
            <p:ph type="ftr" sz="quarter" idx="11"/>
          </p:nvPr>
        </p:nvSpPr>
        <p:spPr>
          <a:xfrm>
            <a:off x="1187624" y="6453336"/>
            <a:ext cx="6769100" cy="260226"/>
          </a:xfrm>
        </p:spPr>
        <p:txBody>
          <a:bodyPr/>
          <a:lstStyle>
            <a:lvl1pPr>
              <a:defRPr/>
            </a:lvl1pPr>
          </a:lstStyle>
          <a:p>
            <a:r>
              <a:rPr lang="en-GB"/>
              <a:t>SCO Mongolia • Matthias Meier</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64E8C968-2984-4570-ADBA-107F2AD9EC4F}" type="slidenum">
              <a:rPr lang="de-CH"/>
              <a:pPr/>
              <a:t>‹#›</a:t>
            </a:fld>
            <a:endParaRPr lang="de-CH"/>
          </a:p>
        </p:txBody>
      </p:sp>
      <p:sp>
        <p:nvSpPr>
          <p:cNvPr id="5" name="Footer Placeholder 4"/>
          <p:cNvSpPr>
            <a:spLocks noGrp="1"/>
          </p:cNvSpPr>
          <p:nvPr>
            <p:ph type="ftr" sz="quarter" idx="11"/>
          </p:nvPr>
        </p:nvSpPr>
        <p:spPr/>
        <p:txBody>
          <a:bodyPr/>
          <a:lstStyle>
            <a:lvl1pPr>
              <a:defRPr/>
            </a:lvl1pPr>
          </a:lstStyle>
          <a:p>
            <a:r>
              <a:rPr lang="en-GB"/>
              <a:t>SCO Mongolia • Matthias Meier</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79513" y="1157288"/>
            <a:ext cx="3670300" cy="495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5002213" y="1157288"/>
            <a:ext cx="3671887" cy="49577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03A442A3-3226-4AFE-A7E9-77CFC080A21A}" type="slidenum">
              <a:rPr lang="de-CH"/>
              <a:pPr/>
              <a:t>‹#›</a:t>
            </a:fld>
            <a:endParaRPr lang="de-CH"/>
          </a:p>
        </p:txBody>
      </p:sp>
      <p:sp>
        <p:nvSpPr>
          <p:cNvPr id="6" name="Footer Placeholder 5"/>
          <p:cNvSpPr>
            <a:spLocks noGrp="1"/>
          </p:cNvSpPr>
          <p:nvPr>
            <p:ph type="ftr" sz="quarter" idx="11"/>
          </p:nvPr>
        </p:nvSpPr>
        <p:spPr/>
        <p:txBody>
          <a:bodyPr/>
          <a:lstStyle>
            <a:lvl1pPr>
              <a:defRPr/>
            </a:lvl1pPr>
          </a:lstStyle>
          <a:p>
            <a:r>
              <a:rPr lang="en-GB"/>
              <a:t>SCO Mongolia • Matthias Meier</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8D180DB0-3A63-4317-9121-621250FE3E1A}" type="slidenum">
              <a:rPr lang="de-CH"/>
              <a:pPr/>
              <a:t>‹#›</a:t>
            </a:fld>
            <a:endParaRPr lang="de-CH"/>
          </a:p>
        </p:txBody>
      </p:sp>
      <p:sp>
        <p:nvSpPr>
          <p:cNvPr id="8" name="Footer Placeholder 7"/>
          <p:cNvSpPr>
            <a:spLocks noGrp="1"/>
          </p:cNvSpPr>
          <p:nvPr>
            <p:ph type="ftr" sz="quarter" idx="11"/>
          </p:nvPr>
        </p:nvSpPr>
        <p:spPr/>
        <p:txBody>
          <a:bodyPr/>
          <a:lstStyle>
            <a:lvl1pPr>
              <a:defRPr/>
            </a:lvl1pPr>
          </a:lstStyle>
          <a:p>
            <a:r>
              <a:rPr lang="en-GB"/>
              <a:t>SCO Mongolia • Matthias Meier</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A631317F-D328-4CA7-9CE8-09D6C3A40C3A}" type="slidenum">
              <a:rPr lang="de-CH"/>
              <a:pPr/>
              <a:t>‹#›</a:t>
            </a:fld>
            <a:endParaRPr lang="de-CH"/>
          </a:p>
        </p:txBody>
      </p:sp>
      <p:sp>
        <p:nvSpPr>
          <p:cNvPr id="4" name="Footer Placeholder 3"/>
          <p:cNvSpPr>
            <a:spLocks noGrp="1"/>
          </p:cNvSpPr>
          <p:nvPr>
            <p:ph type="ftr" sz="quarter" idx="11"/>
          </p:nvPr>
        </p:nvSpPr>
        <p:spPr/>
        <p:txBody>
          <a:bodyPr/>
          <a:lstStyle>
            <a:lvl1pPr>
              <a:defRPr/>
            </a:lvl1pPr>
          </a:lstStyle>
          <a:p>
            <a:r>
              <a:rPr lang="en-GB"/>
              <a:t>SCO Mongolia • Matthias Meier</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8C8842F8-612B-4B97-95C3-3D00EA57742E}" type="slidenum">
              <a:rPr lang="de-CH"/>
              <a:pPr/>
              <a:t>‹#›</a:t>
            </a:fld>
            <a:endParaRPr lang="de-CH"/>
          </a:p>
        </p:txBody>
      </p:sp>
      <p:sp>
        <p:nvSpPr>
          <p:cNvPr id="3" name="Footer Placeholder 2"/>
          <p:cNvSpPr>
            <a:spLocks noGrp="1"/>
          </p:cNvSpPr>
          <p:nvPr>
            <p:ph type="ftr" sz="quarter" idx="11"/>
          </p:nvPr>
        </p:nvSpPr>
        <p:spPr/>
        <p:txBody>
          <a:bodyPr/>
          <a:lstStyle>
            <a:lvl1pPr>
              <a:defRPr/>
            </a:lvl1pPr>
          </a:lstStyle>
          <a:p>
            <a:r>
              <a:rPr lang="en-GB"/>
              <a:t>SCO Mongolia • Matthias Meier</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5CA25220-CA07-46C3-B431-043E5BAC488A}" type="slidenum">
              <a:rPr lang="de-CH"/>
              <a:pPr/>
              <a:t>‹#›</a:t>
            </a:fld>
            <a:endParaRPr lang="de-CH"/>
          </a:p>
        </p:txBody>
      </p:sp>
      <p:sp>
        <p:nvSpPr>
          <p:cNvPr id="6" name="Footer Placeholder 5"/>
          <p:cNvSpPr>
            <a:spLocks noGrp="1"/>
          </p:cNvSpPr>
          <p:nvPr>
            <p:ph type="ftr" sz="quarter" idx="11"/>
          </p:nvPr>
        </p:nvSpPr>
        <p:spPr/>
        <p:txBody>
          <a:bodyPr/>
          <a:lstStyle>
            <a:lvl1pPr>
              <a:defRPr/>
            </a:lvl1pPr>
          </a:lstStyle>
          <a:p>
            <a:r>
              <a:rPr lang="en-GB"/>
              <a:t>SCO Mongolia • Matthias Meier</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2A258622-27B1-4867-AA21-BDCCFF69CB52}" type="slidenum">
              <a:rPr lang="de-CH"/>
              <a:pPr/>
              <a:t>‹#›</a:t>
            </a:fld>
            <a:endParaRPr lang="de-CH"/>
          </a:p>
        </p:txBody>
      </p:sp>
      <p:sp>
        <p:nvSpPr>
          <p:cNvPr id="6" name="Footer Placeholder 5"/>
          <p:cNvSpPr>
            <a:spLocks noGrp="1"/>
          </p:cNvSpPr>
          <p:nvPr>
            <p:ph type="ftr" sz="quarter" idx="11"/>
          </p:nvPr>
        </p:nvSpPr>
        <p:spPr/>
        <p:txBody>
          <a:bodyPr/>
          <a:lstStyle>
            <a:lvl1pPr>
              <a:defRPr/>
            </a:lvl1pPr>
          </a:lstStyle>
          <a:p>
            <a:r>
              <a:rPr lang="en-GB"/>
              <a:t>SCO Mongolia • Matthias Meier</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image" Target="../media/image3.jpeg"/><Relationship Id="rId2" Type="http://schemas.openxmlformats.org/officeDocument/2006/relationships/slideLayout" Target="../slideLayouts/slideLayout2.xml"/><Relationship Id="rId16" Type="http://schemas.openxmlformats.org/officeDocument/2006/relationships/image" Target="../media/image2.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oleObject" Target="../embeddings/oleObject1.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8" name="Rectangle 4"/>
          <p:cNvSpPr>
            <a:spLocks noGrp="1" noChangeArrowheads="1"/>
          </p:cNvSpPr>
          <p:nvPr>
            <p:ph type="body" idx="1"/>
          </p:nvPr>
        </p:nvSpPr>
        <p:spPr bwMode="auto">
          <a:xfrm>
            <a:off x="1179513" y="1157288"/>
            <a:ext cx="7494587" cy="4957762"/>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p>
            <a:pPr lvl="0"/>
            <a:endParaRPr lang="en-GB" smtClean="0"/>
          </a:p>
        </p:txBody>
      </p:sp>
      <p:sp>
        <p:nvSpPr>
          <p:cNvPr id="11269" name="Rectangle 5"/>
          <p:cNvSpPr>
            <a:spLocks noGrp="1" noChangeArrowheads="1"/>
          </p:cNvSpPr>
          <p:nvPr>
            <p:ph type="title"/>
          </p:nvPr>
        </p:nvSpPr>
        <p:spPr bwMode="auto">
          <a:xfrm>
            <a:off x="2195513" y="233363"/>
            <a:ext cx="6578600" cy="579437"/>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spAutoFit/>
          </a:bodyPr>
          <a:lstStyle/>
          <a:p>
            <a:pPr lvl="0"/>
            <a:r>
              <a:rPr lang="en-GB" smtClean="0"/>
              <a:t>Subtitle: Chapter 1</a:t>
            </a:r>
          </a:p>
        </p:txBody>
      </p:sp>
      <p:graphicFrame>
        <p:nvGraphicFramePr>
          <p:cNvPr id="11270" name="Object 6"/>
          <p:cNvGraphicFramePr>
            <a:graphicFrameLocks noChangeAspect="1"/>
          </p:cNvGraphicFramePr>
          <p:nvPr/>
        </p:nvGraphicFramePr>
        <p:xfrm>
          <a:off x="420688" y="385763"/>
          <a:ext cx="263525" cy="287337"/>
        </p:xfrm>
        <a:graphic>
          <a:graphicData uri="http://schemas.openxmlformats.org/presentationml/2006/ole">
            <mc:AlternateContent xmlns:mc="http://schemas.openxmlformats.org/markup-compatibility/2006">
              <mc:Choice xmlns:v="urn:schemas-microsoft-com:vml" Requires="v">
                <p:oleObj spid="_x0000_s11288" name="Photo Editor Photo" r:id="rId14" imgW="857143" imgH="933580" progId="">
                  <p:embed/>
                </p:oleObj>
              </mc:Choice>
              <mc:Fallback>
                <p:oleObj name="Photo Editor Photo" r:id="rId14" imgW="857143" imgH="933580" progId="">
                  <p:embed/>
                  <p:pic>
                    <p:nvPicPr>
                      <p:cNvPr id="0" name="Picture 18"/>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420688" y="385763"/>
                        <a:ext cx="263525" cy="287337"/>
                      </a:xfrm>
                      <a:prstGeom prst="rect">
                        <a:avLst/>
                      </a:prstGeom>
                      <a:noFill/>
                      <a:ln>
                        <a:noFill/>
                      </a:ln>
                      <a:extLst>
                        <a:ext uri="{909E8E84-426E-40DD-AFC4-6F175D3DCCD1}">
                          <a14:hiddenFill xmlns:a14="http://schemas.microsoft.com/office/drawing/2010/main">
                            <a:solidFill>
                              <a:srgbClr val="BBE0E3"/>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sp>
        <p:nvSpPr>
          <p:cNvPr id="11271" name="Rectangle 7"/>
          <p:cNvSpPr>
            <a:spLocks noGrp="1" noChangeArrowheads="1"/>
          </p:cNvSpPr>
          <p:nvPr>
            <p:ph type="sldNum" sz="quarter" idx="4"/>
          </p:nvPr>
        </p:nvSpPr>
        <p:spPr bwMode="auto">
          <a:xfrm>
            <a:off x="8101013" y="6237288"/>
            <a:ext cx="585787"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900">
                <a:solidFill>
                  <a:srgbClr val="FDBA4D"/>
                </a:solidFill>
              </a:defRPr>
            </a:lvl1pPr>
          </a:lstStyle>
          <a:p>
            <a:fld id="{22846277-40F0-4CBA-9230-6B67FE2923FA}" type="slidenum">
              <a:rPr lang="de-CH"/>
              <a:pPr/>
              <a:t>‹#›</a:t>
            </a:fld>
            <a:endParaRPr lang="de-CH"/>
          </a:p>
        </p:txBody>
      </p:sp>
      <p:sp>
        <p:nvSpPr>
          <p:cNvPr id="11272" name="Rectangle 8"/>
          <p:cNvSpPr>
            <a:spLocks noGrp="1" noChangeArrowheads="1"/>
          </p:cNvSpPr>
          <p:nvPr>
            <p:ph type="ftr" sz="quarter" idx="3"/>
          </p:nvPr>
        </p:nvSpPr>
        <p:spPr bwMode="auto">
          <a:xfrm>
            <a:off x="1187450" y="6237288"/>
            <a:ext cx="67691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900">
                <a:solidFill>
                  <a:srgbClr val="FDBA4D"/>
                </a:solidFill>
              </a:defRPr>
            </a:lvl1pPr>
          </a:lstStyle>
          <a:p>
            <a:r>
              <a:rPr lang="en-GB"/>
              <a:t>SCO Mongolia • Matthias Meier</a:t>
            </a:r>
          </a:p>
        </p:txBody>
      </p:sp>
      <p:pic>
        <p:nvPicPr>
          <p:cNvPr id="11274" name="Picture 10" descr="bund_RGB_pos"/>
          <p:cNvPicPr>
            <a:picLocks noChangeAspect="1" noChangeArrowheads="1"/>
          </p:cNvPicPr>
          <p:nvPr/>
        </p:nvPicPr>
        <p:blipFill>
          <a:blip r:embed="rId16" cstate="print"/>
          <a:srcRect/>
          <a:stretch>
            <a:fillRect/>
          </a:stretch>
        </p:blipFill>
        <p:spPr bwMode="auto">
          <a:xfrm>
            <a:off x="250825" y="260350"/>
            <a:ext cx="1863725" cy="466725"/>
          </a:xfrm>
          <a:prstGeom prst="rect">
            <a:avLst/>
          </a:prstGeom>
          <a:noFill/>
        </p:spPr>
      </p:pic>
      <p:sp>
        <p:nvSpPr>
          <p:cNvPr id="11275" name="Rectangle 11"/>
          <p:cNvSpPr>
            <a:spLocks noChangeArrowheads="1"/>
          </p:cNvSpPr>
          <p:nvPr/>
        </p:nvSpPr>
        <p:spPr bwMode="auto">
          <a:xfrm>
            <a:off x="0" y="1125538"/>
            <a:ext cx="1116013" cy="5732462"/>
          </a:xfrm>
          <a:prstGeom prst="rect">
            <a:avLst/>
          </a:prstGeom>
          <a:solidFill>
            <a:srgbClr val="FFCC99">
              <a:alpha val="47000"/>
            </a:srgbClr>
          </a:solidFill>
          <a:ln w="9525">
            <a:noFill/>
            <a:miter lim="800000"/>
            <a:headEnd/>
            <a:tailEnd/>
          </a:ln>
          <a:effectLst/>
        </p:spPr>
        <p:txBody>
          <a:bodyPr wrap="none" anchor="ctr"/>
          <a:lstStyle/>
          <a:p>
            <a:pPr algn="ctr"/>
            <a:r>
              <a:rPr lang="en-GB"/>
              <a:t>Insert</a:t>
            </a:r>
          </a:p>
          <a:p>
            <a:pPr algn="ctr"/>
            <a:r>
              <a:rPr lang="en-GB"/>
              <a:t>image</a:t>
            </a:r>
          </a:p>
          <a:p>
            <a:pPr algn="ctr"/>
            <a:r>
              <a:rPr lang="en-GB"/>
              <a:t>if needed</a:t>
            </a:r>
          </a:p>
        </p:txBody>
      </p:sp>
      <p:sp>
        <p:nvSpPr>
          <p:cNvPr id="11276" name="Rectangle 12"/>
          <p:cNvSpPr>
            <a:spLocks noChangeArrowheads="1"/>
          </p:cNvSpPr>
          <p:nvPr/>
        </p:nvSpPr>
        <p:spPr bwMode="auto">
          <a:xfrm>
            <a:off x="7938" y="946150"/>
            <a:ext cx="9144000" cy="179388"/>
          </a:xfrm>
          <a:prstGeom prst="rect">
            <a:avLst/>
          </a:prstGeom>
          <a:solidFill>
            <a:srgbClr val="FDBA4D"/>
          </a:solidFill>
          <a:ln w="9525">
            <a:noFill/>
            <a:miter lim="800000"/>
            <a:headEnd/>
            <a:tailEnd/>
          </a:ln>
          <a:effectLst/>
        </p:spPr>
        <p:txBody>
          <a:bodyPr wrap="none" anchor="ctr"/>
          <a:lstStyle/>
          <a:p>
            <a:endParaRPr lang="en-US"/>
          </a:p>
        </p:txBody>
      </p:sp>
      <p:pic>
        <p:nvPicPr>
          <p:cNvPr id="11277" name="Picture 13" descr="ppp image 11 (Small)"/>
          <p:cNvPicPr>
            <a:picLocks noChangeAspect="1" noChangeArrowheads="1"/>
          </p:cNvPicPr>
          <p:nvPr/>
        </p:nvPicPr>
        <p:blipFill>
          <a:blip r:embed="rId17" cstate="print"/>
          <a:srcRect/>
          <a:stretch>
            <a:fillRect/>
          </a:stretch>
        </p:blipFill>
        <p:spPr bwMode="auto">
          <a:xfrm>
            <a:off x="0" y="1125538"/>
            <a:ext cx="1116013" cy="5732462"/>
          </a:xfrm>
          <a:prstGeom prst="rect">
            <a:avLst/>
          </a:prstGeom>
          <a:noFill/>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hdr="0" dt="0"/>
  <p:txStyles>
    <p:titleStyle>
      <a:lvl1pPr algn="l" rtl="0" eaLnBrk="1" fontAlgn="base" hangingPunct="1">
        <a:spcBef>
          <a:spcPct val="0"/>
        </a:spcBef>
        <a:spcAft>
          <a:spcPct val="0"/>
        </a:spcAft>
        <a:defRPr sz="3200" b="1">
          <a:solidFill>
            <a:schemeClr val="tx1"/>
          </a:solidFill>
          <a:latin typeface="+mj-lt"/>
          <a:ea typeface="+mj-ea"/>
          <a:cs typeface="+mj-cs"/>
        </a:defRPr>
      </a:lvl1pPr>
      <a:lvl2pPr algn="l" rtl="0" eaLnBrk="1" fontAlgn="base" hangingPunct="1">
        <a:spcBef>
          <a:spcPct val="0"/>
        </a:spcBef>
        <a:spcAft>
          <a:spcPct val="0"/>
        </a:spcAft>
        <a:defRPr sz="3200" b="1">
          <a:solidFill>
            <a:schemeClr val="tx1"/>
          </a:solidFill>
          <a:latin typeface="Arial" charset="0"/>
          <a:cs typeface="Arial" charset="0"/>
        </a:defRPr>
      </a:lvl2pPr>
      <a:lvl3pPr algn="l" rtl="0" eaLnBrk="1" fontAlgn="base" hangingPunct="1">
        <a:spcBef>
          <a:spcPct val="0"/>
        </a:spcBef>
        <a:spcAft>
          <a:spcPct val="0"/>
        </a:spcAft>
        <a:defRPr sz="3200" b="1">
          <a:solidFill>
            <a:schemeClr val="tx1"/>
          </a:solidFill>
          <a:latin typeface="Arial" charset="0"/>
          <a:cs typeface="Arial" charset="0"/>
        </a:defRPr>
      </a:lvl3pPr>
      <a:lvl4pPr algn="l" rtl="0" eaLnBrk="1" fontAlgn="base" hangingPunct="1">
        <a:spcBef>
          <a:spcPct val="0"/>
        </a:spcBef>
        <a:spcAft>
          <a:spcPct val="0"/>
        </a:spcAft>
        <a:defRPr sz="3200" b="1">
          <a:solidFill>
            <a:schemeClr val="tx1"/>
          </a:solidFill>
          <a:latin typeface="Arial" charset="0"/>
          <a:cs typeface="Arial" charset="0"/>
        </a:defRPr>
      </a:lvl4pPr>
      <a:lvl5pPr algn="l" rtl="0" eaLnBrk="1" fontAlgn="base" hangingPunct="1">
        <a:spcBef>
          <a:spcPct val="0"/>
        </a:spcBef>
        <a:spcAft>
          <a:spcPct val="0"/>
        </a:spcAft>
        <a:defRPr sz="3200" b="1">
          <a:solidFill>
            <a:schemeClr val="tx1"/>
          </a:solidFill>
          <a:latin typeface="Arial" charset="0"/>
          <a:cs typeface="Arial" charset="0"/>
        </a:defRPr>
      </a:lvl5pPr>
      <a:lvl6pPr marL="457200" algn="l" rtl="0" eaLnBrk="1" fontAlgn="base" hangingPunct="1">
        <a:spcBef>
          <a:spcPct val="0"/>
        </a:spcBef>
        <a:spcAft>
          <a:spcPct val="0"/>
        </a:spcAft>
        <a:defRPr sz="3200" b="1">
          <a:solidFill>
            <a:schemeClr val="tx1"/>
          </a:solidFill>
          <a:latin typeface="Arial" charset="0"/>
          <a:cs typeface="Arial" charset="0"/>
        </a:defRPr>
      </a:lvl6pPr>
      <a:lvl7pPr marL="914400" algn="l" rtl="0" eaLnBrk="1" fontAlgn="base" hangingPunct="1">
        <a:spcBef>
          <a:spcPct val="0"/>
        </a:spcBef>
        <a:spcAft>
          <a:spcPct val="0"/>
        </a:spcAft>
        <a:defRPr sz="3200" b="1">
          <a:solidFill>
            <a:schemeClr val="tx1"/>
          </a:solidFill>
          <a:latin typeface="Arial" charset="0"/>
          <a:cs typeface="Arial" charset="0"/>
        </a:defRPr>
      </a:lvl7pPr>
      <a:lvl8pPr marL="1371600" algn="l" rtl="0" eaLnBrk="1" fontAlgn="base" hangingPunct="1">
        <a:spcBef>
          <a:spcPct val="0"/>
        </a:spcBef>
        <a:spcAft>
          <a:spcPct val="0"/>
        </a:spcAft>
        <a:defRPr sz="3200" b="1">
          <a:solidFill>
            <a:schemeClr val="tx1"/>
          </a:solidFill>
          <a:latin typeface="Arial" charset="0"/>
          <a:cs typeface="Arial" charset="0"/>
        </a:defRPr>
      </a:lvl8pPr>
      <a:lvl9pPr marL="1828800" algn="l" rtl="0" eaLnBrk="1" fontAlgn="base" hangingPunct="1">
        <a:spcBef>
          <a:spcPct val="0"/>
        </a:spcBef>
        <a:spcAft>
          <a:spcPct val="0"/>
        </a:spcAft>
        <a:defRPr sz="3200" b="1">
          <a:solidFill>
            <a:schemeClr val="tx1"/>
          </a:solidFill>
          <a:latin typeface="Arial" charset="0"/>
          <a:cs typeface="Arial" charset="0"/>
        </a:defRPr>
      </a:lvl9pPr>
    </p:titleStyle>
    <p:bodyStyle>
      <a:lvl1pPr algn="l" rtl="0" eaLnBrk="1" fontAlgn="base" hangingPunct="1">
        <a:spcBef>
          <a:spcPct val="0"/>
        </a:spcBef>
        <a:spcAft>
          <a:spcPct val="0"/>
        </a:spcAft>
        <a:buClr>
          <a:srgbClr val="FDBA4D"/>
        </a:buClr>
        <a:buFont typeface="Wingdings" pitchFamily="2" charset="2"/>
        <a:buChar char="n"/>
        <a:defRPr sz="2100">
          <a:solidFill>
            <a:srgbClr val="000000"/>
          </a:solidFill>
          <a:latin typeface="+mn-lt"/>
          <a:ea typeface="+mn-ea"/>
          <a:cs typeface="+mn-cs"/>
        </a:defRPr>
      </a:lvl1pPr>
      <a:lvl2pPr marL="457200" algn="l" rtl="0" eaLnBrk="1" fontAlgn="base" hangingPunct="1">
        <a:lnSpc>
          <a:spcPts val="2600"/>
        </a:lnSpc>
        <a:spcBef>
          <a:spcPct val="20000"/>
        </a:spcBef>
        <a:spcAft>
          <a:spcPct val="0"/>
        </a:spcAft>
        <a:buClr>
          <a:srgbClr val="006A91"/>
        </a:buClr>
        <a:buFont typeface="Wingdings" pitchFamily="2" charset="2"/>
        <a:buChar char="§"/>
        <a:defRPr sz="2100">
          <a:solidFill>
            <a:srgbClr val="000000"/>
          </a:solidFill>
          <a:latin typeface="+mn-lt"/>
          <a:cs typeface="+mn-cs"/>
        </a:defRPr>
      </a:lvl2pPr>
      <a:lvl3pPr marL="914400" algn="l" rtl="0" eaLnBrk="1" fontAlgn="base" hangingPunct="1">
        <a:lnSpc>
          <a:spcPts val="2600"/>
        </a:lnSpc>
        <a:spcBef>
          <a:spcPct val="20000"/>
        </a:spcBef>
        <a:spcAft>
          <a:spcPct val="0"/>
        </a:spcAft>
        <a:buClr>
          <a:srgbClr val="006A91"/>
        </a:buClr>
        <a:buChar char="•"/>
        <a:defRPr sz="2100">
          <a:solidFill>
            <a:srgbClr val="000000"/>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image" Target="../media/image9.jpeg"/><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0" name="Rectangle 4"/>
          <p:cNvSpPr>
            <a:spLocks noGrp="1" noChangeArrowheads="1"/>
          </p:cNvSpPr>
          <p:nvPr>
            <p:ph type="ctrTitle" sz="quarter"/>
          </p:nvPr>
        </p:nvSpPr>
        <p:spPr>
          <a:xfrm>
            <a:off x="1403648" y="2359806"/>
            <a:ext cx="7560840" cy="1631216"/>
          </a:xfrm>
        </p:spPr>
        <p:txBody>
          <a:bodyPr/>
          <a:lstStyle/>
          <a:p>
            <a:pPr algn="ctr"/>
            <a:r>
              <a:rPr lang="en-US" sz="2800" dirty="0"/>
              <a:t> </a:t>
            </a:r>
            <a:r>
              <a:rPr lang="en-US" sz="2800" dirty="0" smtClean="0"/>
              <a:t>Mercury </a:t>
            </a:r>
            <a:r>
              <a:rPr lang="en-US" sz="2800" dirty="0"/>
              <a:t>Reduction in Mongolia </a:t>
            </a:r>
            <a:r>
              <a:rPr lang="en-US" sz="2800" dirty="0" smtClean="0"/>
              <a:t>ASGM</a:t>
            </a:r>
            <a:br>
              <a:rPr lang="en-US" sz="2800" dirty="0" smtClean="0"/>
            </a:br>
            <a:r>
              <a:rPr lang="en-US" sz="2800" dirty="0" smtClean="0"/>
              <a:t/>
            </a:r>
            <a:br>
              <a:rPr lang="en-US" sz="2800" dirty="0" smtClean="0"/>
            </a:br>
            <a:r>
              <a:rPr lang="en-US" sz="2800" dirty="0" smtClean="0"/>
              <a:t>Patience Singo, SAM Project Manager</a:t>
            </a:r>
            <a:r>
              <a:rPr lang="de-AT" sz="2800" b="0" i="1" u="sng" dirty="0" smtClean="0">
                <a:solidFill>
                  <a:schemeClr val="tx1"/>
                </a:solidFill>
              </a:rPr>
              <a:t> </a:t>
            </a:r>
            <a:r>
              <a:rPr lang="de-AT" sz="4000" dirty="0" smtClean="0">
                <a:solidFill>
                  <a:schemeClr val="tx1"/>
                </a:solidFill>
              </a:rPr>
              <a:t/>
            </a:r>
            <a:br>
              <a:rPr lang="de-AT" sz="4000" dirty="0" smtClean="0">
                <a:solidFill>
                  <a:schemeClr val="tx1"/>
                </a:solidFill>
              </a:rPr>
            </a:br>
            <a:endParaRPr lang="en-GB" sz="1600" i="1" dirty="0">
              <a:solidFill>
                <a:schemeClr val="tx1"/>
              </a:solidFill>
            </a:endParaRPr>
          </a:p>
        </p:txBody>
      </p:sp>
      <p:sp>
        <p:nvSpPr>
          <p:cNvPr id="9224" name="Rectangle 8"/>
          <p:cNvSpPr>
            <a:spLocks noGrp="1" noChangeArrowheads="1"/>
          </p:cNvSpPr>
          <p:nvPr>
            <p:ph type="subTitle" sz="quarter" idx="1"/>
          </p:nvPr>
        </p:nvSpPr>
        <p:spPr/>
        <p:txBody>
          <a:bodyPr/>
          <a:lstStyle/>
          <a:p>
            <a:pPr eaLnBrk="1" hangingPunct="1">
              <a:lnSpc>
                <a:spcPct val="100000"/>
              </a:lnSpc>
              <a:buClrTx/>
              <a:buFontTx/>
              <a:buNone/>
            </a:pPr>
            <a:r>
              <a:rPr lang="en-GB" b="1"/>
              <a:t>Swiss Cooperation Office Mongolia</a:t>
            </a:r>
          </a:p>
          <a:p>
            <a:pPr eaLnBrk="1" hangingPunct="1">
              <a:lnSpc>
                <a:spcPct val="100000"/>
              </a:lnSpc>
              <a:buClrTx/>
              <a:buFontTx/>
              <a:buNone/>
            </a:pPr>
            <a:endParaRPr lang="en-GB" b="1">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Mercury Reduction Mineral Processing</a:t>
            </a:r>
            <a:endParaRPr lang="en-US" dirty="0"/>
          </a:p>
        </p:txBody>
      </p:sp>
      <p:sp>
        <p:nvSpPr>
          <p:cNvPr id="3" name="Content Placeholder 2"/>
          <p:cNvSpPr>
            <a:spLocks noGrp="1"/>
          </p:cNvSpPr>
          <p:nvPr>
            <p:ph sz="half" idx="1"/>
          </p:nvPr>
        </p:nvSpPr>
        <p:spPr/>
        <p: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pPr>
              <a:buFont typeface="Wingdings" pitchFamily="2" charset="2"/>
              <a:buChar char="v"/>
            </a:pPr>
            <a:r>
              <a:rPr lang="en-US" dirty="0" smtClean="0"/>
              <a:t> Borax used as a  flux during smelting.  </a:t>
            </a:r>
            <a:endParaRPr lang="en-US" dirty="0"/>
          </a:p>
        </p:txBody>
      </p:sp>
      <p:pic>
        <p:nvPicPr>
          <p:cNvPr id="12290" name="Picture 2"/>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268760"/>
            <a:ext cx="4320480" cy="32426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2621248"/>
            <a:ext cx="3275716" cy="24639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6562374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Success factors</a:t>
            </a:r>
            <a:endParaRPr lang="en-US" b="1" dirty="0"/>
          </a:p>
        </p:txBody>
      </p:sp>
      <p:sp>
        <p:nvSpPr>
          <p:cNvPr id="3" name="Content Placeholder 2"/>
          <p:cNvSpPr>
            <a:spLocks noGrp="1"/>
          </p:cNvSpPr>
          <p:nvPr>
            <p:ph idx="1"/>
          </p:nvPr>
        </p:nvSpPr>
        <p:spPr/>
        <p:txBody>
          <a:bodyPr>
            <a:normAutofit lnSpcReduction="10000"/>
          </a:bodyPr>
          <a:lstStyle/>
          <a:p>
            <a:pPr>
              <a:buNone/>
            </a:pPr>
            <a:r>
              <a:rPr lang="en-US" b="1" dirty="0" smtClean="0"/>
              <a:t>Factor 1: Local solutions are sustainable </a:t>
            </a:r>
          </a:p>
          <a:p>
            <a:pPr>
              <a:buNone/>
            </a:pPr>
            <a:endParaRPr lang="en-US" b="1" dirty="0" smtClean="0"/>
          </a:p>
          <a:p>
            <a:pPr>
              <a:buFont typeface="Wingdings" pitchFamily="2" charset="2"/>
              <a:buChar char="v"/>
            </a:pPr>
            <a:r>
              <a:rPr lang="en-US" b="1" dirty="0" smtClean="0"/>
              <a:t>Use of locally available equipment, knowledge and skills supported by international expertise. Respect of  local conditions and context. </a:t>
            </a:r>
            <a:endParaRPr lang="en-US" dirty="0" smtClean="0"/>
          </a:p>
          <a:p>
            <a:pPr lvl="1"/>
            <a:endParaRPr lang="en-US" dirty="0" smtClean="0"/>
          </a:p>
          <a:p>
            <a:pPr lvl="1"/>
            <a:r>
              <a:rPr lang="en-US" dirty="0" smtClean="0"/>
              <a:t>Improved equipment that miners previously used for whole ore amalgamation to be compatible with Hg-free processes. Local fabrication.</a:t>
            </a:r>
          </a:p>
          <a:p>
            <a:pPr lvl="1"/>
            <a:r>
              <a:rPr lang="en-US" dirty="0" smtClean="0"/>
              <a:t>Introduced components  to replace amalgamation.  </a:t>
            </a:r>
          </a:p>
          <a:p>
            <a:pPr lvl="1"/>
            <a:r>
              <a:rPr lang="en-US" dirty="0" smtClean="0"/>
              <a:t>Miners and experts worked together to define the most optimal solution, that miners had confidence with. </a:t>
            </a:r>
          </a:p>
          <a:p>
            <a:pPr lvl="1"/>
            <a:r>
              <a:rPr lang="en-US" b="1" dirty="0" smtClean="0"/>
              <a:t>To have strong uptake, miners have </a:t>
            </a:r>
            <a:r>
              <a:rPr lang="en-US" b="1" dirty="0"/>
              <a:t> </a:t>
            </a:r>
            <a:r>
              <a:rPr lang="en-US" b="1" dirty="0" smtClean="0"/>
              <a:t>a strong </a:t>
            </a:r>
            <a:r>
              <a:rPr lang="en-US" b="1" dirty="0" smtClean="0"/>
              <a:t>say</a:t>
            </a:r>
            <a:r>
              <a:rPr lang="en-US" b="1" dirty="0" smtClean="0"/>
              <a:t>!</a:t>
            </a:r>
          </a:p>
          <a:p>
            <a:pPr>
              <a:buNone/>
            </a:pPr>
            <a:r>
              <a:rPr lang="en-US" b="1" dirty="0" smtClean="0"/>
              <a:t> </a:t>
            </a:r>
            <a:endParaRPr lang="en-US" dirty="0" smtClean="0"/>
          </a:p>
        </p:txBody>
      </p:sp>
    </p:spTree>
    <p:extLst>
      <p:ext uri="{BB962C8B-B14F-4D97-AF65-F5344CB8AC3E}">
        <p14:creationId xmlns:p14="http://schemas.microsoft.com/office/powerpoint/2010/main" val="41967016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Success factors</a:t>
            </a:r>
            <a:endParaRPr lang="en-US" b="1"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Factor 2: Miners are agents of sustainable change and are part of the solution.</a:t>
            </a:r>
          </a:p>
          <a:p>
            <a:pPr>
              <a:buNone/>
            </a:pPr>
            <a:endParaRPr lang="en-US" dirty="0">
              <a:solidFill>
                <a:schemeClr val="accent5"/>
              </a:solidFill>
            </a:endParaRPr>
          </a:p>
          <a:p>
            <a:pPr>
              <a:buFont typeface="Wingdings" pitchFamily="2" charset="2"/>
              <a:buChar char="v"/>
            </a:pPr>
            <a:r>
              <a:rPr lang="en-US" b="1" dirty="0" smtClean="0"/>
              <a:t>Miners were part of the change process creating ownership and sustainability  in mercury reduction. </a:t>
            </a:r>
            <a:r>
              <a:rPr lang="en-US" dirty="0" smtClean="0"/>
              <a:t> </a:t>
            </a:r>
          </a:p>
          <a:p>
            <a:pPr>
              <a:buNone/>
            </a:pPr>
            <a:endParaRPr lang="en-US" dirty="0" smtClean="0"/>
          </a:p>
          <a:p>
            <a:pPr lvl="1"/>
            <a:r>
              <a:rPr lang="en-US" dirty="0" smtClean="0"/>
              <a:t>Several miners from across the country took part during the experimental phase. </a:t>
            </a:r>
          </a:p>
          <a:p>
            <a:pPr lvl="1"/>
            <a:r>
              <a:rPr lang="en-US" dirty="0" smtClean="0"/>
              <a:t>Miners brought in their ores and compared recovery results with previous whole ore amalgamation results</a:t>
            </a:r>
            <a:r>
              <a:rPr lang="en-US" dirty="0"/>
              <a:t>. </a:t>
            </a:r>
            <a:endParaRPr lang="en-US" dirty="0" smtClean="0"/>
          </a:p>
          <a:p>
            <a:pPr lvl="1"/>
            <a:r>
              <a:rPr lang="en-US" dirty="0" smtClean="0"/>
              <a:t>Miners gained confidence in the new technology based on achieved gold recoveries.</a:t>
            </a:r>
          </a:p>
          <a:p>
            <a:pPr lvl="1">
              <a:buNone/>
            </a:pPr>
            <a:r>
              <a:rPr lang="en-US" dirty="0" smtClean="0"/>
              <a:t> </a:t>
            </a:r>
            <a:endParaRPr lang="en-US" b="1" dirty="0"/>
          </a:p>
          <a:p>
            <a:pPr lvl="1">
              <a:buFont typeface="Wingdings" pitchFamily="2" charset="2"/>
              <a:buChar char="v"/>
            </a:pPr>
            <a:r>
              <a:rPr lang="en-US" b="1" dirty="0" smtClean="0"/>
              <a:t> The major outcome: Miners invested in the technology and up-scaled the pilot plant.</a:t>
            </a:r>
            <a:endParaRPr lang="en-US" dirty="0" smtClean="0"/>
          </a:p>
        </p:txBody>
      </p:sp>
    </p:spTree>
    <p:extLst>
      <p:ext uri="{BB962C8B-B14F-4D97-AF65-F5344CB8AC3E}">
        <p14:creationId xmlns:p14="http://schemas.microsoft.com/office/powerpoint/2010/main" val="41967016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 factors</a:t>
            </a:r>
            <a:endParaRPr lang="en-US" dirty="0"/>
          </a:p>
        </p:txBody>
      </p:sp>
      <p:sp>
        <p:nvSpPr>
          <p:cNvPr id="3" name="Content Placeholder 2"/>
          <p:cNvSpPr>
            <a:spLocks noGrp="1"/>
          </p:cNvSpPr>
          <p:nvPr>
            <p:ph idx="1"/>
          </p:nvPr>
        </p:nvSpPr>
        <p:spPr/>
        <p:txBody>
          <a:bodyPr>
            <a:normAutofit/>
          </a:bodyPr>
          <a:lstStyle/>
          <a:p>
            <a:pPr>
              <a:buNone/>
            </a:pPr>
            <a:r>
              <a:rPr lang="en-US" b="1" dirty="0" smtClean="0"/>
              <a:t>Factor 3:  The team on the ground.</a:t>
            </a:r>
          </a:p>
          <a:p>
            <a:pPr>
              <a:buNone/>
            </a:pPr>
            <a:endParaRPr lang="en-US" b="1" dirty="0" smtClean="0"/>
          </a:p>
          <a:p>
            <a:pPr>
              <a:buFont typeface="Wingdings" pitchFamily="2" charset="2"/>
              <a:buChar char="v"/>
            </a:pPr>
            <a:r>
              <a:rPr lang="en-US" dirty="0" smtClean="0"/>
              <a:t>Strong technical </a:t>
            </a:r>
            <a:r>
              <a:rPr lang="en-US" dirty="0"/>
              <a:t>team that </a:t>
            </a:r>
            <a:r>
              <a:rPr lang="en-US" dirty="0" smtClean="0"/>
              <a:t> demonstrated the </a:t>
            </a:r>
            <a:r>
              <a:rPr lang="en-US" dirty="0"/>
              <a:t>technologies and </a:t>
            </a:r>
            <a:r>
              <a:rPr lang="en-US" dirty="0" smtClean="0"/>
              <a:t>trained miners </a:t>
            </a:r>
            <a:r>
              <a:rPr lang="en-US" dirty="0"/>
              <a:t>on </a:t>
            </a:r>
            <a:r>
              <a:rPr lang="en-US" dirty="0" smtClean="0"/>
              <a:t>application.</a:t>
            </a:r>
          </a:p>
          <a:p>
            <a:pPr>
              <a:buNone/>
            </a:pPr>
            <a:r>
              <a:rPr lang="en-US" dirty="0" smtClean="0"/>
              <a:t> </a:t>
            </a:r>
          </a:p>
          <a:p>
            <a:pPr lvl="1"/>
            <a:r>
              <a:rPr lang="en-US" dirty="0" smtClean="0"/>
              <a:t>Hg- reduction technologies should be demonstrated, and miners’ questions and concerns addressed. </a:t>
            </a:r>
          </a:p>
          <a:p>
            <a:pPr lvl="1"/>
            <a:r>
              <a:rPr lang="en-US" dirty="0" smtClean="0"/>
              <a:t>The practical field work should be sustained until miners replicate the technologies themselves.  </a:t>
            </a:r>
          </a:p>
          <a:p>
            <a:pPr lvl="1">
              <a:buNone/>
            </a:pPr>
            <a:endParaRPr lang="en-US" dirty="0" smtClean="0"/>
          </a:p>
          <a:p>
            <a:pPr lvl="1">
              <a:buNone/>
            </a:pPr>
            <a:r>
              <a:rPr lang="en-US" b="1" dirty="0" smtClean="0"/>
              <a:t> </a:t>
            </a:r>
            <a:endParaRPr lang="en-US" dirty="0"/>
          </a:p>
        </p:txBody>
      </p:sp>
    </p:spTree>
    <p:extLst>
      <p:ext uri="{BB962C8B-B14F-4D97-AF65-F5344CB8AC3E}">
        <p14:creationId xmlns:p14="http://schemas.microsoft.com/office/powerpoint/2010/main" val="13213395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 factors</a:t>
            </a:r>
            <a:endParaRPr lang="en-US" dirty="0"/>
          </a:p>
        </p:txBody>
      </p:sp>
      <p:sp>
        <p:nvSpPr>
          <p:cNvPr id="3" name="Content Placeholder 2"/>
          <p:cNvSpPr>
            <a:spLocks noGrp="1"/>
          </p:cNvSpPr>
          <p:nvPr>
            <p:ph idx="1"/>
          </p:nvPr>
        </p:nvSpPr>
        <p:spPr/>
        <p:txBody>
          <a:bodyPr/>
          <a:lstStyle/>
          <a:p>
            <a:r>
              <a:rPr lang="en-US" b="1" dirty="0" smtClean="0"/>
              <a:t>Factor 4: Formalization and responsible practices</a:t>
            </a:r>
          </a:p>
          <a:p>
            <a:endParaRPr lang="en-US" b="1" dirty="0" smtClean="0"/>
          </a:p>
          <a:p>
            <a:pPr algn="just">
              <a:buFont typeface="Wingdings" pitchFamily="2" charset="2"/>
              <a:buChar char="v"/>
            </a:pPr>
            <a:r>
              <a:rPr lang="en-US" sz="2100" b="1" dirty="0" smtClean="0"/>
              <a:t>Formalized groups apply Hg free techniques and other environmentally sound practices as opposed to informal groups. </a:t>
            </a:r>
          </a:p>
          <a:p>
            <a:pPr algn="just">
              <a:buNone/>
            </a:pPr>
            <a:r>
              <a:rPr lang="en-US" sz="2100" b="1" dirty="0" smtClean="0"/>
              <a:t> </a:t>
            </a:r>
          </a:p>
          <a:p>
            <a:pPr algn="just">
              <a:buFont typeface="Wingdings" pitchFamily="2" charset="2"/>
              <a:buChar char="v"/>
            </a:pPr>
            <a:r>
              <a:rPr lang="en-US" sz="2100" b="1" dirty="0" smtClean="0"/>
              <a:t>Mercury reduction without some form of formalization and organization is easily a “myth” and a “dream”</a:t>
            </a:r>
          </a:p>
          <a:p>
            <a:pPr algn="just">
              <a:buNone/>
            </a:pPr>
            <a:endParaRPr lang="en-US" sz="2100" b="1" dirty="0" smtClean="0"/>
          </a:p>
          <a:p>
            <a:pPr algn="just">
              <a:buFont typeface="Wingdings" pitchFamily="2" charset="2"/>
              <a:buChar char="v"/>
            </a:pPr>
            <a:r>
              <a:rPr lang="en-US" sz="2100" b="1" dirty="0" smtClean="0"/>
              <a:t>Reduction should be part of a broader ASM intervention strategy (formalization, organization, financing, etc ) for a sustainable results.</a:t>
            </a:r>
            <a:endParaRPr lang="en-US" sz="2100" b="1" dirty="0"/>
          </a:p>
        </p:txBody>
      </p:sp>
      <p:sp>
        <p:nvSpPr>
          <p:cNvPr id="4" name="Slide Number Placeholder 3"/>
          <p:cNvSpPr>
            <a:spLocks noGrp="1"/>
          </p:cNvSpPr>
          <p:nvPr>
            <p:ph type="sldNum" sz="quarter" idx="10"/>
          </p:nvPr>
        </p:nvSpPr>
        <p:spPr/>
        <p:txBody>
          <a:bodyPr/>
          <a:lstStyle/>
          <a:p>
            <a:fld id="{D1315732-C6AA-48C7-8094-38F47631EF6A}" type="slidenum">
              <a:rPr lang="de-CH" smtClean="0"/>
              <a:pPr/>
              <a:t>14</a:t>
            </a:fld>
            <a:endParaRPr lang="de-CH"/>
          </a:p>
        </p:txBody>
      </p:sp>
      <p:sp>
        <p:nvSpPr>
          <p:cNvPr id="5" name="Footer Placeholder 4"/>
          <p:cNvSpPr>
            <a:spLocks noGrp="1"/>
          </p:cNvSpPr>
          <p:nvPr>
            <p:ph type="ftr" sz="quarter" idx="11"/>
          </p:nvPr>
        </p:nvSpPr>
        <p:spPr/>
        <p:txBody>
          <a:bodyPr/>
          <a:lstStyle/>
          <a:p>
            <a:r>
              <a:rPr lang="en-GB" smtClean="0"/>
              <a:t>SCO Mongolia • Matthias Meier</a:t>
            </a:r>
            <a:endParaRPr lang="en-GB"/>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 factors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Factor 5: The Role of the State</a:t>
            </a:r>
            <a:endParaRPr lang="en-US" b="1" dirty="0"/>
          </a:p>
          <a:p>
            <a:pPr algn="just">
              <a:buFont typeface="Wingdings" pitchFamily="2" charset="2"/>
              <a:buChar char="v"/>
            </a:pPr>
            <a:r>
              <a:rPr lang="en-US" dirty="0" smtClean="0"/>
              <a:t>The State has a duty to achieve mercury reduction. The Ministry </a:t>
            </a:r>
            <a:r>
              <a:rPr lang="en-US" dirty="0"/>
              <a:t>of Mining </a:t>
            </a:r>
            <a:r>
              <a:rPr lang="en-US" dirty="0" smtClean="0"/>
              <a:t>provided the miners with a loan to replicate the </a:t>
            </a:r>
            <a:r>
              <a:rPr lang="en-US" dirty="0"/>
              <a:t>mercury free technologies</a:t>
            </a:r>
            <a:r>
              <a:rPr lang="en-US" dirty="0" smtClean="0"/>
              <a:t>. </a:t>
            </a:r>
          </a:p>
          <a:p>
            <a:pPr lvl="1" algn="just">
              <a:buFont typeface="Wingdings" pitchFamily="2" charset="2"/>
              <a:buChar char="v"/>
            </a:pPr>
            <a:r>
              <a:rPr lang="en-US" dirty="0" smtClean="0"/>
              <a:t>State duty: </a:t>
            </a:r>
          </a:p>
          <a:p>
            <a:pPr lvl="1" algn="just"/>
            <a:r>
              <a:rPr lang="en-US" dirty="0" smtClean="0"/>
              <a:t>Appropriate and pragmatic policies. </a:t>
            </a:r>
          </a:p>
          <a:p>
            <a:pPr lvl="1" algn="just"/>
            <a:r>
              <a:rPr lang="en-US" dirty="0" smtClean="0"/>
              <a:t>Technical and financial support for mercury reduction. </a:t>
            </a:r>
          </a:p>
          <a:p>
            <a:pPr lvl="1" algn="just"/>
            <a:r>
              <a:rPr lang="en-US" dirty="0" smtClean="0"/>
              <a:t>Donor agencies and projects have a “temporary support role”  but the ultimate call is for the State and the miners.</a:t>
            </a:r>
          </a:p>
          <a:p>
            <a:pPr lvl="1" algn="just"/>
            <a:endParaRPr lang="en-US" dirty="0" smtClean="0"/>
          </a:p>
          <a:p>
            <a:pPr lvl="1" algn="just"/>
            <a:r>
              <a:rPr lang="en-US" b="1" dirty="0" smtClean="0"/>
              <a:t>Globally, if State (s) took ownership of donor outputs and outcomes, ASGM mercury reduction should have progressed much more than what it has done over the last 20years. Sustainability mechanisms for donor support have to be re-visited</a:t>
            </a:r>
            <a:r>
              <a:rPr lang="en-US" dirty="0" smtClean="0"/>
              <a:t>.    </a:t>
            </a:r>
            <a:endParaRPr lang="en-US" dirty="0"/>
          </a:p>
          <a:p>
            <a:pPr>
              <a:buNone/>
            </a:pPr>
            <a:endParaRPr lang="en-US" dirty="0"/>
          </a:p>
        </p:txBody>
      </p:sp>
    </p:spTree>
    <p:extLst>
      <p:ext uri="{BB962C8B-B14F-4D97-AF65-F5344CB8AC3E}">
        <p14:creationId xmlns:p14="http://schemas.microsoft.com/office/powerpoint/2010/main" val="132133954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Success factors</a:t>
            </a:r>
            <a:endParaRPr lang="en-US" dirty="0"/>
          </a:p>
        </p:txBody>
      </p:sp>
      <p:sp>
        <p:nvSpPr>
          <p:cNvPr id="3" name="Content Placeholder 2"/>
          <p:cNvSpPr>
            <a:spLocks noGrp="1"/>
          </p:cNvSpPr>
          <p:nvPr>
            <p:ph idx="1"/>
          </p:nvPr>
        </p:nvSpPr>
        <p:spPr/>
        <p:txBody>
          <a:bodyPr>
            <a:normAutofit/>
          </a:bodyPr>
          <a:lstStyle/>
          <a:p>
            <a:pPr>
              <a:buNone/>
            </a:pPr>
            <a:r>
              <a:rPr lang="en-US" b="1" dirty="0" smtClean="0"/>
              <a:t>Factor 6: Geological factors</a:t>
            </a:r>
          </a:p>
          <a:p>
            <a:pPr>
              <a:buNone/>
            </a:pPr>
            <a:endParaRPr lang="en-US" b="1" dirty="0"/>
          </a:p>
          <a:p>
            <a:pPr>
              <a:buFont typeface="Wingdings" pitchFamily="2" charset="2"/>
              <a:buChar char="v"/>
            </a:pPr>
            <a:r>
              <a:rPr lang="en-US" dirty="0" smtClean="0"/>
              <a:t>Ores were compatible with gravity concentration only, techniques, otherwise the technical solution could have been a failure.    </a:t>
            </a:r>
          </a:p>
          <a:p>
            <a:pPr>
              <a:buFont typeface="Wingdings" pitchFamily="2" charset="2"/>
              <a:buChar char="v"/>
            </a:pPr>
            <a:endParaRPr lang="en-US" dirty="0"/>
          </a:p>
          <a:p>
            <a:pPr lvl="1"/>
            <a:r>
              <a:rPr lang="en-US" dirty="0" smtClean="0"/>
              <a:t>No “ one size fits all” solution. Policy makers and projects should promote solutions that fit within local context and technical parameters. </a:t>
            </a:r>
          </a:p>
          <a:p>
            <a:pPr lvl="1">
              <a:buNone/>
            </a:pPr>
            <a:endParaRPr lang="en-US" dirty="0" smtClean="0"/>
          </a:p>
          <a:p>
            <a:pPr lvl="1"/>
            <a:r>
              <a:rPr lang="en-US" dirty="0" smtClean="0"/>
              <a:t>In general, gravity concentration as a stand-alone for primary mining ores, has limitations : </a:t>
            </a:r>
            <a:r>
              <a:rPr lang="en-US" b="1" dirty="0" smtClean="0"/>
              <a:t>total mineral recovery</a:t>
            </a:r>
            <a:r>
              <a:rPr lang="en-US" dirty="0" smtClean="0"/>
              <a:t> and </a:t>
            </a:r>
            <a:r>
              <a:rPr lang="en-US" b="1" dirty="0" smtClean="0"/>
              <a:t>minimizes miners’ potential earnings</a:t>
            </a:r>
            <a:r>
              <a:rPr lang="en-US" dirty="0" smtClean="0"/>
              <a:t>.  </a:t>
            </a:r>
            <a:endParaRPr lang="en-US" dirty="0"/>
          </a:p>
        </p:txBody>
      </p:sp>
    </p:spTree>
    <p:extLst>
      <p:ext uri="{BB962C8B-B14F-4D97-AF65-F5344CB8AC3E}">
        <p14:creationId xmlns:p14="http://schemas.microsoft.com/office/powerpoint/2010/main" val="13213395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Constraints and Concerns</a:t>
            </a:r>
            <a:endParaRPr lang="en-US" dirty="0"/>
          </a:p>
        </p:txBody>
      </p:sp>
      <p:sp>
        <p:nvSpPr>
          <p:cNvPr id="3" name="Content Placeholder 2"/>
          <p:cNvSpPr>
            <a:spLocks noGrp="1"/>
          </p:cNvSpPr>
          <p:nvPr>
            <p:ph idx="1"/>
          </p:nvPr>
        </p:nvSpPr>
        <p:spPr/>
        <p:txBody>
          <a:bodyPr>
            <a:normAutofit fontScale="92500"/>
          </a:bodyPr>
          <a:lstStyle/>
          <a:p>
            <a:pPr algn="just"/>
            <a:r>
              <a:rPr lang="en-US" b="1" dirty="0" smtClean="0"/>
              <a:t>Policy Coordination  amongst Ministries. Success in mercury reduction requires coordinated effort from both </a:t>
            </a:r>
            <a:r>
              <a:rPr lang="en-US" b="1" dirty="0" smtClean="0"/>
              <a:t>Ministry of Mining </a:t>
            </a:r>
            <a:r>
              <a:rPr lang="en-US" b="1" dirty="0" smtClean="0"/>
              <a:t>and </a:t>
            </a:r>
            <a:r>
              <a:rPr lang="en-US" b="1" dirty="0" smtClean="0"/>
              <a:t>Nature, Environment and Green Development, </a:t>
            </a:r>
            <a:r>
              <a:rPr lang="en-US" b="1" dirty="0" smtClean="0"/>
              <a:t>agencies of government and other stakeholders.  </a:t>
            </a:r>
          </a:p>
          <a:p>
            <a:endParaRPr lang="en-US" dirty="0" smtClean="0"/>
          </a:p>
          <a:p>
            <a:pPr lvl="1"/>
            <a:r>
              <a:rPr lang="en-US" dirty="0" smtClean="0"/>
              <a:t>In Mongolia approval of ASGM plants </a:t>
            </a:r>
            <a:r>
              <a:rPr lang="en-US" dirty="0" err="1" smtClean="0"/>
              <a:t>DEIA</a:t>
            </a:r>
            <a:r>
              <a:rPr lang="en-US" dirty="0" smtClean="0"/>
              <a:t> </a:t>
            </a:r>
            <a:r>
              <a:rPr lang="en-US" dirty="0" smtClean="0"/>
              <a:t>has been very slow and frustrating. This hinders miners’ genuine efforts to transfer to mercury reduction techniques.</a:t>
            </a:r>
          </a:p>
          <a:p>
            <a:pPr lvl="1">
              <a:buNone/>
            </a:pPr>
            <a:endParaRPr lang="en-US" dirty="0" smtClean="0"/>
          </a:p>
          <a:p>
            <a:r>
              <a:rPr lang="en-US" b="1" dirty="0" smtClean="0"/>
              <a:t>The differing views and approaches on ASGM by Environment and Mining ministries hinder progress in formalizing ASGM and reduction of mercury emissions. </a:t>
            </a:r>
            <a:endParaRPr lang="en-US" dirty="0" smtClean="0"/>
          </a:p>
          <a:p>
            <a:endParaRPr lang="en-US" dirty="0" smtClean="0"/>
          </a:p>
          <a:p>
            <a:endParaRPr lang="en-US" dirty="0"/>
          </a:p>
        </p:txBody>
      </p:sp>
    </p:spTree>
    <p:extLst>
      <p:ext uri="{BB962C8B-B14F-4D97-AF65-F5344CB8AC3E}">
        <p14:creationId xmlns:p14="http://schemas.microsoft.com/office/powerpoint/2010/main" val="15364451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Things to remember..</a:t>
            </a:r>
            <a:endParaRPr lang="en-US" dirty="0"/>
          </a:p>
        </p:txBody>
      </p:sp>
      <p:sp>
        <p:nvSpPr>
          <p:cNvPr id="3" name="Content Placeholder 2"/>
          <p:cNvSpPr>
            <a:spLocks noGrp="1"/>
          </p:cNvSpPr>
          <p:nvPr>
            <p:ph idx="1"/>
          </p:nvPr>
        </p:nvSpPr>
        <p:spPr/>
        <p:txBody>
          <a:bodyPr/>
          <a:lstStyle/>
          <a:p>
            <a:r>
              <a:rPr lang="en-US" dirty="0" smtClean="0">
                <a:solidFill>
                  <a:srgbClr val="00B050"/>
                </a:solidFill>
              </a:rPr>
              <a:t>No “one size fits all”</a:t>
            </a:r>
          </a:p>
          <a:p>
            <a:r>
              <a:rPr lang="en-US" dirty="0" smtClean="0">
                <a:solidFill>
                  <a:srgbClr val="00B0F0"/>
                </a:solidFill>
              </a:rPr>
              <a:t>No “silver bullet”</a:t>
            </a:r>
          </a:p>
          <a:p>
            <a:r>
              <a:rPr lang="en-US" dirty="0" smtClean="0">
                <a:solidFill>
                  <a:srgbClr val="FF0000"/>
                </a:solidFill>
              </a:rPr>
              <a:t>Miners are part of the solution, engage them</a:t>
            </a:r>
            <a:r>
              <a:rPr lang="en-US" dirty="0" smtClean="0">
                <a:solidFill>
                  <a:srgbClr val="00B050"/>
                </a:solidFill>
              </a:rPr>
              <a:t>.</a:t>
            </a:r>
          </a:p>
          <a:p>
            <a:r>
              <a:rPr lang="en-US" dirty="0" smtClean="0">
                <a:solidFill>
                  <a:srgbClr val="0070C0"/>
                </a:solidFill>
              </a:rPr>
              <a:t>There is strong evidence that formalized miners are responsible</a:t>
            </a:r>
            <a:r>
              <a:rPr lang="en-US" dirty="0" smtClean="0">
                <a:solidFill>
                  <a:srgbClr val="00B050"/>
                </a:solidFill>
              </a:rPr>
              <a:t>.</a:t>
            </a:r>
          </a:p>
          <a:p>
            <a:r>
              <a:rPr lang="en-US" dirty="0" smtClean="0">
                <a:solidFill>
                  <a:srgbClr val="7030A0"/>
                </a:solidFill>
              </a:rPr>
              <a:t>The state has a duty in mercury reduction and protecting the miners rights.</a:t>
            </a:r>
          </a:p>
          <a:p>
            <a:r>
              <a:rPr lang="en-US" dirty="0" smtClean="0">
                <a:solidFill>
                  <a:srgbClr val="C00000"/>
                </a:solidFill>
              </a:rPr>
              <a:t>Multi-stakeholder efforts.</a:t>
            </a:r>
          </a:p>
          <a:p>
            <a:r>
              <a:rPr lang="en-US" dirty="0" smtClean="0">
                <a:solidFill>
                  <a:srgbClr val="00B050"/>
                </a:solidFill>
              </a:rPr>
              <a:t>Policy coordination</a:t>
            </a:r>
          </a:p>
          <a:p>
            <a:r>
              <a:rPr lang="en-US" dirty="0" smtClean="0">
                <a:solidFill>
                  <a:schemeClr val="tx1"/>
                </a:solidFill>
              </a:rPr>
              <a:t>What is the cost, policy and actions</a:t>
            </a:r>
            <a:r>
              <a:rPr lang="en-US" dirty="0" smtClean="0">
                <a:solidFill>
                  <a:srgbClr val="00B050"/>
                </a:solidFill>
              </a:rPr>
              <a:t>.</a:t>
            </a:r>
          </a:p>
          <a:p>
            <a:r>
              <a:rPr lang="en-US" dirty="0" smtClean="0">
                <a:solidFill>
                  <a:srgbClr val="FFC253"/>
                </a:solidFill>
              </a:rPr>
              <a:t>It has been done, it can be done</a:t>
            </a:r>
            <a:r>
              <a:rPr lang="en-US" dirty="0" smtClean="0">
                <a:solidFill>
                  <a:srgbClr val="00B050"/>
                </a:solidFill>
              </a:rPr>
              <a:t>.</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D1315732-C6AA-48C7-8094-38F47631EF6A}" type="slidenum">
              <a:rPr lang="de-CH" smtClean="0"/>
              <a:pPr/>
              <a:t>18</a:t>
            </a:fld>
            <a:endParaRPr lang="de-CH"/>
          </a:p>
        </p:txBody>
      </p:sp>
      <p:sp>
        <p:nvSpPr>
          <p:cNvPr id="5" name="Footer Placeholder 4"/>
          <p:cNvSpPr>
            <a:spLocks noGrp="1"/>
          </p:cNvSpPr>
          <p:nvPr>
            <p:ph type="ftr" sz="quarter" idx="11"/>
          </p:nvPr>
        </p:nvSpPr>
        <p:spPr/>
        <p:txBody>
          <a:bodyPr/>
          <a:lstStyle/>
          <a:p>
            <a:r>
              <a:rPr lang="en-GB" smtClean="0"/>
              <a:t>SCO Mongolia • Matthias Meier</a:t>
            </a:r>
            <a:endParaRPr lang="en-GB"/>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normAutofit fontScale="90000"/>
          </a:bodyPr>
          <a:lstStyle/>
          <a:p>
            <a:pPr algn="ctr"/>
            <a:r>
              <a:rPr lang="en-US" dirty="0" smtClean="0"/>
              <a:t/>
            </a:r>
            <a:br>
              <a:rPr lang="en-US" dirty="0" smtClean="0"/>
            </a:br>
            <a:r>
              <a:rPr lang="en-US" dirty="0" smtClean="0"/>
              <a:t/>
            </a:r>
            <a:br>
              <a:rPr lang="en-US" dirty="0" smtClean="0"/>
            </a:br>
            <a:r>
              <a:rPr lang="en-US" dirty="0" smtClean="0"/>
              <a:t>Thank you</a:t>
            </a:r>
            <a:br>
              <a:rPr lang="en-US" dirty="0" smtClean="0"/>
            </a:br>
            <a:r>
              <a:rPr lang="en-US" dirty="0" smtClean="0"/>
              <a:t/>
            </a:r>
            <a:br>
              <a:rPr lang="en-US" dirty="0" smtClean="0"/>
            </a:br>
            <a:r>
              <a:rPr lang="en-US" dirty="0" smtClean="0"/>
              <a:t>Gracias</a:t>
            </a:r>
            <a:br>
              <a:rPr lang="en-US" dirty="0" smtClean="0"/>
            </a:br>
            <a:r>
              <a:rPr lang="en-US" dirty="0" smtClean="0"/>
              <a:t/>
            </a:r>
            <a:br>
              <a:rPr lang="en-US" dirty="0" smtClean="0"/>
            </a:br>
            <a:r>
              <a:rPr lang="en-US" dirty="0" smtClean="0"/>
              <a:t>Merci</a:t>
            </a:r>
            <a:endParaRPr lang="en-US" dirty="0"/>
          </a:p>
        </p:txBody>
      </p:sp>
      <p:sp>
        <p:nvSpPr>
          <p:cNvPr id="3" name="Subtitle 2"/>
          <p:cNvSpPr>
            <a:spLocks noGrp="1"/>
          </p:cNvSpPr>
          <p:nvPr>
            <p:ph type="subTitle" sz="quarter" idx="1"/>
          </p:nvPr>
        </p:nvSpPr>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Mercury use in ASGM is illegal, banned in 2008</a:t>
            </a:r>
          </a:p>
          <a:p>
            <a:endParaRPr lang="en-US" dirty="0" smtClean="0"/>
          </a:p>
          <a:p>
            <a:r>
              <a:rPr lang="en-US" dirty="0" smtClean="0"/>
              <a:t>Miners were practicing whole ore amalgamation with serious environmental contamination.</a:t>
            </a:r>
          </a:p>
          <a:p>
            <a:pPr>
              <a:buNone/>
            </a:pPr>
            <a:endParaRPr lang="en-US" dirty="0" smtClean="0"/>
          </a:p>
          <a:p>
            <a:r>
              <a:rPr lang="en-US" dirty="0" smtClean="0"/>
              <a:t>No mercury free technical solution available at the time of the ban</a:t>
            </a:r>
          </a:p>
          <a:p>
            <a:endParaRPr lang="en-US" dirty="0" smtClean="0"/>
          </a:p>
          <a:p>
            <a:r>
              <a:rPr lang="en-US" dirty="0" smtClean="0"/>
              <a:t>Miners turned to clandestine mercury use. </a:t>
            </a:r>
          </a:p>
          <a:p>
            <a:endParaRPr lang="en-US" dirty="0" smtClean="0"/>
          </a:p>
          <a:p>
            <a:r>
              <a:rPr lang="en-US" dirty="0" smtClean="0"/>
              <a:t>Today, there is both mercury free processing and clandestine amalgamation.</a:t>
            </a:r>
          </a:p>
          <a:p>
            <a:pPr>
              <a:buNone/>
            </a:pPr>
            <a:r>
              <a:rPr lang="en-US" dirty="0" smtClean="0"/>
              <a:t> </a:t>
            </a:r>
          </a:p>
        </p:txBody>
      </p:sp>
    </p:spTree>
    <p:extLst>
      <p:ext uri="{BB962C8B-B14F-4D97-AF65-F5344CB8AC3E}">
        <p14:creationId xmlns:p14="http://schemas.microsoft.com/office/powerpoint/2010/main" val="32730336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Mercury Reduction in ASGM</a:t>
            </a:r>
            <a:endParaRPr lang="en-US" dirty="0"/>
          </a:p>
        </p:txBody>
      </p:sp>
      <p:sp>
        <p:nvSpPr>
          <p:cNvPr id="3" name="Content Placeholder 2"/>
          <p:cNvSpPr>
            <a:spLocks noGrp="1"/>
          </p:cNvSpPr>
          <p:nvPr>
            <p:ph idx="1"/>
          </p:nvPr>
        </p:nvSpPr>
        <p:spPr/>
        <p:txBody>
          <a:bodyPr>
            <a:normAutofit lnSpcReduction="10000"/>
          </a:bodyPr>
          <a:lstStyle/>
          <a:p>
            <a:r>
              <a:rPr lang="en-US" dirty="0" smtClean="0"/>
              <a:t>An ASGM community with a vision for mercury free life developed a proposal for a Hg-free processing plant. The initiative supported by the Ministry of </a:t>
            </a:r>
            <a:r>
              <a:rPr lang="en-US" dirty="0" smtClean="0"/>
              <a:t>Mining, </a:t>
            </a:r>
            <a:r>
              <a:rPr lang="en-US" dirty="0" err="1" smtClean="0"/>
              <a:t>MRAM</a:t>
            </a:r>
            <a:r>
              <a:rPr lang="en-US" dirty="0" smtClean="0"/>
              <a:t> </a:t>
            </a:r>
            <a:r>
              <a:rPr lang="en-US" dirty="0" smtClean="0"/>
              <a:t>and SAM Project. </a:t>
            </a:r>
          </a:p>
          <a:p>
            <a:endParaRPr lang="en-US" dirty="0" smtClean="0"/>
          </a:p>
          <a:p>
            <a:r>
              <a:rPr lang="en-US" dirty="0" smtClean="0"/>
              <a:t>A pilot plant established and various mercury free gravity options tested. </a:t>
            </a:r>
          </a:p>
          <a:p>
            <a:endParaRPr lang="en-US" dirty="0" smtClean="0"/>
          </a:p>
          <a:p>
            <a:r>
              <a:rPr lang="en-US" b="1" dirty="0" smtClean="0"/>
              <a:t>Several tests conducted jointly with miners</a:t>
            </a:r>
            <a:r>
              <a:rPr lang="en-US" dirty="0" smtClean="0"/>
              <a:t>.</a:t>
            </a:r>
          </a:p>
          <a:p>
            <a:pPr>
              <a:buNone/>
            </a:pPr>
            <a:endParaRPr lang="en-US" dirty="0" smtClean="0"/>
          </a:p>
          <a:p>
            <a:r>
              <a:rPr lang="en-US" dirty="0" smtClean="0"/>
              <a:t>Processes optimized in line with local conditions and preferences.     </a:t>
            </a:r>
          </a:p>
          <a:p>
            <a:pPr>
              <a:buNone/>
            </a:pPr>
            <a:endParaRPr lang="en-US" dirty="0"/>
          </a:p>
        </p:txBody>
      </p:sp>
    </p:spTree>
    <p:extLst>
      <p:ext uri="{BB962C8B-B14F-4D97-AF65-F5344CB8AC3E}">
        <p14:creationId xmlns:p14="http://schemas.microsoft.com/office/powerpoint/2010/main" val="169630451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513" y="233363"/>
            <a:ext cx="6578600" cy="584775"/>
          </a:xfrm>
        </p:spPr>
        <p:txBody>
          <a:bodyPr/>
          <a:lstStyle/>
          <a:p>
            <a:r>
              <a:rPr lang="en-US" dirty="0" smtClean="0"/>
              <a:t>Lessons in Mercury Reduction </a:t>
            </a:r>
            <a:endParaRPr lang="en-US" dirty="0"/>
          </a:p>
        </p:txBody>
      </p:sp>
      <p:sp>
        <p:nvSpPr>
          <p:cNvPr id="3" name="Content Placeholder 2"/>
          <p:cNvSpPr>
            <a:spLocks noGrp="1"/>
          </p:cNvSpPr>
          <p:nvPr>
            <p:ph idx="1"/>
          </p:nvPr>
        </p:nvSpPr>
        <p:spPr/>
        <p:txBody>
          <a:bodyPr/>
          <a:lstStyle/>
          <a:p>
            <a:pPr>
              <a:buFont typeface="Wingdings" pitchFamily="2" charset="2"/>
              <a:buChar char="v"/>
            </a:pPr>
            <a:r>
              <a:rPr lang="en-US" sz="2000" b="1" dirty="0" smtClean="0"/>
              <a:t>Lesson 1</a:t>
            </a:r>
            <a:r>
              <a:rPr lang="en-US" sz="2000" dirty="0" smtClean="0"/>
              <a:t>: </a:t>
            </a:r>
            <a:r>
              <a:rPr lang="en-US" sz="2000" b="1" dirty="0" smtClean="0"/>
              <a:t>Mercury ban or (any ban) without alternatives and accessible options for miners creates a “black market”  and exacerbates the situation.</a:t>
            </a:r>
            <a:r>
              <a:rPr lang="en-US" sz="2000" dirty="0" smtClean="0"/>
              <a:t> </a:t>
            </a:r>
          </a:p>
          <a:p>
            <a:endParaRPr lang="en-US" sz="2000" dirty="0" smtClean="0"/>
          </a:p>
          <a:p>
            <a:pPr>
              <a:buFont typeface="Wingdings" pitchFamily="2" charset="2"/>
              <a:buChar char="v"/>
            </a:pPr>
            <a:r>
              <a:rPr lang="en-US" sz="2000" b="1" dirty="0" smtClean="0"/>
              <a:t>Lesson 2: Mercury ban is not always the “magic bullet”.  A staged approach from worst practices to amalgamation best practices and eventually mercury free practices should be considered. </a:t>
            </a:r>
          </a:p>
          <a:p>
            <a:pPr lvl="1">
              <a:buFont typeface="Wingdings" pitchFamily="2" charset="2"/>
              <a:buChar char="v"/>
            </a:pPr>
            <a:r>
              <a:rPr lang="en-US" sz="1700" b="1" dirty="0" smtClean="0"/>
              <a:t>Not all miners will immediately move away from Hg use.</a:t>
            </a:r>
          </a:p>
          <a:p>
            <a:pPr lvl="1">
              <a:buNone/>
            </a:pPr>
            <a:endParaRPr lang="en-US" sz="1700" b="1" dirty="0" smtClean="0"/>
          </a:p>
          <a:p>
            <a:pPr>
              <a:buFont typeface="Wingdings" pitchFamily="2" charset="2"/>
              <a:buChar char="v"/>
            </a:pPr>
            <a:r>
              <a:rPr lang="en-US" sz="2000" b="1" dirty="0" smtClean="0"/>
              <a:t> Lesson 3: ASGM is poverty driven and miners have a human right to income and life. The most vulnerable are affected. </a:t>
            </a:r>
            <a:r>
              <a:rPr lang="en-US" sz="1600" b="1" dirty="0" smtClean="0">
                <a:solidFill>
                  <a:srgbClr val="FF0000"/>
                </a:solidFill>
              </a:rPr>
              <a:t>Have states ever compared the cost of criminalizing against the cost of formalizing and supporting best practices.? Arrests, destroying mills etc against training and technical support or even setting up mercury free </a:t>
            </a:r>
            <a:r>
              <a:rPr lang="en-US" sz="1600" b="1" dirty="0" err="1" smtClean="0">
                <a:solidFill>
                  <a:srgbClr val="FF0000"/>
                </a:solidFill>
              </a:rPr>
              <a:t>centres</a:t>
            </a:r>
            <a:r>
              <a:rPr lang="en-US" sz="1600" b="1" dirty="0" smtClean="0">
                <a:solidFill>
                  <a:srgbClr val="FF0000"/>
                </a:solidFill>
              </a:rPr>
              <a:t>.</a:t>
            </a:r>
          </a:p>
          <a:p>
            <a:endParaRPr lang="en-US" dirty="0"/>
          </a:p>
        </p:txBody>
      </p:sp>
      <p:sp>
        <p:nvSpPr>
          <p:cNvPr id="4" name="Slide Number Placeholder 3"/>
          <p:cNvSpPr>
            <a:spLocks noGrp="1"/>
          </p:cNvSpPr>
          <p:nvPr>
            <p:ph type="sldNum" sz="quarter" idx="10"/>
          </p:nvPr>
        </p:nvSpPr>
        <p:spPr/>
        <p:txBody>
          <a:bodyPr/>
          <a:lstStyle/>
          <a:p>
            <a:fld id="{D1315732-C6AA-48C7-8094-38F47631EF6A}" type="slidenum">
              <a:rPr lang="de-CH" smtClean="0"/>
              <a:pPr/>
              <a:t>4</a:t>
            </a:fld>
            <a:endParaRPr lang="de-CH"/>
          </a:p>
        </p:txBody>
      </p:sp>
      <p:sp>
        <p:nvSpPr>
          <p:cNvPr id="5" name="Footer Placeholder 4"/>
          <p:cNvSpPr>
            <a:spLocks noGrp="1"/>
          </p:cNvSpPr>
          <p:nvPr>
            <p:ph type="ftr" sz="quarter" idx="11"/>
          </p:nvPr>
        </p:nvSpPr>
        <p:spPr/>
        <p:txBody>
          <a:bodyPr/>
          <a:lstStyle/>
          <a:p>
            <a:r>
              <a:rPr lang="en-GB" dirty="0" smtClean="0"/>
              <a:t>SCO Mongolia Patience Singo</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Lessons in Mercury Reduction </a:t>
            </a:r>
            <a:endParaRPr lang="en-US" dirty="0"/>
          </a:p>
        </p:txBody>
      </p:sp>
      <p:sp>
        <p:nvSpPr>
          <p:cNvPr id="3" name="Content Placeholder 2"/>
          <p:cNvSpPr>
            <a:spLocks noGrp="1"/>
          </p:cNvSpPr>
          <p:nvPr>
            <p:ph idx="1"/>
          </p:nvPr>
        </p:nvSpPr>
        <p:spPr/>
        <p:txBody>
          <a:bodyPr>
            <a:normAutofit fontScale="92500" lnSpcReduction="20000"/>
          </a:bodyPr>
          <a:lstStyle/>
          <a:p>
            <a:pPr>
              <a:buFont typeface="Wingdings" pitchFamily="2" charset="2"/>
              <a:buChar char="v"/>
            </a:pPr>
            <a:r>
              <a:rPr lang="en-US" b="1" dirty="0" smtClean="0"/>
              <a:t>Lesson  4</a:t>
            </a:r>
            <a:r>
              <a:rPr lang="en-US" dirty="0" smtClean="0"/>
              <a:t>:  Hg reduction technologies should be tested and accepted by miners based on operational evidence and clear benefits: </a:t>
            </a:r>
            <a:r>
              <a:rPr lang="en-US" b="1" dirty="0" smtClean="0"/>
              <a:t>(better recovery, better health and environment). </a:t>
            </a:r>
          </a:p>
          <a:p>
            <a:pPr>
              <a:buNone/>
            </a:pPr>
            <a:endParaRPr lang="en-US" b="1" dirty="0" smtClean="0"/>
          </a:p>
          <a:p>
            <a:pPr lvl="1">
              <a:buFont typeface="Wingdings" pitchFamily="2" charset="2"/>
              <a:buChar char="v"/>
            </a:pPr>
            <a:r>
              <a:rPr lang="en-US" b="1" dirty="0" smtClean="0"/>
              <a:t>What is the incentive for change?</a:t>
            </a:r>
          </a:p>
          <a:p>
            <a:pPr lvl="1">
              <a:buFont typeface="Wingdings" pitchFamily="2" charset="2"/>
              <a:buChar char="v"/>
            </a:pPr>
            <a:r>
              <a:rPr lang="en-US" b="1" dirty="0" smtClean="0"/>
              <a:t>Previous amalgamation tailings were processed and miners could still recover gold. </a:t>
            </a:r>
          </a:p>
          <a:p>
            <a:pPr>
              <a:buNone/>
            </a:pPr>
            <a:endParaRPr lang="en-US" b="1" dirty="0" smtClean="0"/>
          </a:p>
          <a:p>
            <a:pPr>
              <a:buFont typeface="Wingdings" pitchFamily="2" charset="2"/>
              <a:buChar char="v"/>
            </a:pPr>
            <a:r>
              <a:rPr lang="en-US" b="1" dirty="0" smtClean="0"/>
              <a:t>Lessons 5</a:t>
            </a:r>
            <a:r>
              <a:rPr lang="en-US" dirty="0" smtClean="0"/>
              <a:t>: Moving away from mercury requires change in mindset, training and miners gaining strong confidence in the new approaches. </a:t>
            </a:r>
            <a:r>
              <a:rPr lang="en-US" dirty="0" smtClean="0">
                <a:solidFill>
                  <a:schemeClr val="accent3"/>
                </a:solidFill>
              </a:rPr>
              <a:t>The technologies must pass the miners’ belief system and experiences. </a:t>
            </a:r>
            <a:r>
              <a:rPr lang="en-US" dirty="0" smtClean="0"/>
              <a:t> </a:t>
            </a:r>
          </a:p>
          <a:p>
            <a:pPr>
              <a:buFont typeface="Wingdings" pitchFamily="2" charset="2"/>
              <a:buChar char="v"/>
            </a:pPr>
            <a:r>
              <a:rPr lang="en-US" b="1" dirty="0" smtClean="0"/>
              <a:t>Lesson 6</a:t>
            </a:r>
            <a:r>
              <a:rPr lang="en-US" dirty="0" smtClean="0"/>
              <a:t>: Sustainable Hg reduction approaches require broader stakeholder engagement and commitments. </a:t>
            </a:r>
            <a:r>
              <a:rPr lang="en-US" dirty="0" smtClean="0">
                <a:solidFill>
                  <a:srgbClr val="FF0000"/>
                </a:solidFill>
              </a:rPr>
              <a:t>Miners and other support actors</a:t>
            </a:r>
            <a:r>
              <a:rPr lang="en-US" dirty="0" smtClean="0"/>
              <a:t>!</a:t>
            </a:r>
            <a:endParaRPr lang="en-US" dirty="0"/>
          </a:p>
        </p:txBody>
      </p:sp>
    </p:spTree>
    <p:extLst>
      <p:ext uri="{BB962C8B-B14F-4D97-AF65-F5344CB8AC3E}">
        <p14:creationId xmlns:p14="http://schemas.microsoft.com/office/powerpoint/2010/main" val="16963045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Mercury Reduction in ASGM </a:t>
            </a:r>
            <a:endParaRPr lang="en-US" dirty="0"/>
          </a:p>
        </p:txBody>
      </p:sp>
      <p:sp>
        <p:nvSpPr>
          <p:cNvPr id="3" name="Content Placeholder 2"/>
          <p:cNvSpPr>
            <a:spLocks noGrp="1"/>
          </p:cNvSpPr>
          <p:nvPr>
            <p:ph idx="1"/>
          </p:nvPr>
        </p:nvSpPr>
        <p:spPr/>
        <p:txBody>
          <a:bodyPr>
            <a:normAutofit fontScale="92500" lnSpcReduction="20000"/>
          </a:bodyPr>
          <a:lstStyle/>
          <a:p>
            <a:r>
              <a:rPr lang="en-US" b="1" dirty="0" smtClean="0"/>
              <a:t>Mercury free techniques in Mongolia</a:t>
            </a:r>
          </a:p>
          <a:p>
            <a:pPr>
              <a:buNone/>
            </a:pPr>
            <a:endParaRPr lang="en-US" b="1" dirty="0" smtClean="0"/>
          </a:p>
          <a:p>
            <a:r>
              <a:rPr lang="en-US" dirty="0" smtClean="0"/>
              <a:t>Gravity concentration techniques; carpet sluices and shaking tables. </a:t>
            </a:r>
          </a:p>
          <a:p>
            <a:endParaRPr lang="en-US" dirty="0" smtClean="0"/>
          </a:p>
          <a:p>
            <a:r>
              <a:rPr lang="en-US" dirty="0" smtClean="0"/>
              <a:t>Amalgamation replaced by highly efficient secondary concentration: Shaking tables.</a:t>
            </a:r>
          </a:p>
          <a:p>
            <a:endParaRPr lang="en-US" dirty="0" smtClean="0"/>
          </a:p>
          <a:p>
            <a:r>
              <a:rPr lang="en-US" dirty="0" smtClean="0"/>
              <a:t>Gold recovery ranges from 71-81%, free gold. </a:t>
            </a:r>
          </a:p>
          <a:p>
            <a:pPr>
              <a:buNone/>
            </a:pPr>
            <a:endParaRPr lang="en-US" dirty="0" smtClean="0"/>
          </a:p>
          <a:p>
            <a:r>
              <a:rPr lang="en-US" dirty="0" smtClean="0"/>
              <a:t>Replicated by miners &amp; private investors-sustainability.</a:t>
            </a:r>
          </a:p>
          <a:p>
            <a:endParaRPr lang="en-US" dirty="0" smtClean="0"/>
          </a:p>
          <a:p>
            <a:endParaRPr lang="en-US" dirty="0" smtClean="0"/>
          </a:p>
          <a:p>
            <a:pPr>
              <a:buNone/>
            </a:pPr>
            <a:r>
              <a:rPr lang="en-US" dirty="0" smtClean="0"/>
              <a:t>   </a:t>
            </a:r>
          </a:p>
        </p:txBody>
      </p:sp>
    </p:spTree>
    <p:extLst>
      <p:ext uri="{BB962C8B-B14F-4D97-AF65-F5344CB8AC3E}">
        <p14:creationId xmlns:p14="http://schemas.microsoft.com/office/powerpoint/2010/main" val="42449063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Mercury Reduction Mineral Processing</a:t>
            </a:r>
            <a:endParaRPr lang="en-US" dirty="0"/>
          </a:p>
        </p:txBody>
      </p:sp>
      <p:pic>
        <p:nvPicPr>
          <p:cNvPr id="11266" name="Picture 2"/>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1981200" y="1268227"/>
            <a:ext cx="4530889" cy="5284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873532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Mercury Reduction Mineral Processing</a:t>
            </a:r>
            <a:endParaRPr lang="en-US" dirty="0"/>
          </a:p>
        </p:txBody>
      </p:sp>
      <p:sp>
        <p:nvSpPr>
          <p:cNvPr id="3" name="Content Placeholder 2"/>
          <p:cNvSpPr>
            <a:spLocks noGrp="1"/>
          </p:cNvSpPr>
          <p:nvPr>
            <p:ph sz="half" idx="1"/>
          </p:nvPr>
        </p:nvSpPr>
        <p:spPr/>
        <p:txBody>
          <a:bodyPr>
            <a:normAutofit/>
          </a:bodyPr>
          <a:lstStyle/>
          <a:p>
            <a:pPr marL="514350" indent="-514350">
              <a:buFont typeface="Wingdings" pitchFamily="2" charset="2"/>
              <a:buChar char="v"/>
            </a:pPr>
            <a:endParaRPr lang="en-US" sz="2400" dirty="0" smtClean="0"/>
          </a:p>
          <a:p>
            <a:pPr marL="514350" indent="-514350">
              <a:buFont typeface="Wingdings" pitchFamily="2" charset="2"/>
              <a:buChar char="v"/>
            </a:pPr>
            <a:r>
              <a:rPr lang="en-US" sz="2400" dirty="0" smtClean="0"/>
              <a:t>Good concentration is a </a:t>
            </a:r>
            <a:r>
              <a:rPr lang="en-US" sz="2400" b="1" dirty="0" smtClean="0"/>
              <a:t>must</a:t>
            </a:r>
            <a:r>
              <a:rPr lang="en-US" sz="2400" dirty="0" smtClean="0"/>
              <a:t> for mercury free techniques. </a:t>
            </a:r>
          </a:p>
          <a:p>
            <a:pPr marL="514350" indent="-514350">
              <a:buNone/>
            </a:pPr>
            <a:endParaRPr lang="en-US" sz="2400" dirty="0" smtClean="0"/>
          </a:p>
          <a:p>
            <a:pPr marL="514350" indent="-514350">
              <a:buFont typeface="Wingdings" pitchFamily="2" charset="2"/>
              <a:buChar char="v"/>
            </a:pPr>
            <a:r>
              <a:rPr lang="en-US" sz="2400" dirty="0" smtClean="0"/>
              <a:t>Concentration replaced whole ore amalgamation.</a:t>
            </a:r>
            <a:endParaRPr lang="en-US" dirty="0"/>
          </a:p>
          <a:p>
            <a:endParaRPr lang="en-US" dirty="0"/>
          </a:p>
        </p:txBody>
      </p:sp>
      <p:pic>
        <p:nvPicPr>
          <p:cNvPr id="5122" name="Picture 2"/>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508104" y="1426840"/>
            <a:ext cx="35052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descr="Z:\7F-04344.03 SAM\7 Picture\BKH narantsatsral\IMG_5452.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31296" y="4230960"/>
            <a:ext cx="3505200" cy="243840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2" descr="C:\Users\patience\AppData\Local\Microsoft\Windows\Temporary Internet Files\Content.Outlook\MD348E3B\IMG_3244 (2).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383364" y="4183563"/>
            <a:ext cx="3836708" cy="255780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8319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Mercury Reduction Mineral Processing</a:t>
            </a:r>
            <a:endParaRPr lang="en-US" dirty="0"/>
          </a:p>
        </p:txBody>
      </p:sp>
      <p:sp>
        <p:nvSpPr>
          <p:cNvPr id="3" name="Content Placeholder 2"/>
          <p:cNvSpPr>
            <a:spLocks noGrp="1"/>
          </p:cNvSpPr>
          <p:nvPr>
            <p:ph idx="1"/>
          </p:nvPr>
        </p:nvSpPr>
        <p:spPr/>
        <p:txBody>
          <a:bodyPr/>
          <a:lstStyle/>
          <a:p>
            <a:r>
              <a:rPr lang="en-US" sz="2400" b="1" dirty="0" smtClean="0"/>
              <a:t>Shaking table gold concentrate.</a:t>
            </a:r>
            <a:endParaRPr lang="en-US" sz="2400" dirty="0" smtClean="0"/>
          </a:p>
          <a:p>
            <a:r>
              <a:rPr lang="en-US" sz="2400" dirty="0" smtClean="0"/>
              <a:t>Final table concentrate has about (70-90% gold  content) depending on other heavy minerals.</a:t>
            </a:r>
          </a:p>
          <a:p>
            <a:pPr>
              <a:buNone/>
            </a:pPr>
            <a:endParaRPr lang="en-US" sz="2400" dirty="0" smtClean="0"/>
          </a:p>
          <a:p>
            <a:r>
              <a:rPr lang="en-US" sz="2400" dirty="0" smtClean="0"/>
              <a:t>Heavy minerals in concentrate removed by leaching with nitric acid</a:t>
            </a:r>
            <a:endParaRPr lang="en-US" sz="1800" dirty="0" smtClean="0"/>
          </a:p>
          <a:p>
            <a:pPr marL="0" indent="0">
              <a:buNone/>
            </a:pPr>
            <a:endParaRPr lang="en-US" sz="1800" dirty="0" smtClean="0"/>
          </a:p>
          <a:p>
            <a:pPr marL="0" indent="0">
              <a:buNone/>
            </a:pPr>
            <a:endParaRPr lang="en-US" sz="1800" dirty="0" smtClean="0"/>
          </a:p>
          <a:p>
            <a:endParaRPr lang="en-US" dirty="0"/>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483768" y="3916765"/>
            <a:ext cx="4896544" cy="28966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2009022"/>
      </p:ext>
    </p:extLst>
  </p:cSld>
  <p:clrMapOvr>
    <a:masterClrMapping/>
  </p:clrMapOvr>
  <p:timing>
    <p:tnLst>
      <p:par>
        <p:cTn id="1" dur="indefinite" restart="never" nodeType="tmRoot"/>
      </p:par>
    </p:tnLst>
  </p:timing>
</p:sld>
</file>

<file path=ppt/theme/theme1.xml><?xml version="1.0" encoding="utf-8"?>
<a:theme xmlns:a="http://schemas.openxmlformats.org/drawingml/2006/main" name="SCO_Asia_07_eng">
  <a:themeElements>
    <a:clrScheme name="Presentation_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resentation_new">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sentation_new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sentation_new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sentation_new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sentation_new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sentation_new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sentation_new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sentation_new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sentation_new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sentation_new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sentation_new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sentation_new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sentation_new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4887</TotalTime>
  <Words>1534</Words>
  <Application>Microsoft Office PowerPoint</Application>
  <PresentationFormat>On-screen Show (4:3)</PresentationFormat>
  <Paragraphs>177</Paragraphs>
  <Slides>19</Slides>
  <Notes>8</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19</vt:i4>
      </vt:variant>
    </vt:vector>
  </HeadingPairs>
  <TitlesOfParts>
    <vt:vector size="21" baseType="lpstr">
      <vt:lpstr>SCO_Asia_07_eng</vt:lpstr>
      <vt:lpstr>Photo Editor Photo</vt:lpstr>
      <vt:lpstr> Mercury Reduction in Mongolia ASGM  Patience Singo, SAM Project Manager  </vt:lpstr>
      <vt:lpstr>Introduction</vt:lpstr>
      <vt:lpstr>Mercury Reduction in ASGM</vt:lpstr>
      <vt:lpstr>Lessons in Mercury Reduction </vt:lpstr>
      <vt:lpstr>Lessons in Mercury Reduction </vt:lpstr>
      <vt:lpstr>Mercury Reduction in ASGM </vt:lpstr>
      <vt:lpstr>Mercury Reduction Mineral Processing</vt:lpstr>
      <vt:lpstr>Mercury Reduction Mineral Processing</vt:lpstr>
      <vt:lpstr>Mercury Reduction Mineral Processing</vt:lpstr>
      <vt:lpstr>Mercury Reduction Mineral Processing</vt:lpstr>
      <vt:lpstr>Success factors</vt:lpstr>
      <vt:lpstr>Success factors</vt:lpstr>
      <vt:lpstr>Success factors</vt:lpstr>
      <vt:lpstr>Success factors</vt:lpstr>
      <vt:lpstr>Success factors</vt:lpstr>
      <vt:lpstr>Success factors</vt:lpstr>
      <vt:lpstr>Constraints and Concerns</vt:lpstr>
      <vt:lpstr>Things to remember..</vt:lpstr>
      <vt:lpstr>  Thank you  Gracias  Merci</vt:lpstr>
    </vt:vector>
  </TitlesOfParts>
  <Company>EDA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Meier Matthias DEZA MEIMA</dc:creator>
  <cp:lastModifiedBy>enkhtsetseg</cp:lastModifiedBy>
  <cp:revision>301</cp:revision>
  <dcterms:created xsi:type="dcterms:W3CDTF">2011-06-03T09:05:19Z</dcterms:created>
  <dcterms:modified xsi:type="dcterms:W3CDTF">2013-09-04T14:16:07Z</dcterms:modified>
</cp:coreProperties>
</file>