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7"/>
  </p:notesMasterIdLst>
  <p:handoutMasterIdLst>
    <p:handoutMasterId r:id="rId18"/>
  </p:handoutMasterIdLst>
  <p:sldIdLst>
    <p:sldId id="256" r:id="rId2"/>
    <p:sldId id="257" r:id="rId3"/>
    <p:sldId id="262" r:id="rId4"/>
    <p:sldId id="260" r:id="rId5"/>
    <p:sldId id="267" r:id="rId6"/>
    <p:sldId id="268" r:id="rId7"/>
    <p:sldId id="269" r:id="rId8"/>
    <p:sldId id="278" r:id="rId9"/>
    <p:sldId id="273" r:id="rId10"/>
    <p:sldId id="270" r:id="rId11"/>
    <p:sldId id="274" r:id="rId12"/>
    <p:sldId id="266" r:id="rId13"/>
    <p:sldId id="275" r:id="rId14"/>
    <p:sldId id="276" r:id="rId15"/>
    <p:sldId id="277" r:id="rId1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13" autoAdjust="0"/>
    <p:restoredTop sz="85647" autoAdjust="0"/>
  </p:normalViewPr>
  <p:slideViewPr>
    <p:cSldViewPr>
      <p:cViewPr>
        <p:scale>
          <a:sx n="66" d="100"/>
          <a:sy n="66" d="100"/>
        </p:scale>
        <p:origin x="-7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F:\Mercury\Emissions%20to%20Air%200923.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s-E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1654380444470708E-2"/>
          <c:y val="6.6327562713197438E-2"/>
          <c:w val="0.93656547152994241"/>
          <c:h val="0.86966793784923224"/>
        </c:manualLayout>
      </c:layout>
      <c:doughnutChart>
        <c:varyColors val="1"/>
        <c:ser>
          <c:idx val="0"/>
          <c:order val="0"/>
          <c:dLbls>
            <c:dLbl>
              <c:idx val="5"/>
              <c:layout>
                <c:manualLayout>
                  <c:x val="-0.1025641025641026"/>
                  <c:y val="-0.11846689895470384"/>
                </c:manualLayout>
              </c:layout>
              <c:spPr/>
              <c:txPr>
                <a:bodyPr/>
                <a:lstStyle/>
                <a:p>
                  <a:pPr>
                    <a:defRPr lang="ja-JP" sz="1200">
                      <a:solidFill>
                        <a:sysClr val="windowText" lastClr="000000"/>
                      </a:solidFill>
                      <a:latin typeface="Arial" panose="020B0604020202020204" pitchFamily="34" charset="0"/>
                      <a:cs typeface="Arial" panose="020B0604020202020204" pitchFamily="34" charset="0"/>
                    </a:defRPr>
                  </a:pPr>
                  <a:endParaRPr lang="es-ES"/>
                </a:p>
              </c:txPr>
              <c:showCatName val="1"/>
              <c:showPercent val="1"/>
            </c:dLbl>
            <c:dLbl>
              <c:idx val="6"/>
              <c:layout>
                <c:manualLayout>
                  <c:x val="-3.0018761726078803E-2"/>
                  <c:y val="-0.13937282229965151"/>
                </c:manualLayout>
              </c:layout>
              <c:spPr/>
              <c:txPr>
                <a:bodyPr/>
                <a:lstStyle/>
                <a:p>
                  <a:pPr>
                    <a:defRPr lang="ja-JP" sz="1200">
                      <a:solidFill>
                        <a:sysClr val="windowText" lastClr="000000"/>
                      </a:solidFill>
                      <a:latin typeface="Arial" panose="020B0604020202020204" pitchFamily="34" charset="0"/>
                      <a:cs typeface="Arial" panose="020B0604020202020204" pitchFamily="34" charset="0"/>
                    </a:defRPr>
                  </a:pPr>
                  <a:endParaRPr lang="es-ES"/>
                </a:p>
              </c:txPr>
              <c:showCatName val="1"/>
              <c:showPercent val="1"/>
            </c:dLbl>
            <c:txPr>
              <a:bodyPr/>
              <a:lstStyle/>
              <a:p>
                <a:pPr>
                  <a:defRPr lang="ja-JP" sz="1200">
                    <a:solidFill>
                      <a:schemeClr val="bg1"/>
                    </a:solidFill>
                    <a:latin typeface="Arial" panose="020B0604020202020204" pitchFamily="34" charset="0"/>
                    <a:cs typeface="Arial" panose="020B0604020202020204" pitchFamily="34" charset="0"/>
                  </a:defRPr>
                </a:pPr>
                <a:endParaRPr lang="es-ES"/>
              </a:p>
            </c:txPr>
            <c:showCatName val="1"/>
            <c:showPercent val="1"/>
            <c:showLeaderLines val="1"/>
          </c:dLbls>
          <c:cat>
            <c:strRef>
              <c:f>'by region'!$F$2:$F$9</c:f>
              <c:strCache>
                <c:ptCount val="8"/>
                <c:pt idx="0">
                  <c:v>Asia</c:v>
                </c:pt>
                <c:pt idx="1">
                  <c:v>Africa</c:v>
                </c:pt>
                <c:pt idx="2">
                  <c:v>LAC</c:v>
                </c:pt>
                <c:pt idx="3">
                  <c:v>Eastern Europe</c:v>
                </c:pt>
                <c:pt idx="4">
                  <c:v>EU</c:v>
                </c:pt>
                <c:pt idx="5">
                  <c:v>North America</c:v>
                </c:pt>
                <c:pt idx="6">
                  <c:v>Oceania</c:v>
                </c:pt>
                <c:pt idx="7">
                  <c:v>Undefined</c:v>
                </c:pt>
              </c:strCache>
            </c:strRef>
          </c:cat>
          <c:val>
            <c:numRef>
              <c:f>'by region'!$G$2:$G$9</c:f>
              <c:numCache>
                <c:formatCode>General</c:formatCode>
                <c:ptCount val="8"/>
                <c:pt idx="0">
                  <c:v>968</c:v>
                </c:pt>
                <c:pt idx="1">
                  <c:v>329.6</c:v>
                </c:pt>
                <c:pt idx="2">
                  <c:v>292.2</c:v>
                </c:pt>
                <c:pt idx="3">
                  <c:v>115</c:v>
                </c:pt>
                <c:pt idx="4">
                  <c:v>87.5</c:v>
                </c:pt>
                <c:pt idx="5">
                  <c:v>60.7</c:v>
                </c:pt>
                <c:pt idx="6">
                  <c:v>22.3</c:v>
                </c:pt>
                <c:pt idx="7">
                  <c:v>82.5</c:v>
                </c:pt>
              </c:numCache>
            </c:numRef>
          </c:val>
        </c:ser>
        <c:dLbls>
          <c:showCatName val="1"/>
          <c:showPercent val="1"/>
        </c:dLbls>
        <c:firstSliceAng val="0"/>
        <c:holeSize val="50"/>
      </c:doughnutChart>
    </c:plotArea>
    <c:plotVisOnly val="1"/>
    <c:dispBlanksAs val="zero"/>
  </c:chart>
  <c:spPr>
    <a:noFill/>
    <a:ln>
      <a:noFill/>
    </a:ln>
  </c:spPr>
  <c:externalData r:id="rId2"/>
  <c:userShapes r:id="rId3"/>
</c:chartSpace>
</file>

<file path=ppt/drawings/drawing1.xml><?xml version="1.0" encoding="utf-8"?>
<c:userShapes xmlns:c="http://schemas.openxmlformats.org/drawingml/2006/chart">
  <cdr:relSizeAnchor xmlns:cdr="http://schemas.openxmlformats.org/drawingml/2006/chartDrawing">
    <cdr:from>
      <cdr:x>0.34396</cdr:x>
      <cdr:y>0.41696</cdr:y>
    </cdr:from>
    <cdr:to>
      <cdr:x>0.68556</cdr:x>
      <cdr:y>0.58739</cdr:y>
    </cdr:to>
    <cdr:sp macro="" textlink="">
      <cdr:nvSpPr>
        <cdr:cNvPr id="2" name="TextBox 1"/>
        <cdr:cNvSpPr txBox="1"/>
      </cdr:nvSpPr>
      <cdr:spPr>
        <a:xfrm xmlns:a="http://schemas.openxmlformats.org/drawingml/2006/main">
          <a:off x="1746250" y="2279650"/>
          <a:ext cx="1734219" cy="9318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b="1"/>
            <a:t>Total Emissions to Air in 2010: </a:t>
          </a:r>
        </a:p>
        <a:p xmlns:a="http://schemas.openxmlformats.org/drawingml/2006/main">
          <a:pPr algn="ctr"/>
          <a:r>
            <a:rPr lang="en-US" sz="1600" b="1"/>
            <a:t>1960 tonnes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888" cy="465138"/>
          </a:xfrm>
          <a:prstGeom prst="rect">
            <a:avLst/>
          </a:prstGeom>
        </p:spPr>
        <p:txBody>
          <a:bodyPr vert="horz" wrap="square" lIns="92062" tIns="46031" rIns="92062" bIns="46031" numCol="1" anchor="t" anchorCtr="0" compatLnSpc="1">
            <a:prstTxWarp prst="textNoShape">
              <a:avLst/>
            </a:prstTxWarp>
          </a:bodyPr>
          <a:lstStyle>
            <a:lvl1pPr>
              <a:defRPr sz="1200"/>
            </a:lvl1pPr>
          </a:lstStyle>
          <a:p>
            <a:pPr>
              <a:defRPr/>
            </a:pPr>
            <a:endParaRPr lang="en-US" altLang="ja-JP"/>
          </a:p>
        </p:txBody>
      </p:sp>
      <p:sp>
        <p:nvSpPr>
          <p:cNvPr id="3" name="Date Placeholder 2"/>
          <p:cNvSpPr>
            <a:spLocks noGrp="1"/>
          </p:cNvSpPr>
          <p:nvPr>
            <p:ph type="dt" sz="quarter" idx="1"/>
          </p:nvPr>
        </p:nvSpPr>
        <p:spPr>
          <a:xfrm>
            <a:off x="3971925" y="0"/>
            <a:ext cx="3036888" cy="465138"/>
          </a:xfrm>
          <a:prstGeom prst="rect">
            <a:avLst/>
          </a:prstGeom>
        </p:spPr>
        <p:txBody>
          <a:bodyPr vert="horz" wrap="square" lIns="92062" tIns="46031" rIns="92062" bIns="46031" numCol="1" anchor="t" anchorCtr="0" compatLnSpc="1">
            <a:prstTxWarp prst="textNoShape">
              <a:avLst/>
            </a:prstTxWarp>
          </a:bodyPr>
          <a:lstStyle>
            <a:lvl1pPr algn="r">
              <a:defRPr sz="1200"/>
            </a:lvl1pPr>
          </a:lstStyle>
          <a:p>
            <a:pPr>
              <a:defRPr/>
            </a:pPr>
            <a:fld id="{8F41E65D-237E-44BC-8479-5D61388E556B}" type="datetimeFigureOut">
              <a:rPr lang="en-US" altLang="ja-JP"/>
              <a:pPr>
                <a:defRPr/>
              </a:pPr>
              <a:t>11/21/2013</a:t>
            </a:fld>
            <a:endParaRPr lang="en-US" altLang="ja-JP"/>
          </a:p>
        </p:txBody>
      </p:sp>
      <p:sp>
        <p:nvSpPr>
          <p:cNvPr id="4" name="Footer Placeholder 3"/>
          <p:cNvSpPr>
            <a:spLocks noGrp="1"/>
          </p:cNvSpPr>
          <p:nvPr>
            <p:ph type="ftr" sz="quarter" idx="2"/>
          </p:nvPr>
        </p:nvSpPr>
        <p:spPr>
          <a:xfrm>
            <a:off x="0" y="8829675"/>
            <a:ext cx="3036888" cy="465138"/>
          </a:xfrm>
          <a:prstGeom prst="rect">
            <a:avLst/>
          </a:prstGeom>
        </p:spPr>
        <p:txBody>
          <a:bodyPr vert="horz" wrap="square" lIns="92062" tIns="46031" rIns="92062" bIns="46031" numCol="1" anchor="b" anchorCtr="0" compatLnSpc="1">
            <a:prstTxWarp prst="textNoShape">
              <a:avLst/>
            </a:prstTxWarp>
          </a:bodyPr>
          <a:lstStyle>
            <a:lvl1pPr>
              <a:defRPr sz="1200"/>
            </a:lvl1pPr>
          </a:lstStyle>
          <a:p>
            <a:pPr>
              <a:defRPr/>
            </a:pPr>
            <a:endParaRPr lang="en-US" altLang="ja-JP"/>
          </a:p>
        </p:txBody>
      </p:sp>
      <p:sp>
        <p:nvSpPr>
          <p:cNvPr id="5" name="Slide Number Placeholder 4"/>
          <p:cNvSpPr>
            <a:spLocks noGrp="1"/>
          </p:cNvSpPr>
          <p:nvPr>
            <p:ph type="sldNum" sz="quarter" idx="3"/>
          </p:nvPr>
        </p:nvSpPr>
        <p:spPr>
          <a:xfrm>
            <a:off x="3971925" y="8829675"/>
            <a:ext cx="3036888" cy="465138"/>
          </a:xfrm>
          <a:prstGeom prst="rect">
            <a:avLst/>
          </a:prstGeom>
        </p:spPr>
        <p:txBody>
          <a:bodyPr vert="horz" wrap="square" lIns="92062" tIns="46031" rIns="92062" bIns="46031" numCol="1" anchor="b" anchorCtr="0" compatLnSpc="1">
            <a:prstTxWarp prst="textNoShape">
              <a:avLst/>
            </a:prstTxWarp>
          </a:bodyPr>
          <a:lstStyle>
            <a:lvl1pPr algn="r">
              <a:defRPr sz="1200"/>
            </a:lvl1pPr>
          </a:lstStyle>
          <a:p>
            <a:pPr>
              <a:defRPr/>
            </a:pPr>
            <a:fld id="{C27AC629-8911-4444-8FB0-33AD04964C15}" type="slidenum">
              <a:rPr lang="en-US" altLang="ja-JP"/>
              <a:pPr>
                <a:defRPr/>
              </a:pPr>
              <a:t>‹Nº›</a:t>
            </a:fld>
            <a:endParaRPr lang="en-US" altLang="ja-JP"/>
          </a:p>
        </p:txBody>
      </p:sp>
    </p:spTree>
    <p:extLst>
      <p:ext uri="{BB962C8B-B14F-4D97-AF65-F5344CB8AC3E}">
        <p14:creationId xmlns:p14="http://schemas.microsoft.com/office/powerpoint/2010/main" xmlns="" val="2204591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888" cy="465138"/>
          </a:xfrm>
          <a:prstGeom prst="rect">
            <a:avLst/>
          </a:prstGeom>
        </p:spPr>
        <p:txBody>
          <a:bodyPr vert="horz" wrap="square" lIns="93175" tIns="46588" rIns="93175" bIns="46588" numCol="1" anchor="t" anchorCtr="0" compatLnSpc="1">
            <a:prstTxWarp prst="textNoShape">
              <a:avLst/>
            </a:prstTxWarp>
          </a:bodyPr>
          <a:lstStyle>
            <a:lvl1pPr>
              <a:defRPr sz="1200">
                <a:latin typeface="Calibri" pitchFamily="34" charset="0"/>
              </a:defRPr>
            </a:lvl1pPr>
          </a:lstStyle>
          <a:p>
            <a:pPr>
              <a:defRPr/>
            </a:pPr>
            <a:endParaRPr lang="en-US" altLang="ja-JP"/>
          </a:p>
        </p:txBody>
      </p:sp>
      <p:sp>
        <p:nvSpPr>
          <p:cNvPr id="3" name="Date Placeholder 2"/>
          <p:cNvSpPr>
            <a:spLocks noGrp="1"/>
          </p:cNvSpPr>
          <p:nvPr>
            <p:ph type="dt" idx="1"/>
          </p:nvPr>
        </p:nvSpPr>
        <p:spPr>
          <a:xfrm>
            <a:off x="3971925" y="0"/>
            <a:ext cx="3036888" cy="465138"/>
          </a:xfrm>
          <a:prstGeom prst="rect">
            <a:avLst/>
          </a:prstGeom>
        </p:spPr>
        <p:txBody>
          <a:bodyPr vert="horz" wrap="square" lIns="93175" tIns="46588" rIns="93175" bIns="46588" numCol="1" anchor="t" anchorCtr="0" compatLnSpc="1">
            <a:prstTxWarp prst="textNoShape">
              <a:avLst/>
            </a:prstTxWarp>
          </a:bodyPr>
          <a:lstStyle>
            <a:lvl1pPr algn="r">
              <a:defRPr sz="1200">
                <a:latin typeface="Calibri" pitchFamily="34" charset="0"/>
              </a:defRPr>
            </a:lvl1pPr>
          </a:lstStyle>
          <a:p>
            <a:pPr>
              <a:defRPr/>
            </a:pPr>
            <a:fld id="{EC039132-C351-4388-A996-BF9927EACFCF}" type="datetimeFigureOut">
              <a:rPr lang="en-US" altLang="ja-JP"/>
              <a:pPr>
                <a:defRPr/>
              </a:pPr>
              <a:t>11/21/2013</a:t>
            </a:fld>
            <a:endParaRPr lang="en-US" altLang="ja-JP"/>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5" tIns="46588" rIns="93175" bIns="46588" rtlCol="0" anchor="ctr"/>
          <a:lstStyle/>
          <a:p>
            <a:pPr lvl="0"/>
            <a:endParaRPr lang="en-US" noProof="0" dirty="0"/>
          </a:p>
        </p:txBody>
      </p:sp>
      <p:sp>
        <p:nvSpPr>
          <p:cNvPr id="5" name="Notes Placeholder 4"/>
          <p:cNvSpPr>
            <a:spLocks noGrp="1"/>
          </p:cNvSpPr>
          <p:nvPr>
            <p:ph type="body" sz="quarter" idx="3"/>
          </p:nvPr>
        </p:nvSpPr>
        <p:spPr>
          <a:xfrm>
            <a:off x="700088" y="4416425"/>
            <a:ext cx="5610225" cy="4181475"/>
          </a:xfrm>
          <a:prstGeom prst="rect">
            <a:avLst/>
          </a:prstGeom>
        </p:spPr>
        <p:txBody>
          <a:bodyPr vert="horz" lIns="93175" tIns="46588" rIns="93175" bIns="4658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6888" cy="465138"/>
          </a:xfrm>
          <a:prstGeom prst="rect">
            <a:avLst/>
          </a:prstGeom>
        </p:spPr>
        <p:txBody>
          <a:bodyPr vert="horz" wrap="square" lIns="93175" tIns="46588" rIns="93175" bIns="46588" numCol="1" anchor="b" anchorCtr="0" compatLnSpc="1">
            <a:prstTxWarp prst="textNoShape">
              <a:avLst/>
            </a:prstTxWarp>
          </a:bodyPr>
          <a:lstStyle>
            <a:lvl1pPr>
              <a:defRPr sz="1200">
                <a:latin typeface="Calibri" pitchFamily="34" charset="0"/>
              </a:defRPr>
            </a:lvl1pPr>
          </a:lstStyle>
          <a:p>
            <a:pPr>
              <a:defRPr/>
            </a:pPr>
            <a:endParaRPr lang="en-US" altLang="ja-JP"/>
          </a:p>
        </p:txBody>
      </p:sp>
      <p:sp>
        <p:nvSpPr>
          <p:cNvPr id="7" name="Slide Number Placeholder 6"/>
          <p:cNvSpPr>
            <a:spLocks noGrp="1"/>
          </p:cNvSpPr>
          <p:nvPr>
            <p:ph type="sldNum" sz="quarter" idx="5"/>
          </p:nvPr>
        </p:nvSpPr>
        <p:spPr>
          <a:xfrm>
            <a:off x="3971925" y="8829675"/>
            <a:ext cx="3036888" cy="465138"/>
          </a:xfrm>
          <a:prstGeom prst="rect">
            <a:avLst/>
          </a:prstGeom>
        </p:spPr>
        <p:txBody>
          <a:bodyPr vert="horz" wrap="square" lIns="93175" tIns="46588" rIns="93175" bIns="46588" numCol="1" anchor="b" anchorCtr="0" compatLnSpc="1">
            <a:prstTxWarp prst="textNoShape">
              <a:avLst/>
            </a:prstTxWarp>
          </a:bodyPr>
          <a:lstStyle>
            <a:lvl1pPr algn="r">
              <a:defRPr sz="1200">
                <a:latin typeface="Calibri" pitchFamily="34" charset="0"/>
              </a:defRPr>
            </a:lvl1pPr>
          </a:lstStyle>
          <a:p>
            <a:pPr>
              <a:defRPr/>
            </a:pPr>
            <a:fld id="{7018C8B9-C9C0-4ABB-9ED8-3A98E58133CD}" type="slidenum">
              <a:rPr lang="en-US" altLang="ja-JP"/>
              <a:pPr>
                <a:defRPr/>
              </a:pPr>
              <a:t>‹Nº›</a:t>
            </a:fld>
            <a:endParaRPr lang="en-US" altLang="ja-JP"/>
          </a:p>
        </p:txBody>
      </p:sp>
    </p:spTree>
    <p:extLst>
      <p:ext uri="{BB962C8B-B14F-4D97-AF65-F5344CB8AC3E}">
        <p14:creationId xmlns:p14="http://schemas.microsoft.com/office/powerpoint/2010/main" xmlns="" val="8545779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xfrm>
            <a:off x="1293813" y="781050"/>
            <a:ext cx="4649787" cy="34861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ja-JP" altLang="ja-JP"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8593459-0B25-450C-95FB-94045DFCBC01}" type="slidenum">
              <a:rPr lang="en-US" altLang="ja-JP" smtClean="0">
                <a:latin typeface="Calibri" pitchFamily="34" charset="0"/>
              </a:rPr>
              <a:pPr eaLnBrk="1" hangingPunct="1"/>
              <a:t>2</a:t>
            </a:fld>
            <a:endParaRPr lang="en-US" altLang="ja-JP"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z="16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kumimoji="1" lang="ja-JP"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51DD870-76B7-41D6-B66F-EB9D66B71D5D}" type="slidenum">
              <a:rPr lang="en-US" altLang="ja-JP" smtClean="0">
                <a:latin typeface="Calibri" pitchFamily="34" charset="0"/>
              </a:rPr>
              <a:pPr eaLnBrk="1" hangingPunct="1"/>
              <a:t>5</a:t>
            </a:fld>
            <a:endParaRPr lang="en-US" altLang="ja-JP"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52598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418849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819247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318661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02213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Title 5"/>
          <p:cNvSpPr txBox="1">
            <a:spLocks/>
          </p:cNvSpPr>
          <p:nvPr/>
        </p:nvSpPr>
        <p:spPr>
          <a:xfrm>
            <a:off x="685800" y="3810000"/>
            <a:ext cx="7772400" cy="1143000"/>
          </a:xfrm>
          <a:prstGeom prst="rect">
            <a:avLst/>
          </a:prstGeom>
        </p:spPr>
        <p:txBody>
          <a:bodyPr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lang="en-US" dirty="0" smtClean="0"/>
              <a:t>Questions?</a:t>
            </a:r>
            <a:endParaRPr lang="en-US" dirty="0"/>
          </a:p>
        </p:txBody>
      </p:sp>
      <p:sp>
        <p:nvSpPr>
          <p:cNvPr id="3" name="Title 1"/>
          <p:cNvSpPr txBox="1">
            <a:spLocks/>
          </p:cNvSpPr>
          <p:nvPr/>
        </p:nvSpPr>
        <p:spPr>
          <a:xfrm>
            <a:off x="685800" y="2286000"/>
            <a:ext cx="7772400" cy="1470025"/>
          </a:xfrm>
          <a:prstGeom prst="rect">
            <a:avLst/>
          </a:prstGeom>
        </p:spPr>
        <p:txBody>
          <a:bodyPr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lang="en-US" sz="4800" dirty="0" smtClean="0">
                <a:solidFill>
                  <a:srgbClr val="00642D"/>
                </a:solidFill>
                <a:latin typeface="+mn-lt"/>
                <a:ea typeface="+mn-ea"/>
                <a:cs typeface="+mn-cs"/>
              </a:rPr>
              <a:t>Thank you for your attention</a:t>
            </a:r>
          </a:p>
        </p:txBody>
      </p:sp>
      <p:pic>
        <p:nvPicPr>
          <p:cNvPr id="4" name="Picture 7" descr="GEF-PPT-BG.pn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03460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pic>
        <p:nvPicPr>
          <p:cNvPr id="1028" name="Picture 4" descr="GEF-PPT-BG.png"/>
          <p:cNvPicPr>
            <a:picLocks noChangeAspect="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6" r:id="rId1"/>
    <p:sldLayoutId id="2147483742" r:id="rId2"/>
    <p:sldLayoutId id="2147483743" r:id="rId3"/>
    <p:sldLayoutId id="2147483744" r:id="rId4"/>
    <p:sldLayoutId id="2147483745" r:id="rId5"/>
    <p:sldLayoutId id="2147483747" r:id="rId6"/>
  </p:sldLayoutIdLst>
  <p:txStyles>
    <p:titleStyle>
      <a:lvl1pPr algn="ctr" rtl="0" eaLnBrk="0" fontAlgn="base" hangingPunct="0">
        <a:spcBef>
          <a:spcPct val="0"/>
        </a:spcBef>
        <a:spcAft>
          <a:spcPct val="0"/>
        </a:spcAft>
        <a:defRPr sz="4400" b="1" kern="1200">
          <a:solidFill>
            <a:srgbClr val="1F497D"/>
          </a:solidFill>
          <a:latin typeface="+mj-lt"/>
          <a:ea typeface="+mj-ea"/>
          <a:cs typeface="+mj-cs"/>
        </a:defRPr>
      </a:lvl1pPr>
      <a:lvl2pPr algn="ctr" rtl="0" eaLnBrk="0" fontAlgn="base" hangingPunct="0">
        <a:spcBef>
          <a:spcPct val="0"/>
        </a:spcBef>
        <a:spcAft>
          <a:spcPct val="0"/>
        </a:spcAft>
        <a:defRPr sz="4400" b="1">
          <a:solidFill>
            <a:srgbClr val="1F497D"/>
          </a:solidFill>
          <a:latin typeface="Calibri" pitchFamily="34" charset="0"/>
        </a:defRPr>
      </a:lvl2pPr>
      <a:lvl3pPr algn="ctr" rtl="0" eaLnBrk="0" fontAlgn="base" hangingPunct="0">
        <a:spcBef>
          <a:spcPct val="0"/>
        </a:spcBef>
        <a:spcAft>
          <a:spcPct val="0"/>
        </a:spcAft>
        <a:defRPr sz="4400" b="1">
          <a:solidFill>
            <a:srgbClr val="1F497D"/>
          </a:solidFill>
          <a:latin typeface="Calibri" pitchFamily="34" charset="0"/>
        </a:defRPr>
      </a:lvl3pPr>
      <a:lvl4pPr algn="ctr" rtl="0" eaLnBrk="0" fontAlgn="base" hangingPunct="0">
        <a:spcBef>
          <a:spcPct val="0"/>
        </a:spcBef>
        <a:spcAft>
          <a:spcPct val="0"/>
        </a:spcAft>
        <a:defRPr sz="4400" b="1">
          <a:solidFill>
            <a:srgbClr val="1F497D"/>
          </a:solidFill>
          <a:latin typeface="Calibri" pitchFamily="34" charset="0"/>
        </a:defRPr>
      </a:lvl4pPr>
      <a:lvl5pPr algn="ctr" rtl="0" eaLnBrk="0" fontAlgn="base" hangingPunct="0">
        <a:spcBef>
          <a:spcPct val="0"/>
        </a:spcBef>
        <a:spcAft>
          <a:spcPct val="0"/>
        </a:spcAft>
        <a:defRPr sz="4400" b="1">
          <a:solidFill>
            <a:srgbClr val="1F497D"/>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066800" y="2286000"/>
            <a:ext cx="7010400" cy="1143000"/>
          </a:xfrm>
        </p:spPr>
        <p:txBody>
          <a:bodyPr/>
          <a:lstStyle/>
          <a:p>
            <a:pPr>
              <a:defRPr/>
            </a:pPr>
            <a:r>
              <a:rPr lang="en-US" altLang="ja-JP" dirty="0" smtClean="0">
                <a:solidFill>
                  <a:schemeClr val="tx2"/>
                </a:solidFill>
                <a:effectLst>
                  <a:outerShdw blurRad="38100" dist="38100" dir="2700000" algn="tl">
                    <a:srgbClr val="C0C0C0"/>
                  </a:outerShdw>
                </a:effectLst>
              </a:rPr>
              <a:t>GEF and Mercury</a:t>
            </a:r>
            <a:endParaRPr lang="ja-JP" altLang="ja-JP" dirty="0" smtClean="0">
              <a:solidFill>
                <a:schemeClr val="tx2"/>
              </a:solidFill>
              <a:effectLst>
                <a:outerShdw blurRad="38100" dist="38100" dir="2700000" algn="tl">
                  <a:srgbClr val="C0C0C0"/>
                </a:outerShdw>
              </a:effectLst>
            </a:endParaRPr>
          </a:p>
        </p:txBody>
      </p:sp>
      <p:sp>
        <p:nvSpPr>
          <p:cNvPr id="4099" name="Subtitle 2"/>
          <p:cNvSpPr>
            <a:spLocks noGrp="1"/>
          </p:cNvSpPr>
          <p:nvPr>
            <p:ph type="subTitle" idx="1"/>
          </p:nvPr>
        </p:nvSpPr>
        <p:spPr>
          <a:xfrm>
            <a:off x="1714500" y="3810000"/>
            <a:ext cx="5715000" cy="2819400"/>
          </a:xfrm>
        </p:spPr>
        <p:txBody>
          <a:bodyPr/>
          <a:lstStyle/>
          <a:p>
            <a:endParaRPr lang="en-US" altLang="ja-JP" smtClean="0">
              <a:solidFill>
                <a:schemeClr val="tx1"/>
              </a:solidFill>
            </a:endParaRPr>
          </a:p>
          <a:p>
            <a:r>
              <a:rPr lang="en-US" altLang="ja-JP" sz="3200" b="1" smtClean="0">
                <a:solidFill>
                  <a:schemeClr val="tx1"/>
                </a:solidFill>
              </a:rPr>
              <a:t>Anil Sookdeo</a:t>
            </a:r>
          </a:p>
          <a:p>
            <a:r>
              <a:rPr lang="en-US" altLang="ja-JP" sz="3200" b="1" smtClean="0">
                <a:solidFill>
                  <a:schemeClr val="tx1"/>
                </a:solidFill>
              </a:rPr>
              <a:t>GEF Secretariat</a:t>
            </a:r>
          </a:p>
          <a:p>
            <a:endParaRPr lang="en-US" altLang="ja-JP" smtClean="0">
              <a:solidFill>
                <a:schemeClr val="tx1"/>
              </a:solidFill>
            </a:endParaRPr>
          </a:p>
          <a:p>
            <a:r>
              <a:rPr lang="en-US" altLang="ja-JP" sz="2000" smtClean="0">
                <a:solidFill>
                  <a:schemeClr val="tx1"/>
                </a:solidFill>
              </a:rPr>
              <a:t>November 21, 2013</a:t>
            </a:r>
          </a:p>
          <a:p>
            <a:r>
              <a:rPr lang="en-US" altLang="ja-JP" sz="2000" smtClean="0">
                <a:solidFill>
                  <a:schemeClr val="tx1"/>
                </a:solidFill>
              </a:rPr>
              <a:t>Medellin, Columbia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pPr>
              <a:defRPr/>
            </a:pPr>
            <a:r>
              <a:rPr kumimoji="1" lang="en-US" altLang="ja-JP" sz="3600" dirty="0" smtClean="0">
                <a:effectLst>
                  <a:outerShdw blurRad="38100" dist="38100" dir="2700000" algn="tl">
                    <a:srgbClr val="C0C0C0"/>
                  </a:outerShdw>
                </a:effectLst>
              </a:rPr>
              <a:t>GEF 5 Pre-ratification program</a:t>
            </a:r>
            <a:endParaRPr kumimoji="1" lang="ja-JP" altLang="en-US" sz="3600" dirty="0" smtClean="0">
              <a:effectLst>
                <a:outerShdw blurRad="38100" dist="38100" dir="2700000" algn="tl">
                  <a:srgbClr val="C0C0C0"/>
                </a:outerShdw>
              </a:effectLst>
            </a:endParaRPr>
          </a:p>
        </p:txBody>
      </p:sp>
      <p:sp>
        <p:nvSpPr>
          <p:cNvPr id="15363" name="Content Placeholder 11"/>
          <p:cNvSpPr>
            <a:spLocks noGrp="1"/>
          </p:cNvSpPr>
          <p:nvPr>
            <p:ph idx="1"/>
          </p:nvPr>
        </p:nvSpPr>
        <p:spPr>
          <a:xfrm>
            <a:off x="457200" y="1066800"/>
            <a:ext cx="8382000" cy="4343400"/>
          </a:xfrm>
        </p:spPr>
        <p:txBody>
          <a:bodyPr/>
          <a:lstStyle/>
          <a:p>
            <a:r>
              <a:rPr kumimoji="1" lang="en-US" altLang="ja-JP" sz="2400" smtClean="0"/>
              <a:t>To be eligible countries must have signed the Convention and until otherwise guided by the INC or COP must be eligible under 9(b) of the GEF Instrument.</a:t>
            </a:r>
          </a:p>
          <a:p>
            <a:r>
              <a:rPr kumimoji="1" lang="en-US" altLang="ja-JP" sz="2400" smtClean="0"/>
              <a:t>The Minamata Convention Initial Assessment (MIA) will assist eligible signatory countries access their national situation in regard to mercury and enable them to make a ratification decision.</a:t>
            </a:r>
          </a:p>
          <a:p>
            <a:r>
              <a:rPr kumimoji="1" lang="en-US" altLang="ja-JP" sz="2400" smtClean="0"/>
              <a:t>The GEF has developed draft guidelines which are open for comment until December 11 by GEF Council members, agencies and NGOs/CBOs.</a:t>
            </a:r>
          </a:p>
          <a:p>
            <a:r>
              <a:rPr kumimoji="1" lang="en-US" altLang="ja-JP" sz="2400" smtClean="0"/>
              <a:t>The maximum has been set at 200K unless a justification can be made for additional resources</a:t>
            </a:r>
          </a:p>
          <a:p>
            <a:endParaRPr kumimoji="1" lang="en-US" altLang="ja-JP" sz="2400" smtClean="0"/>
          </a:p>
          <a:p>
            <a:endParaRPr kumimoji="1" lang="en-US" altLang="ja-JP"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ASGM National Action Plans</a:t>
            </a:r>
          </a:p>
        </p:txBody>
      </p:sp>
      <p:sp>
        <p:nvSpPr>
          <p:cNvPr id="16387" name="Content Placeholder 2"/>
          <p:cNvSpPr>
            <a:spLocks noGrp="1"/>
          </p:cNvSpPr>
          <p:nvPr>
            <p:ph idx="1"/>
          </p:nvPr>
        </p:nvSpPr>
        <p:spPr>
          <a:xfrm>
            <a:off x="533400" y="1295400"/>
            <a:ext cx="8229600" cy="4525963"/>
          </a:xfrm>
        </p:spPr>
        <p:txBody>
          <a:bodyPr/>
          <a:lstStyle/>
          <a:p>
            <a:r>
              <a:rPr lang="en-US" sz="2800" smtClean="0"/>
              <a:t>The GEF has developed guidelines for the National Action Plans for ASGM which is open for comment until Dec 11.</a:t>
            </a:r>
          </a:p>
          <a:p>
            <a:r>
              <a:rPr lang="en-US" sz="2800" smtClean="0"/>
              <a:t>To be eligible countries must have signed the Convention, be eligible under 9(b) of the GEF instrument (until the GEF is guided by the INC or COP) and have notified the Secretariat of the Convention.</a:t>
            </a:r>
          </a:p>
          <a:p>
            <a:r>
              <a:rPr lang="en-US" sz="2800" smtClean="0"/>
              <a:t>The maximum is 500K unless a justification is made for additional resources.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65150" y="239713"/>
            <a:ext cx="8001000" cy="715962"/>
          </a:xfrm>
        </p:spPr>
        <p:txBody>
          <a:bodyPr/>
          <a:lstStyle/>
          <a:p>
            <a:pPr>
              <a:defRPr/>
            </a:pPr>
            <a:r>
              <a:rPr kumimoji="1" lang="en-US" altLang="ja-JP" sz="3200" smtClean="0">
                <a:effectLst>
                  <a:outerShdw blurRad="38100" dist="38100" dir="2700000" algn="tl">
                    <a:srgbClr val="C0C0C0"/>
                  </a:outerShdw>
                </a:effectLst>
              </a:rPr>
              <a:t>Sources of Mercury Emissions in the World</a:t>
            </a:r>
            <a:endParaRPr kumimoji="1" lang="ja-JP" altLang="en-US" sz="3200" smtClean="0">
              <a:effectLst>
                <a:outerShdw blurRad="38100" dist="38100" dir="2700000" algn="tl">
                  <a:srgbClr val="C0C0C0"/>
                </a:outerShdw>
              </a:effectLst>
            </a:endParaRPr>
          </a:p>
        </p:txBody>
      </p:sp>
      <p:sp>
        <p:nvSpPr>
          <p:cNvPr id="10243" name="Title 1"/>
          <p:cNvSpPr txBox="1">
            <a:spLocks/>
          </p:cNvSpPr>
          <p:nvPr/>
        </p:nvSpPr>
        <p:spPr bwMode="auto">
          <a:xfrm>
            <a:off x="533400" y="6172200"/>
            <a:ext cx="5181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kumimoji="1" lang="en-US" altLang="ja-JP" sz="2000">
                <a:latin typeface="Calibri" pitchFamily="34" charset="0"/>
              </a:rPr>
              <a:t>Source: UNEP Global Mercury Assessment 2013</a:t>
            </a:r>
            <a:endParaRPr kumimoji="1" lang="ja-JP" altLang="en-US" sz="2000">
              <a:latin typeface="Calibri" pitchFamily="34" charset="0"/>
            </a:endParaRPr>
          </a:p>
        </p:txBody>
      </p:sp>
      <p:sp>
        <p:nvSpPr>
          <p:cNvPr id="10244" name="TextBox 6"/>
          <p:cNvSpPr txBox="1">
            <a:spLocks noChangeArrowheads="1"/>
          </p:cNvSpPr>
          <p:nvPr/>
        </p:nvSpPr>
        <p:spPr bwMode="auto">
          <a:xfrm>
            <a:off x="1828800" y="5445125"/>
            <a:ext cx="1674813"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ja-JP" sz="2400" b="1"/>
              <a:t>By source</a:t>
            </a:r>
            <a:endParaRPr lang="ja-JP" altLang="en-US" sz="2400" b="1"/>
          </a:p>
        </p:txBody>
      </p:sp>
      <p:sp>
        <p:nvSpPr>
          <p:cNvPr id="10245" name="TextBox 7"/>
          <p:cNvSpPr txBox="1">
            <a:spLocks noChangeArrowheads="1"/>
          </p:cNvSpPr>
          <p:nvPr/>
        </p:nvSpPr>
        <p:spPr bwMode="auto">
          <a:xfrm>
            <a:off x="6096000" y="5418138"/>
            <a:ext cx="167640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ja-JP" sz="2400" b="1"/>
              <a:t>By region</a:t>
            </a:r>
            <a:endParaRPr lang="ja-JP" altLang="en-US" sz="2400" b="1"/>
          </a:p>
        </p:txBody>
      </p:sp>
      <p:pic>
        <p:nvPicPr>
          <p:cNvPr id="102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1219200"/>
            <a:ext cx="4502150" cy="3983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9" name="Chart 8"/>
          <p:cNvGraphicFramePr>
            <a:graphicFrameLocks noChangeAspect="1"/>
          </p:cNvGraphicFramePr>
          <p:nvPr/>
        </p:nvGraphicFramePr>
        <p:xfrm>
          <a:off x="4654906" y="937294"/>
          <a:ext cx="4185841" cy="450783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GEF 6 Mercury Program</a:t>
            </a:r>
          </a:p>
        </p:txBody>
      </p:sp>
      <p:sp>
        <p:nvSpPr>
          <p:cNvPr id="17411" name="Content Placeholder 2"/>
          <p:cNvSpPr>
            <a:spLocks noGrp="1"/>
          </p:cNvSpPr>
          <p:nvPr>
            <p:ph idx="1"/>
          </p:nvPr>
        </p:nvSpPr>
        <p:spPr/>
        <p:txBody>
          <a:bodyPr/>
          <a:lstStyle/>
          <a:p>
            <a:r>
              <a:rPr lang="en-US" smtClean="0"/>
              <a:t>The GEF 6 Chemicals and Waste Strategy is being developed.</a:t>
            </a:r>
          </a:p>
          <a:p>
            <a:r>
              <a:rPr lang="en-US" smtClean="0"/>
              <a:t>It contains three programs related to the Minamata Convention.</a:t>
            </a:r>
          </a:p>
          <a:p>
            <a:r>
              <a:rPr lang="en-US" smtClean="0"/>
              <a:t>Program 2 – Enabling activities – will support additional MIAs and NAPs</a:t>
            </a:r>
          </a:p>
          <a:p>
            <a:r>
              <a:rPr lang="en-US" smtClean="0"/>
              <a:t>Program 6 – Supports implementation of early action in SIDS and LDCs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GEF 6 Mercury Program cont’d</a:t>
            </a:r>
          </a:p>
        </p:txBody>
      </p:sp>
      <p:sp>
        <p:nvSpPr>
          <p:cNvPr id="18435" name="Content Placeholder 2"/>
          <p:cNvSpPr>
            <a:spLocks noGrp="1"/>
          </p:cNvSpPr>
          <p:nvPr>
            <p:ph idx="1"/>
          </p:nvPr>
        </p:nvSpPr>
        <p:spPr>
          <a:xfrm>
            <a:off x="457200" y="1295400"/>
            <a:ext cx="8229600" cy="4525963"/>
          </a:xfrm>
        </p:spPr>
        <p:txBody>
          <a:bodyPr/>
          <a:lstStyle/>
          <a:p>
            <a:r>
              <a:rPr lang="en-US" sz="2400" smtClean="0"/>
              <a:t>Program 4 - Reduction or elimination of anthropogenic emissions and releases of mercury to the environment:</a:t>
            </a:r>
          </a:p>
          <a:p>
            <a:r>
              <a:rPr lang="en-US" sz="1600" smtClean="0"/>
              <a:t>Phase out and elimination of the use of mercury in ASGM </a:t>
            </a:r>
          </a:p>
          <a:p>
            <a:r>
              <a:rPr lang="en-US" sz="1600" smtClean="0"/>
              <a:t>Reduction and elimination of mercury from emissive sources, including coal fired power plants, primary metal processing and health care waste, non-ferrous smelting, cement production, and waste incineration</a:t>
            </a:r>
          </a:p>
          <a:p>
            <a:r>
              <a:rPr lang="en-US" sz="1600" smtClean="0"/>
              <a:t>Phase out and elimination of mercury in the global supply chain including mercury in products</a:t>
            </a:r>
          </a:p>
          <a:p>
            <a:r>
              <a:rPr lang="en-US" sz="1600" smtClean="0"/>
              <a:t>Reduction, phase out or elimination of mercury used in industrial processes</a:t>
            </a:r>
          </a:p>
          <a:p>
            <a:r>
              <a:rPr lang="en-US" sz="1600" smtClean="0"/>
              <a:t>Assessment and sound management of mercury storage</a:t>
            </a:r>
          </a:p>
          <a:p>
            <a:r>
              <a:rPr lang="en-US" sz="1600" smtClean="0"/>
              <a:t>Framework for the environmentally sound management of mercury-containing wastes in accordance with the Basel Convention and its relevant technical guidelines </a:t>
            </a:r>
          </a:p>
          <a:p>
            <a:r>
              <a:rPr lang="en-US" sz="1600" smtClean="0"/>
              <a:t>Development of detailed inventories on mercury. </a:t>
            </a:r>
          </a:p>
          <a:p>
            <a:r>
              <a:rPr lang="en-US" sz="1600" smtClean="0"/>
              <a:t>Development of material flows of mercury and introduction of life cycle management of mercury</a:t>
            </a:r>
          </a:p>
          <a:p>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304800"/>
            <a:ext cx="8001000" cy="533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3" name="TextBox 3"/>
          <p:cNvSpPr txBox="1">
            <a:spLocks noChangeArrowheads="1"/>
          </p:cNvSpPr>
          <p:nvPr/>
        </p:nvSpPr>
        <p:spPr bwMode="auto">
          <a:xfrm>
            <a:off x="1028700" y="1600200"/>
            <a:ext cx="7010400" cy="206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a:solidFill>
                  <a:schemeClr val="bg1"/>
                </a:solidFill>
              </a:rPr>
              <a:t>Thank You</a:t>
            </a:r>
          </a:p>
          <a:p>
            <a:pPr algn="ctr" eaLnBrk="1" hangingPunct="1"/>
            <a:endParaRPr lang="en-US" sz="3200" b="1">
              <a:solidFill>
                <a:schemeClr val="bg1"/>
              </a:solidFill>
            </a:endParaRPr>
          </a:p>
          <a:p>
            <a:pPr algn="ctr" eaLnBrk="1" hangingPunct="1"/>
            <a:endParaRPr lang="en-US" sz="3200" b="1">
              <a:solidFill>
                <a:schemeClr val="bg1"/>
              </a:solidFill>
            </a:endParaRPr>
          </a:p>
          <a:p>
            <a:pPr algn="ctr" eaLnBrk="1" hangingPunct="1"/>
            <a:r>
              <a:rPr lang="en-US" sz="3200" b="1">
                <a:solidFill>
                  <a:schemeClr val="bg1"/>
                </a:solidFill>
              </a:rPr>
              <a:t>asookdeo@thegef.org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a:bodyPr>
          <a:lstStyle/>
          <a:p>
            <a:pPr>
              <a:defRPr/>
            </a:pPr>
            <a:r>
              <a:rPr lang="en-US" sz="3600" dirty="0" smtClean="0">
                <a:solidFill>
                  <a:schemeClr val="tx2"/>
                </a:solidFill>
                <a:effectLst>
                  <a:outerShdw blurRad="38100" dist="38100" dir="2700000" algn="tl">
                    <a:srgbClr val="000000">
                      <a:alpha val="43137"/>
                    </a:srgbClr>
                  </a:outerShdw>
                </a:effectLst>
              </a:rPr>
              <a:t>What is the GEF?</a:t>
            </a:r>
            <a:endParaRPr lang="en-US" sz="3600" dirty="0">
              <a:solidFill>
                <a:schemeClr val="tx2"/>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990600"/>
            <a:ext cx="8523288" cy="5638800"/>
          </a:xfrm>
        </p:spPr>
        <p:txBody>
          <a:bodyPr>
            <a:normAutofit fontScale="92500"/>
          </a:bodyPr>
          <a:lstStyle/>
          <a:p>
            <a:pPr>
              <a:spcAft>
                <a:spcPts val="600"/>
              </a:spcAft>
              <a:defRPr/>
            </a:pPr>
            <a:r>
              <a:rPr lang="en-US" altLang="ja-JP" sz="2400" dirty="0" smtClean="0"/>
              <a:t>Established in 1991 and </a:t>
            </a:r>
            <a:r>
              <a:rPr lang="en-US" altLang="ja-JP" sz="2400" dirty="0"/>
              <a:t>l</a:t>
            </a:r>
            <a:r>
              <a:rPr lang="en-US" altLang="ja-JP" sz="2400" dirty="0" smtClean="0"/>
              <a:t>ocated in Washington DC, USA</a:t>
            </a:r>
          </a:p>
          <a:p>
            <a:pPr>
              <a:spcAft>
                <a:spcPts val="600"/>
              </a:spcAft>
              <a:defRPr/>
            </a:pPr>
            <a:r>
              <a:rPr lang="en-US" altLang="ja-JP" sz="2400" dirty="0" smtClean="0"/>
              <a:t>The GEF serves as the Financial Mechanism of a number of Multilateral Environmental Agreements including the Minamata Convention on Mercury.</a:t>
            </a:r>
          </a:p>
          <a:p>
            <a:pPr>
              <a:spcAft>
                <a:spcPts val="600"/>
              </a:spcAft>
              <a:defRPr/>
            </a:pPr>
            <a:r>
              <a:rPr lang="en-US" altLang="ja-JP" sz="2400" dirty="0" smtClean="0"/>
              <a:t>GEF member countries: 183</a:t>
            </a:r>
          </a:p>
          <a:p>
            <a:pPr>
              <a:spcAft>
                <a:spcPts val="600"/>
              </a:spcAft>
              <a:defRPr/>
            </a:pPr>
            <a:r>
              <a:rPr lang="en-US" altLang="ja-JP" sz="2400" dirty="0" smtClean="0"/>
              <a:t>The largest public funder worldwide of projects aiming to generate global environmental benefits</a:t>
            </a:r>
          </a:p>
          <a:p>
            <a:pPr>
              <a:spcAft>
                <a:spcPts val="600"/>
              </a:spcAft>
              <a:defRPr/>
            </a:pPr>
            <a:r>
              <a:rPr lang="en-US" altLang="ja-JP" sz="2400" dirty="0" smtClean="0"/>
              <a:t>Governance: GEF Assembly (every 4 years) and GEF Council (biannual)</a:t>
            </a:r>
          </a:p>
          <a:p>
            <a:pPr>
              <a:spcAft>
                <a:spcPts val="600"/>
              </a:spcAft>
              <a:defRPr/>
            </a:pPr>
            <a:r>
              <a:rPr lang="en-US" altLang="ja-JP" sz="2400" dirty="0" smtClean="0"/>
              <a:t>Current CEO and Chairperson: Dr. Naoko Ishii (Japanese)</a:t>
            </a:r>
          </a:p>
          <a:p>
            <a:pPr>
              <a:spcAft>
                <a:spcPts val="600"/>
              </a:spcAft>
              <a:defRPr/>
            </a:pPr>
            <a:r>
              <a:rPr lang="en-US" altLang="ja-JP" sz="2400" dirty="0" smtClean="0"/>
              <a:t>The World Bank serves as the trustee </a:t>
            </a:r>
          </a:p>
          <a:p>
            <a:pPr>
              <a:spcAft>
                <a:spcPts val="600"/>
              </a:spcAft>
              <a:defRPr/>
            </a:pPr>
            <a:r>
              <a:rPr lang="en-US" altLang="ja-JP" sz="2400" dirty="0" smtClean="0"/>
              <a:t>To Date, USD 11.5 billion allocated and USD 57 billion in co-financing </a:t>
            </a:r>
          </a:p>
          <a:p>
            <a:pPr>
              <a:spcAft>
                <a:spcPts val="600"/>
              </a:spcAft>
              <a:defRPr/>
            </a:pPr>
            <a:r>
              <a:rPr lang="en-US" altLang="ja-JP" sz="2400" dirty="0" smtClean="0"/>
              <a:t>Funded over 3,215 projects and over 16,030 small grants to CSOs/NGOs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39763"/>
          </a:xfrm>
        </p:spPr>
        <p:txBody>
          <a:bodyPr/>
          <a:lstStyle/>
          <a:p>
            <a:pPr>
              <a:defRPr/>
            </a:pPr>
            <a:r>
              <a:rPr kumimoji="1" lang="en-US" altLang="ja-JP" sz="3600" smtClean="0">
                <a:effectLst>
                  <a:outerShdw blurRad="38100" dist="38100" dir="2700000" algn="tl">
                    <a:srgbClr val="C0C0C0"/>
                  </a:outerShdw>
                </a:effectLst>
              </a:rPr>
              <a:t>What difference does the GEF make?</a:t>
            </a:r>
            <a:endParaRPr kumimoji="1" lang="ja-JP" altLang="en-US" sz="3600" smtClean="0">
              <a:effectLst>
                <a:outerShdw blurRad="38100" dist="38100" dir="2700000" algn="tl">
                  <a:srgbClr val="C0C0C0"/>
                </a:outerShdw>
              </a:effectLst>
            </a:endParaRPr>
          </a:p>
        </p:txBody>
      </p:sp>
      <p:sp>
        <p:nvSpPr>
          <p:cNvPr id="6147" name="Content Placeholder 2"/>
          <p:cNvSpPr>
            <a:spLocks noGrp="1"/>
          </p:cNvSpPr>
          <p:nvPr>
            <p:ph idx="1"/>
          </p:nvPr>
        </p:nvSpPr>
        <p:spPr>
          <a:xfrm>
            <a:off x="533400" y="1066800"/>
            <a:ext cx="8458200" cy="4800600"/>
          </a:xfrm>
        </p:spPr>
        <p:txBody>
          <a:bodyPr/>
          <a:lstStyle/>
          <a:p>
            <a:pPr>
              <a:spcAft>
                <a:spcPts val="600"/>
              </a:spcAft>
            </a:pPr>
            <a:r>
              <a:rPr kumimoji="1" lang="en-US" altLang="ja-JP" sz="2400" smtClean="0"/>
              <a:t>The GEF serves as the financial mechanism of the following multilateral environmental agreements:</a:t>
            </a:r>
          </a:p>
          <a:p>
            <a:pPr lvl="1">
              <a:spcAft>
                <a:spcPts val="600"/>
              </a:spcAft>
            </a:pPr>
            <a:r>
              <a:rPr kumimoji="1" lang="en-US" altLang="ja-JP" sz="2400" smtClean="0"/>
              <a:t>UN Framework Convention on Climate Change</a:t>
            </a:r>
          </a:p>
          <a:p>
            <a:pPr lvl="1">
              <a:spcAft>
                <a:spcPts val="600"/>
              </a:spcAft>
            </a:pPr>
            <a:r>
              <a:rPr kumimoji="1" lang="en-US" altLang="ja-JP" sz="2400" smtClean="0"/>
              <a:t>Convention on Biological Diversity</a:t>
            </a:r>
          </a:p>
          <a:p>
            <a:pPr lvl="1">
              <a:spcAft>
                <a:spcPts val="600"/>
              </a:spcAft>
            </a:pPr>
            <a:r>
              <a:rPr kumimoji="1" lang="en-US" altLang="ja-JP" sz="2400" smtClean="0"/>
              <a:t>UN Convention to Combat Desertification</a:t>
            </a:r>
          </a:p>
          <a:p>
            <a:pPr lvl="1">
              <a:spcAft>
                <a:spcPts val="600"/>
              </a:spcAft>
            </a:pPr>
            <a:r>
              <a:rPr kumimoji="1" lang="en-US" altLang="ja-JP" sz="2400" smtClean="0"/>
              <a:t>Stockholm Convention on Persistent Organic Pollutants</a:t>
            </a:r>
          </a:p>
          <a:p>
            <a:pPr lvl="1">
              <a:spcAft>
                <a:spcPts val="600"/>
              </a:spcAft>
            </a:pPr>
            <a:r>
              <a:rPr kumimoji="1" lang="en-US" altLang="ja-JP" sz="2400" smtClean="0"/>
              <a:t>Minamata Convention on Mercury (after the Convention comes into force – currently serving on an interim basis)</a:t>
            </a:r>
          </a:p>
          <a:p>
            <a:pPr lvl="1">
              <a:spcAft>
                <a:spcPts val="600"/>
              </a:spcAft>
            </a:pPr>
            <a:r>
              <a:rPr kumimoji="1" lang="en-US" altLang="ja-JP" sz="2400" smtClean="0"/>
              <a:t>Additionally on a voluntary basis provides funding to support the implementation of the Montreal Protocol in CEITS.</a:t>
            </a:r>
          </a:p>
          <a:p>
            <a:pPr>
              <a:spcAft>
                <a:spcPts val="600"/>
              </a:spcAft>
            </a:pPr>
            <a:endParaRPr kumimoji="1" lang="ja-JP" altLang="en-US"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itle 1"/>
          <p:cNvSpPr>
            <a:spLocks noGrp="1"/>
          </p:cNvSpPr>
          <p:nvPr>
            <p:ph type="title"/>
          </p:nvPr>
        </p:nvSpPr>
        <p:spPr>
          <a:xfrm>
            <a:off x="730250" y="274638"/>
            <a:ext cx="7658100" cy="777875"/>
          </a:xfrm>
        </p:spPr>
        <p:txBody>
          <a:bodyPr/>
          <a:lstStyle/>
          <a:p>
            <a:pPr>
              <a:defRPr/>
            </a:pPr>
            <a:r>
              <a:rPr lang="en-US" altLang="ja-JP" dirty="0" smtClean="0">
                <a:solidFill>
                  <a:schemeClr val="tx2"/>
                </a:solidFill>
                <a:effectLst>
                  <a:outerShdw blurRad="38100" dist="38100" dir="2700000" algn="tl">
                    <a:srgbClr val="C0C0C0"/>
                  </a:outerShdw>
                </a:effectLst>
              </a:rPr>
              <a:t>GEF Agencies</a:t>
            </a:r>
            <a:endParaRPr lang="en-CA" altLang="ja-JP" dirty="0" smtClean="0">
              <a:solidFill>
                <a:schemeClr val="tx2"/>
              </a:solidFill>
              <a:effectLst>
                <a:outerShdw blurRad="38100" dist="38100" dir="2700000" algn="tl">
                  <a:srgbClr val="C0C0C0"/>
                </a:outerShdw>
              </a:effectLst>
            </a:endParaRPr>
          </a:p>
        </p:txBody>
      </p:sp>
      <p:sp>
        <p:nvSpPr>
          <p:cNvPr id="8195" name="Content Placeholder 2"/>
          <p:cNvSpPr>
            <a:spLocks noGrp="1"/>
          </p:cNvSpPr>
          <p:nvPr>
            <p:ph sz="half" idx="1"/>
          </p:nvPr>
        </p:nvSpPr>
        <p:spPr>
          <a:xfrm>
            <a:off x="457200" y="2286000"/>
            <a:ext cx="4038600" cy="3959225"/>
          </a:xfrm>
        </p:spPr>
        <p:txBody>
          <a:bodyPr/>
          <a:lstStyle/>
          <a:p>
            <a:pPr>
              <a:lnSpc>
                <a:spcPct val="80000"/>
              </a:lnSpc>
            </a:pPr>
            <a:r>
              <a:rPr lang="en-US" altLang="ja-JP" sz="2200" smtClean="0"/>
              <a:t>Asian Development Bank (ADB)</a:t>
            </a:r>
          </a:p>
          <a:p>
            <a:pPr>
              <a:lnSpc>
                <a:spcPct val="80000"/>
              </a:lnSpc>
            </a:pPr>
            <a:r>
              <a:rPr lang="en-US" altLang="ja-JP" sz="2200" smtClean="0"/>
              <a:t>African Development Bank (AfDB)</a:t>
            </a:r>
          </a:p>
          <a:p>
            <a:pPr>
              <a:lnSpc>
                <a:spcPct val="80000"/>
              </a:lnSpc>
            </a:pPr>
            <a:r>
              <a:rPr lang="en-US" altLang="ja-JP" sz="2200" smtClean="0"/>
              <a:t>European Bank for Reconstruction and Development (EBRD)</a:t>
            </a:r>
          </a:p>
          <a:p>
            <a:pPr>
              <a:lnSpc>
                <a:spcPct val="80000"/>
              </a:lnSpc>
            </a:pPr>
            <a:r>
              <a:rPr lang="en-US" altLang="ja-JP" sz="2200" smtClean="0"/>
              <a:t>Food and Agriculture Organization of the United Nations (FAO)</a:t>
            </a:r>
          </a:p>
          <a:p>
            <a:pPr>
              <a:lnSpc>
                <a:spcPct val="80000"/>
              </a:lnSpc>
            </a:pPr>
            <a:r>
              <a:rPr lang="en-US" altLang="ja-JP" sz="2200" smtClean="0"/>
              <a:t>Inter-American Development Bank (IDB)</a:t>
            </a:r>
          </a:p>
          <a:p>
            <a:pPr>
              <a:lnSpc>
                <a:spcPct val="80000"/>
              </a:lnSpc>
            </a:pPr>
            <a:r>
              <a:rPr lang="en-US" altLang="ja-JP" sz="2200" b="1" smtClean="0">
                <a:solidFill>
                  <a:srgbClr val="FF0000"/>
                </a:solidFill>
              </a:rPr>
              <a:t>Conservation International (CI) </a:t>
            </a:r>
            <a:endParaRPr lang="en-CA" altLang="ja-JP" sz="2200" b="1" smtClean="0">
              <a:solidFill>
                <a:srgbClr val="FF0000"/>
              </a:solidFill>
            </a:endParaRPr>
          </a:p>
        </p:txBody>
      </p:sp>
      <p:sp>
        <p:nvSpPr>
          <p:cNvPr id="8196" name="Content Placeholder 5"/>
          <p:cNvSpPr>
            <a:spLocks noGrp="1"/>
          </p:cNvSpPr>
          <p:nvPr>
            <p:ph sz="half" idx="2"/>
          </p:nvPr>
        </p:nvSpPr>
        <p:spPr>
          <a:xfrm>
            <a:off x="4673600" y="2209800"/>
            <a:ext cx="4038600" cy="4248150"/>
          </a:xfrm>
        </p:spPr>
        <p:txBody>
          <a:bodyPr/>
          <a:lstStyle/>
          <a:p>
            <a:r>
              <a:rPr lang="en-US" sz="2200" smtClean="0"/>
              <a:t>International Fund for Agricultural Development (IFAD)</a:t>
            </a:r>
          </a:p>
          <a:p>
            <a:r>
              <a:rPr lang="en-US" sz="2200" b="1" smtClean="0"/>
              <a:t>United Nations Development Programme (UNDP)</a:t>
            </a:r>
          </a:p>
          <a:p>
            <a:r>
              <a:rPr lang="en-US" sz="2200" b="1" smtClean="0"/>
              <a:t>United Nations Environment Programme (UNEP)</a:t>
            </a:r>
          </a:p>
          <a:p>
            <a:r>
              <a:rPr lang="en-US" sz="2200" smtClean="0"/>
              <a:t>United Nations Industrial Development Organization (UNIDO)</a:t>
            </a:r>
          </a:p>
          <a:p>
            <a:r>
              <a:rPr lang="en-US" sz="2200" b="1" smtClean="0"/>
              <a:t>World Bank (WB)</a:t>
            </a:r>
          </a:p>
          <a:p>
            <a:r>
              <a:rPr lang="en-US" sz="2200" b="1" smtClean="0">
                <a:solidFill>
                  <a:srgbClr val="FF0000"/>
                </a:solidFill>
              </a:rPr>
              <a:t>WWF (US)</a:t>
            </a:r>
          </a:p>
        </p:txBody>
      </p:sp>
      <p:sp>
        <p:nvSpPr>
          <p:cNvPr id="8197" name="Title 1"/>
          <p:cNvSpPr txBox="1">
            <a:spLocks/>
          </p:cNvSpPr>
          <p:nvPr/>
        </p:nvSpPr>
        <p:spPr bwMode="auto">
          <a:xfrm>
            <a:off x="827088" y="1143000"/>
            <a:ext cx="7658100" cy="777875"/>
          </a:xfrm>
          <a:prstGeom prst="rect">
            <a:avLst/>
          </a:prstGeom>
          <a:noFill/>
          <a:ln w="19050">
            <a:solidFill>
              <a:schemeClr val="tx2"/>
            </a:solidFill>
            <a:miter lim="800000"/>
            <a:headEnd/>
            <a:tailEnd/>
          </a:ln>
          <a:extLst>
            <a:ext uri="{909E8E84-426E-40DD-AFC4-6F175D3DCCD1}">
              <a14:hiddenFill xmlns:a14="http://schemas.microsoft.com/office/drawing/2010/main" xmlns="">
                <a:solidFill>
                  <a:srgbClr val="FFFFFF"/>
                </a:solidFill>
              </a14:hiddenFill>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ja-JP" sz="2400" b="1">
                <a:solidFill>
                  <a:srgbClr val="10253F"/>
                </a:solidFill>
                <a:latin typeface="Calibri" pitchFamily="34" charset="0"/>
              </a:rPr>
              <a:t>GEF Agencies are the operational arm of the GEF in project implementation.</a:t>
            </a:r>
            <a:endParaRPr lang="en-CA" altLang="ja-JP" sz="2400" b="1">
              <a:solidFill>
                <a:srgbClr val="10253F"/>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92163"/>
          </a:xfrm>
        </p:spPr>
        <p:txBody>
          <a:bodyPr/>
          <a:lstStyle/>
          <a:p>
            <a:pPr>
              <a:defRPr/>
            </a:pPr>
            <a:r>
              <a:rPr lang="en-US" altLang="ja-JP" sz="3600" smtClean="0">
                <a:effectLst>
                  <a:outerShdw blurRad="38100" dist="38100" dir="2700000" algn="tl">
                    <a:srgbClr val="C0C0C0"/>
                  </a:outerShdw>
                </a:effectLst>
              </a:rPr>
              <a:t>Minamata Convention on Mercury</a:t>
            </a:r>
            <a:endParaRPr lang="ja-JP" altLang="en-US" sz="3600" smtClean="0">
              <a:effectLst>
                <a:outerShdw blurRad="38100" dist="38100" dir="2700000" algn="tl">
                  <a:srgbClr val="C0C0C0"/>
                </a:outerShdw>
              </a:effectLst>
            </a:endParaRPr>
          </a:p>
        </p:txBody>
      </p:sp>
      <p:sp>
        <p:nvSpPr>
          <p:cNvPr id="11267" name="Content Placeholder 4"/>
          <p:cNvSpPr>
            <a:spLocks noGrp="1"/>
          </p:cNvSpPr>
          <p:nvPr>
            <p:ph idx="1"/>
          </p:nvPr>
        </p:nvSpPr>
        <p:spPr>
          <a:xfrm>
            <a:off x="533400" y="1143000"/>
            <a:ext cx="8229600" cy="5486400"/>
          </a:xfrm>
        </p:spPr>
        <p:txBody>
          <a:bodyPr/>
          <a:lstStyle/>
          <a:p>
            <a:pPr>
              <a:spcAft>
                <a:spcPts val="600"/>
              </a:spcAft>
            </a:pPr>
            <a:r>
              <a:rPr kumimoji="1" lang="en-US" altLang="ja-JP" sz="2800" dirty="0" smtClean="0"/>
              <a:t>The Intergovernmental Negotiating Committee agreed to the text of the Minamata Convention on Mercury.</a:t>
            </a:r>
          </a:p>
          <a:p>
            <a:pPr>
              <a:spcAft>
                <a:spcPts val="600"/>
              </a:spcAft>
            </a:pPr>
            <a:endParaRPr kumimoji="1" lang="en-US" altLang="ja-JP" sz="2800" dirty="0" smtClean="0"/>
          </a:p>
          <a:p>
            <a:pPr>
              <a:spcAft>
                <a:spcPts val="600"/>
              </a:spcAft>
            </a:pPr>
            <a:r>
              <a:rPr kumimoji="1" lang="en-US" altLang="ja-JP" sz="2800" dirty="0" smtClean="0"/>
              <a:t>The Convention will be adopted and opened for signature at the Diplomatic Conference in Kumamoto and Minamata on October 9 to 11, 2013. There are 93 Signatories and one Party (USA)</a:t>
            </a:r>
          </a:p>
          <a:p>
            <a:pPr>
              <a:spcAft>
                <a:spcPts val="600"/>
              </a:spcAft>
            </a:pPr>
            <a:endParaRPr kumimoji="1" lang="en-US" altLang="ja-JP" sz="2800" b="1" u="sng" dirty="0" smtClean="0">
              <a:solidFill>
                <a:srgbClr val="C00000"/>
              </a:solidFill>
            </a:endParaRPr>
          </a:p>
          <a:p>
            <a:pPr>
              <a:spcAft>
                <a:spcPts val="600"/>
              </a:spcAft>
            </a:pPr>
            <a:r>
              <a:rPr kumimoji="1" lang="en-US" altLang="ja-JP" sz="2800" b="1" u="sng" dirty="0" smtClean="0">
                <a:solidFill>
                  <a:srgbClr val="C00000"/>
                </a:solidFill>
              </a:rPr>
              <a:t>The Convention designates the GEF as an element of the financial mechanism under the Convention.</a:t>
            </a:r>
            <a:endParaRPr kumimoji="1" lang="ja-JP" altLang="en-US" sz="2800" b="1" u="sng" dirty="0" smtClean="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pPr>
              <a:defRPr/>
            </a:pPr>
            <a:r>
              <a:rPr kumimoji="1" lang="en-US" altLang="ja-JP" sz="3600" dirty="0" smtClean="0">
                <a:effectLst>
                  <a:outerShdw blurRad="38100" dist="38100" dir="2700000" algn="tl">
                    <a:srgbClr val="C0C0C0"/>
                  </a:outerShdw>
                </a:effectLst>
              </a:rPr>
              <a:t>GEF’s Work on Mercury</a:t>
            </a:r>
            <a:endParaRPr kumimoji="1" lang="ja-JP" altLang="en-US" sz="3600" dirty="0" smtClean="0">
              <a:effectLst>
                <a:outerShdw blurRad="38100" dist="38100" dir="2700000" algn="tl">
                  <a:srgbClr val="C0C0C0"/>
                </a:outerShdw>
              </a:effectLst>
            </a:endParaRPr>
          </a:p>
        </p:txBody>
      </p:sp>
      <p:sp>
        <p:nvSpPr>
          <p:cNvPr id="12291" name="Content Placeholder 2"/>
          <p:cNvSpPr>
            <a:spLocks noGrp="1"/>
          </p:cNvSpPr>
          <p:nvPr>
            <p:ph idx="1"/>
          </p:nvPr>
        </p:nvSpPr>
        <p:spPr>
          <a:xfrm>
            <a:off x="533400" y="1143000"/>
            <a:ext cx="8229600" cy="4525963"/>
          </a:xfrm>
        </p:spPr>
        <p:txBody>
          <a:bodyPr/>
          <a:lstStyle/>
          <a:p>
            <a:r>
              <a:rPr kumimoji="1" lang="en-US" altLang="ja-JP" sz="2400" smtClean="0"/>
              <a:t>For the current GEF-5 replenishment period, the GEF has funded 17 projects in 21 countries with $34 million GEF funding, leveraging nearly $254 million.</a:t>
            </a:r>
          </a:p>
          <a:p>
            <a:r>
              <a:rPr kumimoji="1" lang="en-US" altLang="ja-JP" sz="2400" smtClean="0"/>
              <a:t>The GEF mercury projects include:</a:t>
            </a:r>
          </a:p>
          <a:p>
            <a:pPr lvl="1"/>
            <a:r>
              <a:rPr kumimoji="1" lang="en-US" altLang="ja-JP" sz="2400" smtClean="0"/>
              <a:t>Reducing Mercury emissions from artisanal and small-scale gold mining;</a:t>
            </a:r>
          </a:p>
          <a:p>
            <a:pPr lvl="1"/>
            <a:r>
              <a:rPr kumimoji="1" lang="en-US" altLang="ja-JP" sz="2400" smtClean="0"/>
              <a:t>Reducing atmospheric mercury Emissions in healthcare;</a:t>
            </a:r>
          </a:p>
          <a:p>
            <a:pPr lvl="1"/>
            <a:r>
              <a:rPr kumimoji="1" lang="en-US" altLang="ja-JP" sz="2400" smtClean="0"/>
              <a:t>Development of Mercury inventory;</a:t>
            </a:r>
          </a:p>
          <a:p>
            <a:pPr lvl="1"/>
            <a:r>
              <a:rPr kumimoji="1" lang="en-US" altLang="ja-JP" sz="2400" smtClean="0"/>
              <a:t>Delivering the transition to energy efficient lighting through collection; and recycling of spent lamps containing Mercury.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lstStyle/>
          <a:p>
            <a:pPr>
              <a:defRPr/>
            </a:pPr>
            <a:r>
              <a:rPr kumimoji="1" lang="en-US" altLang="ja-JP" sz="3200" dirty="0" smtClean="0">
                <a:effectLst>
                  <a:outerShdw blurRad="38100" dist="38100" dir="2700000" algn="tl">
                    <a:srgbClr val="C0C0C0"/>
                  </a:outerShdw>
                </a:effectLst>
              </a:rPr>
              <a:t>GEF ASGM Projects</a:t>
            </a:r>
            <a:endParaRPr kumimoji="1" lang="ja-JP" altLang="en-US" sz="3200" dirty="0" smtClean="0">
              <a:effectLst>
                <a:outerShdw blurRad="38100" dist="38100" dir="2700000" algn="tl">
                  <a:srgbClr val="C0C0C0"/>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xmlns="" val="2151622186"/>
              </p:ext>
            </p:extLst>
          </p:nvPr>
        </p:nvGraphicFramePr>
        <p:xfrm>
          <a:off x="457200" y="1066800"/>
          <a:ext cx="8229600" cy="4343399"/>
        </p:xfrm>
        <a:graphic>
          <a:graphicData uri="http://schemas.openxmlformats.org/drawingml/2006/table">
            <a:tbl>
              <a:tblPr firstRow="1" firstCol="1" bandRow="1">
                <a:tableStyleId>{5C22544A-7EE6-4342-B048-85BDC9FD1C3A}</a:tableStyleId>
              </a:tblPr>
              <a:tblGrid>
                <a:gridCol w="2138044"/>
                <a:gridCol w="4630835"/>
                <a:gridCol w="1460721"/>
              </a:tblGrid>
              <a:tr h="321787">
                <a:tc>
                  <a:txBody>
                    <a:bodyPr/>
                    <a:lstStyle/>
                    <a:p>
                      <a:pPr marL="0" marR="0">
                        <a:lnSpc>
                          <a:spcPct val="115000"/>
                        </a:lnSpc>
                        <a:spcBef>
                          <a:spcPts val="0"/>
                        </a:spcBef>
                        <a:spcAft>
                          <a:spcPts val="0"/>
                        </a:spcAft>
                      </a:pPr>
                      <a:r>
                        <a:rPr lang="en-US" sz="1600" dirty="0">
                          <a:effectLst/>
                        </a:rPr>
                        <a:t>Countries</a:t>
                      </a:r>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Project Title</a:t>
                      </a:r>
                      <a:endParaRPr lang="en-US" sz="1600">
                        <a:effectLst/>
                        <a:latin typeface="Calibri"/>
                        <a:ea typeface="Calibri"/>
                        <a:cs typeface="Times New Roman"/>
                      </a:endParaRPr>
                    </a:p>
                  </a:txBody>
                  <a:tcPr marL="68580" marR="68580" marT="0" marB="0" anchor="ctr"/>
                </a:tc>
                <a:tc>
                  <a:txBody>
                    <a:bodyPr/>
                    <a:lstStyle/>
                    <a:p>
                      <a:pPr marL="0" marR="0" algn="r">
                        <a:lnSpc>
                          <a:spcPct val="115000"/>
                        </a:lnSpc>
                        <a:spcBef>
                          <a:spcPts val="0"/>
                        </a:spcBef>
                        <a:spcAft>
                          <a:spcPts val="0"/>
                        </a:spcAft>
                      </a:pPr>
                      <a:r>
                        <a:rPr lang="en-US" sz="1600">
                          <a:effectLst/>
                        </a:rPr>
                        <a:t>GEF Amount</a:t>
                      </a:r>
                      <a:endParaRPr lang="en-US" sz="1600">
                        <a:effectLst/>
                        <a:latin typeface="Calibri"/>
                        <a:ea typeface="Calibri"/>
                        <a:cs typeface="Times New Roman"/>
                      </a:endParaRPr>
                    </a:p>
                  </a:txBody>
                  <a:tcPr marL="68580" marR="68580" marT="0" marB="0" anchor="ctr"/>
                </a:tc>
              </a:tr>
              <a:tr h="1347211">
                <a:tc>
                  <a:txBody>
                    <a:bodyPr/>
                    <a:lstStyle/>
                    <a:p>
                      <a:pPr marL="0" marR="0">
                        <a:lnSpc>
                          <a:spcPct val="115000"/>
                        </a:lnSpc>
                        <a:spcBef>
                          <a:spcPts val="0"/>
                        </a:spcBef>
                        <a:spcAft>
                          <a:spcPts val="0"/>
                        </a:spcAft>
                      </a:pPr>
                      <a:r>
                        <a:rPr lang="en-US" sz="1600" dirty="0">
                          <a:effectLst/>
                        </a:rPr>
                        <a:t>Burkina Faso, Mali, Senegal</a:t>
                      </a:r>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Improve the Health and Environment of Artisanal and Small Scale Gold Mining (ASGM) Communities by Reducing Mercury Emissions and Promoting Sound Chemical Management</a:t>
                      </a:r>
                      <a:endParaRPr lang="en-US" sz="1600" dirty="0">
                        <a:effectLst/>
                        <a:latin typeface="Calibri"/>
                        <a:ea typeface="Calibri"/>
                        <a:cs typeface="Times New Roman"/>
                      </a:endParaRPr>
                    </a:p>
                  </a:txBody>
                  <a:tcPr marL="68580" marR="68580" marT="0" marB="0" anchor="ctr"/>
                </a:tc>
                <a:tc>
                  <a:txBody>
                    <a:bodyPr/>
                    <a:lstStyle/>
                    <a:p>
                      <a:pPr marL="0" marR="0" algn="r">
                        <a:lnSpc>
                          <a:spcPct val="115000"/>
                        </a:lnSpc>
                        <a:spcBef>
                          <a:spcPts val="0"/>
                        </a:spcBef>
                        <a:spcAft>
                          <a:spcPts val="0"/>
                        </a:spcAft>
                      </a:pPr>
                      <a:r>
                        <a:rPr lang="en-US" sz="1600">
                          <a:effectLst/>
                        </a:rPr>
                        <a:t>990,000 </a:t>
                      </a:r>
                      <a:endParaRPr lang="en-US" sz="1600">
                        <a:effectLst/>
                        <a:latin typeface="Calibri"/>
                        <a:ea typeface="Calibri"/>
                        <a:cs typeface="Times New Roman"/>
                      </a:endParaRPr>
                    </a:p>
                  </a:txBody>
                  <a:tcPr marL="68580" marR="68580" marT="0" marB="0" anchor="ctr"/>
                </a:tc>
              </a:tr>
              <a:tr h="663595">
                <a:tc>
                  <a:txBody>
                    <a:bodyPr/>
                    <a:lstStyle/>
                    <a:p>
                      <a:pPr marL="0" marR="0">
                        <a:lnSpc>
                          <a:spcPct val="115000"/>
                        </a:lnSpc>
                        <a:spcBef>
                          <a:spcPts val="0"/>
                        </a:spcBef>
                        <a:spcAft>
                          <a:spcPts val="0"/>
                        </a:spcAft>
                      </a:pPr>
                      <a:r>
                        <a:rPr lang="en-US" sz="1600">
                          <a:effectLst/>
                        </a:rPr>
                        <a:t>Ecuador, Peru </a:t>
                      </a:r>
                      <a:endParaRPr lang="en-US" sz="16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Implementing Integrated Measures for Minimizing Mercury Releases from Artisanal Gold Mining</a:t>
                      </a:r>
                      <a:endParaRPr lang="en-US" sz="1600" dirty="0">
                        <a:effectLst/>
                        <a:latin typeface="Calibri"/>
                        <a:ea typeface="Calibri"/>
                        <a:cs typeface="Times New Roman"/>
                      </a:endParaRPr>
                    </a:p>
                  </a:txBody>
                  <a:tcPr marL="68580" marR="68580" marT="0" marB="0" anchor="ctr"/>
                </a:tc>
                <a:tc>
                  <a:txBody>
                    <a:bodyPr/>
                    <a:lstStyle/>
                    <a:p>
                      <a:pPr marL="0" marR="0" algn="r">
                        <a:lnSpc>
                          <a:spcPct val="115000"/>
                        </a:lnSpc>
                        <a:spcBef>
                          <a:spcPts val="0"/>
                        </a:spcBef>
                        <a:spcAft>
                          <a:spcPts val="0"/>
                        </a:spcAft>
                      </a:pPr>
                      <a:r>
                        <a:rPr lang="en-US" sz="1600">
                          <a:effectLst/>
                        </a:rPr>
                        <a:t>999,900 </a:t>
                      </a:r>
                      <a:endParaRPr lang="en-US" sz="1600">
                        <a:effectLst/>
                        <a:latin typeface="Calibri"/>
                        <a:ea typeface="Calibri"/>
                        <a:cs typeface="Times New Roman"/>
                      </a:endParaRPr>
                    </a:p>
                  </a:txBody>
                  <a:tcPr marL="68580" marR="68580" marT="0" marB="0" anchor="ctr"/>
                </a:tc>
              </a:tr>
              <a:tr h="1005403">
                <a:tc>
                  <a:txBody>
                    <a:bodyPr/>
                    <a:lstStyle/>
                    <a:p>
                      <a:pPr marL="0" marR="0">
                        <a:lnSpc>
                          <a:spcPct val="115000"/>
                        </a:lnSpc>
                        <a:spcBef>
                          <a:spcPts val="0"/>
                        </a:spcBef>
                        <a:spcAft>
                          <a:spcPts val="0"/>
                        </a:spcAft>
                      </a:pPr>
                      <a:r>
                        <a:rPr lang="en-US" sz="1600">
                          <a:effectLst/>
                        </a:rPr>
                        <a:t>Honduras</a:t>
                      </a:r>
                      <a:endParaRPr lang="en-US" sz="16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Environmental Sound Management of Mercury and Mercury Containing Products and their Wastes in Artisanal Small-scale Gold Mining and Healthcare</a:t>
                      </a:r>
                      <a:endParaRPr lang="en-US" sz="1600" dirty="0">
                        <a:effectLst/>
                        <a:latin typeface="Calibri"/>
                        <a:ea typeface="Calibri"/>
                        <a:cs typeface="Times New Roman"/>
                      </a:endParaRPr>
                    </a:p>
                  </a:txBody>
                  <a:tcPr marL="68580" marR="68580" marT="0" marB="0" anchor="ctr"/>
                </a:tc>
                <a:tc>
                  <a:txBody>
                    <a:bodyPr/>
                    <a:lstStyle/>
                    <a:p>
                      <a:pPr marL="0" marR="0" algn="r">
                        <a:lnSpc>
                          <a:spcPct val="115000"/>
                        </a:lnSpc>
                        <a:spcBef>
                          <a:spcPts val="0"/>
                        </a:spcBef>
                        <a:spcAft>
                          <a:spcPts val="0"/>
                        </a:spcAft>
                      </a:pPr>
                      <a:r>
                        <a:rPr lang="en-US" sz="1600" dirty="0">
                          <a:effectLst/>
                        </a:rPr>
                        <a:t>1,300,000 </a:t>
                      </a:r>
                      <a:endParaRPr lang="en-US" sz="1600" dirty="0">
                        <a:effectLst/>
                        <a:latin typeface="Calibri"/>
                        <a:ea typeface="Calibri"/>
                        <a:cs typeface="Times New Roman"/>
                      </a:endParaRPr>
                    </a:p>
                  </a:txBody>
                  <a:tcPr marL="68580" marR="68580" marT="0" marB="0" anchor="ctr"/>
                </a:tc>
              </a:tr>
              <a:tr h="1005403">
                <a:tc>
                  <a:txBody>
                    <a:bodyPr/>
                    <a:lstStyle/>
                    <a:p>
                      <a:pPr marL="0" marR="0">
                        <a:lnSpc>
                          <a:spcPct val="115000"/>
                        </a:lnSpc>
                        <a:spcBef>
                          <a:spcPts val="0"/>
                        </a:spcBef>
                        <a:spcAft>
                          <a:spcPts val="0"/>
                        </a:spcAft>
                      </a:pPr>
                      <a:r>
                        <a:rPr lang="en-US" sz="1600">
                          <a:effectLst/>
                        </a:rPr>
                        <a:t>Philippines</a:t>
                      </a:r>
                      <a:endParaRPr lang="en-US" sz="16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Improve the Health and Environment of Artisanal Gold Mining Communities in the Philippines by Reducing Mercury Emissions</a:t>
                      </a:r>
                      <a:endParaRPr lang="en-US" sz="1600">
                        <a:effectLst/>
                        <a:latin typeface="Calibri"/>
                        <a:ea typeface="Calibri"/>
                        <a:cs typeface="Times New Roman"/>
                      </a:endParaRPr>
                    </a:p>
                  </a:txBody>
                  <a:tcPr marL="68580" marR="68580" marT="0" marB="0" anchor="ctr"/>
                </a:tc>
                <a:tc>
                  <a:txBody>
                    <a:bodyPr/>
                    <a:lstStyle/>
                    <a:p>
                      <a:pPr marL="0" marR="0" algn="r">
                        <a:lnSpc>
                          <a:spcPct val="115000"/>
                        </a:lnSpc>
                        <a:spcBef>
                          <a:spcPts val="0"/>
                        </a:spcBef>
                        <a:spcAft>
                          <a:spcPts val="0"/>
                        </a:spcAft>
                      </a:pPr>
                      <a:r>
                        <a:rPr lang="en-US" sz="1600" dirty="0">
                          <a:effectLst/>
                        </a:rPr>
                        <a:t>550,000 </a:t>
                      </a:r>
                      <a:endParaRPr lang="en-US" sz="1600" dirty="0">
                        <a:effectLst/>
                        <a:latin typeface="Calibri"/>
                        <a:ea typeface="Calibri"/>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 Mercury Projects in Latin America and the Caribbean</a:t>
            </a:r>
            <a:endParaRPr lang="en-US" sz="3600" dirty="0"/>
          </a:p>
        </p:txBody>
      </p:sp>
      <p:graphicFrame>
        <p:nvGraphicFramePr>
          <p:cNvPr id="4" name="Table 3"/>
          <p:cNvGraphicFramePr>
            <a:graphicFrameLocks noGrp="1"/>
          </p:cNvGraphicFramePr>
          <p:nvPr>
            <p:extLst>
              <p:ext uri="{D42A27DB-BD31-4B8C-83A1-F6EECF244321}">
                <p14:modId xmlns:p14="http://schemas.microsoft.com/office/powerpoint/2010/main" xmlns="" val="1563201790"/>
              </p:ext>
            </p:extLst>
          </p:nvPr>
        </p:nvGraphicFramePr>
        <p:xfrm>
          <a:off x="762000" y="1447800"/>
          <a:ext cx="7573056" cy="4605543"/>
        </p:xfrm>
        <a:graphic>
          <a:graphicData uri="http://schemas.openxmlformats.org/drawingml/2006/table">
            <a:tbl>
              <a:tblPr firstRow="1" firstCol="1" bandRow="1">
                <a:tableStyleId>{5C22544A-7EE6-4342-B048-85BDC9FD1C3A}</a:tableStyleId>
              </a:tblPr>
              <a:tblGrid>
                <a:gridCol w="1408213"/>
                <a:gridCol w="1173510"/>
                <a:gridCol w="2706898"/>
                <a:gridCol w="1236099"/>
                <a:gridCol w="1048336"/>
              </a:tblGrid>
              <a:tr h="348151">
                <a:tc>
                  <a:txBody>
                    <a:bodyPr/>
                    <a:lstStyle/>
                    <a:p>
                      <a:pPr marL="0" marR="0">
                        <a:lnSpc>
                          <a:spcPct val="115000"/>
                        </a:lnSpc>
                        <a:spcBef>
                          <a:spcPts val="0"/>
                        </a:spcBef>
                        <a:spcAft>
                          <a:spcPts val="0"/>
                        </a:spcAft>
                      </a:pPr>
                      <a:r>
                        <a:rPr lang="en-US" sz="1200" dirty="0">
                          <a:effectLst/>
                        </a:rPr>
                        <a:t>Country</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Implementing Agency</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Project Title</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Project Type</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GEF Amount</a:t>
                      </a:r>
                      <a:endParaRPr lang="en-US" sz="1200">
                        <a:effectLst/>
                        <a:latin typeface="Calibri"/>
                        <a:ea typeface="Calibri"/>
                        <a:cs typeface="Times New Roman"/>
                      </a:endParaRPr>
                    </a:p>
                  </a:txBody>
                  <a:tcPr marL="56764" marR="56764" marT="0" marB="0" anchor="ctr"/>
                </a:tc>
              </a:tr>
              <a:tr h="1044453">
                <a:tc>
                  <a:txBody>
                    <a:bodyPr/>
                    <a:lstStyle/>
                    <a:p>
                      <a:pPr marL="0" marR="0">
                        <a:lnSpc>
                          <a:spcPct val="115000"/>
                        </a:lnSpc>
                        <a:spcBef>
                          <a:spcPts val="0"/>
                        </a:spcBef>
                        <a:spcAft>
                          <a:spcPts val="0"/>
                        </a:spcAft>
                      </a:pPr>
                      <a:r>
                        <a:rPr lang="en-US" sz="1200" dirty="0">
                          <a:effectLst/>
                        </a:rPr>
                        <a:t>Argentina</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dirty="0">
                          <a:effectLst/>
                        </a:rPr>
                        <a:t>UNIDO</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Preparatory Project to Facilitate the Implementation of the Legally Binding Instrument on Mercury (Minamata Convention) in Argentina to Protect Health and the Environment</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Initial Assessment</a:t>
                      </a:r>
                      <a:endParaRPr lang="en-US" sz="1200">
                        <a:effectLst/>
                        <a:latin typeface="Calibri"/>
                        <a:ea typeface="Calibri"/>
                        <a:cs typeface="Times New Roman"/>
                      </a:endParaRPr>
                    </a:p>
                  </a:txBody>
                  <a:tcPr marL="56764" marR="56764" marT="0" marB="0" anchor="ctr"/>
                </a:tc>
                <a:tc>
                  <a:txBody>
                    <a:bodyPr/>
                    <a:lstStyle/>
                    <a:p>
                      <a:pPr marL="0" marR="0" algn="r">
                        <a:lnSpc>
                          <a:spcPct val="115000"/>
                        </a:lnSpc>
                        <a:spcBef>
                          <a:spcPts val="0"/>
                        </a:spcBef>
                        <a:spcAft>
                          <a:spcPts val="0"/>
                        </a:spcAft>
                      </a:pPr>
                      <a:r>
                        <a:rPr lang="en-US" sz="1200">
                          <a:effectLst/>
                        </a:rPr>
                        <a:t>350,000 </a:t>
                      </a:r>
                      <a:endParaRPr lang="en-US" sz="1200">
                        <a:effectLst/>
                        <a:latin typeface="Calibri"/>
                        <a:ea typeface="Calibri"/>
                        <a:cs typeface="Times New Roman"/>
                      </a:endParaRPr>
                    </a:p>
                  </a:txBody>
                  <a:tcPr marL="56764" marR="56764" marT="0" marB="0" anchor="ctr"/>
                </a:tc>
              </a:tr>
              <a:tr h="696302">
                <a:tc>
                  <a:txBody>
                    <a:bodyPr/>
                    <a:lstStyle/>
                    <a:p>
                      <a:pPr marL="0" marR="0">
                        <a:lnSpc>
                          <a:spcPct val="115000"/>
                        </a:lnSpc>
                        <a:spcBef>
                          <a:spcPts val="0"/>
                        </a:spcBef>
                        <a:spcAft>
                          <a:spcPts val="0"/>
                        </a:spcAft>
                      </a:pPr>
                      <a:r>
                        <a:rPr lang="en-US" sz="1200">
                          <a:effectLst/>
                        </a:rPr>
                        <a:t>Argentina, Ecuador, Nicaragua, Peru, Uruguay</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dirty="0">
                          <a:effectLst/>
                        </a:rPr>
                        <a:t>UNEP</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Development of Mercury Risk Management Approaches in Latin America </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Inventory/Action Plans</a:t>
                      </a:r>
                      <a:endParaRPr lang="en-US" sz="1200">
                        <a:effectLst/>
                        <a:latin typeface="Calibri"/>
                        <a:ea typeface="Calibri"/>
                        <a:cs typeface="Times New Roman"/>
                      </a:endParaRPr>
                    </a:p>
                  </a:txBody>
                  <a:tcPr marL="56764" marR="56764" marT="0" marB="0" anchor="ctr"/>
                </a:tc>
                <a:tc>
                  <a:txBody>
                    <a:bodyPr/>
                    <a:lstStyle/>
                    <a:p>
                      <a:pPr marL="0" marR="0" algn="r">
                        <a:lnSpc>
                          <a:spcPct val="115000"/>
                        </a:lnSpc>
                        <a:spcBef>
                          <a:spcPts val="0"/>
                        </a:spcBef>
                        <a:spcAft>
                          <a:spcPts val="0"/>
                        </a:spcAft>
                      </a:pPr>
                      <a:r>
                        <a:rPr lang="en-US" sz="1200">
                          <a:effectLst/>
                        </a:rPr>
                        <a:t>916,000 </a:t>
                      </a:r>
                      <a:endParaRPr lang="en-US" sz="1200">
                        <a:effectLst/>
                        <a:latin typeface="Calibri"/>
                        <a:ea typeface="Calibri"/>
                        <a:cs typeface="Times New Roman"/>
                      </a:endParaRPr>
                    </a:p>
                  </a:txBody>
                  <a:tcPr marL="56764" marR="56764" marT="0" marB="0" anchor="ctr"/>
                </a:tc>
              </a:tr>
              <a:tr h="696302">
                <a:tc>
                  <a:txBody>
                    <a:bodyPr/>
                    <a:lstStyle/>
                    <a:p>
                      <a:pPr marL="0" marR="0">
                        <a:lnSpc>
                          <a:spcPct val="115000"/>
                        </a:lnSpc>
                        <a:spcBef>
                          <a:spcPts val="0"/>
                        </a:spcBef>
                        <a:spcAft>
                          <a:spcPts val="0"/>
                        </a:spcAft>
                      </a:pPr>
                      <a:r>
                        <a:rPr lang="en-US" sz="1200">
                          <a:effectLst/>
                        </a:rPr>
                        <a:t>Ecuador, Peru</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UNIDO</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dirty="0">
                          <a:effectLst/>
                        </a:rPr>
                        <a:t>Implementing Integrated Measures for Minimizing Mercury Releases from Artisanal Gold Mining</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ASGM</a:t>
                      </a:r>
                      <a:endParaRPr lang="en-US" sz="1200">
                        <a:effectLst/>
                        <a:latin typeface="Calibri"/>
                        <a:ea typeface="Calibri"/>
                        <a:cs typeface="Times New Roman"/>
                      </a:endParaRPr>
                    </a:p>
                  </a:txBody>
                  <a:tcPr marL="56764" marR="56764" marT="0" marB="0" anchor="ctr"/>
                </a:tc>
                <a:tc>
                  <a:txBody>
                    <a:bodyPr/>
                    <a:lstStyle/>
                    <a:p>
                      <a:pPr marL="0" marR="0" algn="r">
                        <a:lnSpc>
                          <a:spcPct val="115000"/>
                        </a:lnSpc>
                        <a:spcBef>
                          <a:spcPts val="0"/>
                        </a:spcBef>
                        <a:spcAft>
                          <a:spcPts val="0"/>
                        </a:spcAft>
                      </a:pPr>
                      <a:r>
                        <a:rPr lang="en-US" sz="1200">
                          <a:effectLst/>
                        </a:rPr>
                        <a:t>999,900 </a:t>
                      </a:r>
                      <a:endParaRPr lang="en-US" sz="1200">
                        <a:effectLst/>
                        <a:latin typeface="Calibri"/>
                        <a:ea typeface="Calibri"/>
                        <a:cs typeface="Times New Roman"/>
                      </a:endParaRPr>
                    </a:p>
                  </a:txBody>
                  <a:tcPr marL="56764" marR="56764" marT="0" marB="0" anchor="ctr"/>
                </a:tc>
              </a:tr>
              <a:tr h="1044453">
                <a:tc>
                  <a:txBody>
                    <a:bodyPr/>
                    <a:lstStyle/>
                    <a:p>
                      <a:pPr marL="0" marR="0">
                        <a:lnSpc>
                          <a:spcPct val="115000"/>
                        </a:lnSpc>
                        <a:spcBef>
                          <a:spcPts val="0"/>
                        </a:spcBef>
                        <a:spcAft>
                          <a:spcPts val="0"/>
                        </a:spcAft>
                      </a:pPr>
                      <a:r>
                        <a:rPr lang="en-US" sz="1200">
                          <a:effectLst/>
                        </a:rPr>
                        <a:t>Honduras</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UNDP</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dirty="0">
                          <a:effectLst/>
                        </a:rPr>
                        <a:t>Environmental Sound Management of Mercury and Mercury Containing Products and their Wastes in Artisanal Small-scale Gold Mining and Healthcare</a:t>
                      </a:r>
                      <a:endParaRPr lang="en-US" sz="1200" dirty="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dirty="0" smtClean="0">
                          <a:effectLst/>
                        </a:rPr>
                        <a:t>ASGM/Healthcare waste</a:t>
                      </a:r>
                      <a:endParaRPr lang="en-US" sz="1200" dirty="0">
                        <a:effectLst/>
                        <a:latin typeface="Calibri"/>
                        <a:ea typeface="Calibri"/>
                        <a:cs typeface="Times New Roman"/>
                      </a:endParaRPr>
                    </a:p>
                  </a:txBody>
                  <a:tcPr marL="56764" marR="56764" marT="0" marB="0" anchor="ctr"/>
                </a:tc>
                <a:tc>
                  <a:txBody>
                    <a:bodyPr/>
                    <a:lstStyle/>
                    <a:p>
                      <a:pPr marL="0" marR="0" algn="r">
                        <a:lnSpc>
                          <a:spcPct val="115000"/>
                        </a:lnSpc>
                        <a:spcBef>
                          <a:spcPts val="0"/>
                        </a:spcBef>
                        <a:spcAft>
                          <a:spcPts val="0"/>
                        </a:spcAft>
                      </a:pPr>
                      <a:r>
                        <a:rPr lang="en-US" sz="1200">
                          <a:effectLst/>
                        </a:rPr>
                        <a:t>1,300,000 </a:t>
                      </a:r>
                      <a:endParaRPr lang="en-US" sz="1200">
                        <a:effectLst/>
                        <a:latin typeface="Calibri"/>
                        <a:ea typeface="Calibri"/>
                        <a:cs typeface="Times New Roman"/>
                      </a:endParaRPr>
                    </a:p>
                  </a:txBody>
                  <a:tcPr marL="56764" marR="56764" marT="0" marB="0" anchor="ctr"/>
                </a:tc>
              </a:tr>
              <a:tr h="696302">
                <a:tc>
                  <a:txBody>
                    <a:bodyPr/>
                    <a:lstStyle/>
                    <a:p>
                      <a:pPr marL="0" marR="0">
                        <a:lnSpc>
                          <a:spcPct val="115000"/>
                        </a:lnSpc>
                        <a:spcBef>
                          <a:spcPts val="0"/>
                        </a:spcBef>
                        <a:spcAft>
                          <a:spcPts val="0"/>
                        </a:spcAft>
                      </a:pPr>
                      <a:r>
                        <a:rPr lang="en-US" sz="1200">
                          <a:effectLst/>
                        </a:rPr>
                        <a:t>Uruguay</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UNDP</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Environmental Sound Life-Cycle Management of Mercury Containing Products and their Wastes</a:t>
                      </a:r>
                      <a:endParaRPr lang="en-US" sz="1200">
                        <a:effectLst/>
                        <a:latin typeface="Calibri"/>
                        <a:ea typeface="Calibri"/>
                        <a:cs typeface="Times New Roman"/>
                      </a:endParaRPr>
                    </a:p>
                  </a:txBody>
                  <a:tcPr marL="56764" marR="56764" marT="0" marB="0" anchor="ctr"/>
                </a:tc>
                <a:tc>
                  <a:txBody>
                    <a:bodyPr/>
                    <a:lstStyle/>
                    <a:p>
                      <a:pPr marL="0" marR="0">
                        <a:lnSpc>
                          <a:spcPct val="115000"/>
                        </a:lnSpc>
                        <a:spcBef>
                          <a:spcPts val="0"/>
                        </a:spcBef>
                        <a:spcAft>
                          <a:spcPts val="0"/>
                        </a:spcAft>
                      </a:pPr>
                      <a:r>
                        <a:rPr lang="en-US" sz="1200">
                          <a:effectLst/>
                        </a:rPr>
                        <a:t>Products and Waste</a:t>
                      </a:r>
                      <a:endParaRPr lang="en-US" sz="1200">
                        <a:effectLst/>
                        <a:latin typeface="Calibri"/>
                        <a:ea typeface="Calibri"/>
                        <a:cs typeface="Times New Roman"/>
                      </a:endParaRPr>
                    </a:p>
                  </a:txBody>
                  <a:tcPr marL="56764" marR="56764" marT="0" marB="0" anchor="ctr"/>
                </a:tc>
                <a:tc>
                  <a:txBody>
                    <a:bodyPr/>
                    <a:lstStyle/>
                    <a:p>
                      <a:pPr marL="0" marR="0" algn="r">
                        <a:lnSpc>
                          <a:spcPct val="115000"/>
                        </a:lnSpc>
                        <a:spcBef>
                          <a:spcPts val="0"/>
                        </a:spcBef>
                        <a:spcAft>
                          <a:spcPts val="0"/>
                        </a:spcAft>
                      </a:pPr>
                      <a:r>
                        <a:rPr lang="en-US" sz="1200" dirty="0">
                          <a:effectLst/>
                        </a:rPr>
                        <a:t>700,000 </a:t>
                      </a:r>
                      <a:endParaRPr lang="en-US" sz="1200" dirty="0">
                        <a:effectLst/>
                        <a:latin typeface="Calibri"/>
                        <a:ea typeface="Calibri"/>
                        <a:cs typeface="Times New Roman"/>
                      </a:endParaRPr>
                    </a:p>
                  </a:txBody>
                  <a:tcPr marL="56764" marR="56764" marT="0" marB="0" anchor="ctr"/>
                </a:tc>
              </a:tr>
            </a:tbl>
          </a:graphicData>
        </a:graphic>
      </p:graphicFrame>
    </p:spTree>
    <p:extLst>
      <p:ext uri="{BB962C8B-B14F-4D97-AF65-F5344CB8AC3E}">
        <p14:creationId xmlns:p14="http://schemas.microsoft.com/office/powerpoint/2010/main" xmlns="" val="965307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pPr>
              <a:defRPr/>
            </a:pPr>
            <a:r>
              <a:rPr kumimoji="1" lang="en-US" altLang="ja-JP" sz="3600" smtClean="0">
                <a:effectLst>
                  <a:outerShdw blurRad="38100" dist="38100" dir="2700000" algn="tl">
                    <a:srgbClr val="C0C0C0"/>
                  </a:outerShdw>
                </a:effectLst>
              </a:rPr>
              <a:t>GEF’s Next Step</a:t>
            </a:r>
            <a:endParaRPr kumimoji="1" lang="ja-JP" altLang="en-US" sz="3600" smtClean="0">
              <a:effectLst>
                <a:outerShdw blurRad="38100" dist="38100" dir="2700000" algn="tl">
                  <a:srgbClr val="C0C0C0"/>
                </a:outerShdw>
              </a:effectLst>
            </a:endParaRPr>
          </a:p>
        </p:txBody>
      </p:sp>
      <p:sp>
        <p:nvSpPr>
          <p:cNvPr id="14339" name="Content Placeholder 11"/>
          <p:cNvSpPr>
            <a:spLocks noGrp="1"/>
          </p:cNvSpPr>
          <p:nvPr>
            <p:ph idx="1"/>
          </p:nvPr>
        </p:nvSpPr>
        <p:spPr>
          <a:xfrm>
            <a:off x="457200" y="1066800"/>
            <a:ext cx="8382000" cy="4343400"/>
          </a:xfrm>
        </p:spPr>
        <p:txBody>
          <a:bodyPr/>
          <a:lstStyle/>
          <a:p>
            <a:r>
              <a:rPr kumimoji="1" lang="en-US" altLang="ja-JP" sz="2400" smtClean="0"/>
              <a:t>The GEF is going to provide continuous support for developing countries to ratify and implement the Convention.</a:t>
            </a:r>
            <a:endParaRPr kumimoji="1" lang="ja-JP" altLang="en-US" sz="2400" smtClean="0"/>
          </a:p>
          <a:p>
            <a:pPr>
              <a:buFont typeface="Arial" charset="0"/>
              <a:buNone/>
            </a:pPr>
            <a:r>
              <a:rPr kumimoji="1" lang="en-US" altLang="ja-JP" sz="2400" smtClean="0"/>
              <a:t> </a:t>
            </a:r>
          </a:p>
          <a:p>
            <a:r>
              <a:rPr kumimoji="1" lang="en-US" altLang="ja-JP" sz="2400" smtClean="0"/>
              <a:t>GEF 5 – in addition to the 15M allocated for pilot activities on Mercury, the GEF 44</a:t>
            </a:r>
            <a:r>
              <a:rPr kumimoji="1" lang="en-US" altLang="ja-JP" sz="2400" baseline="30000" smtClean="0"/>
              <a:t>th</a:t>
            </a:r>
            <a:r>
              <a:rPr kumimoji="1" lang="en-US" altLang="ja-JP" sz="2400" smtClean="0"/>
              <a:t> GEF Council approved a 10M pre-ratification program to assist signatory countries to move to ratification</a:t>
            </a:r>
          </a:p>
          <a:p>
            <a:endParaRPr kumimoji="1" lang="en-US" altLang="ja-JP" sz="2400" smtClean="0"/>
          </a:p>
          <a:p>
            <a:r>
              <a:rPr kumimoji="1" lang="en-US" altLang="ja-JP" sz="2400" smtClean="0"/>
              <a:t>GEF 6 – Currently a mercury program is being proposed in GEF 6 to support early action in addition to eligible enabling activities.</a:t>
            </a:r>
          </a:p>
          <a:p>
            <a:pPr>
              <a:buFont typeface="Arial" charset="0"/>
              <a:buNone/>
            </a:pPr>
            <a:endParaRPr kumimoji="1" lang="en-US" altLang="ja-JP"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3659</TotalTime>
  <Words>1157</Words>
  <Application>Microsoft Office PowerPoint</Application>
  <PresentationFormat>Presentación en pantalla (4:3)</PresentationFormat>
  <Paragraphs>143</Paragraphs>
  <Slides>15</Slides>
  <Notes>3</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GEF ECW 2012 Template English</vt:lpstr>
      <vt:lpstr>GEF and Mercury</vt:lpstr>
      <vt:lpstr>What is the GEF?</vt:lpstr>
      <vt:lpstr>What difference does the GEF make?</vt:lpstr>
      <vt:lpstr>GEF Agencies</vt:lpstr>
      <vt:lpstr>Minamata Convention on Mercury</vt:lpstr>
      <vt:lpstr>GEF’s Work on Mercury</vt:lpstr>
      <vt:lpstr>GEF ASGM Projects</vt:lpstr>
      <vt:lpstr>GEF Mercury Projects in Latin America and the Caribbean</vt:lpstr>
      <vt:lpstr>GEF’s Next Step</vt:lpstr>
      <vt:lpstr>GEF 5 Pre-ratification program</vt:lpstr>
      <vt:lpstr>ASGM National Action Plans</vt:lpstr>
      <vt:lpstr>Sources of Mercury Emissions in the World</vt:lpstr>
      <vt:lpstr>GEF 6 Mercury Program</vt:lpstr>
      <vt:lpstr>GEF 6 Mercury Program cont’d</vt:lpstr>
      <vt:lpstr>Diapositiva 15</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auditorio</cp:lastModifiedBy>
  <cp:revision>513</cp:revision>
  <dcterms:created xsi:type="dcterms:W3CDTF">2009-09-30T20:03:18Z</dcterms:created>
  <dcterms:modified xsi:type="dcterms:W3CDTF">2013-11-21T22:35:06Z</dcterms:modified>
</cp:coreProperties>
</file>