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14" r:id="rId3"/>
    <p:sldId id="316" r:id="rId4"/>
    <p:sldId id="315" r:id="rId5"/>
    <p:sldId id="275" r:id="rId6"/>
    <p:sldId id="308" r:id="rId7"/>
    <p:sldId id="319" r:id="rId8"/>
    <p:sldId id="317" r:id="rId9"/>
    <p:sldId id="318" r:id="rId10"/>
    <p:sldId id="320" r:id="rId11"/>
    <p:sldId id="288" r:id="rId12"/>
    <p:sldId id="321" r:id="rId13"/>
    <p:sldId id="285" r:id="rId14"/>
    <p:sldId id="286" r:id="rId15"/>
    <p:sldId id="322" r:id="rId16"/>
    <p:sldId id="292" r:id="rId17"/>
    <p:sldId id="323" r:id="rId18"/>
    <p:sldId id="295" r:id="rId19"/>
    <p:sldId id="296" r:id="rId20"/>
    <p:sldId id="299" r:id="rId21"/>
    <p:sldId id="301" r:id="rId22"/>
    <p:sldId id="311" r:id="rId23"/>
    <p:sldId id="258" r:id="rId24"/>
  </p:sldIdLst>
  <p:sldSz cx="9144000" cy="6858000" type="screen4x3"/>
  <p:notesSz cx="9107488" cy="6858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71" autoAdjust="0"/>
  </p:normalViewPr>
  <p:slideViewPr>
    <p:cSldViewPr>
      <p:cViewPr>
        <p:scale>
          <a:sx n="70" d="100"/>
          <a:sy n="70" d="100"/>
        </p:scale>
        <p:origin x="-516" y="-102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eas\Downloads\Presupuesto%20Bioredd%20Asomina%202%20(1)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RTHA\Documents\My%20Dropbox\Mercurio\Informes%20al%20PNUMA\Segundo%20Informe%20PNUMA\20121213_095733_77.xls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eas\Documents\Documentos%20Transitorios\Mis%20Escaneos\Indicadores%20de%20avance%20del%20proyect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eas\Documents\Documentos%20Transitorios\Mis%20Escaneos\Indicadores%20de%20avance%20del%20proyecto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eas\Documents\Documentos%20Transitorios\Mis%20Escaneos\Indicadores%20de%20avance%20del%20proyecto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eas\Documents\Documentos%20Transitorios\Mis%20Escaneos\Indicadores%20de%20avance%20del%20proyecto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eas\Documents\Documentos%20Transitorios\Mis%20Escaneos\Indicadores%20de%20avance%20del%20proyecto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seas\Documents\Documentos%20Transitorios\Mis%20Escaneos\Indicadores%20de%20avance%20del%20proyect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7"/>
  <c:chart>
    <c:title>
      <c:tx>
        <c:rich>
          <a:bodyPr/>
          <a:lstStyle/>
          <a:p>
            <a:pPr>
              <a:defRPr/>
            </a:pPr>
            <a:r>
              <a:rPr lang="es-ES" dirty="0"/>
              <a:t>Distribución producción oro año </a:t>
            </a:r>
            <a:r>
              <a:rPr lang="en-US" dirty="0"/>
              <a:t>2012 </a:t>
            </a:r>
            <a:r>
              <a:rPr lang="en-US" dirty="0" smtClean="0"/>
              <a:t>(Ton</a:t>
            </a:r>
            <a:r>
              <a:rPr lang="en-US" dirty="0"/>
              <a:t>)</a:t>
            </a:r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tx>
            <c:v>Produccion oro año 2012 (ton)</c:v>
          </c:tx>
          <c:dLbls>
            <c:dLbl>
              <c:idx val="0"/>
              <c:layout>
                <c:manualLayout>
                  <c:x val="7.7160493827160689E-3"/>
                  <c:y val="-1.122413064357799E-2"/>
                </c:manualLayout>
              </c:layout>
              <c:tx>
                <c:rich>
                  <a:bodyPr/>
                  <a:lstStyle/>
                  <a:p>
                    <a:r>
                      <a:rPr lang="en-US" sz="1800">
                        <a:latin typeface="+mj-lt"/>
                      </a:rPr>
                      <a:t>15-20%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1.6975308641975346E-2"/>
                  <c:y val="-1.964222862626144E-2"/>
                </c:manualLayout>
              </c:layout>
              <c:tx>
                <c:rich>
                  <a:bodyPr/>
                  <a:lstStyle/>
                  <a:p>
                    <a:r>
                      <a:rPr lang="en-US" sz="1800">
                        <a:latin typeface="+mj-lt"/>
                      </a:rPr>
                      <a:t>35-40%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1.5432098765432127E-2"/>
                  <c:y val="-1.403016330447244E-2"/>
                </c:manualLayout>
              </c:layout>
              <c:tx>
                <c:rich>
                  <a:bodyPr/>
                  <a:lstStyle/>
                  <a:p>
                    <a:r>
                      <a:rPr lang="en-US" sz="1800">
                        <a:latin typeface="+mj-lt"/>
                      </a:rPr>
                      <a:t>40%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800">
                    <a:latin typeface="+mj-lt"/>
                  </a:defRPr>
                </a:pPr>
                <a:endParaRPr lang="es-ES"/>
              </a:p>
            </c:txPr>
            <c:showVal val="1"/>
          </c:dLbls>
          <c:cat>
            <c:strRef>
              <c:f>Hoja3!$I$32:$I$34</c:f>
              <c:strCache>
                <c:ptCount val="3"/>
                <c:pt idx="0">
                  <c:v>Gran Mineria</c:v>
                </c:pt>
                <c:pt idx="1">
                  <c:v>Mediana y pequeña minería</c:v>
                </c:pt>
                <c:pt idx="2">
                  <c:v>Mineria informal</c:v>
                </c:pt>
              </c:strCache>
            </c:strRef>
          </c:cat>
          <c:val>
            <c:numRef>
              <c:f>Hoja3!$J$32:$J$34</c:f>
              <c:numCache>
                <c:formatCode>General</c:formatCode>
                <c:ptCount val="3"/>
                <c:pt idx="0">
                  <c:v>11</c:v>
                </c:pt>
                <c:pt idx="1">
                  <c:v>18</c:v>
                </c:pt>
                <c:pt idx="2">
                  <c:v>19</c:v>
                </c:pt>
              </c:numCache>
            </c:numRef>
          </c:val>
        </c:ser>
        <c:axId val="65648128"/>
        <c:axId val="65649664"/>
      </c:barChart>
      <c:catAx>
        <c:axId val="65648128"/>
        <c:scaling>
          <c:orientation val="minMax"/>
        </c:scaling>
        <c:axPos val="l"/>
        <c:tickLblPos val="nextTo"/>
        <c:crossAx val="65649664"/>
        <c:crosses val="autoZero"/>
        <c:auto val="1"/>
        <c:lblAlgn val="ctr"/>
        <c:lblOffset val="100"/>
      </c:catAx>
      <c:valAx>
        <c:axId val="65649664"/>
        <c:scaling>
          <c:orientation val="minMax"/>
        </c:scaling>
        <c:axPos val="b"/>
        <c:majorGridlines/>
        <c:numFmt formatCode="General" sourceLinked="1"/>
        <c:tickLblPos val="nextTo"/>
        <c:crossAx val="656481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9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0523139734026713E-2"/>
          <c:y val="0.13208398394585169"/>
          <c:w val="0.90630677458807174"/>
          <c:h val="0.60350340485412191"/>
        </c:manualLayout>
      </c:layout>
      <c:barChart>
        <c:barDir val="col"/>
        <c:grouping val="clustered"/>
        <c:ser>
          <c:idx val="0"/>
          <c:order val="0"/>
          <c:tx>
            <c:strRef>
              <c:f>'20121213_095733_77 (2)'!$H$4</c:f>
              <c:strCache>
                <c:ptCount val="1"/>
                <c:pt idx="0">
                  <c:v>%</c:v>
                </c:pt>
              </c:strCache>
            </c:strRef>
          </c:tx>
          <c:cat>
            <c:strRef>
              <c:f>'20121213_095733_77 (2)'!$A$5:$A$17</c:f>
              <c:strCache>
                <c:ptCount val="13"/>
                <c:pt idx="0">
                  <c:v> Antioquia</c:v>
                </c:pt>
                <c:pt idx="1">
                  <c:v> Chocó</c:v>
                </c:pt>
                <c:pt idx="2">
                  <c:v> Bolívar</c:v>
                </c:pt>
                <c:pt idx="3">
                  <c:v> Caldas</c:v>
                </c:pt>
                <c:pt idx="4">
                  <c:v> Cauca</c:v>
                </c:pt>
                <c:pt idx="5">
                  <c:v> Valle del Cauca</c:v>
                </c:pt>
                <c:pt idx="6">
                  <c:v> Tolima</c:v>
                </c:pt>
                <c:pt idx="7">
                  <c:v> Nariño</c:v>
                </c:pt>
                <c:pt idx="8">
                  <c:v> Córdoba</c:v>
                </c:pt>
                <c:pt idx="9">
                  <c:v> Santander</c:v>
                </c:pt>
                <c:pt idx="10">
                  <c:v> Risaralda</c:v>
                </c:pt>
                <c:pt idx="11">
                  <c:v> Putumayo</c:v>
                </c:pt>
                <c:pt idx="12">
                  <c:v> Huila</c:v>
                </c:pt>
              </c:strCache>
            </c:strRef>
          </c:cat>
          <c:val>
            <c:numRef>
              <c:f>'20121213_095733_77 (2)'!$H$5:$H$17</c:f>
              <c:numCache>
                <c:formatCode>0.00</c:formatCode>
                <c:ptCount val="13"/>
                <c:pt idx="0">
                  <c:v>49.96</c:v>
                </c:pt>
                <c:pt idx="1">
                  <c:v>32.93</c:v>
                </c:pt>
                <c:pt idx="2">
                  <c:v>8.41</c:v>
                </c:pt>
                <c:pt idx="3">
                  <c:v>2.84</c:v>
                </c:pt>
                <c:pt idx="4">
                  <c:v>2.63</c:v>
                </c:pt>
                <c:pt idx="5">
                  <c:v>0.74000000000000143</c:v>
                </c:pt>
                <c:pt idx="6">
                  <c:v>0.72000000000000064</c:v>
                </c:pt>
                <c:pt idx="7">
                  <c:v>0.70000000000000062</c:v>
                </c:pt>
                <c:pt idx="8">
                  <c:v>0.61000000000000065</c:v>
                </c:pt>
                <c:pt idx="9">
                  <c:v>0.17</c:v>
                </c:pt>
                <c:pt idx="10">
                  <c:v>8.0000000000000043E-2</c:v>
                </c:pt>
                <c:pt idx="11">
                  <c:v>0.05</c:v>
                </c:pt>
                <c:pt idx="12">
                  <c:v>0.05</c:v>
                </c:pt>
              </c:numCache>
            </c:numRef>
          </c:val>
        </c:ser>
        <c:axId val="73092096"/>
        <c:axId val="82141952"/>
      </c:barChart>
      <c:catAx>
        <c:axId val="73092096"/>
        <c:scaling>
          <c:orientation val="minMax"/>
        </c:scaling>
        <c:axPos val="b"/>
        <c:numFmt formatCode="0.00" sourceLinked="0"/>
        <c:tickLblPos val="nextTo"/>
        <c:txPr>
          <a:bodyPr rot="-5400000" vert="horz"/>
          <a:lstStyle/>
          <a:p>
            <a:pPr>
              <a:defRPr/>
            </a:pPr>
            <a:endParaRPr lang="es-ES"/>
          </a:p>
        </c:txPr>
        <c:crossAx val="82141952"/>
        <c:crosses val="autoZero"/>
        <c:lblAlgn val="ctr"/>
        <c:lblOffset val="100"/>
      </c:catAx>
      <c:valAx>
        <c:axId val="82141952"/>
        <c:scaling>
          <c:orientation val="minMax"/>
          <c:max val="50"/>
        </c:scaling>
        <c:axPos val="l"/>
        <c:majorGridlines/>
        <c:numFmt formatCode="0.0" sourceLinked="0"/>
        <c:tickLblPos val="nextTo"/>
        <c:crossAx val="73092096"/>
        <c:crosses val="autoZero"/>
        <c:crossBetween val="between"/>
      </c:valAx>
      <c:dTable>
        <c:showHorzBorder val="1"/>
        <c:showVertBorder val="1"/>
        <c:showOutline val="1"/>
        <c:txPr>
          <a:bodyPr/>
          <a:lstStyle/>
          <a:p>
            <a:pPr rtl="0">
              <a:defRPr sz="1050"/>
            </a:pPr>
            <a:endParaRPr lang="es-ES"/>
          </a:p>
        </c:txPr>
      </c:dTable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400"/>
      </a:pPr>
      <a:endParaRPr lang="es-ES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lang="es-MX"/>
            </a:pPr>
            <a:r>
              <a:rPr lang="es-MX" noProof="0" dirty="0" smtClean="0">
                <a:latin typeface="Calibri" pitchFamily="34" charset="0"/>
              </a:rPr>
              <a:t>Mercurio evitado con las plantas (Gran Colombia- otras plantas)</a:t>
            </a:r>
            <a:endParaRPr lang="es-MX" noProof="0" dirty="0">
              <a:latin typeface="Calibri" pitchFamily="34" charset="0"/>
            </a:endParaRPr>
          </a:p>
        </c:rich>
      </c:tx>
      <c:layout>
        <c:manualLayout>
          <c:xMode val="edge"/>
          <c:yMode val="edge"/>
          <c:x val="9.5481176077539129E-2"/>
          <c:y val="2.6016260162601692E-2"/>
        </c:manualLayout>
      </c:layout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v>Mercurio potencialmente ahorrado</c:v>
          </c:tx>
          <c:cat>
            <c:strRef>
              <c:f>Hoja1!$D$77:$E$77</c:f>
              <c:strCache>
                <c:ptCount val="2"/>
                <c:pt idx="0">
                  <c:v>Año 2012</c:v>
                </c:pt>
                <c:pt idx="1">
                  <c:v>Año 2009</c:v>
                </c:pt>
              </c:strCache>
            </c:strRef>
          </c:cat>
          <c:val>
            <c:numRef>
              <c:f>Hoja1!$D$78:$E$78</c:f>
              <c:numCache>
                <c:formatCode>General</c:formatCode>
                <c:ptCount val="2"/>
                <c:pt idx="0">
                  <c:v>19.5</c:v>
                </c:pt>
                <c:pt idx="1">
                  <c:v>0</c:v>
                </c:pt>
              </c:numCache>
            </c:numRef>
          </c:val>
        </c:ser>
        <c:shape val="box"/>
        <c:axId val="73458816"/>
        <c:axId val="73460352"/>
        <c:axId val="0"/>
      </c:bar3DChart>
      <c:catAx>
        <c:axId val="73458816"/>
        <c:scaling>
          <c:orientation val="minMax"/>
        </c:scaling>
        <c:axPos val="l"/>
        <c:tickLblPos val="nextTo"/>
        <c:txPr>
          <a:bodyPr/>
          <a:lstStyle/>
          <a:p>
            <a:pPr>
              <a:defRPr lang="es-MX"/>
            </a:pPr>
            <a:endParaRPr lang="es-ES"/>
          </a:p>
        </c:txPr>
        <c:crossAx val="73460352"/>
        <c:crosses val="autoZero"/>
        <c:auto val="1"/>
        <c:lblAlgn val="ctr"/>
        <c:lblOffset val="100"/>
      </c:catAx>
      <c:valAx>
        <c:axId val="73460352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lang="es-MX"/>
            </a:pPr>
            <a:endParaRPr lang="es-ES"/>
          </a:p>
        </c:txPr>
        <c:crossAx val="73458816"/>
        <c:crosses val="autoZero"/>
        <c:crossBetween val="between"/>
      </c:valAx>
    </c:plotArea>
    <c:plotVisOnly val="1"/>
    <c:dispBlanksAs val="gap"/>
  </c:chart>
  <c:spPr>
    <a:ln>
      <a:solidFill>
        <a:srgbClr val="FF0000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CO"/>
              <a:t>Condensadores instalados o adecuados  (unidades)</a:t>
            </a:r>
          </a:p>
        </c:rich>
      </c:tx>
      <c:spPr>
        <a:ln>
          <a:noFill/>
        </a:ln>
      </c:spPr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v>Condensadores</c:v>
          </c:tx>
          <c:cat>
            <c:numRef>
              <c:f>Hoja1!$D$13:$E$13</c:f>
              <c:numCache>
                <c:formatCode>General</c:formatCode>
                <c:ptCount val="2"/>
                <c:pt idx="0">
                  <c:v>2012</c:v>
                </c:pt>
                <c:pt idx="1">
                  <c:v>2009</c:v>
                </c:pt>
              </c:numCache>
            </c:numRef>
          </c:cat>
          <c:val>
            <c:numRef>
              <c:f>Hoja1!$D$14:$E$14</c:f>
              <c:numCache>
                <c:formatCode>General</c:formatCode>
                <c:ptCount val="2"/>
                <c:pt idx="0">
                  <c:v>40</c:v>
                </c:pt>
                <c:pt idx="1">
                  <c:v>12</c:v>
                </c:pt>
              </c:numCache>
            </c:numRef>
          </c:val>
        </c:ser>
        <c:shape val="box"/>
        <c:axId val="86487040"/>
        <c:axId val="86488576"/>
        <c:axId val="0"/>
      </c:bar3DChart>
      <c:catAx>
        <c:axId val="86487040"/>
        <c:scaling>
          <c:orientation val="minMax"/>
        </c:scaling>
        <c:axPos val="l"/>
        <c:numFmt formatCode="General" sourceLinked="1"/>
        <c:tickLblPos val="nextTo"/>
        <c:crossAx val="86488576"/>
        <c:crosses val="autoZero"/>
        <c:auto val="1"/>
        <c:lblAlgn val="ctr"/>
        <c:lblOffset val="100"/>
      </c:catAx>
      <c:valAx>
        <c:axId val="86488576"/>
        <c:scaling>
          <c:orientation val="minMax"/>
        </c:scaling>
        <c:axPos val="b"/>
        <c:majorGridlines/>
        <c:numFmt formatCode="General" sourceLinked="1"/>
        <c:tickLblPos val="nextTo"/>
        <c:crossAx val="86487040"/>
        <c:crosses val="autoZero"/>
        <c:crossBetween val="between"/>
      </c:valAx>
    </c:plotArea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>
          <a:ln>
            <a:noFill/>
          </a:ln>
        </a:defRPr>
      </a:pPr>
      <a:endParaRPr lang="es-E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lang="es-CO" noProof="0"/>
            </a:pPr>
            <a:r>
              <a:rPr lang="es-CO" noProof="0" dirty="0" smtClean="0">
                <a:latin typeface="Calibri" pitchFamily="34" charset="0"/>
              </a:rPr>
              <a:t>Retortas tratamiento precipitados (unidades</a:t>
            </a:r>
            <a:r>
              <a:rPr lang="es-CO" noProof="0" dirty="0" smtClean="0"/>
              <a:t>)</a:t>
            </a:r>
            <a:endParaRPr lang="es-CO" noProof="0" dirty="0"/>
          </a:p>
        </c:rich>
      </c:tx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v>tratamento precipitados</c:v>
          </c:tx>
          <c:cat>
            <c:numRef>
              <c:f>Hoja1!$D$23:$E$23</c:f>
              <c:numCache>
                <c:formatCode>General</c:formatCode>
                <c:ptCount val="2"/>
                <c:pt idx="0">
                  <c:v>2012</c:v>
                </c:pt>
                <c:pt idx="1">
                  <c:v>2009</c:v>
                </c:pt>
              </c:numCache>
            </c:numRef>
          </c:cat>
          <c:val>
            <c:numRef>
              <c:f>Hoja1!$D$24:$E$24</c:f>
              <c:numCache>
                <c:formatCode>General</c:formatCode>
                <c:ptCount val="2"/>
                <c:pt idx="0">
                  <c:v>76</c:v>
                </c:pt>
                <c:pt idx="1">
                  <c:v>0</c:v>
                </c:pt>
              </c:numCache>
            </c:numRef>
          </c:val>
        </c:ser>
        <c:shape val="box"/>
        <c:axId val="86586496"/>
        <c:axId val="86588032"/>
        <c:axId val="0"/>
      </c:bar3DChart>
      <c:catAx>
        <c:axId val="8658649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lang="es-MX"/>
            </a:pPr>
            <a:endParaRPr lang="es-ES"/>
          </a:p>
        </c:txPr>
        <c:crossAx val="86588032"/>
        <c:crosses val="autoZero"/>
        <c:auto val="1"/>
        <c:lblAlgn val="ctr"/>
        <c:lblOffset val="100"/>
      </c:catAx>
      <c:valAx>
        <c:axId val="86588032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lang="es-MX"/>
            </a:pPr>
            <a:endParaRPr lang="es-ES"/>
          </a:p>
        </c:txPr>
        <c:crossAx val="86586496"/>
        <c:crosses val="autoZero"/>
        <c:crossBetween val="between"/>
      </c:valAx>
    </c:plotArea>
    <c:plotVisOnly val="1"/>
    <c:dispBlanksAs val="gap"/>
  </c:chart>
  <c:spPr>
    <a:ln>
      <a:solidFill>
        <a:srgbClr val="FF0000"/>
      </a:solidFill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lang="es-MX"/>
            </a:pPr>
            <a:r>
              <a:rPr lang="es-CO" dirty="0">
                <a:latin typeface="Calibri" pitchFamily="34" charset="0"/>
              </a:rPr>
              <a:t>Consumos </a:t>
            </a:r>
            <a:r>
              <a:rPr lang="es-CO" dirty="0" smtClean="0">
                <a:latin typeface="Calibri" pitchFamily="34" charset="0"/>
              </a:rPr>
              <a:t>unitarios </a:t>
            </a:r>
            <a:r>
              <a:rPr lang="es-CO" dirty="0">
                <a:latin typeface="Calibri" pitchFamily="34" charset="0"/>
              </a:rPr>
              <a:t>de </a:t>
            </a:r>
            <a:r>
              <a:rPr lang="es-CO" dirty="0" smtClean="0">
                <a:latin typeface="Calibri" pitchFamily="34" charset="0"/>
              </a:rPr>
              <a:t>HG (gr de Hg /gr de oro recuperado  </a:t>
            </a:r>
            <a:endParaRPr lang="es-CO" dirty="0">
              <a:latin typeface="Calibri" pitchFamily="34" charset="0"/>
            </a:endParaRPr>
          </a:p>
        </c:rich>
      </c:tx>
      <c:layout>
        <c:manualLayout>
          <c:xMode val="edge"/>
          <c:yMode val="edge"/>
          <c:x val="0.11125722215466848"/>
          <c:y val="2.7350250647818684E-2"/>
        </c:manualLayout>
      </c:layout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v>Consumos untarios de HG</c:v>
          </c:tx>
          <c:cat>
            <c:strRef>
              <c:f>Hoja1!$D$44:$E$44</c:f>
              <c:strCache>
                <c:ptCount val="2"/>
                <c:pt idx="0">
                  <c:v>Año 2012</c:v>
                </c:pt>
                <c:pt idx="1">
                  <c:v>Año 2009</c:v>
                </c:pt>
              </c:strCache>
            </c:strRef>
          </c:cat>
          <c:val>
            <c:numRef>
              <c:f>Hoja1!$D$45:$E$45</c:f>
              <c:numCache>
                <c:formatCode>General</c:formatCode>
                <c:ptCount val="2"/>
                <c:pt idx="0">
                  <c:v>8</c:v>
                </c:pt>
                <c:pt idx="1">
                  <c:v>14.5</c:v>
                </c:pt>
              </c:numCache>
            </c:numRef>
          </c:val>
        </c:ser>
        <c:shape val="box"/>
        <c:axId val="86616320"/>
        <c:axId val="86626304"/>
        <c:axId val="0"/>
      </c:bar3DChart>
      <c:catAx>
        <c:axId val="86616320"/>
        <c:scaling>
          <c:orientation val="minMax"/>
        </c:scaling>
        <c:axPos val="l"/>
        <c:tickLblPos val="nextTo"/>
        <c:txPr>
          <a:bodyPr/>
          <a:lstStyle/>
          <a:p>
            <a:pPr>
              <a:defRPr lang="es-MX"/>
            </a:pPr>
            <a:endParaRPr lang="es-ES"/>
          </a:p>
        </c:txPr>
        <c:crossAx val="86626304"/>
        <c:crosses val="autoZero"/>
        <c:auto val="1"/>
        <c:lblAlgn val="ctr"/>
        <c:lblOffset val="100"/>
      </c:catAx>
      <c:valAx>
        <c:axId val="86626304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lang="es-MX"/>
            </a:pPr>
            <a:endParaRPr lang="es-ES"/>
          </a:p>
        </c:txPr>
        <c:crossAx val="86616320"/>
        <c:crosses val="autoZero"/>
        <c:crossBetween val="between"/>
      </c:valAx>
    </c:plotArea>
    <c:plotVisOnly val="1"/>
    <c:dispBlanksAs val="gap"/>
  </c:chart>
  <c:spPr>
    <a:ln>
      <a:solidFill>
        <a:srgbClr val="FF0000"/>
      </a:solidFill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lang="en-US"/>
            </a:pPr>
            <a:r>
              <a:rPr lang="es-CO" noProof="0" dirty="0" smtClean="0">
                <a:latin typeface="Calibri" pitchFamily="34" charset="0"/>
              </a:rPr>
              <a:t>Consumos de Hg. (gr de Hg/ lotes de </a:t>
            </a:r>
            <a:r>
              <a:rPr lang="en-US" dirty="0" smtClean="0">
                <a:latin typeface="Calibri" pitchFamily="34" charset="0"/>
              </a:rPr>
              <a:t>65 </a:t>
            </a:r>
            <a:r>
              <a:rPr lang="en-US" dirty="0">
                <a:latin typeface="Calibri" pitchFamily="34" charset="0"/>
              </a:rPr>
              <a:t>Kg  de mineral</a:t>
            </a:r>
          </a:p>
        </c:rich>
      </c:tx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v>Consumos de Hg/65 Kg  de mineral</c:v>
          </c:tx>
          <c:cat>
            <c:strRef>
              <c:f>Hoja1!$D$55:$E$55</c:f>
              <c:strCache>
                <c:ptCount val="2"/>
                <c:pt idx="0">
                  <c:v>Año 2012</c:v>
                </c:pt>
                <c:pt idx="1">
                  <c:v>Año 2009</c:v>
                </c:pt>
              </c:strCache>
            </c:strRef>
          </c:cat>
          <c:val>
            <c:numRef>
              <c:f>Hoja1!$D$56:$E$56</c:f>
              <c:numCache>
                <c:formatCode>General</c:formatCode>
                <c:ptCount val="2"/>
                <c:pt idx="0">
                  <c:v>14</c:v>
                </c:pt>
                <c:pt idx="1">
                  <c:v>34</c:v>
                </c:pt>
              </c:numCache>
            </c:numRef>
          </c:val>
        </c:ser>
        <c:shape val="box"/>
        <c:axId val="86633856"/>
        <c:axId val="86709376"/>
        <c:axId val="0"/>
      </c:bar3DChart>
      <c:catAx>
        <c:axId val="86633856"/>
        <c:scaling>
          <c:orientation val="minMax"/>
        </c:scaling>
        <c:axPos val="l"/>
        <c:tickLblPos val="nextTo"/>
        <c:spPr>
          <a:ln>
            <a:solidFill>
              <a:srgbClr val="FF0000"/>
            </a:solidFill>
          </a:ln>
        </c:spPr>
        <c:txPr>
          <a:bodyPr/>
          <a:lstStyle/>
          <a:p>
            <a:pPr>
              <a:defRPr lang="es-MX"/>
            </a:pPr>
            <a:endParaRPr lang="es-ES"/>
          </a:p>
        </c:txPr>
        <c:crossAx val="86709376"/>
        <c:crosses val="autoZero"/>
        <c:auto val="1"/>
        <c:lblAlgn val="ctr"/>
        <c:lblOffset val="100"/>
      </c:catAx>
      <c:valAx>
        <c:axId val="86709376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lang="es-MX"/>
            </a:pPr>
            <a:endParaRPr lang="es-ES"/>
          </a:p>
        </c:txPr>
        <c:crossAx val="86633856"/>
        <c:crosses val="autoZero"/>
        <c:crossBetween val="between"/>
      </c:valAx>
    </c:plotArea>
    <c:plotVisOnly val="1"/>
    <c:dispBlanksAs val="gap"/>
  </c:chart>
  <c:spPr>
    <a:ln>
      <a:solidFill>
        <a:srgbClr val="FF0000"/>
      </a:solidFill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lang="es-MX"/>
            </a:pPr>
            <a:r>
              <a:rPr lang="es-CO" noProof="0" dirty="0" smtClean="0">
                <a:latin typeface="Calibri" pitchFamily="34" charset="0"/>
              </a:rPr>
              <a:t>Mercurio recuperado  en condensadores y retortas (Ton/año)</a:t>
            </a:r>
            <a:endParaRPr lang="es-CO" noProof="0" dirty="0">
              <a:latin typeface="Calibri" pitchFamily="34" charset="0"/>
            </a:endParaRPr>
          </a:p>
        </c:rich>
      </c:tx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v>Mercurio recuperado (Ton/año)</c:v>
          </c:tx>
          <c:cat>
            <c:strRef>
              <c:f>Hoja1!$D$66:$E$66</c:f>
              <c:strCache>
                <c:ptCount val="2"/>
                <c:pt idx="0">
                  <c:v>Año 2012</c:v>
                </c:pt>
                <c:pt idx="1">
                  <c:v>Año 2009</c:v>
                </c:pt>
              </c:strCache>
            </c:strRef>
          </c:cat>
          <c:val>
            <c:numRef>
              <c:f>Hoja1!$D$67:$E$67</c:f>
              <c:numCache>
                <c:formatCode>General</c:formatCode>
                <c:ptCount val="2"/>
                <c:pt idx="0">
                  <c:v>14.2</c:v>
                </c:pt>
                <c:pt idx="1">
                  <c:v>0</c:v>
                </c:pt>
              </c:numCache>
            </c:numRef>
          </c:val>
        </c:ser>
        <c:shape val="box"/>
        <c:axId val="86737664"/>
        <c:axId val="86739200"/>
        <c:axId val="0"/>
      </c:bar3DChart>
      <c:catAx>
        <c:axId val="86737664"/>
        <c:scaling>
          <c:orientation val="minMax"/>
        </c:scaling>
        <c:axPos val="l"/>
        <c:tickLblPos val="nextTo"/>
        <c:txPr>
          <a:bodyPr/>
          <a:lstStyle/>
          <a:p>
            <a:pPr>
              <a:defRPr lang="es-MX"/>
            </a:pPr>
            <a:endParaRPr lang="es-ES"/>
          </a:p>
        </c:txPr>
        <c:crossAx val="86739200"/>
        <c:crosses val="autoZero"/>
        <c:auto val="1"/>
        <c:lblAlgn val="ctr"/>
        <c:lblOffset val="100"/>
      </c:catAx>
      <c:valAx>
        <c:axId val="86739200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lang="es-MX"/>
            </a:pPr>
            <a:endParaRPr lang="es-ES"/>
          </a:p>
        </c:txPr>
        <c:crossAx val="86737664"/>
        <c:crosses val="autoZero"/>
        <c:crossBetween val="between"/>
      </c:valAx>
    </c:plotArea>
    <c:plotVisOnly val="1"/>
    <c:dispBlanksAs val="gap"/>
  </c:chart>
  <c:spPr>
    <a:ln>
      <a:solidFill>
        <a:srgbClr val="FF0000"/>
      </a:solidFill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21581B-AD24-43B0-9EBC-A3F9E75F0896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18CC6A83-9AC6-476F-BD92-9C90CFCFBEC4}">
      <dgm:prSet phldrT="[Texto]" custT="1"/>
      <dgm:spPr/>
      <dgm:t>
        <a:bodyPr/>
        <a:lstStyle/>
        <a:p>
          <a:r>
            <a:rPr lang="es-CO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rPr>
            <a:t>Monitoreo y seguimiento de las concentraciones mercurio .</a:t>
          </a:r>
          <a:endParaRPr lang="es-CO" sz="20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Rounded MT Bold" pitchFamily="34" charset="0"/>
          </a:endParaRPr>
        </a:p>
      </dgm:t>
    </dgm:pt>
    <dgm:pt modelId="{42496727-3CBE-427A-B760-3D19A6F33A6E}" type="parTrans" cxnId="{A8E77E06-C2EE-421F-8A17-0607180472C1}">
      <dgm:prSet/>
      <dgm:spPr/>
      <dgm:t>
        <a:bodyPr/>
        <a:lstStyle/>
        <a:p>
          <a:endParaRPr lang="es-CO" sz="2000" b="0">
            <a:latin typeface="Arial Rounded MT Bold" pitchFamily="34" charset="0"/>
          </a:endParaRPr>
        </a:p>
      </dgm:t>
    </dgm:pt>
    <dgm:pt modelId="{5F25D391-E6BE-4E60-9795-C48DE0D2C555}" type="sibTrans" cxnId="{A8E77E06-C2EE-421F-8A17-0607180472C1}">
      <dgm:prSet/>
      <dgm:spPr/>
      <dgm:t>
        <a:bodyPr/>
        <a:lstStyle/>
        <a:p>
          <a:endParaRPr lang="es-CO" sz="2000" b="0">
            <a:latin typeface="Arial Rounded MT Bold" pitchFamily="34" charset="0"/>
          </a:endParaRPr>
        </a:p>
      </dgm:t>
    </dgm:pt>
    <dgm:pt modelId="{1A4F6C94-9F0F-45DB-B3B8-D00EDDB37BF8}">
      <dgm:prSet phldrT="[Texto]" custT="1"/>
      <dgm:spPr/>
      <dgm:t>
        <a:bodyPr/>
        <a:lstStyle/>
        <a:p>
          <a:r>
            <a:rPr lang="es-CO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rPr>
            <a:t>Capacitación y demostraciones técnicas.</a:t>
          </a:r>
          <a:endParaRPr lang="es-CO" sz="2000" b="0" dirty="0">
            <a:latin typeface="Arial Rounded MT Bold" pitchFamily="34" charset="0"/>
          </a:endParaRPr>
        </a:p>
      </dgm:t>
    </dgm:pt>
    <dgm:pt modelId="{7EF1CA3A-1402-45D4-9A93-A4510DF2F312}" type="parTrans" cxnId="{E1922E6E-4631-481E-8874-4C4083D09BF6}">
      <dgm:prSet/>
      <dgm:spPr/>
      <dgm:t>
        <a:bodyPr/>
        <a:lstStyle/>
        <a:p>
          <a:endParaRPr lang="es-CO" sz="2000" b="0">
            <a:latin typeface="Arial Rounded MT Bold" pitchFamily="34" charset="0"/>
          </a:endParaRPr>
        </a:p>
      </dgm:t>
    </dgm:pt>
    <dgm:pt modelId="{DCBA4F6A-6906-418E-B3DD-AE18F0BC455A}" type="sibTrans" cxnId="{E1922E6E-4631-481E-8874-4C4083D09BF6}">
      <dgm:prSet/>
      <dgm:spPr/>
      <dgm:t>
        <a:bodyPr/>
        <a:lstStyle/>
        <a:p>
          <a:endParaRPr lang="es-CO" sz="2000" b="0">
            <a:latin typeface="Arial Rounded MT Bold" pitchFamily="34" charset="0"/>
          </a:endParaRPr>
        </a:p>
      </dgm:t>
    </dgm:pt>
    <dgm:pt modelId="{E3ADF45E-E6C1-4F0B-A295-8CA42744E28E}">
      <dgm:prSet phldrT="[Texto]" custT="1"/>
      <dgm:spPr/>
      <dgm:t>
        <a:bodyPr/>
        <a:lstStyle/>
        <a:p>
          <a:r>
            <a:rPr lang="es-CO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rPr>
            <a:t>Transferencia de tecnología.</a:t>
          </a:r>
          <a:endParaRPr lang="es-CO" sz="2000" b="0" dirty="0">
            <a:latin typeface="Arial Rounded MT Bold" pitchFamily="34" charset="0"/>
          </a:endParaRPr>
        </a:p>
      </dgm:t>
    </dgm:pt>
    <dgm:pt modelId="{4FB95B32-D39A-4FAA-8BE1-A5F58DCC19F5}" type="parTrans" cxnId="{D81396A7-E62E-4C0F-B558-203E8D24CEE1}">
      <dgm:prSet/>
      <dgm:spPr/>
      <dgm:t>
        <a:bodyPr/>
        <a:lstStyle/>
        <a:p>
          <a:endParaRPr lang="es-CO" sz="2000" b="0">
            <a:latin typeface="Arial Rounded MT Bold" pitchFamily="34" charset="0"/>
          </a:endParaRPr>
        </a:p>
      </dgm:t>
    </dgm:pt>
    <dgm:pt modelId="{6605A471-ABFD-48EC-A0B8-EC882A0C599D}" type="sibTrans" cxnId="{D81396A7-E62E-4C0F-B558-203E8D24CEE1}">
      <dgm:prSet/>
      <dgm:spPr/>
      <dgm:t>
        <a:bodyPr/>
        <a:lstStyle/>
        <a:p>
          <a:endParaRPr lang="es-CO" sz="2000" b="0">
            <a:latin typeface="Arial Rounded MT Bold" pitchFamily="34" charset="0"/>
          </a:endParaRPr>
        </a:p>
      </dgm:t>
    </dgm:pt>
    <dgm:pt modelId="{21484771-47BA-4B1D-A61F-EE8DA59531AC}" type="pres">
      <dgm:prSet presAssocID="{0B21581B-AD24-43B0-9EBC-A3F9E75F089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E049108B-9039-4D0A-B184-FEDE6F75B731}" type="pres">
      <dgm:prSet presAssocID="{18CC6A83-9AC6-476F-BD92-9C90CFCFBEC4}" presName="parentLin" presStyleCnt="0"/>
      <dgm:spPr/>
    </dgm:pt>
    <dgm:pt modelId="{96A91233-0924-4504-ABC7-2B8328513653}" type="pres">
      <dgm:prSet presAssocID="{18CC6A83-9AC6-476F-BD92-9C90CFCFBEC4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FC6C5E61-9114-44BB-869B-08BDFA6B8916}" type="pres">
      <dgm:prSet presAssocID="{18CC6A83-9AC6-476F-BD92-9C90CFCFBEC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92782AF-E68C-4C11-84A3-4129A1854715}" type="pres">
      <dgm:prSet presAssocID="{18CC6A83-9AC6-476F-BD92-9C90CFCFBEC4}" presName="negativeSpace" presStyleCnt="0"/>
      <dgm:spPr/>
    </dgm:pt>
    <dgm:pt modelId="{ABE8B909-1F2D-404C-AAFB-87C307CE6DE6}" type="pres">
      <dgm:prSet presAssocID="{18CC6A83-9AC6-476F-BD92-9C90CFCFBEC4}" presName="childText" presStyleLbl="conFgAcc1" presStyleIdx="0" presStyleCnt="3">
        <dgm:presLayoutVars>
          <dgm:bulletEnabled val="1"/>
        </dgm:presLayoutVars>
      </dgm:prSet>
      <dgm:spPr/>
    </dgm:pt>
    <dgm:pt modelId="{D24CB009-B1F5-4BAB-A9D4-49ADF6EA558B}" type="pres">
      <dgm:prSet presAssocID="{5F25D391-E6BE-4E60-9795-C48DE0D2C555}" presName="spaceBetweenRectangles" presStyleCnt="0"/>
      <dgm:spPr/>
    </dgm:pt>
    <dgm:pt modelId="{BA718033-876A-4A83-A999-D0B2D9204807}" type="pres">
      <dgm:prSet presAssocID="{1A4F6C94-9F0F-45DB-B3B8-D00EDDB37BF8}" presName="parentLin" presStyleCnt="0"/>
      <dgm:spPr/>
    </dgm:pt>
    <dgm:pt modelId="{E6EAD54B-76AB-443E-931C-5A5A48A6FF71}" type="pres">
      <dgm:prSet presAssocID="{1A4F6C94-9F0F-45DB-B3B8-D00EDDB37BF8}" presName="parentLeftMargin" presStyleLbl="node1" presStyleIdx="0" presStyleCnt="3"/>
      <dgm:spPr/>
      <dgm:t>
        <a:bodyPr/>
        <a:lstStyle/>
        <a:p>
          <a:endParaRPr lang="es-CO"/>
        </a:p>
      </dgm:t>
    </dgm:pt>
    <dgm:pt modelId="{E3FDF683-711A-40AB-91C1-8BBEC36791B0}" type="pres">
      <dgm:prSet presAssocID="{1A4F6C94-9F0F-45DB-B3B8-D00EDDB37BF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20C4024-8A83-4E1D-96B5-A220B4E8890D}" type="pres">
      <dgm:prSet presAssocID="{1A4F6C94-9F0F-45DB-B3B8-D00EDDB37BF8}" presName="negativeSpace" presStyleCnt="0"/>
      <dgm:spPr/>
    </dgm:pt>
    <dgm:pt modelId="{40002585-1BD2-4DB4-A83C-F2CA6C09E809}" type="pres">
      <dgm:prSet presAssocID="{1A4F6C94-9F0F-45DB-B3B8-D00EDDB37BF8}" presName="childText" presStyleLbl="conFgAcc1" presStyleIdx="1" presStyleCnt="3">
        <dgm:presLayoutVars>
          <dgm:bulletEnabled val="1"/>
        </dgm:presLayoutVars>
      </dgm:prSet>
      <dgm:spPr/>
    </dgm:pt>
    <dgm:pt modelId="{34FACD33-55CB-4BD1-8C90-BDBF70E657FF}" type="pres">
      <dgm:prSet presAssocID="{DCBA4F6A-6906-418E-B3DD-AE18F0BC455A}" presName="spaceBetweenRectangles" presStyleCnt="0"/>
      <dgm:spPr/>
    </dgm:pt>
    <dgm:pt modelId="{59AADADB-84BA-42F2-8268-3737B9685037}" type="pres">
      <dgm:prSet presAssocID="{E3ADF45E-E6C1-4F0B-A295-8CA42744E28E}" presName="parentLin" presStyleCnt="0"/>
      <dgm:spPr/>
    </dgm:pt>
    <dgm:pt modelId="{2E3A383B-4B80-4ED4-B861-B29C733BC012}" type="pres">
      <dgm:prSet presAssocID="{E3ADF45E-E6C1-4F0B-A295-8CA42744E28E}" presName="parentLeftMargin" presStyleLbl="node1" presStyleIdx="1" presStyleCnt="3"/>
      <dgm:spPr/>
      <dgm:t>
        <a:bodyPr/>
        <a:lstStyle/>
        <a:p>
          <a:endParaRPr lang="es-CO"/>
        </a:p>
      </dgm:t>
    </dgm:pt>
    <dgm:pt modelId="{56E568BA-899F-4087-8009-19903DA640E4}" type="pres">
      <dgm:prSet presAssocID="{E3ADF45E-E6C1-4F0B-A295-8CA42744E28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58AC0D4-9633-49B0-A57D-516AE0460517}" type="pres">
      <dgm:prSet presAssocID="{E3ADF45E-E6C1-4F0B-A295-8CA42744E28E}" presName="negativeSpace" presStyleCnt="0"/>
      <dgm:spPr/>
    </dgm:pt>
    <dgm:pt modelId="{A7AF4AB4-A965-4DF8-B9B3-C138C9A1A9B5}" type="pres">
      <dgm:prSet presAssocID="{E3ADF45E-E6C1-4F0B-A295-8CA42744E28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EF79BBE-3301-45F6-A154-576451FC7B54}" type="presOf" srcId="{1A4F6C94-9F0F-45DB-B3B8-D00EDDB37BF8}" destId="{E6EAD54B-76AB-443E-931C-5A5A48A6FF71}" srcOrd="0" destOrd="0" presId="urn:microsoft.com/office/officeart/2005/8/layout/list1"/>
    <dgm:cxn modelId="{28C9BD58-3A6F-4ED6-A336-8AD4690D73B4}" type="presOf" srcId="{18CC6A83-9AC6-476F-BD92-9C90CFCFBEC4}" destId="{FC6C5E61-9114-44BB-869B-08BDFA6B8916}" srcOrd="1" destOrd="0" presId="urn:microsoft.com/office/officeart/2005/8/layout/list1"/>
    <dgm:cxn modelId="{D81396A7-E62E-4C0F-B558-203E8D24CEE1}" srcId="{0B21581B-AD24-43B0-9EBC-A3F9E75F0896}" destId="{E3ADF45E-E6C1-4F0B-A295-8CA42744E28E}" srcOrd="2" destOrd="0" parTransId="{4FB95B32-D39A-4FAA-8BE1-A5F58DCC19F5}" sibTransId="{6605A471-ABFD-48EC-A0B8-EC882A0C599D}"/>
    <dgm:cxn modelId="{4FAE00AC-6830-4DB2-8A98-0AF2C0D0E68A}" type="presOf" srcId="{0B21581B-AD24-43B0-9EBC-A3F9E75F0896}" destId="{21484771-47BA-4B1D-A61F-EE8DA59531AC}" srcOrd="0" destOrd="0" presId="urn:microsoft.com/office/officeart/2005/8/layout/list1"/>
    <dgm:cxn modelId="{AD20238E-2202-4C12-B083-1F1BF876C479}" type="presOf" srcId="{E3ADF45E-E6C1-4F0B-A295-8CA42744E28E}" destId="{2E3A383B-4B80-4ED4-B861-B29C733BC012}" srcOrd="0" destOrd="0" presId="urn:microsoft.com/office/officeart/2005/8/layout/list1"/>
    <dgm:cxn modelId="{E1922E6E-4631-481E-8874-4C4083D09BF6}" srcId="{0B21581B-AD24-43B0-9EBC-A3F9E75F0896}" destId="{1A4F6C94-9F0F-45DB-B3B8-D00EDDB37BF8}" srcOrd="1" destOrd="0" parTransId="{7EF1CA3A-1402-45D4-9A93-A4510DF2F312}" sibTransId="{DCBA4F6A-6906-418E-B3DD-AE18F0BC455A}"/>
    <dgm:cxn modelId="{EFE5C245-E8C4-4431-BEE2-EF8CE073621A}" type="presOf" srcId="{18CC6A83-9AC6-476F-BD92-9C90CFCFBEC4}" destId="{96A91233-0924-4504-ABC7-2B8328513653}" srcOrd="0" destOrd="0" presId="urn:microsoft.com/office/officeart/2005/8/layout/list1"/>
    <dgm:cxn modelId="{A8E77E06-C2EE-421F-8A17-0607180472C1}" srcId="{0B21581B-AD24-43B0-9EBC-A3F9E75F0896}" destId="{18CC6A83-9AC6-476F-BD92-9C90CFCFBEC4}" srcOrd="0" destOrd="0" parTransId="{42496727-3CBE-427A-B760-3D19A6F33A6E}" sibTransId="{5F25D391-E6BE-4E60-9795-C48DE0D2C555}"/>
    <dgm:cxn modelId="{0051E849-F5D4-419E-98B8-B1FBE92CC901}" type="presOf" srcId="{1A4F6C94-9F0F-45DB-B3B8-D00EDDB37BF8}" destId="{E3FDF683-711A-40AB-91C1-8BBEC36791B0}" srcOrd="1" destOrd="0" presId="urn:microsoft.com/office/officeart/2005/8/layout/list1"/>
    <dgm:cxn modelId="{F069CFC2-3C3A-4AB3-AA7C-1F7B773D6C7C}" type="presOf" srcId="{E3ADF45E-E6C1-4F0B-A295-8CA42744E28E}" destId="{56E568BA-899F-4087-8009-19903DA640E4}" srcOrd="1" destOrd="0" presId="urn:microsoft.com/office/officeart/2005/8/layout/list1"/>
    <dgm:cxn modelId="{821D4D23-DC2E-46D5-9D1A-A9F918E905B8}" type="presParOf" srcId="{21484771-47BA-4B1D-A61F-EE8DA59531AC}" destId="{E049108B-9039-4D0A-B184-FEDE6F75B731}" srcOrd="0" destOrd="0" presId="urn:microsoft.com/office/officeart/2005/8/layout/list1"/>
    <dgm:cxn modelId="{E0ACE173-D3D5-45A8-AD65-149EDCBFE67C}" type="presParOf" srcId="{E049108B-9039-4D0A-B184-FEDE6F75B731}" destId="{96A91233-0924-4504-ABC7-2B8328513653}" srcOrd="0" destOrd="0" presId="urn:microsoft.com/office/officeart/2005/8/layout/list1"/>
    <dgm:cxn modelId="{0821E711-51D1-4C4F-B425-C16C71B507BA}" type="presParOf" srcId="{E049108B-9039-4D0A-B184-FEDE6F75B731}" destId="{FC6C5E61-9114-44BB-869B-08BDFA6B8916}" srcOrd="1" destOrd="0" presId="urn:microsoft.com/office/officeart/2005/8/layout/list1"/>
    <dgm:cxn modelId="{37174246-052C-4EEA-BBFD-F8C9332C1FC5}" type="presParOf" srcId="{21484771-47BA-4B1D-A61F-EE8DA59531AC}" destId="{692782AF-E68C-4C11-84A3-4129A1854715}" srcOrd="1" destOrd="0" presId="urn:microsoft.com/office/officeart/2005/8/layout/list1"/>
    <dgm:cxn modelId="{6D39691B-382F-4F8C-8056-4003BEBF0D73}" type="presParOf" srcId="{21484771-47BA-4B1D-A61F-EE8DA59531AC}" destId="{ABE8B909-1F2D-404C-AAFB-87C307CE6DE6}" srcOrd="2" destOrd="0" presId="urn:microsoft.com/office/officeart/2005/8/layout/list1"/>
    <dgm:cxn modelId="{F29D0D04-EA8B-44A0-8B6B-1AE3A659FE39}" type="presParOf" srcId="{21484771-47BA-4B1D-A61F-EE8DA59531AC}" destId="{D24CB009-B1F5-4BAB-A9D4-49ADF6EA558B}" srcOrd="3" destOrd="0" presId="urn:microsoft.com/office/officeart/2005/8/layout/list1"/>
    <dgm:cxn modelId="{BB8488D8-6DB4-4B20-BC72-E0CEA76F5DF2}" type="presParOf" srcId="{21484771-47BA-4B1D-A61F-EE8DA59531AC}" destId="{BA718033-876A-4A83-A999-D0B2D9204807}" srcOrd="4" destOrd="0" presId="urn:microsoft.com/office/officeart/2005/8/layout/list1"/>
    <dgm:cxn modelId="{8992AE25-E052-4BCF-89F0-146B14956D85}" type="presParOf" srcId="{BA718033-876A-4A83-A999-D0B2D9204807}" destId="{E6EAD54B-76AB-443E-931C-5A5A48A6FF71}" srcOrd="0" destOrd="0" presId="urn:microsoft.com/office/officeart/2005/8/layout/list1"/>
    <dgm:cxn modelId="{608DBE88-EB48-4560-B74A-78BC91FB9AAC}" type="presParOf" srcId="{BA718033-876A-4A83-A999-D0B2D9204807}" destId="{E3FDF683-711A-40AB-91C1-8BBEC36791B0}" srcOrd="1" destOrd="0" presId="urn:microsoft.com/office/officeart/2005/8/layout/list1"/>
    <dgm:cxn modelId="{B2A5A2E5-94C7-4FEB-98CF-5FD37A80BC04}" type="presParOf" srcId="{21484771-47BA-4B1D-A61F-EE8DA59531AC}" destId="{620C4024-8A83-4E1D-96B5-A220B4E8890D}" srcOrd="5" destOrd="0" presId="urn:microsoft.com/office/officeart/2005/8/layout/list1"/>
    <dgm:cxn modelId="{4B8FC068-5D88-4880-9AC5-ADA90E3B25D4}" type="presParOf" srcId="{21484771-47BA-4B1D-A61F-EE8DA59531AC}" destId="{40002585-1BD2-4DB4-A83C-F2CA6C09E809}" srcOrd="6" destOrd="0" presId="urn:microsoft.com/office/officeart/2005/8/layout/list1"/>
    <dgm:cxn modelId="{8C2DA80D-9149-4501-A49E-79A38576C381}" type="presParOf" srcId="{21484771-47BA-4B1D-A61F-EE8DA59531AC}" destId="{34FACD33-55CB-4BD1-8C90-BDBF70E657FF}" srcOrd="7" destOrd="0" presId="urn:microsoft.com/office/officeart/2005/8/layout/list1"/>
    <dgm:cxn modelId="{9452111D-45A4-4C34-9763-76F5EFB9D463}" type="presParOf" srcId="{21484771-47BA-4B1D-A61F-EE8DA59531AC}" destId="{59AADADB-84BA-42F2-8268-3737B9685037}" srcOrd="8" destOrd="0" presId="urn:microsoft.com/office/officeart/2005/8/layout/list1"/>
    <dgm:cxn modelId="{0B6183F6-B0A7-4E1F-B411-342B0D688970}" type="presParOf" srcId="{59AADADB-84BA-42F2-8268-3737B9685037}" destId="{2E3A383B-4B80-4ED4-B861-B29C733BC012}" srcOrd="0" destOrd="0" presId="urn:microsoft.com/office/officeart/2005/8/layout/list1"/>
    <dgm:cxn modelId="{B091EA56-EA8F-4CDF-90AA-C5A477CBC5FB}" type="presParOf" srcId="{59AADADB-84BA-42F2-8268-3737B9685037}" destId="{56E568BA-899F-4087-8009-19903DA640E4}" srcOrd="1" destOrd="0" presId="urn:microsoft.com/office/officeart/2005/8/layout/list1"/>
    <dgm:cxn modelId="{EA0C4309-707A-4CFA-B50E-D65BD17FCF98}" type="presParOf" srcId="{21484771-47BA-4B1D-A61F-EE8DA59531AC}" destId="{358AC0D4-9633-49B0-A57D-516AE0460517}" srcOrd="9" destOrd="0" presId="urn:microsoft.com/office/officeart/2005/8/layout/list1"/>
    <dgm:cxn modelId="{A1F90137-4705-4BC3-A17A-62C82759B602}" type="presParOf" srcId="{21484771-47BA-4B1D-A61F-EE8DA59531AC}" destId="{A7AF4AB4-A965-4DF8-B9B3-C138C9A1A9B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ADE7AC-9027-40FE-BDF4-BD8D21BED1C7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EF0859A2-CA5A-45FB-BF8A-34CB52A6C71A}">
      <dgm:prSet custT="1"/>
      <dgm:spPr/>
      <dgm:t>
        <a:bodyPr/>
        <a:lstStyle/>
        <a:p>
          <a:pPr rtl="0"/>
          <a:r>
            <a:rPr lang="es-CO" sz="2400" b="1" dirty="0" smtClean="0">
              <a:latin typeface="Arial Rounded MT Bold" pitchFamily="34" charset="0"/>
            </a:rPr>
            <a:t>Tratamiento de amalgamas y de precipitados</a:t>
          </a:r>
          <a:endParaRPr lang="es-CO" sz="2400" dirty="0">
            <a:latin typeface="Arial Rounded MT Bold" pitchFamily="34" charset="0"/>
          </a:endParaRPr>
        </a:p>
      </dgm:t>
    </dgm:pt>
    <dgm:pt modelId="{F7ACE199-03F7-4A0C-84ED-BE3AADC7F007}" type="parTrans" cxnId="{788677C4-74BD-42C8-BCEC-1BC04EDEC965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DD49913D-E548-48A4-A8A2-827C4544CEDD}" type="sibTrans" cxnId="{788677C4-74BD-42C8-BCEC-1BC04EDEC965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AA71D9F4-695D-4A0A-B58A-B6411E37307E}">
      <dgm:prSet custT="1"/>
      <dgm:spPr/>
      <dgm:t>
        <a:bodyPr/>
        <a:lstStyle/>
        <a:p>
          <a:pPr rtl="0"/>
          <a:r>
            <a:rPr lang="es-CO" sz="2000" dirty="0" smtClean="0">
              <a:latin typeface="Arial Rounded MT Bold" pitchFamily="34" charset="0"/>
            </a:rPr>
            <a:t>Se recuperaron 14.2 toneladas de mercurio en el año 2012</a:t>
          </a:r>
          <a:endParaRPr lang="es-CO" sz="2000" dirty="0">
            <a:latin typeface="Arial Rounded MT Bold" pitchFamily="34" charset="0"/>
          </a:endParaRPr>
        </a:p>
      </dgm:t>
    </dgm:pt>
    <dgm:pt modelId="{C6AE7202-B739-4BAF-BCE1-A33CD70203A8}" type="parTrans" cxnId="{1412D990-6403-4DB6-B707-7F98FD8491C5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CB369F04-25EF-480D-8EB1-B008EE58C52A}" type="sibTrans" cxnId="{1412D990-6403-4DB6-B707-7F98FD8491C5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BF222F65-89C9-48CB-9B55-DD8B9B23B0FE}">
      <dgm:prSet custT="1"/>
      <dgm:spPr/>
      <dgm:t>
        <a:bodyPr/>
        <a:lstStyle/>
        <a:p>
          <a:pPr rtl="0"/>
          <a:r>
            <a:rPr lang="es-CO" sz="2000" b="1" dirty="0" smtClean="0">
              <a:latin typeface="Arial Rounded MT Bold" pitchFamily="34" charset="0"/>
            </a:rPr>
            <a:t>Evaluadas 22 de las 39 plantas de beneficio (56%)</a:t>
          </a:r>
          <a:endParaRPr lang="es-CO" sz="2000" dirty="0">
            <a:latin typeface="Arial Rounded MT Bold" pitchFamily="34" charset="0"/>
          </a:endParaRPr>
        </a:p>
      </dgm:t>
    </dgm:pt>
    <dgm:pt modelId="{8DE6A74E-871D-454A-840D-51BFBE402318}" type="parTrans" cxnId="{52E49295-9AF9-4B50-A036-5B48DAD69E3F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E6309DCF-8030-4A70-8AFA-5CD4ECFBE509}" type="sibTrans" cxnId="{52E49295-9AF9-4B50-A036-5B48DAD69E3F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4C5BFFC8-8788-4156-B9C5-D0A413B4A8FC}">
      <dgm:prSet custT="1"/>
      <dgm:spPr/>
      <dgm:t>
        <a:bodyPr/>
        <a:lstStyle/>
        <a:p>
          <a:pPr rtl="0"/>
          <a:r>
            <a:rPr lang="es-CO" sz="2000" dirty="0" smtClean="0">
              <a:latin typeface="Arial Rounded MT Bold" pitchFamily="34" charset="0"/>
            </a:rPr>
            <a:t>Se ahorraron 5.1 toneladas de mercurio en el año 2011</a:t>
          </a:r>
          <a:endParaRPr lang="es-CO" sz="2000" dirty="0">
            <a:latin typeface="Arial Rounded MT Bold" pitchFamily="34" charset="0"/>
          </a:endParaRPr>
        </a:p>
      </dgm:t>
    </dgm:pt>
    <dgm:pt modelId="{8F35A59B-113A-4210-A6E4-C3CEC1A0821C}" type="parTrans" cxnId="{86302F05-217C-4E9E-B365-FAB190FD2D06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90E7D70F-8BDF-4673-BAA5-EDA5CC67C387}" type="sibTrans" cxnId="{86302F05-217C-4E9E-B365-FAB190FD2D06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50B5B31F-BBBC-40A7-9D08-68CFCB667833}">
      <dgm:prSet custT="1"/>
      <dgm:spPr/>
      <dgm:t>
        <a:bodyPr/>
        <a:lstStyle/>
        <a:p>
          <a:pPr rtl="0"/>
          <a:r>
            <a:rPr lang="es-CO" sz="2400" b="1" dirty="0" smtClean="0">
              <a:latin typeface="Arial Rounded MT Bold" pitchFamily="34" charset="0"/>
            </a:rPr>
            <a:t>Beneficiando mineral de los pequeños mineros</a:t>
          </a:r>
          <a:endParaRPr lang="es-CO" sz="2400" dirty="0">
            <a:latin typeface="Arial Rounded MT Bold" pitchFamily="34" charset="0"/>
          </a:endParaRPr>
        </a:p>
      </dgm:t>
    </dgm:pt>
    <dgm:pt modelId="{5B7339B1-369D-4BDD-AC86-88D8A5F13399}" type="parTrans" cxnId="{28A5ACEB-BC5F-4660-961D-05D48345F8B1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B9C53831-D499-4A7E-A702-3CEA2989CA5D}" type="sibTrans" cxnId="{28A5ACEB-BC5F-4660-961D-05D48345F8B1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B791D343-90CF-4A0E-BB23-74E347394FB3}">
      <dgm:prSet custT="1"/>
      <dgm:spPr/>
      <dgm:t>
        <a:bodyPr/>
        <a:lstStyle/>
        <a:p>
          <a:pPr rtl="0"/>
          <a:r>
            <a:rPr lang="es-CO" sz="2000" dirty="0" smtClean="0">
              <a:latin typeface="Arial Rounded MT Bold" pitchFamily="34" charset="0"/>
            </a:rPr>
            <a:t>La iniciativa privada evito el uso de15.46 toneladas en el año 2011 y 13.18 hasta julio de 2012</a:t>
          </a:r>
          <a:endParaRPr lang="es-CO" sz="2000" dirty="0">
            <a:latin typeface="Arial Rounded MT Bold" pitchFamily="34" charset="0"/>
          </a:endParaRPr>
        </a:p>
      </dgm:t>
    </dgm:pt>
    <dgm:pt modelId="{86667912-DA5A-4E57-B306-A0B01105A87F}" type="parTrans" cxnId="{AD1889B2-02C7-438F-AA6F-434EFF552F73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AA791CD4-625E-4FE2-BF7E-CEFDC42B5AA8}" type="sibTrans" cxnId="{AD1889B2-02C7-438F-AA6F-434EFF552F73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32E0AB28-B401-4DAB-8E4C-121A6D37E48D}">
      <dgm:prSet custT="1"/>
      <dgm:spPr/>
      <dgm:t>
        <a:bodyPr/>
        <a:lstStyle/>
        <a:p>
          <a:pPr rtl="0"/>
          <a:r>
            <a:rPr lang="es-CO" sz="2000" dirty="0" smtClean="0">
              <a:latin typeface="Arial Rounded MT Bold" pitchFamily="34" charset="0"/>
            </a:rPr>
            <a:t>Ahorros muy cercanos al 50% entre Segovia y Remedios</a:t>
          </a:r>
          <a:endParaRPr lang="es-CO" sz="2000" dirty="0">
            <a:latin typeface="Arial Rounded MT Bold" pitchFamily="34" charset="0"/>
          </a:endParaRPr>
        </a:p>
      </dgm:t>
    </dgm:pt>
    <dgm:pt modelId="{B9913E2B-A246-473A-B183-0B7CC77A8B95}" type="parTrans" cxnId="{87BB17FD-7B8D-4DE3-AAD6-A7D6EE7857E4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A25DC23A-3B8D-4C03-851A-A2C8DE21E012}" type="sibTrans" cxnId="{87BB17FD-7B8D-4DE3-AAD6-A7D6EE7857E4}">
      <dgm:prSet/>
      <dgm:spPr/>
      <dgm:t>
        <a:bodyPr/>
        <a:lstStyle/>
        <a:p>
          <a:endParaRPr lang="es-CO" sz="1600">
            <a:latin typeface="Arial Rounded MT Bold" pitchFamily="34" charset="0"/>
          </a:endParaRPr>
        </a:p>
      </dgm:t>
    </dgm:pt>
    <dgm:pt modelId="{54A3E83A-C8DE-4D5F-AB20-1585D2327408}" type="pres">
      <dgm:prSet presAssocID="{25ADE7AC-9027-40FE-BDF4-BD8D21BED1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82C43915-90DF-4D02-A32D-D361FF981E47}" type="pres">
      <dgm:prSet presAssocID="{EF0859A2-CA5A-45FB-BF8A-34CB52A6C71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9D3D088-4FC1-49FB-BD43-E5F9AED2C672}" type="pres">
      <dgm:prSet presAssocID="{EF0859A2-CA5A-45FB-BF8A-34CB52A6C71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6E891FE-67A0-436D-B6B0-FFDDE721BA3C}" type="pres">
      <dgm:prSet presAssocID="{50B5B31F-BBBC-40A7-9D08-68CFCB66783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9DEDA79-E895-42F5-A0F0-FCEBC40BF274}" type="pres">
      <dgm:prSet presAssocID="{50B5B31F-BBBC-40A7-9D08-68CFCB66783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89A68D9D-68F5-4D38-9DA7-AB1CC99320A8}" type="presOf" srcId="{BF222F65-89C9-48CB-9B55-DD8B9B23B0FE}" destId="{E9D3D088-4FC1-49FB-BD43-E5F9AED2C672}" srcOrd="0" destOrd="1" presId="urn:microsoft.com/office/officeart/2005/8/layout/vList2"/>
    <dgm:cxn modelId="{52E49295-9AF9-4B50-A036-5B48DAD69E3F}" srcId="{EF0859A2-CA5A-45FB-BF8A-34CB52A6C71A}" destId="{BF222F65-89C9-48CB-9B55-DD8B9B23B0FE}" srcOrd="1" destOrd="0" parTransId="{8DE6A74E-871D-454A-840D-51BFBE402318}" sibTransId="{E6309DCF-8030-4A70-8AFA-5CD4ECFBE509}"/>
    <dgm:cxn modelId="{AD1889B2-02C7-438F-AA6F-434EFF552F73}" srcId="{50B5B31F-BBBC-40A7-9D08-68CFCB667833}" destId="{B791D343-90CF-4A0E-BB23-74E347394FB3}" srcOrd="0" destOrd="0" parTransId="{86667912-DA5A-4E57-B306-A0B01105A87F}" sibTransId="{AA791CD4-625E-4FE2-BF7E-CEFDC42B5AA8}"/>
    <dgm:cxn modelId="{B54ADB75-61E7-4254-BD29-73446017E02A}" type="presOf" srcId="{4C5BFFC8-8788-4156-B9C5-D0A413B4A8FC}" destId="{E9D3D088-4FC1-49FB-BD43-E5F9AED2C672}" srcOrd="0" destOrd="2" presId="urn:microsoft.com/office/officeart/2005/8/layout/vList2"/>
    <dgm:cxn modelId="{1412D990-6403-4DB6-B707-7F98FD8491C5}" srcId="{EF0859A2-CA5A-45FB-BF8A-34CB52A6C71A}" destId="{AA71D9F4-695D-4A0A-B58A-B6411E37307E}" srcOrd="0" destOrd="0" parTransId="{C6AE7202-B739-4BAF-BCE1-A33CD70203A8}" sibTransId="{CB369F04-25EF-480D-8EB1-B008EE58C52A}"/>
    <dgm:cxn modelId="{79175AEF-9BF3-4974-9ACF-3E457694293F}" type="presOf" srcId="{AA71D9F4-695D-4A0A-B58A-B6411E37307E}" destId="{E9D3D088-4FC1-49FB-BD43-E5F9AED2C672}" srcOrd="0" destOrd="0" presId="urn:microsoft.com/office/officeart/2005/8/layout/vList2"/>
    <dgm:cxn modelId="{28A5ACEB-BC5F-4660-961D-05D48345F8B1}" srcId="{25ADE7AC-9027-40FE-BDF4-BD8D21BED1C7}" destId="{50B5B31F-BBBC-40A7-9D08-68CFCB667833}" srcOrd="1" destOrd="0" parTransId="{5B7339B1-369D-4BDD-AC86-88D8A5F13399}" sibTransId="{B9C53831-D499-4A7E-A702-3CEA2989CA5D}"/>
    <dgm:cxn modelId="{788677C4-74BD-42C8-BCEC-1BC04EDEC965}" srcId="{25ADE7AC-9027-40FE-BDF4-BD8D21BED1C7}" destId="{EF0859A2-CA5A-45FB-BF8A-34CB52A6C71A}" srcOrd="0" destOrd="0" parTransId="{F7ACE199-03F7-4A0C-84ED-BE3AADC7F007}" sibTransId="{DD49913D-E548-48A4-A8A2-827C4544CEDD}"/>
    <dgm:cxn modelId="{86302F05-217C-4E9E-B365-FAB190FD2D06}" srcId="{EF0859A2-CA5A-45FB-BF8A-34CB52A6C71A}" destId="{4C5BFFC8-8788-4156-B9C5-D0A413B4A8FC}" srcOrd="2" destOrd="0" parTransId="{8F35A59B-113A-4210-A6E4-C3CEC1A0821C}" sibTransId="{90E7D70F-8BDF-4673-BAA5-EDA5CC67C387}"/>
    <dgm:cxn modelId="{EA2684B1-F3E0-4911-95F4-1B5A5AA39788}" type="presOf" srcId="{25ADE7AC-9027-40FE-BDF4-BD8D21BED1C7}" destId="{54A3E83A-C8DE-4D5F-AB20-1585D2327408}" srcOrd="0" destOrd="0" presId="urn:microsoft.com/office/officeart/2005/8/layout/vList2"/>
    <dgm:cxn modelId="{D1F865B7-6AC3-49BF-9586-F38FF47DD1EF}" type="presOf" srcId="{B791D343-90CF-4A0E-BB23-74E347394FB3}" destId="{29DEDA79-E895-42F5-A0F0-FCEBC40BF274}" srcOrd="0" destOrd="0" presId="urn:microsoft.com/office/officeart/2005/8/layout/vList2"/>
    <dgm:cxn modelId="{CDD96F7F-C4B4-4A78-9C20-22601A8D19D2}" type="presOf" srcId="{32E0AB28-B401-4DAB-8E4C-121A6D37E48D}" destId="{29DEDA79-E895-42F5-A0F0-FCEBC40BF274}" srcOrd="0" destOrd="1" presId="urn:microsoft.com/office/officeart/2005/8/layout/vList2"/>
    <dgm:cxn modelId="{C7CEF4AE-D707-41D3-B975-5D7F6282E88F}" type="presOf" srcId="{50B5B31F-BBBC-40A7-9D08-68CFCB667833}" destId="{D6E891FE-67A0-436D-B6B0-FFDDE721BA3C}" srcOrd="0" destOrd="0" presId="urn:microsoft.com/office/officeart/2005/8/layout/vList2"/>
    <dgm:cxn modelId="{87BB17FD-7B8D-4DE3-AAD6-A7D6EE7857E4}" srcId="{50B5B31F-BBBC-40A7-9D08-68CFCB667833}" destId="{32E0AB28-B401-4DAB-8E4C-121A6D37E48D}" srcOrd="1" destOrd="0" parTransId="{B9913E2B-A246-473A-B183-0B7CC77A8B95}" sibTransId="{A25DC23A-3B8D-4C03-851A-A2C8DE21E012}"/>
    <dgm:cxn modelId="{53D95157-AEAA-47AD-B781-072197303A8C}" type="presOf" srcId="{EF0859A2-CA5A-45FB-BF8A-34CB52A6C71A}" destId="{82C43915-90DF-4D02-A32D-D361FF981E47}" srcOrd="0" destOrd="0" presId="urn:microsoft.com/office/officeart/2005/8/layout/vList2"/>
    <dgm:cxn modelId="{00858C0F-DCA5-48F3-B455-0EF35B8748A4}" type="presParOf" srcId="{54A3E83A-C8DE-4D5F-AB20-1585D2327408}" destId="{82C43915-90DF-4D02-A32D-D361FF981E47}" srcOrd="0" destOrd="0" presId="urn:microsoft.com/office/officeart/2005/8/layout/vList2"/>
    <dgm:cxn modelId="{F60398BD-6B28-4CC0-B98D-1829510EEFA3}" type="presParOf" srcId="{54A3E83A-C8DE-4D5F-AB20-1585D2327408}" destId="{E9D3D088-4FC1-49FB-BD43-E5F9AED2C672}" srcOrd="1" destOrd="0" presId="urn:microsoft.com/office/officeart/2005/8/layout/vList2"/>
    <dgm:cxn modelId="{5C4F20E2-1A47-4FC8-9E00-491F2042C8CA}" type="presParOf" srcId="{54A3E83A-C8DE-4D5F-AB20-1585D2327408}" destId="{D6E891FE-67A0-436D-B6B0-FFDDE721BA3C}" srcOrd="2" destOrd="0" presId="urn:microsoft.com/office/officeart/2005/8/layout/vList2"/>
    <dgm:cxn modelId="{AD56F926-2B2C-42F9-9E85-33BC8E42C324}" type="presParOf" srcId="{54A3E83A-C8DE-4D5F-AB20-1585D2327408}" destId="{29DEDA79-E895-42F5-A0F0-FCEBC40BF27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C9E6C6-BA71-4124-89AA-4BA3724804EB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s-CO"/>
        </a:p>
      </dgm:t>
    </dgm:pt>
    <dgm:pt modelId="{DEFF053C-C1AD-4B8A-8F5D-D83E8694936F}">
      <dgm:prSet custT="1"/>
      <dgm:spPr/>
      <dgm:t>
        <a:bodyPr/>
        <a:lstStyle/>
        <a:p>
          <a:pPr rtl="0"/>
          <a:r>
            <a:rPr lang="es-CO" sz="1600" dirty="0" smtClean="0"/>
            <a:t>Las inversiones económicas realizadas por los mineros para implementar tecnologías más limpias.</a:t>
          </a:r>
          <a:endParaRPr lang="es-CO" sz="1600" dirty="0"/>
        </a:p>
      </dgm:t>
    </dgm:pt>
    <dgm:pt modelId="{12F6394A-6619-4EDE-BAF0-7098EE5ACA96}" type="parTrans" cxnId="{BC78CDA7-E8CE-47D6-96FE-68DE12FE3A39}">
      <dgm:prSet/>
      <dgm:spPr/>
      <dgm:t>
        <a:bodyPr/>
        <a:lstStyle/>
        <a:p>
          <a:endParaRPr lang="es-CO" sz="1600"/>
        </a:p>
      </dgm:t>
    </dgm:pt>
    <dgm:pt modelId="{8EB064A4-7B16-41E8-B3CD-51A7BBBF51A4}" type="sibTrans" cxnId="{BC78CDA7-E8CE-47D6-96FE-68DE12FE3A39}">
      <dgm:prSet/>
      <dgm:spPr/>
      <dgm:t>
        <a:bodyPr/>
        <a:lstStyle/>
        <a:p>
          <a:endParaRPr lang="es-CO" sz="1600"/>
        </a:p>
      </dgm:t>
    </dgm:pt>
    <dgm:pt modelId="{082ADF9A-36FE-4954-94D3-1A5C4FDE15DB}">
      <dgm:prSet custT="1"/>
      <dgm:spPr/>
      <dgm:t>
        <a:bodyPr/>
        <a:lstStyle/>
        <a:p>
          <a:pPr rtl="0"/>
          <a:r>
            <a:rPr lang="es-CO" sz="1600" dirty="0" smtClean="0"/>
            <a:t>54 mineros, con sus propios recursos han visitado Ecuador y Perú.. UNIDO ha organizado las misiones.</a:t>
          </a:r>
          <a:endParaRPr lang="es-CO" sz="1600" dirty="0"/>
        </a:p>
      </dgm:t>
    </dgm:pt>
    <dgm:pt modelId="{43DC5B65-A0F9-470F-AFAE-D6A2696E9DB2}" type="parTrans" cxnId="{E12F3D23-557E-4E3B-86BA-4A66206BB16C}">
      <dgm:prSet/>
      <dgm:spPr/>
      <dgm:t>
        <a:bodyPr/>
        <a:lstStyle/>
        <a:p>
          <a:endParaRPr lang="es-CO" sz="1600"/>
        </a:p>
      </dgm:t>
    </dgm:pt>
    <dgm:pt modelId="{84806477-1120-4543-8024-AF4B0C65526A}" type="sibTrans" cxnId="{E12F3D23-557E-4E3B-86BA-4A66206BB16C}">
      <dgm:prSet/>
      <dgm:spPr/>
      <dgm:t>
        <a:bodyPr/>
        <a:lstStyle/>
        <a:p>
          <a:endParaRPr lang="es-CO" sz="1600"/>
        </a:p>
      </dgm:t>
    </dgm:pt>
    <dgm:pt modelId="{A3835C10-F1E4-4199-A05D-304562F11F51}">
      <dgm:prSet custT="1"/>
      <dgm:spPr/>
      <dgm:t>
        <a:bodyPr/>
        <a:lstStyle/>
        <a:p>
          <a:pPr rtl="0"/>
          <a:r>
            <a:rPr lang="es-CO" sz="1600" dirty="0" smtClean="0"/>
            <a:t>Distintas instituciones públicas y privadas, realizan proyectos complementarios para implementar tecnologías libres de mercurio.</a:t>
          </a:r>
          <a:endParaRPr lang="es-CO" sz="1600" dirty="0"/>
        </a:p>
      </dgm:t>
    </dgm:pt>
    <dgm:pt modelId="{D264C90E-5C51-40B1-8693-9732433FA6BF}" type="parTrans" cxnId="{D3A8379F-449C-4897-B279-5CE267595300}">
      <dgm:prSet/>
      <dgm:spPr/>
      <dgm:t>
        <a:bodyPr/>
        <a:lstStyle/>
        <a:p>
          <a:endParaRPr lang="es-CO" sz="1600"/>
        </a:p>
      </dgm:t>
    </dgm:pt>
    <dgm:pt modelId="{12CCB06C-8178-4568-BA92-943604096230}" type="sibTrans" cxnId="{D3A8379F-449C-4897-B279-5CE267595300}">
      <dgm:prSet/>
      <dgm:spPr/>
      <dgm:t>
        <a:bodyPr/>
        <a:lstStyle/>
        <a:p>
          <a:endParaRPr lang="es-CO" sz="1600"/>
        </a:p>
      </dgm:t>
    </dgm:pt>
    <dgm:pt modelId="{1C72D90D-79A7-497C-9699-C0892D1C6295}">
      <dgm:prSet custT="1"/>
      <dgm:spPr/>
      <dgm:t>
        <a:bodyPr/>
        <a:lstStyle/>
        <a:p>
          <a:pPr rtl="0"/>
          <a:r>
            <a:rPr lang="es-CO" sz="1600" dirty="0" smtClean="0"/>
            <a:t>Iniciativa de varias plantas artesanales (entables para realizar una reconversión tecnológica)</a:t>
          </a:r>
          <a:endParaRPr lang="es-CO" sz="1600" dirty="0"/>
        </a:p>
      </dgm:t>
    </dgm:pt>
    <dgm:pt modelId="{D449C725-E965-49C9-AE99-AB83C83C72D9}" type="parTrans" cxnId="{EB5566EB-CAC0-4671-B863-8842578D836F}">
      <dgm:prSet/>
      <dgm:spPr/>
      <dgm:t>
        <a:bodyPr/>
        <a:lstStyle/>
        <a:p>
          <a:endParaRPr lang="es-CO" sz="1600"/>
        </a:p>
      </dgm:t>
    </dgm:pt>
    <dgm:pt modelId="{4268BBF9-DEEA-4325-9E7F-7BBBF74B7C36}" type="sibTrans" cxnId="{EB5566EB-CAC0-4671-B863-8842578D836F}">
      <dgm:prSet/>
      <dgm:spPr/>
      <dgm:t>
        <a:bodyPr/>
        <a:lstStyle/>
        <a:p>
          <a:endParaRPr lang="es-CO" sz="1600"/>
        </a:p>
      </dgm:t>
    </dgm:pt>
    <dgm:pt modelId="{16DFB988-BE0D-4796-8EE5-850ACE8FE516}">
      <dgm:prSet custT="1"/>
      <dgm:spPr/>
      <dgm:t>
        <a:bodyPr/>
        <a:lstStyle/>
        <a:p>
          <a:pPr rtl="0"/>
          <a:r>
            <a:rPr lang="es-CO" sz="1600" dirty="0" smtClean="0"/>
            <a:t>Una nueva visión del negocio: los pequeños mineros solo extraen mineral.  El proceso se realiza en plantas particulares (montaje de dos plantas de beneficio privados con este objetivo).</a:t>
          </a:r>
          <a:endParaRPr lang="es-CO" sz="1600" dirty="0"/>
        </a:p>
      </dgm:t>
    </dgm:pt>
    <dgm:pt modelId="{867EFD15-6E0E-43FD-9549-5B9704F1537A}" type="parTrans" cxnId="{8F027534-487D-4783-9365-E189D3344E85}">
      <dgm:prSet/>
      <dgm:spPr/>
      <dgm:t>
        <a:bodyPr/>
        <a:lstStyle/>
        <a:p>
          <a:endParaRPr lang="es-CO" sz="1600"/>
        </a:p>
      </dgm:t>
    </dgm:pt>
    <dgm:pt modelId="{1F8714EE-C4F1-4AEB-B4B2-39187E424209}" type="sibTrans" cxnId="{8F027534-487D-4783-9365-E189D3344E85}">
      <dgm:prSet/>
      <dgm:spPr/>
      <dgm:t>
        <a:bodyPr/>
        <a:lstStyle/>
        <a:p>
          <a:endParaRPr lang="es-CO" sz="1600"/>
        </a:p>
      </dgm:t>
    </dgm:pt>
    <dgm:pt modelId="{80569333-AF52-40C7-812E-213702D98761}" type="pres">
      <dgm:prSet presAssocID="{6EC9E6C6-BA71-4124-89AA-4BA3724804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3118F0A-B950-4F41-A767-2CAFB72C078D}" type="pres">
      <dgm:prSet presAssocID="{DEFF053C-C1AD-4B8A-8F5D-D83E8694936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E52AEC8F-8C0D-4547-8AD7-19FFFE107F1E}" type="pres">
      <dgm:prSet presAssocID="{8EB064A4-7B16-41E8-B3CD-51A7BBBF51A4}" presName="spacer" presStyleCnt="0"/>
      <dgm:spPr/>
    </dgm:pt>
    <dgm:pt modelId="{06F1A2C2-E264-478B-8726-68E4FC6C3F5F}" type="pres">
      <dgm:prSet presAssocID="{082ADF9A-36FE-4954-94D3-1A5C4FDE15D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31515B9-A89A-4B6D-8B82-C4D6569A4532}" type="pres">
      <dgm:prSet presAssocID="{84806477-1120-4543-8024-AF4B0C65526A}" presName="spacer" presStyleCnt="0"/>
      <dgm:spPr/>
    </dgm:pt>
    <dgm:pt modelId="{490B1EF4-E4F6-4F7B-A18F-76EEC09A6398}" type="pres">
      <dgm:prSet presAssocID="{A3835C10-F1E4-4199-A05D-304562F11F5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5974468-C207-40EA-94F4-1923E905EAE1}" type="pres">
      <dgm:prSet presAssocID="{12CCB06C-8178-4568-BA92-943604096230}" presName="spacer" presStyleCnt="0"/>
      <dgm:spPr/>
    </dgm:pt>
    <dgm:pt modelId="{F0914E20-380C-4443-9818-32E29FDD62DC}" type="pres">
      <dgm:prSet presAssocID="{1C72D90D-79A7-497C-9699-C0892D1C629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79CBEB8-4F20-4C04-8DA8-7BBAB6A52510}" type="pres">
      <dgm:prSet presAssocID="{4268BBF9-DEEA-4325-9E7F-7BBBF74B7C36}" presName="spacer" presStyleCnt="0"/>
      <dgm:spPr/>
    </dgm:pt>
    <dgm:pt modelId="{ACA9CE59-18CE-4D6E-BCFE-D7571B4BA4DA}" type="pres">
      <dgm:prSet presAssocID="{16DFB988-BE0D-4796-8EE5-850ACE8FE51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E12F3D23-557E-4E3B-86BA-4A66206BB16C}" srcId="{6EC9E6C6-BA71-4124-89AA-4BA3724804EB}" destId="{082ADF9A-36FE-4954-94D3-1A5C4FDE15DB}" srcOrd="1" destOrd="0" parTransId="{43DC5B65-A0F9-470F-AFAE-D6A2696E9DB2}" sibTransId="{84806477-1120-4543-8024-AF4B0C65526A}"/>
    <dgm:cxn modelId="{1E57D641-DD43-4F02-AF43-91B772592E41}" type="presOf" srcId="{A3835C10-F1E4-4199-A05D-304562F11F51}" destId="{490B1EF4-E4F6-4F7B-A18F-76EEC09A6398}" srcOrd="0" destOrd="0" presId="urn:microsoft.com/office/officeart/2005/8/layout/vList2"/>
    <dgm:cxn modelId="{8F027534-487D-4783-9365-E189D3344E85}" srcId="{6EC9E6C6-BA71-4124-89AA-4BA3724804EB}" destId="{16DFB988-BE0D-4796-8EE5-850ACE8FE516}" srcOrd="4" destOrd="0" parTransId="{867EFD15-6E0E-43FD-9549-5B9704F1537A}" sibTransId="{1F8714EE-C4F1-4AEB-B4B2-39187E424209}"/>
    <dgm:cxn modelId="{20C8E130-15AC-4DCF-B79D-E88AB78A4AD9}" type="presOf" srcId="{1C72D90D-79A7-497C-9699-C0892D1C6295}" destId="{F0914E20-380C-4443-9818-32E29FDD62DC}" srcOrd="0" destOrd="0" presId="urn:microsoft.com/office/officeart/2005/8/layout/vList2"/>
    <dgm:cxn modelId="{09B4C472-4CED-4424-BA13-19979C1DC972}" type="presOf" srcId="{16DFB988-BE0D-4796-8EE5-850ACE8FE516}" destId="{ACA9CE59-18CE-4D6E-BCFE-D7571B4BA4DA}" srcOrd="0" destOrd="0" presId="urn:microsoft.com/office/officeart/2005/8/layout/vList2"/>
    <dgm:cxn modelId="{D3A8379F-449C-4897-B279-5CE267595300}" srcId="{6EC9E6C6-BA71-4124-89AA-4BA3724804EB}" destId="{A3835C10-F1E4-4199-A05D-304562F11F51}" srcOrd="2" destOrd="0" parTransId="{D264C90E-5C51-40B1-8693-9732433FA6BF}" sibTransId="{12CCB06C-8178-4568-BA92-943604096230}"/>
    <dgm:cxn modelId="{BC78CDA7-E8CE-47D6-96FE-68DE12FE3A39}" srcId="{6EC9E6C6-BA71-4124-89AA-4BA3724804EB}" destId="{DEFF053C-C1AD-4B8A-8F5D-D83E8694936F}" srcOrd="0" destOrd="0" parTransId="{12F6394A-6619-4EDE-BAF0-7098EE5ACA96}" sibTransId="{8EB064A4-7B16-41E8-B3CD-51A7BBBF51A4}"/>
    <dgm:cxn modelId="{EB5566EB-CAC0-4671-B863-8842578D836F}" srcId="{6EC9E6C6-BA71-4124-89AA-4BA3724804EB}" destId="{1C72D90D-79A7-497C-9699-C0892D1C6295}" srcOrd="3" destOrd="0" parTransId="{D449C725-E965-49C9-AE99-AB83C83C72D9}" sibTransId="{4268BBF9-DEEA-4325-9E7F-7BBBF74B7C36}"/>
    <dgm:cxn modelId="{8E1BCC59-E3FB-4086-85DF-1BDE4590F1B3}" type="presOf" srcId="{082ADF9A-36FE-4954-94D3-1A5C4FDE15DB}" destId="{06F1A2C2-E264-478B-8726-68E4FC6C3F5F}" srcOrd="0" destOrd="0" presId="urn:microsoft.com/office/officeart/2005/8/layout/vList2"/>
    <dgm:cxn modelId="{F80B35C2-200B-4A82-A653-399BF82C2634}" type="presOf" srcId="{6EC9E6C6-BA71-4124-89AA-4BA3724804EB}" destId="{80569333-AF52-40C7-812E-213702D98761}" srcOrd="0" destOrd="0" presId="urn:microsoft.com/office/officeart/2005/8/layout/vList2"/>
    <dgm:cxn modelId="{A8D5CCDE-F2A8-4AEA-A871-378E83EFAB0A}" type="presOf" srcId="{DEFF053C-C1AD-4B8A-8F5D-D83E8694936F}" destId="{63118F0A-B950-4F41-A767-2CAFB72C078D}" srcOrd="0" destOrd="0" presId="urn:microsoft.com/office/officeart/2005/8/layout/vList2"/>
    <dgm:cxn modelId="{BBADDE44-FB85-40AC-A472-CCBA2F0722A8}" type="presParOf" srcId="{80569333-AF52-40C7-812E-213702D98761}" destId="{63118F0A-B950-4F41-A767-2CAFB72C078D}" srcOrd="0" destOrd="0" presId="urn:microsoft.com/office/officeart/2005/8/layout/vList2"/>
    <dgm:cxn modelId="{0C74E122-3B90-4002-8AFC-92CF47871F51}" type="presParOf" srcId="{80569333-AF52-40C7-812E-213702D98761}" destId="{E52AEC8F-8C0D-4547-8AD7-19FFFE107F1E}" srcOrd="1" destOrd="0" presId="urn:microsoft.com/office/officeart/2005/8/layout/vList2"/>
    <dgm:cxn modelId="{CF5B7112-AE87-46C6-A8CC-FE3B69460D4B}" type="presParOf" srcId="{80569333-AF52-40C7-812E-213702D98761}" destId="{06F1A2C2-E264-478B-8726-68E4FC6C3F5F}" srcOrd="2" destOrd="0" presId="urn:microsoft.com/office/officeart/2005/8/layout/vList2"/>
    <dgm:cxn modelId="{F517903D-EA78-4ED9-8C13-38F588309093}" type="presParOf" srcId="{80569333-AF52-40C7-812E-213702D98761}" destId="{631515B9-A89A-4B6D-8B82-C4D6569A4532}" srcOrd="3" destOrd="0" presId="urn:microsoft.com/office/officeart/2005/8/layout/vList2"/>
    <dgm:cxn modelId="{22B6FABB-522B-4B3D-839B-EE147F482D87}" type="presParOf" srcId="{80569333-AF52-40C7-812E-213702D98761}" destId="{490B1EF4-E4F6-4F7B-A18F-76EEC09A6398}" srcOrd="4" destOrd="0" presId="urn:microsoft.com/office/officeart/2005/8/layout/vList2"/>
    <dgm:cxn modelId="{73F2F89D-3F77-4781-AD5F-7B98CE562A02}" type="presParOf" srcId="{80569333-AF52-40C7-812E-213702D98761}" destId="{75974468-C207-40EA-94F4-1923E905EAE1}" srcOrd="5" destOrd="0" presId="urn:microsoft.com/office/officeart/2005/8/layout/vList2"/>
    <dgm:cxn modelId="{F305F1AF-E446-477A-87F6-E37BFDB273C1}" type="presParOf" srcId="{80569333-AF52-40C7-812E-213702D98761}" destId="{F0914E20-380C-4443-9818-32E29FDD62DC}" srcOrd="6" destOrd="0" presId="urn:microsoft.com/office/officeart/2005/8/layout/vList2"/>
    <dgm:cxn modelId="{1EB7C113-17C5-462D-B565-1C32232320D4}" type="presParOf" srcId="{80569333-AF52-40C7-812E-213702D98761}" destId="{579CBEB8-4F20-4C04-8DA8-7BBAB6A52510}" srcOrd="7" destOrd="0" presId="urn:microsoft.com/office/officeart/2005/8/layout/vList2"/>
    <dgm:cxn modelId="{AE605FE5-9C8F-4C46-8FEA-DC2391BF81E7}" type="presParOf" srcId="{80569333-AF52-40C7-812E-213702D98761}" destId="{ACA9CE59-18CE-4D6E-BCFE-D7571B4BA4D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E8B909-1F2D-404C-AAFB-87C307CE6DE6}">
      <dsp:nvSpPr>
        <dsp:cNvPr id="0" name=""/>
        <dsp:cNvSpPr/>
      </dsp:nvSpPr>
      <dsp:spPr>
        <a:xfrm>
          <a:off x="0" y="572292"/>
          <a:ext cx="6143668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6C5E61-9114-44BB-869B-08BDFA6B8916}">
      <dsp:nvSpPr>
        <dsp:cNvPr id="0" name=""/>
        <dsp:cNvSpPr/>
      </dsp:nvSpPr>
      <dsp:spPr>
        <a:xfrm>
          <a:off x="307183" y="40932"/>
          <a:ext cx="4300567" cy="10627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551" tIns="0" rIns="16255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rPr>
            <a:t>Monitoreo y seguimiento de las concentraciones mercurio .</a:t>
          </a:r>
          <a:endParaRPr lang="es-CO" sz="20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Rounded MT Bold" pitchFamily="34" charset="0"/>
          </a:endParaRPr>
        </a:p>
      </dsp:txBody>
      <dsp:txXfrm>
        <a:off x="307183" y="40932"/>
        <a:ext cx="4300567" cy="1062720"/>
      </dsp:txXfrm>
    </dsp:sp>
    <dsp:sp modelId="{40002585-1BD2-4DB4-A83C-F2CA6C09E809}">
      <dsp:nvSpPr>
        <dsp:cNvPr id="0" name=""/>
        <dsp:cNvSpPr/>
      </dsp:nvSpPr>
      <dsp:spPr>
        <a:xfrm>
          <a:off x="0" y="2205253"/>
          <a:ext cx="6143668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3FDF683-711A-40AB-91C1-8BBEC36791B0}">
      <dsp:nvSpPr>
        <dsp:cNvPr id="0" name=""/>
        <dsp:cNvSpPr/>
      </dsp:nvSpPr>
      <dsp:spPr>
        <a:xfrm>
          <a:off x="307183" y="1673893"/>
          <a:ext cx="4300567" cy="10627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551" tIns="0" rIns="16255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rPr>
            <a:t>Capacitación y demostraciones técnicas.</a:t>
          </a:r>
          <a:endParaRPr lang="es-CO" sz="2000" b="0" kern="1200" dirty="0">
            <a:latin typeface="Arial Rounded MT Bold" pitchFamily="34" charset="0"/>
          </a:endParaRPr>
        </a:p>
      </dsp:txBody>
      <dsp:txXfrm>
        <a:off x="307183" y="1673893"/>
        <a:ext cx="4300567" cy="1062720"/>
      </dsp:txXfrm>
    </dsp:sp>
    <dsp:sp modelId="{A7AF4AB4-A965-4DF8-B9B3-C138C9A1A9B5}">
      <dsp:nvSpPr>
        <dsp:cNvPr id="0" name=""/>
        <dsp:cNvSpPr/>
      </dsp:nvSpPr>
      <dsp:spPr>
        <a:xfrm>
          <a:off x="0" y="3838213"/>
          <a:ext cx="6143668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E568BA-899F-4087-8009-19903DA640E4}">
      <dsp:nvSpPr>
        <dsp:cNvPr id="0" name=""/>
        <dsp:cNvSpPr/>
      </dsp:nvSpPr>
      <dsp:spPr>
        <a:xfrm>
          <a:off x="307183" y="3306853"/>
          <a:ext cx="4300567" cy="10627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551" tIns="0" rIns="16255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rPr>
            <a:t>Transferencia de tecnología.</a:t>
          </a:r>
          <a:endParaRPr lang="es-CO" sz="2000" b="0" kern="1200" dirty="0">
            <a:latin typeface="Arial Rounded MT Bold" pitchFamily="34" charset="0"/>
          </a:endParaRPr>
        </a:p>
      </dsp:txBody>
      <dsp:txXfrm>
        <a:off x="307183" y="3306853"/>
        <a:ext cx="4300567" cy="10627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46578" cy="3430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5158802" y="0"/>
            <a:ext cx="3946578" cy="3430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EAA63-29DA-44DE-8621-CD860AC369F0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6513725"/>
            <a:ext cx="3946578" cy="3430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5158802" y="6513725"/>
            <a:ext cx="3946578" cy="3430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76A15-48EE-4080-A3EE-C44B41D7BB4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4657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58802" y="0"/>
            <a:ext cx="3946578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7C5AD-A9C1-4DBD-B787-FF4901AC22B3}" type="datetimeFigureOut">
              <a:rPr lang="es-ES" smtClean="0"/>
              <a:pPr/>
              <a:t>22/11/2013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838450" y="514350"/>
            <a:ext cx="3430588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0749" y="3257550"/>
            <a:ext cx="728599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4657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58802" y="6513910"/>
            <a:ext cx="3946578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9F923-3657-4516-AB89-A88BD044BE0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D05F8-E1B8-4102-AA57-B35340E0E050}" type="slidenum">
              <a:rPr lang="es-CO" smtClean="0"/>
              <a:pPr/>
              <a:t>17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1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3946882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1164091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2555186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1388359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4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4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505862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190516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231976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994763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394392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2926751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121964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7E250-96EF-4A3B-B6BC-1829F46DF5EB}" type="datetimeFigureOut">
              <a:rPr lang="es-CO" smtClean="0"/>
              <a:pPr/>
              <a:t>22/11/2013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1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D3CCF-7AE7-43C3-B844-61044F63D2C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="" xmlns:p14="http://schemas.microsoft.com/office/powerpoint/2010/main" val="1591224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0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6.jpeg"/><Relationship Id="rId4" Type="http://schemas.openxmlformats.org/officeDocument/2006/relationships/image" Target="../media/image21.jpeg"/><Relationship Id="rId9" Type="http://schemas.microsoft.com/office/2007/relationships/diagramDrawing" Target="../diagrams/drawing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37.jpeg"/><Relationship Id="rId7" Type="http://schemas.openxmlformats.org/officeDocument/2006/relationships/image" Target="../media/image41.em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chart" Target="../charts/chart4.xml"/><Relationship Id="rId7" Type="http://schemas.openxmlformats.org/officeDocument/2006/relationships/chart" Target="../charts/chart8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6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28802"/>
            <a:ext cx="915066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4328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C:\Users\Oseas\Documents\Documentos Transitorios\Para el informe del 30%\Fotografias\100_5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2379" y="4362440"/>
            <a:ext cx="2005991" cy="1504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Estrategias para la reducción de mercurio</a:t>
            </a:r>
            <a:endParaRPr lang="en-US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5" name="14 Marcador de contenido" descr="C:\Users\Oseas\Documents\Mis Documentos 2012\Registro Gráfico 2012\103 PANA\100_6699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928670"/>
            <a:ext cx="2087503" cy="1504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16 Imagen" descr="C:\Users\Oseas\Documents\Documentos Transitorios\Noviembre Segovia\Fotografias para el informe\P102032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0941" y="2617527"/>
            <a:ext cx="2087502" cy="1602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7" name="6 Diagrama"/>
          <p:cNvGraphicFramePr/>
          <p:nvPr/>
        </p:nvGraphicFramePr>
        <p:xfrm>
          <a:off x="428596" y="928670"/>
          <a:ext cx="6143668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391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Monitoreo y seguimiento de las concentraciones mercurio 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0" name="9 Marcador de contenido" descr="DSCF14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00438"/>
            <a:ext cx="2571768" cy="1819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 descr="DSCF118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29722" y="2363002"/>
            <a:ext cx="2851152" cy="2138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7 Imagen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0034" y="1386272"/>
            <a:ext cx="2541360" cy="1899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11 Imagen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3500438"/>
            <a:ext cx="2744563" cy="2375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14 Imagen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1142984"/>
            <a:ext cx="2667000" cy="271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429256" y="5429264"/>
            <a:ext cx="1500198" cy="3571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CO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cs typeface="Arial" pitchFamily="34" charset="0"/>
              </a:rPr>
              <a:t>LUMEX RA-915  </a:t>
            </a:r>
            <a:endParaRPr kumimoji="0" lang="es-CO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572132" y="3000372"/>
            <a:ext cx="1449387" cy="3603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CO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cs typeface="Arial" pitchFamily="34" charset="0"/>
              </a:rPr>
              <a:t>JEROME  431X</a:t>
            </a:r>
            <a:endParaRPr kumimoji="0" lang="es-CO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391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13 Marcador de contenido" descr="C:\Users\S3020LA\Mis Documentos 2011\Reporte gráfico 2011\Fotografias reunión Corantioquia 9 de Junio\P100053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1864" y="857232"/>
            <a:ext cx="2872946" cy="2106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14 Imagen" descr="C:\Users\S3020LA\Mis Documentos 2011\Reporte gráfico 2011\Fotografias Originales Informes ONUDI\Capacitación Mina Opan 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5" y="785794"/>
            <a:ext cx="2823256" cy="2170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500034" y="4643446"/>
          <a:ext cx="8215370" cy="105156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250165"/>
                <a:gridCol w="3304008"/>
                <a:gridCol w="1607355"/>
                <a:gridCol w="205384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000" dirty="0"/>
                        <a:t>Mineros</a:t>
                      </a:r>
                      <a:endParaRPr lang="es-CO" sz="20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000" dirty="0"/>
                        <a:t>Funcionarios </a:t>
                      </a:r>
                      <a:r>
                        <a:rPr lang="es-CO" sz="2000" dirty="0" smtClean="0"/>
                        <a:t>públicos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000" dirty="0" smtClean="0"/>
                        <a:t>Formación de entrenadores</a:t>
                      </a:r>
                      <a:endParaRPr lang="es-CO" sz="20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000" dirty="0"/>
                        <a:t>Comunidad educativa</a:t>
                      </a:r>
                      <a:endParaRPr lang="es-CO" sz="20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000" dirty="0"/>
                        <a:t>Ciudadanía en general. </a:t>
                      </a:r>
                      <a:endParaRPr lang="es-CO" sz="20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000" dirty="0"/>
                        <a:t>2200</a:t>
                      </a:r>
                      <a:endParaRPr lang="es-CO" sz="20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000" dirty="0" smtClean="0"/>
                        <a:t>40</a:t>
                      </a:r>
                      <a:endParaRPr lang="es-CO" sz="20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000" dirty="0"/>
                        <a:t>120</a:t>
                      </a:r>
                      <a:endParaRPr lang="es-CO" sz="20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000" dirty="0"/>
                        <a:t>800</a:t>
                      </a:r>
                      <a:endParaRPr lang="es-CO" sz="20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3" name="12 Imagen" descr="D:\doc\img\segovia tecnologias limpias\capacitacion cimex\IMG-20130724-0009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786058"/>
            <a:ext cx="2214578" cy="1675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15 Imagen" descr="D:\doc\img\segovia tecnologias limpias\capacitaciones\SANY220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9054" y="2786058"/>
            <a:ext cx="2204438" cy="1675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8 Título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143000"/>
          </a:xfrm>
        </p:spPr>
        <p:txBody>
          <a:bodyPr>
            <a:normAutofit/>
          </a:bodyPr>
          <a:lstStyle/>
          <a:p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Capacitación y demostraciones técnicas</a:t>
            </a:r>
            <a:endParaRPr lang="en-US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391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Transferencia de tecnología 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642910" y="928670"/>
            <a:ext cx="746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dirty="0" smtClean="0">
                <a:latin typeface="Arial Rounded MT Bold" pitchFamily="34" charset="0"/>
              </a:rPr>
              <a:t>De cocos tradicionales a plantas de beneficio medianamente mecanizadas con molinos continuos:</a:t>
            </a:r>
            <a:endParaRPr lang="es-CO" sz="2000" dirty="0">
              <a:latin typeface="Arial Rounded MT Bold" pitchFamily="34" charset="0"/>
            </a:endParaRPr>
          </a:p>
        </p:txBody>
      </p:sp>
      <p:pic>
        <p:nvPicPr>
          <p:cNvPr id="8194" name="Picture 2" descr="C:\Users\S3020LA\Mis Documentos 2012\Registro Gráfico 2012\Fotografias para el informe\Otras Fotografias\Pomo Piñal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410" y="1676400"/>
            <a:ext cx="2468548" cy="1851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16 Imagen" descr="IMG_155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4919" y="3861048"/>
            <a:ext cx="2575876" cy="1943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10 Imagen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60511" y="1714488"/>
            <a:ext cx="2475258" cy="1811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695" y="3857628"/>
            <a:ext cx="2493917" cy="1872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11 Imagen" descr="C:\Users\S3020LA\Mis Documentos 2013\Registro fotográfico\Fotografias Planta la Campana\P103041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4111" y="3861049"/>
            <a:ext cx="2434169" cy="1996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17 Flecha a la derecha con bandas"/>
          <p:cNvSpPr/>
          <p:nvPr/>
        </p:nvSpPr>
        <p:spPr>
          <a:xfrm>
            <a:off x="4063847" y="2428868"/>
            <a:ext cx="865343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9" name="18 Flecha a la derecha con bandas"/>
          <p:cNvSpPr/>
          <p:nvPr/>
        </p:nvSpPr>
        <p:spPr>
          <a:xfrm>
            <a:off x="2706525" y="4643446"/>
            <a:ext cx="865343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391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17 Imagen" descr="C:\Users\S3020LA\Mis Documentos 2011\Reporte gráfico 2011\Encuestas Chucho\100_44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2437467" cy="1866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9 Marcador de contenido" descr="D:\Documents\ULTIMAS FOTOS\100_7183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286" y="3475856"/>
            <a:ext cx="2611665" cy="2038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Autofit/>
          </a:bodyPr>
          <a:lstStyle/>
          <a:p>
            <a:pPr lvl="0"/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Concentración gravimétrica</a:t>
            </a:r>
            <a:b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</a:b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de concentración manual a….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3" name="12 Marcador de contenido" descr="DSC02074"/>
          <p:cNvPicPr>
            <a:picLocks noGrp="1"/>
          </p:cNvPicPr>
          <p:nvPr>
            <p:ph idx="1"/>
          </p:nvPr>
        </p:nvPicPr>
        <p:blipFill>
          <a:blip r:embed="rId4" cstate="print"/>
          <a:srcRect l="6448"/>
          <a:stretch>
            <a:fillRect/>
          </a:stretch>
        </p:blipFill>
        <p:spPr bwMode="auto">
          <a:xfrm>
            <a:off x="6143636" y="1071546"/>
            <a:ext cx="2335637" cy="1850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3 Imagen" descr="C:\Users\Oseas\Documents\Mis Documentos 2012\Registro Gráfico 2012\103 PANA\100_633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67470" y="3429000"/>
            <a:ext cx="2547966" cy="1942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70" y="3475856"/>
            <a:ext cx="2569199" cy="1926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11 Imagen"/>
          <p:cNvPicPr/>
          <p:nvPr/>
        </p:nvPicPr>
        <p:blipFill>
          <a:blip r:embed="rId7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143240" y="1071547"/>
            <a:ext cx="2492229" cy="1871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13 Rectángulo"/>
          <p:cNvSpPr/>
          <p:nvPr/>
        </p:nvSpPr>
        <p:spPr>
          <a:xfrm>
            <a:off x="3095172" y="5573850"/>
            <a:ext cx="2376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400" dirty="0" smtClean="0">
                <a:solidFill>
                  <a:srgbClr val="000000"/>
                </a:solidFill>
                <a:latin typeface="Arial Rounded MT Bold" pitchFamily="34" charset="0"/>
              </a:rPr>
              <a:t>Flotación de sulfuros.</a:t>
            </a:r>
            <a:endParaRPr lang="es-CO" sz="1400" dirty="0" smtClean="0">
              <a:latin typeface="Arial Rounded MT Bold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142844" y="5357826"/>
            <a:ext cx="28083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400" dirty="0" smtClean="0">
                <a:solidFill>
                  <a:srgbClr val="000000"/>
                </a:solidFill>
                <a:latin typeface="Arial Rounded MT Bold" pitchFamily="34" charset="0"/>
              </a:rPr>
              <a:t>Mesa de concentración.</a:t>
            </a:r>
            <a:endParaRPr lang="es-CO" sz="1400" dirty="0" smtClean="0">
              <a:latin typeface="Arial Rounded MT Bold" pitchFamily="34" charset="0"/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6119508" y="5357826"/>
            <a:ext cx="2987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400" dirty="0" smtClean="0">
                <a:solidFill>
                  <a:srgbClr val="000000"/>
                </a:solidFill>
                <a:latin typeface="Arial Rounded MT Bold" pitchFamily="34" charset="0"/>
              </a:rPr>
              <a:t>Concentración centrífuga.</a:t>
            </a:r>
            <a:endParaRPr lang="es-CO" sz="1400" dirty="0" smtClean="0">
              <a:latin typeface="Arial Rounded MT Bold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2928926" y="2928934"/>
            <a:ext cx="30243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400" dirty="0" smtClean="0">
                <a:solidFill>
                  <a:srgbClr val="000000"/>
                </a:solidFill>
                <a:latin typeface="Arial Rounded MT Bold" pitchFamily="34" charset="0"/>
              </a:rPr>
              <a:t>Concentración en canalones</a:t>
            </a:r>
            <a:endParaRPr lang="es-CO" sz="1400" dirty="0" smtClean="0">
              <a:latin typeface="Arial Rounded MT Bold" pitchFamily="34" charset="0"/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6000760" y="2928934"/>
            <a:ext cx="2772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400" dirty="0" smtClean="0">
                <a:solidFill>
                  <a:srgbClr val="000000"/>
                </a:solidFill>
                <a:latin typeface="Arial Rounded MT Bold" pitchFamily="34" charset="0"/>
              </a:rPr>
              <a:t>Trampas concentración</a:t>
            </a:r>
            <a:endParaRPr lang="es-CO" sz="1400" dirty="0" smtClean="0">
              <a:latin typeface="Arial Rounded MT Bold" pitchFamily="34" charset="0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391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Caracterización de etapas del proceso y rediseño de los diagramas de flujo</a:t>
            </a:r>
            <a:endParaRPr lang="es-E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3970020" cy="26670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 l="12169" t="2991" r="2469"/>
          <a:stretch>
            <a:fillRect/>
          </a:stretch>
        </p:blipFill>
        <p:spPr bwMode="auto">
          <a:xfrm>
            <a:off x="5500694" y="1500174"/>
            <a:ext cx="3238500" cy="45566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571472" y="4786322"/>
            <a:ext cx="41321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1400" dirty="0" smtClean="0">
                <a:latin typeface="Arial Rounded MT Bold" pitchFamily="34" charset="0"/>
              </a:rPr>
              <a:t>Análisis laboratorio para control de procesos</a:t>
            </a:r>
            <a:endParaRPr lang="es-ES" sz="1400" dirty="0">
              <a:latin typeface="Arial Rounded MT Bold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76290"/>
          </a:xfrm>
        </p:spPr>
        <p:txBody>
          <a:bodyPr>
            <a:noAutofit/>
          </a:bodyPr>
          <a:lstStyle/>
          <a:p>
            <a:pPr lvl="2" algn="ctr"/>
            <a:r>
              <a:rPr lang="es-CO" sz="3200" b="1" kern="1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Resultados</a:t>
            </a:r>
            <a:br>
              <a:rPr lang="es-CO" sz="3200" b="1" kern="1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</a:br>
            <a:r>
              <a:rPr lang="es-CO" sz="3200" b="1" kern="1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Mediciones de Mercurio gaseoso</a:t>
            </a:r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357158" y="1100936"/>
          <a:ext cx="8358249" cy="46140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899662"/>
                <a:gridCol w="1206873"/>
                <a:gridCol w="1180142"/>
                <a:gridCol w="1071572"/>
              </a:tblGrid>
              <a:tr h="649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Lugares de medición  en microgramos por metro Cúbico de aire (µg/M³)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Marzo de 2010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Marzo 2011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Noviembre  2012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2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Algunas calles de Segovia: 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13.6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6.0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2.85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2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Algunas calles de El Bagre 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11.3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5.8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-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57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Interior Alcaldía Segovia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8.0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-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2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Cerca Alcaldía Bagre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12,0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5,0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-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83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Colegio Diocesano 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1.5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0.81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2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Centro Comercial Segovia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1,0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3.3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0.50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2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Calles frente a entables, Segovia 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60.0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5.0 – 8.0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3.38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2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Dentro de Entables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943.0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195.0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-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2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Fundición de precipitados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616.0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107.0 (11.0)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-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2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Compras de Oro Segovia 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662.0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171.0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100.0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2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Compras de oro E Bagre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-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74.0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-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2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Cuando los mineros destapan los cocos sin enfriar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800.0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>
                          <a:latin typeface="Arial Rounded MT Bold" pitchFamily="34" charset="0"/>
                        </a:rPr>
                        <a:t>241.0-316.0</a:t>
                      </a:r>
                      <a:endParaRPr lang="es-ES" sz="140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400" dirty="0">
                          <a:latin typeface="Arial Rounded MT Bold" pitchFamily="34" charset="0"/>
                        </a:rPr>
                        <a:t>-</a:t>
                      </a:r>
                      <a:endParaRPr lang="es-ES" sz="1400" dirty="0">
                        <a:latin typeface="Arial Rounded MT Bold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391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egoverlayMay26_2.pd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609" r="2567" b="1754"/>
          <a:stretch>
            <a:fillRect/>
          </a:stretch>
        </p:blipFill>
        <p:spPr>
          <a:xfrm>
            <a:off x="0" y="1916832"/>
            <a:ext cx="4716016" cy="4032448"/>
          </a:xfrm>
        </p:spPr>
      </p:pic>
      <p:sp>
        <p:nvSpPr>
          <p:cNvPr id="9" name="8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Concentraciones de mercurio en gaseoso en la atmosfera de Segovia (Paul Cordy UBC Canadá )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6" name="Content Placeholder 3" descr="2011hgsegov.pdf"/>
          <p:cNvPicPr>
            <a:picLocks noChangeAspect="1"/>
          </p:cNvPicPr>
          <p:nvPr/>
        </p:nvPicPr>
        <p:blipFill>
          <a:blip r:embed="rId4" cstate="print"/>
          <a:srcRect l="8857" t="10811" r="-1960" b="13513"/>
          <a:stretch>
            <a:fillRect/>
          </a:stretch>
        </p:blipFill>
        <p:spPr>
          <a:xfrm>
            <a:off x="4499992" y="1844825"/>
            <a:ext cx="4644008" cy="4032451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6056348"/>
            <a:ext cx="2025231" cy="82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5 Gráfico"/>
          <p:cNvGraphicFramePr/>
          <p:nvPr/>
        </p:nvGraphicFramePr>
        <p:xfrm>
          <a:off x="4857753" y="4000505"/>
          <a:ext cx="4286248" cy="1808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714356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Principales logros</a:t>
            </a:r>
            <a:endParaRPr lang="es-E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graphicFrame>
        <p:nvGraphicFramePr>
          <p:cNvPr id="4" name="17 Gráfico"/>
          <p:cNvGraphicFramePr/>
          <p:nvPr/>
        </p:nvGraphicFramePr>
        <p:xfrm>
          <a:off x="0" y="357166"/>
          <a:ext cx="4786314" cy="1719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19 Gráfico"/>
          <p:cNvGraphicFramePr/>
          <p:nvPr/>
        </p:nvGraphicFramePr>
        <p:xfrm>
          <a:off x="4857751" y="357166"/>
          <a:ext cx="4286249" cy="1719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7 Gráfico"/>
          <p:cNvGraphicFramePr/>
          <p:nvPr/>
        </p:nvGraphicFramePr>
        <p:xfrm>
          <a:off x="0" y="2181222"/>
          <a:ext cx="4800600" cy="1750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8 Gráfico"/>
          <p:cNvGraphicFramePr/>
          <p:nvPr/>
        </p:nvGraphicFramePr>
        <p:xfrm>
          <a:off x="4857752" y="2143117"/>
          <a:ext cx="4286248" cy="1799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14 Gráfico"/>
          <p:cNvGraphicFramePr/>
          <p:nvPr/>
        </p:nvGraphicFramePr>
        <p:xfrm>
          <a:off x="0" y="4024328"/>
          <a:ext cx="4786314" cy="178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Resultado</a:t>
            </a:r>
            <a:b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</a:br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Menos mercurio al medio ambiente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305800" cy="4633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10 Rectángulo"/>
          <p:cNvSpPr/>
          <p:nvPr/>
        </p:nvSpPr>
        <p:spPr>
          <a:xfrm>
            <a:off x="500034" y="5357826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CO" dirty="0" smtClean="0">
              <a:latin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391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 txBox="1">
            <a:spLocks/>
          </p:cNvSpPr>
          <p:nvPr/>
        </p:nvSpPr>
        <p:spPr>
          <a:xfrm>
            <a:off x="451552" y="1769890"/>
            <a:ext cx="8192414" cy="19448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LA MINERÍA </a:t>
            </a:r>
            <a:r>
              <a:rPr lang="es-PA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DE ORO ARTESANAL </a:t>
            </a:r>
          </a:p>
          <a:p>
            <a:r>
              <a:rPr lang="es-PA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Y EN PEQUEÑA ESCALA DEL ORO ASOCIADA A LA EXTRACCIÓN CON </a:t>
            </a:r>
            <a:r>
              <a:rPr lang="es-CO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MERCURIO </a:t>
            </a:r>
          </a:p>
          <a:p>
            <a:r>
              <a:rPr lang="es-CO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EN EL DEPARTAMENTO DE ANTIOQUIA</a:t>
            </a:r>
            <a:endParaRPr lang="es-CO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43042" y="5929330"/>
            <a:ext cx="52149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A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Medellín, Colombia. </a:t>
            </a:r>
          </a:p>
          <a:p>
            <a:pPr algn="ctr"/>
            <a:r>
              <a:rPr lang="es-PA" sz="2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20 - 22 de noviembre de 2013</a:t>
            </a:r>
            <a:endParaRPr lang="es-CO" sz="20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500462"/>
            <a:ext cx="5323968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4328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Receptividad de mineros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2438" y="1071546"/>
          <a:ext cx="8262966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391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3"/>
          <p:cNvSpPr/>
          <p:nvPr/>
        </p:nvSpPr>
        <p:spPr>
          <a:xfrm>
            <a:off x="2143108" y="2500306"/>
            <a:ext cx="5429288" cy="2000264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/>
            <a:endParaRPr dirty="0"/>
          </a:p>
        </p:txBody>
      </p:sp>
      <p:sp>
        <p:nvSpPr>
          <p:cNvPr id="4" name="CustomShape 3"/>
          <p:cNvSpPr/>
          <p:nvPr/>
        </p:nvSpPr>
        <p:spPr>
          <a:xfrm>
            <a:off x="357158" y="2071678"/>
            <a:ext cx="8215370" cy="3786214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900" indent="-342900" algn="just">
              <a:buFont typeface="+mj-lt"/>
              <a:buAutoNum type="arabicPeriod"/>
            </a:pPr>
            <a:r>
              <a:rPr lang="es-CO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PROYECTO MINISTERIO DE AMBIENTE, CORANTIOQUIA,   </a:t>
            </a:r>
          </a:p>
          <a:p>
            <a:pPr marL="342900" indent="-342900" algn="just"/>
            <a:r>
              <a:rPr lang="es-CO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U. NACIONAL: </a:t>
            </a:r>
          </a:p>
          <a:p>
            <a:pPr marL="342900" indent="-342900" algn="just"/>
            <a:r>
              <a:rPr lang="es-CO" sz="12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s-ES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royecto piloto de producción más limpia en la pequeña minería y minería artesanal de oro en el nordeste antioqueño, para disminuir el uso y la contaminación de mercurio. Transferencia tecnológica y apropiación de conocimiento</a:t>
            </a:r>
          </a:p>
          <a:p>
            <a:pPr marL="342900" indent="-342900" algn="just"/>
            <a:endParaRPr lang="es-ES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algn="just"/>
            <a:endParaRPr lang="es-ES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algn="just"/>
            <a:r>
              <a:rPr lang="es-CO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	PROYECTO, CORANTIOQUIA, SECRETARIA DE MINAS,   </a:t>
            </a:r>
          </a:p>
          <a:p>
            <a:pPr marL="342900" indent="-342900" algn="just"/>
            <a:r>
              <a:rPr lang="es-CO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U. NACIONAL: </a:t>
            </a:r>
          </a:p>
          <a:p>
            <a:pPr marL="342900" indent="-342900" algn="just"/>
            <a:r>
              <a:rPr lang="es-CO" sz="14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s-E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royecto Transferencia tecnológica y apropiación de conocimiento. Formación 1000 personas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785786" y="428604"/>
            <a:ext cx="785818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solidFill>
                  <a:schemeClr val="bg1"/>
                </a:solidFill>
                <a:latin typeface="Verdana"/>
              </a:rPr>
              <a:t>CONTINUIDAD INICIATIVAS DE MERCURIO.  (CORANTIOQUIA, SECRETARIA DE MINAS, UNIVERSIDAD NACIONAL SEDE MEDELLIN, UNIVERSIDAD DE ANTIOQUIA,UNIDO Y BIOREDD+)</a:t>
            </a:r>
            <a:endParaRPr lang="es-CO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3"/>
          <p:cNvSpPr/>
          <p:nvPr/>
        </p:nvSpPr>
        <p:spPr>
          <a:xfrm>
            <a:off x="2143108" y="2500306"/>
            <a:ext cx="5429288" cy="2000264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/>
            <a:endParaRPr dirty="0"/>
          </a:p>
        </p:txBody>
      </p:sp>
      <p:sp>
        <p:nvSpPr>
          <p:cNvPr id="4" name="CustomShape 3"/>
          <p:cNvSpPr/>
          <p:nvPr/>
        </p:nvSpPr>
        <p:spPr>
          <a:xfrm>
            <a:off x="285720" y="1857364"/>
            <a:ext cx="8215370" cy="3786214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2900" indent="-342900" algn="just"/>
            <a:r>
              <a:rPr lang="es-CO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3. PROYECTO CORANTIOQUIA,   SECRETARIA DE MINAS DEL DEPARTAMENTO. UNIVERSIDAD DE ANTIOQUIA.</a:t>
            </a:r>
          </a:p>
          <a:p>
            <a:pPr marL="342900" indent="-342900" algn="just"/>
            <a:r>
              <a:rPr lang="es-CO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s-ES" sz="16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Determinar niveles de mercurio en ambiente y salud a las comunidades, apropiación de conocimiento y buenas practicas de manejo.</a:t>
            </a:r>
            <a:endParaRPr lang="es-ES" sz="16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algn="just"/>
            <a:endParaRPr lang="es-ES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algn="just"/>
            <a:r>
              <a:rPr lang="es-CO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4. PROYECTO CORANTIOQUIA, SECRETARIA DE MINAS DEL DEPARTAMENTO. UNIVERSIDAD NACIONAL.</a:t>
            </a:r>
          </a:p>
          <a:p>
            <a:pPr marL="342900" indent="12700" algn="just"/>
            <a:r>
              <a:rPr lang="es-CO" sz="16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Formalización minera</a:t>
            </a:r>
            <a:endParaRPr lang="es-ES" sz="1600" b="1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algn="just"/>
            <a:endParaRPr lang="es-CO" b="1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algn="just"/>
            <a:endParaRPr lang="es-CO" b="1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algn="ctr"/>
            <a:r>
              <a:rPr lang="es-CO" sz="28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Seguimos trabajando en la protección del patrimonio ambiental…</a:t>
            </a:r>
            <a:endParaRPr lang="es-ES" sz="2800" b="1" dirty="0" smtClean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785786" y="428604"/>
            <a:ext cx="785818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b="1" dirty="0" smtClean="0">
                <a:solidFill>
                  <a:schemeClr val="bg1"/>
                </a:solidFill>
                <a:latin typeface="Verdana"/>
              </a:rPr>
              <a:t>CONTINUIDAD INICIATIVAS DE MERCURIO.  (CORANTIOQUIA, SECRETARIA DE MINAS, UNIVERSIDAD NACIONAL SEDE MEDELLIN, UNIVERSIDAD DE ANTIOQUIA,UNIDO Y BIOREDD+)</a:t>
            </a:r>
            <a:endParaRPr lang="es-CO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971600" y="1844824"/>
            <a:ext cx="7272808" cy="940966"/>
          </a:xfrm>
        </p:spPr>
        <p:txBody>
          <a:bodyPr>
            <a:noAutofit/>
          </a:bodyPr>
          <a:lstStyle/>
          <a:p>
            <a:r>
              <a:rPr lang="es-CO" sz="5400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¡Muchas Gracias!</a:t>
            </a:r>
            <a:endParaRPr lang="es-CO" sz="5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9427" y="-214338"/>
            <a:ext cx="6155958" cy="264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600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eg;base64,/9j/4AAQSkZJRgABAQAAAQABAAD/2wCEAAkGBwgHBgkIBwgKCgkLDRYPDQwMDRsUFRAWIB0iIiAdHx8kKDQsJCYxJx8fLT0tMTU3Ojo6Iys/RD84QzQ5OjcBCgoKDQwNGg8PGjclHyU3Nzc3Nzc3Nzc3Nzc3Nzc3Nzc3Nzc3Nzc3Nzc3Nzc3Nzc3Nzc3Nzc3Nzc3Nzc3Nzc3N//AABEIAKAAegMBIgACEQEDEQH/xAAbAAABBQEBAAAAAAAAAAAAAAAEAAIDBQYBB//EAEAQAAIBAgUCBAQDBQYEBwAAAAECAwQRAAUSITETQQYiUWEUMnGBFSORB0JiscEzUnKhstGC4fDxFyQ0Q1Nkkv/EABcBAQEBAQAAAAAAAAAAAAAAAAABAgP/xAAhEQACAgICAgMBAAAAAAAAAAAAAQIREiExUUFhAxOhIv/aAAwDAQACEQMRAD8A9xwsLCwAsNlkSKNpJGCoouWJsBh2BM1ErUEq06lpTYKBb1HrgGSx1UMkPWWQdP8AvHa31vxgT8ZpBLoOvSTZZAt1a1rnbgDULk2GMz1WpKJqSpp10CTqKD5trE383oFPN72I3PPIaOR8v/OlRI0qND05Vrym/NjY3sQ2m1zpH1xmznm3wGZr4wy1JfgZBc1KaY06gWSUMLDSvAv21Fb4BioqqSWJ6aipxl7qr6tUende+2m99O5Qnc4Ircoy4vpy6nl/EXUmWWQESCMAWLat7XVNNu6+zYnpZqlqJUhosrWUsopwJrE05X59POwHF/3TuOMDO2/6I8o8W5d1YcqiW0kSBBCZAZgAvdbWO29gSfbti3gzcy5n8Gsate7h1a4EekEN9yfb/ekpMooZGh69E0tS0aTUk0R3iXY3BJFiGPF9xpHAIEFNQwmgAqJWWop5Ig8Uystip1KLkgkC/I28v6k2E5JGtzXMIsuo3qZQSE3I9u/+W+JaKqjrKaOeIOEkF11CxI9cYyWmirIooDWzM8kw6iNdVbc7AgGwYi9uNu22NjQmD4dVppA6J5dQN7n19zio3GTbCsLCwsU2LCwsLACwsLCwBFNURwsiyMFLmy4gzJqz4Nvw0QmoYqFaU+VRfcm3O3bv7c4B8SwPNAjgAxxhmb5bgixB3ttsbgHg98QZfnGiiCPDodLIsRurLYlSCLbbjb1BX1xLMOW6ZV5hlQhqh+IVMcsZVjrl06QPLYMCDpX+0sSTckXJwOtdT5f16rLY1aRWjRplpwpkR1LDYbXFr3FgQd9t8Mrap2Z5UcyM8j9NSDaRrk7rcgomocE6iQvcgEZTlmun+MzOTTArlwyg65XO2obk37XHuFsN2ycvOgehqs3qKqR3GtpIjG8Lqz2Btzp+Xvba2+xw5PD+akAlKnVawcyR6rbXF77AlQSLbnfF3Sy1VTTg0SR5dQAXDkDcevoftb1DHDWFOXFs3qmJ4KLIVP3B/ri0XHsz+YwZrTTRT+aHoxLDGrg2UDi78En0Fzt9cFUte9THHNV6nqgxhMrIpeM2WwAsefObKLnTbttdI+YQxmSGeHMaXcMBubdxbc/e7f4cV9VltPVRPW5TGC2kCekPOkbjTb05FuD8tjcEMa2g2iyfLK1uroWTTtq0gamt5jp/c7Haxvi2yzL48uhaOIk6mLHsP0vYfbGPbMhQxGpVEl1DUQ0nTew3JDAX2uLjgg6vXVLVmavy1J4q2rVawR1Ug1n8uAoLKw4BuDxYHfVtgmVSXRuAb47ijybMQ7tE0wnDzPpk6ysQBxcbWv6C/IO18XmNHVOxYWFhYFFjhx3CPGAMbV1FQ8vUjvJCCpWKYm1mfc697Wt6W455PKKh61W0UEqqOkJLJDoEhuCTciwIGj1BBA7XxfZvXQ5fTWbpogUsxZbi1wAAO5JIA+57Yqs9Boo5Ey+SCKaaELNGotpAPIte3zk99hfsbw5SVAGVUaZhmg0OXggj6TSEkkhSdVzbudhzfzm5NiLW8dfK9XUeXLaYaI4gu0nbj3uNu9wv94EShp/w7w704xeaofpA8agLg/ZiGP1kxNnBSBYKAN+XBH1JCSBrJv8Ab1vfguDtbEItIGrq1q7W0kmmykwxp5xGbeVm0m4B3849CbheRpJXlWKhhoo45W1OZjAt2WzabrbzEXQm172252KydIFIqaw6kMlo1VdXUcjVwBY7DUSoAJ3ttcuzipgq81QfnqFpSUBiNw4dSDYjjYgn3wI7as7TmVB8XBLHDM8mmOnDElhc2W3ew7cXBtp5wU76lXNKABXVrTxX2B739Adrn3DdiCHWVcdZFFOiTQVbwtrdYWCrdSvUH0/WxtfjE+WzhMxaKSNlSe8ckclib9iwBNr3G3N2N8DXoGzdYqSohzKGOM0VYLTrLB1AnLNdLg3uL27ENsSRawroVkp43ilRwQkjNI/TUgghPooNtu31xGlO0tHmOVNZ3ju8QffUw3F/r5Cf8ZwFlt8wpVFZVzmNB01cKv8AZMNi3l3B0tsduO++AC6LL6eXM0eTqPVRAF5I340m3nblr6Rt9eMacYzuX1yUudNlnSSMOHMY77Mbc8iwJ/5Y0QxUbhwdwsLCxTQsNdgiszkKqi5J4Aw7HHUMpVgCpFiD3wBjswqEzCsSKpVQ4ZJunrsSmggA7XG8m+3Y/TEwlhrstTMaaBo4mKs7SjzyMbKQfYAsP5cYdm9DNQhKkydURoFvp82hPMBve5sL37kEfvbRdKno8qWky6SR6Z30ssgIIYm+pbjg7jbbi3fGTi7thnT/ADcjoybqsILfVQrD/QcA5ppnr6mJxA5lkGlJ01BiDpNgASPlXextycWOofiGSyg3SaHY/RDb/UMA1MMjZlKkQkskup2R3Fl1ux2Vhc8DfYXv7EysuMqpaeXL6SZvzHVmlVtR+Y3997Xtv6YpqyZs18QtTULlUNI8Er2ttrGq3vx/tgaLqxulHQmo68qtMpR20MPLuPMACDcW++IVmhpM16bxzRThiDdmQ6SwJGrXbcf54EctGzWlhhy/4W9oRGUJNuLbnGLpJo1jbolB8OyzKqsCC4Hmst/KAWHAANuTg2USsY6OtFSRWRdNF6jMpOkBmNnPl3JIItb6bjllemnKCzOn/wA5N7+YDRqsNr/u+u/ODEnZoG/K8SqbbSRAAj1Ia/8AlGMVGUSvQT5k607TQLKYSqkagAxVNjyORi4m38RQqo+REJPtplH9Rioy1Y5q/NVqQxpVlkZ0UXDnqGwNtzzx3xSvkHnleL4bOFgbpUYd6gAlmuFJ034/fA32GlsazKq0ZhRx1ARoyw80bcqf+rH6EYqKXKMuqqRYIS88DxXMj7kCwCkX/e8oN/4d8W+VZemW0UdLG5cJfzsACSTft/1bBIsU0wzCwsLFOgsLCxw8YArM8ni+EZFeNpUeNjGW3NmBtbncBv8APFRXCnqaKkelTXUx3jMgUXU6WC6iL8vpNr4G8Qgz5wTAHYwFWcghdFtN7G4IO4taxN7XIxBlskseWSrPJUJdLSQSjQfKEHlU7hiPewAB/ixk4uVssVlD5FRVEI1CjlCADkoCNH3No/1xJmtDDUVcsgMZjlh66a1Dq9gA1tuQNJH1OBsmnjFVNQVLAfFIC6/Locg727X7dhZLc4Oo9ZU5e7KlXSvrpyeCPT6WJH0PqDalW0QZo8VJlFHmtK/xDUbl2aIX6oa+sd7XJ+xtiKeSlzOsyiqqo42EiHqbbKQklx67EH9MTKkcEcgjpWly8uOvSW81O432HpwfTuOdx6iaNZaGspacQ0dE4JQkKNGh1JvfSLdQHc774hGO8NTw5i9RmEqdKnp4zTRhydIS9yRfi+32Aw+ioATRaJQY3k6iIsem4XmRu9zYD/jJ77OjSnqYj0aUUWVag8xtY1BFrKAO3A252AwTUzGkgaXT0qmpURU8SjeGPgWHF9x9yq9r4FSHxTKa+vr3P5VOjAH6c/6Cf+PFNk3Vgopaqdolp3kCzM0gVpNPLLq2sfKeeL/cjOG+Ay2LLov7eUh5Am5X0A9eLD1CW74fJBTUORtDoWqLh9UbKWsxQ+ULbi6+1hc4B8kvhSrEcC0UgAICqjqQwew52JtcLwd7g40gxi6BYmqqWPrmSCNiGjSz9Nw7AAEfbixsD22G0GKjUODuFhYWKbFhrkKpZuALnDscPGAMbPWRHOGmp6uOWWSWN+n0mC2AsLtfba53HI2wJUzVsldT19dFFpnDCNY7kx6SABuNzc+3IHbe1roY3qauD8O1RTK6rPImyvubC/q3mB4vfgkXjhrRLPB14VFHRSf+YnfhXYH17aip79jtjJwaBkqIaoyQqSxWxV0ufe23cb7fMQLi5UE2Eci5kFimcQ5lEB0pQdpRzyP6e5FwSMBZ9XvLWM6VKNl0sQSCaNyyJMLk6gDz8pB5FttxvySf4+jKlkZ6VNckrrplAFjYgWBO+sMBY9gpsQKmrLA1qdZY80SajrFFlqIR84/QgjvY3H0OwUsVLNKlS2Y5W7xm6yNEObcmzgEi5t6XOAIcyzSGlVMzoVq4itz1BdSP8W+3sbt64lTMMtaFqiPLKrpAEsYupoFudha4+2ATDpa6COVGR3zCqJ/LFrIvuoH8xc782xHJIMutWZi/Wr5R+VADwftewF/e17DUxu1a2fssenK6Onpkk2Eij5v1AsRzcgjEC09SYnm0pV15ezCVgBcuyC9zuBYi19ySLhdiGQblqzy1rVciNUVsg1oqgWRT++bmwG1gL722vp1YKqshllopJpahYZ086aRqRAB3Hc279uN971Xh1a+OukkM8skhk11QLXVRbcse7WsAALDYACxOLr8Wq6qYww0rfC1CHozFShG1uDueGPHGn1wQVNbG5dlFTFTCda1jKxDIIWsmiwA7eY6QNyO3ub38AkEKCcoZAPMUBAJ9r4psklkmqCZGMaIjKsAYFVu9+RsSABwdgR3vi8GKjpGq0dwsLCxTQsNkdY42dzZVBJPoMOwyVS8bqrFSQQGHb3wBkK3M1qpF1TwgfFGNBIbqRZgGCj+IDci9/Yi8bT0rVE6LD8I7adpAPKE0IGZfbXq8wFxp7DBNfQTx01RSmidomDyGcSnYi5vZTc8khfX6Xxyj6kkFWs9P8K6MJOuhLMrk3CE/ObgqLbHe222MnHdk1Nl6ZjBJStKZadb9SbWJFdm5K7W1e7XIvYeuAMxyeKkr4YklmBk0RpI8bMBuACWvYkDYEj0vcm+LDI6ysinihrYJy8/zySFiEsNgNrW9xYe52xoamFKiB4ZRdHFjhyaxTRl693h+H+E+LemQBVfR1EN9OiwFvmuRyCLci+7cqhq/gBLEwZqhdax1KKWF7WOpSDZb2/h4F9jjs+UVSJJUun50bBUJTWGOu5fSo1aT/dvtqawHOK7LwBTKsNZPJTnqP0kKvGdV2F34QAEagbAle+4Iw9MF+IppITSCON0qUskkkpMdmNtSqR5r6jbUNtJIFhvarDUVCxJRozS2tqUpGIvmUsbhrHUnKbHnnlmV5XU5ykLVYaBIirMop+msl7kg6iTqBbkWG7DcHGuo6Gno0K08YW9tRJJJtxcnfBIsYt8mVWlly2Zcn6atTSOsyqNVpd/MrNY7Dy6r7nbnURgaSYVMdMnUpklpNVKzv/fXyg3ALAi+oA2uRt641+ZZdDXxqJY1LoQVbgjcG1+QNhxjOVuUVaxdaphgSGOJ2mWBd9Fx5UsO2kFRb/fBiUWh+SzimzuogWi6bOSbuyIERnZgOb3sV8tr8X7Y1oxisqyeoqI4EXqQGnlZmkkGohyAbEG2r93zXN/Y2ttcVG4cHcLCwsU2QVlVDR0z1FVIsUMYu7two9TgWPO8uloPj46uNqMf++tyn6+mI/FIJ8NZqALk0kv+g4z/AIWYH9l0ABG9FIBv3uw/niN7ow5PKjSR5xlsteKBa2L4zTrEBazkWvex34w2qzPLFWpSqnjC04DTiQGyDkFtthtzjOeLPD8uc5lU1OXSmHNaGGCWklBtveS6n2Nh/wBr4Fos5lzzwt4jqKmBoKqKianqI2FrSKj3t+o/liWZzdtM07+Jckjpoql8zp1gmYrHKzWVz6A98Gy5lSQtCssulp/7JSpu+19vtfbGMo8n/HP2VUtGn9uKfqQEdnViRb68ffFn4IzSTxBQ0uYThtVND0GJW2qb982+gX/9EYJsRm3Sfks08SZLJHI8eZQOkRtIwNwhHYnt98Mq6/II6ilSqlpRPIgNOrDeReRpHcd8ZDwKa/rZqtKsZpmzyQVPJbRp7Di17X++J/FTiPxZ4PbLI45giTCBOpZXsosNW/674l6sx9jxs29NmVBU08lRTVkEkMV+pIsgIS3Or0tbviOPOsvkljiWpXqSKXjQqQzqBclQRuLdxtjB+G6WjzzJvEtRV1RpavNJTDUw6dqViSqAjvctuTbuNrHFjk1bnVDn+XZP4ppYqhyJDRZhCeSF3Bt/CfQduecVM0vltJmmj8R5PLBPPFmELw05tM6m4jP8R7Ykpc8yuseJKavp3aYExAOLyAclfX7Y8/8AD1z4R8bj/wCzVfyOGZ2B/wCEmUSLf4qMwGmK/MH1fu972viZOjP2ur9Hp0tRDFNFFJIqyTEiNSd3IFzb7YHzHNqDKxGcxq4qYSHShlNgx9AfX2xhPGU1b06XPIUnaoyaVNgh0MLfmm/HJ0+2k+uCv2mVUNb4dySrp21RTZjBIjA8go9v54uRqXy0n6NrSZjR1kjx01TFJIltcat5l+o5GC8YTxQJE/aJ4ZehuKh1kWfT3hFvm9vm++N3ipm4yttdArVlFJ+Wamna+2nqA3+2KyDJckyvQIwKeLX1EgapYRBr3uELaed+Od8ZrwtQ0tV4v8Y09RBHJC8iKyMoIIIN8ZSrqJ6v9lVQtWzTLS5iIoJZLsSg9zv3IxMjk/k1bXf4euUyZc2YSVME6PUyqA+mctdRx5b22ue3c4U+UUEyVayU4CVlvidLFepYW3sfTbAGWRrPmMtRW0UVLNSP06VgRdkaNSdx6m+38OC/ENSIcuMImML1J6KyDlb/ADMPotz9bYvg6qqJsuo6HLKBYqHTFSKNSjqFlUc7EnjCo46ClomFK0UdMWZyyPZbsSWN+25xl/2c13xGRVGS1ZDT5WzU5DDZot9Bse1gR9Biiy/q+BzSzODL4czSJGlBXV8NKy7m3of5e4F5Zj7EknWjZQ5P4dpYpY4ZFhSpJeRUrXXqE7Enzb/XD2yrw9LLSz3g10KqsDLUkCEDYWsbD+uKPxPltLF4AraxYU+Iky6FC+kXCrawHtuf1w5cvpR+zt60QoJzkTRsQo8y9O4v62I2+pw9BvdV7Lw5FkNVJV1aQQs1TYVDxykLJax8wBt2GJaOkyqWfq0861M8UZjV/iTK0anmxLHTew352x55UO48HeDMuA0UVbVIlVp2DrrA0n2Nzt7Y0H7RScunyGvoLRVaVqwpoFtaNyhtyDYbYWiKaq66/S8OR+H8upaindUp4KwkzK9SyiU973bc4lgyfJKOKnkWKIRQf+nMspZYr/3NRsD9MZ7wbI+Y+MfFFRXXeammWnhV9+nEC48voGABPrijkZ4ofHuVRjVl9OhlhXlYma5IX037e2JaJmkrrs37UeUfhUlI8iGhlZg4apJDE7kai3fc2vgZsj8O1FLTZcyQyQwPqgg+JY6G9QNXPP0ucA5XDE37PMnBjQqaekNio51Jv9cA5bFGv7W8zIRbjLgRtwbx4ppvi1ya6ly+gpKp5oo1+KkWzSO5eQqDxdiTa/bjB+POc3zk0PjHLs6+IJopHagkjsbImrZ/uwJ+gGPRb4qZuMk7Rn6fwnS09ZXVUVZXLLXm9TaVRr/RbjntbHcy8JZZX5NDk5WSnoIjqENOQoJ5uTYnnf740GFhRcI9FUmSqKymqZq2rnNNfppI66ASLXICi5tf9cES0HVzCCtM8waFGVYgw0HVa5Ite+w7/wBcG4WKXFFFF4Zp4c4qs2hqquOqqlKS6XXSRaw209u39cEnJKV8l/CKnXU0nSEVpiCdI43AG4235xaYCrqh4amgRWAWaco4I5HTc/zAwolJA+ZZJBmOT/hU8sy0xRY26bAMyjsTb2HGG/gUP4Ccl+IqPhel0dWpdei1tN7em3r74JzaeWCgkkgIDgqBfYG7Ac9vr257Yfls0k+X080gId4wzXABv342/TE0KjZWJ4Wy4ZHFk0glmpYW1QmR/PEQbgqwAII9cTHIYJa2mq66eeslpQegJyulGP71lUAttyb27WwshrKmrDmo3tHG5NraZGB1p9rD9cTSVEn4zFCkheMxt1I10+Q7FSRyL773t7YaJUaK7O8hqxJPmXhyaOkzWVFWUyC8c4HGoeo7N/TC8PZIsWUT0mY5dGklXdqxjL1fiHb5iTz6/TGjwsKLgrspMu8Ow0FPDSpV1ctJAwMVPK6lUsbqNlBIHYEnthg8MU65zUZulXWJWVEZid1dbBdtgNO3A352xfYWLQwiUeY+GaPMsjjyaqlnNJGFA0soYheLm2DIcteGGOJcwrCEUKCxQnb1OnfFhhYDFH//2Q=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52" name="AutoShape 4" descr="data:image/jpeg;base64,/9j/4AAQSkZJRgABAQAAAQABAAD/2wCEAAkGBwgHBgkIBwgKCgkLDRYPDQwMDRsUFRAWIB0iIiAdHx8kKDQsJCYxJx8fLT0tMTU3Ojo6Iys/RD84QzQ5OjcBCgoKDQwNGg8PGjclHyU3Nzc3Nzc3Nzc3Nzc3Nzc3Nzc3Nzc3Nzc3Nzc3Nzc3Nzc3Nzc3Nzc3Nzc3Nzc3Nzc3N//AABEIAKAAegMBIgACEQEDEQH/xAAbAAABBQEBAAAAAAAAAAAAAAAEAAIDBQYBB//EAEAQAAIBAgUCBAQDBQYEBwAAAAECAwQRAAUSITETQQYiUWEUMnGBFSORB0JiscEzUnKhstGC4fDxFyQ0Q1Nkkv/EABcBAQEBAQAAAAAAAAAAAAAAAAABAgP/xAAhEQACAgICAgMBAAAAAAAAAAAAAQIREiExUUFhAxOhIv/aAAwDAQACEQMRAD8A9xwsLCwAsNlkSKNpJGCoouWJsBh2BM1ErUEq06lpTYKBb1HrgGSx1UMkPWWQdP8AvHa31vxgT8ZpBLoOvSTZZAt1a1rnbgDULk2GMz1WpKJqSpp10CTqKD5trE383oFPN72I3PPIaOR8v/OlRI0qND05Vrym/NjY3sQ2m1zpH1xmznm3wGZr4wy1JfgZBc1KaY06gWSUMLDSvAv21Fb4BioqqSWJ6aipxl7qr6tUende+2m99O5Qnc4Ircoy4vpy6nl/EXUmWWQESCMAWLat7XVNNu6+zYnpZqlqJUhosrWUsopwJrE05X59POwHF/3TuOMDO2/6I8o8W5d1YcqiW0kSBBCZAZgAvdbWO29gSfbti3gzcy5n8Gsate7h1a4EekEN9yfb/ekpMooZGh69E0tS0aTUk0R3iXY3BJFiGPF9xpHAIEFNQwmgAqJWWop5Ig8Uystip1KLkgkC/I28v6k2E5JGtzXMIsuo3qZQSE3I9u/+W+JaKqjrKaOeIOEkF11CxI9cYyWmirIooDWzM8kw6iNdVbc7AgGwYi9uNu22NjQmD4dVppA6J5dQN7n19zio3GTbCsLCwsU2LCwsLACwsLCwBFNURwsiyMFLmy4gzJqz4Nvw0QmoYqFaU+VRfcm3O3bv7c4B8SwPNAjgAxxhmb5bgixB3ttsbgHg98QZfnGiiCPDodLIsRurLYlSCLbbjb1BX1xLMOW6ZV5hlQhqh+IVMcsZVjrl06QPLYMCDpX+0sSTckXJwOtdT5f16rLY1aRWjRplpwpkR1LDYbXFr3FgQd9t8Mrap2Z5UcyM8j9NSDaRrk7rcgomocE6iQvcgEZTlmun+MzOTTArlwyg65XO2obk37XHuFsN2ycvOgehqs3qKqR3GtpIjG8Lqz2Btzp+Xvba2+xw5PD+akAlKnVawcyR6rbXF77AlQSLbnfF3Sy1VTTg0SR5dQAXDkDcevoftb1DHDWFOXFs3qmJ4KLIVP3B/ri0XHsz+YwZrTTRT+aHoxLDGrg2UDi78En0Fzt9cFUte9THHNV6nqgxhMrIpeM2WwAsefObKLnTbttdI+YQxmSGeHMaXcMBubdxbc/e7f4cV9VltPVRPW5TGC2kCekPOkbjTb05FuD8tjcEMa2g2iyfLK1uroWTTtq0gamt5jp/c7Haxvi2yzL48uhaOIk6mLHsP0vYfbGPbMhQxGpVEl1DUQ0nTew3JDAX2uLjgg6vXVLVmavy1J4q2rVawR1Ug1n8uAoLKw4BuDxYHfVtgmVSXRuAb47ijybMQ7tE0wnDzPpk6ysQBxcbWv6C/IO18XmNHVOxYWFhYFFjhx3CPGAMbV1FQ8vUjvJCCpWKYm1mfc697Wt6W455PKKh61W0UEqqOkJLJDoEhuCTciwIGj1BBA7XxfZvXQ5fTWbpogUsxZbi1wAAO5JIA+57Yqs9Boo5Ey+SCKaaELNGotpAPIte3zk99hfsbw5SVAGVUaZhmg0OXggj6TSEkkhSdVzbudhzfzm5NiLW8dfK9XUeXLaYaI4gu0nbj3uNu9wv94EShp/w7w704xeaofpA8agLg/ZiGP1kxNnBSBYKAN+XBH1JCSBrJv8Ab1vfguDtbEItIGrq1q7W0kmmykwxp5xGbeVm0m4B3849CbheRpJXlWKhhoo45W1OZjAt2WzabrbzEXQm172252KydIFIqaw6kMlo1VdXUcjVwBY7DUSoAJ3ttcuzipgq81QfnqFpSUBiNw4dSDYjjYgn3wI7as7TmVB8XBLHDM8mmOnDElhc2W3ew7cXBtp5wU76lXNKABXVrTxX2B739Adrn3DdiCHWVcdZFFOiTQVbwtrdYWCrdSvUH0/WxtfjE+WzhMxaKSNlSe8ckclib9iwBNr3G3N2N8DXoGzdYqSohzKGOM0VYLTrLB1AnLNdLg3uL27ENsSRawroVkp43ilRwQkjNI/TUgghPooNtu31xGlO0tHmOVNZ3ju8QffUw3F/r5Cf8ZwFlt8wpVFZVzmNB01cKv8AZMNi3l3B0tsduO++AC6LL6eXM0eTqPVRAF5I340m3nblr6Rt9eMacYzuX1yUudNlnSSMOHMY77Mbc8iwJ/5Y0QxUbhwdwsLCxTQsNdgiszkKqi5J4Aw7HHUMpVgCpFiD3wBjswqEzCsSKpVQ4ZJunrsSmggA7XG8m+3Y/TEwlhrstTMaaBo4mKs7SjzyMbKQfYAsP5cYdm9DNQhKkydURoFvp82hPMBve5sL37kEfvbRdKno8qWky6SR6Z30ssgIIYm+pbjg7jbbi3fGTi7thnT/ADcjoybqsILfVQrD/QcA5ppnr6mJxA5lkGlJ01BiDpNgASPlXextycWOofiGSyg3SaHY/RDb/UMA1MMjZlKkQkskup2R3Fl1ux2Vhc8DfYXv7EysuMqpaeXL6SZvzHVmlVtR+Y3997Xtv6YpqyZs18QtTULlUNI8Er2ttrGq3vx/tgaLqxulHQmo68qtMpR20MPLuPMACDcW++IVmhpM16bxzRThiDdmQ6SwJGrXbcf54EctGzWlhhy/4W9oRGUJNuLbnGLpJo1jbolB8OyzKqsCC4Hmst/KAWHAANuTg2USsY6OtFSRWRdNF6jMpOkBmNnPl3JIItb6bjllemnKCzOn/wA5N7+YDRqsNr/u+u/ODEnZoG/K8SqbbSRAAj1Ia/8AlGMVGUSvQT5k607TQLKYSqkagAxVNjyORi4m38RQqo+REJPtplH9Rioy1Y5q/NVqQxpVlkZ0UXDnqGwNtzzx3xSvkHnleL4bOFgbpUYd6gAlmuFJ034/fA32GlsazKq0ZhRx1ARoyw80bcqf+rH6EYqKXKMuqqRYIS88DxXMj7kCwCkX/e8oN/4d8W+VZemW0UdLG5cJfzsACSTft/1bBIsU0wzCwsLFOgsLCxw8YArM8ni+EZFeNpUeNjGW3NmBtbncBv8APFRXCnqaKkelTXUx3jMgUXU6WC6iL8vpNr4G8Qgz5wTAHYwFWcghdFtN7G4IO4taxN7XIxBlskseWSrPJUJdLSQSjQfKEHlU7hiPewAB/ixk4uVssVlD5FRVEI1CjlCADkoCNH3No/1xJmtDDUVcsgMZjlh66a1Dq9gA1tuQNJH1OBsmnjFVNQVLAfFIC6/Locg727X7dhZLc4Oo9ZU5e7KlXSvrpyeCPT6WJH0PqDalW0QZo8VJlFHmtK/xDUbl2aIX6oa+sd7XJ+xtiKeSlzOsyiqqo42EiHqbbKQklx67EH9MTKkcEcgjpWly8uOvSW81O432HpwfTuOdx6iaNZaGspacQ0dE4JQkKNGh1JvfSLdQHc774hGO8NTw5i9RmEqdKnp4zTRhydIS9yRfi+32Aw+ioATRaJQY3k6iIsem4XmRu9zYD/jJ77OjSnqYj0aUUWVag8xtY1BFrKAO3A252AwTUzGkgaXT0qmpURU8SjeGPgWHF9x9yq9r4FSHxTKa+vr3P5VOjAH6c/6Cf+PFNk3Vgopaqdolp3kCzM0gVpNPLLq2sfKeeL/cjOG+Ay2LLov7eUh5Am5X0A9eLD1CW74fJBTUORtDoWqLh9UbKWsxQ+ULbi6+1hc4B8kvhSrEcC0UgAICqjqQwew52JtcLwd7g40gxi6BYmqqWPrmSCNiGjSz9Nw7AAEfbixsD22G0GKjUODuFhYWKbFhrkKpZuALnDscPGAMbPWRHOGmp6uOWWSWN+n0mC2AsLtfba53HI2wJUzVsldT19dFFpnDCNY7kx6SABuNzc+3IHbe1roY3qauD8O1RTK6rPImyvubC/q3mB4vfgkXjhrRLPB14VFHRSf+YnfhXYH17aip79jtjJwaBkqIaoyQqSxWxV0ufe23cb7fMQLi5UE2Eci5kFimcQ5lEB0pQdpRzyP6e5FwSMBZ9XvLWM6VKNl0sQSCaNyyJMLk6gDz8pB5FttxvySf4+jKlkZ6VNckrrplAFjYgWBO+sMBY9gpsQKmrLA1qdZY80SajrFFlqIR84/QgjvY3H0OwUsVLNKlS2Y5W7xm6yNEObcmzgEi5t6XOAIcyzSGlVMzoVq4itz1BdSP8W+3sbt64lTMMtaFqiPLKrpAEsYupoFudha4+2ATDpa6COVGR3zCqJ/LFrIvuoH8xc782xHJIMutWZi/Wr5R+VADwftewF/e17DUxu1a2fssenK6Onpkk2Eij5v1AsRzcgjEC09SYnm0pV15ezCVgBcuyC9zuBYi19ySLhdiGQblqzy1rVciNUVsg1oqgWRT++bmwG1gL722vp1YKqshllopJpahYZ086aRqRAB3Hc279uN971Xh1a+OukkM8skhk11QLXVRbcse7WsAALDYACxOLr8Wq6qYww0rfC1CHozFShG1uDueGPHGn1wQVNbG5dlFTFTCda1jKxDIIWsmiwA7eY6QNyO3ub38AkEKCcoZAPMUBAJ9r4psklkmqCZGMaIjKsAYFVu9+RsSABwdgR3vi8GKjpGq0dwsLCxTQsNkdY42dzZVBJPoMOwyVS8bqrFSQQGHb3wBkK3M1qpF1TwgfFGNBIbqRZgGCj+IDci9/Yi8bT0rVE6LD8I7adpAPKE0IGZfbXq8wFxp7DBNfQTx01RSmidomDyGcSnYi5vZTc8khfX6Xxyj6kkFWs9P8K6MJOuhLMrk3CE/ObgqLbHe222MnHdk1Nl6ZjBJStKZadb9SbWJFdm5K7W1e7XIvYeuAMxyeKkr4YklmBk0RpI8bMBuACWvYkDYEj0vcm+LDI6ysinihrYJy8/zySFiEsNgNrW9xYe52xoamFKiB4ZRdHFjhyaxTRl693h+H+E+LemQBVfR1EN9OiwFvmuRyCLci+7cqhq/gBLEwZqhdax1KKWF7WOpSDZb2/h4F9jjs+UVSJJUun50bBUJTWGOu5fSo1aT/dvtqawHOK7LwBTKsNZPJTnqP0kKvGdV2F34QAEagbAle+4Iw9MF+IppITSCON0qUskkkpMdmNtSqR5r6jbUNtJIFhvarDUVCxJRozS2tqUpGIvmUsbhrHUnKbHnnlmV5XU5ykLVYaBIirMop+msl7kg6iTqBbkWG7DcHGuo6Gno0K08YW9tRJJJtxcnfBIsYt8mVWlly2Zcn6atTSOsyqNVpd/MrNY7Dy6r7nbnURgaSYVMdMnUpklpNVKzv/fXyg3ALAi+oA2uRt641+ZZdDXxqJY1LoQVbgjcG1+QNhxjOVuUVaxdaphgSGOJ2mWBd9Fx5UsO2kFRb/fBiUWh+SzimzuogWi6bOSbuyIERnZgOb3sV8tr8X7Y1oxisqyeoqI4EXqQGnlZmkkGohyAbEG2r93zXN/Y2ttcVG4cHcLCwsU2QVlVDR0z1FVIsUMYu7two9TgWPO8uloPj46uNqMf++tyn6+mI/FIJ8NZqALk0kv+g4z/AIWYH9l0ABG9FIBv3uw/niN7ow5PKjSR5xlsteKBa2L4zTrEBazkWvex34w2qzPLFWpSqnjC04DTiQGyDkFtthtzjOeLPD8uc5lU1OXSmHNaGGCWklBtveS6n2Nh/wBr4Fos5lzzwt4jqKmBoKqKianqI2FrSKj3t+o/liWZzdtM07+Jckjpoql8zp1gmYrHKzWVz6A98Gy5lSQtCssulp/7JSpu+19vtfbGMo8n/HP2VUtGn9uKfqQEdnViRb68ffFn4IzSTxBQ0uYThtVND0GJW2qb982+gX/9EYJsRm3Sfks08SZLJHI8eZQOkRtIwNwhHYnt98Mq6/II6ilSqlpRPIgNOrDeReRpHcd8ZDwKa/rZqtKsZpmzyQVPJbRp7Di17X++J/FTiPxZ4PbLI45giTCBOpZXsosNW/674l6sx9jxs29NmVBU08lRTVkEkMV+pIsgIS3Or0tbviOPOsvkljiWpXqSKXjQqQzqBclQRuLdxtjB+G6WjzzJvEtRV1RpavNJTDUw6dqViSqAjvctuTbuNrHFjk1bnVDn+XZP4ppYqhyJDRZhCeSF3Bt/CfQduecVM0vltJmmj8R5PLBPPFmELw05tM6m4jP8R7Ykpc8yuseJKavp3aYExAOLyAclfX7Y8/8AD1z4R8bj/wCzVfyOGZ2B/wCEmUSLf4qMwGmK/MH1fu972viZOjP2ur9Hp0tRDFNFFJIqyTEiNSd3IFzb7YHzHNqDKxGcxq4qYSHShlNgx9AfX2xhPGU1b06XPIUnaoyaVNgh0MLfmm/HJ0+2k+uCv2mVUNb4dySrp21RTZjBIjA8go9v54uRqXy0n6NrSZjR1kjx01TFJIltcat5l+o5GC8YTxQJE/aJ4ZehuKh1kWfT3hFvm9vm++N3ipm4yttdArVlFJ+Wamna+2nqA3+2KyDJckyvQIwKeLX1EgapYRBr3uELaed+Od8ZrwtQ0tV4v8Y09RBHJC8iKyMoIIIN8ZSrqJ6v9lVQtWzTLS5iIoJZLsSg9zv3IxMjk/k1bXf4euUyZc2YSVME6PUyqA+mctdRx5b22ue3c4U+UUEyVayU4CVlvidLFepYW3sfTbAGWRrPmMtRW0UVLNSP06VgRdkaNSdx6m+38OC/ENSIcuMImML1J6KyDlb/ADMPotz9bYvg6qqJsuo6HLKBYqHTFSKNSjqFlUc7EnjCo46ClomFK0UdMWZyyPZbsSWN+25xl/2c13xGRVGS1ZDT5WzU5DDZot9Bse1gR9Biiy/q+BzSzODL4czSJGlBXV8NKy7m3of5e4F5Zj7EknWjZQ5P4dpYpY4ZFhSpJeRUrXXqE7Enzb/XD2yrw9LLSz3g10KqsDLUkCEDYWsbD+uKPxPltLF4AraxYU+Iky6FC+kXCrawHtuf1w5cvpR+zt60QoJzkTRsQo8y9O4v62I2+pw9BvdV7Lw5FkNVJV1aQQs1TYVDxykLJax8wBt2GJaOkyqWfq0861M8UZjV/iTK0anmxLHTew352x55UO48HeDMuA0UVbVIlVp2DrrA0n2Nzt7Y0H7RScunyGvoLRVaVqwpoFtaNyhtyDYbYWiKaq66/S8OR+H8upaindUp4KwkzK9SyiU973bc4lgyfJKOKnkWKIRQf+nMspZYr/3NRsD9MZ7wbI+Y+MfFFRXXeammWnhV9+nEC48voGABPrijkZ4ofHuVRjVl9OhlhXlYma5IX037e2JaJmkrrs37UeUfhUlI8iGhlZg4apJDE7kai3fc2vgZsj8O1FLTZcyQyQwPqgg+JY6G9QNXPP0ucA5XDE37PMnBjQqaekNio51Jv9cA5bFGv7W8zIRbjLgRtwbx4ppvi1ya6ly+gpKp5oo1+KkWzSO5eQqDxdiTa/bjB+POc3zk0PjHLs6+IJopHagkjsbImrZ/uwJ+gGPRb4qZuMk7Rn6fwnS09ZXVUVZXLLXm9TaVRr/RbjntbHcy8JZZX5NDk5WSnoIjqENOQoJ5uTYnnf740GFhRcI9FUmSqKymqZq2rnNNfppI66ASLXICi5tf9cES0HVzCCtM8waFGVYgw0HVa5Ite+w7/wBcG4WKXFFFF4Zp4c4qs2hqquOqqlKS6XXSRaw209u39cEnJKV8l/CKnXU0nSEVpiCdI43AG4235xaYCrqh4amgRWAWaco4I5HTc/zAwolJA+ZZJBmOT/hU8sy0xRY26bAMyjsTb2HGG/gUP4Ccl+IqPhel0dWpdei1tN7em3r74JzaeWCgkkgIDgqBfYG7Ac9vr257Yfls0k+X080gId4wzXABv342/TE0KjZWJ4Wy4ZHFk0glmpYW1QmR/PEQbgqwAII9cTHIYJa2mq66eeslpQegJyulGP71lUAttyb27WwshrKmrDmo3tHG5NraZGB1p9rD9cTSVEn4zFCkheMxt1I10+Q7FSRyL773t7YaJUaK7O8hqxJPmXhyaOkzWVFWUyC8c4HGoeo7N/TC8PZIsWUT0mY5dGklXdqxjL1fiHb5iTz6/TGjwsKLgrspMu8Ow0FPDSpV1ctJAwMVPK6lUsbqNlBIHYEnthg8MU65zUZulXWJWVEZid1dbBdtgNO3A352xfYWLQwiUeY+GaPMsjjyaqlnNJGFA0soYheLm2DIcteGGOJcwrCEUKCxQnb1OnfFhhYDFH//2Q=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1 Título"/>
          <p:cNvSpPr txBox="1">
            <a:spLocks/>
          </p:cNvSpPr>
          <p:nvPr/>
        </p:nvSpPr>
        <p:spPr>
          <a:xfrm>
            <a:off x="457201" y="1428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itchFamily="34" charset="0"/>
                <a:ea typeface="+mj-ea"/>
                <a:cs typeface="+mj-cs"/>
              </a:rPr>
              <a:t>Jurisdicción de Corantioquia</a:t>
            </a:r>
          </a:p>
        </p:txBody>
      </p:sp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14475" y="984279"/>
            <a:ext cx="4414838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4402138" y="2081242"/>
            <a:ext cx="3455987" cy="1046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CORANTIOQUIA</a:t>
            </a:r>
          </a:p>
          <a:p>
            <a:pPr algn="ctr">
              <a:defRPr/>
            </a:pPr>
            <a:r>
              <a:rPr lang="es-CO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36.584 km2 (57.4%)</a:t>
            </a:r>
          </a:p>
          <a:p>
            <a:pPr algn="ctr">
              <a:defRPr/>
            </a:pPr>
            <a:r>
              <a:rPr lang="es-CO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4.694.625 </a:t>
            </a:r>
            <a:r>
              <a:rPr lang="es-CO" sz="1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hab</a:t>
            </a:r>
            <a:r>
              <a:rPr lang="es-CO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 (78,65%)</a:t>
            </a:r>
          </a:p>
          <a:p>
            <a:pPr algn="ctr">
              <a:defRPr/>
            </a:pPr>
            <a:r>
              <a:rPr lang="es-CO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80 municipios</a:t>
            </a: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0" y="2841654"/>
            <a:ext cx="2103438" cy="1046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CORPOURABA</a:t>
            </a:r>
          </a:p>
          <a:p>
            <a:pPr algn="ctr">
              <a:defRPr/>
            </a:pPr>
            <a:r>
              <a:rPr lang="es-CO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18.710 km2 (29,5%)</a:t>
            </a:r>
          </a:p>
          <a:p>
            <a:pPr algn="ctr">
              <a:defRPr/>
            </a:pPr>
            <a:r>
              <a:rPr lang="es-CO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623.792 </a:t>
            </a:r>
            <a:r>
              <a:rPr lang="es-CO" sz="1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hab</a:t>
            </a:r>
            <a:r>
              <a:rPr lang="es-CO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 (10,45%)</a:t>
            </a:r>
          </a:p>
          <a:p>
            <a:pPr algn="ctr">
              <a:defRPr/>
            </a:pPr>
            <a:r>
              <a:rPr lang="es-CO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19 municipios</a:t>
            </a:r>
            <a:endParaRPr lang="es-ES" sz="14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4841891" y="4556141"/>
            <a:ext cx="2016125" cy="1230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CORNARE</a:t>
            </a:r>
          </a:p>
          <a:p>
            <a:pPr algn="ctr">
              <a:defRPr/>
            </a:pPr>
            <a:r>
              <a:rPr lang="es-CO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8.318 km2 (13,1%)</a:t>
            </a:r>
          </a:p>
          <a:p>
            <a:pPr algn="ctr">
              <a:defRPr/>
            </a:pPr>
            <a:r>
              <a:rPr lang="es-CO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650.000 </a:t>
            </a:r>
            <a:r>
              <a:rPr lang="es-CO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hab</a:t>
            </a:r>
            <a:r>
              <a:rPr lang="es-CO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. (10,90%)</a:t>
            </a:r>
          </a:p>
          <a:p>
            <a:pPr algn="ctr">
              <a:defRPr/>
            </a:pPr>
            <a:r>
              <a:rPr lang="es-CO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26 municipios</a:t>
            </a:r>
          </a:p>
          <a:p>
            <a:pPr>
              <a:defRPr/>
            </a:pPr>
            <a:endParaRPr lang="es-ES" sz="12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4328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1928802"/>
            <a:ext cx="1714512" cy="1270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n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5010360"/>
            <a:ext cx="3214710" cy="776094"/>
          </a:xfrm>
          <a:prstGeom prst="rect">
            <a:avLst/>
          </a:prstGeom>
        </p:spPr>
      </p:pic>
      <p:pic>
        <p:nvPicPr>
          <p:cNvPr id="11" name="10 Imagen" descr="escudo-ministerio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7" y="1928802"/>
            <a:ext cx="7143768" cy="119257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4" name="13 Imagen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3553473"/>
            <a:ext cx="3213128" cy="106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LogoCMYK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944" t="25653" r="33081" b="30882"/>
          <a:stretch>
            <a:fillRect/>
          </a:stretch>
        </p:blipFill>
        <p:spPr bwMode="auto">
          <a:xfrm>
            <a:off x="142844" y="3429000"/>
            <a:ext cx="1347076" cy="1219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508" t="15576" r="14256" b="74902"/>
          <a:stretch>
            <a:fillRect/>
          </a:stretch>
        </p:blipFill>
        <p:spPr bwMode="auto">
          <a:xfrm>
            <a:off x="1428728" y="3429001"/>
            <a:ext cx="2494620" cy="124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AutoShape 2" descr="data:image/jpeg;base64,/9j/4AAQSkZJRgABAQAAAQABAAD/2wCEAAkGBwgHBgkIBwgKCgkLDRYPDQwMDRsUFRAWIB0iIiAdHx8kKDQsJCYxJx8fLT0tMTU3Ojo6Iys/RD84QzQ5OjcBCgoKDQwNGg8PGjclHyU3Nzc3Nzc3Nzc3Nzc3Nzc3Nzc3Nzc3Nzc3Nzc3Nzc3Nzc3Nzc3Nzc3Nzc3Nzc3Nzc3N//AABEIAKAAegMBIgACEQEDEQH/xAAbAAABBQEBAAAAAAAAAAAAAAAEAAIDBQYBB//EAEAQAAIBAgUCBAQDBQYEBwAAAAECAwQRAAUSITETQQYiUWEUMnGBFSORB0JiscEzUnKhstGC4fDxFyQ0Q1Nkkv/EABcBAQEBAQAAAAAAAAAAAAAAAAABAgP/xAAhEQACAgICAgMBAAAAAAAAAAAAAQIREiExUUFhAxOhIv/aAAwDAQACEQMRAD8A9xwsLCwAsNlkSKNpJGCoouWJsBh2BM1ErUEq06lpTYKBb1HrgGSx1UMkPWWQdP8AvHa31vxgT8ZpBLoOvSTZZAt1a1rnbgDULk2GMz1WpKJqSpp10CTqKD5trE383oFPN72I3PPIaOR8v/OlRI0qND05Vrym/NjY3sQ2m1zpH1xmznm3wGZr4wy1JfgZBc1KaY06gWSUMLDSvAv21Fb4BioqqSWJ6aipxl7qr6tUende+2m99O5Qnc4Ircoy4vpy6nl/EXUmWWQESCMAWLat7XVNNu6+zYnpZqlqJUhosrWUsopwJrE05X59POwHF/3TuOMDO2/6I8o8W5d1YcqiW0kSBBCZAZgAvdbWO29gSfbti3gzcy5n8Gsate7h1a4EekEN9yfb/ekpMooZGh69E0tS0aTUk0R3iXY3BJFiGPF9xpHAIEFNQwmgAqJWWop5Ig8Uystip1KLkgkC/I28v6k2E5JGtzXMIsuo3qZQSE3I9u/+W+JaKqjrKaOeIOEkF11CxI9cYyWmirIooDWzM8kw6iNdVbc7AgGwYi9uNu22NjQmD4dVppA6J5dQN7n19zio3GTbCsLCwsU2LCwsLACwsLCwBFNURwsiyMFLmy4gzJqz4Nvw0QmoYqFaU+VRfcm3O3bv7c4B8SwPNAjgAxxhmb5bgixB3ttsbgHg98QZfnGiiCPDodLIsRurLYlSCLbbjb1BX1xLMOW6ZV5hlQhqh+IVMcsZVjrl06QPLYMCDpX+0sSTckXJwOtdT5f16rLY1aRWjRplpwpkR1LDYbXFr3FgQd9t8Mrap2Z5UcyM8j9NSDaRrk7rcgomocE6iQvcgEZTlmun+MzOTTArlwyg65XO2obk37XHuFsN2ycvOgehqs3qKqR3GtpIjG8Lqz2Btzp+Xvba2+xw5PD+akAlKnVawcyR6rbXF77AlQSLbnfF3Sy1VTTg0SR5dQAXDkDcevoftb1DHDWFOXFs3qmJ4KLIVP3B/ri0XHsz+YwZrTTRT+aHoxLDGrg2UDi78En0Fzt9cFUte9THHNV6nqgxhMrIpeM2WwAsefObKLnTbttdI+YQxmSGeHMaXcMBubdxbc/e7f4cV9VltPVRPW5TGC2kCekPOkbjTb05FuD8tjcEMa2g2iyfLK1uroWTTtq0gamt5jp/c7Haxvi2yzL48uhaOIk6mLHsP0vYfbGPbMhQxGpVEl1DUQ0nTew3JDAX2uLjgg6vXVLVmavy1J4q2rVawR1Ug1n8uAoLKw4BuDxYHfVtgmVSXRuAb47ijybMQ7tE0wnDzPpk6ysQBxcbWv6C/IO18XmNHVOxYWFhYFFjhx3CPGAMbV1FQ8vUjvJCCpWKYm1mfc697Wt6W455PKKh61W0UEqqOkJLJDoEhuCTciwIGj1BBA7XxfZvXQ5fTWbpogUsxZbi1wAAO5JIA+57Yqs9Boo5Ey+SCKaaELNGotpAPIte3zk99hfsbw5SVAGVUaZhmg0OXggj6TSEkkhSdVzbudhzfzm5NiLW8dfK9XUeXLaYaI4gu0nbj3uNu9wv94EShp/w7w704xeaofpA8agLg/ZiGP1kxNnBSBYKAN+XBH1JCSBrJv8Ab1vfguDtbEItIGrq1q7W0kmmykwxp5xGbeVm0m4B3849CbheRpJXlWKhhoo45W1OZjAt2WzabrbzEXQm172252KydIFIqaw6kMlo1VdXUcjVwBY7DUSoAJ3ttcuzipgq81QfnqFpSUBiNw4dSDYjjYgn3wI7as7TmVB8XBLHDM8mmOnDElhc2W3ew7cXBtp5wU76lXNKABXVrTxX2B739Adrn3DdiCHWVcdZFFOiTQVbwtrdYWCrdSvUH0/WxtfjE+WzhMxaKSNlSe8ckclib9iwBNr3G3N2N8DXoGzdYqSohzKGOM0VYLTrLB1AnLNdLg3uL27ENsSRawroVkp43ilRwQkjNI/TUgghPooNtu31xGlO0tHmOVNZ3ju8QffUw3F/r5Cf8ZwFlt8wpVFZVzmNB01cKv8AZMNi3l3B0tsduO++AC6LL6eXM0eTqPVRAF5I340m3nblr6Rt9eMacYzuX1yUudNlnSSMOHMY77Mbc8iwJ/5Y0QxUbhwdwsLCxTQsNdgiszkKqi5J4Aw7HHUMpVgCpFiD3wBjswqEzCsSKpVQ4ZJunrsSmggA7XG8m+3Y/TEwlhrstTMaaBo4mKs7SjzyMbKQfYAsP5cYdm9DNQhKkydURoFvp82hPMBve5sL37kEfvbRdKno8qWky6SR6Z30ssgIIYm+pbjg7jbbi3fGTi7thnT/ADcjoybqsILfVQrD/QcA5ppnr6mJxA5lkGlJ01BiDpNgASPlXextycWOofiGSyg3SaHY/RDb/UMA1MMjZlKkQkskup2R3Fl1ux2Vhc8DfYXv7EysuMqpaeXL6SZvzHVmlVtR+Y3997Xtv6YpqyZs18QtTULlUNI8Er2ttrGq3vx/tgaLqxulHQmo68qtMpR20MPLuPMACDcW++IVmhpM16bxzRThiDdmQ6SwJGrXbcf54EctGzWlhhy/4W9oRGUJNuLbnGLpJo1jbolB8OyzKqsCC4Hmst/KAWHAANuTg2USsY6OtFSRWRdNF6jMpOkBmNnPl3JIItb6bjllemnKCzOn/wA5N7+YDRqsNr/u+u/ODEnZoG/K8SqbbSRAAj1Ia/8AlGMVGUSvQT5k607TQLKYSqkagAxVNjyORi4m38RQqo+REJPtplH9Rioy1Y5q/NVqQxpVlkZ0UXDnqGwNtzzx3xSvkHnleL4bOFgbpUYd6gAlmuFJ034/fA32GlsazKq0ZhRx1ARoyw80bcqf+rH6EYqKXKMuqqRYIS88DxXMj7kCwCkX/e8oN/4d8W+VZemW0UdLG5cJfzsACSTft/1bBIsU0wzCwsLFOgsLCxw8YArM8ni+EZFeNpUeNjGW3NmBtbncBv8APFRXCnqaKkelTXUx3jMgUXU6WC6iL8vpNr4G8Qgz5wTAHYwFWcghdFtN7G4IO4taxN7XIxBlskseWSrPJUJdLSQSjQfKEHlU7hiPewAB/ixk4uVssVlD5FRVEI1CjlCADkoCNH3No/1xJmtDDUVcsgMZjlh66a1Dq9gA1tuQNJH1OBsmnjFVNQVLAfFIC6/Locg727X7dhZLc4Oo9ZU5e7KlXSvrpyeCPT6WJH0PqDalW0QZo8VJlFHmtK/xDUbl2aIX6oa+sd7XJ+xtiKeSlzOsyiqqo42EiHqbbKQklx67EH9MTKkcEcgjpWly8uOvSW81O432HpwfTuOdx6iaNZaGspacQ0dE4JQkKNGh1JvfSLdQHc774hGO8NTw5i9RmEqdKnp4zTRhydIS9yRfi+32Aw+ioATRaJQY3k6iIsem4XmRu9zYD/jJ77OjSnqYj0aUUWVag8xtY1BFrKAO3A252AwTUzGkgaXT0qmpURU8SjeGPgWHF9x9yq9r4FSHxTKa+vr3P5VOjAH6c/6Cf+PFNk3Vgopaqdolp3kCzM0gVpNPLLq2sfKeeL/cjOG+Ay2LLov7eUh5Am5X0A9eLD1CW74fJBTUORtDoWqLh9UbKWsxQ+ULbi6+1hc4B8kvhSrEcC0UgAICqjqQwew52JtcLwd7g40gxi6BYmqqWPrmSCNiGjSz9Nw7AAEfbixsD22G0GKjUODuFhYWKbFhrkKpZuALnDscPGAMbPWRHOGmp6uOWWSWN+n0mC2AsLtfba53HI2wJUzVsldT19dFFpnDCNY7kx6SABuNzc+3IHbe1roY3qauD8O1RTK6rPImyvubC/q3mB4vfgkXjhrRLPB14VFHRSf+YnfhXYH17aip79jtjJwaBkqIaoyQqSxWxV0ufe23cb7fMQLi5UE2Eci5kFimcQ5lEB0pQdpRzyP6e5FwSMBZ9XvLWM6VKNl0sQSCaNyyJMLk6gDz8pB5FttxvySf4+jKlkZ6VNckrrplAFjYgWBO+sMBY9gpsQKmrLA1qdZY80SajrFFlqIR84/QgjvY3H0OwUsVLNKlS2Y5W7xm6yNEObcmzgEi5t6XOAIcyzSGlVMzoVq4itz1BdSP8W+3sbt64lTMMtaFqiPLKrpAEsYupoFudha4+2ATDpa6COVGR3zCqJ/LFrIvuoH8xc782xHJIMutWZi/Wr5R+VADwftewF/e17DUxu1a2fssenK6Onpkk2Eij5v1AsRzcgjEC09SYnm0pV15ezCVgBcuyC9zuBYi19ySLhdiGQblqzy1rVciNUVsg1oqgWRT++bmwG1gL722vp1YKqshllopJpahYZ086aRqRAB3Hc279uN971Xh1a+OukkM8skhk11QLXVRbcse7WsAALDYACxOLr8Wq6qYww0rfC1CHozFShG1uDueGPHGn1wQVNbG5dlFTFTCda1jKxDIIWsmiwA7eY6QNyO3ub38AkEKCcoZAPMUBAJ9r4psklkmqCZGMaIjKsAYFVu9+RsSABwdgR3vi8GKjpGq0dwsLCxTQsNkdY42dzZVBJPoMOwyVS8bqrFSQQGHb3wBkK3M1qpF1TwgfFGNBIbqRZgGCj+IDci9/Yi8bT0rVE6LD8I7adpAPKE0IGZfbXq8wFxp7DBNfQTx01RSmidomDyGcSnYi5vZTc8khfX6Xxyj6kkFWs9P8K6MJOuhLMrk3CE/ObgqLbHe222MnHdk1Nl6ZjBJStKZadb9SbWJFdm5K7W1e7XIvYeuAMxyeKkr4YklmBk0RpI8bMBuACWvYkDYEj0vcm+LDI6ysinihrYJy8/zySFiEsNgNrW9xYe52xoamFKiB4ZRdHFjhyaxTRl693h+H+E+LemQBVfR1EN9OiwFvmuRyCLci+7cqhq/gBLEwZqhdax1KKWF7WOpSDZb2/h4F9jjs+UVSJJUun50bBUJTWGOu5fSo1aT/dvtqawHOK7LwBTKsNZPJTnqP0kKvGdV2F34QAEagbAle+4Iw9MF+IppITSCON0qUskkkpMdmNtSqR5r6jbUNtJIFhvarDUVCxJRozS2tqUpGIvmUsbhrHUnKbHnnlmV5XU5ykLVYaBIirMop+msl7kg6iTqBbkWG7DcHGuo6Gno0K08YW9tRJJJtxcnfBIsYt8mVWlly2Zcn6atTSOsyqNVpd/MrNY7Dy6r7nbnURgaSYVMdMnUpklpNVKzv/fXyg3ALAi+oA2uRt641+ZZdDXxqJY1LoQVbgjcG1+QNhxjOVuUVaxdaphgSGOJ2mWBd9Fx5UsO2kFRb/fBiUWh+SzimzuogWi6bOSbuyIERnZgOb3sV8tr8X7Y1oxisqyeoqI4EXqQGnlZmkkGohyAbEG2r93zXN/Y2ttcVG4cHcLCwsU2QVlVDR0z1FVIsUMYu7two9TgWPO8uloPj46uNqMf++tyn6+mI/FIJ8NZqALk0kv+g4z/AIWYH9l0ABG9FIBv3uw/niN7ow5PKjSR5xlsteKBa2L4zTrEBazkWvex34w2qzPLFWpSqnjC04DTiQGyDkFtthtzjOeLPD8uc5lU1OXSmHNaGGCWklBtveS6n2Nh/wBr4Fos5lzzwt4jqKmBoKqKianqI2FrSKj3t+o/liWZzdtM07+Jckjpoql8zp1gmYrHKzWVz6A98Gy5lSQtCssulp/7JSpu+19vtfbGMo8n/HP2VUtGn9uKfqQEdnViRb68ffFn4IzSTxBQ0uYThtVND0GJW2qb982+gX/9EYJsRm3Sfks08SZLJHI8eZQOkRtIwNwhHYnt98Mq6/II6ilSqlpRPIgNOrDeReRpHcd8ZDwKa/rZqtKsZpmzyQVPJbRp7Di17X++J/FTiPxZ4PbLI45giTCBOpZXsosNW/674l6sx9jxs29NmVBU08lRTVkEkMV+pIsgIS3Or0tbviOPOsvkljiWpXqSKXjQqQzqBclQRuLdxtjB+G6WjzzJvEtRV1RpavNJTDUw6dqViSqAjvctuTbuNrHFjk1bnVDn+XZP4ppYqhyJDRZhCeSF3Bt/CfQduecVM0vltJmmj8R5PLBPPFmELw05tM6m4jP8R7Ykpc8yuseJKavp3aYExAOLyAclfX7Y8/8AD1z4R8bj/wCzVfyOGZ2B/wCEmUSLf4qMwGmK/MH1fu972viZOjP2ur9Hp0tRDFNFFJIqyTEiNSd3IFzb7YHzHNqDKxGcxq4qYSHShlNgx9AfX2xhPGU1b06XPIUnaoyaVNgh0MLfmm/HJ0+2k+uCv2mVUNb4dySrp21RTZjBIjA8go9v54uRqXy0n6NrSZjR1kjx01TFJIltcat5l+o5GC8YTxQJE/aJ4ZehuKh1kWfT3hFvm9vm++N3ipm4yttdArVlFJ+Wamna+2nqA3+2KyDJckyvQIwKeLX1EgapYRBr3uELaed+Od8ZrwtQ0tV4v8Y09RBHJC8iKyMoIIIN8ZSrqJ6v9lVQtWzTLS5iIoJZLsSg9zv3IxMjk/k1bXf4euUyZc2YSVME6PUyqA+mctdRx5b22ue3c4U+UUEyVayU4CVlvidLFepYW3sfTbAGWRrPmMtRW0UVLNSP06VgRdkaNSdx6m+38OC/ENSIcuMImML1J6KyDlb/ADMPotz9bYvg6qqJsuo6HLKBYqHTFSKNSjqFlUc7EnjCo46ClomFK0UdMWZyyPZbsSWN+25xl/2c13xGRVGS1ZDT5WzU5DDZot9Bse1gR9Biiy/q+BzSzODL4czSJGlBXV8NKy7m3of5e4F5Zj7EknWjZQ5P4dpYpY4ZFhSpJeRUrXXqE7Enzb/XD2yrw9LLSz3g10KqsDLUkCEDYWsbD+uKPxPltLF4AraxYU+Iky6FC+kXCrawHtuf1w5cvpR+zt60QoJzkTRsQo8y9O4v62I2+pw9BvdV7Lw5FkNVJV1aQQs1TYVDxykLJax8wBt2GJaOkyqWfq0861M8UZjV/iTK0anmxLHTew352x55UO48HeDMuA0UVbVIlVp2DrrA0n2Nzt7Y0H7RScunyGvoLRVaVqwpoFtaNyhtyDYbYWiKaq66/S8OR+H8upaindUp4KwkzK9SyiU973bc4lgyfJKOKnkWKIRQf+nMspZYr/3NRsD9MZ7wbI+Y+MfFFRXXeammWnhV9+nEC48voGABPrijkZ4ofHuVRjVl9OhlhXlYma5IX037e2JaJmkrrs37UeUfhUlI8iGhlZg4apJDE7kai3fc2vgZsj8O1FLTZcyQyQwPqgg+JY6G9QNXPP0ucA5XDE37PMnBjQqaekNio51Jv9cA5bFGv7W8zIRbjLgRtwbx4ppvi1ya6ly+gpKp5oo1+KkWzSO5eQqDxdiTa/bjB+POc3zk0PjHLs6+IJopHagkjsbImrZ/uwJ+gGPRb4qZuMk7Rn6fwnS09ZXVUVZXLLXm9TaVRr/RbjntbHcy8JZZX5NDk5WSnoIjqENOQoJ5uTYnnf740GFhRcI9FUmSqKymqZq2rnNNfppI66ASLXICi5tf9cES0HVzCCtM8waFGVYgw0HVa5Ite+w7/wBcG4WKXFFFF4Zp4c4qs2hqquOqqlKS6XXSRaw209u39cEnJKV8l/CKnXU0nSEVpiCdI43AG4235xaYCrqh4amgRWAWaco4I5HTc/zAwolJA+ZZJBmOT/hU8sy0xRY26bAMyjsTb2HGG/gUP4Ccl+IqPhel0dWpdei1tN7em3r74JzaeWCgkkgIDgqBfYG7Ac9vr257Yfls0k+X080gId4wzXABv342/TE0KjZWJ4Wy4ZHFk0glmpYW1QmR/PEQbgqwAII9cTHIYJa2mq66eeslpQegJyulGP71lUAttyb27WwshrKmrDmo3tHG5NraZGB1p9rD9cTSVEn4zFCkheMxt1I10+Q7FSRyL773t7YaJUaK7O8hqxJPmXhyaOkzWVFWUyC8c4HGoeo7N/TC8PZIsWUT0mY5dGklXdqxjL1fiHb5iTz6/TGjwsKLgrspMu8Ow0FPDSpV1ctJAwMVPK6lUsbqNlBIHYEnthg8MU65zUZulXWJWVEZid1dbBdtgNO3A352xfYWLQwiUeY+GaPMsjjyaqlnNJGFA0soYheLm2DIcteGGOJcwrCEUKCxQnb1OnfFhhYDFH//2Q=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52" name="AutoShape 4" descr="data:image/jpeg;base64,/9j/4AAQSkZJRgABAQAAAQABAAD/2wCEAAkGBwgHBgkIBwgKCgkLDRYPDQwMDRsUFRAWIB0iIiAdHx8kKDQsJCYxJx8fLT0tMTU3Ojo6Iys/RD84QzQ5OjcBCgoKDQwNGg8PGjclHyU3Nzc3Nzc3Nzc3Nzc3Nzc3Nzc3Nzc3Nzc3Nzc3Nzc3Nzc3Nzc3Nzc3Nzc3Nzc3Nzc3N//AABEIAKAAegMBIgACEQEDEQH/xAAbAAABBQEBAAAAAAAAAAAAAAAEAAIDBQYBB//EAEAQAAIBAgUCBAQDBQYEBwAAAAECAwQRAAUSITETQQYiUWEUMnGBFSORB0JiscEzUnKhstGC4fDxFyQ0Q1Nkkv/EABcBAQEBAQAAAAAAAAAAAAAAAAABAgP/xAAhEQACAgICAgMBAAAAAAAAAAAAAQIREiExUUFhAxOhIv/aAAwDAQACEQMRAD8A9xwsLCwAsNlkSKNpJGCoouWJsBh2BM1ErUEq06lpTYKBb1HrgGSx1UMkPWWQdP8AvHa31vxgT8ZpBLoOvSTZZAt1a1rnbgDULk2GMz1WpKJqSpp10CTqKD5trE383oFPN72I3PPIaOR8v/OlRI0qND05Vrym/NjY3sQ2m1zpH1xmznm3wGZr4wy1JfgZBc1KaY06gWSUMLDSvAv21Fb4BioqqSWJ6aipxl7qr6tUende+2m99O5Qnc4Ircoy4vpy6nl/EXUmWWQESCMAWLat7XVNNu6+zYnpZqlqJUhosrWUsopwJrE05X59POwHF/3TuOMDO2/6I8o8W5d1YcqiW0kSBBCZAZgAvdbWO29gSfbti3gzcy5n8Gsate7h1a4EekEN9yfb/ekpMooZGh69E0tS0aTUk0R3iXY3BJFiGPF9xpHAIEFNQwmgAqJWWop5Ig8Uystip1KLkgkC/I28v6k2E5JGtzXMIsuo3qZQSE3I9u/+W+JaKqjrKaOeIOEkF11CxI9cYyWmirIooDWzM8kw6iNdVbc7AgGwYi9uNu22NjQmD4dVppA6J5dQN7n19zio3GTbCsLCwsU2LCwsLACwsLCwBFNURwsiyMFLmy4gzJqz4Nvw0QmoYqFaU+VRfcm3O3bv7c4B8SwPNAjgAxxhmb5bgixB3ttsbgHg98QZfnGiiCPDodLIsRurLYlSCLbbjb1BX1xLMOW6ZV5hlQhqh+IVMcsZVjrl06QPLYMCDpX+0sSTckXJwOtdT5f16rLY1aRWjRplpwpkR1LDYbXFr3FgQd9t8Mrap2Z5UcyM8j9NSDaRrk7rcgomocE6iQvcgEZTlmun+MzOTTArlwyg65XO2obk37XHuFsN2ycvOgehqs3qKqR3GtpIjG8Lqz2Btzp+Xvba2+xw5PD+akAlKnVawcyR6rbXF77AlQSLbnfF3Sy1VTTg0SR5dQAXDkDcevoftb1DHDWFOXFs3qmJ4KLIVP3B/ri0XHsz+YwZrTTRT+aHoxLDGrg2UDi78En0Fzt9cFUte9THHNV6nqgxhMrIpeM2WwAsefObKLnTbttdI+YQxmSGeHMaXcMBubdxbc/e7f4cV9VltPVRPW5TGC2kCekPOkbjTb05FuD8tjcEMa2g2iyfLK1uroWTTtq0gamt5jp/c7Haxvi2yzL48uhaOIk6mLHsP0vYfbGPbMhQxGpVEl1DUQ0nTew3JDAX2uLjgg6vXVLVmavy1J4q2rVawR1Ug1n8uAoLKw4BuDxYHfVtgmVSXRuAb47ijybMQ7tE0wnDzPpk6ysQBxcbWv6C/IO18XmNHVOxYWFhYFFjhx3CPGAMbV1FQ8vUjvJCCpWKYm1mfc697Wt6W455PKKh61W0UEqqOkJLJDoEhuCTciwIGj1BBA7XxfZvXQ5fTWbpogUsxZbi1wAAO5JIA+57Yqs9Boo5Ey+SCKaaELNGotpAPIte3zk99hfsbw5SVAGVUaZhmg0OXggj6TSEkkhSdVzbudhzfzm5NiLW8dfK9XUeXLaYaI4gu0nbj3uNu9wv94EShp/w7w704xeaofpA8agLg/ZiGP1kxNnBSBYKAN+XBH1JCSBrJv8Ab1vfguDtbEItIGrq1q7W0kmmykwxp5xGbeVm0m4B3849CbheRpJXlWKhhoo45W1OZjAt2WzabrbzEXQm172252KydIFIqaw6kMlo1VdXUcjVwBY7DUSoAJ3ttcuzipgq81QfnqFpSUBiNw4dSDYjjYgn3wI7as7TmVB8XBLHDM8mmOnDElhc2W3ew7cXBtp5wU76lXNKABXVrTxX2B739Adrn3DdiCHWVcdZFFOiTQVbwtrdYWCrdSvUH0/WxtfjE+WzhMxaKSNlSe8ckclib9iwBNr3G3N2N8DXoGzdYqSohzKGOM0VYLTrLB1AnLNdLg3uL27ENsSRawroVkp43ilRwQkjNI/TUgghPooNtu31xGlO0tHmOVNZ3ju8QffUw3F/r5Cf8ZwFlt8wpVFZVzmNB01cKv8AZMNi3l3B0tsduO++AC6LL6eXM0eTqPVRAF5I340m3nblr6Rt9eMacYzuX1yUudNlnSSMOHMY77Mbc8iwJ/5Y0QxUbhwdwsLCxTQsNdgiszkKqi5J4Aw7HHUMpVgCpFiD3wBjswqEzCsSKpVQ4ZJunrsSmggA7XG8m+3Y/TEwlhrstTMaaBo4mKs7SjzyMbKQfYAsP5cYdm9DNQhKkydURoFvp82hPMBve5sL37kEfvbRdKno8qWky6SR6Z30ssgIIYm+pbjg7jbbi3fGTi7thnT/ADcjoybqsILfVQrD/QcA5ppnr6mJxA5lkGlJ01BiDpNgASPlXextycWOofiGSyg3SaHY/RDb/UMA1MMjZlKkQkskup2R3Fl1ux2Vhc8DfYXv7EysuMqpaeXL6SZvzHVmlVtR+Y3997Xtv6YpqyZs18QtTULlUNI8Er2ttrGq3vx/tgaLqxulHQmo68qtMpR20MPLuPMACDcW++IVmhpM16bxzRThiDdmQ6SwJGrXbcf54EctGzWlhhy/4W9oRGUJNuLbnGLpJo1jbolB8OyzKqsCC4Hmst/KAWHAANuTg2USsY6OtFSRWRdNF6jMpOkBmNnPl3JIItb6bjllemnKCzOn/wA5N7+YDRqsNr/u+u/ODEnZoG/K8SqbbSRAAj1Ia/8AlGMVGUSvQT5k607TQLKYSqkagAxVNjyORi4m38RQqo+REJPtplH9Rioy1Y5q/NVqQxpVlkZ0UXDnqGwNtzzx3xSvkHnleL4bOFgbpUYd6gAlmuFJ034/fA32GlsazKq0ZhRx1ARoyw80bcqf+rH6EYqKXKMuqqRYIS88DxXMj7kCwCkX/e8oN/4d8W+VZemW0UdLG5cJfzsACSTft/1bBIsU0wzCwsLFOgsLCxw8YArM8ni+EZFeNpUeNjGW3NmBtbncBv8APFRXCnqaKkelTXUx3jMgUXU6WC6iL8vpNr4G8Qgz5wTAHYwFWcghdFtN7G4IO4taxN7XIxBlskseWSrPJUJdLSQSjQfKEHlU7hiPewAB/ixk4uVssVlD5FRVEI1CjlCADkoCNH3No/1xJmtDDUVcsgMZjlh66a1Dq9gA1tuQNJH1OBsmnjFVNQVLAfFIC6/Locg727X7dhZLc4Oo9ZU5e7KlXSvrpyeCPT6WJH0PqDalW0QZo8VJlFHmtK/xDUbl2aIX6oa+sd7XJ+xtiKeSlzOsyiqqo42EiHqbbKQklx67EH9MTKkcEcgjpWly8uOvSW81O432HpwfTuOdx6iaNZaGspacQ0dE4JQkKNGh1JvfSLdQHc774hGO8NTw5i9RmEqdKnp4zTRhydIS9yRfi+32Aw+ioATRaJQY3k6iIsem4XmRu9zYD/jJ77OjSnqYj0aUUWVag8xtY1BFrKAO3A252AwTUzGkgaXT0qmpURU8SjeGPgWHF9x9yq9r4FSHxTKa+vr3P5VOjAH6c/6Cf+PFNk3Vgopaqdolp3kCzM0gVpNPLLq2sfKeeL/cjOG+Ay2LLov7eUh5Am5X0A9eLD1CW74fJBTUORtDoWqLh9UbKWsxQ+ULbi6+1hc4B8kvhSrEcC0UgAICqjqQwew52JtcLwd7g40gxi6BYmqqWPrmSCNiGjSz9Nw7AAEfbixsD22G0GKjUODuFhYWKbFhrkKpZuALnDscPGAMbPWRHOGmp6uOWWSWN+n0mC2AsLtfba53HI2wJUzVsldT19dFFpnDCNY7kx6SABuNzc+3IHbe1roY3qauD8O1RTK6rPImyvubC/q3mB4vfgkXjhrRLPB14VFHRSf+YnfhXYH17aip79jtjJwaBkqIaoyQqSxWxV0ufe23cb7fMQLi5UE2Eci5kFimcQ5lEB0pQdpRzyP6e5FwSMBZ9XvLWM6VKNl0sQSCaNyyJMLk6gDz8pB5FttxvySf4+jKlkZ6VNckrrplAFjYgWBO+sMBY9gpsQKmrLA1qdZY80SajrFFlqIR84/QgjvY3H0OwUsVLNKlS2Y5W7xm6yNEObcmzgEi5t6XOAIcyzSGlVMzoVq4itz1BdSP8W+3sbt64lTMMtaFqiPLKrpAEsYupoFudha4+2ATDpa6COVGR3zCqJ/LFrIvuoH8xc782xHJIMutWZi/Wr5R+VADwftewF/e17DUxu1a2fssenK6Onpkk2Eij5v1AsRzcgjEC09SYnm0pV15ezCVgBcuyC9zuBYi19ySLhdiGQblqzy1rVciNUVsg1oqgWRT++bmwG1gL722vp1YKqshllopJpahYZ086aRqRAB3Hc279uN971Xh1a+OukkM8skhk11QLXVRbcse7WsAALDYACxOLr8Wq6qYww0rfC1CHozFShG1uDueGPHGn1wQVNbG5dlFTFTCda1jKxDIIWsmiwA7eY6QNyO3ub38AkEKCcoZAPMUBAJ9r4psklkmqCZGMaIjKsAYFVu9+RsSABwdgR3vi8GKjpGq0dwsLCxTQsNkdY42dzZVBJPoMOwyVS8bqrFSQQGHb3wBkK3M1qpF1TwgfFGNBIbqRZgGCj+IDci9/Yi8bT0rVE6LD8I7adpAPKE0IGZfbXq8wFxp7DBNfQTx01RSmidomDyGcSnYi5vZTc8khfX6Xxyj6kkFWs9P8K6MJOuhLMrk3CE/ObgqLbHe222MnHdk1Nl6ZjBJStKZadb9SbWJFdm5K7W1e7XIvYeuAMxyeKkr4YklmBk0RpI8bMBuACWvYkDYEj0vcm+LDI6ysinihrYJy8/zySFiEsNgNrW9xYe52xoamFKiB4ZRdHFjhyaxTRl693h+H+E+LemQBVfR1EN9OiwFvmuRyCLci+7cqhq/gBLEwZqhdax1KKWF7WOpSDZb2/h4F9jjs+UVSJJUun50bBUJTWGOu5fSo1aT/dvtqawHOK7LwBTKsNZPJTnqP0kKvGdV2F34QAEagbAle+4Iw9MF+IppITSCON0qUskkkpMdmNtSqR5r6jbUNtJIFhvarDUVCxJRozS2tqUpGIvmUsbhrHUnKbHnnlmV5XU5ykLVYaBIirMop+msl7kg6iTqBbkWG7DcHGuo6Gno0K08YW9tRJJJtxcnfBIsYt8mVWlly2Zcn6atTSOsyqNVpd/MrNY7Dy6r7nbnURgaSYVMdMnUpklpNVKzv/fXyg3ALAi+oA2uRt641+ZZdDXxqJY1LoQVbgjcG1+QNhxjOVuUVaxdaphgSGOJ2mWBd9Fx5UsO2kFRb/fBiUWh+SzimzuogWi6bOSbuyIERnZgOb3sV8tr8X7Y1oxisqyeoqI4EXqQGnlZmkkGohyAbEG2r93zXN/Y2ttcVG4cHcLCwsU2QVlVDR0z1FVIsUMYu7two9TgWPO8uloPj46uNqMf++tyn6+mI/FIJ8NZqALk0kv+g4z/AIWYH9l0ABG9FIBv3uw/niN7ow5PKjSR5xlsteKBa2L4zTrEBazkWvex34w2qzPLFWpSqnjC04DTiQGyDkFtthtzjOeLPD8uc5lU1OXSmHNaGGCWklBtveS6n2Nh/wBr4Fos5lzzwt4jqKmBoKqKianqI2FrSKj3t+o/liWZzdtM07+Jckjpoql8zp1gmYrHKzWVz6A98Gy5lSQtCssulp/7JSpu+19vtfbGMo8n/HP2VUtGn9uKfqQEdnViRb68ffFn4IzSTxBQ0uYThtVND0GJW2qb982+gX/9EYJsRm3Sfks08SZLJHI8eZQOkRtIwNwhHYnt98Mq6/II6ilSqlpRPIgNOrDeReRpHcd8ZDwKa/rZqtKsZpmzyQVPJbRp7Di17X++J/FTiPxZ4PbLI45giTCBOpZXsosNW/674l6sx9jxs29NmVBU08lRTVkEkMV+pIsgIS3Or0tbviOPOsvkljiWpXqSKXjQqQzqBclQRuLdxtjB+G6WjzzJvEtRV1RpavNJTDUw6dqViSqAjvctuTbuNrHFjk1bnVDn+XZP4ppYqhyJDRZhCeSF3Bt/CfQduecVM0vltJmmj8R5PLBPPFmELw05tM6m4jP8R7Ykpc8yuseJKavp3aYExAOLyAclfX7Y8/8AD1z4R8bj/wCzVfyOGZ2B/wCEmUSLf4qMwGmK/MH1fu972viZOjP2ur9Hp0tRDFNFFJIqyTEiNSd3IFzb7YHzHNqDKxGcxq4qYSHShlNgx9AfX2xhPGU1b06XPIUnaoyaVNgh0MLfmm/HJ0+2k+uCv2mVUNb4dySrp21RTZjBIjA8go9v54uRqXy0n6NrSZjR1kjx01TFJIltcat5l+o5GC8YTxQJE/aJ4ZehuKh1kWfT3hFvm9vm++N3ipm4yttdArVlFJ+Wamna+2nqA3+2KyDJckyvQIwKeLX1EgapYRBr3uELaed+Od8ZrwtQ0tV4v8Y09RBHJC8iKyMoIIIN8ZSrqJ6v9lVQtWzTLS5iIoJZLsSg9zv3IxMjk/k1bXf4euUyZc2YSVME6PUyqA+mctdRx5b22ue3c4U+UUEyVayU4CVlvidLFepYW3sfTbAGWRrPmMtRW0UVLNSP06VgRdkaNSdx6m+38OC/ENSIcuMImML1J6KyDlb/ADMPotz9bYvg6qqJsuo6HLKBYqHTFSKNSjqFlUc7EnjCo46ClomFK0UdMWZyyPZbsSWN+25xl/2c13xGRVGS1ZDT5WzU5DDZot9Bse1gR9Biiy/q+BzSzODL4czSJGlBXV8NKy7m3of5e4F5Zj7EknWjZQ5P4dpYpY4ZFhSpJeRUrXXqE7Enzb/XD2yrw9LLSz3g10KqsDLUkCEDYWsbD+uKPxPltLF4AraxYU+Iky6FC+kXCrawHtuf1w5cvpR+zt60QoJzkTRsQo8y9O4v62I2+pw9BvdV7Lw5FkNVJV1aQQs1TYVDxykLJax8wBt2GJaOkyqWfq0861M8UZjV/iTK0anmxLHTew352x55UO48HeDMuA0UVbVIlVp2DrrA0n2Nzt7Y0H7RScunyGvoLRVaVqwpoFtaNyhtyDYbYWiKaq66/S8OR+H8upaindUp4KwkzK9SyiU973bc4lgyfJKOKnkWKIRQf+nMspZYr/3NRsD9MZ7wbI+Y+MfFFRXXeammWnhV9+nEC48voGABPrijkZ4ofHuVRjVl9OhlhXlYma5IX037e2JaJmkrrs37UeUfhUlI8iGhlZg4apJDE7kai3fc2vgZsj8O1FLTZcyQyQwPqgg+JY6G9QNXPP0ucA5XDE37PMnBjQqaekNio51Jv9cA5bFGv7W8zIRbjLgRtwbx4ppvi1ya6ly+gpKp5oo1+KkWzSO5eQqDxdiTa/bjB+POc3zk0PjHLs6+IJopHagkjsbImrZ/uwJ+gGPRb4qZuMk7Rn6fwnS09ZXVUVZXLLXm9TaVRr/RbjntbHcy8JZZX5NDk5WSnoIjqENOQoJ5uTYnnf740GFhRcI9FUmSqKymqZq2rnNNfppI66ASLXICi5tf9cES0HVzCCtM8waFGVYgw0HVa5Ite+w7/wBcG4WKXFFFF4Zp4c4qs2hqquOqqlKS6XXSRaw209u39cEnJKV8l/CKnXU0nSEVpiCdI43AG4235xaYCrqh4amgRWAWaco4I5HTc/zAwolJA+ZZJBmOT/hU8sy0xRY26bAMyjsTb2HGG/gUP4Ccl+IqPhel0dWpdei1tN7em3r74JzaeWCgkkgIDgqBfYG7Ac9vr257Yfls0k+X080gId4wzXABv342/TE0KjZWJ4Wy4ZHFk0glmpYW1QmR/PEQbgqwAII9cTHIYJa2mq66eeslpQegJyulGP71lUAttyb27WwshrKmrDmo3tHG5NraZGB1p9rD9cTSVEn4zFCkheMxt1I10+Q7FSRyL773t7YaJUaK7O8hqxJPmXhyaOkzWVFWUyC8c4HGoeo7N/TC8PZIsWUT0mY5dGklXdqxjL1fiHb5iTz6/TGjwsKLgrspMu8Ow0FPDSpV1ctJAwMVPK6lUsbqNlBIHYEnthg8MU65zUZulXWJWVEZid1dbBdtgNO3A352xfYWLQwiUeY+GaPMsjjyaqlnNJGFA0soYheLm2DIcteGGOJcwrCEUKCxQnb1OnfFhhYDFH//2Q==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2054" name="Picture 6" descr="http://1.bp.blogspot.com/-i-a8Vk0uKKQ/UaRlpJICDuI/AAAAAAAABh0/j0sTjvOv-9k/s1600/logotipo+udea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43372" y="3357563"/>
            <a:ext cx="1072391" cy="1407038"/>
          </a:xfrm>
          <a:prstGeom prst="rect">
            <a:avLst/>
          </a:prstGeom>
          <a:noFill/>
        </p:spPr>
      </p:pic>
      <p:sp>
        <p:nvSpPr>
          <p:cNvPr id="16" name="1 Título"/>
          <p:cNvSpPr txBox="1">
            <a:spLocks/>
          </p:cNvSpPr>
          <p:nvPr/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Rounded MT Bold" pitchFamily="34" charset="0"/>
                <a:ea typeface="+mj-ea"/>
                <a:cs typeface="+mj-cs"/>
              </a:rPr>
              <a:t>Aliados Estratégicos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74328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214314" y="250045"/>
            <a:ext cx="8715404" cy="607187"/>
          </a:xfrm>
        </p:spPr>
        <p:txBody>
          <a:bodyPr>
            <a:noAutofit/>
          </a:bodyPr>
          <a:lstStyle/>
          <a:p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Producción de oro en Colombia año 2012</a:t>
            </a:r>
            <a:endParaRPr lang="en-U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graphicFrame>
        <p:nvGraphicFramePr>
          <p:cNvPr id="14" name="6 Gráfico"/>
          <p:cNvGraphicFramePr>
            <a:graphicFrameLocks noGrp="1"/>
          </p:cNvGraphicFramePr>
          <p:nvPr>
            <p:ph idx="1"/>
          </p:nvPr>
        </p:nvGraphicFramePr>
        <p:xfrm>
          <a:off x="285720" y="100010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14 Rectángulo"/>
          <p:cNvSpPr/>
          <p:nvPr/>
        </p:nvSpPr>
        <p:spPr>
          <a:xfrm>
            <a:off x="5572132" y="5357826"/>
            <a:ext cx="30003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dirty="0" smtClean="0">
                <a:latin typeface="Arial Rounded MT Bold" pitchFamily="34" charset="0"/>
              </a:rPr>
              <a:t>Fuente:</a:t>
            </a:r>
          </a:p>
          <a:p>
            <a:r>
              <a:rPr lang="es-ES" sz="1000" dirty="0" smtClean="0">
                <a:latin typeface="Arial Rounded MT Bold" pitchFamily="34" charset="0"/>
              </a:rPr>
              <a:t>LEONARDO </a:t>
            </a:r>
            <a:r>
              <a:rPr lang="es-ES" sz="1000" dirty="0" err="1" smtClean="0">
                <a:latin typeface="Arial Rounded MT Bold" pitchFamily="34" charset="0"/>
              </a:rPr>
              <a:t>GÜIZA,</a:t>
            </a:r>
            <a:r>
              <a:rPr lang="es-ES" sz="1000" i="1" dirty="0" err="1" smtClean="0">
                <a:latin typeface="Arial Rounded MT Bold" pitchFamily="34" charset="0"/>
              </a:rPr>
              <a:t>Abogado</a:t>
            </a:r>
            <a:r>
              <a:rPr lang="es-ES" sz="1000" i="1" dirty="0" smtClean="0">
                <a:latin typeface="Arial Rounded MT Bold" pitchFamily="34" charset="0"/>
              </a:rPr>
              <a:t>, Biólogo, M </a:t>
            </a:r>
            <a:r>
              <a:rPr lang="es-ES" sz="1000" i="1" dirty="0" err="1" smtClean="0">
                <a:latin typeface="Arial Rounded MT Bold" pitchFamily="34" charset="0"/>
              </a:rPr>
              <a:t>Sc.</a:t>
            </a:r>
            <a:r>
              <a:rPr lang="es-ES" sz="1000" i="1" dirty="0" smtClean="0">
                <a:latin typeface="Arial Rounded MT Bold" pitchFamily="34" charset="0"/>
              </a:rPr>
              <a:t> Profesor, Universidad del Rosario, Colombia </a:t>
            </a:r>
            <a:endParaRPr lang="es-ES" sz="1000" dirty="0">
              <a:latin typeface="Arial Rounded MT Bold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391705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Porcentaje promedio de la producción de oro en, en el período 2007 - 2011</a:t>
            </a:r>
            <a:endParaRPr lang="es-E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14282" y="1285860"/>
          <a:ext cx="872963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072066" y="1067246"/>
            <a:ext cx="364333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000" dirty="0" smtClean="0">
                <a:latin typeface="Arial Rounded MT Bold" pitchFamily="34" charset="0"/>
              </a:rPr>
              <a:t>El potencial aurífero de Antioquia no es cosa del pasado, cuando producía el 40% del oro a nivel mundial, por allá en 1850. Actualmente el 72% de este territorio tiene oro, según el mapa de geoquímica elaborado por la Universidad Nacional, cuyos estudios fueron realizados en el Instituto de Geofísica y Exploración de Beijing, China</a:t>
            </a:r>
            <a:r>
              <a:rPr lang="es-ES" dirty="0" smtClean="0">
                <a:latin typeface="Arial Rounded MT Bold" pitchFamily="34" charset="0"/>
              </a:rPr>
              <a:t>. </a:t>
            </a:r>
            <a:endParaRPr lang="es-CO" dirty="0">
              <a:latin typeface="Arial Rounded MT Bold" pitchFamily="34" charset="0"/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457201" y="-142900"/>
            <a:ext cx="8229600" cy="1143000"/>
          </a:xfrm>
        </p:spPr>
        <p:txBody>
          <a:bodyPr>
            <a:normAutofit/>
          </a:bodyPr>
          <a:lstStyle/>
          <a:p>
            <a:r>
              <a:rPr lang="es-CO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Potencial Aurífero de Antioquia </a:t>
            </a:r>
            <a:endParaRPr lang="es-ES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7" name="Picture 4" descr="linaea base mercuri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38310" y="1000108"/>
            <a:ext cx="5124624" cy="4878032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25470"/>
          </a:xfrm>
        </p:spPr>
        <p:txBody>
          <a:bodyPr>
            <a:noAutofit/>
          </a:bodyPr>
          <a:lstStyle/>
          <a:p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ÁREA DE LA JURISDICCIÓN  DE CORANTIOQUIA TITULADA PARA PROYECTOS MINEROS </a:t>
            </a:r>
            <a:endParaRPr lang="es-CO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15" name="14 Marcador de contenido" descr="AreaTituladaJurisdiccion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1664798"/>
            <a:ext cx="4087368" cy="4407408"/>
          </a:xfrm>
        </p:spPr>
      </p:pic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214422"/>
            <a:ext cx="2771800" cy="892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20 Rectángulo"/>
          <p:cNvSpPr>
            <a:spLocks noChangeArrowheads="1"/>
          </p:cNvSpPr>
          <p:nvPr/>
        </p:nvSpPr>
        <p:spPr bwMode="auto">
          <a:xfrm>
            <a:off x="4500562" y="1214422"/>
            <a:ext cx="432048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Área del Departamento: 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6.307.238 ha</a:t>
            </a:r>
          </a:p>
          <a:p>
            <a:pPr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Área Jurisdicción de Corantioquia :  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3.602.377 ha</a:t>
            </a:r>
          </a:p>
          <a:p>
            <a:pPr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Área Titulada del Departamento : 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1.024.389 Ha </a:t>
            </a:r>
          </a:p>
          <a:p>
            <a:pPr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Nro. Títulos en el Departamento 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: 1.317</a:t>
            </a:r>
          </a:p>
          <a:p>
            <a:pPr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Área Titulada  Corantioquia: 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649.443 Ha</a:t>
            </a:r>
          </a:p>
          <a:p>
            <a:pPr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Nro. Títulos  Jurisdicción  </a:t>
            </a:r>
            <a:r>
              <a:rPr lang="es-CO" sz="1600" b="1" dirty="0" err="1" smtClean="0">
                <a:latin typeface="Arial Rounded MT Bold" pitchFamily="34" charset="0"/>
                <a:cs typeface="Arial" pitchFamily="34" charset="0"/>
              </a:rPr>
              <a:t>Corantioquia</a:t>
            </a: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: 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1.152 (</a:t>
            </a:r>
            <a:r>
              <a:rPr lang="es-CO" sz="1400" dirty="0" smtClean="0">
                <a:latin typeface="Arial Rounded MT Bold" pitchFamily="34" charset="0"/>
                <a:cs typeface="Arial" pitchFamily="34" charset="0"/>
              </a:rPr>
              <a:t>87%)</a:t>
            </a:r>
          </a:p>
          <a:p>
            <a:pPr>
              <a:spcBef>
                <a:spcPct val="50000"/>
              </a:spcBef>
            </a:pPr>
            <a:endParaRPr lang="es-CO" sz="1600" dirty="0" smtClean="0">
              <a:latin typeface="Arial Rounded MT Bold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18% del territorio de </a:t>
            </a:r>
            <a:r>
              <a:rPr lang="es-CO" sz="1600" b="1" dirty="0" err="1" smtClean="0">
                <a:latin typeface="Arial Rounded MT Bold" pitchFamily="34" charset="0"/>
                <a:cs typeface="Arial" pitchFamily="34" charset="0"/>
              </a:rPr>
              <a:t>Corantioquia</a:t>
            </a: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 está titulado</a:t>
            </a:r>
            <a:endParaRPr lang="es-CO" sz="1600" b="1" dirty="0">
              <a:latin typeface="Arial Rounded MT Bold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es-CO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ÁREA DE LA JURISDICCIÓN  DE CORANTIOQUIA SOLICITADA PARA PROYECTOS MINEROS</a:t>
            </a:r>
            <a:endParaRPr lang="es-CO" sz="2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9" name="20 Rectángulo"/>
          <p:cNvSpPr>
            <a:spLocks noChangeArrowheads="1"/>
          </p:cNvSpPr>
          <p:nvPr/>
        </p:nvSpPr>
        <p:spPr bwMode="auto">
          <a:xfrm>
            <a:off x="4501132" y="1285860"/>
            <a:ext cx="428571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Área Solicitada del Departamento : 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4.978.089  Ha </a:t>
            </a:r>
          </a:p>
          <a:p>
            <a:pPr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Nro. Solicitudes en el Departamento 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: 1.325</a:t>
            </a:r>
          </a:p>
          <a:p>
            <a:pPr>
              <a:spcBef>
                <a:spcPct val="50000"/>
              </a:spcBef>
            </a:pPr>
            <a:endParaRPr lang="es-CO" sz="1600" dirty="0" smtClean="0">
              <a:latin typeface="Arial Rounded MT Bold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Área Solicitada </a:t>
            </a:r>
            <a:r>
              <a:rPr lang="es-CO" sz="1600" b="1" dirty="0" err="1" smtClean="0">
                <a:latin typeface="Arial Rounded MT Bold" pitchFamily="34" charset="0"/>
                <a:cs typeface="Arial" pitchFamily="34" charset="0"/>
              </a:rPr>
              <a:t>Corantioquia</a:t>
            </a: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: 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1.641.780 Ha</a:t>
            </a:r>
          </a:p>
          <a:p>
            <a:pPr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Nro. Solicitudes Jurisdicción  </a:t>
            </a:r>
            <a:r>
              <a:rPr lang="es-CO" sz="1600" b="1" dirty="0" err="1" smtClean="0">
                <a:latin typeface="Arial Rounded MT Bold" pitchFamily="34" charset="0"/>
                <a:cs typeface="Arial" pitchFamily="34" charset="0"/>
              </a:rPr>
              <a:t>Corantioquia</a:t>
            </a: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: 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1.182 (89%)</a:t>
            </a:r>
          </a:p>
          <a:p>
            <a:pPr>
              <a:spcBef>
                <a:spcPct val="50000"/>
              </a:spcBef>
            </a:pPr>
            <a:endParaRPr lang="es-CO" sz="1600" dirty="0" smtClean="0">
              <a:latin typeface="Arial Rounded MT Bold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s-CO" sz="1600" b="1" dirty="0" smtClean="0">
                <a:latin typeface="Arial Rounded MT Bold" pitchFamily="34" charset="0"/>
                <a:cs typeface="Arial" pitchFamily="34" charset="0"/>
              </a:rPr>
              <a:t>46% 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del territorio  de </a:t>
            </a:r>
            <a:r>
              <a:rPr lang="es-CO" sz="1600" dirty="0" err="1" smtClean="0">
                <a:latin typeface="Arial Rounded MT Bold" pitchFamily="34" charset="0"/>
                <a:cs typeface="Arial" pitchFamily="34" charset="0"/>
              </a:rPr>
              <a:t>Corantioquia</a:t>
            </a:r>
            <a:r>
              <a:rPr lang="es-CO" sz="1600" dirty="0" smtClean="0">
                <a:latin typeface="Arial Rounded MT Bold" pitchFamily="34" charset="0"/>
                <a:cs typeface="Arial" pitchFamily="34" charset="0"/>
              </a:rPr>
              <a:t>  está solicitado</a:t>
            </a:r>
            <a:endParaRPr lang="es-CO" sz="1600" dirty="0" smtClean="0">
              <a:latin typeface="Arial Rounded MT Bold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47803"/>
            <a:ext cx="2459190" cy="95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14 Marcador de contenido" descr="AreaSolicitadaJurisdiccion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756" y="1664798"/>
            <a:ext cx="4087368" cy="4407408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15040"/>
            <a:ext cx="282833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851</Words>
  <Application>Microsoft Office PowerPoint</Application>
  <PresentationFormat>Presentación en pantalla (4:3)</PresentationFormat>
  <Paragraphs>168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Tema de Office</vt:lpstr>
      <vt:lpstr>Diapositiva 1</vt:lpstr>
      <vt:lpstr>Diapositiva 2</vt:lpstr>
      <vt:lpstr>Diapositiva 3</vt:lpstr>
      <vt:lpstr>Diapositiva 4</vt:lpstr>
      <vt:lpstr>Producción de oro en Colombia año 2012</vt:lpstr>
      <vt:lpstr>Porcentaje promedio de la producción de oro en, en el período 2007 - 2011</vt:lpstr>
      <vt:lpstr>Potencial Aurífero de Antioquia </vt:lpstr>
      <vt:lpstr>ÁREA DE LA JURISDICCIÓN  DE CORANTIOQUIA TITULADA PARA PROYECTOS MINEROS </vt:lpstr>
      <vt:lpstr>ÁREA DE LA JURISDICCIÓN  DE CORANTIOQUIA SOLICITADA PARA PROYECTOS MINEROS</vt:lpstr>
      <vt:lpstr>Estrategias para la reducción de mercurio</vt:lpstr>
      <vt:lpstr>Monitoreo y seguimiento de las concentraciones mercurio </vt:lpstr>
      <vt:lpstr>Capacitación y demostraciones técnicas</vt:lpstr>
      <vt:lpstr>Transferencia de tecnología </vt:lpstr>
      <vt:lpstr>Concentración gravimétrica de concentración manual a….</vt:lpstr>
      <vt:lpstr>Caracterización de etapas del proceso y rediseño de los diagramas de flujo</vt:lpstr>
      <vt:lpstr>Resultados Mediciones de Mercurio gaseoso</vt:lpstr>
      <vt:lpstr>Concentraciones de mercurio en gaseoso en la atmosfera de Segovia (Paul Cordy UBC Canadá )</vt:lpstr>
      <vt:lpstr>Principales logros</vt:lpstr>
      <vt:lpstr>Resultado Menos mercurio al medio ambiente</vt:lpstr>
      <vt:lpstr>Receptividad de mineros</vt:lpstr>
      <vt:lpstr>Diapositiva 21</vt:lpstr>
      <vt:lpstr>Diapositiva 22</vt:lpstr>
      <vt:lpstr>¡Muchas Gracias!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Alejandra Garcés J</dc:creator>
  <cp:lastModifiedBy>auditorio</cp:lastModifiedBy>
  <cp:revision>60</cp:revision>
  <dcterms:created xsi:type="dcterms:W3CDTF">2013-07-02T20:27:14Z</dcterms:created>
  <dcterms:modified xsi:type="dcterms:W3CDTF">2013-11-22T13:21:56Z</dcterms:modified>
</cp:coreProperties>
</file>