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58" r:id="rId3"/>
    <p:sldId id="265" r:id="rId4"/>
    <p:sldId id="262" r:id="rId5"/>
    <p:sldId id="263" r:id="rId6"/>
    <p:sldId id="259" r:id="rId7"/>
    <p:sldId id="264" r:id="rId8"/>
    <p:sldId id="266" r:id="rId9"/>
  </p:sldIdLst>
  <p:sldSz cx="9144000" cy="6858000" type="screen4x3"/>
  <p:notesSz cx="6858000" cy="9144000"/>
  <p:defaultTextStyle>
    <a:defPPr>
      <a:defRPr lang="es-P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1086" autoAdjust="0"/>
  </p:normalViewPr>
  <p:slideViewPr>
    <p:cSldViewPr>
      <p:cViewPr varScale="1">
        <p:scale>
          <a:sx n="36" d="100"/>
          <a:sy n="36" d="100"/>
        </p:scale>
        <p:origin x="-2478" y="-90"/>
      </p:cViewPr>
      <p:guideLst>
        <p:guide orient="horz" pos="2160"/>
        <p:guide pos="2880"/>
      </p:guideLst>
    </p:cSldViewPr>
  </p:slideViewPr>
  <p:notesTextViewPr>
    <p:cViewPr>
      <p:scale>
        <a:sx n="100" d="100"/>
        <a:sy n="100" d="100"/>
      </p:scale>
      <p:origin x="0" y="0"/>
    </p:cViewPr>
  </p:notesTextViewPr>
  <p:notesViewPr>
    <p:cSldViewPr>
      <p:cViewPr>
        <p:scale>
          <a:sx n="100" d="100"/>
          <a:sy n="100" d="100"/>
        </p:scale>
        <p:origin x="-642" y="6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FBD967-EE8B-4F13-B83B-C349A9031689}" type="datetimeFigureOut">
              <a:rPr lang="en-GB" smtClean="0"/>
              <a:pPr/>
              <a:t>19/12/2016</a:t>
            </a:fld>
            <a:endParaRPr lang="en-GB"/>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3CB90D-3ADA-4BC6-9DCA-1197E60BB9CA}" type="slidenum">
              <a:rPr lang="en-GB" smtClean="0"/>
              <a:pPr/>
              <a:t>‹#›</a:t>
            </a:fld>
            <a:endParaRPr lang="en-GB"/>
          </a:p>
        </p:txBody>
      </p:sp>
    </p:spTree>
    <p:extLst>
      <p:ext uri="{BB962C8B-B14F-4D97-AF65-F5344CB8AC3E}">
        <p14:creationId xmlns:p14="http://schemas.microsoft.com/office/powerpoint/2010/main" val="2115971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smtClean="0"/>
          </a:p>
          <a:p>
            <a:endParaRPr lang="en-US" dirty="0" smtClean="0"/>
          </a:p>
          <a:p>
            <a:r>
              <a:rPr lang="en-US" dirty="0" smtClean="0"/>
              <a:t>Access </a:t>
            </a:r>
            <a:r>
              <a:rPr lang="en-US" dirty="0"/>
              <a:t>to Information,   Public Participation and Access to </a:t>
            </a:r>
            <a:r>
              <a:rPr lang="en-US" dirty="0" smtClean="0"/>
              <a:t>Justice (the rights of access) </a:t>
            </a:r>
            <a:r>
              <a:rPr lang="en-US" dirty="0"/>
              <a:t>as enshrined in Principle 10 of the Rio Declaration from 1992, </a:t>
            </a:r>
            <a:r>
              <a:rPr lang="en-US" dirty="0" smtClean="0"/>
              <a:t>are:</a:t>
            </a:r>
          </a:p>
          <a:p>
            <a:endParaRPr lang="en-US" dirty="0" smtClean="0"/>
          </a:p>
          <a:p>
            <a:pPr>
              <a:buFontTx/>
              <a:buChar char="-"/>
            </a:pPr>
            <a:r>
              <a:rPr lang="en-US" dirty="0" smtClean="0"/>
              <a:t> a </a:t>
            </a:r>
            <a:r>
              <a:rPr lang="en-US" dirty="0"/>
              <a:t>key element of good environmental governance, </a:t>
            </a:r>
            <a:endParaRPr lang="en-US" dirty="0" smtClean="0"/>
          </a:p>
          <a:p>
            <a:pPr>
              <a:buFontTx/>
              <a:buChar char="-"/>
            </a:pPr>
            <a:endParaRPr lang="en-US" dirty="0" smtClean="0"/>
          </a:p>
          <a:p>
            <a:pPr>
              <a:buFontTx/>
              <a:buChar char="-"/>
            </a:pPr>
            <a:r>
              <a:rPr lang="en-US" dirty="0"/>
              <a:t> </a:t>
            </a:r>
            <a:r>
              <a:rPr lang="en-US" dirty="0" smtClean="0"/>
              <a:t>a </a:t>
            </a:r>
            <a:r>
              <a:rPr lang="en-US" dirty="0"/>
              <a:t>foundation for the full exercise of substantive environmental rights, </a:t>
            </a:r>
            <a:endParaRPr lang="en-US" dirty="0" smtClean="0"/>
          </a:p>
          <a:p>
            <a:pPr>
              <a:buFontTx/>
              <a:buChar char="-"/>
            </a:pPr>
            <a:endParaRPr lang="en-US" dirty="0" smtClean="0"/>
          </a:p>
          <a:p>
            <a:pPr>
              <a:buFontTx/>
              <a:buChar char="-"/>
            </a:pPr>
            <a:r>
              <a:rPr lang="en-US" dirty="0"/>
              <a:t> </a:t>
            </a:r>
            <a:r>
              <a:rPr lang="en-US" dirty="0" smtClean="0"/>
              <a:t>one </a:t>
            </a:r>
            <a:r>
              <a:rPr lang="en-US" dirty="0"/>
              <a:t>of the most representative examples of the </a:t>
            </a:r>
            <a:r>
              <a:rPr lang="en-US" dirty="0" smtClean="0"/>
              <a:t>close </a:t>
            </a:r>
            <a:r>
              <a:rPr lang="en-US" dirty="0"/>
              <a:t>and direct linkages between human rights and environment</a:t>
            </a:r>
            <a:r>
              <a:rPr lang="en-US" dirty="0" smtClean="0"/>
              <a:t>.</a:t>
            </a:r>
          </a:p>
          <a:p>
            <a:endParaRPr lang="en-GB"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 Environmental Justice includes the effective judicial and administrative remedies and procedures available to a person (natural or legal) who is aggrieved or likely to be aggrieved by environmental harm. The term includes not only the procedural right of appearing before and appropriate body but also the substantive right of redress for harm done.</a:t>
            </a:r>
            <a:endParaRPr lang="en-US" dirty="0" smtClean="0"/>
          </a:p>
          <a:p>
            <a:pPr>
              <a:buFontTx/>
              <a:buChar char="-"/>
            </a:pPr>
            <a:endParaRPr lang="es-PA" dirty="0"/>
          </a:p>
          <a:p>
            <a:endParaRPr lang="en-US" dirty="0" smtClean="0"/>
          </a:p>
        </p:txBody>
      </p:sp>
      <p:sp>
        <p:nvSpPr>
          <p:cNvPr id="4" name="3 Marcador de número de diapositiva"/>
          <p:cNvSpPr>
            <a:spLocks noGrp="1"/>
          </p:cNvSpPr>
          <p:nvPr>
            <p:ph type="sldNum" sz="quarter" idx="10"/>
          </p:nvPr>
        </p:nvSpPr>
        <p:spPr/>
        <p:txBody>
          <a:bodyPr/>
          <a:lstStyle/>
          <a:p>
            <a:fld id="{943CB90D-3ADA-4BC6-9DCA-1197E60BB9C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50938" y="685800"/>
            <a:ext cx="4573587" cy="3429000"/>
          </a:xfrm>
        </p:spPr>
      </p:sp>
      <p:sp>
        <p:nvSpPr>
          <p:cNvPr id="3" name="2 Marcador de notas"/>
          <p:cNvSpPr>
            <a:spLocks noGrp="1"/>
          </p:cNvSpPr>
          <p:nvPr>
            <p:ph type="body" idx="1"/>
          </p:nvPr>
        </p:nvSpPr>
        <p:spPr>
          <a:xfrm>
            <a:off x="116632" y="4211960"/>
            <a:ext cx="6480720" cy="4752528"/>
          </a:xfrm>
        </p:spPr>
        <p:txBody>
          <a:bodyPr>
            <a:noAutofit/>
          </a:bodyPr>
          <a:lstStyle/>
          <a:p>
            <a:pPr algn="just" fontAlgn="t">
              <a:spcBef>
                <a:spcPct val="0"/>
              </a:spcBef>
            </a:pPr>
            <a:r>
              <a:rPr lang="en-US" dirty="0" smtClean="0"/>
              <a:t>Principle 10 has spawned laws providing access to environmental information in over 100 countries, public participation provisions in over 120 countries and environmental courts and tribunals in over 44 countries. However, major gaps remain, especially in developing countries, and implementation of laws is low across the world.</a:t>
            </a:r>
          </a:p>
          <a:p>
            <a:r>
              <a:rPr lang="en-US" sz="1200" kern="1200" dirty="0" smtClean="0">
                <a:solidFill>
                  <a:schemeClr val="tx1"/>
                </a:solidFill>
                <a:latin typeface="+mn-lt"/>
                <a:ea typeface="+mn-ea"/>
                <a:cs typeface="+mn-cs"/>
              </a:rPr>
              <a:t>During the past decades, many LAC countries have made considerable efforts for improving environmental governance, including the application of Principle 10, mainly through the incorporation of the rights of access into their national legislations. However the great breakthrough is still missing, particularly with respect to effective implementation and enforcement of these rights within the challenging context of LAC cultural diversity and social inequity.  Many of the current socio environmental conflicts that emerged in the last years in the region are directly associated to   lack of information, weak participation of relevant stakeholders, deficiencies of mechanisms for public consultations, lack of appropriate judicial remedies, among others.  All these affect in particular the groups in situations of vulnerability, thus leading to the creation or exacerbation of inequality, discrimination and violation of human rights.</a:t>
            </a:r>
            <a:endParaRPr lang="en-US" dirty="0"/>
          </a:p>
          <a:p>
            <a:pPr algn="just" fontAlgn="t">
              <a:buFont typeface="Arial" pitchFamily="34" charset="0"/>
              <a:buNone/>
              <a:defRPr/>
            </a:pPr>
            <a:r>
              <a:rPr lang="en-US" dirty="0" smtClean="0"/>
              <a:t>At the global level, UNEP Governing council  adopted the </a:t>
            </a:r>
            <a:r>
              <a:rPr lang="en-GB" i="1" dirty="0" smtClean="0"/>
              <a:t>“</a:t>
            </a:r>
            <a:r>
              <a:rPr lang="en-US" i="1" dirty="0"/>
              <a:t>Guidelines for the Development Of  National Legislation on Access to Information, Public participation in decision-making and Access to Justice in Environmental Matters </a:t>
            </a:r>
            <a:r>
              <a:rPr lang="en-US" b="1" i="1" dirty="0" smtClean="0"/>
              <a:t>(BALI GUIDELINES</a:t>
            </a:r>
            <a:r>
              <a:rPr lang="en-US" i="1" dirty="0" smtClean="0"/>
              <a:t>)” in </a:t>
            </a:r>
            <a:r>
              <a:rPr lang="en-GB" dirty="0" smtClean="0"/>
              <a:t>2010</a:t>
            </a:r>
            <a:r>
              <a:rPr lang="en-GB" dirty="0"/>
              <a:t>. </a:t>
            </a:r>
            <a:r>
              <a:rPr lang="en-GB" dirty="0" smtClean="0"/>
              <a:t> The Guidelines </a:t>
            </a:r>
            <a:r>
              <a:rPr lang="en-GB" dirty="0"/>
              <a:t>are </a:t>
            </a:r>
            <a:r>
              <a:rPr lang="en-GB" dirty="0" smtClean="0"/>
              <a:t>voluntary and Governments </a:t>
            </a:r>
            <a:r>
              <a:rPr lang="en-GB" dirty="0"/>
              <a:t>are invited to take </a:t>
            </a:r>
            <a:r>
              <a:rPr lang="en-GB" dirty="0" smtClean="0"/>
              <a:t>them </a:t>
            </a:r>
            <a:r>
              <a:rPr lang="en-GB" dirty="0"/>
              <a:t>into consideration in the development or amendment of national </a:t>
            </a:r>
            <a:r>
              <a:rPr lang="en-GB" dirty="0" smtClean="0"/>
              <a:t>legislation.</a:t>
            </a:r>
            <a:r>
              <a:rPr lang="en-GB" baseline="0" dirty="0" smtClean="0"/>
              <a:t> Government representative and Major groups discussed extensively the content of the guidelines during the negotiations and they represent the consensus of the international community on the efforts that can and should be taken in order to advance in implementation  of Principle 10 at the national level.</a:t>
            </a:r>
            <a:r>
              <a:rPr lang="en-US" kern="1200" dirty="0" smtClean="0">
                <a:solidFill>
                  <a:schemeClr val="tx1"/>
                </a:solidFill>
                <a:latin typeface="+mn-lt"/>
                <a:ea typeface="+mn-ea"/>
                <a:cs typeface="+mn-cs"/>
              </a:rPr>
              <a:t>Where existing legislation or practice provides for broader access to information, more extensive public participation or </a:t>
            </a:r>
            <a:r>
              <a:rPr lang="en-US" kern="1200" baseline="0" dirty="0" smtClean="0">
                <a:solidFill>
                  <a:schemeClr val="tx1"/>
                </a:solidFill>
                <a:latin typeface="+mn-lt"/>
                <a:ea typeface="+mn-ea"/>
                <a:cs typeface="+mn-cs"/>
              </a:rPr>
              <a:t> </a:t>
            </a:r>
            <a:r>
              <a:rPr lang="en-US" kern="1200" dirty="0" smtClean="0">
                <a:solidFill>
                  <a:schemeClr val="tx1"/>
                </a:solidFill>
                <a:latin typeface="+mn-lt"/>
                <a:ea typeface="+mn-ea"/>
                <a:cs typeface="+mn-cs"/>
              </a:rPr>
              <a:t>wider access to justice in environmental matters than the Bali </a:t>
            </a:r>
            <a:r>
              <a:rPr lang="en-US" kern="1200" baseline="0" dirty="0" smtClean="0">
                <a:solidFill>
                  <a:schemeClr val="tx1"/>
                </a:solidFill>
                <a:latin typeface="+mn-lt"/>
                <a:ea typeface="+mn-ea"/>
                <a:cs typeface="+mn-cs"/>
              </a:rPr>
              <a:t> </a:t>
            </a:r>
            <a:r>
              <a:rPr lang="en-US" kern="1200" dirty="0" smtClean="0">
                <a:solidFill>
                  <a:schemeClr val="tx1"/>
                </a:solidFill>
                <a:latin typeface="+mn-lt"/>
                <a:ea typeface="+mn-ea"/>
                <a:cs typeface="+mn-cs"/>
              </a:rPr>
              <a:t>guidelines should not be perceived as recommendations to </a:t>
            </a:r>
            <a:r>
              <a:rPr lang="en-US" kern="1200" baseline="0" dirty="0" smtClean="0">
                <a:solidFill>
                  <a:schemeClr val="tx1"/>
                </a:solidFill>
                <a:latin typeface="+mn-lt"/>
                <a:ea typeface="+mn-ea"/>
                <a:cs typeface="+mn-cs"/>
              </a:rPr>
              <a:t> </a:t>
            </a:r>
            <a:r>
              <a:rPr lang="en-US" kern="1200" dirty="0" smtClean="0">
                <a:solidFill>
                  <a:schemeClr val="tx1"/>
                </a:solidFill>
                <a:latin typeface="+mn-lt"/>
                <a:ea typeface="+mn-ea"/>
                <a:cs typeface="+mn-cs"/>
              </a:rPr>
              <a:t>amend national legislation or practice.</a:t>
            </a:r>
          </a:p>
        </p:txBody>
      </p:sp>
      <p:sp>
        <p:nvSpPr>
          <p:cNvPr id="4" name="3 Marcador de número de diapositiva"/>
          <p:cNvSpPr>
            <a:spLocks noGrp="1"/>
          </p:cNvSpPr>
          <p:nvPr>
            <p:ph type="sldNum" sz="quarter" idx="10"/>
          </p:nvPr>
        </p:nvSpPr>
        <p:spPr>
          <a:xfrm flipH="1">
            <a:off x="6856412" y="8685213"/>
            <a:ext cx="172987" cy="457200"/>
          </a:xfrm>
        </p:spPr>
        <p:txBody>
          <a:bodyPr/>
          <a:lstStyle/>
          <a:p>
            <a:pPr>
              <a:buFont typeface="Arial" pitchFamily="34" charset="0"/>
              <a:buChar char="•"/>
            </a:pPr>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50938" y="685800"/>
            <a:ext cx="4573587" cy="3429000"/>
          </a:xfrm>
        </p:spPr>
      </p:sp>
      <p:sp>
        <p:nvSpPr>
          <p:cNvPr id="3" name="2 Marcador de notas"/>
          <p:cNvSpPr>
            <a:spLocks noGrp="1"/>
          </p:cNvSpPr>
          <p:nvPr>
            <p:ph type="body" idx="1"/>
          </p:nvPr>
        </p:nvSpPr>
        <p:spPr>
          <a:xfrm>
            <a:off x="685800" y="4343400"/>
            <a:ext cx="5767536" cy="4621088"/>
          </a:xfrm>
        </p:spPr>
        <p:txBody>
          <a:bodyPr>
            <a:normAutofit fontScale="85000" lnSpcReduction="10000"/>
          </a:bodyPr>
          <a:lstStyle/>
          <a:p>
            <a:r>
              <a:rPr lang="en-US" dirty="0" smtClean="0"/>
              <a:t>Guidelines 15 and 16 requires that any person whose right to access environmental information or participation  is</a:t>
            </a:r>
            <a:r>
              <a:rPr lang="en-US" baseline="0" dirty="0" smtClean="0"/>
              <a:t> </a:t>
            </a:r>
            <a:r>
              <a:rPr lang="en-US" dirty="0" smtClean="0"/>
              <a:t>impaired be given access to a review procedure in</a:t>
            </a:r>
            <a:r>
              <a:rPr lang="en-US" baseline="0" dirty="0" smtClean="0"/>
              <a:t> </a:t>
            </a:r>
            <a:r>
              <a:rPr lang="en-US" dirty="0" smtClean="0"/>
              <a:t>order to provide for the enforcement of such</a:t>
            </a:r>
            <a:r>
              <a:rPr lang="en-US" baseline="0" dirty="0" smtClean="0"/>
              <a:t> </a:t>
            </a:r>
            <a:r>
              <a:rPr lang="en-US" dirty="0" smtClean="0"/>
              <a:t>rights in practice. They neither</a:t>
            </a:r>
            <a:r>
              <a:rPr lang="en-US" baseline="0" dirty="0" smtClean="0"/>
              <a:t> </a:t>
            </a:r>
            <a:r>
              <a:rPr lang="en-US" dirty="0" smtClean="0"/>
              <a:t>link access to justice to specific interests nor</a:t>
            </a:r>
            <a:r>
              <a:rPr lang="en-US" baseline="0" dirty="0" smtClean="0"/>
              <a:t> </a:t>
            </a:r>
            <a:r>
              <a:rPr lang="en-US" dirty="0" smtClean="0"/>
              <a:t>do they stipulate any preconditions. NGOs are</a:t>
            </a:r>
            <a:r>
              <a:rPr lang="en-US" baseline="0" dirty="0" smtClean="0"/>
              <a:t> </a:t>
            </a:r>
            <a:r>
              <a:rPr lang="en-US" dirty="0" smtClean="0"/>
              <a:t>deemed to have equivalent standing to individual</a:t>
            </a:r>
            <a:r>
              <a:rPr lang="en-US" baseline="0" dirty="0" smtClean="0"/>
              <a:t> </a:t>
            </a:r>
            <a:r>
              <a:rPr lang="en-US" dirty="0" smtClean="0"/>
              <a:t>citizens.</a:t>
            </a:r>
          </a:p>
          <a:p>
            <a:r>
              <a:rPr lang="en-US" dirty="0" smtClean="0"/>
              <a:t>This statement</a:t>
            </a:r>
            <a:r>
              <a:rPr lang="en-US" baseline="0" dirty="0" smtClean="0"/>
              <a:t> is similar to the  first part of Art 9.1  of the Aarhus convention</a:t>
            </a:r>
            <a:r>
              <a:rPr lang="en-US" dirty="0" smtClean="0"/>
              <a:t> – ANY PERSON PRINCIPLE</a:t>
            </a:r>
          </a:p>
          <a:p>
            <a:endParaRPr lang="en-US" dirty="0" smtClean="0"/>
          </a:p>
          <a:p>
            <a:endParaRPr lang="en-US" dirty="0" smtClean="0"/>
          </a:p>
          <a:p>
            <a:r>
              <a:rPr lang="en-US" dirty="0" smtClean="0"/>
              <a:t>Guideline 17 </a:t>
            </a:r>
            <a:r>
              <a:rPr lang="en-US" baseline="0" dirty="0" smtClean="0"/>
              <a:t> </a:t>
            </a:r>
            <a:r>
              <a:rPr lang="en-US" dirty="0" smtClean="0"/>
              <a:t>States should ensure that the members of the public concerned have access  to a court of law or other independent and impartial body or administrative  procedures to challenge any decision, act or omission by public authorities or  private actors that affects the environment or allegedly violates the substantive  or procedural legal norms of the State related to the environment. </a:t>
            </a:r>
          </a:p>
          <a:p>
            <a:endParaRPr lang="en-US" dirty="0" smtClean="0"/>
          </a:p>
          <a:p>
            <a:r>
              <a:rPr lang="en-US" dirty="0" smtClean="0"/>
              <a:t>This is also similar to Article 9.2 of the Arhus</a:t>
            </a:r>
            <a:r>
              <a:rPr lang="en-US" baseline="0" dirty="0" smtClean="0"/>
              <a:t> convention, but it doesn´t indicate the elements to define when the public is concern interest or impairment of right where this is requirement of the procedural right of the country requires it is a prerequisite. Guideline 18 provides the basis for definition as </a:t>
            </a:r>
            <a:r>
              <a:rPr lang="en-US" baseline="0" dirty="0" err="1" smtClean="0"/>
              <a:t>ot</a:t>
            </a:r>
            <a:r>
              <a:rPr lang="en-US" baseline="0" dirty="0" smtClean="0"/>
              <a:t>  expressly refers to  </a:t>
            </a:r>
            <a:r>
              <a:rPr lang="en-US" dirty="0" smtClean="0"/>
              <a:t>broad interpretation of standing in proceedings  concerned with environmental matters with a view to achieving effective access  to justice</a:t>
            </a:r>
            <a:r>
              <a:rPr lang="en-US" baseline="0" dirty="0" smtClean="0"/>
              <a:t> . For example, this can only be provided to </a:t>
            </a:r>
            <a:r>
              <a:rPr lang="en-US" baseline="0" dirty="0" err="1" smtClean="0"/>
              <a:t>recognised</a:t>
            </a:r>
            <a:r>
              <a:rPr lang="en-US" baseline="0" dirty="0" smtClean="0"/>
              <a:t> NGOs through ‘access-friendly’ mechanisms.</a:t>
            </a:r>
          </a:p>
          <a:p>
            <a:endParaRPr lang="en-US" dirty="0" smtClean="0"/>
          </a:p>
          <a:p>
            <a:r>
              <a:rPr lang="en-US" dirty="0" smtClean="0"/>
              <a:t>In</a:t>
            </a:r>
            <a:r>
              <a:rPr lang="en-US" baseline="0" dirty="0" smtClean="0"/>
              <a:t> general </a:t>
            </a:r>
            <a:r>
              <a:rPr lang="en-US" dirty="0" smtClean="0"/>
              <a:t>, domestic</a:t>
            </a:r>
            <a:r>
              <a:rPr lang="en-US" baseline="0" dirty="0" smtClean="0"/>
              <a:t> legislation requires that  an </a:t>
            </a:r>
            <a:r>
              <a:rPr lang="en-US" dirty="0" smtClean="0"/>
              <a:t>association possesses some specific form of legal personality. This requirement reflects the </a:t>
            </a:r>
          </a:p>
          <a:p>
            <a:r>
              <a:rPr lang="en-US" dirty="0" smtClean="0"/>
              <a:t>need of a legally responsible person before the court. Often, the association also has to be non-profit, respectively should not have other </a:t>
            </a:r>
          </a:p>
          <a:p>
            <a:r>
              <a:rPr lang="en-US" dirty="0" smtClean="0"/>
              <a:t>professional activities competing with activities of companies or self-employed persons. a condition found widely is that there be a connection between the </a:t>
            </a:r>
          </a:p>
          <a:p>
            <a:r>
              <a:rPr lang="en-US" dirty="0" smtClean="0"/>
              <a:t>subject matter of the case and the goals of the NGO, as reflected in its statute. This criterion is</a:t>
            </a:r>
            <a:r>
              <a:rPr lang="en-US" baseline="0" dirty="0" smtClean="0"/>
              <a:t> </a:t>
            </a:r>
            <a:r>
              <a:rPr lang="en-US" dirty="0" smtClean="0"/>
              <a:t>also used to identify the “sufficient interest” of the association. In most instances, this </a:t>
            </a:r>
            <a:r>
              <a:rPr lang="en-US" baseline="0" dirty="0" smtClean="0"/>
              <a:t> </a:t>
            </a:r>
            <a:r>
              <a:rPr lang="en-US" dirty="0" smtClean="0"/>
              <a:t>requirement includes that the interests as stake have to be reflected in the statute of the </a:t>
            </a:r>
          </a:p>
          <a:p>
            <a:r>
              <a:rPr lang="en-US" dirty="0" smtClean="0"/>
              <a:t>Association. In a number of countries, NGOs may only act in the public interest if they are </a:t>
            </a:r>
            <a:r>
              <a:rPr lang="en-US" dirty="0" err="1" smtClean="0"/>
              <a:t>recognised</a:t>
            </a:r>
            <a:r>
              <a:rPr lang="en-US" dirty="0" smtClean="0"/>
              <a:t> by </a:t>
            </a:r>
          </a:p>
          <a:p>
            <a:r>
              <a:rPr lang="en-US" dirty="0" smtClean="0"/>
              <a:t>the state.</a:t>
            </a:r>
          </a:p>
          <a:p>
            <a:r>
              <a:rPr lang="en-US" dirty="0" smtClean="0"/>
              <a:t>The standing requirements can also represent a barrier for </a:t>
            </a:r>
            <a:r>
              <a:rPr lang="en-US" dirty="0" err="1" smtClean="0"/>
              <a:t>transboundary</a:t>
            </a:r>
            <a:r>
              <a:rPr lang="en-US" dirty="0" smtClean="0"/>
              <a:t> actions by NGOs. In </a:t>
            </a:r>
            <a:r>
              <a:rPr lang="en-US" baseline="0" dirty="0" smtClean="0"/>
              <a:t> </a:t>
            </a:r>
            <a:r>
              <a:rPr lang="en-US" dirty="0" smtClean="0"/>
              <a:t>most member states it is currently not possible for NGOs from one member state to bring an </a:t>
            </a:r>
            <a:r>
              <a:rPr lang="en-US" baseline="0" dirty="0" smtClean="0"/>
              <a:t> </a:t>
            </a:r>
            <a:r>
              <a:rPr lang="en-US" dirty="0" smtClean="0"/>
              <a:t>action in another member state</a:t>
            </a:r>
          </a:p>
          <a:p>
            <a:endParaRPr lang="en-GB" dirty="0" smtClean="0"/>
          </a:p>
          <a:p>
            <a:endParaRPr lang="en-US" sz="1200" kern="1200" dirty="0" smtClean="0">
              <a:solidFill>
                <a:schemeClr val="tx1"/>
              </a:solidFill>
              <a:latin typeface="+mn-lt"/>
              <a:ea typeface="+mn-ea"/>
              <a:cs typeface="+mn-cs"/>
            </a:endParaRPr>
          </a:p>
        </p:txBody>
      </p:sp>
      <p:sp>
        <p:nvSpPr>
          <p:cNvPr id="4" name="3 Marcador de número de diapositiva"/>
          <p:cNvSpPr>
            <a:spLocks noGrp="1"/>
          </p:cNvSpPr>
          <p:nvPr>
            <p:ph type="sldNum" sz="quarter" idx="10"/>
          </p:nvPr>
        </p:nvSpPr>
        <p:spPr/>
        <p:txBody>
          <a:bodyPr/>
          <a:lstStyle/>
          <a:p>
            <a:fld id="{943CB90D-3ADA-4BC6-9DCA-1197E60BB9CA}"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50938" y="685800"/>
            <a:ext cx="4573587" cy="3429000"/>
          </a:xfrm>
        </p:spPr>
      </p:sp>
      <p:sp>
        <p:nvSpPr>
          <p:cNvPr id="3" name="2 Marcador de notas"/>
          <p:cNvSpPr>
            <a:spLocks noGrp="1"/>
          </p:cNvSpPr>
          <p:nvPr>
            <p:ph type="body" idx="1"/>
          </p:nvPr>
        </p:nvSpPr>
        <p:spPr>
          <a:xfrm>
            <a:off x="685800" y="4343400"/>
            <a:ext cx="5767536" cy="4621088"/>
          </a:xfrm>
        </p:spPr>
        <p:txBody>
          <a:bodyPr>
            <a:normAutofit fontScale="70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Guideline 19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Effective and timely Procedures: States should provide effective procedures for timely review by courts of law or other independent and impartial bodies, or administrative procedures, of issues relating to the implementation and enforcement of laws and decisions pertaining to the environment. States should ensure that proceedings are fair,  open, transparent and equitable.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Guideline 20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States should ensure that the access of members of the public concerned to  review procedures relating to the environment is not prohibitively expensive  and should consider the establishment of appropriate assistance mechanisms to  remove or reduce financial and other barriers to access to justice.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Guideline 21:States should provide a framework for prompt, adequate and effective remedies  In cases relating to the environment, such as interim and final injunctive relief.  States should also consider the use of compensation and restitution and other  appropriate measures.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mn-lt"/>
              <a:ea typeface="+mn-ea"/>
              <a:cs typeface="+mn-cs"/>
            </a:endParaRPr>
          </a:p>
          <a:p>
            <a:r>
              <a:rPr lang="en-US" sz="1200" b="0" i="0" kern="1200" dirty="0" smtClean="0">
                <a:solidFill>
                  <a:schemeClr val="tx1"/>
                </a:solidFill>
                <a:latin typeface="+mn-lt"/>
                <a:ea typeface="+mn-ea"/>
                <a:cs typeface="+mn-cs"/>
              </a:rPr>
              <a:t>While civil penalties are usually for single, non-continuous violations. However, in cases in which the violations continue, a civil penalty in itself is insufficient to bring the violator into compliance. Therefore, judges can order a violator to cease its </a:t>
            </a:r>
            <a:r>
              <a:rPr lang="en-US" sz="1200" b="0" i="0" kern="1200" dirty="0" err="1" smtClean="0">
                <a:solidFill>
                  <a:schemeClr val="tx1"/>
                </a:solidFill>
                <a:latin typeface="+mn-lt"/>
                <a:ea typeface="+mn-ea"/>
                <a:cs typeface="+mn-cs"/>
              </a:rPr>
              <a:t>violative</a:t>
            </a:r>
            <a:r>
              <a:rPr lang="en-US" sz="1200" b="0" i="0" kern="1200" dirty="0" smtClean="0">
                <a:solidFill>
                  <a:schemeClr val="tx1"/>
                </a:solidFill>
                <a:latin typeface="+mn-lt"/>
                <a:ea typeface="+mn-ea"/>
                <a:cs typeface="+mn-cs"/>
              </a:rPr>
              <a:t> behavior - this is what is known as "injunctive relief." An injunction is simply a court order to do, or refrain from doing, a particular act. </a:t>
            </a:r>
            <a:r>
              <a:rPr lang="en-US" sz="1200" b="0" i="1" kern="1200" dirty="0" smtClean="0">
                <a:solidFill>
                  <a:schemeClr val="tx1"/>
                </a:solidFill>
                <a:latin typeface="+mn-lt"/>
                <a:ea typeface="+mn-ea"/>
                <a:cs typeface="+mn-cs"/>
              </a:rPr>
              <a:t>An injunction is limited to those measures which a violator must undertake to achieve and maintain final compliance (and to reduce the adverse effect(s) of the violations to the greatest extent practicable pending the achievement of final compliance).</a:t>
            </a:r>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Technically, only courts can issue "injunctions."  </a:t>
            </a:r>
            <a:r>
              <a:rPr lang="en-US" sz="1200" b="0" i="0" kern="1200" smtClean="0">
                <a:solidFill>
                  <a:schemeClr val="tx1"/>
                </a:solidFill>
                <a:latin typeface="+mn-lt"/>
                <a:ea typeface="+mn-ea"/>
                <a:cs typeface="+mn-cs"/>
              </a:rPr>
              <a:t>and  </a:t>
            </a:r>
            <a:r>
              <a:rPr lang="en-US" sz="1200" b="0" i="0" kern="1200" dirty="0" smtClean="0">
                <a:solidFill>
                  <a:schemeClr val="tx1"/>
                </a:solidFill>
                <a:latin typeface="+mn-lt"/>
                <a:ea typeface="+mn-ea"/>
                <a:cs typeface="+mn-cs"/>
              </a:rPr>
              <a:t>administrative agency in the Executive Branch, can issue orders but, unlike judges in the Judicial Branch, it</a:t>
            </a:r>
            <a:r>
              <a:rPr lang="en-US" sz="1200" b="0" i="0" kern="1200" baseline="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 cannot independently enforce those orders through contempt authority.</a:t>
            </a:r>
          </a:p>
          <a:p>
            <a:r>
              <a:rPr lang="en-US" sz="1200" b="0" i="0" kern="1200" dirty="0" smtClean="0">
                <a:solidFill>
                  <a:schemeClr val="tx1"/>
                </a:solidFill>
                <a:latin typeface="+mn-lt"/>
                <a:ea typeface="+mn-ea"/>
                <a:cs typeface="+mn-cs"/>
              </a:rPr>
              <a:t>.</a:t>
            </a:r>
            <a:endParaRPr kumimoji="0" lang="en-US" sz="18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Guideline 22: States should ensure the timely and effective enforcement of decisions in  environmental matters taken by courts of law, and by administrative and other  relevant bodies.</a:t>
            </a:r>
          </a:p>
        </p:txBody>
      </p:sp>
      <p:sp>
        <p:nvSpPr>
          <p:cNvPr id="4" name="3 Marcador de número de diapositiva"/>
          <p:cNvSpPr>
            <a:spLocks noGrp="1"/>
          </p:cNvSpPr>
          <p:nvPr>
            <p:ph type="sldNum" sz="quarter" idx="10"/>
          </p:nvPr>
        </p:nvSpPr>
        <p:spPr/>
        <p:txBody>
          <a:bodyPr/>
          <a:lstStyle/>
          <a:p>
            <a:fld id="{943CB90D-3ADA-4BC6-9DCA-1197E60BB9CA}"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50938" y="685800"/>
            <a:ext cx="4573587" cy="3429000"/>
          </a:xfrm>
        </p:spPr>
      </p:sp>
      <p:sp>
        <p:nvSpPr>
          <p:cNvPr id="3" name="2 Marcador de notas"/>
          <p:cNvSpPr>
            <a:spLocks noGrp="1"/>
          </p:cNvSpPr>
          <p:nvPr>
            <p:ph type="body" idx="1"/>
          </p:nvPr>
        </p:nvSpPr>
        <p:spPr>
          <a:xfrm>
            <a:off x="685800" y="4343400"/>
            <a:ext cx="5767536" cy="4621088"/>
          </a:xfrm>
        </p:spPr>
        <p:txBody>
          <a:bodyPr>
            <a:normAutofit fontScale="85000" lnSpcReduction="20000"/>
          </a:bodyPr>
          <a:lstStyle/>
          <a:p>
            <a:r>
              <a:rPr lang="en-US" dirty="0" smtClean="0"/>
              <a:t>Guideline 23 </a:t>
            </a:r>
          </a:p>
          <a:p>
            <a:r>
              <a:rPr lang="en-US" dirty="0" smtClean="0"/>
              <a:t>States should provide adequate information to the public about the  procedures operated by courts of law and other relevant bodies in relation to  environmental issues. </a:t>
            </a:r>
          </a:p>
          <a:p>
            <a:r>
              <a:rPr lang="en-US" dirty="0" smtClean="0"/>
              <a:t>Guideline 24 </a:t>
            </a:r>
          </a:p>
          <a:p>
            <a:r>
              <a:rPr lang="en-US" dirty="0" smtClean="0"/>
              <a:t>States should ensure that decisions relating to the environment taken by a </a:t>
            </a:r>
            <a:r>
              <a:rPr lang="en-US" baseline="0" dirty="0" smtClean="0"/>
              <a:t> </a:t>
            </a:r>
            <a:r>
              <a:rPr lang="en-US" dirty="0" smtClean="0"/>
              <a:t>court of law, or other independent and impartial or administrative body, are </a:t>
            </a:r>
          </a:p>
          <a:p>
            <a:r>
              <a:rPr lang="en-US" dirty="0" smtClean="0"/>
              <a:t>publicly available, as appropriate and in accordance with national law.</a:t>
            </a:r>
            <a:r>
              <a:rPr lang="en-US" baseline="0" dirty="0" smtClean="0"/>
              <a:t> </a:t>
            </a:r>
            <a:r>
              <a:rPr lang="en-US" dirty="0" smtClean="0"/>
              <a:t>States should, on a regular basis, promote appropriate capacity-building </a:t>
            </a:r>
            <a:r>
              <a:rPr lang="en-US" baseline="0" dirty="0" smtClean="0"/>
              <a:t> </a:t>
            </a:r>
            <a:r>
              <a:rPr lang="en-US" dirty="0" err="1" smtClean="0"/>
              <a:t>programmes</a:t>
            </a:r>
            <a:r>
              <a:rPr lang="en-US" dirty="0" smtClean="0"/>
              <a:t> in environmental law for judicial officers, other legal professionals </a:t>
            </a:r>
            <a:r>
              <a:rPr lang="en-US" baseline="0" dirty="0" smtClean="0"/>
              <a:t> </a:t>
            </a:r>
            <a:r>
              <a:rPr lang="en-US" dirty="0" smtClean="0"/>
              <a:t>and other relevant stakeholders (Guideline 25 )</a:t>
            </a:r>
          </a:p>
          <a:p>
            <a:endParaRPr lang="en-US" dirty="0" smtClean="0"/>
          </a:p>
          <a:p>
            <a:r>
              <a:rPr lang="en-US" dirty="0" smtClean="0"/>
              <a:t>Guideline 26 </a:t>
            </a:r>
          </a:p>
          <a:p>
            <a:r>
              <a:rPr lang="en-US" dirty="0" smtClean="0"/>
              <a:t>States should encourage the development and use of alternative dispute </a:t>
            </a:r>
            <a:r>
              <a:rPr lang="en-US" baseline="0" dirty="0" smtClean="0"/>
              <a:t> </a:t>
            </a:r>
            <a:r>
              <a:rPr lang="en-US" dirty="0" smtClean="0"/>
              <a:t>resolution mechanisms where these are appropriate. </a:t>
            </a:r>
          </a:p>
          <a:p>
            <a:endParaRPr lang="en-US" dirty="0" smtClean="0"/>
          </a:p>
          <a:p>
            <a:endParaRPr lang="en-GB"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Taking into consideration that Environmental Courts already exist in some Caribbean SIDS, notably Trinidad and Tobago and the Dominican Republic, there is a debate on the need for the establishment of specialized and independent courts or specialized environmental divisions of the High Court judicial system. In the establishment of such mechanisms, emphasis is placed on the need of , </a:t>
            </a:r>
            <a:r>
              <a:rPr lang="en-US" sz="1200" i="1" kern="1200" baseline="0" dirty="0" smtClean="0">
                <a:solidFill>
                  <a:schemeClr val="tx1"/>
                </a:solidFill>
                <a:latin typeface="+mn-lt"/>
                <a:ea typeface="+mn-ea"/>
                <a:cs typeface="+mn-cs"/>
              </a:rPr>
              <a:t>inter alia, the training of judicial and legal personnel, the adoption </a:t>
            </a:r>
            <a:endParaRPr lang="en-US" dirty="0" smtClean="0"/>
          </a:p>
          <a:p>
            <a:endParaRPr lang="en-GB"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 Jurisdiction of Environmental Courts in Caribbean SIDS, where they exist, should be extended to include, </a:t>
            </a:r>
            <a:r>
              <a:rPr lang="en-US" sz="1200" i="1" kern="1200" baseline="0" dirty="0" smtClean="0">
                <a:solidFill>
                  <a:schemeClr val="tx1"/>
                </a:solidFill>
                <a:latin typeface="+mn-lt"/>
                <a:ea typeface="+mn-ea"/>
                <a:cs typeface="+mn-cs"/>
              </a:rPr>
              <a:t>inter alia, the built environment, indigenous peoples rights, development planning issues and land tenure .</a:t>
            </a:r>
          </a:p>
          <a:p>
            <a:endParaRPr lang="en-US" sz="1200" i="1" kern="1200" baseline="0" dirty="0" smtClean="0">
              <a:solidFill>
                <a:schemeClr val="tx1"/>
              </a:solidFill>
              <a:latin typeface="+mn-lt"/>
              <a:ea typeface="+mn-ea"/>
              <a:cs typeface="+mn-cs"/>
            </a:endParaRPr>
          </a:p>
          <a:p>
            <a:pPr fontAlgn="base"/>
            <a:r>
              <a:rPr lang="en-US" sz="1200" b="0" i="0" kern="1200" dirty="0" smtClean="0">
                <a:solidFill>
                  <a:schemeClr val="tx1"/>
                </a:solidFill>
                <a:latin typeface="+mn-lt"/>
                <a:ea typeface="+mn-ea"/>
                <a:cs typeface="+mn-cs"/>
              </a:rPr>
              <a:t>Alternative Dispute Resolution ("ADR") refers to any means of settling disputes outside of the courtroom. ADR typically includes early neutral evaluation, negotiation, conciliation, mediation, and arbitration. Not</a:t>
            </a:r>
            <a:r>
              <a:rPr lang="en-US" sz="1200" b="0" i="0" kern="1200" baseline="0" dirty="0" smtClean="0">
                <a:solidFill>
                  <a:schemeClr val="tx1"/>
                </a:solidFill>
                <a:latin typeface="+mn-lt"/>
                <a:ea typeface="+mn-ea"/>
                <a:cs typeface="+mn-cs"/>
              </a:rPr>
              <a:t> only the cost of litigation </a:t>
            </a:r>
            <a:r>
              <a:rPr lang="en-US" sz="1200" b="0" i="0" kern="1200" dirty="0" smtClean="0">
                <a:solidFill>
                  <a:schemeClr val="tx1"/>
                </a:solidFill>
                <a:latin typeface="+mn-lt"/>
                <a:ea typeface="+mn-ea"/>
                <a:cs typeface="+mn-cs"/>
              </a:rPr>
              <a:t>rising  but also time delays, have moved some  states to experiment</a:t>
            </a:r>
            <a:r>
              <a:rPr lang="en-US" sz="1200" b="0" i="0" kern="1200" baseline="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with ADR programs. Some of these programs are voluntary; others are mandatory.</a:t>
            </a:r>
          </a:p>
          <a:p>
            <a:pPr fontAlgn="base"/>
            <a:r>
              <a:rPr lang="en-US" sz="1200" b="0" i="0" kern="1200" dirty="0" smtClean="0">
                <a:solidFill>
                  <a:schemeClr val="tx1"/>
                </a:solidFill>
                <a:latin typeface="+mn-lt"/>
                <a:ea typeface="+mn-ea"/>
                <a:cs typeface="+mn-cs"/>
              </a:rPr>
              <a:t>While the two most common forms of ADR are arbitration and mediation, negotiation is almost always attempted first to resolve a dispute. It is the preeminent mode of dispute resolution. Negotiation allows the parties to meet in order to settle a dispute. The main advantage of this form of dispute settlement is that it allows the parties themselves to control the process and the solution.</a:t>
            </a:r>
          </a:p>
          <a:p>
            <a:pPr fontAlgn="base"/>
            <a:r>
              <a:rPr lang="en-US" sz="1200" b="0" i="0" kern="1200" dirty="0" smtClean="0">
                <a:solidFill>
                  <a:schemeClr val="tx1"/>
                </a:solidFill>
                <a:latin typeface="+mn-lt"/>
                <a:ea typeface="+mn-ea"/>
                <a:cs typeface="+mn-cs"/>
              </a:rPr>
              <a:t>Mediation is also an informal alternative to litigation. Arbitration is a simplified version of a trial involving limited discovery and simplified rules of evidence. The arbitration is headed and decided by an arbitral panel. T</a:t>
            </a:r>
          </a:p>
          <a:p>
            <a:endParaRPr lang="en-US" sz="1200" i="1" kern="1200" baseline="0" dirty="0" smtClean="0">
              <a:solidFill>
                <a:schemeClr val="tx1"/>
              </a:solidFill>
              <a:latin typeface="+mn-lt"/>
              <a:ea typeface="+mn-ea"/>
              <a:cs typeface="+mn-cs"/>
            </a:endParaRPr>
          </a:p>
          <a:p>
            <a:endParaRPr lang="en-GB" dirty="0" smtClean="0"/>
          </a:p>
          <a:p>
            <a:endParaRPr lang="en-GB" dirty="0"/>
          </a:p>
        </p:txBody>
      </p:sp>
      <p:sp>
        <p:nvSpPr>
          <p:cNvPr id="4" name="3 Marcador de número de diapositiva"/>
          <p:cNvSpPr>
            <a:spLocks noGrp="1"/>
          </p:cNvSpPr>
          <p:nvPr>
            <p:ph type="sldNum" sz="quarter" idx="10"/>
          </p:nvPr>
        </p:nvSpPr>
        <p:spPr/>
        <p:txBody>
          <a:bodyPr/>
          <a:lstStyle/>
          <a:p>
            <a:fld id="{943CB90D-3ADA-4BC6-9DCA-1197E60BB9CA}"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77500" lnSpcReduction="20000"/>
          </a:bodyPr>
          <a:lstStyle/>
          <a:p>
            <a:r>
              <a:rPr lang="en-US" sz="1200" kern="1200" baseline="0" dirty="0" smtClean="0">
                <a:solidFill>
                  <a:schemeClr val="tx1"/>
                </a:solidFill>
                <a:latin typeface="+mn-lt"/>
                <a:ea typeface="+mn-ea"/>
                <a:cs typeface="+mn-cs"/>
              </a:rPr>
              <a:t>The Rio+20 Declaration on Justice, Governance and Law for Environmental Sustainability is a vital document for everyone working in the field of environmental law, providing an authoritative reference and guiding principles to assist them with their work in their institutions. UNEP was </a:t>
            </a:r>
            <a:r>
              <a:rPr lang="en-US" sz="1200" kern="1200" baseline="0" smtClean="0">
                <a:solidFill>
                  <a:schemeClr val="tx1"/>
                </a:solidFill>
                <a:latin typeface="+mn-lt"/>
                <a:ea typeface="+mn-ea"/>
                <a:cs typeface="+mn-cs"/>
              </a:rPr>
              <a:t>privileged to have </a:t>
            </a:r>
            <a:r>
              <a:rPr lang="en-US" sz="1200" kern="1200" baseline="0" dirty="0" smtClean="0">
                <a:solidFill>
                  <a:schemeClr val="tx1"/>
                </a:solidFill>
                <a:latin typeface="+mn-lt"/>
                <a:ea typeface="+mn-ea"/>
                <a:cs typeface="+mn-cs"/>
              </a:rPr>
              <a:t>assisted the process and will </a:t>
            </a:r>
            <a:r>
              <a:rPr lang="en-US" sz="1200" kern="1200" baseline="0" dirty="0" err="1" smtClean="0">
                <a:solidFill>
                  <a:schemeClr val="tx1"/>
                </a:solidFill>
                <a:latin typeface="+mn-lt"/>
                <a:ea typeface="+mn-ea"/>
                <a:cs typeface="+mn-cs"/>
              </a:rPr>
              <a:t>honour</a:t>
            </a:r>
            <a:r>
              <a:rPr lang="en-US" sz="1200" kern="1200" baseline="0" dirty="0" smtClean="0">
                <a:solidFill>
                  <a:schemeClr val="tx1"/>
                </a:solidFill>
                <a:latin typeface="+mn-lt"/>
                <a:ea typeface="+mn-ea"/>
                <a:cs typeface="+mn-cs"/>
              </a:rPr>
              <a:t> the recommendations and conclusions from the Congress, with the participants’ active engagement and support, and in close cooperation with our </a:t>
            </a:r>
            <a:r>
              <a:rPr lang="en-GB" sz="1200" kern="1200" baseline="0" dirty="0" smtClean="0">
                <a:solidFill>
                  <a:schemeClr val="tx1"/>
                </a:solidFill>
                <a:latin typeface="+mn-lt"/>
                <a:ea typeface="+mn-ea"/>
                <a:cs typeface="+mn-cs"/>
              </a:rPr>
              <a:t>partners.</a:t>
            </a:r>
            <a:r>
              <a:rPr lang="en-US" sz="1200" kern="1200" baseline="0" dirty="0" smtClean="0">
                <a:solidFill>
                  <a:schemeClr val="tx1"/>
                </a:solidFill>
                <a:latin typeface="+mn-lt"/>
                <a:ea typeface="+mn-ea"/>
                <a:cs typeface="+mn-cs"/>
              </a:rPr>
              <a:t>The World Congress on Justice, Governance and Law for Environmental Sustainability was a gathering in Rio of more</a:t>
            </a:r>
          </a:p>
          <a:p>
            <a:r>
              <a:rPr lang="en-US" sz="1200" kern="1200" baseline="0" dirty="0" smtClean="0">
                <a:solidFill>
                  <a:schemeClr val="tx1"/>
                </a:solidFill>
                <a:latin typeface="+mn-lt"/>
                <a:ea typeface="+mn-ea"/>
                <a:cs typeface="+mn-cs"/>
              </a:rPr>
              <a:t>than 150 judges, prosecutors, public auditors and enforcement agencies from some 60 countries, hosted by the UN Environment Programme (UNEP). The event marked a decade of progress</a:t>
            </a:r>
          </a:p>
          <a:p>
            <a:r>
              <a:rPr lang="en-US" sz="1200" kern="1200" baseline="0" dirty="0" smtClean="0">
                <a:solidFill>
                  <a:schemeClr val="tx1"/>
                </a:solidFill>
                <a:latin typeface="+mn-lt"/>
                <a:ea typeface="+mn-ea"/>
                <a:cs typeface="+mn-cs"/>
              </a:rPr>
              <a:t>since the Global Judges’ Symposium in Johannesburg in 2002, which spelled out for the first time in unequivocal terms the crucial role that judges have to play in interpreting and enforcing environmental law, nationally and internationally.</a:t>
            </a:r>
          </a:p>
          <a:p>
            <a:r>
              <a:rPr lang="en-US" sz="1200" kern="1200" baseline="0" dirty="0" smtClean="0">
                <a:solidFill>
                  <a:schemeClr val="tx1"/>
                </a:solidFill>
                <a:latin typeface="+mn-lt"/>
                <a:ea typeface="+mn-ea"/>
                <a:cs typeface="+mn-cs"/>
              </a:rPr>
              <a:t>One of the purposes of the Rio Congress was to review progress and to learn from our successes and failures.</a:t>
            </a:r>
          </a:p>
          <a:p>
            <a:r>
              <a:rPr lang="en-US" sz="1200" kern="1200" baseline="0" dirty="0" smtClean="0">
                <a:solidFill>
                  <a:schemeClr val="tx1"/>
                </a:solidFill>
                <a:latin typeface="+mn-lt"/>
                <a:ea typeface="+mn-ea"/>
                <a:cs typeface="+mn-cs"/>
              </a:rPr>
              <a:t>There is now widespread acknowledgement of an international “common law” of the environment based on principles such as sustainability, and inter-generational equity. There is now greatly expanded awareness of environmental issues among the judiciary, and the development of specialist courts and tribunals in many countries. A recent study1 identified over 360 specialist environmental courts or tribunals in forty-two countries.</a:t>
            </a:r>
          </a:p>
          <a:p>
            <a:r>
              <a:rPr lang="en-US" sz="1200" kern="1200" dirty="0" smtClean="0">
                <a:solidFill>
                  <a:schemeClr val="tx1"/>
                </a:solidFill>
                <a:latin typeface="+mn-lt"/>
                <a:ea typeface="+mn-ea"/>
                <a:cs typeface="+mn-cs"/>
              </a:rPr>
              <a:t> </a:t>
            </a:r>
            <a:r>
              <a:rPr lang="en-US" dirty="0" smtClean="0"/>
              <a:t>Recalling the importance of the first Global Judges Symposium convened by the United Nations  Environment Programme (UNEP) in 2002, in conjunction with the World Summit on Sustainable Development in  Johannesburg, South Africa, and noting that since then, the importance of the Judiciary in environmental  matters has further increased and resulted in a rich corpus of decisions as well as in the creation of a  considerable number of specialized courts and green benches, and a lasting effect on improving social justice,  environmental governance and the further development of environmental law, especially in developing  countries</a:t>
            </a:r>
          </a:p>
          <a:p>
            <a:r>
              <a:rPr lang="en-US" sz="1200" kern="1200" baseline="0" dirty="0" smtClean="0">
                <a:solidFill>
                  <a:schemeClr val="tx1"/>
                </a:solidFill>
                <a:latin typeface="+mn-lt"/>
                <a:ea typeface="+mn-ea"/>
                <a:cs typeface="+mn-cs"/>
              </a:rPr>
              <a:t>The Johannesburg Global Symposium was an important step forward. Fundamental was the recognition that laws are nothing without judges and courts familiar with the issues, with the power to enforce them, and able to provide accessible justice to individuals and representative agencies. The Rio Congress was a </a:t>
            </a:r>
            <a:r>
              <a:rPr lang="en-GB" sz="1200" kern="1200" baseline="0" dirty="0" smtClean="0">
                <a:solidFill>
                  <a:schemeClr val="tx1"/>
                </a:solidFill>
                <a:latin typeface="+mn-lt"/>
                <a:ea typeface="+mn-ea"/>
                <a:cs typeface="+mn-cs"/>
              </a:rPr>
              <a:t>reaffirmation of that commitment</a:t>
            </a:r>
          </a:p>
          <a:p>
            <a:endParaRPr lang="en-GB"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 the Declaration, the participants recall the importance of the first Global Judges Symposium in 2002. They note among other things that since then, the importance of the judiciary in environmental matters has further increased and resulted in a rich corpus of decisions and the further development of environmental law, especially in developing countries. The several messages include statements that an independent judiciary and judicial process are vital for the implementation, development and enforcement of environmental law; that environmental law is essential for the protection of natural resources and ecosystems and reflects our best hope for the future of our planet; and that environmental sustainability cannot be achieved without good quality data, monitoring, auditing and </a:t>
            </a:r>
            <a:r>
              <a:rPr lang="en-GB" sz="1200" kern="1200" baseline="0" dirty="0" smtClean="0">
                <a:solidFill>
                  <a:schemeClr val="tx1"/>
                </a:solidFill>
                <a:latin typeface="+mn-lt"/>
                <a:ea typeface="+mn-ea"/>
                <a:cs typeface="+mn-cs"/>
              </a:rPr>
              <a:t>accounting for performance.</a:t>
            </a:r>
            <a:endParaRPr lang="en-US" sz="1200" kern="1200" dirty="0" smtClean="0">
              <a:solidFill>
                <a:schemeClr val="tx1"/>
              </a:solidFill>
              <a:latin typeface="+mn-lt"/>
              <a:ea typeface="+mn-ea"/>
              <a:cs typeface="+mn-cs"/>
            </a:endParaRPr>
          </a:p>
          <a:p>
            <a:endParaRPr lang="es-PA" sz="1200" kern="1200" dirty="0" smtClean="0">
              <a:solidFill>
                <a:schemeClr val="tx1"/>
              </a:solidFill>
              <a:latin typeface="+mn-lt"/>
              <a:ea typeface="+mn-ea"/>
              <a:cs typeface="+mn-cs"/>
            </a:endParaRPr>
          </a:p>
        </p:txBody>
      </p:sp>
      <p:sp>
        <p:nvSpPr>
          <p:cNvPr id="4" name="3 Marcador de número de diapositiva"/>
          <p:cNvSpPr>
            <a:spLocks noGrp="1"/>
          </p:cNvSpPr>
          <p:nvPr>
            <p:ph type="sldNum" sz="quarter" idx="10"/>
          </p:nvPr>
        </p:nvSpPr>
        <p:spPr/>
        <p:txBody>
          <a:bodyPr/>
          <a:lstStyle/>
          <a:p>
            <a:fld id="{943CB90D-3ADA-4BC6-9DCA-1197E60BB9CA}"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smtClean="0"/>
          </a:p>
          <a:p>
            <a:endParaRPr lang="en-US" dirty="0" smtClean="0"/>
          </a:p>
        </p:txBody>
      </p:sp>
      <p:sp>
        <p:nvSpPr>
          <p:cNvPr id="4" name="3 Marcador de número de diapositiva"/>
          <p:cNvSpPr>
            <a:spLocks noGrp="1"/>
          </p:cNvSpPr>
          <p:nvPr>
            <p:ph type="sldNum" sz="quarter" idx="10"/>
          </p:nvPr>
        </p:nvSpPr>
        <p:spPr/>
        <p:txBody>
          <a:bodyPr/>
          <a:lstStyle/>
          <a:p>
            <a:fld id="{943CB90D-3ADA-4BC6-9DCA-1197E60BB9CA}"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50938" y="685800"/>
            <a:ext cx="4573587" cy="3429000"/>
          </a:xfrm>
        </p:spPr>
      </p:sp>
      <p:sp>
        <p:nvSpPr>
          <p:cNvPr id="3" name="2 Marcador de notas"/>
          <p:cNvSpPr>
            <a:spLocks noGrp="1"/>
          </p:cNvSpPr>
          <p:nvPr>
            <p:ph type="body" idx="1"/>
          </p:nvPr>
        </p:nvSpPr>
        <p:spPr>
          <a:xfrm>
            <a:off x="685800" y="4343400"/>
            <a:ext cx="5767536" cy="4621088"/>
          </a:xfrm>
        </p:spPr>
        <p:txBody>
          <a:bodyPr>
            <a:normAutofit/>
          </a:bodyPr>
          <a:lstStyle/>
          <a:p>
            <a:endParaRPr lang="en-GB" dirty="0"/>
          </a:p>
        </p:txBody>
      </p:sp>
      <p:sp>
        <p:nvSpPr>
          <p:cNvPr id="4" name="3 Marcador de número de diapositiva"/>
          <p:cNvSpPr>
            <a:spLocks noGrp="1"/>
          </p:cNvSpPr>
          <p:nvPr>
            <p:ph type="sldNum" sz="quarter" idx="10"/>
          </p:nvPr>
        </p:nvSpPr>
        <p:spPr/>
        <p:txBody>
          <a:bodyPr/>
          <a:lstStyle/>
          <a:p>
            <a:fld id="{943CB90D-3ADA-4BC6-9DCA-1197E60BB9CA}" type="slidenum">
              <a:rPr lang="en-GB" smtClean="0"/>
              <a:pPr/>
              <a:t>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GB"/>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GB"/>
          </a:p>
        </p:txBody>
      </p:sp>
      <p:sp>
        <p:nvSpPr>
          <p:cNvPr id="4" name="3 Marcador de fecha"/>
          <p:cNvSpPr>
            <a:spLocks noGrp="1"/>
          </p:cNvSpPr>
          <p:nvPr>
            <p:ph type="dt" sz="half" idx="10"/>
          </p:nvPr>
        </p:nvSpPr>
        <p:spPr/>
        <p:txBody>
          <a:bodyPr/>
          <a:lstStyle/>
          <a:p>
            <a:fld id="{723C02EA-9596-4045-BF5C-0B2208415D0E}" type="datetimeFigureOut">
              <a:rPr lang="en-GB" smtClean="0"/>
              <a:pPr/>
              <a:t>19/12/2016</a:t>
            </a:fld>
            <a:endParaRPr lang="en-GB"/>
          </a:p>
        </p:txBody>
      </p:sp>
      <p:sp>
        <p:nvSpPr>
          <p:cNvPr id="5" name="4 Marcador de pie de página"/>
          <p:cNvSpPr>
            <a:spLocks noGrp="1"/>
          </p:cNvSpPr>
          <p:nvPr>
            <p:ph type="ftr" sz="quarter" idx="11"/>
          </p:nvPr>
        </p:nvSpPr>
        <p:spPr/>
        <p:txBody>
          <a:bodyPr/>
          <a:lstStyle/>
          <a:p>
            <a:endParaRPr lang="en-GB"/>
          </a:p>
        </p:txBody>
      </p:sp>
      <p:sp>
        <p:nvSpPr>
          <p:cNvPr id="6" name="5 Marcador de número de diapositiva"/>
          <p:cNvSpPr>
            <a:spLocks noGrp="1"/>
          </p:cNvSpPr>
          <p:nvPr>
            <p:ph type="sldNum" sz="quarter" idx="12"/>
          </p:nvPr>
        </p:nvSpPr>
        <p:spPr/>
        <p:txBody>
          <a:bodyPr/>
          <a:lstStyle/>
          <a:p>
            <a:fld id="{EE311E0D-C78C-407E-A076-0B9AA4FE2C1C}"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fecha"/>
          <p:cNvSpPr>
            <a:spLocks noGrp="1"/>
          </p:cNvSpPr>
          <p:nvPr>
            <p:ph type="dt" sz="half" idx="10"/>
          </p:nvPr>
        </p:nvSpPr>
        <p:spPr/>
        <p:txBody>
          <a:bodyPr/>
          <a:lstStyle/>
          <a:p>
            <a:fld id="{723C02EA-9596-4045-BF5C-0B2208415D0E}" type="datetimeFigureOut">
              <a:rPr lang="en-GB" smtClean="0"/>
              <a:pPr/>
              <a:t>19/12/2016</a:t>
            </a:fld>
            <a:endParaRPr lang="en-GB"/>
          </a:p>
        </p:txBody>
      </p:sp>
      <p:sp>
        <p:nvSpPr>
          <p:cNvPr id="5" name="4 Marcador de pie de página"/>
          <p:cNvSpPr>
            <a:spLocks noGrp="1"/>
          </p:cNvSpPr>
          <p:nvPr>
            <p:ph type="ftr" sz="quarter" idx="11"/>
          </p:nvPr>
        </p:nvSpPr>
        <p:spPr/>
        <p:txBody>
          <a:bodyPr/>
          <a:lstStyle/>
          <a:p>
            <a:endParaRPr lang="en-GB"/>
          </a:p>
        </p:txBody>
      </p:sp>
      <p:sp>
        <p:nvSpPr>
          <p:cNvPr id="6" name="5 Marcador de número de diapositiva"/>
          <p:cNvSpPr>
            <a:spLocks noGrp="1"/>
          </p:cNvSpPr>
          <p:nvPr>
            <p:ph type="sldNum" sz="quarter" idx="12"/>
          </p:nvPr>
        </p:nvSpPr>
        <p:spPr/>
        <p:txBody>
          <a:bodyPr/>
          <a:lstStyle/>
          <a:p>
            <a:fld id="{EE311E0D-C78C-407E-A076-0B9AA4FE2C1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GB"/>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fecha"/>
          <p:cNvSpPr>
            <a:spLocks noGrp="1"/>
          </p:cNvSpPr>
          <p:nvPr>
            <p:ph type="dt" sz="half" idx="10"/>
          </p:nvPr>
        </p:nvSpPr>
        <p:spPr/>
        <p:txBody>
          <a:bodyPr/>
          <a:lstStyle/>
          <a:p>
            <a:fld id="{723C02EA-9596-4045-BF5C-0B2208415D0E}" type="datetimeFigureOut">
              <a:rPr lang="en-GB" smtClean="0"/>
              <a:pPr/>
              <a:t>19/12/2016</a:t>
            </a:fld>
            <a:endParaRPr lang="en-GB"/>
          </a:p>
        </p:txBody>
      </p:sp>
      <p:sp>
        <p:nvSpPr>
          <p:cNvPr id="5" name="4 Marcador de pie de página"/>
          <p:cNvSpPr>
            <a:spLocks noGrp="1"/>
          </p:cNvSpPr>
          <p:nvPr>
            <p:ph type="ftr" sz="quarter" idx="11"/>
          </p:nvPr>
        </p:nvSpPr>
        <p:spPr/>
        <p:txBody>
          <a:bodyPr/>
          <a:lstStyle/>
          <a:p>
            <a:endParaRPr lang="en-GB"/>
          </a:p>
        </p:txBody>
      </p:sp>
      <p:sp>
        <p:nvSpPr>
          <p:cNvPr id="6" name="5 Marcador de número de diapositiva"/>
          <p:cNvSpPr>
            <a:spLocks noGrp="1"/>
          </p:cNvSpPr>
          <p:nvPr>
            <p:ph type="sldNum" sz="quarter" idx="12"/>
          </p:nvPr>
        </p:nvSpPr>
        <p:spPr/>
        <p:txBody>
          <a:bodyPr/>
          <a:lstStyle/>
          <a:p>
            <a:fld id="{EE311E0D-C78C-407E-A076-0B9AA4FE2C1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fecha"/>
          <p:cNvSpPr>
            <a:spLocks noGrp="1"/>
          </p:cNvSpPr>
          <p:nvPr>
            <p:ph type="dt" sz="half" idx="10"/>
          </p:nvPr>
        </p:nvSpPr>
        <p:spPr/>
        <p:txBody>
          <a:bodyPr/>
          <a:lstStyle/>
          <a:p>
            <a:fld id="{723C02EA-9596-4045-BF5C-0B2208415D0E}" type="datetimeFigureOut">
              <a:rPr lang="en-GB" smtClean="0"/>
              <a:pPr/>
              <a:t>19/12/2016</a:t>
            </a:fld>
            <a:endParaRPr lang="en-GB"/>
          </a:p>
        </p:txBody>
      </p:sp>
      <p:sp>
        <p:nvSpPr>
          <p:cNvPr id="5" name="4 Marcador de pie de página"/>
          <p:cNvSpPr>
            <a:spLocks noGrp="1"/>
          </p:cNvSpPr>
          <p:nvPr>
            <p:ph type="ftr" sz="quarter" idx="11"/>
          </p:nvPr>
        </p:nvSpPr>
        <p:spPr/>
        <p:txBody>
          <a:bodyPr/>
          <a:lstStyle/>
          <a:p>
            <a:endParaRPr lang="en-GB"/>
          </a:p>
        </p:txBody>
      </p:sp>
      <p:sp>
        <p:nvSpPr>
          <p:cNvPr id="6" name="5 Marcador de número de diapositiva"/>
          <p:cNvSpPr>
            <a:spLocks noGrp="1"/>
          </p:cNvSpPr>
          <p:nvPr>
            <p:ph type="sldNum" sz="quarter" idx="12"/>
          </p:nvPr>
        </p:nvSpPr>
        <p:spPr/>
        <p:txBody>
          <a:bodyPr/>
          <a:lstStyle/>
          <a:p>
            <a:fld id="{EE311E0D-C78C-407E-A076-0B9AA4FE2C1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23C02EA-9596-4045-BF5C-0B2208415D0E}" type="datetimeFigureOut">
              <a:rPr lang="en-GB" smtClean="0"/>
              <a:pPr/>
              <a:t>19/12/2016</a:t>
            </a:fld>
            <a:endParaRPr lang="en-GB"/>
          </a:p>
        </p:txBody>
      </p:sp>
      <p:sp>
        <p:nvSpPr>
          <p:cNvPr id="5" name="4 Marcador de pie de página"/>
          <p:cNvSpPr>
            <a:spLocks noGrp="1"/>
          </p:cNvSpPr>
          <p:nvPr>
            <p:ph type="ftr" sz="quarter" idx="11"/>
          </p:nvPr>
        </p:nvSpPr>
        <p:spPr/>
        <p:txBody>
          <a:bodyPr/>
          <a:lstStyle/>
          <a:p>
            <a:endParaRPr lang="en-GB"/>
          </a:p>
        </p:txBody>
      </p:sp>
      <p:sp>
        <p:nvSpPr>
          <p:cNvPr id="6" name="5 Marcador de número de diapositiva"/>
          <p:cNvSpPr>
            <a:spLocks noGrp="1"/>
          </p:cNvSpPr>
          <p:nvPr>
            <p:ph type="sldNum" sz="quarter" idx="12"/>
          </p:nvPr>
        </p:nvSpPr>
        <p:spPr/>
        <p:txBody>
          <a:bodyPr/>
          <a:lstStyle/>
          <a:p>
            <a:fld id="{EE311E0D-C78C-407E-A076-0B9AA4FE2C1C}"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4 Marcador de fecha"/>
          <p:cNvSpPr>
            <a:spLocks noGrp="1"/>
          </p:cNvSpPr>
          <p:nvPr>
            <p:ph type="dt" sz="half" idx="10"/>
          </p:nvPr>
        </p:nvSpPr>
        <p:spPr/>
        <p:txBody>
          <a:bodyPr/>
          <a:lstStyle/>
          <a:p>
            <a:fld id="{723C02EA-9596-4045-BF5C-0B2208415D0E}" type="datetimeFigureOut">
              <a:rPr lang="en-GB" smtClean="0"/>
              <a:pPr/>
              <a:t>19/12/2016</a:t>
            </a:fld>
            <a:endParaRPr lang="en-GB"/>
          </a:p>
        </p:txBody>
      </p:sp>
      <p:sp>
        <p:nvSpPr>
          <p:cNvPr id="6" name="5 Marcador de pie de página"/>
          <p:cNvSpPr>
            <a:spLocks noGrp="1"/>
          </p:cNvSpPr>
          <p:nvPr>
            <p:ph type="ftr" sz="quarter" idx="11"/>
          </p:nvPr>
        </p:nvSpPr>
        <p:spPr/>
        <p:txBody>
          <a:bodyPr/>
          <a:lstStyle/>
          <a:p>
            <a:endParaRPr lang="en-GB"/>
          </a:p>
        </p:txBody>
      </p:sp>
      <p:sp>
        <p:nvSpPr>
          <p:cNvPr id="7" name="6 Marcador de número de diapositiva"/>
          <p:cNvSpPr>
            <a:spLocks noGrp="1"/>
          </p:cNvSpPr>
          <p:nvPr>
            <p:ph type="sldNum" sz="quarter" idx="12"/>
          </p:nvPr>
        </p:nvSpPr>
        <p:spPr/>
        <p:txBody>
          <a:bodyPr/>
          <a:lstStyle/>
          <a:p>
            <a:fld id="{EE311E0D-C78C-407E-A076-0B9AA4FE2C1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7" name="6 Marcador de fecha"/>
          <p:cNvSpPr>
            <a:spLocks noGrp="1"/>
          </p:cNvSpPr>
          <p:nvPr>
            <p:ph type="dt" sz="half" idx="10"/>
          </p:nvPr>
        </p:nvSpPr>
        <p:spPr/>
        <p:txBody>
          <a:bodyPr/>
          <a:lstStyle/>
          <a:p>
            <a:fld id="{723C02EA-9596-4045-BF5C-0B2208415D0E}" type="datetimeFigureOut">
              <a:rPr lang="en-GB" smtClean="0"/>
              <a:pPr/>
              <a:t>19/12/2016</a:t>
            </a:fld>
            <a:endParaRPr lang="en-GB"/>
          </a:p>
        </p:txBody>
      </p:sp>
      <p:sp>
        <p:nvSpPr>
          <p:cNvPr id="8" name="7 Marcador de pie de página"/>
          <p:cNvSpPr>
            <a:spLocks noGrp="1"/>
          </p:cNvSpPr>
          <p:nvPr>
            <p:ph type="ftr" sz="quarter" idx="11"/>
          </p:nvPr>
        </p:nvSpPr>
        <p:spPr/>
        <p:txBody>
          <a:bodyPr/>
          <a:lstStyle/>
          <a:p>
            <a:endParaRPr lang="en-GB"/>
          </a:p>
        </p:txBody>
      </p:sp>
      <p:sp>
        <p:nvSpPr>
          <p:cNvPr id="9" name="8 Marcador de número de diapositiva"/>
          <p:cNvSpPr>
            <a:spLocks noGrp="1"/>
          </p:cNvSpPr>
          <p:nvPr>
            <p:ph type="sldNum" sz="quarter" idx="12"/>
          </p:nvPr>
        </p:nvSpPr>
        <p:spPr/>
        <p:txBody>
          <a:bodyPr/>
          <a:lstStyle/>
          <a:p>
            <a:fld id="{EE311E0D-C78C-407E-A076-0B9AA4FE2C1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fecha"/>
          <p:cNvSpPr>
            <a:spLocks noGrp="1"/>
          </p:cNvSpPr>
          <p:nvPr>
            <p:ph type="dt" sz="half" idx="10"/>
          </p:nvPr>
        </p:nvSpPr>
        <p:spPr/>
        <p:txBody>
          <a:bodyPr/>
          <a:lstStyle/>
          <a:p>
            <a:fld id="{723C02EA-9596-4045-BF5C-0B2208415D0E}" type="datetimeFigureOut">
              <a:rPr lang="en-GB" smtClean="0"/>
              <a:pPr/>
              <a:t>19/12/2016</a:t>
            </a:fld>
            <a:endParaRPr lang="en-GB"/>
          </a:p>
        </p:txBody>
      </p:sp>
      <p:sp>
        <p:nvSpPr>
          <p:cNvPr id="4" name="3 Marcador de pie de página"/>
          <p:cNvSpPr>
            <a:spLocks noGrp="1"/>
          </p:cNvSpPr>
          <p:nvPr>
            <p:ph type="ftr" sz="quarter" idx="11"/>
          </p:nvPr>
        </p:nvSpPr>
        <p:spPr/>
        <p:txBody>
          <a:bodyPr/>
          <a:lstStyle/>
          <a:p>
            <a:endParaRPr lang="en-GB"/>
          </a:p>
        </p:txBody>
      </p:sp>
      <p:sp>
        <p:nvSpPr>
          <p:cNvPr id="5" name="4 Marcador de número de diapositiva"/>
          <p:cNvSpPr>
            <a:spLocks noGrp="1"/>
          </p:cNvSpPr>
          <p:nvPr>
            <p:ph type="sldNum" sz="quarter" idx="12"/>
          </p:nvPr>
        </p:nvSpPr>
        <p:spPr/>
        <p:txBody>
          <a:bodyPr/>
          <a:lstStyle/>
          <a:p>
            <a:fld id="{EE311E0D-C78C-407E-A076-0B9AA4FE2C1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23C02EA-9596-4045-BF5C-0B2208415D0E}" type="datetimeFigureOut">
              <a:rPr lang="en-GB" smtClean="0"/>
              <a:pPr/>
              <a:t>19/12/2016</a:t>
            </a:fld>
            <a:endParaRPr lang="en-GB"/>
          </a:p>
        </p:txBody>
      </p:sp>
      <p:sp>
        <p:nvSpPr>
          <p:cNvPr id="3" name="2 Marcador de pie de página"/>
          <p:cNvSpPr>
            <a:spLocks noGrp="1"/>
          </p:cNvSpPr>
          <p:nvPr>
            <p:ph type="ftr" sz="quarter" idx="11"/>
          </p:nvPr>
        </p:nvSpPr>
        <p:spPr/>
        <p:txBody>
          <a:bodyPr/>
          <a:lstStyle/>
          <a:p>
            <a:endParaRPr lang="en-GB"/>
          </a:p>
        </p:txBody>
      </p:sp>
      <p:sp>
        <p:nvSpPr>
          <p:cNvPr id="4" name="3 Marcador de número de diapositiva"/>
          <p:cNvSpPr>
            <a:spLocks noGrp="1"/>
          </p:cNvSpPr>
          <p:nvPr>
            <p:ph type="sldNum" sz="quarter" idx="12"/>
          </p:nvPr>
        </p:nvSpPr>
        <p:spPr/>
        <p:txBody>
          <a:bodyPr/>
          <a:lstStyle/>
          <a:p>
            <a:fld id="{EE311E0D-C78C-407E-A076-0B9AA4FE2C1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GB"/>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23C02EA-9596-4045-BF5C-0B2208415D0E}" type="datetimeFigureOut">
              <a:rPr lang="en-GB" smtClean="0"/>
              <a:pPr/>
              <a:t>19/12/2016</a:t>
            </a:fld>
            <a:endParaRPr lang="en-GB"/>
          </a:p>
        </p:txBody>
      </p:sp>
      <p:sp>
        <p:nvSpPr>
          <p:cNvPr id="6" name="5 Marcador de pie de página"/>
          <p:cNvSpPr>
            <a:spLocks noGrp="1"/>
          </p:cNvSpPr>
          <p:nvPr>
            <p:ph type="ftr" sz="quarter" idx="11"/>
          </p:nvPr>
        </p:nvSpPr>
        <p:spPr/>
        <p:txBody>
          <a:bodyPr/>
          <a:lstStyle/>
          <a:p>
            <a:endParaRPr lang="en-GB"/>
          </a:p>
        </p:txBody>
      </p:sp>
      <p:sp>
        <p:nvSpPr>
          <p:cNvPr id="7" name="6 Marcador de número de diapositiva"/>
          <p:cNvSpPr>
            <a:spLocks noGrp="1"/>
          </p:cNvSpPr>
          <p:nvPr>
            <p:ph type="sldNum" sz="quarter" idx="12"/>
          </p:nvPr>
        </p:nvSpPr>
        <p:spPr/>
        <p:txBody>
          <a:bodyPr/>
          <a:lstStyle/>
          <a:p>
            <a:fld id="{EE311E0D-C78C-407E-A076-0B9AA4FE2C1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GB"/>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23C02EA-9596-4045-BF5C-0B2208415D0E}" type="datetimeFigureOut">
              <a:rPr lang="en-GB" smtClean="0"/>
              <a:pPr/>
              <a:t>19/12/2016</a:t>
            </a:fld>
            <a:endParaRPr lang="en-GB"/>
          </a:p>
        </p:txBody>
      </p:sp>
      <p:sp>
        <p:nvSpPr>
          <p:cNvPr id="6" name="5 Marcador de pie de página"/>
          <p:cNvSpPr>
            <a:spLocks noGrp="1"/>
          </p:cNvSpPr>
          <p:nvPr>
            <p:ph type="ftr" sz="quarter" idx="11"/>
          </p:nvPr>
        </p:nvSpPr>
        <p:spPr/>
        <p:txBody>
          <a:bodyPr/>
          <a:lstStyle/>
          <a:p>
            <a:endParaRPr lang="en-GB"/>
          </a:p>
        </p:txBody>
      </p:sp>
      <p:sp>
        <p:nvSpPr>
          <p:cNvPr id="7" name="6 Marcador de número de diapositiva"/>
          <p:cNvSpPr>
            <a:spLocks noGrp="1"/>
          </p:cNvSpPr>
          <p:nvPr>
            <p:ph type="sldNum" sz="quarter" idx="12"/>
          </p:nvPr>
        </p:nvSpPr>
        <p:spPr/>
        <p:txBody>
          <a:bodyPr/>
          <a:lstStyle/>
          <a:p>
            <a:fld id="{EE311E0D-C78C-407E-A076-0B9AA4FE2C1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3C02EA-9596-4045-BF5C-0B2208415D0E}" type="datetimeFigureOut">
              <a:rPr lang="en-GB" smtClean="0"/>
              <a:pPr/>
              <a:t>19/12/2016</a:t>
            </a:fld>
            <a:endParaRPr lang="en-GB"/>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311E0D-C78C-407E-A076-0B9AA4FE2C1C}"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P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331640" y="0"/>
            <a:ext cx="7812360" cy="1124744"/>
          </a:xfrm>
          <a:prstGeom prst="rect">
            <a:avLst/>
          </a:prstGeom>
          <a:solidFill>
            <a:srgbClr val="005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PA" sz="3200" dirty="0" smtClean="0"/>
              <a:t>CARIBBEAN WORKSHOP ON PRINCIPLE 10 </a:t>
            </a:r>
            <a:r>
              <a:rPr lang="es-PA" sz="3200" dirty="0" err="1" smtClean="0"/>
              <a:t>Theme</a:t>
            </a:r>
            <a:r>
              <a:rPr lang="es-PA" sz="3200" dirty="0" smtClean="0"/>
              <a:t> 3: ACCESS TO JUSTICE</a:t>
            </a:r>
            <a:endParaRPr lang="es-PA" sz="3200" dirty="0"/>
          </a:p>
        </p:txBody>
      </p:sp>
      <p:sp>
        <p:nvSpPr>
          <p:cNvPr id="6" name="5 Rectángulo"/>
          <p:cNvSpPr/>
          <p:nvPr/>
        </p:nvSpPr>
        <p:spPr>
          <a:xfrm>
            <a:off x="0" y="1124744"/>
            <a:ext cx="1331640" cy="5733256"/>
          </a:xfrm>
          <a:prstGeom prst="rect">
            <a:avLst/>
          </a:prstGeom>
          <a:solidFill>
            <a:srgbClr val="005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A" dirty="0"/>
          </a:p>
        </p:txBody>
      </p:sp>
      <p:sp>
        <p:nvSpPr>
          <p:cNvPr id="120844" name="AutoShape 12" descr="data:image/jpeg;base64,/9j/4AAQSkZJRgABAQAAAQABAAD/2wCEAAkGBhQSERUSExQWFRUWGB8aGRgYGBwcHRwfGx8aIB4fGh8eHCYeGhojHxseHy8gIycqLCwsGh8xNTAqNSYrLCoBCQoKDgwOGg8PGiokHyQsKiwsKSwsKSwsLCwsLCwsLCwpKSwpLCwsLCwsLCkpLCwsKSwsLCwsLCksLCwpLCwsLP/AABEIAMIBBAMBIgACEQEDEQH/xAAcAAACAgMBAQAAAAAAAAAAAAAFBgQHAAIDAQj/xABOEAACAQIEAwUEBwQFCQYHAAABAhEDIQAEEjEFBkETIlFhcQcygZEUI0KhscHRUmKS8DNygtLhFSRDU6KywtPxF0Rzk6OzFlSDlMPi4//EABkBAAMBAQEAAAAAAAAAAAAAAAECAwAEBf/EACsRAAICAgICAQIFBQEAAAAAAAABAhEhMQMSQVEiE2EEFDJx8CNCgaHxkf/aAAwDAQACEQMRAD8AjLTWBtv+0w/PETiOXVrRqvMBj4eYx04guS0hkzVYHqoUudvGFUeG+BdLj1ZCyitUFPooYr5S0SLgYEnSyMkSKfBlP+jP3/pjj9EUEjs1I8ZOCfL/ADBmadem6VXKqbq0nUINrqI/6Yb+MZoZmm9KDLlSWApDZh3iVE28Z2nC2EQ6FCn9pFHzOOlUIsEUxp8Y3v8ApgpVoNlQewZgTctMvAN9OoKQYvAnGlTmCtTonS9ZqrC5dgRG3uxe958AcOsZoFX5NcrwxXUu1IUgP3Hva8STiJVydEm2k+kj4EeOIjZmoffq1GLTeSL+cETjOCZM1MwiO86iVUPrjawJW4HmTAjwnGkvIFWrPKuSpBoG/hP+GOlPh6eH8/LBHjnJtWnqqKUZRc9mXMADwYao8/wGACiCQSbbXN8IME/8m0/AfI41PDKe049pZASOyrJWf9j12gPucdatLMOmnUF0mTDBYF5mI6kWxmY0blX6o1yGFIGNZIAmYgT54i5XJUVBPa058Cw+7p9+O9eufo5hlcKV1aSSAT49dwfkcCa3FG0iAvXxkfffF48aaV+RG34CWZygUkACRaMCKuVczKwP3rfLBulwKu4FRA9QFQYWbEgEg+YkfMYh53JMoHa1EQsCQh1EiCVvpUwZBsTOIOLukPfsh5qmQtIED+j/AOOp5Y40H8htvg7xLL6kpALBFMXUiCCW/GJ/tYE08nUA7qsYMdCPlhWvAbNKdLVUpgAyWUeVyMHs3RIeizRHaKGIj3hJMQZgCMB6a1FdW0GVIYd3wNtt8FszxJ6johCKFcEgMJ1bEe8flikJtRcV5Jyjckwdxuzlhey/Iovj0xCyaMWEgkeG+C2Zogli1lCISTMe6kRF5JMRiRy/yqc4WNGtSUrA0uWpzMxptc2vtiUUyrq8kJaBLbQfDb8T/MY6qCBBA/HG5yLy47sq7Ke8BcGD5RPhg1y7ykcy5UFVI8XNze1l3wt22OsHmUyqPl6YKkkamtH2ieh9N/PC/wA6sGrixH1aj5Fh+U4sM8INFOxIpLUEgloYDqLSNUz+OEnnbKA5k6F7oRfd264s6JV5AGUyRIIkAEbzb/r5YzN5fRA7jT1kEiJ3g4ncPolZDAgnTpi9r43zyA92dpkyOnQHqMV+mvo9/Nk1N/U6knKKnYMDo1QYmZsBt+RHXfC9XTvtAjvESMNv+RapUQywVtZpgweg8x8vLEH6BUAqBUZl1wSqkiRvf5GN74p+IS6KhOG+zsXC8HSb+eIeZTcRhoq8AfSGKhTeAzBWMWspviGeCu5qHSo7MamBYAgMbeZ32FxjkUXWi9q6A/F201I/dX/dGMwy5/ibUmVFCkaFP2uqg9CMZjqj+FlJJkJc8YugnnM3kDYUKikHcNSQbTsoa3rO+B/FqdJkDUvfY31MIAJZR0AYyL90RjTMcANMfWVUBmYVZP3xgmOXv83UI+qGJPcJNzMd2WEXtbfAcGFSBObzTVCWqu9R4jUa23+zt5YncucUp5RzVrIXDKVp7MAR7xusEwRHxxDzPLzC2qGjY02Un0nHClrCrSY2BYg3m+i1+ndwlOKyNalocqPOiMupWqKBcLNFfkMQc1znl6sU3o1KjsNKMSnd1E/sR18fXCyafeAn5HHelkH1KwVokGYMb77Yq1h2DsnVDEaHZIlRFqau9KFqjOb7LHdVTHvLJOrcde+QzzH6xxT90lT9JhiRPd7xnSWEGD0sccc7xRKJbK1S5K1O01NpZVJAuoGmdQA3MQTaRaTwStVq2QVGkd0shFICZuUYR6XEzbAVNAdoF0c1TRjpWgGmAr9qXmxsAzA3IhwQDiVxfK5SrZ+0y9Xbuk/AldB8dtQn78F63J65hgXSmjKulTSJsZkSrMwJk7iD+QapVzGWLLWqJTKd1HKka9iWA0EMQOpM/djYeJC5WhYz/KGaRiAnaruGG5/stDA+Uek4HZLijIbQwuCjiQZ3EYsPL8eARjmc1VcWEKvdMyfEHYeXvDATjXDsnmSTl0r06rGx0yhJ/aliVE9Rt4HCSjWh1K9g1OZgtNVSkqGSXbSh1baRGjZb/wARwUGTo1USpVhSy7U2RIO9wUPegqTHjtIJwn5nLVKLaKqFT5/l443oZiCCIIHQ7fLCrkcRnEf89wWvU7NKTUVRFEGrWRWhlWCRY7AGYvItj3MZGuRTTtWplVhgjKBNzuG9ACAQZB64A5Hmc6qtarLVGXSgAAAJI70EabKNIsd/jjvlOYWzGtassmg6iApZdgsSguGKwJA8bYZNPQMrYQOeFMU3qK9edS6GeU7oADH6u5lp8DB3Bxzq8yTRCvS+qFTTAVVu4PeUrTUg90T42xxynE2QBUqVZC6QsAA/7Rhr4lZnmfu01PeaDrEA3Nx3jqsFjbrPjhm0tgdvWTmKkqrgFVmF7Tcad5DXMzYn8sSKeWoMHqdmgZTqJAJFgSSSWgFm0gWN5ttjrkuInNBz7pp9StiD0BUAmI6j8cd8twkOaKMxiqVWApgEiQWMg6RF4xPCugpXshvxqktFnTSrAqusaxYhgFgDwXVNvd88e8F4++tWs6pdtQcTBFgT1+PQ4OcZ4EzVGcsygmYAZQoi1tgLRAwKqJWeqaaMIo0VLuVZrA6RAEkkkgQNzJOHqPnz6ArvB05ZzuSTt/pdEtUeszAiY0tBABDDrOO/A+NCnnHqALpnukW6GCLdftepx5lOWjXBlyXjug0aqAx0BYkC/mBjnmeUCtOm4Ss7OWkINOgCInUJJMza1sL1p4DrZG49xSpVqlqgVoawYAkAsLEiCRsN8eZjjGpNH0ekh6Moa3oCxXEOvw1k72moBIs7oT3TNgIPr4YmUuIU4hlcfz6HCuCD2AmYDkg60gFZimq2YgbgSR3uuJFNKehnqQdOkKpRL6jf7E2APUb79DvmsihVmWoYgWgGwKnoP3RjfLcAFaCZYRIEnr42xqawg2rtnJMya5UJVaisiTBIAAPQRbbGZrjzhFoFNSoxhyCJJMltXvANAJUeAE4I5Xhwo1iGVwNMj4z+XTE8UqbbG/gw/wABhknsFirkeMUzUAqKgTTMkERbYkkmZ9NvnDzvMKrUfswNDlQYPdKgNqjxktM7288NWb4SpvAPxP54BV+A0u0RqtqYYah4gbrbYkdcFt0KthRaakC8d1bQf2V8MZiDxHiyo8Ip0x3RpUwNgLnwAxmIp/dHVf2YOyNXXmaQ7QVCdRcggqCYCht/18MNGXz1OkSmYzDa9XurRaB8Jp779emAVPlfSrNSIV2tO95kz47ffhx5f5YpsKdUz2ykEsjktI31d+QT6TBx0ptbOOr0R8rnaX/dKjiqZYK1E6GMGzfXNpJ6W3CzbCbQypLk5kSl9LI0Cb+HTpi6K1CqF7iVC32ZZyNXTV9bqAm033wj838tVatFW0Nl2kkgagAR+ybwCDsT0b0wkm2sD6F3J5ZFcNlUY1FIg6yzST0UmSLRIE32xYVPmDNC30PPVIHvlmXV5gaQBPhiseGcGq5dxUd3ImJ1EHzAIBg4sHI8d4bQRUrPWetALkNUJneLMI3iMKu3kyBfHsvURFrUMpUy5eowrK6nw1Ayt9MkxaxkbYGfQ11IyZhqpNwrkBTGwJ1k3taACJuMPOc584fXprR1OCRpRmRjEjTc3MdCfnhLzHs60BSlWk3ZsCwDJrKqZYSi65iYPTywytGeQlleM1SdL5+pSYagaaqYQKTEEEL7oFtumO3G6WSztOlTr55y1MnvlV7027wDdBA+GFrLvRqdpmKdOrVU6gysrmXfoXQxAGpj7pMDoTE/hVLKuwR8vSSqTan2VYt/aLV1A2O56SYwdg0ReIIaFT6NVoiq+oUqbsDdEVQhUBgCIJi42364Z+FcaWmp+kgouoU6SUwhMAdZkAAaRY7nHLmTlsZmKnahaiKBSBqUhBCgXPbsxBIBve/XGmT4ZV+hLSY0UzCK7s0I5ILqFZaiE3WYtJsotbC6G2FeYOXsvmkvSraosxMhfOFB23geficU9xjl56FQhTq03IUyR+sbG0+WHnhNUUqh7ar2kAt9YGEhLsEDmSTB7xFgrQLjEKtz4ahtlsqSD/qdR8N9c9MZxvQO1bE/KcTB7tQD1j+fuxLCAghW7rRO/SY2EwMMnGeXambEnL0MvUGxQ06eqejg1L+sSMJnEuE5jJMpqJpDEwQyspjzUkY55QcXgspJo7ZqlqQlGgr9htWppP2TEGNzOnyBxZNPkejrUM/1lYiAwpMCbTp1qSBeYFr4rGjxBH9+zfz/ADfB2jzHmqNLs0qvoEaRJlSJuvVfC1vLbDR5FqQrg3oauySmGFDtYvZqARfVRTgSfEiYjwER+I8afLZZWNtYCAwybaWIkMCdgLEb4W+W8zSFbVV0QoJUEN3m0nT+0CNUSDgk/NbIXpNUY6T+zTK/+6Axi04th6F0G+UucKlRiWdRTRWLBqlSGMHSg11SssesG3wnpkuL0kBCtSXUZYrXebGwLhrjy2wscTyprUFagmtnYGoUprK7hXKU5gEFgRvNMWveHQ5KzhkLUKhrnWldJnyNO9sa7ejNNeSwMq7GutSme2pE6tVKqHkqRKMBdOl42PngZxXjOcoM1V6dZULOwOskCT9rSvdAkbwN42x0ywTJ5bL5WpTYhmNR6obSuqLA2livuiYsdsdF47QBdjTBgGPrQdXkRp2O18FTTy2Zw8JHPgmfPENVdwtNaKM1RiQ52lSBYyYZd/si+JKvlRTp12Yuh+wFXU/iIWqShHnEfLALOcb+jhMrlUKq/Z1VQMBeoO00sxMNGkg7WCiR160zxBwKy5CZvq7Rb36d68eUx1jCxYZIOPyfrpDMIy9mV1giSYidoktbbxGI2ez5pZcImuKbkz3VLyGALgEm+25AgYKZM11yLmulQFvrGVblO8o0ar2NmsvdAa56j8tnRBU0KpVhESJjyYUpnrvhureULcU8gxOdm0aXph1aNS6zbzBNpHiMMVGlkJ0szK0/bJQ/Am3yOIC8DyVL6yoDR16FGqkndIaxWVCksdyVMgwbDDbx3imXprTD0+1VrWhot5yJxJLkbpj3CKBx5UpPem7gfusGB9Zn5j/HEbOclUmGl3rLeZWPyB8dox6uRyjy1KnWoMdijlfmBb5YmVeD5xRNHNB1iQKlMH7xE4DjNeQpxfgU+Gci5fMUw7tUkFlsqGyswG6EzAxmJuWyXEKK6EFIiSZ09WJJ6+JxmE6sbsjTiCKKcBwulZLLpMHc7uwOwG3jjVuYcnYLxLOU7e5SRlH3C588ROJ0nqUWRC6mD+9qEHuxp6+UHCrw/hFBSKVUValdo7gCooLCVBOrVMEG46xjr2ct0hsqcQ7bu5HiGcrVd9FRmQFesEsBImY8AcFsomZWv2dYOddAVCsiNSEozE6rvsTE7mYM485P5MplDWKCge8oFSoNUQVNtAgd6RN7A+rZw/hNQIqNmKLlF0r3QZF4PjMR43wGx6Ko4/mnHEqSM/1QQNBbukyw8btqI/HErh+Xy9RnqaMqgDkdpmKlYFiPBUqAQAR0tIFzhq5pQpTqh2k01JI0IJ0971gx9+FluEUazKe0r1mCjSAqAHrDmxuSbheo8iQt5G/twMVH2dJWp6kShTeQyVKYzBUjzDnwuCD+OJ2Z5bH0kFjWVhGqouXimTuzMwaIMmZ8ThRo8Jz9VyRRruNNgaqiGtvLWG/d9L2wRyXKvFQyto0ldiXp2vN4e/xm1sFqifaxX5lqVeElstScNTdiw3iOl9ZIYQNiJ6jBnglPK5hqr0i61BTQdah70TAZiAW03mYDHbDUnKrhBSagSF93uU2AmTANz3Z0+cYURyc+XzDGmb1NUKzqIYxEACSACbTbcbHCVWilp4Yf4dlcwlNV7KudIgaUyq/IurMfUmTucReMZN6n1FZKys6sEWsKaq3uswDUFQkkKLGRISRtiAvOFBIVctTcKbM5YknxA1ALO8AWxN4f7QEEA5akRM7s0HxGpjB8xhnFsmpifR423DqbUWRHIJZSbnSSsQ1juJIHr0wT5a5nzFVatamKmmOzp0wGdC596SV7xCyQhncY7cxcq080irSKrC66cCSEJIgidgwKk7agcDMkGyRp5KowCVnBYgAQDClhqLLrhSJNu9thdD3Y2ZTiOb7tM1ko1Yk0jSBbqQSqZc6bQ0EzHhiNxLhy51Wp1K1KpX0yq06Dy/8AW7iBbz3/AAYz44G1c1labfSGfOVWPeLJ2KTMbXLdYjSPSMFeFOlejUzGUo5l6+lkGty7CRG8CG0kkfdhnTEXZMT857Jc/Oqll3Kk7EgEfNrj44gcR5ez2RQPmKLJTLaZMG+/2SYtMTvB8MOFPgfEWAHYV957xYH0ktMeWCGU5Jz1UFK1N+zqd1g1QWDT3gNRAKmGHWQMTlxoopu9FcUaq1IIsQQf+uNc1lJc6ogn3vX+etvTGvNHLpydQJqLMJDd0qAynYT7w6z93jCyfGyLPcePXEKlHRW0x25BzrUUzC03pq7aSgYXqadcganCggGd72A8Md87znpzFWsKV2cghmUsL2EBSe7GkEdABOFLtkaCOvT/AAxzev3gCxNhex3sd7G3jho8kvBusa+Q2JzHTzVRab0JlwoJcASxgSoVWKgwbEbRIwfqezNisP2NO471Ptp9O/VcQfSfMYRRw4mtS+j1Gd9YlDT0NZhsFZrRcmQcWdzrxuvTcKVUU5JpuZWYidYNpiR0sxwX87cqDaikoEHjGd4dlqaZSq2utTRFaotCm9wB+3a4G3Sd5xE4jzVw6t2esZhRTQIoTTTUAT0AaDfCZW4we2qVHps5ZtQYMFj7j5Yg5vPtUcsVIB+zqt6+Bx0qNHI5p7ZbmR5ey9QTRfMAldSHUHptIkAt2e3Q+FwRivON8Eq06rhctVCsSRFJ30yT3QwW+kyoPlPXA7NcUZMtTHeEO6ggkECzASNrsTvhn5c4OM1kvpT0FrsjFNVaowOldJjUzRA1GJ9MTlKV0mdceNLj+pRGyXHK1Dh9SmHYE1whBs691tUCAVYsADN4U7YB8d5tZ1p0yLIoUKx1CwiYYkCd4AAE+WLJz2bWjkqbZUUqVR6g7XZ2kAgDuhzHgfASDBwMp8zZi+qpTMdGo1D/APhvgwg62TlyU7oSuUuGHOVBRWnT03aowWXCg3IgxqGqBPiPA4s0stOu9Ci1BMugDKqmmT7q6maVJkm2+0YDfTO0LVKbU6dYrfSpphgkkkh0RSVBmNyJF7DC9lc52tRcy6gUajAOwZZ0zEN39YBIiTtv0w108gStYLDp8HzVXv0uw0H3SVUyPGRTxmAdHnDMqNOXq01pr3Qr95hFoJZr/C0RjMJ9WIfpyJfH6lA0Kk5hzIuBqA3E7AQI6DCvmuFupetk6eZqVS2kOG1ESO9cd4PcLfoTBw65vNVdJ05af59MV1k+K5vKqMpUpQXqM/S6nSLEHVuDYbzhrakJSaPcxw7N5mq+inVq6e73dTHu2l94uDv54mZbkHiLd45Z1jpYYkcSTOVmAy9HM6SNRAVtyTvpEWBj4nHJOVOJG/0ev8ZH4nFK+4mE9DvxPJ1KiqMxQqor5dVZpXUakFXESYsJBxVfL1OrluIK706gUMU7QgxBGlekXtt4wOmHjgnDs/l6qmrSrCmwKtcTBvIGrcEA/AjrgrmOUnzuXiualBmPulg5EEEGQ0eeElGvI0ZZ0Cs9Rz+vTRWvoidVPWAd9yD0EdfHDjneYTk8s8OHNOlaZBm3iW1RqUnxBn1C8pcRPEWQGqAtLQXQBlkqZUDxuhHh4+bfxvk3L5kuamoa10tpIFgQeoMGw9cCUu1BSq7K0PtTzbDUtRI9B+YBxHyntAbN1Ep5qnTqAmFaAGQtIDK1tiR1HjaAcN7+x3IXipXU+Tr/AMvC5xHkujkm7Nq7RUBIuO+BvH1diOt7SPHDr5ev9COogjh/Nh+kLTo9nTRmv2mWphhfxj1Eydr4n1+dM81ZxTSoKYYhVWgNgYFzTJO0+pxtw5cwvE3zug9gabCm7kEQwDAELeCQVm/Tywx0fae7Zjs1ppo1XPeLHxIuAJO2+4wqd7QXUaA2T4nxOpbs6hH79FYjwJ7P+Zx34zw6k9FdeUdcwabMh0uNDiRInaGhgPA4ncT9taUyQtEMNRAOsTYxJA2nzxzo+2cnejT/APN/wIwXFsyaKmoctszHt6Ob1FoBp0wQBa5m562EdL4a6vBs2EpUKVKvpALNdZZmgy3ZsVgKUjwnxnFiLxWpmKa16FMaKikgbkMJBWZANxY+BGKn43zo9YCgKfu90EEh9TfsxBEWWL7X3wkcPI0srAYyfJmbLjtF7JPtOzDuqASSQGkwATgvwXjuUy8lM1mjIvppaRbb7f8AM4i8K5HqGky1sxTy9VhGlq1NhpYCdUPq8wAfWbYxPZgoHfz+WBPQML+kuJxXsnsn1ok8z53I59mY1KquygQ1MBSyiASQ0rPjePPFZcU5WqISaaswuCIupEggjrHiMWFwzhOUyuZp9pWNZleDTZNFwJFmPfUSGtIj1E6H2k52ox7OoVUnuqiJYdB7pOJuCb+I6k0slZUshVW5puBG+k/piflqnd6Hpt/Pjix6PM/FjBnMEf8Ag/8A6YA8xcLZg2YqoaLSO0JQoDq2aAu8mCANyp3JxHk42lY8ORN0BKbywM7SfL9Rf8cGstzXW7IU6zGtTuIeCwAH2WIO2F5pWAdvEeXh/PhjKmYgbar/AD8fyxBS8F68hGu1KstNTU1MsyGVVIEk95o75kx6Y8q8FpxICWv3Yn/dwt9pJO19p3t4Y6rU1L2ZVYLTIADiN4aNjHWcdceRpUjmnHs7kWNR4b2uXd0FPMilpGipTpXAWDp1RpYAAki5tbE7hVR8lwtRl3eiDVI1V2CwTc2vFgt/WPHA2nxvLf5IpgRQrJpWyWeHALEx7xA63wrcS4gVOosCWY2XaI30gxB/LATplb7v5MfstzVnAb52if7bt+FPGcSzxzyCnVzGVQmQtQOQyuR3SNaCRIAIm4J6xisBx0LYKPRgT+LWxoePEyYvuNIiPMCbeuOh9UrTyRjmVPX88HflqhUGfo06ykKaxV1aQGKzrXYAsTC2vJHliwXyeQoUnzC5akKiqxRTJ90C7BiIuwER44kcO4MpTK5yqyKyqKtNK1Qjv6UBZZa4JVSYXceIxpxKpVroUDUgzyQTXpwDFg0i6/P4YnCLeWNOSukxeoc1hlBZctqIv/mlM39dN8Zgi/LtcmwyseVXLn88Zin0YeyX1Z+ixeN8rOGHZ1HKnx1MR66Rt54TeLey36RVStUrOAgBkKdiZIvsfPa43x1z3FGq1XRa6LSSUU1qpE6LSSGAZmu0kGZHgMC8zQqfWNlQcwyhRGX1VAJIDQw1QSNW/wCWI9loN5pD++YyrQRR90aQdbCw2mCJx7TfLEgFCOk9o/5NirP8jcXY/wBFmlU/s6xHzMziNmuG8XpguyZxVW5982G53NovilxB8g5zNxJuH52qNT1lEPTDVC0L4HeYMrJ8Jw05Wo9ShTc1WllB7pJAJGwOoA+uK745wytxCjlaiFWqsmlizd4wIMCRN6ZO32sOWS4bW+hUKVWPqSikiJgMFJGkyW0zv1jfA7exqXgiZDiAyav2QFPQp1MAO8YLam/aIdit5sB4YgcJ9pTVNf0mrUWPdh2vvY6AI6YntyjQzNevW7RqK1EgkkEXKXIJAkkTv12GNqXsyo0mV1evmRPu0qSMP7RMqPjhoJeQTt6IOY52pihVBru9Vh9UaZrrpPSdTkEfLAXK8xVKqGlWqlxpaRVGsd0FpE7d1SLeIw8VOQabtq+gZq8W7agg+QiMdaXs/pgz9AzH/wB1SPrN8BtGVi/mc8tbLZRtWmmHKBgSoRk0yxC2IgiAfDBTJcr06uZpjLipQamWc1CNS1NLjuXYGIuCR022xB5v5XOX4YKNDLVFRHLtrILhSIZyyNDEd0/1VNu7OFr2JZ8fTmDtvRaJ6EPT+ciRtiXakx6TaIjcnZgm5pkTPvGf904n8O5CzLdFYRFu0P4IcHuZalMrSGXzVOgSwBJKkEEbdYItBtbeMCa/F81XZ9FSr2SsUQKzBdK2tpMXiZ88dPxfgg3JZsOcL4XWbL0qZNcGlU10tAAQagBcmHtDGwjvYgp7OTlqj5lkqVXBBWkpVDF9bAuO8QdNhfvH1C+K5LlQagb3VXU25sJubyfIYsfK8W4fk9NNszmDUQFXgE6id5Ok7TYA9Bvicop6HjMCUshxFcw7Ucu5QsdIcU9j7sywM6QOuJHEeSeIVCrdnc3ZfqUCkgTpAeI6fDBnNc/8Pdp/zroIWVFvLUL9MQ6vN3D3Vl1Z0aiCCGusT7pLGBfa8wPDB6+RWzhxLlavTp0mrUqbIrqGZysqrHTqJXUwgkNbAji/NJy3cydYaC7HVSAWYgDbpfr4YjcR5nq0SESrXqqydxmiGUkgsy7ah3gRtK+GNszxCiMtRq9lSZqoY6So0yh0numZYkeI6eWF61LY+XE3yXHOI5hilJsyzKO8FJMevhg3T4dxZ101FqsjWId1gjzBa+FzifNynKJlssipqctVNNDT1RZBFmjr3hfSPPETljhZzVUUiQimS1RknSAJJ3Funxw92ibVOhk4nyDWiQjPaYldSkgSInvdRbfwxX3FcoaY/qmCLSJncbgydv1w+Usjw+jLdq9fVBk5awWDddRAvIPwGPc83DqqNqFdR1cZdLaSOoaekb7Tji/KqOYv/B0rmemVFMG9rY2WrtvbBXmHhVNak0HNSnAjWhRvQgz8wTgPUpkG++Np0HZPSs1SmKBPdLCBbxmx3xmd4dUntXVCFVR3gBYARA2JtG17+eIdKoNQBE3x2z2faqxZjdvythkwUbUNbuoRKEyQA6IF26zY+pw0cP5Qqq30itlcsqrokM/daGU/VqpiYBmT7pN53Vck8Ot4v+R2wf4XzXXy3apSqArU3VgCptEgHrBwW3WDRq8jdzxntWYpVXrUbUwoFIuyrDMbFVIiIF+owu1eOUdu0T3iT3Kk33vAwDzXES66JYCIYK5Gq83G07D4DwxEoZw0xpWoQN4Ogn7xinH+JilU1QOT8N2dwdjWeO5Y/wCmC9IC1P8AlnGYTM1V1tqZ2J8igx5in5mH8Qn5WX8ZYOczSVazLT4fSqPqICqzAsRP2VAvbYHxxL+gZzLIWC1clTqMpKo6oNbwoEs4aAI8hLbAYgcC5bRF7Svn1pVGUSiiXpzdlnWO9HdJG0sMEKnB+HmQ2eqk+p3/AIjONxxm1chJuCdRNRwzNvb6VWLGYAztIz4f6acQqyZ/LMDUq10m4+vLSR07rsvwOJycC4eAR9NcnxYGw67OPX4YEcHAo5z6PmYZNWk6z3dQnQ8k2B2nwfyxVoSLsYMpRyrpl3H1JCmNTkgvqPaaRM7t12EeImXx6ulHK1HR9TIAwADXgrMHoYBv5DA1OJZDNmmyUhNMGFtIIKnVcESZ3/dXwGJGZrU6mumFIAEHUQZnwsLYk1tFb8g3hvNRzlN0pqmtlAUOTpJUpdouLfj4HDFwnntcplKdN0cPEstOSqli1pZpMxO/htYYq/jE5OoKlH6vcWUH8bbYLvyxneIVHqZei70l0oCWCiyKIliAYi/qMCO3YW8YHWt7XkF9FX5r/fxqPbKAJ0VI9V/XC/wr2I51nHbBKaRJIqKW8oieuGXLewcx3858qU/i+GuItP2QuLe0hc7R7NVdKiEOrW6b7HoDO0WOFfM8Oy9GklTL/V5qoNa94KgCv3lF7QV03ImPPFj8M9jCUKgqfSWeJlezEMGBBHvzscBOOZbJdqtOn2JqKCsdmUZShPc0sT3jJMiLqZucK6ksBWGJHJnF0euBmOziNRApjoV1TMgyPLp8MNeZ4Pl0ns8sKlgdJqREqpiO7fvem8YXOYcstOkz01Gr06GzfdOFKhzARMu3xviUpT43cVZWEYci+TotzlOjlqzK6ZJlZHE6FLQdQi4a1jOrYYXuJ8sZ569Vjl6nedmMgDck9T54K+x7mgLUcVmIUi023B+7YesYa8/7TKlJNSpTcs5AkkKoAk7STuhn944pCblmSyT5IKP6dFdUuRM8TPYsPiv97BPJ+z3N6hqQx5aSR/tCfngs3tgzzGEo0J8tZ/EjHXK+1jOvINLL23EOD8O9vi2f5/wlj+f9ImY5KalTSpmadSpSoVO0GkKtQyjBxZjCCKbTO4NrnFbcw8Yo/SwaKOlEFfqy1wLSCfE3PxGL84VzSauX7eoR2ZlXU6YBi63ljIM+jeWK14zy5QcmoE8x+WJtWx4ukdclzOEU0m7JxTVV7etSJUQGZQ28SG6D3gbmxJbh2cpHLPmszTRwy6KaUj2aMpPebukGG1hbn7HSIxUVDX29OnUJDGoFn90kCJ3i5+7Ft8e4JmMzl07HsihAspK6dJcERptBbaT44VW11GdJ2RTzhkROjhtH4uTPrvjH53y+kIeGZfTPuzt92ImW5BZHpvmtK0h7+hpJCyTHdETZd+owV4zzdRy2YejRyeWimdOo01JkATcgnyxTzVC+LAuZo085U/zfLKjbdgrSGH2iuqNLD3oG8E20mVjiHAmVtHd1i/Zhixg+EqJ9BJEfJ7pe1CqDK0cuseCgfljWtz6as9rlcq82JNMT8DEg+eEnxORlNIrVcrpOptJuOt+sjbEKsCpO3ww2cVSnu4MMYVxdh5N+3Ai+5BHwD5nhLQNmU+6wMg+nh6b45GnB5Lp2DqbX/PEylSIF+vj5450coRC9fH9fDEuuSR4QIt8Nvn9+ElL0OkcUp33v5jHgqMt9KH+sisf9pTjZHj4T+Ix0rvaPn/PjhlN3kVx9AbMcMZ2LWE9NIX7lEfcMZhkpuCP1xmLdkJ1kPlPhuSprpqcRLQZ+rQD1uWknzOOgThQOo5msx8YSfwxpV5Y4TMnOVfgEA+A0470+C8L1ahm60+MUz/wY7a/c47/Y5LleFkkjNVwx6kKfyGMbhmSlDmZqkKKdN1FmUSKbgbMdD0xpv3gRFsBOO8DpZdlq5av2qz9pBIJmJi2k3G1o8xjWjxZzka9JRVNRYemERjsdT7KQNMM8nox8sB4Vjxy6AvC8yp4hmUpkdkW1AAELv4H1wx0MwvbaAqggbwN7YWeWsopc1xM1BefW8eUjfBxl7PMKwFnj77HEo6yUlvB04plpi03xYnIHMCGnXnSiioSogAAMSViPIz8cJuapSCOuE7jGZKUaaruWv19wHobG1RfkMHyL4PoCpzfllia1MR4sB+eI7c/ZMf8AeKVv31/XHzXmGLLqNz6fpbEYMcN8fQGpLyfTqe0TI/8AzNL+Nf1xXHtEpZepmBmss9NxVuWQglaiRe2x91vnir6BsfHphj5Oy9Oq1SnW7T3dahDBJBCx4X1/cMZJXgDutjBmOJ5cpTNRlTtlkAg77MJAgQ0rfwxAr8k0pnQMNee5Oy9JabrRpWABkB2VrTLHcEmRYGdXSANysjAq9jXWiv8APVzknFKmoiusGehVlKkHdbiCfBiMHK+Sq1cpRrdwAF1I7wUFtDCP4SJO+nEbmvhOorUF2Qhh8CCR8Yx2yPGAFqotZBl6bghHIGtiSQQD+yDJ/wChwsaTGeUTMnyfNNWr5ihR1X0w7MIkXELHpJxMy/LeST389P8AVpgfjUOE/mjiBNfS0SqKDfYka29btGBi5obQPhIxRO1bJvDpFj5jgmRbSVz2llMgmkrXgg/bBE2mCPdxI+jIiqi1VrKFA1qIkgDcSYPlJ9cVvRzH7o+84M8I4iUa9lMBrfI/A39NXjjGsIcX5eR5cDvC49RcYmcE5y7PWkDRUUMreDGQSD0uI+OOWW4+lXWqSSszYxa1jscVrmRVyxKxIJJuJEYm3TspH0WZxLiNTNt2KZikuiXIcSakGy6wC266RAiY8RgWeB5h2LvQZ2qk1JDiIbveBMwb4XOD12o9jmlQOaLKxRjbvQbwdQFzibm+dRVu1SopIkhSSJtc73AG4gknAj8m7DLCpBA8m5snu0SB5tP5YlZXk/MgoKihVLBZ13uYsCACfj6kYWs3xKuXPYZgPTN11VQrejKYOobWEGJGGzIPFFGNZiwUkggm7aROoSIA1WG0zN8VeNCL7jRnuB8IpFaVSpXd4DQkt+1Bslpv8PhjWjW4NTDAUsxDbghgDFpgkAfDFb8b4lqzFQ6o70C52Xuj7h9+Ix4gCNxbrF/nEnCdU9h7PwWBXHAnJAp5pWE3GqRbeCxwm8VoIk9kTUptOh4I23BUzDRFtjIg9MDUrkGQGnxCsfywxcAyrOez01NL9Qjd0jZtuhMT4M2JT4YtY2UjySTFjMU40lZuLg9D4Y4OSTJ+OGjiHLTMoal2tQdZpOsH4zPrgTmuCVkBL02UC8lSBf8A6fjjjdp0zpWSID4Ej+fXGY6GiFgGDafn6jGYA2T6BTl7hy2j/wBVx/usBjY8M4d4x/8AXq/8zHzH2kkkyB4ScZH3+Zx6lI83tI+mxwzh86lqFWHhXY/czkH0jC3xDmGlFalmAKfZKzLVBU2YFddMBpZGVjIG4JxRVKAe8PxwQ5kzJqZXLN1p66JPXSCHST4fWMv9keAxn8UMsvIzcLpogVKZ1KogNtNyZve84KZ9R2eo7qQRiDlsiKa0oNmpq3zGO3FQdAINpuMAz2GalfSdS+t9/uwB4/y9mM2UqUlUjvFu+Bc6R13sowYLBkBHUTj3IcS007PGliDttaD4k+VsNGrpiu1oVjyLndGnsksZtUE/KIx4nIOcsBSU3gnWLettsNnFOYqtIKB3jUJVSBGlhbvAmRG+344m8A4fnMwhNB4RWKAkoAdFiZYFiSSTMdRhpKK0btKX6hTpezfOncUR/bP93BLg/IuapVO1Y0wEViIYmSVIAiBF4w5nkzP2/wA8QeMsPyo4xORc5Ef5QX0gH/hwlhSKr4VzjWr5qlTqIoFyAC1jpa5E3O4vtJtOz5RrY1p+xiuubGZWvRaQdYlgWYyNXum5sT5yeuNXy7UnNNxDLv8A4eIwsWNJHueAZTOK54TnAa2vMUUr6Ko1qwENMD0BIUX9cWQ4BBxXXMyrRrskx21M38wSBgS9miG81wzhyhe0YlyAx0OQIOwAnukCBBvbBLg/DuHBHzD0alWhTUz32uxsoERuYG/XyOEDhfHEDBXAZZlvq5YCSxC3vubmPOMF83xulVpGnR1ohqSEciw7xGwAJnSLeGD2TSQap2Njc2cMU/V8KQ/12n8ZxsOfcqLDhmV+Q/TEfgPsuzOZQOHpID0ZjPyAODlH2H1vtZimPRWP6Y1wBUyKPaRRazcPox5Ej8sCuImhmNVSnS0DqhOqPNT1E2g7EjxGGgexBhMZpYm31Z28+9vjpR9kNakZWvTaOhDLI6i07iR6wemM3E1SKX4kr08wzCVpsNJA/ZjY/G+AC1V0kFASdmkyNukwf8cWZxPhdQ1qlCtlXTTs5K6SOh8wRcFSfxgDW5HG6nCVeh7rYp5LPNScOhhhMfERi0eTuYS9OmSAtgpYNFySsuCQNJnfoZ6WwpnkojEKtVNGocuNimk38ZM/Ii2NlBwy6RxPLW10yzAQxp+6CDHpex9SccM7zNkKF6tNkkkd4NuNxYYrzK84KSNaJcCYEGeuoAgEz1InBPK800Myy0Oz1liNIKGzDYiTuNgPOMdCmqIODsbV51o06ymlRGkLfXIJLXHvCUCqCxMTsPI+1Pbk4UFaFODtLmYBiWCiFJ3jC3xfLHsq1SlSqP2rNBbS5VnuYKwQSNVyNrYTKfDq4kdjU/gOJZbsrhJIs1vbxmOlCj8S/wCuPP8AtxzLWNCgQf68H/awj8L5LzuYA7PK1mB2JXSv8TEL9+DOW9lfEt/ozD1qUv8AmYD6jJMH8S4jRr1DU+jdnO60mOifIH3fTb8MZhhp+yjiAFqcetSnv/HjzE+kB+0vZMXlHgg/0mYb1dfyTG3/AMK8EMDVmLbfWD+7isxXEbffjftOskR0BOOjBydmPHMPImQ+j1KuTrVWqoC3ZuUOoL70EKDqiT8DhSyD16NJ6lNYK6Y1bydS2jY97HTh3E2psHUklTIk2MdD5HYjwODx4USxqKyGhWYFFltcd1v2dNtY+1NtsZ4DHJrRzb1BTNQywQAnxPWfjiTn6c0T5X+WOvEKCp2ekRYg77iPHHlMyCPHCjHvDDqpDythQGaA7RHQOVZiJtsxm+8dcM2XlNSjaxH8/DFe8ZzlSnmamkkXJ/i3+eB2phqw7k+MMX7tJNCEMSKklfOC23T3dsHcvxl6FNKQdlCoLKYu3fM+cEYVuB5+aVbVJ10ypY0yVQwdtINzYSTaZwRz3CswajEUmImxEG3TY+AGHjuxJL40GF5gdpmrV/jJxqnGak/0jx/XP64n8tey/OZpBV7lNDI77GbGNgCcMtD2I1Y72Zpj0Rj+JGM+ShVxMWaPMtRWPfa37x/XBd+IdsgeTqAvebDf8Q38eD6exddUnMW8Oz+d9eO2U9lDUnVlzAZQ8lShEqZDCQTcqSPjhXNMdcbTFhauEvnbh5qMrjdR+c4cXytejVqUayKoU91p7xvYwJXSReZnba+OGcywYXGBVh0VTy+P85QE6ZJF9rg74s3K5Bxl6T1QxcVOz1SIVFNRlUr0LM5PovSMAOOcFWlTeqBdQTiUjNXqApVdDYgamZH7tgya4E+I+WEqiidkrmrmVzVVKdRgtNAJB0li3fJMde8MChzNmP8AX1f42/XHb/4RzleqdKB2YlrHx8otG3lg3lPY/wARYXp00n9qqPyBw+EsiU28C+vMmY/11T+Nv1wS4fzlmFI+sZh5k/iL4P0/Yfm+tSgP7T/3MacL9lpd3U5uiAhglQzCQYMEhQYNj5z4YFxClI70c99JRQSZJhJM6XNwsm4R9oJgNpiAzY45fhzsCQrEC5Ok9N+nTr6YZ8n7PMvTVlfOE6hB0qB6Hc3HjibleTsmMw+YFdmrOIJIXcjSSo02J3OFutD9G9iQ2UkYTuYuXZYuBfxxeDco5YW7dviB+mIHFuRk7MtTqhyPskRPxn8cM2mBccl4Pmyrw6oDdcT+AZypl66VAmrSeqzva3n4HocWVmOW5Pu/diBneXCiM2n3RPyv+WFcUFSDnBuMgk1VKA6NZLRDgFZ7pvqM3gQRcxuWdOM5OYNF+8Cy7wQATvMQIxSPBOMNpVoANJoBIBBFQMsEHf8ATDtybVfOHMU5powpEU4DAammBLMYBAOHhOhZQsaOT+cqgraSdVNgxA/ZCzEeoBODp9rNEAfVVG8xpAPmJPXCJwzLNTqCnoiVfvEGbUiI9JLG28+WEteKMsDywIxvYZOtF0t7YaY/7vU/iT9cZilP8qsbkjHuG6IXsx1oewzNmO0rZZPRnb/gAxNpeww/bz1IeiE/jUGK/q8azJ3zNQ/E/rjmeJ1rRXqHxv8A4nAp+xcei1aHseVRAzlE+tL/APriNxX2Ok0VH0oVWpz2aSUU6iSVFyQdoveALYrqnxer/rqo+IP6YlLxmoQPr6u4va0XB36Y3V+xuy9BmtXJ0UyICCALzsBeSTNut8dlWMb8QqfSKdPOizVDoqqOlVBDH+1Z/wC0cc6ZOCK0e5mmNSneVj5YVuYOEKzajvhkzNXvovmT+X54jZ/LasarNYvcBK0JJ7yh1LJ+0DII+MEYZ8/nKhqagViqZsdpvcQInfaL4Vc7lUHa6qnZnQjLP2vrVVo6yFctA6A4ZadZVy9Hsy706bay72aFUkLBAMECxv0wYuk6M1dWM+Y9oL5REy+XYaaa6SSly4J1XJIifLEVPahnGMdqP4VH5YrrtWa8gnrJG53+/GrZkLYsoP8AWH64ZJUI27LM/wC0jMR/TNPoMdaHtDzE3qmPKP0xWNLOLIlh9/5DE3LVSxAXUR/Vb9MLUQ/P7lhVOOnOaw16ijWh6kKO+lt7fWD+q/jgdOBXDxVpVkq06NQ6GDAaGMwbg924IlT6nDtxXhwy7lBRD0ql0Z5VlBUEQYkspaCCYt44V0mUSbWRJ4zR102TxH3YX+G5paSIzAsEYKVG570fnh3zPDyR9mf6wxW+brBa1bLvb6yVIO/eBgHbbY4SbGgO7cfIPWyq4I6T52II/XE6h7Vs9Rbs2hhp1IXElwN4Npje97HfFV1uMvqmXmLlW3iZO3iTjMzxxnjU9UkGbkWI2IMTMYKlGlZurvBc1P2s5qvSrKtNEK0z3wDILd1ftQCSd8Ly8YZKLKGiWSkP6gV3J8iTLSLyxwM5S45XXLuUpmu1cPTZNEd0AHUNAuQZsfA414pxjXSpJ2L0RRDq4Kme0YXLWm9wJiw6YTDeC3WUY2ef5RZmuzR4anP/ABfnjzMZhiO7rBtfW3zgsfxwITOr+0MSEzYO1/S+L4OXtP7kxM2/V2J83P64JZTipUd7vDY79cBqeWZjOmofSm5/LBrhvBi8grVUaSSzo6gQJ3Ki/gOuNjRn3+4dyee7VLsSyQCZ94GdLetip81n7WIPGMnqQjxGIuTrCgyPqLqZBAVp0kXBHQhgrDzXBzgYbMTSqNS16SVKBwO57wMzMgyCB9k4aXHJLKGj8s3kqXiXDGpatINxFvUHDf7N0UZaq8nte0HUiF0sF+Z1fLDTneRWqT3kt6/pgXk+CDJ1jTLf0qgi0CVLQL9bnHM6KJMZcpw9atdKtN2Gj3qbQZDAiVbexJsRt8sCM57O8o7Eh6qwxkJUEA+FwSBiTwbi4Sucv9t6ZYNG2kgfO8/DHXiVFRU10tSyvesfejeBIYTePM4tx5BNegcPZzlf9bW+LL/cx7gJU49xEEjsv/SP9/GYp8fRHrIgcA5NzebUNQoM6ba7BfPvMQDhipexjPt9mknrU/QHHTLe3CtTQImXpoiAAKo2AsPtY7j29VRvS+Uf3sc77FU4ezP+xDOW+sobXGpt5PXRe0fzfGtf2K5zTZqRI2Aex9ZUfPE+n7aqrAQi36FlB/HHOl7cq0z2Ej4D8MDtL0D+m9Nf7AVHhueywrZA5RnqVwpQkgKlRCQHVz3DKkiJvt5Yi8Gr1+zK11WdUhge9EbECFgRPjc4t3hfMLZ+ktVUKoEWoCDJDqzCpTI6kBVYWuGjriuuN5YJmKgBBBbUCu0N3h9xGDGVsacaiDM5W76np/PXEisLYjZ7ZT4HElhInFCIkc3UZIb9m3zxYvs+opmOzp1IbXSAQEAgQhksP2dh8vDCxxbhhqjSBJa3zxA4HxN8uGamYdUFNCT1qEH5KiN/5gwuUx1ovuhyXlEI1LQtuBTQD774K0KeTp+6KC+gQfgMfNtXjmaY96uf5+GItTi1f/XMfjikle2TU60fUy8WoDZ6Y/tAY6rxKmdnUnwD4+U6XFK53qsPicTsrxKr1ruLSL7x8cL0iN9Rn0yeO0QyoWALCR54Dc/cKFWgKvWn+DQD98YqzlPmZ3YZeq+uSWpFujbsp8mAJH7y/vYszjHGlrcKq1FaYhDE2OpLX33388JKNKykXZWGZYdDhD43w+KnaDxnDtUJOB+b4S7iysfRT+mC1aAsMrzLcQem+tG0sJv69L2IxvnuK1K0ByDE7Kq7+OkCfjhmq8i1mPdpP/CR+OMp+zXMH7AX1YfkScS0Upsj8mcXqUjKN7veAO1iLEdRv8ziw3yatFWm79qQKhgsSkhYU/tCCL9TeLxhOyPLD5er2bMptrIEkgGFnYSJifUYYqnM6Lwil7v0pGNNyV96mGcKCftRpTbbu+eETXa2dqb6JR2F8nzrTVSldOzqrswsj+RX7Lfd6YlZf2kooMTYTby/n78Vpn+ZTXplGRZLBi4JBJAIG8gbmfG2D3LOXbs6NRkmgKk1WCrFrKthJMEtfqBijknoZ3CNyVD7wL2mdmvaZpoUgFgJOnUSFA8SQNvyOJ3EPa7lnpsqU6pbproMy28QCJ+eKw5wzzPmqakr3iK5ZDvqVSgMGO7IQR0UY9yFRqlVEdy4Z1B1Ncyf2rkbn0w0V7PPm23gc+Ge0Bwi06dPUFEd3JNNh4mt4Ynr7WRSb6yhV7u/1IQ/PtLYVGoZQkhsu1iQQarbj0GAHMSJCqvdXVZJJi1t7nrg7ejf5LNz3tZouil8vXRWurdy8G4966mII/MYr72o8aDJlMxQazyQeoKEghh4gkiD4HAvI16Qp9kwb+k1hkE6RENI6jZv7PTHelw0ZhHy8hiSWosNi6i6jr9YgsD9pE8TgOKasKdYOWb4gUq5Ku7qNdM6oYd3UAYN5EE9fmcFM5zqlFNZbXeAFIJP6YQc3wmsFJCOyAbhSQAN/QWwIwqbQ/bFFhn2oj/Ut/Ev6YzFeYzB7MQcc5VJYgkxPjgdG/wxmMwy0ibJNE93BPKf0b/1fzGMxmNIeHktf2MsfouYE7V0j4hJwH5npgVhAA7g/Fh+AA+GMxmE/vC/0f8AgBzKgqJHUYPZDLIVXur06DGYzDSFWgnTyaCpShF/pV+yMUvnzDWt9Y/+7SxmMxobQOT9LOxxAqnvHGYzF2ciOjfnj1zfGYzAQ60EODuRXokEg9rT/wDcTFhck5ljTzqFm0CsIWTAv0G3QfIYzGYlzaOnhDan8RjsD+OMxmOYsaMMbONvTGYzGYRA5pcji+UgkShB8wS8g+Rwoc0MdQXpG3T3m6fD7sZjMD0V49S/Zgk2qMBYeGHHJ52omSpqjsgde+FYgNDPGoA3jzxmMxbj/WJyP+jH9yBlj9ev/gL/ALxwXQYzGY6YfpOGeyTkzc4CcQP1j+uMxmEZQ55asy1FKsVIYEEGPLp5Ww51suqUcs6Kqtqp95QAd1O4vjMZjQ0wS2hG5xGnPZjT3YrMBFrTEW6YWXF8eYzCMc5kYzGYzCmP/9k="/>
          <p:cNvSpPr>
            <a:spLocks noChangeAspect="1" noChangeArrowheads="1"/>
          </p:cNvSpPr>
          <p:nvPr/>
        </p:nvSpPr>
        <p:spPr bwMode="auto">
          <a:xfrm>
            <a:off x="155575" y="-884238"/>
            <a:ext cx="2476500" cy="1847851"/>
          </a:xfrm>
          <a:prstGeom prst="rect">
            <a:avLst/>
          </a:prstGeom>
          <a:noFill/>
        </p:spPr>
        <p:txBody>
          <a:bodyPr vert="horz" wrap="square" lIns="91440" tIns="45720" rIns="91440" bIns="45720" numCol="1" anchor="t" anchorCtr="0" compatLnSpc="1">
            <a:prstTxWarp prst="textNoShape">
              <a:avLst/>
            </a:prstTxWarp>
          </a:bodyPr>
          <a:lstStyle/>
          <a:p>
            <a:endParaRPr lang="es-PA" dirty="0"/>
          </a:p>
        </p:txBody>
      </p:sp>
      <p:sp>
        <p:nvSpPr>
          <p:cNvPr id="15" name="14 Título"/>
          <p:cNvSpPr>
            <a:spLocks noGrp="1"/>
          </p:cNvSpPr>
          <p:nvPr>
            <p:ph type="ctrTitle"/>
          </p:nvPr>
        </p:nvSpPr>
        <p:spPr>
          <a:xfrm>
            <a:off x="1691680" y="3429000"/>
            <a:ext cx="6912768" cy="720080"/>
          </a:xfrm>
        </p:spPr>
        <p:txBody>
          <a:bodyPr>
            <a:normAutofit fontScale="90000"/>
          </a:bodyPr>
          <a:lstStyle/>
          <a:p>
            <a:r>
              <a:rPr lang="en-US" sz="1300" b="1" dirty="0" smtClean="0"/>
              <a:t/>
            </a:r>
            <a:br>
              <a:rPr lang="en-US" sz="1300" b="1" dirty="0" smtClean="0"/>
            </a:br>
            <a:r>
              <a:rPr lang="en-US" sz="1300" b="1" dirty="0" smtClean="0"/>
              <a:t/>
            </a:r>
            <a:br>
              <a:rPr lang="en-US" sz="1300" b="1" dirty="0" smtClean="0"/>
            </a:br>
            <a:r>
              <a:rPr lang="en-US" sz="1300" b="1" dirty="0" smtClean="0"/>
              <a:t/>
            </a:r>
            <a:br>
              <a:rPr lang="en-US" sz="1300" b="1" dirty="0" smtClean="0"/>
            </a:br>
            <a:endParaRPr lang="en-GB" sz="6600" dirty="0"/>
          </a:p>
        </p:txBody>
      </p:sp>
      <p:pic>
        <p:nvPicPr>
          <p:cNvPr id="11" name="5 Imagen" descr="UNEP.tif"/>
          <p:cNvPicPr>
            <a:picLocks noChangeAspect="1"/>
          </p:cNvPicPr>
          <p:nvPr/>
        </p:nvPicPr>
        <p:blipFill>
          <a:blip r:embed="rId3" cstate="print"/>
          <a:srcRect/>
          <a:stretch>
            <a:fillRect/>
          </a:stretch>
        </p:blipFill>
        <p:spPr bwMode="auto">
          <a:xfrm>
            <a:off x="253802" y="260746"/>
            <a:ext cx="789806" cy="833685"/>
          </a:xfrm>
          <a:prstGeom prst="rect">
            <a:avLst/>
          </a:prstGeom>
          <a:noFill/>
          <a:ln w="9525">
            <a:noFill/>
            <a:miter lim="800000"/>
            <a:headEnd/>
            <a:tailEnd/>
          </a:ln>
        </p:spPr>
      </p:pic>
      <p:pic>
        <p:nvPicPr>
          <p:cNvPr id="12" name="Picture 2" descr="C:\Users\abrusco\Desktop\WORLD CONGRESS\Congreso Rio+20.BMP"/>
          <p:cNvPicPr>
            <a:picLocks noChangeAspect="1" noChangeArrowheads="1"/>
          </p:cNvPicPr>
          <p:nvPr/>
        </p:nvPicPr>
        <p:blipFill>
          <a:blip r:embed="rId4" cstate="print"/>
          <a:srcRect/>
          <a:stretch>
            <a:fillRect/>
          </a:stretch>
        </p:blipFill>
        <p:spPr bwMode="auto">
          <a:xfrm>
            <a:off x="5508104" y="1304764"/>
            <a:ext cx="2592288" cy="1944216"/>
          </a:xfrm>
          <a:prstGeom prst="rect">
            <a:avLst/>
          </a:prstGeom>
          <a:noFill/>
        </p:spPr>
      </p:pic>
      <p:pic>
        <p:nvPicPr>
          <p:cNvPr id="13" name="Picture 3"/>
          <p:cNvPicPr>
            <a:picLocks noChangeAspect="1" noChangeArrowheads="1"/>
          </p:cNvPicPr>
          <p:nvPr/>
        </p:nvPicPr>
        <p:blipFill>
          <a:blip r:embed="rId5" cstate="print"/>
          <a:srcRect/>
          <a:stretch>
            <a:fillRect/>
          </a:stretch>
        </p:blipFill>
        <p:spPr bwMode="auto">
          <a:xfrm>
            <a:off x="3851920" y="4221088"/>
            <a:ext cx="2827300" cy="2061403"/>
          </a:xfrm>
          <a:prstGeom prst="rect">
            <a:avLst/>
          </a:prstGeom>
          <a:noFill/>
          <a:ln w="9525">
            <a:noFill/>
            <a:miter lim="800000"/>
            <a:headEnd/>
            <a:tailEnd/>
          </a:ln>
        </p:spPr>
      </p:pic>
      <p:pic>
        <p:nvPicPr>
          <p:cNvPr id="16" name="Picture 10" descr="C:\Users\abrusco\Desktop\Guidelines_new.jpg"/>
          <p:cNvPicPr>
            <a:picLocks noChangeAspect="1" noChangeArrowheads="1"/>
          </p:cNvPicPr>
          <p:nvPr/>
        </p:nvPicPr>
        <p:blipFill>
          <a:blip r:embed="rId6" cstate="print"/>
          <a:srcRect/>
          <a:stretch>
            <a:fillRect/>
          </a:stretch>
        </p:blipFill>
        <p:spPr bwMode="auto">
          <a:xfrm>
            <a:off x="2123728" y="1844824"/>
            <a:ext cx="2584151" cy="792088"/>
          </a:xfrm>
          <a:prstGeom prst="rect">
            <a:avLst/>
          </a:prstGeom>
          <a:noFill/>
        </p:spPr>
      </p:pic>
      <p:sp>
        <p:nvSpPr>
          <p:cNvPr id="18" name="17 CuadroTexto"/>
          <p:cNvSpPr txBox="1"/>
          <p:nvPr/>
        </p:nvSpPr>
        <p:spPr>
          <a:xfrm>
            <a:off x="1403648" y="3356992"/>
            <a:ext cx="7740352" cy="830997"/>
          </a:xfrm>
          <a:prstGeom prst="rect">
            <a:avLst/>
          </a:prstGeom>
          <a:noFill/>
        </p:spPr>
        <p:txBody>
          <a:bodyPr wrap="square" rtlCol="0">
            <a:spAutoFit/>
          </a:bodyPr>
          <a:lstStyle/>
          <a:p>
            <a:pPr algn="ctr"/>
            <a:r>
              <a:rPr lang="en-GB" sz="2400" b="1" dirty="0" smtClean="0"/>
              <a:t>BRIEF INTRODUCTION TO THE BALI GUIDELINES </a:t>
            </a:r>
          </a:p>
          <a:p>
            <a:pPr algn="ctr"/>
            <a:r>
              <a:rPr lang="en-GB" sz="2400" b="1" dirty="0" smtClean="0"/>
              <a:t>AND THE WORLD CONGRESS </a:t>
            </a:r>
            <a:r>
              <a:rPr lang="en-GB" sz="2400" dirty="0" smtClean="0"/>
              <a:t> </a:t>
            </a:r>
            <a:endParaRPr lang="en-GB" sz="2400" dirty="0"/>
          </a:p>
        </p:txBody>
      </p:sp>
      <p:sp>
        <p:nvSpPr>
          <p:cNvPr id="19" name="18 CuadroTexto"/>
          <p:cNvSpPr txBox="1"/>
          <p:nvPr/>
        </p:nvSpPr>
        <p:spPr>
          <a:xfrm>
            <a:off x="2483768" y="6309320"/>
            <a:ext cx="6048672" cy="369332"/>
          </a:xfrm>
          <a:prstGeom prst="rect">
            <a:avLst/>
          </a:prstGeom>
          <a:noFill/>
        </p:spPr>
        <p:txBody>
          <a:bodyPr wrap="square" rtlCol="0">
            <a:spAutoFit/>
          </a:bodyPr>
          <a:lstStyle/>
          <a:p>
            <a:pPr algn="ctr"/>
            <a:r>
              <a:rPr lang="en-GB" b="1" dirty="0" smtClean="0"/>
              <a:t>Andrea Brusco – UNEP Legal Officer ROLAC </a:t>
            </a:r>
            <a:endParaRPr lang="en-GB" b="1" dirty="0"/>
          </a:p>
        </p:txBody>
      </p:sp>
    </p:spTree>
    <p:extLst>
      <p:ext uri="{BB962C8B-B14F-4D97-AF65-F5344CB8AC3E}">
        <p14:creationId xmlns:p14="http://schemas.microsoft.com/office/powerpoint/2010/main" val="28548923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0"/>
            <a:ext cx="9144000" cy="908720"/>
          </a:xfrm>
          <a:prstGeom prst="rect">
            <a:avLst/>
          </a:prstGeom>
          <a:solidFill>
            <a:srgbClr val="005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1 Título"/>
          <p:cNvSpPr txBox="1">
            <a:spLocks/>
          </p:cNvSpPr>
          <p:nvPr/>
        </p:nvSpPr>
        <p:spPr>
          <a:xfrm>
            <a:off x="457200" y="188640"/>
            <a:ext cx="8229600" cy="648072"/>
          </a:xfrm>
          <a:prstGeom prst="rect">
            <a:avLst/>
          </a:prstGeom>
        </p:spPr>
        <p:txBody>
          <a:bodyPr vert="horz" lIns="91440" tIns="45720" rIns="91440" bIns="45720" rtlCol="0" anchor="ctr">
            <a:normAutofit/>
          </a:bodyPr>
          <a:lstStyle/>
          <a:p>
            <a:pPr lvl="0" algn="ctr">
              <a:spcBef>
                <a:spcPct val="0"/>
              </a:spcBef>
              <a:defRPr/>
            </a:pPr>
            <a:r>
              <a:rPr kumimoji="0" lang="es-PA" sz="3200" u="none" strike="noStrike" kern="1200" cap="none" spc="0" normalizeH="0" baseline="0" noProof="0" dirty="0" smtClean="0">
                <a:ln>
                  <a:noFill/>
                </a:ln>
                <a:solidFill>
                  <a:schemeClr val="bg1"/>
                </a:solidFill>
                <a:uLnTx/>
                <a:uFillTx/>
                <a:latin typeface="+mj-lt"/>
                <a:ea typeface="+mj-ea"/>
                <a:cs typeface="+mj-cs"/>
              </a:rPr>
              <a:t>RIO</a:t>
            </a:r>
            <a:r>
              <a:rPr kumimoji="0" lang="es-PA" sz="3200" u="none" strike="noStrike" kern="1200" cap="none" spc="0" normalizeH="0" noProof="0" dirty="0" smtClean="0">
                <a:ln>
                  <a:noFill/>
                </a:ln>
                <a:solidFill>
                  <a:schemeClr val="bg1"/>
                </a:solidFill>
                <a:uLnTx/>
                <a:uFillTx/>
                <a:latin typeface="+mj-lt"/>
                <a:ea typeface="+mj-ea"/>
                <a:cs typeface="+mj-cs"/>
              </a:rPr>
              <a:t> DECLARATION PRINCIPLE 10</a:t>
            </a:r>
            <a:endParaRPr kumimoji="0" lang="es-PA" sz="3200" u="none" strike="noStrike" kern="1200" cap="none" spc="0" normalizeH="0" baseline="0" noProof="0" dirty="0">
              <a:ln>
                <a:noFill/>
              </a:ln>
              <a:solidFill>
                <a:schemeClr val="bg1"/>
              </a:solidFill>
              <a:uLnTx/>
              <a:uFillTx/>
              <a:latin typeface="+mj-lt"/>
              <a:ea typeface="+mj-ea"/>
              <a:cs typeface="+mj-cs"/>
            </a:endParaRPr>
          </a:p>
        </p:txBody>
      </p:sp>
      <p:sp>
        <p:nvSpPr>
          <p:cNvPr id="4" name="3 Rectángulo"/>
          <p:cNvSpPr/>
          <p:nvPr/>
        </p:nvSpPr>
        <p:spPr>
          <a:xfrm>
            <a:off x="251520" y="1124744"/>
            <a:ext cx="8712968" cy="5509200"/>
          </a:xfrm>
          <a:prstGeom prst="rect">
            <a:avLst/>
          </a:prstGeom>
        </p:spPr>
        <p:txBody>
          <a:bodyPr wrap="square" numCol="1">
            <a:spAutoFit/>
          </a:bodyPr>
          <a:lstStyle/>
          <a:p>
            <a:pPr algn="ctr"/>
            <a:endParaRPr lang="en-US" sz="2000" dirty="0" smtClean="0"/>
          </a:p>
          <a:p>
            <a:endParaRPr lang="en-GB" dirty="0" smtClean="0"/>
          </a:p>
          <a:p>
            <a:endParaRPr lang="en-GB" dirty="0" smtClean="0"/>
          </a:p>
          <a:p>
            <a:endParaRPr lang="en-GB" dirty="0" smtClean="0"/>
          </a:p>
          <a:p>
            <a:r>
              <a:rPr lang="en-GB" dirty="0" smtClean="0"/>
              <a:t>   </a:t>
            </a:r>
          </a:p>
          <a:p>
            <a:endParaRPr lang="en-GB" dirty="0" smtClean="0"/>
          </a:p>
          <a:p>
            <a:r>
              <a:rPr lang="en-GB" dirty="0" smtClean="0"/>
              <a:t>	</a:t>
            </a:r>
          </a:p>
          <a:p>
            <a:endParaRPr lang="en-GB" dirty="0" smtClean="0"/>
          </a:p>
          <a:p>
            <a:endParaRPr lang="en-GB" dirty="0" smtClean="0"/>
          </a:p>
          <a:p>
            <a:endParaRPr lang="en-GB" sz="2000" dirty="0" smtClean="0"/>
          </a:p>
          <a:p>
            <a:endParaRPr lang="en-GB" sz="2000" dirty="0" smtClean="0"/>
          </a:p>
          <a:p>
            <a:endParaRPr lang="en-GB" sz="2000" dirty="0" smtClean="0"/>
          </a:p>
          <a:p>
            <a:endParaRPr lang="en-GB" sz="2000" dirty="0" smtClean="0"/>
          </a:p>
          <a:p>
            <a:endParaRPr lang="en-GB" dirty="0" smtClean="0"/>
          </a:p>
          <a:p>
            <a:endParaRPr lang="en-GB" dirty="0" smtClean="0"/>
          </a:p>
          <a:p>
            <a:endParaRPr lang="en-GB" dirty="0" smtClean="0"/>
          </a:p>
          <a:p>
            <a:endParaRPr lang="en-GB" dirty="0" smtClean="0"/>
          </a:p>
          <a:p>
            <a:r>
              <a:rPr lang="en-US" dirty="0" smtClean="0"/>
              <a:t/>
            </a:r>
            <a:br>
              <a:rPr lang="en-US" dirty="0" smtClean="0"/>
            </a:br>
            <a:endParaRPr lang="en-GB" dirty="0"/>
          </a:p>
        </p:txBody>
      </p:sp>
      <p:sp>
        <p:nvSpPr>
          <p:cNvPr id="10" name="9 Rectángulo"/>
          <p:cNvSpPr/>
          <p:nvPr/>
        </p:nvSpPr>
        <p:spPr>
          <a:xfrm>
            <a:off x="395536" y="1268760"/>
            <a:ext cx="8352928" cy="203132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fontAlgn="auto">
              <a:spcBef>
                <a:spcPts val="0"/>
              </a:spcBef>
              <a:spcAft>
                <a:spcPts val="0"/>
              </a:spcAft>
              <a:defRPr/>
            </a:pPr>
            <a:r>
              <a:rPr lang="en-US" i="1" dirty="0" smtClean="0"/>
              <a:t>… </a:t>
            </a:r>
            <a:r>
              <a:rPr lang="en-US" sz="3600" i="1" dirty="0" smtClean="0"/>
              <a:t>Effective </a:t>
            </a:r>
            <a:r>
              <a:rPr lang="en-US" sz="3600" b="1" i="1" dirty="0" smtClean="0"/>
              <a:t>access to judicial and administrative proceedings, including redress and remedy</a:t>
            </a:r>
            <a:r>
              <a:rPr lang="en-US" sz="3600" i="1" dirty="0" smtClean="0"/>
              <a:t>, shall be provided.”</a:t>
            </a:r>
            <a:endParaRPr lang="en-US" i="1" dirty="0" smtClean="0"/>
          </a:p>
          <a:p>
            <a:pPr algn="just" fontAlgn="auto">
              <a:spcBef>
                <a:spcPts val="0"/>
              </a:spcBef>
              <a:spcAft>
                <a:spcPts val="0"/>
              </a:spcAft>
              <a:defRPr/>
            </a:pPr>
            <a:endParaRPr lang="en-US" i="1" dirty="0"/>
          </a:p>
        </p:txBody>
      </p:sp>
      <p:sp>
        <p:nvSpPr>
          <p:cNvPr id="7" name="6 Rectángulo"/>
          <p:cNvSpPr/>
          <p:nvPr/>
        </p:nvSpPr>
        <p:spPr>
          <a:xfrm>
            <a:off x="899592" y="3717031"/>
            <a:ext cx="7344816" cy="2677656"/>
          </a:xfrm>
          <a:prstGeom prst="rect">
            <a:avLst/>
          </a:prstGeom>
        </p:spPr>
        <p:txBody>
          <a:bodyPr wrap="square">
            <a:spAutoFit/>
          </a:bodyPr>
          <a:lstStyle/>
          <a:p>
            <a:pPr algn="just" fontAlgn="auto">
              <a:spcBef>
                <a:spcPts val="0"/>
              </a:spcBef>
              <a:spcAft>
                <a:spcPts val="0"/>
              </a:spcAft>
              <a:defRPr/>
            </a:pPr>
            <a:r>
              <a:rPr lang="en-US" sz="2800" i="1" dirty="0" smtClean="0"/>
              <a:t>BALI GUIDELINES 15 to 26, to assist  countries in:</a:t>
            </a:r>
          </a:p>
          <a:p>
            <a:pPr algn="just" fontAlgn="auto">
              <a:spcBef>
                <a:spcPts val="0"/>
              </a:spcBef>
              <a:spcAft>
                <a:spcPts val="0"/>
              </a:spcAft>
              <a:defRPr/>
            </a:pPr>
            <a:r>
              <a:rPr lang="en-US" sz="2800" i="1" dirty="0" smtClean="0"/>
              <a:t>• filling possible gaps in their respective legal norms and regulations as relevant and appropriate;</a:t>
            </a:r>
          </a:p>
          <a:p>
            <a:pPr algn="just" fontAlgn="auto">
              <a:spcBef>
                <a:spcPts val="0"/>
              </a:spcBef>
              <a:spcAft>
                <a:spcPts val="0"/>
              </a:spcAft>
              <a:defRPr/>
            </a:pPr>
            <a:r>
              <a:rPr lang="en-US" sz="2800" i="1" dirty="0" smtClean="0"/>
              <a:t>• to facilitate broad access to justice in environmental matters.</a:t>
            </a:r>
          </a:p>
        </p:txBody>
      </p:sp>
    </p:spTree>
    <p:extLst>
      <p:ext uri="{BB962C8B-B14F-4D97-AF65-F5344CB8AC3E}">
        <p14:creationId xmlns:p14="http://schemas.microsoft.com/office/powerpoint/2010/main" val="25563395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0"/>
            <a:ext cx="9144000" cy="908720"/>
          </a:xfrm>
          <a:prstGeom prst="rect">
            <a:avLst/>
          </a:prstGeom>
          <a:solidFill>
            <a:srgbClr val="005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1 Título"/>
          <p:cNvSpPr txBox="1">
            <a:spLocks/>
          </p:cNvSpPr>
          <p:nvPr/>
        </p:nvSpPr>
        <p:spPr>
          <a:xfrm>
            <a:off x="457200" y="0"/>
            <a:ext cx="8229600" cy="971600"/>
          </a:xfrm>
          <a:prstGeom prst="rect">
            <a:avLst/>
          </a:prstGeom>
        </p:spPr>
        <p:txBody>
          <a:bodyPr vert="horz" lIns="91440" tIns="45720" rIns="91440" bIns="45720" rtlCol="0" anchor="ctr">
            <a:normAutofit/>
          </a:bodyPr>
          <a:lstStyle/>
          <a:p>
            <a:pPr lvl="0" algn="ctr">
              <a:spcBef>
                <a:spcPct val="0"/>
              </a:spcBef>
              <a:defRPr/>
            </a:pPr>
            <a:r>
              <a:rPr lang="es-ES_tradnl" sz="3200" dirty="0" smtClean="0">
                <a:solidFill>
                  <a:schemeClr val="bg1"/>
                </a:solidFill>
              </a:rPr>
              <a:t>BALI GUIDELINES: III. ACCESS TO JUSTICE</a:t>
            </a:r>
          </a:p>
        </p:txBody>
      </p:sp>
      <p:sp>
        <p:nvSpPr>
          <p:cNvPr id="4" name="3 Rectángulo"/>
          <p:cNvSpPr/>
          <p:nvPr/>
        </p:nvSpPr>
        <p:spPr>
          <a:xfrm>
            <a:off x="251520" y="1124744"/>
            <a:ext cx="8712968" cy="5509200"/>
          </a:xfrm>
          <a:prstGeom prst="rect">
            <a:avLst/>
          </a:prstGeom>
        </p:spPr>
        <p:txBody>
          <a:bodyPr wrap="square" numCol="1">
            <a:spAutoFit/>
          </a:bodyPr>
          <a:lstStyle/>
          <a:p>
            <a:pPr algn="ctr"/>
            <a:endParaRPr lang="en-US" sz="2000" dirty="0" smtClean="0"/>
          </a:p>
          <a:p>
            <a:endParaRPr lang="en-GB" dirty="0" smtClean="0"/>
          </a:p>
          <a:p>
            <a:endParaRPr lang="en-GB" dirty="0" smtClean="0"/>
          </a:p>
          <a:p>
            <a:endParaRPr lang="en-GB" dirty="0" smtClean="0"/>
          </a:p>
          <a:p>
            <a:r>
              <a:rPr lang="en-GB" dirty="0" smtClean="0"/>
              <a:t>   </a:t>
            </a:r>
          </a:p>
          <a:p>
            <a:endParaRPr lang="en-GB" dirty="0" smtClean="0"/>
          </a:p>
          <a:p>
            <a:r>
              <a:rPr lang="en-GB" dirty="0" smtClean="0"/>
              <a:t>	</a:t>
            </a:r>
          </a:p>
          <a:p>
            <a:endParaRPr lang="en-GB" dirty="0" smtClean="0"/>
          </a:p>
          <a:p>
            <a:endParaRPr lang="en-GB" dirty="0" smtClean="0"/>
          </a:p>
          <a:p>
            <a:endParaRPr lang="en-GB" sz="2000" dirty="0" smtClean="0"/>
          </a:p>
          <a:p>
            <a:endParaRPr lang="en-GB" sz="2000" dirty="0" smtClean="0"/>
          </a:p>
          <a:p>
            <a:endParaRPr lang="en-GB" sz="2000" dirty="0" smtClean="0"/>
          </a:p>
          <a:p>
            <a:endParaRPr lang="en-GB" sz="2000" dirty="0" smtClean="0"/>
          </a:p>
          <a:p>
            <a:endParaRPr lang="en-GB" dirty="0" smtClean="0"/>
          </a:p>
          <a:p>
            <a:endParaRPr lang="en-GB" dirty="0" smtClean="0"/>
          </a:p>
          <a:p>
            <a:endParaRPr lang="en-GB" dirty="0" smtClean="0"/>
          </a:p>
          <a:p>
            <a:endParaRPr lang="en-GB" dirty="0" smtClean="0"/>
          </a:p>
          <a:p>
            <a:r>
              <a:rPr lang="en-US" dirty="0" smtClean="0"/>
              <a:t/>
            </a:r>
            <a:br>
              <a:rPr lang="en-US" dirty="0" smtClean="0"/>
            </a:br>
            <a:endParaRPr lang="en-GB" dirty="0"/>
          </a:p>
        </p:txBody>
      </p:sp>
      <p:sp>
        <p:nvSpPr>
          <p:cNvPr id="9" name="8 Rectángulo"/>
          <p:cNvSpPr/>
          <p:nvPr/>
        </p:nvSpPr>
        <p:spPr>
          <a:xfrm>
            <a:off x="755576" y="1412776"/>
            <a:ext cx="7560840" cy="369332"/>
          </a:xfrm>
          <a:prstGeom prst="rect">
            <a:avLst/>
          </a:prstGeom>
        </p:spPr>
        <p:txBody>
          <a:bodyPr wrap="square">
            <a:spAutoFit/>
          </a:bodyPr>
          <a:lstStyle/>
          <a:p>
            <a:endParaRPr lang="es-PA" dirty="0"/>
          </a:p>
        </p:txBody>
      </p:sp>
      <p:sp>
        <p:nvSpPr>
          <p:cNvPr id="7" name="6 Rectángulo"/>
          <p:cNvSpPr/>
          <p:nvPr/>
        </p:nvSpPr>
        <p:spPr>
          <a:xfrm>
            <a:off x="611560" y="1412776"/>
            <a:ext cx="7560840" cy="4801314"/>
          </a:xfrm>
          <a:prstGeom prst="rect">
            <a:avLst/>
          </a:prstGeom>
        </p:spPr>
        <p:txBody>
          <a:bodyPr wrap="square">
            <a:spAutoFit/>
          </a:bodyPr>
          <a:lstStyle/>
          <a:p>
            <a:r>
              <a:rPr lang="en-US" dirty="0" smtClean="0"/>
              <a:t>	A person who considers her/his request for </a:t>
            </a:r>
            <a:r>
              <a:rPr lang="en-US" b="1" dirty="0" smtClean="0"/>
              <a:t>INFORMATION</a:t>
            </a:r>
            <a:r>
              <a:rPr lang="en-US" dirty="0" smtClean="0"/>
              <a:t> or her/his </a:t>
            </a:r>
            <a:r>
              <a:rPr lang="en-US" b="1" dirty="0" smtClean="0"/>
              <a:t>RIGHT OF PARTICIPATION</a:t>
            </a:r>
            <a:r>
              <a:rPr lang="en-US" dirty="0" smtClean="0"/>
              <a:t> has been unreasonably refused, has access to a review procedure before a court of law or other independent and impartial body to challenge such a decision, act or omission by the public authority in question. (Guidelines 15 -16)</a:t>
            </a:r>
          </a:p>
          <a:p>
            <a:endParaRPr lang="en-US" dirty="0" smtClean="0"/>
          </a:p>
          <a:p>
            <a:endParaRPr lang="en-US" dirty="0" smtClean="0"/>
          </a:p>
          <a:p>
            <a:r>
              <a:rPr lang="en-US" dirty="0" smtClean="0"/>
              <a:t>	Members of the public concerned should have access  to a court of law or other independent and impartial body or administrative  procedures to challenge any decision, act or omission by public authorities or  private actors that affects </a:t>
            </a:r>
            <a:r>
              <a:rPr lang="en-US" b="1" dirty="0" smtClean="0"/>
              <a:t>THE ENVIRONMENT </a:t>
            </a:r>
            <a:r>
              <a:rPr lang="en-US" dirty="0" smtClean="0"/>
              <a:t>or allegedly violates </a:t>
            </a:r>
            <a:r>
              <a:rPr lang="en-US" b="1" dirty="0" smtClean="0"/>
              <a:t>THE SUBSTANTIVE  OR PROCEDURAL LEGAL NORMS OF THE STATE RELATED TO THE ENVIRONMENT </a:t>
            </a:r>
            <a:r>
              <a:rPr lang="en-US" dirty="0" smtClean="0"/>
              <a:t>(Guideline 17). </a:t>
            </a:r>
          </a:p>
          <a:p>
            <a:endParaRPr lang="en-US" dirty="0" smtClean="0"/>
          </a:p>
          <a:p>
            <a:r>
              <a:rPr lang="en-US" dirty="0" smtClean="0"/>
              <a:t>	</a:t>
            </a:r>
            <a:r>
              <a:rPr lang="en-US" b="1" dirty="0" smtClean="0"/>
              <a:t>BROAD INTEPRETATION OF STANDING </a:t>
            </a:r>
            <a:r>
              <a:rPr lang="en-US" dirty="0" smtClean="0"/>
              <a:t>in proceedings  concerned with environmental matters with a view to achieving effective access  to justice (Guideline 18). </a:t>
            </a:r>
            <a:endParaRPr lang="en-GB" dirty="0"/>
          </a:p>
        </p:txBody>
      </p:sp>
    </p:spTree>
    <p:extLst>
      <p:ext uri="{BB962C8B-B14F-4D97-AF65-F5344CB8AC3E}">
        <p14:creationId xmlns:p14="http://schemas.microsoft.com/office/powerpoint/2010/main" val="25563395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0"/>
            <a:ext cx="9144000" cy="908720"/>
          </a:xfrm>
          <a:prstGeom prst="rect">
            <a:avLst/>
          </a:prstGeom>
          <a:solidFill>
            <a:srgbClr val="005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1 Título"/>
          <p:cNvSpPr txBox="1">
            <a:spLocks/>
          </p:cNvSpPr>
          <p:nvPr/>
        </p:nvSpPr>
        <p:spPr>
          <a:xfrm>
            <a:off x="457200" y="0"/>
            <a:ext cx="8229600" cy="971600"/>
          </a:xfrm>
          <a:prstGeom prst="rect">
            <a:avLst/>
          </a:prstGeom>
        </p:spPr>
        <p:txBody>
          <a:bodyPr vert="horz" lIns="91440" tIns="45720" rIns="91440" bIns="45720" rtlCol="0" anchor="ctr">
            <a:normAutofit/>
          </a:bodyPr>
          <a:lstStyle/>
          <a:p>
            <a:pPr lvl="0" algn="ctr">
              <a:spcBef>
                <a:spcPct val="0"/>
              </a:spcBef>
              <a:defRPr/>
            </a:pPr>
            <a:r>
              <a:rPr lang="es-ES_tradnl" sz="3200" dirty="0" smtClean="0">
                <a:solidFill>
                  <a:schemeClr val="bg1"/>
                </a:solidFill>
              </a:rPr>
              <a:t>BALI GUIDELINES: III. ACCESS TO JUSTICE</a:t>
            </a:r>
          </a:p>
        </p:txBody>
      </p:sp>
      <p:sp>
        <p:nvSpPr>
          <p:cNvPr id="4" name="3 Rectángulo"/>
          <p:cNvSpPr/>
          <p:nvPr/>
        </p:nvSpPr>
        <p:spPr>
          <a:xfrm>
            <a:off x="251520" y="1124744"/>
            <a:ext cx="8712968" cy="5509200"/>
          </a:xfrm>
          <a:prstGeom prst="rect">
            <a:avLst/>
          </a:prstGeom>
        </p:spPr>
        <p:txBody>
          <a:bodyPr wrap="square" numCol="1">
            <a:spAutoFit/>
          </a:bodyPr>
          <a:lstStyle/>
          <a:p>
            <a:pPr algn="ctr"/>
            <a:endParaRPr lang="en-US" sz="2000" dirty="0" smtClean="0"/>
          </a:p>
          <a:p>
            <a:endParaRPr lang="en-GB" dirty="0" smtClean="0"/>
          </a:p>
          <a:p>
            <a:endParaRPr lang="en-GB" dirty="0" smtClean="0"/>
          </a:p>
          <a:p>
            <a:endParaRPr lang="en-GB" dirty="0" smtClean="0"/>
          </a:p>
          <a:p>
            <a:r>
              <a:rPr lang="en-GB" dirty="0" smtClean="0"/>
              <a:t>   </a:t>
            </a:r>
          </a:p>
          <a:p>
            <a:endParaRPr lang="en-GB" dirty="0" smtClean="0"/>
          </a:p>
          <a:p>
            <a:r>
              <a:rPr lang="en-GB" dirty="0" smtClean="0"/>
              <a:t>	</a:t>
            </a:r>
          </a:p>
          <a:p>
            <a:endParaRPr lang="en-GB" dirty="0" smtClean="0"/>
          </a:p>
          <a:p>
            <a:endParaRPr lang="en-GB" dirty="0" smtClean="0"/>
          </a:p>
          <a:p>
            <a:endParaRPr lang="en-GB" sz="2000" dirty="0" smtClean="0"/>
          </a:p>
          <a:p>
            <a:endParaRPr lang="en-GB" sz="2000" dirty="0" smtClean="0"/>
          </a:p>
          <a:p>
            <a:endParaRPr lang="en-GB" sz="2000" dirty="0" smtClean="0"/>
          </a:p>
          <a:p>
            <a:endParaRPr lang="en-GB" sz="2000" dirty="0" smtClean="0"/>
          </a:p>
          <a:p>
            <a:endParaRPr lang="en-GB" dirty="0" smtClean="0"/>
          </a:p>
          <a:p>
            <a:endParaRPr lang="en-GB" dirty="0" smtClean="0"/>
          </a:p>
          <a:p>
            <a:endParaRPr lang="en-GB" dirty="0" smtClean="0"/>
          </a:p>
          <a:p>
            <a:endParaRPr lang="en-GB" dirty="0" smtClean="0"/>
          </a:p>
          <a:p>
            <a:r>
              <a:rPr lang="en-US" dirty="0" smtClean="0"/>
              <a:t/>
            </a:r>
            <a:br>
              <a:rPr lang="en-US" dirty="0" smtClean="0"/>
            </a:br>
            <a:endParaRPr lang="en-GB" dirty="0"/>
          </a:p>
        </p:txBody>
      </p:sp>
      <p:sp>
        <p:nvSpPr>
          <p:cNvPr id="6" name="5 Rectángulo"/>
          <p:cNvSpPr/>
          <p:nvPr/>
        </p:nvSpPr>
        <p:spPr>
          <a:xfrm>
            <a:off x="683568" y="1556792"/>
            <a:ext cx="7632848" cy="4985980"/>
          </a:xfrm>
          <a:prstGeom prst="rect">
            <a:avLst/>
          </a:prstGeom>
        </p:spPr>
        <p:txBody>
          <a:bodyPr wrap="square">
            <a:spAutoFit/>
          </a:bodyPr>
          <a:lstStyle/>
          <a:p>
            <a:endParaRPr lang="en-US" dirty="0" smtClean="0"/>
          </a:p>
          <a:p>
            <a:r>
              <a:rPr lang="en-US" dirty="0" smtClean="0"/>
              <a:t>	</a:t>
            </a:r>
            <a:r>
              <a:rPr lang="en-US" sz="2000" b="1" dirty="0" smtClean="0"/>
              <a:t>EFFECTIVE AND TIMELY PROCEDURES</a:t>
            </a:r>
            <a:r>
              <a:rPr lang="en-US" sz="2000" dirty="0" smtClean="0"/>
              <a:t>.  Proceedings to be  fair,  open, transparent and equitable.  (Guideline 19)</a:t>
            </a:r>
          </a:p>
          <a:p>
            <a:endParaRPr lang="en-US" sz="2000" dirty="0" smtClean="0"/>
          </a:p>
          <a:p>
            <a:r>
              <a:rPr lang="en-US" sz="2000" dirty="0" smtClean="0"/>
              <a:t>	Appropriate assistance mechanisms  to </a:t>
            </a:r>
            <a:r>
              <a:rPr lang="en-US" sz="2000" b="1" dirty="0" smtClean="0"/>
              <a:t>REMOVE OR REDUCE FINANCIAL AND OTHER BARRIERS</a:t>
            </a:r>
            <a:r>
              <a:rPr lang="en-US" sz="2000" dirty="0" smtClean="0"/>
              <a:t> to access to justice. (Guideline 20) </a:t>
            </a:r>
          </a:p>
          <a:p>
            <a:endParaRPr lang="en-US" sz="2000" dirty="0" smtClean="0"/>
          </a:p>
          <a:p>
            <a:r>
              <a:rPr lang="en-US" sz="2000" dirty="0" smtClean="0"/>
              <a:t>	Framework for </a:t>
            </a:r>
            <a:r>
              <a:rPr lang="en-US" sz="2000" b="1" dirty="0" smtClean="0"/>
              <a:t>PROMPT, ADEQUATE AND EFFECTIVE REMEDIES</a:t>
            </a:r>
            <a:r>
              <a:rPr lang="en-US" sz="2000" dirty="0" smtClean="0"/>
              <a:t>  In cases relating to the environment, such as interim and final injunctive relief.   Compensation and restitution and other  appropriate measures.  (Guideline 21)</a:t>
            </a:r>
          </a:p>
          <a:p>
            <a:endParaRPr lang="en-US" sz="2000" dirty="0" smtClean="0"/>
          </a:p>
          <a:p>
            <a:r>
              <a:rPr lang="en-US" sz="2000" dirty="0" smtClean="0"/>
              <a:t>	Timely and effective </a:t>
            </a:r>
            <a:r>
              <a:rPr lang="en-US" sz="2000" b="1" dirty="0" smtClean="0"/>
              <a:t>ENFORCEMENT OF DECISIONS </a:t>
            </a:r>
            <a:r>
              <a:rPr lang="en-US" sz="2000" dirty="0" smtClean="0"/>
              <a:t>in  environmental matters taken by courts of law, and by administrative and other  relevant bodies. (Guideline 22)</a:t>
            </a:r>
          </a:p>
          <a:p>
            <a:endParaRPr lang="en-US" sz="2000" dirty="0" smtClean="0"/>
          </a:p>
        </p:txBody>
      </p:sp>
    </p:spTree>
    <p:extLst>
      <p:ext uri="{BB962C8B-B14F-4D97-AF65-F5344CB8AC3E}">
        <p14:creationId xmlns:p14="http://schemas.microsoft.com/office/powerpoint/2010/main" val="25563395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0"/>
            <a:ext cx="9144000" cy="908720"/>
          </a:xfrm>
          <a:prstGeom prst="rect">
            <a:avLst/>
          </a:prstGeom>
          <a:solidFill>
            <a:srgbClr val="005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1 Título"/>
          <p:cNvSpPr txBox="1">
            <a:spLocks/>
          </p:cNvSpPr>
          <p:nvPr/>
        </p:nvSpPr>
        <p:spPr>
          <a:xfrm>
            <a:off x="457200" y="0"/>
            <a:ext cx="8229600" cy="971600"/>
          </a:xfrm>
          <a:prstGeom prst="rect">
            <a:avLst/>
          </a:prstGeom>
        </p:spPr>
        <p:txBody>
          <a:bodyPr vert="horz" lIns="91440" tIns="45720" rIns="91440" bIns="45720" rtlCol="0" anchor="ctr">
            <a:normAutofit/>
          </a:bodyPr>
          <a:lstStyle/>
          <a:p>
            <a:pPr lvl="0" algn="ctr">
              <a:spcBef>
                <a:spcPct val="0"/>
              </a:spcBef>
              <a:defRPr/>
            </a:pPr>
            <a:r>
              <a:rPr lang="es-ES_tradnl" sz="3200" dirty="0" smtClean="0">
                <a:solidFill>
                  <a:schemeClr val="bg1"/>
                </a:solidFill>
              </a:rPr>
              <a:t>BALI GUIDELINES: III. ACCESS TO JUSTICE</a:t>
            </a:r>
          </a:p>
        </p:txBody>
      </p:sp>
      <p:sp>
        <p:nvSpPr>
          <p:cNvPr id="4" name="3 Rectángulo"/>
          <p:cNvSpPr/>
          <p:nvPr/>
        </p:nvSpPr>
        <p:spPr>
          <a:xfrm>
            <a:off x="251520" y="1124744"/>
            <a:ext cx="8712968" cy="5509200"/>
          </a:xfrm>
          <a:prstGeom prst="rect">
            <a:avLst/>
          </a:prstGeom>
        </p:spPr>
        <p:txBody>
          <a:bodyPr wrap="square" numCol="1">
            <a:spAutoFit/>
          </a:bodyPr>
          <a:lstStyle/>
          <a:p>
            <a:pPr algn="ctr"/>
            <a:endParaRPr lang="en-US" sz="2000" dirty="0" smtClean="0"/>
          </a:p>
          <a:p>
            <a:endParaRPr lang="en-GB" dirty="0" smtClean="0"/>
          </a:p>
          <a:p>
            <a:endParaRPr lang="en-GB" dirty="0" smtClean="0"/>
          </a:p>
          <a:p>
            <a:endParaRPr lang="en-GB" dirty="0" smtClean="0"/>
          </a:p>
          <a:p>
            <a:r>
              <a:rPr lang="en-GB" dirty="0" smtClean="0"/>
              <a:t>   </a:t>
            </a:r>
          </a:p>
          <a:p>
            <a:endParaRPr lang="en-GB" dirty="0" smtClean="0"/>
          </a:p>
          <a:p>
            <a:r>
              <a:rPr lang="en-GB" dirty="0" smtClean="0"/>
              <a:t>	</a:t>
            </a:r>
          </a:p>
          <a:p>
            <a:endParaRPr lang="en-GB" dirty="0" smtClean="0"/>
          </a:p>
          <a:p>
            <a:endParaRPr lang="en-GB" dirty="0" smtClean="0"/>
          </a:p>
          <a:p>
            <a:endParaRPr lang="en-GB" sz="2000" dirty="0" smtClean="0"/>
          </a:p>
          <a:p>
            <a:endParaRPr lang="en-GB" sz="2000" dirty="0" smtClean="0"/>
          </a:p>
          <a:p>
            <a:endParaRPr lang="en-GB" sz="2000" dirty="0" smtClean="0"/>
          </a:p>
          <a:p>
            <a:endParaRPr lang="en-GB" sz="2000" dirty="0" smtClean="0"/>
          </a:p>
          <a:p>
            <a:endParaRPr lang="en-GB" dirty="0" smtClean="0"/>
          </a:p>
          <a:p>
            <a:endParaRPr lang="en-GB" dirty="0" smtClean="0"/>
          </a:p>
          <a:p>
            <a:endParaRPr lang="en-GB" dirty="0" smtClean="0"/>
          </a:p>
          <a:p>
            <a:endParaRPr lang="en-GB" dirty="0" smtClean="0"/>
          </a:p>
          <a:p>
            <a:r>
              <a:rPr lang="en-US" dirty="0" smtClean="0"/>
              <a:t/>
            </a:r>
            <a:br>
              <a:rPr lang="en-US" dirty="0" smtClean="0"/>
            </a:br>
            <a:endParaRPr lang="en-GB" dirty="0"/>
          </a:p>
        </p:txBody>
      </p:sp>
      <p:sp>
        <p:nvSpPr>
          <p:cNvPr id="9" name="8 Rectángulo"/>
          <p:cNvSpPr/>
          <p:nvPr/>
        </p:nvSpPr>
        <p:spPr>
          <a:xfrm>
            <a:off x="323528" y="1124744"/>
            <a:ext cx="8640960" cy="646331"/>
          </a:xfrm>
          <a:prstGeom prst="rect">
            <a:avLst/>
          </a:prstGeom>
        </p:spPr>
        <p:txBody>
          <a:bodyPr wrap="square">
            <a:spAutoFit/>
          </a:bodyPr>
          <a:lstStyle/>
          <a:p>
            <a:endParaRPr lang="en-US" dirty="0" smtClean="0"/>
          </a:p>
          <a:p>
            <a:endParaRPr lang="es-PA" dirty="0"/>
          </a:p>
        </p:txBody>
      </p:sp>
      <p:sp>
        <p:nvSpPr>
          <p:cNvPr id="6" name="5 Rectángulo"/>
          <p:cNvSpPr/>
          <p:nvPr/>
        </p:nvSpPr>
        <p:spPr>
          <a:xfrm>
            <a:off x="611560" y="1443840"/>
            <a:ext cx="7992888" cy="646331"/>
          </a:xfrm>
          <a:prstGeom prst="rect">
            <a:avLst/>
          </a:prstGeom>
        </p:spPr>
        <p:txBody>
          <a:bodyPr wrap="square">
            <a:spAutoFit/>
          </a:bodyPr>
          <a:lstStyle/>
          <a:p>
            <a:endParaRPr lang="en-US" dirty="0" smtClean="0"/>
          </a:p>
          <a:p>
            <a:endParaRPr lang="en-US" dirty="0" smtClean="0"/>
          </a:p>
        </p:txBody>
      </p:sp>
      <p:sp>
        <p:nvSpPr>
          <p:cNvPr id="8" name="7 Rectángulo"/>
          <p:cNvSpPr/>
          <p:nvPr/>
        </p:nvSpPr>
        <p:spPr>
          <a:xfrm>
            <a:off x="323528" y="1859340"/>
            <a:ext cx="8352928" cy="4708981"/>
          </a:xfrm>
          <a:prstGeom prst="rect">
            <a:avLst/>
          </a:prstGeom>
        </p:spPr>
        <p:txBody>
          <a:bodyPr wrap="square">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marL="449263" indent="-449263">
              <a:tabLst>
                <a:tab pos="1427163" algn="l"/>
              </a:tabLst>
            </a:pPr>
            <a:r>
              <a:rPr lang="en-US" dirty="0" smtClean="0"/>
              <a:t>		</a:t>
            </a:r>
          </a:p>
          <a:p>
            <a:pPr marL="449263" indent="-449263">
              <a:tabLst>
                <a:tab pos="1427163" algn="l"/>
              </a:tabLst>
            </a:pPr>
            <a:endParaRPr lang="en-US" b="1" dirty="0" smtClean="0"/>
          </a:p>
          <a:p>
            <a:pPr marL="449263" indent="-449263">
              <a:tabLst>
                <a:tab pos="1427163" algn="l"/>
              </a:tabLst>
            </a:pPr>
            <a:r>
              <a:rPr lang="en-US" b="1" dirty="0" smtClean="0"/>
              <a:t>		</a:t>
            </a:r>
            <a:r>
              <a:rPr lang="en-US" sz="2000" b="1" dirty="0" smtClean="0"/>
              <a:t>CAPACITY-BUILDING  PROGRAMMES </a:t>
            </a:r>
            <a:r>
              <a:rPr lang="en-US" sz="2000" dirty="0" smtClean="0"/>
              <a:t>in environmental law for judicial officers, other legal professionals  and other relevant stakeholders (Guideline 25 )</a:t>
            </a:r>
          </a:p>
          <a:p>
            <a:pPr marL="449263" indent="977900"/>
            <a:endParaRPr lang="en-US" sz="2000" b="1" dirty="0" smtClean="0"/>
          </a:p>
          <a:p>
            <a:pPr marL="449263" indent="977900"/>
            <a:r>
              <a:rPr lang="en-US" sz="2000" b="1" dirty="0" smtClean="0">
                <a:solidFill>
                  <a:schemeClr val="tx1">
                    <a:lumMod val="95000"/>
                    <a:lumOff val="5000"/>
                  </a:schemeClr>
                </a:solidFill>
              </a:rPr>
              <a:t>ALTERNATIVE DISPUTE  RESOLUTION MECHANISMS </a:t>
            </a:r>
            <a:r>
              <a:rPr lang="en-US" sz="2000" dirty="0" smtClean="0"/>
              <a:t>where these are appropriate. (Guideline 26)</a:t>
            </a:r>
          </a:p>
          <a:p>
            <a:endParaRPr lang="en-GB" dirty="0"/>
          </a:p>
        </p:txBody>
      </p:sp>
      <p:sp>
        <p:nvSpPr>
          <p:cNvPr id="10" name="9 Rectángulo"/>
          <p:cNvSpPr/>
          <p:nvPr/>
        </p:nvSpPr>
        <p:spPr>
          <a:xfrm>
            <a:off x="827584" y="1196753"/>
            <a:ext cx="7704856" cy="5201424"/>
          </a:xfrm>
          <a:prstGeom prst="rect">
            <a:avLst/>
          </a:prstGeom>
        </p:spPr>
        <p:txBody>
          <a:bodyPr wrap="square">
            <a:spAutoFit/>
          </a:bodyPr>
          <a:lstStyle/>
          <a:p>
            <a:endParaRPr lang="en-US" dirty="0" smtClean="0"/>
          </a:p>
          <a:p>
            <a:r>
              <a:rPr lang="en-US" dirty="0" smtClean="0"/>
              <a:t>	</a:t>
            </a:r>
          </a:p>
          <a:p>
            <a:r>
              <a:rPr lang="en-US" dirty="0" smtClean="0"/>
              <a:t>	</a:t>
            </a:r>
            <a:r>
              <a:rPr lang="en-US" sz="2000" dirty="0" smtClean="0"/>
              <a:t>Adequate </a:t>
            </a:r>
            <a:r>
              <a:rPr lang="en-US" sz="2000" b="1" dirty="0" smtClean="0"/>
              <a:t>INFORMATION TO THE PUBLIC ABOUT THE  PROCEDURES </a:t>
            </a:r>
            <a:r>
              <a:rPr lang="en-US" sz="2000" dirty="0" smtClean="0"/>
              <a:t>operated by courts of law and other relevant bodies in relation to  environmental issues. (Guideline 23) </a:t>
            </a:r>
          </a:p>
          <a:p>
            <a:endParaRPr lang="en-US" sz="2000" dirty="0" smtClean="0"/>
          </a:p>
          <a:p>
            <a:r>
              <a:rPr lang="en-US" sz="2000" dirty="0" smtClean="0"/>
              <a:t>	PUBLIC </a:t>
            </a:r>
            <a:r>
              <a:rPr lang="en-US" sz="2000" b="1" dirty="0" smtClean="0"/>
              <a:t>AVAILABILITY OF DECISIONS </a:t>
            </a:r>
            <a:r>
              <a:rPr lang="en-US" sz="2000" dirty="0" smtClean="0"/>
              <a:t>relating to the environment taken by a court of law, or other independent and impartial or administrative body, as appropriate and in accordance with national law. (Guideline 24) </a:t>
            </a:r>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dirty="0" smtClean="0"/>
          </a:p>
          <a:p>
            <a:endParaRPr lang="en-GB" dirty="0"/>
          </a:p>
        </p:txBody>
      </p:sp>
    </p:spTree>
    <p:extLst>
      <p:ext uri="{BB962C8B-B14F-4D97-AF65-F5344CB8AC3E}">
        <p14:creationId xmlns:p14="http://schemas.microsoft.com/office/powerpoint/2010/main" val="2556339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0"/>
            <a:ext cx="9144000" cy="908720"/>
          </a:xfrm>
          <a:prstGeom prst="rect">
            <a:avLst/>
          </a:prstGeom>
          <a:solidFill>
            <a:srgbClr val="005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DECLARATION ON JUSTICE, GOVERNANCE AND LAW FOR SUSTAINABLE DEVELOPMENT </a:t>
            </a:r>
            <a:endParaRPr lang="en-GB" sz="2000" dirty="0"/>
          </a:p>
        </p:txBody>
      </p:sp>
      <p:sp>
        <p:nvSpPr>
          <p:cNvPr id="22" name="1 Título"/>
          <p:cNvSpPr txBox="1">
            <a:spLocks/>
          </p:cNvSpPr>
          <p:nvPr/>
        </p:nvSpPr>
        <p:spPr>
          <a:xfrm>
            <a:off x="457200" y="0"/>
            <a:ext cx="8147248" cy="971600"/>
          </a:xfrm>
          <a:prstGeom prst="rect">
            <a:avLst/>
          </a:prstGeom>
        </p:spPr>
        <p:txBody>
          <a:bodyPr vert="horz" lIns="91440" tIns="45720" rIns="91440" bIns="45720" rtlCol="0" anchor="ctr">
            <a:normAutofit/>
          </a:bodyPr>
          <a:lstStyle/>
          <a:p>
            <a:pPr lvl="0" algn="ctr">
              <a:spcBef>
                <a:spcPct val="0"/>
              </a:spcBef>
              <a:defRPr/>
            </a:pPr>
            <a:endParaRPr kumimoji="0" lang="es-PA" sz="3200" u="none" strike="noStrike" kern="1200" cap="none" spc="0" normalizeH="0" baseline="0" noProof="0" dirty="0">
              <a:ln>
                <a:noFill/>
              </a:ln>
              <a:solidFill>
                <a:schemeClr val="bg1"/>
              </a:solidFill>
              <a:uLnTx/>
              <a:uFillTx/>
              <a:latin typeface="+mj-lt"/>
              <a:ea typeface="+mj-ea"/>
              <a:cs typeface="+mj-cs"/>
            </a:endParaRPr>
          </a:p>
        </p:txBody>
      </p:sp>
      <p:sp>
        <p:nvSpPr>
          <p:cNvPr id="4" name="3 Rectángulo"/>
          <p:cNvSpPr/>
          <p:nvPr/>
        </p:nvSpPr>
        <p:spPr>
          <a:xfrm>
            <a:off x="683568" y="1124744"/>
            <a:ext cx="7992888" cy="646331"/>
          </a:xfrm>
          <a:prstGeom prst="rect">
            <a:avLst/>
          </a:prstGeom>
        </p:spPr>
        <p:txBody>
          <a:bodyPr wrap="square" numCol="1">
            <a:spAutoFit/>
          </a:bodyPr>
          <a:lstStyle/>
          <a:p>
            <a:pPr lvl="0" algn="ctr" fontAlgn="base">
              <a:spcBef>
                <a:spcPct val="0"/>
              </a:spcBef>
              <a:spcAft>
                <a:spcPct val="0"/>
              </a:spcAft>
            </a:pPr>
            <a:endParaRPr lang="en-US" dirty="0" smtClean="0">
              <a:latin typeface="Calibri" pitchFamily="34" charset="0"/>
              <a:ea typeface="Calibri" pitchFamily="34" charset="0"/>
              <a:cs typeface="Times New Roman" pitchFamily="18" charset="0"/>
            </a:endParaRPr>
          </a:p>
          <a:p>
            <a:pPr lvl="0" eaLnBrk="0" fontAlgn="base" hangingPunct="0">
              <a:spcBef>
                <a:spcPct val="0"/>
              </a:spcBef>
              <a:spcAft>
                <a:spcPct val="0"/>
              </a:spcAft>
            </a:pPr>
            <a:endParaRPr lang="en-US" dirty="0" smtClean="0">
              <a:latin typeface="Calibri" pitchFamily="34" charset="0"/>
              <a:cs typeface="Times New Roman" pitchFamily="18" charset="0"/>
            </a:endParaRPr>
          </a:p>
        </p:txBody>
      </p:sp>
      <p:sp>
        <p:nvSpPr>
          <p:cNvPr id="1025" name="Rectangle 1"/>
          <p:cNvSpPr>
            <a:spLocks noChangeArrowheads="1"/>
          </p:cNvSpPr>
          <p:nvPr/>
        </p:nvSpPr>
        <p:spPr bwMode="auto">
          <a:xfrm>
            <a:off x="0" y="5157909"/>
            <a:ext cx="9144000"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8 Rectángulo"/>
          <p:cNvSpPr/>
          <p:nvPr/>
        </p:nvSpPr>
        <p:spPr>
          <a:xfrm>
            <a:off x="467544" y="1225689"/>
            <a:ext cx="8208912" cy="5724644"/>
          </a:xfrm>
          <a:prstGeom prst="rect">
            <a:avLst/>
          </a:prstGeom>
        </p:spPr>
        <p:txBody>
          <a:bodyPr wrap="square">
            <a:spAutoFit/>
          </a:bodyPr>
          <a:lstStyle/>
          <a:p>
            <a:r>
              <a:rPr lang="en-US" sz="2400" dirty="0" smtClean="0"/>
              <a:t>RIO + 20 WORLD CONGRESS:</a:t>
            </a:r>
          </a:p>
          <a:p>
            <a:endParaRPr lang="en-US" dirty="0" smtClean="0"/>
          </a:p>
          <a:p>
            <a:r>
              <a:rPr lang="en-US" dirty="0" smtClean="0"/>
              <a:t>… </a:t>
            </a:r>
            <a:r>
              <a:rPr lang="en-US" i="1" dirty="0" smtClean="0"/>
              <a:t>Recognizing the important contribution made by the legal and auditing community worldwide to the  enforcement of standards and safeguards for environmental sustainability, and noting that the Judiciary in  particular, has been the guarantor of the rule of law in the field of the environment worldwide and that judicial </a:t>
            </a:r>
          </a:p>
          <a:p>
            <a:r>
              <a:rPr lang="en-US" i="1" dirty="0" smtClean="0"/>
              <a:t>independence is indispensable for the dispensation of environmental justice;</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10" name="9 Rectángulo"/>
          <p:cNvSpPr/>
          <p:nvPr/>
        </p:nvSpPr>
        <p:spPr>
          <a:xfrm>
            <a:off x="611560" y="3645024"/>
            <a:ext cx="8064896" cy="3046988"/>
          </a:xfrm>
          <a:prstGeom prst="rect">
            <a:avLst/>
          </a:prstGeom>
        </p:spPr>
        <p:txBody>
          <a:bodyPr wrap="square">
            <a:spAutoFit/>
          </a:bodyPr>
          <a:lstStyle/>
          <a:p>
            <a:pPr marL="514350" indent="-514350">
              <a:buFont typeface="+mj-lt"/>
              <a:buAutoNum type="romanUcPeriod"/>
            </a:pPr>
            <a:r>
              <a:rPr lang="en-US" sz="2400" dirty="0" smtClean="0"/>
              <a:t> Messages to Heads of State and Government, other high-level representatives, and the world  community at large</a:t>
            </a:r>
          </a:p>
          <a:p>
            <a:pPr marL="514350" indent="-514350">
              <a:buFont typeface="+mj-lt"/>
              <a:buAutoNum type="romanUcPeriod"/>
            </a:pPr>
            <a:endParaRPr lang="en-US" sz="2400" dirty="0" smtClean="0"/>
          </a:p>
          <a:p>
            <a:pPr marL="514350" indent="-514350">
              <a:buFont typeface="+mj-lt"/>
              <a:buAutoNum type="romanUcPeriod"/>
            </a:pPr>
            <a:r>
              <a:rPr lang="en-US" sz="2400" dirty="0" smtClean="0"/>
              <a:t>Principles for the advancement of Justice, Governance and Law for Sustainable Development.</a:t>
            </a:r>
          </a:p>
          <a:p>
            <a:pPr marL="514350" indent="-514350">
              <a:buFont typeface="+mj-lt"/>
              <a:buAutoNum type="romanUcPeriod"/>
            </a:pPr>
            <a:endParaRPr lang="en-US" sz="2400" dirty="0" smtClean="0"/>
          </a:p>
          <a:p>
            <a:pPr marL="514350" indent="-514350">
              <a:buFont typeface="+mj-lt"/>
              <a:buAutoNum type="romanUcPeriod"/>
            </a:pPr>
            <a:r>
              <a:rPr lang="en-US" sz="2400" dirty="0" smtClean="0"/>
              <a:t>Institutional Framework for the advancement of Justice, Governance and Law for Sustainable Development.</a:t>
            </a:r>
            <a:endParaRPr lang="en-GB" sz="2400" dirty="0"/>
          </a:p>
        </p:txBody>
      </p:sp>
    </p:spTree>
    <p:extLst>
      <p:ext uri="{BB962C8B-B14F-4D97-AF65-F5344CB8AC3E}">
        <p14:creationId xmlns:p14="http://schemas.microsoft.com/office/powerpoint/2010/main" val="25563395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259632" y="0"/>
            <a:ext cx="7884368" cy="1124744"/>
          </a:xfrm>
          <a:prstGeom prst="rect">
            <a:avLst/>
          </a:prstGeom>
          <a:solidFill>
            <a:srgbClr val="005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DECLARATION ON JUSTICE, GOVERNANCE AND LAW FOR SUSTAINABLE DEVELOPMENT </a:t>
            </a:r>
            <a:endParaRPr lang="en-GB" dirty="0"/>
          </a:p>
        </p:txBody>
      </p:sp>
      <p:sp>
        <p:nvSpPr>
          <p:cNvPr id="6" name="5 Rectángulo"/>
          <p:cNvSpPr/>
          <p:nvPr/>
        </p:nvSpPr>
        <p:spPr>
          <a:xfrm>
            <a:off x="0" y="1124744"/>
            <a:ext cx="1331640" cy="5733256"/>
          </a:xfrm>
          <a:prstGeom prst="rect">
            <a:avLst/>
          </a:prstGeom>
          <a:solidFill>
            <a:srgbClr val="005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A" dirty="0"/>
          </a:p>
        </p:txBody>
      </p:sp>
      <p:sp>
        <p:nvSpPr>
          <p:cNvPr id="120844" name="AutoShape 12" descr="data:image/jpeg;base64,/9j/4AAQSkZJRgABAQAAAQABAAD/2wCEAAkGBhQSERUSExQWFRUWGB8aGRgYGBwcHRwfGx8aIB4fGh8eHCYeGhojHxseHy8gIycqLCwsGh8xNTAqNSYrLCoBCQoKDgwOGg8PGiokHyQsKiwsKSwsKSwsLCwsLCwsLCwpKSwpLCwsLCwsLCkpLCwsKSwsLCwsLCksLCwpLCwsLP/AABEIAMIBBAMBIgACEQEDEQH/xAAcAAACAgMBAQAAAAAAAAAAAAAFBgQHAAIDAQj/xABOEAACAQIEAwUEBwQFCQYHAAABAhEDIQAEEjEFBkETIlFhcQcygZEUI0KhscHRUmKS8DNygtLhFSRDU6KywtPxF0Rzk6OzFlSDlMPi4//EABkBAAMBAQEAAAAAAAAAAAAAAAECAwAEBf/EACsRAAICAgICAQIFBQEAAAAAAAABAhEhMQMSQVEiE2EEFDJx8CNCgaHxkf/aAAwDAQACEQMRAD8AjLTWBtv+0w/PETiOXVrRqvMBj4eYx04guS0hkzVYHqoUudvGFUeG+BdLj1ZCyitUFPooYr5S0SLgYEnSyMkSKfBlP+jP3/pjj9EUEjs1I8ZOCfL/ADBmadem6VXKqbq0nUINrqI/6Yb+MZoZmm9KDLlSWApDZh3iVE28Z2nC2EQ6FCn9pFHzOOlUIsEUxp8Y3v8ApgpVoNlQewZgTctMvAN9OoKQYvAnGlTmCtTonS9ZqrC5dgRG3uxe958AcOsZoFX5NcrwxXUu1IUgP3Hva8STiJVydEm2k+kj4EeOIjZmoffq1GLTeSL+cETjOCZM1MwiO86iVUPrjawJW4HmTAjwnGkvIFWrPKuSpBoG/hP+GOlPh6eH8/LBHjnJtWnqqKUZRc9mXMADwYao8/wGACiCQSbbXN8IME/8m0/AfI41PDKe049pZASOyrJWf9j12gPucdatLMOmnUF0mTDBYF5mI6kWxmY0blX6o1yGFIGNZIAmYgT54i5XJUVBPa058Cw+7p9+O9eufo5hlcKV1aSSAT49dwfkcCa3FG0iAvXxkfffF48aaV+RG34CWZygUkACRaMCKuVczKwP3rfLBulwKu4FRA9QFQYWbEgEg+YkfMYh53JMoHa1EQsCQh1EiCVvpUwZBsTOIOLukPfsh5qmQtIED+j/AOOp5Y40H8htvg7xLL6kpALBFMXUiCCW/GJ/tYE08nUA7qsYMdCPlhWvAbNKdLVUpgAyWUeVyMHs3RIeizRHaKGIj3hJMQZgCMB6a1FdW0GVIYd3wNtt8FszxJ6johCKFcEgMJ1bEe8flikJtRcV5Jyjckwdxuzlhey/Iovj0xCyaMWEgkeG+C2Zogli1lCISTMe6kRF5JMRiRy/yqc4WNGtSUrA0uWpzMxptc2vtiUUyrq8kJaBLbQfDb8T/MY6qCBBA/HG5yLy47sq7Ke8BcGD5RPhg1y7ykcy5UFVI8XNze1l3wt22OsHmUyqPl6YKkkamtH2ieh9N/PC/wA6sGrixH1aj5Fh+U4sM8INFOxIpLUEgloYDqLSNUz+OEnnbKA5k6F7oRfd264s6JV5AGUyRIIkAEbzb/r5YzN5fRA7jT1kEiJ3g4ncPolZDAgnTpi9r43zyA92dpkyOnQHqMV+mvo9/Nk1N/U6knKKnYMDo1QYmZsBt+RHXfC9XTvtAjvESMNv+RapUQywVtZpgweg8x8vLEH6BUAqBUZl1wSqkiRvf5GN74p+IS6KhOG+zsXC8HSb+eIeZTcRhoq8AfSGKhTeAzBWMWspviGeCu5qHSo7MamBYAgMbeZ32FxjkUXWi9q6A/F201I/dX/dGMwy5/ibUmVFCkaFP2uqg9CMZjqj+FlJJkJc8YugnnM3kDYUKikHcNSQbTsoa3rO+B/FqdJkDUvfY31MIAJZR0AYyL90RjTMcANMfWVUBmYVZP3xgmOXv83UI+qGJPcJNzMd2WEXtbfAcGFSBObzTVCWqu9R4jUa23+zt5YncucUp5RzVrIXDKVp7MAR7xusEwRHxxDzPLzC2qGjY02Un0nHClrCrSY2BYg3m+i1+ndwlOKyNalocqPOiMupWqKBcLNFfkMQc1znl6sU3o1KjsNKMSnd1E/sR18fXCyafeAn5HHelkH1KwVokGYMb77Yq1h2DsnVDEaHZIlRFqau9KFqjOb7LHdVTHvLJOrcde+QzzH6xxT90lT9JhiRPd7xnSWEGD0sccc7xRKJbK1S5K1O01NpZVJAuoGmdQA3MQTaRaTwStVq2QVGkd0shFICZuUYR6XEzbAVNAdoF0c1TRjpWgGmAr9qXmxsAzA3IhwQDiVxfK5SrZ+0y9Xbuk/AldB8dtQn78F63J65hgXSmjKulTSJsZkSrMwJk7iD+QapVzGWLLWqJTKd1HKka9iWA0EMQOpM/djYeJC5WhYz/KGaRiAnaruGG5/stDA+Uek4HZLijIbQwuCjiQZ3EYsPL8eARjmc1VcWEKvdMyfEHYeXvDATjXDsnmSTl0r06rGx0yhJ/aliVE9Rt4HCSjWh1K9g1OZgtNVSkqGSXbSh1baRGjZb/wARwUGTo1USpVhSy7U2RIO9wUPegqTHjtIJwn5nLVKLaKqFT5/l443oZiCCIIHQ7fLCrkcRnEf89wWvU7NKTUVRFEGrWRWhlWCRY7AGYvItj3MZGuRTTtWplVhgjKBNzuG9ACAQZB64A5Hmc6qtarLVGXSgAAAJI70EabKNIsd/jjvlOYWzGtassmg6iApZdgsSguGKwJA8bYZNPQMrYQOeFMU3qK9edS6GeU7oADH6u5lp8DB3Bxzq8yTRCvS+qFTTAVVu4PeUrTUg90T42xxynE2QBUqVZC6QsAA/7Rhr4lZnmfu01PeaDrEA3Nx3jqsFjbrPjhm0tgdvWTmKkqrgFVmF7Tcad5DXMzYn8sSKeWoMHqdmgZTqJAJFgSSSWgFm0gWN5ttjrkuInNBz7pp9StiD0BUAmI6j8cd8twkOaKMxiqVWApgEiQWMg6RF4xPCugpXshvxqktFnTSrAqusaxYhgFgDwXVNvd88e8F4++tWs6pdtQcTBFgT1+PQ4OcZ4EzVGcsygmYAZQoi1tgLRAwKqJWeqaaMIo0VLuVZrA6RAEkkkgQNzJOHqPnz6ArvB05ZzuSTt/pdEtUeszAiY0tBABDDrOO/A+NCnnHqALpnukW6GCLdftepx5lOWjXBlyXjug0aqAx0BYkC/mBjnmeUCtOm4Ss7OWkINOgCInUJJMza1sL1p4DrZG49xSpVqlqgVoawYAkAsLEiCRsN8eZjjGpNH0ekh6Moa3oCxXEOvw1k72moBIs7oT3TNgIPr4YmUuIU4hlcfz6HCuCD2AmYDkg60gFZimq2YgbgSR3uuJFNKehnqQdOkKpRL6jf7E2APUb79DvmsihVmWoYgWgGwKnoP3RjfLcAFaCZYRIEnr42xqawg2rtnJMya5UJVaisiTBIAAPQRbbGZrjzhFoFNSoxhyCJJMltXvANAJUeAE4I5Xhwo1iGVwNMj4z+XTE8UqbbG/gw/wABhknsFirkeMUzUAqKgTTMkERbYkkmZ9NvnDzvMKrUfswNDlQYPdKgNqjxktM7288NWb4SpvAPxP54BV+A0u0RqtqYYah4gbrbYkdcFt0KthRaakC8d1bQf2V8MZiDxHiyo8Ip0x3RpUwNgLnwAxmIp/dHVf2YOyNXXmaQ7QVCdRcggqCYCht/18MNGXz1OkSmYzDa9XurRaB8Jp779emAVPlfSrNSIV2tO95kz47ffhx5f5YpsKdUz2ykEsjktI31d+QT6TBx0ptbOOr0R8rnaX/dKjiqZYK1E6GMGzfXNpJ6W3CzbCbQypLk5kSl9LI0Cb+HTpi6K1CqF7iVC32ZZyNXTV9bqAm033wj838tVatFW0Nl2kkgagAR+ybwCDsT0b0wkm2sD6F3J5ZFcNlUY1FIg6yzST0UmSLRIE32xYVPmDNC30PPVIHvlmXV5gaQBPhiseGcGq5dxUd3ImJ1EHzAIBg4sHI8d4bQRUrPWetALkNUJneLMI3iMKu3kyBfHsvURFrUMpUy5eowrK6nw1Ayt9MkxaxkbYGfQ11IyZhqpNwrkBTGwJ1k3taACJuMPOc584fXprR1OCRpRmRjEjTc3MdCfnhLzHs60BSlWk3ZsCwDJrKqZYSi65iYPTywytGeQlleM1SdL5+pSYagaaqYQKTEEEL7oFtumO3G6WSztOlTr55y1MnvlV7027wDdBA+GFrLvRqdpmKdOrVU6gysrmXfoXQxAGpj7pMDoTE/hVLKuwR8vSSqTan2VYt/aLV1A2O56SYwdg0ReIIaFT6NVoiq+oUqbsDdEVQhUBgCIJi42364Z+FcaWmp+kgouoU6SUwhMAdZkAAaRY7nHLmTlsZmKnahaiKBSBqUhBCgXPbsxBIBve/XGmT4ZV+hLSY0UzCK7s0I5ILqFZaiE3WYtJsotbC6G2FeYOXsvmkvSraosxMhfOFB23geficU9xjl56FQhTq03IUyR+sbG0+WHnhNUUqh7ar2kAt9YGEhLsEDmSTB7xFgrQLjEKtz4ahtlsqSD/qdR8N9c9MZxvQO1bE/KcTB7tQD1j+fuxLCAghW7rRO/SY2EwMMnGeXambEnL0MvUGxQ06eqejg1L+sSMJnEuE5jJMpqJpDEwQyspjzUkY55QcXgspJo7ZqlqQlGgr9htWppP2TEGNzOnyBxZNPkejrUM/1lYiAwpMCbTp1qSBeYFr4rGjxBH9+zfz/ADfB2jzHmqNLs0qvoEaRJlSJuvVfC1vLbDR5FqQrg3oauySmGFDtYvZqARfVRTgSfEiYjwER+I8afLZZWNtYCAwybaWIkMCdgLEb4W+W8zSFbVV0QoJUEN3m0nT+0CNUSDgk/NbIXpNUY6T+zTK/+6Axi04th6F0G+UucKlRiWdRTRWLBqlSGMHSg11SssesG3wnpkuL0kBCtSXUZYrXebGwLhrjy2wscTyprUFagmtnYGoUprK7hXKU5gEFgRvNMWveHQ5KzhkLUKhrnWldJnyNO9sa7ejNNeSwMq7GutSme2pE6tVKqHkqRKMBdOl42PngZxXjOcoM1V6dZULOwOskCT9rSvdAkbwN42x0ywTJ5bL5WpTYhmNR6obSuqLA2livuiYsdsdF47QBdjTBgGPrQdXkRp2O18FTTy2Zw8JHPgmfPENVdwtNaKM1RiQ52lSBYyYZd/si+JKvlRTp12Yuh+wFXU/iIWqShHnEfLALOcb+jhMrlUKq/Z1VQMBeoO00sxMNGkg7WCiR160zxBwKy5CZvq7Rb36d68eUx1jCxYZIOPyfrpDMIy9mV1giSYidoktbbxGI2ez5pZcImuKbkz3VLyGALgEm+25AgYKZM11yLmulQFvrGVblO8o0ar2NmsvdAa56j8tnRBU0KpVhESJjyYUpnrvhureULcU8gxOdm0aXph1aNS6zbzBNpHiMMVGlkJ0szK0/bJQ/Am3yOIC8DyVL6yoDR16FGqkndIaxWVCksdyVMgwbDDbx3imXprTD0+1VrWhot5yJxJLkbpj3CKBx5UpPem7gfusGB9Zn5j/HEbOclUmGl3rLeZWPyB8dox6uRyjy1KnWoMdijlfmBb5YmVeD5xRNHNB1iQKlMH7xE4DjNeQpxfgU+Gci5fMUw7tUkFlsqGyswG6EzAxmJuWyXEKK6EFIiSZ09WJJ6+JxmE6sbsjTiCKKcBwulZLLpMHc7uwOwG3jjVuYcnYLxLOU7e5SRlH3C588ROJ0nqUWRC6mD+9qEHuxp6+UHCrw/hFBSKVUValdo7gCooLCVBOrVMEG46xjr2ct0hsqcQ7bu5HiGcrVd9FRmQFesEsBImY8AcFsomZWv2dYOddAVCsiNSEozE6rvsTE7mYM485P5MplDWKCge8oFSoNUQVNtAgd6RN7A+rZw/hNQIqNmKLlF0r3QZF4PjMR43wGx6Ko4/mnHEqSM/1QQNBbukyw8btqI/HErh+Xy9RnqaMqgDkdpmKlYFiPBUqAQAR0tIFzhq5pQpTqh2k01JI0IJ0971gx9+FluEUazKe0r1mCjSAqAHrDmxuSbheo8iQt5G/twMVH2dJWp6kShTeQyVKYzBUjzDnwuCD+OJ2Z5bH0kFjWVhGqouXimTuzMwaIMmZ8ThRo8Jz9VyRRruNNgaqiGtvLWG/d9L2wRyXKvFQyto0ldiXp2vN4e/xm1sFqifaxX5lqVeElstScNTdiw3iOl9ZIYQNiJ6jBnglPK5hqr0i61BTQdah70TAZiAW03mYDHbDUnKrhBSagSF93uU2AmTANz3Z0+cYURyc+XzDGmb1NUKzqIYxEACSACbTbcbHCVWilp4Yf4dlcwlNV7KudIgaUyq/IurMfUmTucReMZN6n1FZKys6sEWsKaq3uswDUFQkkKLGRISRtiAvOFBIVctTcKbM5YknxA1ALO8AWxN4f7QEEA5akRM7s0HxGpjB8xhnFsmpifR423DqbUWRHIJZSbnSSsQ1juJIHr0wT5a5nzFVatamKmmOzp0wGdC596SV7xCyQhncY7cxcq080irSKrC66cCSEJIgidgwKk7agcDMkGyRp5KowCVnBYgAQDClhqLLrhSJNu9thdD3Y2ZTiOb7tM1ko1Yk0jSBbqQSqZc6bQ0EzHhiNxLhy51Wp1K1KpX0yq06Dy/8AW7iBbz3/AAYz44G1c1labfSGfOVWPeLJ2KTMbXLdYjSPSMFeFOlejUzGUo5l6+lkGty7CRG8CG0kkfdhnTEXZMT857Jc/Oqll3Kk7EgEfNrj44gcR5ez2RQPmKLJTLaZMG+/2SYtMTvB8MOFPgfEWAHYV957xYH0ktMeWCGU5Jz1UFK1N+zqd1g1QWDT3gNRAKmGHWQMTlxoopu9FcUaq1IIsQQf+uNc1lJc6ogn3vX+etvTGvNHLpydQJqLMJDd0qAynYT7w6z93jCyfGyLPcePXEKlHRW0x25BzrUUzC03pq7aSgYXqadcganCggGd72A8Md87znpzFWsKV2cghmUsL2EBSe7GkEdABOFLtkaCOvT/AAxzev3gCxNhex3sd7G3jho8kvBusa+Q2JzHTzVRab0JlwoJcASxgSoVWKgwbEbRIwfqezNisP2NO471Ptp9O/VcQfSfMYRRw4mtS+j1Gd9YlDT0NZhsFZrRcmQcWdzrxuvTcKVUU5JpuZWYidYNpiR0sxwX87cqDaikoEHjGd4dlqaZSq2utTRFaotCm9wB+3a4G3Sd5xE4jzVw6t2esZhRTQIoTTTUAT0AaDfCZW4we2qVHps5ZtQYMFj7j5Yg5vPtUcsVIB+zqt6+Bx0qNHI5p7ZbmR5ey9QTRfMAldSHUHptIkAt2e3Q+FwRivON8Eq06rhctVCsSRFJ30yT3QwW+kyoPlPXA7NcUZMtTHeEO6ggkECzASNrsTvhn5c4OM1kvpT0FrsjFNVaowOldJjUzRA1GJ9MTlKV0mdceNLj+pRGyXHK1Dh9SmHYE1whBs691tUCAVYsADN4U7YB8d5tZ1p0yLIoUKx1CwiYYkCd4AAE+WLJz2bWjkqbZUUqVR6g7XZ2kAgDuhzHgfASDBwMp8zZi+qpTMdGo1D/APhvgwg62TlyU7oSuUuGHOVBRWnT03aowWXCg3IgxqGqBPiPA4s0stOu9Ci1BMugDKqmmT7q6maVJkm2+0YDfTO0LVKbU6dYrfSpphgkkkh0RSVBmNyJF7DC9lc52tRcy6gUajAOwZZ0zEN39YBIiTtv0w108gStYLDp8HzVXv0uw0H3SVUyPGRTxmAdHnDMqNOXq01pr3Qr95hFoJZr/C0RjMJ9WIfpyJfH6lA0Kk5hzIuBqA3E7AQI6DCvmuFupetk6eZqVS2kOG1ESO9cd4PcLfoTBw65vNVdJ05af59MV1k+K5vKqMpUpQXqM/S6nSLEHVuDYbzhrakJSaPcxw7N5mq+inVq6e73dTHu2l94uDv54mZbkHiLd45Z1jpYYkcSTOVmAy9HM6SNRAVtyTvpEWBj4nHJOVOJG/0ev8ZH4nFK+4mE9DvxPJ1KiqMxQqor5dVZpXUakFXESYsJBxVfL1OrluIK706gUMU7QgxBGlekXtt4wOmHjgnDs/l6qmrSrCmwKtcTBvIGrcEA/AjrgrmOUnzuXiualBmPulg5EEEGQ0eeElGvI0ZZ0Cs9Rz+vTRWvoidVPWAd9yD0EdfHDjneYTk8s8OHNOlaZBm3iW1RqUnxBn1C8pcRPEWQGqAtLQXQBlkqZUDxuhHh4+bfxvk3L5kuamoa10tpIFgQeoMGw9cCUu1BSq7K0PtTzbDUtRI9B+YBxHyntAbN1Ep5qnTqAmFaAGQtIDK1tiR1HjaAcN7+x3IXipXU+Tr/AMvC5xHkujkm7Nq7RUBIuO+BvH1diOt7SPHDr5ev9COogjh/Nh+kLTo9nTRmv2mWphhfxj1Eydr4n1+dM81ZxTSoKYYhVWgNgYFzTJO0+pxtw5cwvE3zug9gabCm7kEQwDAELeCQVm/Tywx0fae7Zjs1ppo1XPeLHxIuAJO2+4wqd7QXUaA2T4nxOpbs6hH79FYjwJ7P+Zx34zw6k9FdeUdcwabMh0uNDiRInaGhgPA4ncT9taUyQtEMNRAOsTYxJA2nzxzo+2cnejT/APN/wIwXFsyaKmoctszHt6Ob1FoBp0wQBa5m562EdL4a6vBs2EpUKVKvpALNdZZmgy3ZsVgKUjwnxnFiLxWpmKa16FMaKikgbkMJBWZANxY+BGKn43zo9YCgKfu90EEh9TfsxBEWWL7X3wkcPI0srAYyfJmbLjtF7JPtOzDuqASSQGkwATgvwXjuUy8lM1mjIvppaRbb7f8AM4i8K5HqGky1sxTy9VhGlq1NhpYCdUPq8wAfWbYxPZgoHfz+WBPQML+kuJxXsnsn1ok8z53I59mY1KquygQ1MBSyiASQ0rPjePPFZcU5WqISaaswuCIupEggjrHiMWFwzhOUyuZp9pWNZleDTZNFwJFmPfUSGtIj1E6H2k52ox7OoVUnuqiJYdB7pOJuCb+I6k0slZUshVW5puBG+k/piflqnd6Hpt/Pjix6PM/FjBnMEf8Ag/8A6YA8xcLZg2YqoaLSO0JQoDq2aAu8mCANyp3JxHk42lY8ORN0BKbywM7SfL9Rf8cGstzXW7IU6zGtTuIeCwAH2WIO2F5pWAdvEeXh/PhjKmYgbar/AD8fyxBS8F68hGu1KstNTU1MsyGVVIEk95o75kx6Y8q8FpxICWv3Yn/dwt9pJO19p3t4Y6rU1L2ZVYLTIADiN4aNjHWcdceRpUjmnHs7kWNR4b2uXd0FPMilpGipTpXAWDp1RpYAAki5tbE7hVR8lwtRl3eiDVI1V2CwTc2vFgt/WPHA2nxvLf5IpgRQrJpWyWeHALEx7xA63wrcS4gVOosCWY2XaI30gxB/LATplb7v5MfstzVnAb52if7bt+FPGcSzxzyCnVzGVQmQtQOQyuR3SNaCRIAIm4J6xisBx0LYKPRgT+LWxoePEyYvuNIiPMCbeuOh9UrTyRjmVPX88HflqhUGfo06ykKaxV1aQGKzrXYAsTC2vJHliwXyeQoUnzC5akKiqxRTJ90C7BiIuwER44kcO4MpTK5yqyKyqKtNK1Qjv6UBZZa4JVSYXceIxpxKpVroUDUgzyQTXpwDFg0i6/P4YnCLeWNOSukxeoc1hlBZctqIv/mlM39dN8Zgi/LtcmwyseVXLn88Zin0YeyX1Z+ixeN8rOGHZ1HKnx1MR66Rt54TeLey36RVStUrOAgBkKdiZIvsfPa43x1z3FGq1XRa6LSSUU1qpE6LSSGAZmu0kGZHgMC8zQqfWNlQcwyhRGX1VAJIDQw1QSNW/wCWI9loN5pD++YyrQRR90aQdbCw2mCJx7TfLEgFCOk9o/5NirP8jcXY/wBFmlU/s6xHzMziNmuG8XpguyZxVW5982G53NovilxB8g5zNxJuH52qNT1lEPTDVC0L4HeYMrJ8Jw05Wo9ShTc1WllB7pJAJGwOoA+uK745wytxCjlaiFWqsmlizd4wIMCRN6ZO32sOWS4bW+hUKVWPqSikiJgMFJGkyW0zv1jfA7exqXgiZDiAyav2QFPQp1MAO8YLam/aIdit5sB4YgcJ9pTVNf0mrUWPdh2vvY6AI6YntyjQzNevW7RqK1EgkkEXKXIJAkkTv12GNqXsyo0mV1evmRPu0qSMP7RMqPjhoJeQTt6IOY52pihVBru9Vh9UaZrrpPSdTkEfLAXK8xVKqGlWqlxpaRVGsd0FpE7d1SLeIw8VOQabtq+gZq8W7agg+QiMdaXs/pgz9AzH/wB1SPrN8BtGVi/mc8tbLZRtWmmHKBgSoRk0yxC2IgiAfDBTJcr06uZpjLipQamWc1CNS1NLjuXYGIuCR022xB5v5XOX4YKNDLVFRHLtrILhSIZyyNDEd0/1VNu7OFr2JZ8fTmDtvRaJ6EPT+ciRtiXakx6TaIjcnZgm5pkTPvGf904n8O5CzLdFYRFu0P4IcHuZalMrSGXzVOgSwBJKkEEbdYItBtbeMCa/F81XZ9FSr2SsUQKzBdK2tpMXiZ88dPxfgg3JZsOcL4XWbL0qZNcGlU10tAAQagBcmHtDGwjvYgp7OTlqj5lkqVXBBWkpVDF9bAuO8QdNhfvH1C+K5LlQagb3VXU25sJubyfIYsfK8W4fk9NNszmDUQFXgE6id5Ok7TYA9Bvicop6HjMCUshxFcw7Ucu5QsdIcU9j7sywM6QOuJHEeSeIVCrdnc3ZfqUCkgTpAeI6fDBnNc/8Pdp/zroIWVFvLUL9MQ6vN3D3Vl1Z0aiCCGusT7pLGBfa8wPDB6+RWzhxLlavTp0mrUqbIrqGZysqrHTqJXUwgkNbAji/NJy3cydYaC7HVSAWYgDbpfr4YjcR5nq0SESrXqqydxmiGUkgsy7ah3gRtK+GNszxCiMtRq9lSZqoY6So0yh0numZYkeI6eWF61LY+XE3yXHOI5hilJsyzKO8FJMevhg3T4dxZ101FqsjWId1gjzBa+FzifNynKJlssipqctVNNDT1RZBFmjr3hfSPPETljhZzVUUiQimS1RknSAJJ3Funxw92ibVOhk4nyDWiQjPaYldSkgSInvdRbfwxX3FcoaY/qmCLSJncbgydv1w+Usjw+jLdq9fVBk5awWDddRAvIPwGPc83DqqNqFdR1cZdLaSOoaekb7Tji/KqOYv/B0rmemVFMG9rY2WrtvbBXmHhVNak0HNSnAjWhRvQgz8wTgPUpkG++Np0HZPSs1SmKBPdLCBbxmx3xmd4dUntXVCFVR3gBYARA2JtG17+eIdKoNQBE3x2z2faqxZjdvythkwUbUNbuoRKEyQA6IF26zY+pw0cP5Qqq30itlcsqrokM/daGU/VqpiYBmT7pN53Vck8Ot4v+R2wf4XzXXy3apSqArU3VgCptEgHrBwW3WDRq8jdzxntWYpVXrUbUwoFIuyrDMbFVIiIF+owu1eOUdu0T3iT3Kk33vAwDzXES66JYCIYK5Gq83G07D4DwxEoZw0xpWoQN4Ogn7xinH+JilU1QOT8N2dwdjWeO5Y/wCmC9IC1P8AlnGYTM1V1tqZ2J8igx5in5mH8Qn5WX8ZYOczSVazLT4fSqPqICqzAsRP2VAvbYHxxL+gZzLIWC1clTqMpKo6oNbwoEs4aAI8hLbAYgcC5bRF7Svn1pVGUSiiXpzdlnWO9HdJG0sMEKnB+HmQ2eqk+p3/AIjONxxm1chJuCdRNRwzNvb6VWLGYAztIz4f6acQqyZ/LMDUq10m4+vLSR07rsvwOJycC4eAR9NcnxYGw67OPX4YEcHAo5z6PmYZNWk6z3dQnQ8k2B2nwfyxVoSLsYMpRyrpl3H1JCmNTkgvqPaaRM7t12EeImXx6ulHK1HR9TIAwADXgrMHoYBv5DA1OJZDNmmyUhNMGFtIIKnVcESZ3/dXwGJGZrU6mumFIAEHUQZnwsLYk1tFb8g3hvNRzlN0pqmtlAUOTpJUpdouLfj4HDFwnntcplKdN0cPEstOSqli1pZpMxO/htYYq/jE5OoKlH6vcWUH8bbYLvyxneIVHqZei70l0oCWCiyKIliAYi/qMCO3YW8YHWt7XkF9FX5r/fxqPbKAJ0VI9V/XC/wr2I51nHbBKaRJIqKW8oieuGXLewcx3858qU/i+GuItP2QuLe0hc7R7NVdKiEOrW6b7HoDO0WOFfM8Oy9GklTL/V5qoNa94KgCv3lF7QV03ImPPFj8M9jCUKgqfSWeJlezEMGBBHvzscBOOZbJdqtOn2JqKCsdmUZShPc0sT3jJMiLqZucK6ksBWGJHJnF0euBmOziNRApjoV1TMgyPLp8MNeZ4Pl0ns8sKlgdJqREqpiO7fvem8YXOYcstOkz01Gr06GzfdOFKhzARMu3xviUpT43cVZWEYci+TotzlOjlqzK6ZJlZHE6FLQdQi4a1jOrYYXuJ8sZ569Vjl6nedmMgDck9T54K+x7mgLUcVmIUi023B+7YesYa8/7TKlJNSpTcs5AkkKoAk7STuhn944pCblmSyT5IKP6dFdUuRM8TPYsPiv97BPJ+z3N6hqQx5aSR/tCfngs3tgzzGEo0J8tZ/EjHXK+1jOvINLL23EOD8O9vi2f5/wlj+f9ImY5KalTSpmadSpSoVO0GkKtQyjBxZjCCKbTO4NrnFbcw8Yo/SwaKOlEFfqy1wLSCfE3PxGL84VzSauX7eoR2ZlXU6YBi63ljIM+jeWK14zy5QcmoE8x+WJtWx4ukdclzOEU0m7JxTVV7etSJUQGZQ28SG6D3gbmxJbh2cpHLPmszTRwy6KaUj2aMpPebukGG1hbn7HSIxUVDX29OnUJDGoFn90kCJ3i5+7Ft8e4JmMzl07HsihAspK6dJcERptBbaT44VW11GdJ2RTzhkROjhtH4uTPrvjH53y+kIeGZfTPuzt92ImW5BZHpvmtK0h7+hpJCyTHdETZd+owV4zzdRy2YejRyeWimdOo01JkATcgnyxTzVC+LAuZo085U/zfLKjbdgrSGH2iuqNLD3oG8E20mVjiHAmVtHd1i/Zhixg+EqJ9BJEfJ7pe1CqDK0cuseCgfljWtz6as9rlcq82JNMT8DEg+eEnxORlNIrVcrpOptJuOt+sjbEKsCpO3ww2cVSnu4MMYVxdh5N+3Ai+5BHwD5nhLQNmU+6wMg+nh6b45GnB5Lp2DqbX/PEylSIF+vj5450coRC9fH9fDEuuSR4QIt8Nvn9+ElL0OkcUp33v5jHgqMt9KH+sisf9pTjZHj4T+Ix0rvaPn/PjhlN3kVx9AbMcMZ2LWE9NIX7lEfcMZhkpuCP1xmLdkJ1kPlPhuSprpqcRLQZ+rQD1uWknzOOgThQOo5msx8YSfwxpV5Y4TMnOVfgEA+A0470+C8L1ahm60+MUz/wY7a/c47/Y5LleFkkjNVwx6kKfyGMbhmSlDmZqkKKdN1FmUSKbgbMdD0xpv3gRFsBOO8DpZdlq5av2qz9pBIJmJi2k3G1o8xjWjxZzka9JRVNRYemERjsdT7KQNMM8nox8sB4Vjxy6AvC8yp4hmUpkdkW1AAELv4H1wx0MwvbaAqggbwN7YWeWsopc1xM1BefW8eUjfBxl7PMKwFnj77HEo6yUlvB04plpi03xYnIHMCGnXnSiioSogAAMSViPIz8cJuapSCOuE7jGZKUaaruWv19wHobG1RfkMHyL4PoCpzfllia1MR4sB+eI7c/ZMf8AeKVv31/XHzXmGLLqNz6fpbEYMcN8fQGpLyfTqe0TI/8AzNL+Nf1xXHtEpZepmBmss9NxVuWQglaiRe2x91vnir6BsfHphj5Oy9Oq1SnW7T3dahDBJBCx4X1/cMZJXgDutjBmOJ5cpTNRlTtlkAg77MJAgQ0rfwxAr8k0pnQMNee5Oy9JabrRpWABkB2VrTLHcEmRYGdXSANysjAq9jXWiv8APVzknFKmoiusGehVlKkHdbiCfBiMHK+Sq1cpRrdwAF1I7wUFtDCP4SJO+nEbmvhOorUF2Qhh8CCR8Yx2yPGAFqotZBl6bghHIGtiSQQD+yDJ/wChwsaTGeUTMnyfNNWr5ihR1X0w7MIkXELHpJxMy/LeST389P8AVpgfjUOE/mjiBNfS0SqKDfYka29btGBi5obQPhIxRO1bJvDpFj5jgmRbSVz2llMgmkrXgg/bBE2mCPdxI+jIiqi1VrKFA1qIkgDcSYPlJ9cVvRzH7o+84M8I4iUa9lMBrfI/A39NXjjGsIcX5eR5cDvC49RcYmcE5y7PWkDRUUMreDGQSD0uI+OOWW4+lXWqSSszYxa1jscVrmRVyxKxIJJuJEYm3TspH0WZxLiNTNt2KZikuiXIcSakGy6wC266RAiY8RgWeB5h2LvQZ2qk1JDiIbveBMwb4XOD12o9jmlQOaLKxRjbvQbwdQFzibm+dRVu1SopIkhSSJtc73AG4gknAj8m7DLCpBA8m5snu0SB5tP5YlZXk/MgoKihVLBZ13uYsCACfj6kYWs3xKuXPYZgPTN11VQrejKYOobWEGJGGzIPFFGNZiwUkggm7aROoSIA1WG0zN8VeNCL7jRnuB8IpFaVSpXd4DQkt+1Bslpv8PhjWjW4NTDAUsxDbghgDFpgkAfDFb8b4lqzFQ6o70C52Xuj7h9+Ix4gCNxbrF/nEnCdU9h7PwWBXHAnJAp5pWE3GqRbeCxwm8VoIk9kTUptOh4I23BUzDRFtjIg9MDUrkGQGnxCsfywxcAyrOez01NL9Qjd0jZtuhMT4M2JT4YtY2UjySTFjMU40lZuLg9D4Y4OSTJ+OGjiHLTMoal2tQdZpOsH4zPrgTmuCVkBL02UC8lSBf8A6fjjjdp0zpWSID4Ej+fXGY6GiFgGDafn6jGYA2T6BTl7hy2j/wBVx/usBjY8M4d4x/8AXq/8zHzH2kkkyB4ScZH3+Zx6lI83tI+mxwzh86lqFWHhXY/czkH0jC3xDmGlFalmAKfZKzLVBU2YFddMBpZGVjIG4JxRVKAe8PxwQ5kzJqZXLN1p66JPXSCHST4fWMv9keAxn8UMsvIzcLpogVKZ1KogNtNyZve84KZ9R2eo7qQRiDlsiKa0oNmpq3zGO3FQdAINpuMAz2GalfSdS+t9/uwB4/y9mM2UqUlUjvFu+Bc6R13sowYLBkBHUTj3IcS007PGliDttaD4k+VsNGrpiu1oVjyLndGnsksZtUE/KIx4nIOcsBSU3gnWLettsNnFOYqtIKB3jUJVSBGlhbvAmRG+344m8A4fnMwhNB4RWKAkoAdFiZYFiSSTMdRhpKK0btKX6hTpezfOncUR/bP93BLg/IuapVO1Y0wEViIYmSVIAiBF4w5nkzP2/wA8QeMsPyo4xORc5Ef5QX0gH/hwlhSKr4VzjWr5qlTqIoFyAC1jpa5E3O4vtJtOz5RrY1p+xiuubGZWvRaQdYlgWYyNXum5sT5yeuNXy7UnNNxDLv8A4eIwsWNJHueAZTOK54TnAa2vMUUr6Ko1qwENMD0BIUX9cWQ4BBxXXMyrRrskx21M38wSBgS9miG81wzhyhe0YlyAx0OQIOwAnukCBBvbBLg/DuHBHzD0alWhTUz32uxsoERuYG/XyOEDhfHEDBXAZZlvq5YCSxC3vubmPOMF83xulVpGnR1ohqSEciw7xGwAJnSLeGD2TSQap2Njc2cMU/V8KQ/12n8ZxsOfcqLDhmV+Q/TEfgPsuzOZQOHpID0ZjPyAODlH2H1vtZimPRWP6Y1wBUyKPaRRazcPox5Ej8sCuImhmNVSnS0DqhOqPNT1E2g7EjxGGgexBhMZpYm31Z28+9vjpR9kNakZWvTaOhDLI6i07iR6wemM3E1SKX4kr08wzCVpsNJA/ZjY/G+AC1V0kFASdmkyNukwf8cWZxPhdQ1qlCtlXTTs5K6SOh8wRcFSfxgDW5HG6nCVeh7rYp5LPNScOhhhMfERi0eTuYS9OmSAtgpYNFySsuCQNJnfoZ6WwpnkojEKtVNGocuNimk38ZM/Ii2NlBwy6RxPLW10yzAQxp+6CDHpex9SccM7zNkKF6tNkkkd4NuNxYYrzK84KSNaJcCYEGeuoAgEz1InBPK800Myy0Oz1liNIKGzDYiTuNgPOMdCmqIODsbV51o06ymlRGkLfXIJLXHvCUCqCxMTsPI+1Pbk4UFaFODtLmYBiWCiFJ3jC3xfLHsq1SlSqP2rNBbS5VnuYKwQSNVyNrYTKfDq4kdjU/gOJZbsrhJIs1vbxmOlCj8S/wCuPP8AtxzLWNCgQf68H/awj8L5LzuYA7PK1mB2JXSv8TEL9+DOW9lfEt/ozD1qUv8AmYD6jJMH8S4jRr1DU+jdnO60mOifIH3fTb8MZhhp+yjiAFqcetSnv/HjzE+kB+0vZMXlHgg/0mYb1dfyTG3/AMK8EMDVmLbfWD+7isxXEbffjftOskR0BOOjBydmPHMPImQ+j1KuTrVWqoC3ZuUOoL70EKDqiT8DhSyD16NJ6lNYK6Y1bydS2jY97HTh3E2psHUklTIk2MdD5HYjwODx4USxqKyGhWYFFltcd1v2dNtY+1NtsZ4DHJrRzb1BTNQywQAnxPWfjiTn6c0T5X+WOvEKCp2ekRYg77iPHHlMyCPHCjHvDDqpDythQGaA7RHQOVZiJtsxm+8dcM2XlNSjaxH8/DFe8ZzlSnmamkkXJ/i3+eB2phqw7k+MMX7tJNCEMSKklfOC23T3dsHcvxl6FNKQdlCoLKYu3fM+cEYVuB5+aVbVJ10ypY0yVQwdtINzYSTaZwRz3CswajEUmImxEG3TY+AGHjuxJL40GF5gdpmrV/jJxqnGak/0jx/XP64n8tey/OZpBV7lNDI77GbGNgCcMtD2I1Y72Zpj0Rj+JGM+ShVxMWaPMtRWPfa37x/XBd+IdsgeTqAvebDf8Q38eD6exddUnMW8Oz+d9eO2U9lDUnVlzAZQ8lShEqZDCQTcqSPjhXNMdcbTFhauEvnbh5qMrjdR+c4cXytejVqUayKoU91p7xvYwJXSReZnba+OGcywYXGBVh0VTy+P85QE6ZJF9rg74s3K5Bxl6T1QxcVOz1SIVFNRlUr0LM5PovSMAOOcFWlTeqBdQTiUjNXqApVdDYgamZH7tgya4E+I+WEqiidkrmrmVzVVKdRgtNAJB0li3fJMde8MChzNmP8AX1f42/XHb/4RzleqdKB2YlrHx8otG3lg3lPY/wARYXp00n9qqPyBw+EsiU28C+vMmY/11T+Nv1wS4fzlmFI+sZh5k/iL4P0/Yfm+tSgP7T/3MacL9lpd3U5uiAhglQzCQYMEhQYNj5z4YFxClI70c99JRQSZJhJM6XNwsm4R9oJgNpiAzY45fhzsCQrEC5Ok9N+nTr6YZ8n7PMvTVlfOE6hB0qB6Hc3HjibleTsmMw+YFdmrOIJIXcjSSo02J3OFutD9G9iQ2UkYTuYuXZYuBfxxeDco5YW7dviB+mIHFuRk7MtTqhyPskRPxn8cM2mBccl4Pmyrw6oDdcT+AZypl66VAmrSeqzva3n4HocWVmOW5Pu/diBneXCiM2n3RPyv+WFcUFSDnBuMgk1VKA6NZLRDgFZ7pvqM3gQRcxuWdOM5OYNF+8Cy7wQATvMQIxSPBOMNpVoANJoBIBBFQMsEHf8ATDtybVfOHMU5powpEU4DAammBLMYBAOHhOhZQsaOT+cqgraSdVNgxA/ZCzEeoBODp9rNEAfVVG8xpAPmJPXCJwzLNTqCnoiVfvEGbUiI9JLG28+WEteKMsDywIxvYZOtF0t7YaY/7vU/iT9cZilP8qsbkjHuG6IXsx1oewzNmO0rZZPRnb/gAxNpeww/bz1IeiE/jUGK/q8azJ3zNQ/E/rjmeJ1rRXqHxv8A4nAp+xcei1aHseVRAzlE+tL/APriNxX2Ok0VH0oVWpz2aSUU6iSVFyQdoveALYrqnxer/rqo+IP6YlLxmoQPr6u4va0XB36Y3V+xuy9BmtXJ0UyICCALzsBeSTNut8dlWMb8QqfSKdPOizVDoqqOlVBDH+1Z/wC0cc6ZOCK0e5mmNSneVj5YVuYOEKzajvhkzNXvovmT+X54jZ/LasarNYvcBK0JJ7yh1LJ+0DII+MEYZ8/nKhqagViqZsdpvcQInfaL4Vc7lUHa6qnZnQjLP2vrVVo6yFctA6A4ZadZVy9Hsy706bay72aFUkLBAMECxv0wYuk6M1dWM+Y9oL5REy+XYaaa6SSly4J1XJIifLEVPahnGMdqP4VH5YrrtWa8gnrJG53+/GrZkLYsoP8AWH64ZJUI27LM/wC0jMR/TNPoMdaHtDzE3qmPKP0xWNLOLIlh9/5DE3LVSxAXUR/Vb9MLUQ/P7lhVOOnOaw16ijWh6kKO+lt7fWD+q/jgdOBXDxVpVkq06NQ6GDAaGMwbg924IlT6nDtxXhwy7lBRD0ql0Z5VlBUEQYkspaCCYt44V0mUSbWRJ4zR102TxH3YX+G5paSIzAsEYKVG570fnh3zPDyR9mf6wxW+brBa1bLvb6yVIO/eBgHbbY4SbGgO7cfIPWyq4I6T52II/XE6h7Vs9Rbs2hhp1IXElwN4Npje97HfFV1uMvqmXmLlW3iZO3iTjMzxxnjU9UkGbkWI2IMTMYKlGlZurvBc1P2s5qvSrKtNEK0z3wDILd1ftQCSd8Ly8YZKLKGiWSkP6gV3J8iTLSLyxwM5S45XXLuUpmu1cPTZNEd0AHUNAuQZsfA414pxjXSpJ2L0RRDq4Kme0YXLWm9wJiw6YTDeC3WUY2ef5RZmuzR4anP/ABfnjzMZhiO7rBtfW3zgsfxwITOr+0MSEzYO1/S+L4OXtP7kxM2/V2J83P64JZTipUd7vDY79cBqeWZjOmofSm5/LBrhvBi8grVUaSSzo6gQJ3Ki/gOuNjRn3+4dyee7VLsSyQCZ94GdLetip81n7WIPGMnqQjxGIuTrCgyPqLqZBAVp0kXBHQhgrDzXBzgYbMTSqNS16SVKBwO57wMzMgyCB9k4aXHJLKGj8s3kqXiXDGpatINxFvUHDf7N0UZaq8nte0HUiF0sF+Z1fLDTneRWqT3kt6/pgXk+CDJ1jTLf0qgi0CVLQL9bnHM6KJMZcpw9atdKtN2Gj3qbQZDAiVbexJsRt8sCM57O8o7Eh6qwxkJUEA+FwSBiTwbi4Sucv9t6ZYNG2kgfO8/DHXiVFRU10tSyvesfejeBIYTePM4tx5BNegcPZzlf9bW+LL/cx7gJU49xEEjsv/SP9/GYp8fRHrIgcA5NzebUNQoM6ba7BfPvMQDhipexjPt9mknrU/QHHTLe3CtTQImXpoiAAKo2AsPtY7j29VRvS+Uf3sc77FU4ezP+xDOW+sobXGpt5PXRe0fzfGtf2K5zTZqRI2Aex9ZUfPE+n7aqrAQi36FlB/HHOl7cq0z2Ej4D8MDtL0D+m9Nf7AVHhueywrZA5RnqVwpQkgKlRCQHVz3DKkiJvt5Yi8Gr1+zK11WdUhge9EbECFgRPjc4t3hfMLZ+ktVUKoEWoCDJDqzCpTI6kBVYWuGjriuuN5YJmKgBBBbUCu0N3h9xGDGVsacaiDM5W76np/PXEisLYjZ7ZT4HElhInFCIkc3UZIb9m3zxYvs+opmOzp1IbXSAQEAgQhksP2dh8vDCxxbhhqjSBJa3zxA4HxN8uGamYdUFNCT1qEH5KiN/5gwuUx1ovuhyXlEI1LQtuBTQD774K0KeTp+6KC+gQfgMfNtXjmaY96uf5+GItTi1f/XMfjikle2TU60fUy8WoDZ6Y/tAY6rxKmdnUnwD4+U6XFK53qsPicTsrxKr1ruLSL7x8cL0iN9Rn0yeO0QyoWALCR54Dc/cKFWgKvWn+DQD98YqzlPmZ3YZeq+uSWpFujbsp8mAJH7y/vYszjHGlrcKq1FaYhDE2OpLX33388JKNKykXZWGZYdDhD43w+KnaDxnDtUJOB+b4S7iysfRT+mC1aAsMrzLcQem+tG0sJv69L2IxvnuK1K0ByDE7Kq7+OkCfjhmq8i1mPdpP/CR+OMp+zXMH7AX1YfkScS0Upsj8mcXqUjKN7veAO1iLEdRv8ziw3yatFWm79qQKhgsSkhYU/tCCL9TeLxhOyPLD5er2bMptrIEkgGFnYSJifUYYqnM6Lwil7v0pGNNyV96mGcKCftRpTbbu+eETXa2dqb6JR2F8nzrTVSldOzqrswsj+RX7Lfd6YlZf2kooMTYTby/n78Vpn+ZTXplGRZLBi4JBJAIG8gbmfG2D3LOXbs6NRkmgKk1WCrFrKthJMEtfqBijknoZ3CNyVD7wL2mdmvaZpoUgFgJOnUSFA8SQNvyOJ3EPa7lnpsqU6pbproMy28QCJ+eKw5wzzPmqakr3iK5ZDvqVSgMGO7IQR0UY9yFRqlVEdy4Z1B1Ncyf2rkbn0w0V7PPm23gc+Ge0Bwi06dPUFEd3JNNh4mt4Ynr7WRSb6yhV7u/1IQ/PtLYVGoZQkhsu1iQQarbj0GAHMSJCqvdXVZJJi1t7nrg7ejf5LNz3tZouil8vXRWurdy8G4966mII/MYr72o8aDJlMxQazyQeoKEghh4gkiD4HAvI16Qp9kwb+k1hkE6RENI6jZv7PTHelw0ZhHy8hiSWosNi6i6jr9YgsD9pE8TgOKasKdYOWb4gUq5Ku7qNdM6oYd3UAYN5EE9fmcFM5zqlFNZbXeAFIJP6YQc3wmsFJCOyAbhSQAN/QWwIwqbQ/bFFhn2oj/Ut/Ev6YzFeYzB7MQcc5VJYgkxPjgdG/wxmMwy0ibJNE93BPKf0b/1fzGMxmNIeHktf2MsfouYE7V0j4hJwH5npgVhAA7g/Fh+AA+GMxmE/vC/0f8AgBzKgqJHUYPZDLIVXur06DGYzDSFWgnTyaCpShF/pV+yMUvnzDWt9Y/+7SxmMxobQOT9LOxxAqnvHGYzF2ciOjfnj1zfGYzAQ60EODuRXokEg9rT/wDcTFhck5ljTzqFm0CsIWTAv0G3QfIYzGYlzaOnhDan8RjsD+OMxmOYsaMMbONvTGYzGYRA5pcji+UgkShB8wS8g+Rwoc0MdQXpG3T3m6fD7sZjMD0V49S/Zgk2qMBYeGHHJ52omSpqjsgde+FYgNDPGoA3jzxmMxbj/WJyP+jH9yBlj9ev/gL/ALxwXQYzGY6YfpOGeyTkzc4CcQP1j+uMxmEZQ55asy1FKsVIYEEGPLp5Ww51suqUcs6Kqtqp95QAd1O4vjMZjQ0wS2hG5xGnPZjT3YrMBFrTEW6YWXF8eYzCMc5kYzGYzCmP/9k="/>
          <p:cNvSpPr>
            <a:spLocks noChangeAspect="1" noChangeArrowheads="1"/>
          </p:cNvSpPr>
          <p:nvPr/>
        </p:nvSpPr>
        <p:spPr bwMode="auto">
          <a:xfrm>
            <a:off x="155575" y="-884238"/>
            <a:ext cx="2476500" cy="1847851"/>
          </a:xfrm>
          <a:prstGeom prst="rect">
            <a:avLst/>
          </a:prstGeom>
          <a:noFill/>
        </p:spPr>
        <p:txBody>
          <a:bodyPr vert="horz" wrap="square" lIns="91440" tIns="45720" rIns="91440" bIns="45720" numCol="1" anchor="t" anchorCtr="0" compatLnSpc="1">
            <a:prstTxWarp prst="textNoShape">
              <a:avLst/>
            </a:prstTxWarp>
          </a:bodyPr>
          <a:lstStyle/>
          <a:p>
            <a:endParaRPr lang="es-PA" dirty="0"/>
          </a:p>
        </p:txBody>
      </p:sp>
      <p:sp>
        <p:nvSpPr>
          <p:cNvPr id="15" name="14 Título"/>
          <p:cNvSpPr>
            <a:spLocks noGrp="1"/>
          </p:cNvSpPr>
          <p:nvPr>
            <p:ph type="ctrTitle"/>
          </p:nvPr>
        </p:nvSpPr>
        <p:spPr>
          <a:xfrm>
            <a:off x="1691680" y="3429000"/>
            <a:ext cx="6912768" cy="720080"/>
          </a:xfrm>
        </p:spPr>
        <p:txBody>
          <a:bodyPr>
            <a:normAutofit fontScale="90000"/>
          </a:bodyPr>
          <a:lstStyle/>
          <a:p>
            <a:r>
              <a:rPr lang="en-US" sz="1300" b="1" dirty="0" smtClean="0"/>
              <a:t/>
            </a:r>
            <a:br>
              <a:rPr lang="en-US" sz="1300" b="1" dirty="0" smtClean="0"/>
            </a:br>
            <a:r>
              <a:rPr lang="en-US" sz="1300" b="1" dirty="0" smtClean="0"/>
              <a:t/>
            </a:r>
            <a:br>
              <a:rPr lang="en-US" sz="1300" b="1" dirty="0" smtClean="0"/>
            </a:br>
            <a:r>
              <a:rPr lang="en-US" sz="1300" b="1" dirty="0" smtClean="0"/>
              <a:t/>
            </a:r>
            <a:br>
              <a:rPr lang="en-US" sz="1300" b="1" dirty="0" smtClean="0"/>
            </a:br>
            <a:endParaRPr lang="en-GB" sz="6600" dirty="0"/>
          </a:p>
        </p:txBody>
      </p:sp>
      <p:pic>
        <p:nvPicPr>
          <p:cNvPr id="11" name="5 Imagen" descr="UNEP.tif"/>
          <p:cNvPicPr>
            <a:picLocks noChangeAspect="1"/>
          </p:cNvPicPr>
          <p:nvPr/>
        </p:nvPicPr>
        <p:blipFill>
          <a:blip r:embed="rId3" cstate="print"/>
          <a:srcRect/>
          <a:stretch>
            <a:fillRect/>
          </a:stretch>
        </p:blipFill>
        <p:spPr bwMode="auto">
          <a:xfrm>
            <a:off x="253802" y="260746"/>
            <a:ext cx="789806" cy="833685"/>
          </a:xfrm>
          <a:prstGeom prst="rect">
            <a:avLst/>
          </a:prstGeom>
          <a:noFill/>
          <a:ln w="9525">
            <a:noFill/>
            <a:miter lim="800000"/>
            <a:headEnd/>
            <a:tailEnd/>
          </a:ln>
        </p:spPr>
      </p:pic>
      <p:sp>
        <p:nvSpPr>
          <p:cNvPr id="14" name="13 Rectángulo"/>
          <p:cNvSpPr/>
          <p:nvPr/>
        </p:nvSpPr>
        <p:spPr>
          <a:xfrm>
            <a:off x="1763688" y="2060848"/>
            <a:ext cx="6912768" cy="4247317"/>
          </a:xfrm>
          <a:prstGeom prst="rect">
            <a:avLst/>
          </a:prstGeom>
        </p:spPr>
        <p:txBody>
          <a:bodyPr wrap="square">
            <a:spAutoFit/>
          </a:bodyPr>
          <a:lstStyle/>
          <a:p>
            <a:pPr algn="ctr"/>
            <a:r>
              <a:rPr lang="en-US" sz="2400" i="1" dirty="0" smtClean="0"/>
              <a:t>“ An independent judiciary and judicial process are vital for the implementation, development and enforcement of</a:t>
            </a:r>
          </a:p>
          <a:p>
            <a:pPr algn="ctr"/>
            <a:r>
              <a:rPr lang="en-US" sz="2400" i="1" dirty="0" smtClean="0"/>
              <a:t>environmental law, and members of the judiciary, as well as those contributing to the judicial process at the national, regional and global levels, are crucial partners for promoting compliance with, and the implementation and enforcement of, international </a:t>
            </a:r>
            <a:r>
              <a:rPr lang="en-GB" sz="2400" i="1" dirty="0" smtClean="0"/>
              <a:t>and national environmental law”.</a:t>
            </a:r>
          </a:p>
          <a:p>
            <a:pPr algn="ctr"/>
            <a:endParaRPr lang="en-GB" sz="2000" i="1" dirty="0" smtClean="0"/>
          </a:p>
          <a:p>
            <a:pPr algn="ctr"/>
            <a:endParaRPr lang="en-GB" sz="2000" i="1" dirty="0" smtClean="0"/>
          </a:p>
          <a:p>
            <a:pPr algn="r"/>
            <a:r>
              <a:rPr lang="en-GB" sz="1400" dirty="0" smtClean="0"/>
              <a:t>Rio+20 Declaration on Justice, Governance and  Law for Sustainable Development</a:t>
            </a:r>
            <a:endParaRPr lang="en-GB" sz="1400" dirty="0"/>
          </a:p>
        </p:txBody>
      </p:sp>
      <p:sp>
        <p:nvSpPr>
          <p:cNvPr id="9" name="8 Rectángulo"/>
          <p:cNvSpPr/>
          <p:nvPr/>
        </p:nvSpPr>
        <p:spPr>
          <a:xfrm>
            <a:off x="1475656" y="4869160"/>
            <a:ext cx="6840760" cy="400110"/>
          </a:xfrm>
          <a:prstGeom prst="rect">
            <a:avLst/>
          </a:prstGeom>
        </p:spPr>
        <p:txBody>
          <a:bodyPr wrap="square">
            <a:spAutoFit/>
          </a:bodyPr>
          <a:lstStyle/>
          <a:p>
            <a:pPr algn="ctr"/>
            <a:r>
              <a:rPr lang="en-US" sz="2000" i="1" dirty="0" smtClean="0"/>
              <a:t>“</a:t>
            </a:r>
            <a:endParaRPr lang="en-GB" sz="2000" dirty="0"/>
          </a:p>
        </p:txBody>
      </p:sp>
    </p:spTree>
    <p:extLst>
      <p:ext uri="{BB962C8B-B14F-4D97-AF65-F5344CB8AC3E}">
        <p14:creationId xmlns:p14="http://schemas.microsoft.com/office/powerpoint/2010/main" val="28548923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0"/>
            <a:ext cx="9144000" cy="908720"/>
          </a:xfrm>
          <a:prstGeom prst="rect">
            <a:avLst/>
          </a:prstGeom>
          <a:solidFill>
            <a:srgbClr val="005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1 Título"/>
          <p:cNvSpPr txBox="1">
            <a:spLocks/>
          </p:cNvSpPr>
          <p:nvPr/>
        </p:nvSpPr>
        <p:spPr>
          <a:xfrm>
            <a:off x="457200" y="0"/>
            <a:ext cx="8229600" cy="971600"/>
          </a:xfrm>
          <a:prstGeom prst="rect">
            <a:avLst/>
          </a:prstGeom>
        </p:spPr>
        <p:txBody>
          <a:bodyPr vert="horz" lIns="91440" tIns="45720" rIns="91440" bIns="45720" rtlCol="0" anchor="ctr">
            <a:normAutofit/>
          </a:bodyPr>
          <a:lstStyle/>
          <a:p>
            <a:pPr lvl="0" algn="ctr">
              <a:spcBef>
                <a:spcPct val="0"/>
              </a:spcBef>
              <a:defRPr/>
            </a:pPr>
            <a:endParaRPr lang="es-ES_tradnl" sz="3200" dirty="0" smtClean="0">
              <a:solidFill>
                <a:schemeClr val="bg1"/>
              </a:solidFill>
            </a:endParaRPr>
          </a:p>
        </p:txBody>
      </p:sp>
      <p:sp>
        <p:nvSpPr>
          <p:cNvPr id="4" name="3 Rectángulo"/>
          <p:cNvSpPr/>
          <p:nvPr/>
        </p:nvSpPr>
        <p:spPr>
          <a:xfrm>
            <a:off x="251520" y="1124744"/>
            <a:ext cx="8712968" cy="5509200"/>
          </a:xfrm>
          <a:prstGeom prst="rect">
            <a:avLst/>
          </a:prstGeom>
        </p:spPr>
        <p:txBody>
          <a:bodyPr wrap="square" numCol="1">
            <a:spAutoFit/>
          </a:bodyPr>
          <a:lstStyle/>
          <a:p>
            <a:pPr algn="ctr"/>
            <a:endParaRPr lang="en-US" sz="2000" dirty="0" smtClean="0"/>
          </a:p>
          <a:p>
            <a:endParaRPr lang="en-GB" dirty="0" smtClean="0"/>
          </a:p>
          <a:p>
            <a:endParaRPr lang="en-GB" dirty="0" smtClean="0"/>
          </a:p>
          <a:p>
            <a:endParaRPr lang="en-GB" dirty="0" smtClean="0"/>
          </a:p>
          <a:p>
            <a:r>
              <a:rPr lang="en-GB" dirty="0" smtClean="0"/>
              <a:t>   </a:t>
            </a:r>
          </a:p>
          <a:p>
            <a:endParaRPr lang="en-GB" dirty="0" smtClean="0"/>
          </a:p>
          <a:p>
            <a:r>
              <a:rPr lang="en-GB" dirty="0" smtClean="0"/>
              <a:t>	</a:t>
            </a:r>
          </a:p>
          <a:p>
            <a:endParaRPr lang="en-GB" dirty="0" smtClean="0"/>
          </a:p>
          <a:p>
            <a:endParaRPr lang="en-GB" dirty="0" smtClean="0"/>
          </a:p>
          <a:p>
            <a:endParaRPr lang="en-GB" sz="2000" dirty="0" smtClean="0"/>
          </a:p>
          <a:p>
            <a:endParaRPr lang="en-GB" sz="2000" dirty="0" smtClean="0"/>
          </a:p>
          <a:p>
            <a:endParaRPr lang="en-GB" sz="2000" dirty="0" smtClean="0"/>
          </a:p>
          <a:p>
            <a:endParaRPr lang="en-GB" sz="2000" dirty="0" smtClean="0"/>
          </a:p>
          <a:p>
            <a:endParaRPr lang="en-GB" dirty="0" smtClean="0"/>
          </a:p>
          <a:p>
            <a:endParaRPr lang="en-GB" dirty="0" smtClean="0"/>
          </a:p>
          <a:p>
            <a:endParaRPr lang="en-GB" dirty="0" smtClean="0"/>
          </a:p>
          <a:p>
            <a:endParaRPr lang="en-GB" dirty="0" smtClean="0"/>
          </a:p>
          <a:p>
            <a:r>
              <a:rPr lang="en-US" dirty="0" smtClean="0"/>
              <a:t/>
            </a:r>
            <a:br>
              <a:rPr lang="en-US" dirty="0" smtClean="0"/>
            </a:br>
            <a:endParaRPr lang="en-GB" dirty="0"/>
          </a:p>
        </p:txBody>
      </p:sp>
      <p:sp>
        <p:nvSpPr>
          <p:cNvPr id="9" name="8 Rectángulo"/>
          <p:cNvSpPr/>
          <p:nvPr/>
        </p:nvSpPr>
        <p:spPr>
          <a:xfrm>
            <a:off x="323528" y="1124744"/>
            <a:ext cx="8640960" cy="646331"/>
          </a:xfrm>
          <a:prstGeom prst="rect">
            <a:avLst/>
          </a:prstGeom>
        </p:spPr>
        <p:txBody>
          <a:bodyPr wrap="square">
            <a:spAutoFit/>
          </a:bodyPr>
          <a:lstStyle/>
          <a:p>
            <a:endParaRPr lang="en-US" dirty="0" smtClean="0"/>
          </a:p>
          <a:p>
            <a:endParaRPr lang="es-PA" dirty="0"/>
          </a:p>
        </p:txBody>
      </p:sp>
      <p:sp>
        <p:nvSpPr>
          <p:cNvPr id="6" name="5 Rectángulo"/>
          <p:cNvSpPr/>
          <p:nvPr/>
        </p:nvSpPr>
        <p:spPr>
          <a:xfrm>
            <a:off x="611560" y="1443840"/>
            <a:ext cx="7992888" cy="646331"/>
          </a:xfrm>
          <a:prstGeom prst="rect">
            <a:avLst/>
          </a:prstGeom>
        </p:spPr>
        <p:txBody>
          <a:bodyPr wrap="square">
            <a:spAutoFit/>
          </a:bodyPr>
          <a:lstStyle/>
          <a:p>
            <a:endParaRPr lang="en-US" dirty="0" smtClean="0"/>
          </a:p>
          <a:p>
            <a:endParaRPr lang="en-US" dirty="0" smtClean="0"/>
          </a:p>
        </p:txBody>
      </p:sp>
      <p:sp>
        <p:nvSpPr>
          <p:cNvPr id="10" name="9 Rectángulo"/>
          <p:cNvSpPr/>
          <p:nvPr/>
        </p:nvSpPr>
        <p:spPr>
          <a:xfrm>
            <a:off x="827584" y="1196753"/>
            <a:ext cx="7704856" cy="1200329"/>
          </a:xfrm>
          <a:prstGeom prst="rect">
            <a:avLst/>
          </a:prstGeom>
        </p:spPr>
        <p:txBody>
          <a:bodyPr wrap="square">
            <a:spAutoFit/>
          </a:bodyPr>
          <a:lstStyle/>
          <a:p>
            <a:endParaRPr lang="en-US" dirty="0" smtClean="0"/>
          </a:p>
          <a:p>
            <a:r>
              <a:rPr lang="en-US" dirty="0" smtClean="0"/>
              <a:t>	</a:t>
            </a:r>
          </a:p>
          <a:p>
            <a:r>
              <a:rPr lang="en-US" dirty="0" smtClean="0"/>
              <a:t>	</a:t>
            </a:r>
          </a:p>
          <a:p>
            <a:endParaRPr lang="en-GB" dirty="0"/>
          </a:p>
        </p:txBody>
      </p:sp>
      <p:sp>
        <p:nvSpPr>
          <p:cNvPr id="11" name="10 Rectángulo"/>
          <p:cNvSpPr/>
          <p:nvPr/>
        </p:nvSpPr>
        <p:spPr>
          <a:xfrm>
            <a:off x="899592" y="1700808"/>
            <a:ext cx="7632848" cy="4308872"/>
          </a:xfrm>
          <a:prstGeom prst="rect">
            <a:avLst/>
          </a:prstGeom>
        </p:spPr>
        <p:txBody>
          <a:bodyPr wrap="square">
            <a:spAutoFit/>
          </a:bodyPr>
          <a:lstStyle/>
          <a:p>
            <a:r>
              <a:rPr lang="en-US" sz="2800" i="1" dirty="0" smtClean="0"/>
              <a:t>“Though it may be perceived as utopian to expect judges to solve the global environmental crisis by themselves, hope for the  future will be dimmer if judges are not on its side—or </a:t>
            </a:r>
            <a:r>
              <a:rPr lang="en-GB" sz="2800" i="1" dirty="0" smtClean="0"/>
              <a:t>remain silent”</a:t>
            </a:r>
          </a:p>
          <a:p>
            <a:endParaRPr lang="en-GB" dirty="0" smtClean="0"/>
          </a:p>
          <a:p>
            <a:pPr algn="r"/>
            <a:endParaRPr lang="en-GB" dirty="0" smtClean="0"/>
          </a:p>
          <a:p>
            <a:pPr algn="r"/>
            <a:r>
              <a:rPr lang="en-GB" dirty="0" smtClean="0"/>
              <a:t>Justice Antonio Herman Benjamin</a:t>
            </a:r>
          </a:p>
          <a:p>
            <a:pPr algn="r"/>
            <a:endParaRPr lang="en-GB" dirty="0" smtClean="0"/>
          </a:p>
          <a:p>
            <a:pPr algn="r"/>
            <a:endParaRPr lang="en-GB" dirty="0" smtClean="0"/>
          </a:p>
          <a:p>
            <a:pPr algn="r"/>
            <a:endParaRPr lang="en-GB" dirty="0" smtClean="0"/>
          </a:p>
          <a:p>
            <a:pPr algn="r"/>
            <a:endParaRPr lang="en-GB" dirty="0" smtClean="0"/>
          </a:p>
          <a:p>
            <a:pPr algn="ctr"/>
            <a:r>
              <a:rPr lang="en-GB" sz="3600" b="1" dirty="0" smtClean="0"/>
              <a:t>THANK YOU </a:t>
            </a:r>
            <a:endParaRPr lang="en-GB" sz="3600" b="1" dirty="0"/>
          </a:p>
        </p:txBody>
      </p:sp>
    </p:spTree>
    <p:extLst>
      <p:ext uri="{BB962C8B-B14F-4D97-AF65-F5344CB8AC3E}">
        <p14:creationId xmlns:p14="http://schemas.microsoft.com/office/powerpoint/2010/main" val="255633950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776</TotalTime>
  <Words>2172</Words>
  <Application>Microsoft Office PowerPoint</Application>
  <PresentationFormat>On-screen Show (4:3)</PresentationFormat>
  <Paragraphs>258</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Tema de Office</vt:lpstr>
      <vt:lpstr>   </vt:lpstr>
      <vt:lpstr>PowerPoint Presentation</vt:lpstr>
      <vt:lpstr>PowerPoint Presentation</vt:lpstr>
      <vt:lpstr>PowerPoint Presentation</vt:lpstr>
      <vt:lpstr>PowerPoint Presentation</vt:lpstr>
      <vt:lpstr>PowerPoint Presentation</vt:lpstr>
      <vt:lpstr>   </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RIO DECLARATION PRINCIPLE 10 (1992)   - ACTION AT RIO + 20</dc:title>
  <dc:creator>abrusco</dc:creator>
  <cp:lastModifiedBy>SGB Intern19-Komu Mwati</cp:lastModifiedBy>
  <cp:revision>95</cp:revision>
  <cp:lastPrinted>2013-09-17T12:24:33Z</cp:lastPrinted>
  <dcterms:created xsi:type="dcterms:W3CDTF">2013-09-09T21:39:29Z</dcterms:created>
  <dcterms:modified xsi:type="dcterms:W3CDTF">2016-12-19T08:46:59Z</dcterms:modified>
</cp:coreProperties>
</file>