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3" r:id="rId5"/>
    <p:sldId id="264" r:id="rId6"/>
    <p:sldId id="257" r:id="rId7"/>
    <p:sldId id="258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A1A1"/>
    <a:srgbClr val="5F787D"/>
    <a:srgbClr val="E7E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09" autoAdjust="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E153-BC99-4FF3-A714-8A42EC7CDE4E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A6D9-7E84-4457-B88E-E444D92007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839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E153-BC99-4FF3-A714-8A42EC7CDE4E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A6D9-7E84-4457-B88E-E444D92007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67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E153-BC99-4FF3-A714-8A42EC7CDE4E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A6D9-7E84-4457-B88E-E444D92007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76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E153-BC99-4FF3-A714-8A42EC7CDE4E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A6D9-7E84-4457-B88E-E444D92007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110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E153-BC99-4FF3-A714-8A42EC7CDE4E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A6D9-7E84-4457-B88E-E444D92007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640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E153-BC99-4FF3-A714-8A42EC7CDE4E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A6D9-7E84-4457-B88E-E444D92007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77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E153-BC99-4FF3-A714-8A42EC7CDE4E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A6D9-7E84-4457-B88E-E444D92007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70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E153-BC99-4FF3-A714-8A42EC7CDE4E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A6D9-7E84-4457-B88E-E444D92007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748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E153-BC99-4FF3-A714-8A42EC7CDE4E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A6D9-7E84-4457-B88E-E444D92007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197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E153-BC99-4FF3-A714-8A42EC7CDE4E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A6D9-7E84-4457-B88E-E444D92007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522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E153-BC99-4FF3-A714-8A42EC7CDE4E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A6D9-7E84-4457-B88E-E444D92007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75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9E153-BC99-4FF3-A714-8A42EC7CDE4E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6A6D9-7E84-4457-B88E-E444D92007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231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63" y="-52025"/>
            <a:ext cx="9252520" cy="69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40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278" y="-79962"/>
            <a:ext cx="9252520" cy="7037353"/>
          </a:xfrm>
        </p:spPr>
      </p:pic>
    </p:spTree>
    <p:extLst>
      <p:ext uri="{BB962C8B-B14F-4D97-AF65-F5344CB8AC3E}">
        <p14:creationId xmlns:p14="http://schemas.microsoft.com/office/powerpoint/2010/main" val="104488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0A1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664175"/>
            <a:ext cx="8712968" cy="7405543"/>
          </a:xfrm>
        </p:spPr>
        <p:txBody>
          <a:bodyPr>
            <a:normAutofit/>
          </a:bodyPr>
          <a:lstStyle/>
          <a:p>
            <a:pPr algn="l"/>
            <a:r>
              <a:rPr lang="en-GB" sz="2800" b="1" u="sng" dirty="0" smtClean="0">
                <a:solidFill>
                  <a:schemeClr val="bg1"/>
                </a:solidFill>
                <a:latin typeface="+mn-lt"/>
              </a:rPr>
              <a:t>1</a:t>
            </a:r>
            <a:r>
              <a:rPr lang="en-GB" sz="2800" b="1" u="sng" dirty="0">
                <a:solidFill>
                  <a:schemeClr val="bg1"/>
                </a:solidFill>
                <a:latin typeface="+mn-lt"/>
              </a:rPr>
              <a:t>. Context: Why we are here?</a:t>
            </a:r>
            <a:r>
              <a:rPr lang="en-GB" sz="2000" b="1" u="sng" dirty="0">
                <a:solidFill>
                  <a:schemeClr val="bg1"/>
                </a:solidFill>
                <a:latin typeface="+mn-lt"/>
              </a:rPr>
              <a:t/>
            </a:r>
            <a:br>
              <a:rPr lang="en-GB" sz="2000" b="1" u="sng" dirty="0">
                <a:solidFill>
                  <a:schemeClr val="bg1"/>
                </a:solidFill>
                <a:latin typeface="+mn-lt"/>
              </a:rPr>
            </a:br>
            <a:r>
              <a:rPr lang="en-GB" sz="1600" dirty="0">
                <a:solidFill>
                  <a:schemeClr val="bg1"/>
                </a:solidFill>
                <a:latin typeface="+mn-lt"/>
              </a:rPr>
              <a:t/>
            </a:r>
            <a:br>
              <a:rPr lang="en-GB" sz="1600" dirty="0">
                <a:solidFill>
                  <a:schemeClr val="bg1"/>
                </a:solidFill>
                <a:latin typeface="+mn-lt"/>
              </a:rPr>
            </a:br>
            <a:r>
              <a:rPr lang="en-GB" sz="1600" dirty="0" smtClean="0">
                <a:solidFill>
                  <a:schemeClr val="bg1"/>
                </a:solidFill>
                <a:latin typeface="+mn-lt"/>
              </a:rPr>
              <a:t>*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United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Nations Environment Assembly of the United Nations Environment </a:t>
            </a:r>
            <a:r>
              <a:rPr lang="en-US" sz="1800" dirty="0" err="1">
                <a:solidFill>
                  <a:schemeClr val="bg1"/>
                </a:solidFill>
                <a:latin typeface="+mn-lt"/>
              </a:rPr>
              <a:t>Programme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 (Second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session, Nairobi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, 23–27 May 2016). Resolution 2/7.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Sound management of Chemicals and waste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/>
            </a:r>
            <a:br>
              <a:rPr lang="en-US" sz="1800" dirty="0">
                <a:solidFill>
                  <a:schemeClr val="bg1"/>
                </a:solidFill>
                <a:latin typeface="+mn-lt"/>
              </a:rPr>
            </a:br>
            <a:r>
              <a:rPr lang="en-US" sz="1800" dirty="0">
                <a:solidFill>
                  <a:schemeClr val="bg1"/>
                </a:solidFill>
                <a:latin typeface="+mn-lt"/>
              </a:rPr>
              <a:t/>
            </a:r>
            <a:br>
              <a:rPr lang="en-US" sz="1800" dirty="0">
                <a:solidFill>
                  <a:schemeClr val="bg1"/>
                </a:solidFill>
                <a:latin typeface="+mn-lt"/>
              </a:rPr>
            </a:b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* Recognizing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the significant risks to human health and the environment arising from releases of lead and cadmium into the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environment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/>
            </a:r>
            <a:br>
              <a:rPr lang="en-US" sz="1800" dirty="0">
                <a:solidFill>
                  <a:schemeClr val="bg1"/>
                </a:solidFill>
                <a:latin typeface="+mn-lt"/>
              </a:rPr>
            </a:br>
            <a:r>
              <a:rPr lang="en-US" sz="1800" spc="300" dirty="0">
                <a:solidFill>
                  <a:schemeClr val="bg1"/>
                </a:solidFill>
                <a:latin typeface="+mn-lt"/>
                <a:cs typeface="Microsoft Sans Serif" panose="020B0604020202020204" pitchFamily="34" charset="0"/>
              </a:rPr>
              <a:t/>
            </a:r>
            <a:br>
              <a:rPr lang="en-US" sz="1800" spc="300" dirty="0">
                <a:solidFill>
                  <a:schemeClr val="bg1"/>
                </a:solidFill>
                <a:latin typeface="+mn-lt"/>
                <a:cs typeface="Microsoft Sans Serif" panose="020B0604020202020204" pitchFamily="34" charset="0"/>
              </a:rPr>
            </a:br>
            <a:r>
              <a:rPr lang="en-US" sz="1800" spc="300" dirty="0" smtClean="0">
                <a:solidFill>
                  <a:schemeClr val="bg1"/>
                </a:solidFill>
                <a:latin typeface="+mn-lt"/>
                <a:cs typeface="Microsoft Sans Serif" panose="020B0604020202020204" pitchFamily="34" charset="0"/>
              </a:rPr>
              <a:t>*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Deeply concerned by the health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and environmental impact of </a:t>
            </a:r>
            <a:r>
              <a:rPr lang="en-US" sz="1800" u="sng" dirty="0">
                <a:solidFill>
                  <a:schemeClr val="bg1"/>
                </a:solidFill>
                <a:latin typeface="+mn-lt"/>
              </a:rPr>
              <a:t>waste lead-acid battery recycling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, in particular through activities in the informal sector in developing countries, and the lack of adequate infrastructure needed to recycle the rapidly growing number of waste lead-acid batteries in an environmentally sound manner in certain developing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countries</a:t>
            </a:r>
            <a:br>
              <a:rPr lang="en-US" sz="1800" dirty="0" smtClean="0">
                <a:solidFill>
                  <a:schemeClr val="bg1"/>
                </a:solidFill>
                <a:latin typeface="+mn-lt"/>
              </a:rPr>
            </a:br>
            <a:r>
              <a:rPr lang="en-US" sz="1800" dirty="0">
                <a:solidFill>
                  <a:schemeClr val="bg1"/>
                </a:solidFill>
                <a:latin typeface="+mn-lt"/>
              </a:rPr>
              <a:t/>
            </a:r>
            <a:br>
              <a:rPr lang="en-US" sz="1800" dirty="0">
                <a:solidFill>
                  <a:schemeClr val="bg1"/>
                </a:solidFill>
                <a:latin typeface="+mn-lt"/>
              </a:rPr>
            </a:b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* Need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to further reduce releases, emissions and exposures and to increase workers’ safety and protection, including through the work of the United Nations Environment </a:t>
            </a:r>
            <a:r>
              <a:rPr lang="en-US" sz="1800" dirty="0" err="1">
                <a:solidFill>
                  <a:schemeClr val="bg1"/>
                </a:solidFill>
                <a:latin typeface="+mn-lt"/>
              </a:rPr>
              <a:t>Programme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 in promoting air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quality</a:t>
            </a:r>
            <a:endParaRPr lang="en-GB" sz="1800" spc="300" dirty="0">
              <a:solidFill>
                <a:schemeClr val="bg1"/>
              </a:solidFill>
              <a:latin typeface="+mn-lt"/>
              <a:cs typeface="Microsoft Sans Serif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92" y="5762298"/>
            <a:ext cx="576065" cy="679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69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92" y="5762298"/>
            <a:ext cx="576065" cy="6797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188640"/>
            <a:ext cx="4903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u="sng" dirty="0" smtClean="0"/>
              <a:t>2. </a:t>
            </a:r>
            <a:r>
              <a:rPr lang="fr-CH" sz="2800" b="1" u="sng" dirty="0" err="1" smtClean="0"/>
              <a:t>What</a:t>
            </a:r>
            <a:r>
              <a:rPr lang="fr-CH" sz="2800" b="1" u="sng" dirty="0" smtClean="0"/>
              <a:t> have </a:t>
            </a:r>
            <a:r>
              <a:rPr lang="fr-CH" sz="2800" b="1" u="sng" dirty="0" err="1" smtClean="0"/>
              <a:t>we</a:t>
            </a:r>
            <a:r>
              <a:rPr lang="fr-CH" sz="2800" b="1" u="sng" dirty="0" smtClean="0"/>
              <a:t> </a:t>
            </a:r>
            <a:r>
              <a:rPr lang="fr-CH" sz="2800" b="1" u="sng" dirty="0" err="1" smtClean="0"/>
              <a:t>done</a:t>
            </a:r>
            <a:r>
              <a:rPr lang="fr-CH" sz="2800" b="1" u="sng" dirty="0" smtClean="0"/>
              <a:t>?</a:t>
            </a:r>
            <a:endParaRPr lang="en-GB" sz="2800" b="1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92" y="836712"/>
            <a:ext cx="7409524" cy="32095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888" y="3429000"/>
            <a:ext cx="5442078" cy="3287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71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92" y="5762298"/>
            <a:ext cx="576065" cy="6797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188640"/>
            <a:ext cx="5593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u="sng" dirty="0" smtClean="0"/>
              <a:t>2. </a:t>
            </a:r>
            <a:r>
              <a:rPr lang="fr-CH" sz="2800" b="1" u="sng" dirty="0" err="1" smtClean="0"/>
              <a:t>Purpose</a:t>
            </a:r>
            <a:r>
              <a:rPr lang="fr-CH" sz="2800" b="1" u="sng" dirty="0" smtClean="0"/>
              <a:t> of </a:t>
            </a:r>
            <a:r>
              <a:rPr lang="fr-CH" sz="2800" b="1" u="sng" dirty="0" err="1" smtClean="0"/>
              <a:t>this</a:t>
            </a:r>
            <a:r>
              <a:rPr lang="fr-CH" sz="2800" b="1" u="sng" dirty="0" smtClean="0"/>
              <a:t> session?</a:t>
            </a:r>
            <a:endParaRPr lang="en-GB" sz="2800" b="1" u="sng" dirty="0"/>
          </a:p>
        </p:txBody>
      </p:sp>
      <p:sp>
        <p:nvSpPr>
          <p:cNvPr id="2" name="TextBox 1"/>
          <p:cNvSpPr txBox="1"/>
          <p:nvPr/>
        </p:nvSpPr>
        <p:spPr>
          <a:xfrm>
            <a:off x="665960" y="768181"/>
            <a:ext cx="8442544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The overall goal of </a:t>
            </a:r>
            <a:r>
              <a:rPr lang="en-US" sz="2200" dirty="0" smtClean="0"/>
              <a:t>this session </a:t>
            </a:r>
            <a:r>
              <a:rPr lang="en-US" sz="2200" dirty="0"/>
              <a:t>is to advance international </a:t>
            </a:r>
            <a:r>
              <a:rPr lang="en-US" sz="2200" dirty="0" smtClean="0"/>
              <a:t>analysis, understanding, commitment </a:t>
            </a:r>
            <a:r>
              <a:rPr lang="en-US" sz="2200" dirty="0"/>
              <a:t>and action to address the challenges associated with the management and recycling of </a:t>
            </a:r>
            <a:r>
              <a:rPr lang="en-US" sz="2200" dirty="0" smtClean="0"/>
              <a:t>ULAB in the ECOWAS region.</a:t>
            </a:r>
          </a:p>
          <a:p>
            <a:endParaRPr lang="en-US" sz="2200" dirty="0"/>
          </a:p>
          <a:p>
            <a:r>
              <a:rPr lang="en-US" sz="2200" b="1" dirty="0"/>
              <a:t>Specific objectives of </a:t>
            </a:r>
            <a:r>
              <a:rPr lang="en-US" sz="2200" b="1" dirty="0" smtClean="0"/>
              <a:t>this session </a:t>
            </a:r>
            <a:r>
              <a:rPr lang="en-US" sz="2200" b="1" dirty="0"/>
              <a:t>are the following:</a:t>
            </a:r>
            <a:endParaRPr lang="en-US" sz="2200" dirty="0"/>
          </a:p>
          <a:p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* Share information and raise awareness on </a:t>
            </a:r>
            <a:r>
              <a:rPr lang="en-US" sz="2200" dirty="0"/>
              <a:t>environmental and health impact of improper used lead-acid </a:t>
            </a:r>
            <a:r>
              <a:rPr lang="en-US" sz="2200" dirty="0" smtClean="0"/>
              <a:t>batteries;</a:t>
            </a:r>
            <a:endParaRPr lang="en-US" sz="2200" dirty="0"/>
          </a:p>
          <a:p>
            <a:r>
              <a:rPr lang="en-US" sz="2200" dirty="0" smtClean="0"/>
              <a:t>* Strengthening </a:t>
            </a:r>
            <a:r>
              <a:rPr lang="en-US" sz="2200" dirty="0"/>
              <a:t>the knowledge on technologies for sound recycling </a:t>
            </a:r>
            <a:r>
              <a:rPr lang="en-US" sz="2200" dirty="0" smtClean="0"/>
              <a:t>of ULAB; </a:t>
            </a:r>
          </a:p>
          <a:p>
            <a:r>
              <a:rPr lang="en-US" sz="2200" dirty="0" smtClean="0"/>
              <a:t>* Exchange </a:t>
            </a:r>
            <a:r>
              <a:rPr lang="en-US" sz="2200" dirty="0"/>
              <a:t>information on the government policies and stakeholder actions to address </a:t>
            </a:r>
            <a:r>
              <a:rPr lang="en-US" sz="2200" dirty="0" smtClean="0"/>
              <a:t>risks;</a:t>
            </a:r>
            <a:r>
              <a:rPr lang="en-US" sz="2200" dirty="0"/>
              <a:t> </a:t>
            </a:r>
          </a:p>
          <a:p>
            <a:r>
              <a:rPr lang="en-US" sz="2200" dirty="0" smtClean="0"/>
              <a:t>* Identify </a:t>
            </a:r>
            <a:r>
              <a:rPr lang="en-US" sz="2200" dirty="0"/>
              <a:t>potential future </a:t>
            </a:r>
            <a:r>
              <a:rPr lang="en-US" sz="2200" dirty="0" smtClean="0"/>
              <a:t>UN Environment </a:t>
            </a:r>
            <a:r>
              <a:rPr lang="en-US" sz="2200" dirty="0"/>
              <a:t>activities towards the </a:t>
            </a:r>
            <a:r>
              <a:rPr lang="en-US" sz="2200" dirty="0" err="1" smtClean="0"/>
              <a:t>e.s.m</a:t>
            </a:r>
            <a:r>
              <a:rPr lang="en-US" sz="2200" dirty="0" smtClean="0"/>
              <a:t> of ULAB, among others with elements </a:t>
            </a:r>
            <a:r>
              <a:rPr lang="en-US" sz="2200" dirty="0"/>
              <a:t>of a regional strategy for sound ULAB </a:t>
            </a:r>
            <a:r>
              <a:rPr lang="en-US" sz="2200" dirty="0" smtClean="0"/>
              <a:t>recycling.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3365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F78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NABDALLAH\Downloads\intro tothe ideas ofurban planning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29" y="-20199"/>
            <a:ext cx="9171429" cy="6878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2276872"/>
            <a:ext cx="3312368" cy="923330"/>
          </a:xfrm>
          <a:prstGeom prst="rect">
            <a:avLst/>
          </a:prstGeom>
          <a:solidFill>
            <a:srgbClr val="90A1A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Chair: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UN Environment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Africa Office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8064" y="4952201"/>
            <a:ext cx="1243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Farida Were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8224" y="4221088"/>
            <a:ext cx="1152128" cy="204991"/>
          </a:xfrm>
          <a:prstGeom prst="rect">
            <a:avLst/>
          </a:prstGeom>
          <a:solidFill>
            <a:srgbClr val="5F787D"/>
          </a:solidFill>
        </p:spPr>
        <p:txBody>
          <a:bodyPr wrap="square" rtlCol="0">
            <a:spAutoFit/>
          </a:bodyPr>
          <a:lstStyle/>
          <a:p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61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3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ENABDALLAH\Downloads\intro tothe ideas ofurban planning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7" y="0"/>
            <a:ext cx="91444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55976" y="2276872"/>
            <a:ext cx="3312368" cy="923330"/>
          </a:xfrm>
          <a:prstGeom prst="rect">
            <a:avLst/>
          </a:prstGeom>
          <a:solidFill>
            <a:srgbClr val="90A1A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Chair: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UN Environment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Africa Office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70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0A1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ENABDALLAH\Downloads\intro tothe ideas ofurban planning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02" y="0"/>
            <a:ext cx="9144494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2276872"/>
            <a:ext cx="3312368" cy="923330"/>
          </a:xfrm>
          <a:prstGeom prst="rect">
            <a:avLst/>
          </a:prstGeom>
          <a:solidFill>
            <a:srgbClr val="90A1A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Chair: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UN Environment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Africa Office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16216" y="4664169"/>
            <a:ext cx="1152128" cy="204991"/>
          </a:xfrm>
          <a:prstGeom prst="rect">
            <a:avLst/>
          </a:prstGeom>
          <a:solidFill>
            <a:srgbClr val="90A1A1"/>
          </a:solidFill>
        </p:spPr>
        <p:txBody>
          <a:bodyPr wrap="square" rtlCol="0">
            <a:spAutoFit/>
          </a:bodyPr>
          <a:lstStyle/>
          <a:p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40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86</Words>
  <Application>Microsoft Office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Microsoft Sans Serif</vt:lpstr>
      <vt:lpstr>Verdana</vt:lpstr>
      <vt:lpstr>Office Theme</vt:lpstr>
      <vt:lpstr>PowerPoint Presentation</vt:lpstr>
      <vt:lpstr>PowerPoint Presentation</vt:lpstr>
      <vt:lpstr>1. Context: Why we are here?  * United Nations Environment Assembly of the United Nations Environment Programme (Second session, Nairobi, 23–27 May 2016). Resolution 2/7. Sound management of Chemicals and waste  * Recognizing the significant risks to human health and the environment arising from releases of lead and cadmium into the environment  *Deeply concerned by the health and environmental impact of waste lead-acid battery recycling, in particular through activities in the informal sector in developing countries, and the lack of adequate infrastructure needed to recycle the rapidly growing number of waste lead-acid batteries in an environmentally sound manner in certain developing countries  * Need to further reduce releases, emissions and exposures and to increase workers’ safety and protection, including through the work of the United Nations Environment Programme in promoting air quality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United Nations Office at Geneva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BENABDALLAH</dc:creator>
  <cp:lastModifiedBy>CAICEDO</cp:lastModifiedBy>
  <cp:revision>20</cp:revision>
  <dcterms:created xsi:type="dcterms:W3CDTF">2016-12-09T12:57:24Z</dcterms:created>
  <dcterms:modified xsi:type="dcterms:W3CDTF">2016-12-14T12:22:04Z</dcterms:modified>
</cp:coreProperties>
</file>