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96" r:id="rId2"/>
    <p:sldId id="301" r:id="rId3"/>
    <p:sldId id="303" r:id="rId4"/>
    <p:sldId id="302" r:id="rId5"/>
    <p:sldId id="300" r:id="rId6"/>
  </p:sldIdLst>
  <p:sldSz cx="9144000" cy="6858000" type="screen4x3"/>
  <p:notesSz cx="6708775" cy="98361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FF3399"/>
    <a:srgbClr val="FF0000"/>
    <a:srgbClr val="1B1BC3"/>
    <a:srgbClr val="1E1EF2"/>
    <a:srgbClr val="FF00FF"/>
    <a:srgbClr val="0099CC"/>
    <a:srgbClr val="00FF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66" d="100"/>
          <a:sy n="66" d="100"/>
        </p:scale>
        <p:origin x="88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s-ES" noProof="0" smtClean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620713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08725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 rot="16200000">
            <a:off x="-1943100" y="3198813"/>
            <a:ext cx="5024438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endParaRPr lang="es-ES" sz="1400" b="1" i="1">
              <a:solidFill>
                <a:srgbClr val="0066CC"/>
              </a:solidFill>
              <a:latin typeface="Verdana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s-ES"/>
          </a:p>
        </p:txBody>
      </p:sp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7235825" y="6453188"/>
            <a:ext cx="1908175" cy="404812"/>
            <a:chOff x="4558" y="4065"/>
            <a:chExt cx="1202" cy="255"/>
          </a:xfrm>
        </p:grpSpPr>
        <p:sp>
          <p:nvSpPr>
            <p:cNvPr id="12295" name="Text Box 7"/>
            <p:cNvSpPr txBox="1">
              <a:spLocks noChangeArrowheads="1"/>
            </p:cNvSpPr>
            <p:nvPr userDrawn="1"/>
          </p:nvSpPr>
          <p:spPr bwMode="auto">
            <a:xfrm>
              <a:off x="4558" y="4065"/>
              <a:ext cx="1202" cy="110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600" b="1">
                  <a:latin typeface="Calibri" pitchFamily="34" charset="0"/>
                </a:rPr>
                <a:t>SECRETARÍA DE ESTADO DE MEDIO AMBIENTE</a:t>
              </a:r>
            </a:p>
          </p:txBody>
        </p:sp>
        <p:sp>
          <p:nvSpPr>
            <p:cNvPr id="12296" name="Text Box 8"/>
            <p:cNvSpPr txBox="1">
              <a:spLocks noChangeArrowheads="1"/>
            </p:cNvSpPr>
            <p:nvPr userDrawn="1"/>
          </p:nvSpPr>
          <p:spPr bwMode="auto">
            <a:xfrm>
              <a:off x="4558" y="4158"/>
              <a:ext cx="1202" cy="162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600" b="1">
                  <a:latin typeface="Calibri" pitchFamily="34" charset="0"/>
                </a:rPr>
                <a:t>DIRECCION GENERAL DE CALIDAD Y EVALUACION AMBIENTAL Y MEDIO NATURAL</a:t>
              </a:r>
            </a:p>
          </p:txBody>
        </p:sp>
      </p:grpSp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308725"/>
            <a:ext cx="29162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CC"/>
          </a:solidFill>
          <a:latin typeface="Garamond (W1)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CC"/>
          </a:solidFill>
          <a:latin typeface="Garamond (W1)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CC"/>
          </a:solidFill>
          <a:latin typeface="Garamond (W1)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66CC"/>
          </a:solidFill>
          <a:latin typeface="Garamond (W1)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0066CC"/>
          </a:solidFill>
          <a:latin typeface="Garamond (W1)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0066CC"/>
          </a:solidFill>
          <a:latin typeface="Garamond (W1)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0066CC"/>
          </a:solidFill>
          <a:latin typeface="Garamond (W1)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0066CC"/>
          </a:solidFill>
          <a:latin typeface="Garamond (W1)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675687" cy="2663825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2400"/>
              </a:spcAft>
              <a:defRPr/>
            </a:pPr>
            <a:r>
              <a:rPr lang="en-US" sz="3200" u="sng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Elimination of mercury in </a:t>
            </a:r>
            <a:r>
              <a:rPr lang="en-US" sz="3200" u="sng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Chlor</a:t>
            </a:r>
            <a:r>
              <a:rPr lang="en-US" sz="3200" u="sng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-Alkali chemical processes</a:t>
            </a:r>
            <a:r>
              <a:rPr lang="es-ES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2 Subtítulo"/>
          <p:cNvSpPr>
            <a:spLocks noGrp="1"/>
          </p:cNvSpPr>
          <p:nvPr>
            <p:ph type="subTitle" idx="1"/>
          </p:nvPr>
        </p:nvSpPr>
        <p:spPr bwMode="auto">
          <a:xfrm>
            <a:off x="1371600" y="3573463"/>
            <a:ext cx="6945313" cy="23034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/>
              <a:t> </a:t>
            </a:r>
            <a:endParaRPr lang="es-ES" sz="2000" dirty="0" smtClean="0"/>
          </a:p>
          <a:p>
            <a:r>
              <a:rPr lang="en-US" sz="1800" b="1" dirty="0" smtClean="0">
                <a:solidFill>
                  <a:srgbClr val="1B1BC3"/>
                </a:solidFill>
                <a:latin typeface="Calibri" pitchFamily="34" charset="0"/>
                <a:cs typeface="Arial" charset="0"/>
              </a:rPr>
              <a:t>Ana </a:t>
            </a:r>
            <a:r>
              <a:rPr lang="en-US" sz="1800" b="1" dirty="0" err="1" smtClean="0">
                <a:solidFill>
                  <a:srgbClr val="1B1BC3"/>
                </a:solidFill>
                <a:latin typeface="Calibri" pitchFamily="34" charset="0"/>
                <a:cs typeface="Arial" charset="0"/>
              </a:rPr>
              <a:t>García</a:t>
            </a:r>
            <a:r>
              <a:rPr lang="en-US" sz="1800" b="1" dirty="0" smtClean="0">
                <a:solidFill>
                  <a:srgbClr val="1B1BC3"/>
                </a:solidFill>
                <a:latin typeface="Calibri" pitchFamily="34" charset="0"/>
                <a:cs typeface="Arial" charset="0"/>
              </a:rPr>
              <a:t> González</a:t>
            </a:r>
          </a:p>
          <a:p>
            <a:r>
              <a:rPr lang="en-US" sz="1800" b="1" dirty="0" smtClean="0">
                <a:solidFill>
                  <a:srgbClr val="1B1BC3"/>
                </a:solidFill>
                <a:latin typeface="Calibri" pitchFamily="34" charset="0"/>
                <a:cs typeface="Arial" charset="0"/>
              </a:rPr>
              <a:t>Head of the Institutional Coordination Unit</a:t>
            </a:r>
            <a:r>
              <a:rPr lang="es-ES" sz="1800" b="1" dirty="0" smtClean="0">
                <a:solidFill>
                  <a:srgbClr val="1B1BC3"/>
                </a:solidFill>
                <a:latin typeface="Calibri" pitchFamily="34" charset="0"/>
                <a:cs typeface="Arial" charset="0"/>
              </a:rPr>
              <a:t/>
            </a:r>
            <a:br>
              <a:rPr lang="es-ES" sz="1800" b="1" dirty="0" smtClean="0">
                <a:solidFill>
                  <a:srgbClr val="1B1BC3"/>
                </a:solidFill>
                <a:latin typeface="Calibri" pitchFamily="34" charset="0"/>
                <a:cs typeface="Arial" charset="0"/>
              </a:rPr>
            </a:br>
            <a:r>
              <a:rPr lang="en-US" sz="1800" b="1" dirty="0" smtClean="0">
                <a:solidFill>
                  <a:srgbClr val="1B1BC3"/>
                </a:solidFill>
                <a:latin typeface="Calibri" pitchFamily="34" charset="0"/>
                <a:cs typeface="Arial" charset="0"/>
              </a:rPr>
              <a:t>Ministry of Agriculture, Food and Environment of </a:t>
            </a:r>
            <a:r>
              <a:rPr lang="en-US" sz="1800" b="1" dirty="0" smtClean="0">
                <a:solidFill>
                  <a:srgbClr val="1B1BC3"/>
                </a:solidFill>
                <a:latin typeface="Calibri" pitchFamily="34" charset="0"/>
                <a:cs typeface="Arial" charset="0"/>
              </a:rPr>
              <a:t>SPAIN</a:t>
            </a:r>
            <a:endParaRPr lang="es-ES" sz="1800" b="1" dirty="0" smtClean="0">
              <a:solidFill>
                <a:srgbClr val="1B1BC3"/>
              </a:solidFill>
              <a:latin typeface="Calibri" pitchFamily="34" charset="0"/>
              <a:cs typeface="Arial" charset="0"/>
            </a:endParaRPr>
          </a:p>
          <a:p>
            <a:r>
              <a:rPr lang="es-ES" sz="1800" b="1" dirty="0" smtClean="0">
                <a:solidFill>
                  <a:srgbClr val="002060"/>
                </a:solidFill>
                <a:latin typeface="Calibri" pitchFamily="34" charset="0"/>
                <a:cs typeface="Arial" charset="0"/>
              </a:rPr>
              <a:t>aggonzalez@magrama.es</a:t>
            </a:r>
            <a:endParaRPr lang="en-US" sz="2000" b="1" dirty="0" smtClean="0">
              <a:solidFill>
                <a:srgbClr val="002060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Understanding</a:t>
            </a:r>
            <a:r>
              <a:rPr lang="es-ES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</a:t>
            </a:r>
            <a:r>
              <a:rPr lang="es-ES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es-ES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conversión</a:t>
            </a:r>
            <a:endParaRPr lang="es-ES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/>
          <a:lstStyle/>
          <a:p>
            <a:endParaRPr lang="es-ES" b="1" dirty="0" smtClean="0">
              <a:solidFill>
                <a:srgbClr val="7030A0"/>
              </a:solidFill>
            </a:endParaRPr>
          </a:p>
          <a:p>
            <a:endParaRPr lang="es-ES" b="1" dirty="0">
              <a:solidFill>
                <a:srgbClr val="7030A0"/>
              </a:solidFill>
            </a:endParaRPr>
          </a:p>
          <a:p>
            <a:r>
              <a:rPr lang="es-ES" b="1" dirty="0" err="1" smtClean="0">
                <a:solidFill>
                  <a:srgbClr val="7030A0"/>
                </a:solidFill>
              </a:rPr>
              <a:t>Methodologies</a:t>
            </a:r>
            <a:r>
              <a:rPr lang="es-ES" b="1" dirty="0" smtClean="0">
                <a:solidFill>
                  <a:srgbClr val="7030A0"/>
                </a:solidFill>
              </a:rPr>
              <a:t> </a:t>
            </a:r>
            <a:r>
              <a:rPr lang="es-ES" b="1" dirty="0">
                <a:solidFill>
                  <a:srgbClr val="7030A0"/>
                </a:solidFill>
              </a:rPr>
              <a:t>to </a:t>
            </a:r>
            <a:r>
              <a:rPr lang="es-ES" b="1" dirty="0" err="1">
                <a:solidFill>
                  <a:srgbClr val="7030A0"/>
                </a:solidFill>
              </a:rPr>
              <a:t>assess</a:t>
            </a:r>
            <a:r>
              <a:rPr lang="es-ES" b="1" dirty="0">
                <a:solidFill>
                  <a:srgbClr val="7030A0"/>
                </a:solidFill>
              </a:rPr>
              <a:t> </a:t>
            </a:r>
            <a:r>
              <a:rPr lang="es-ES" b="1" dirty="0" err="1">
                <a:solidFill>
                  <a:srgbClr val="7030A0"/>
                </a:solidFill>
              </a:rPr>
              <a:t>the</a:t>
            </a:r>
            <a:r>
              <a:rPr lang="es-ES" b="1" dirty="0">
                <a:solidFill>
                  <a:srgbClr val="7030A0"/>
                </a:solidFill>
              </a:rPr>
              <a:t> </a:t>
            </a:r>
            <a:r>
              <a:rPr lang="es-ES" b="1" dirty="0" err="1">
                <a:solidFill>
                  <a:srgbClr val="7030A0"/>
                </a:solidFill>
              </a:rPr>
              <a:t>needs</a:t>
            </a:r>
            <a:endParaRPr lang="es-ES" b="1" dirty="0">
              <a:solidFill>
                <a:srgbClr val="7030A0"/>
              </a:solidFill>
            </a:endParaRPr>
          </a:p>
          <a:p>
            <a:r>
              <a:rPr lang="es-ES" b="1" dirty="0" err="1">
                <a:solidFill>
                  <a:srgbClr val="7030A0"/>
                </a:solidFill>
              </a:rPr>
              <a:t>Chalenges</a:t>
            </a:r>
            <a:r>
              <a:rPr lang="es-ES" b="1" dirty="0">
                <a:solidFill>
                  <a:srgbClr val="7030A0"/>
                </a:solidFill>
              </a:rPr>
              <a:t> and </a:t>
            </a:r>
            <a:r>
              <a:rPr lang="es-ES" b="1" dirty="0" err="1">
                <a:solidFill>
                  <a:srgbClr val="7030A0"/>
                </a:solidFill>
              </a:rPr>
              <a:t>options</a:t>
            </a:r>
            <a:r>
              <a:rPr lang="es-ES" b="1" dirty="0">
                <a:solidFill>
                  <a:srgbClr val="7030A0"/>
                </a:solidFill>
              </a:rPr>
              <a:t> </a:t>
            </a:r>
            <a:r>
              <a:rPr lang="es-ES" b="1" dirty="0" err="1">
                <a:solidFill>
                  <a:srgbClr val="7030A0"/>
                </a:solidFill>
              </a:rPr>
              <a:t>for</a:t>
            </a:r>
            <a:r>
              <a:rPr lang="es-ES" b="1" dirty="0">
                <a:solidFill>
                  <a:srgbClr val="7030A0"/>
                </a:solidFill>
              </a:rPr>
              <a:t> </a:t>
            </a:r>
            <a:r>
              <a:rPr lang="es-ES" b="1" dirty="0" err="1" smtClean="0">
                <a:solidFill>
                  <a:srgbClr val="7030A0"/>
                </a:solidFill>
              </a:rPr>
              <a:t>conversion</a:t>
            </a:r>
            <a:endParaRPr lang="es-ES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s-ES" b="1" dirty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r>
              <a:rPr lang="es-ES" b="1" dirty="0" err="1">
                <a:solidFill>
                  <a:srgbClr val="7030A0"/>
                </a:solidFill>
              </a:rPr>
              <a:t>Options</a:t>
            </a:r>
            <a:r>
              <a:rPr lang="es-ES" b="1" dirty="0">
                <a:solidFill>
                  <a:srgbClr val="7030A0"/>
                </a:solidFill>
              </a:rPr>
              <a:t> </a:t>
            </a:r>
            <a:r>
              <a:rPr lang="es-ES" b="1" dirty="0" err="1" smtClean="0">
                <a:solidFill>
                  <a:srgbClr val="7030A0"/>
                </a:solidFill>
              </a:rPr>
              <a:t>for</a:t>
            </a:r>
            <a:r>
              <a:rPr lang="es-ES" b="1" dirty="0" smtClean="0">
                <a:solidFill>
                  <a:srgbClr val="7030A0"/>
                </a:solidFill>
              </a:rPr>
              <a:t> </a:t>
            </a:r>
            <a:r>
              <a:rPr lang="es-ES" b="1" dirty="0" err="1" smtClean="0">
                <a:solidFill>
                  <a:srgbClr val="7030A0"/>
                </a:solidFill>
              </a:rPr>
              <a:t>mercury</a:t>
            </a:r>
            <a:r>
              <a:rPr lang="es-ES" b="1" dirty="0" smtClean="0">
                <a:solidFill>
                  <a:srgbClr val="7030A0"/>
                </a:solidFill>
              </a:rPr>
              <a:t> stock </a:t>
            </a:r>
            <a:r>
              <a:rPr lang="es-ES" b="1" dirty="0" err="1">
                <a:solidFill>
                  <a:srgbClr val="7030A0"/>
                </a:solidFill>
              </a:rPr>
              <a:t>management</a:t>
            </a:r>
            <a:endParaRPr lang="es-ES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s-ES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" b="1" dirty="0">
                <a:solidFill>
                  <a:srgbClr val="7030A0"/>
                </a:solidFill>
              </a:rPr>
              <a:t>- </a:t>
            </a:r>
            <a:r>
              <a:rPr lang="es-ES" b="1" dirty="0" smtClean="0">
                <a:solidFill>
                  <a:srgbClr val="7030A0"/>
                </a:solidFill>
              </a:rPr>
              <a:t> </a:t>
            </a:r>
            <a:r>
              <a:rPr lang="es-ES" b="1" dirty="0" err="1" smtClean="0">
                <a:solidFill>
                  <a:srgbClr val="7030A0"/>
                </a:solidFill>
              </a:rPr>
              <a:t>Dealing</a:t>
            </a:r>
            <a:r>
              <a:rPr lang="es-ES" b="1" dirty="0" smtClean="0">
                <a:solidFill>
                  <a:srgbClr val="7030A0"/>
                </a:solidFill>
              </a:rPr>
              <a:t> </a:t>
            </a:r>
            <a:r>
              <a:rPr lang="es-ES" b="1" dirty="0" err="1">
                <a:solidFill>
                  <a:srgbClr val="7030A0"/>
                </a:solidFill>
              </a:rPr>
              <a:t>with</a:t>
            </a:r>
            <a:r>
              <a:rPr lang="es-ES" b="1" dirty="0">
                <a:solidFill>
                  <a:srgbClr val="7030A0"/>
                </a:solidFill>
              </a:rPr>
              <a:t> </a:t>
            </a:r>
            <a:r>
              <a:rPr lang="es-ES" b="1" dirty="0" err="1">
                <a:solidFill>
                  <a:srgbClr val="7030A0"/>
                </a:solidFill>
              </a:rPr>
              <a:t>site</a:t>
            </a:r>
            <a:r>
              <a:rPr lang="es-ES" b="1" dirty="0">
                <a:solidFill>
                  <a:srgbClr val="7030A0"/>
                </a:solidFill>
              </a:rPr>
              <a:t> </a:t>
            </a:r>
            <a:r>
              <a:rPr lang="es-ES" b="1" dirty="0" err="1">
                <a:solidFill>
                  <a:srgbClr val="7030A0"/>
                </a:solidFill>
              </a:rPr>
              <a:t>contamination</a:t>
            </a:r>
            <a:r>
              <a:rPr lang="es-ES" b="1" dirty="0">
                <a:solidFill>
                  <a:srgbClr val="7030A0"/>
                </a:solidFill>
              </a:rPr>
              <a:t> and </a:t>
            </a:r>
            <a:r>
              <a:rPr lang="es-ES" b="1" dirty="0" err="1">
                <a:solidFill>
                  <a:srgbClr val="7030A0"/>
                </a:solidFill>
              </a:rPr>
              <a:t>waste</a:t>
            </a:r>
            <a:r>
              <a:rPr lang="es-ES" b="1" dirty="0">
                <a:solidFill>
                  <a:srgbClr val="7030A0"/>
                </a:solidFill>
              </a:rPr>
              <a:t> </a:t>
            </a:r>
            <a:r>
              <a:rPr lang="es-ES" b="1" dirty="0" err="1">
                <a:solidFill>
                  <a:srgbClr val="7030A0"/>
                </a:solidFill>
              </a:rPr>
              <a:t>disposal</a:t>
            </a:r>
            <a:endParaRPr lang="es-ES" b="1" dirty="0">
              <a:solidFill>
                <a:srgbClr val="7030A0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671564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es-ES" sz="4400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4400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4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Partnership</a:t>
            </a:r>
            <a:r>
              <a:rPr lang="es-E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s-ES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/>
          <a:lstStyle/>
          <a:p>
            <a:pPr indent="-360000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en-US" sz="2400" dirty="0" smtClean="0">
              <a:solidFill>
                <a:srgbClr val="0045DE"/>
              </a:solidFill>
            </a:endParaRPr>
          </a:p>
          <a:p>
            <a:pPr indent="-360000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.. </a:t>
            </a:r>
            <a:r>
              <a:rPr lang="en-US" sz="2400" b="1" dirty="0">
                <a:solidFill>
                  <a:schemeClr val="accent5">
                    <a:lumMod val="25000"/>
                  </a:schemeClr>
                </a:solidFill>
              </a:rPr>
              <a:t>elimination of mercury supply </a:t>
            </a:r>
            <a:r>
              <a:rPr lang="en-US" sz="2400" b="1" dirty="0" smtClean="0">
                <a:solidFill>
                  <a:schemeClr val="accent5">
                    <a:lumMod val="25000"/>
                  </a:schemeClr>
                </a:solidFill>
              </a:rPr>
              <a:t>(</a:t>
            </a: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hierarchy </a:t>
            </a:r>
            <a:r>
              <a:rPr lang="en-US" sz="2400" dirty="0">
                <a:solidFill>
                  <a:schemeClr val="accent5">
                    <a:lumMod val="25000"/>
                  </a:schemeClr>
                </a:solidFill>
              </a:rPr>
              <a:t>of </a:t>
            </a: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sources) </a:t>
            </a:r>
            <a:r>
              <a:rPr lang="en-US" sz="2400" dirty="0">
                <a:solidFill>
                  <a:schemeClr val="accent5">
                    <a:lumMod val="25000"/>
                  </a:schemeClr>
                </a:solidFill>
              </a:rPr>
              <a:t>and </a:t>
            </a:r>
            <a:r>
              <a:rPr lang="en-US" sz="2400" b="1" dirty="0" smtClean="0">
                <a:solidFill>
                  <a:schemeClr val="accent5">
                    <a:lumMod val="25000"/>
                  </a:schemeClr>
                </a:solidFill>
              </a:rPr>
              <a:t>retirement </a:t>
            </a:r>
            <a:r>
              <a:rPr lang="en-US" sz="2400" b="1" dirty="0">
                <a:solidFill>
                  <a:schemeClr val="accent5">
                    <a:lumMod val="25000"/>
                  </a:schemeClr>
                </a:solidFill>
              </a:rPr>
              <a:t>of mercury from the market</a:t>
            </a:r>
            <a:r>
              <a:rPr lang="en-US" sz="2400" dirty="0">
                <a:solidFill>
                  <a:schemeClr val="accent5">
                    <a:lumMod val="25000"/>
                  </a:schemeClr>
                </a:solidFill>
              </a:rPr>
              <a:t> to environmentally sound management. </a:t>
            </a:r>
          </a:p>
          <a:p>
            <a:pPr indent="-360000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accent5">
                    <a:lumMod val="25000"/>
                  </a:schemeClr>
                </a:solidFill>
              </a:rPr>
              <a:t>… </a:t>
            </a:r>
            <a:r>
              <a:rPr lang="en-US" sz="2400" b="1" dirty="0">
                <a:solidFill>
                  <a:schemeClr val="accent5">
                    <a:lumMod val="25000"/>
                  </a:schemeClr>
                </a:solidFill>
              </a:rPr>
              <a:t>elimination of unintentional mercury releases to air, water, and land </a:t>
            </a:r>
            <a:r>
              <a:rPr lang="en-US" sz="2400" dirty="0">
                <a:solidFill>
                  <a:schemeClr val="accent5">
                    <a:lumMod val="25000"/>
                  </a:schemeClr>
                </a:solidFill>
              </a:rPr>
              <a:t>from anthropogenic sources.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422639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Trying</a:t>
            </a:r>
            <a:r>
              <a:rPr lang="es-E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es-ES" sz="4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</a:t>
            </a:r>
            <a:r>
              <a:rPr lang="es-E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solutions</a:t>
            </a:r>
            <a:endParaRPr lang="es-ES" sz="44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altLang="zh-CN" sz="2500" b="1" dirty="0">
                <a:ea typeface="宋体" pitchFamily="-112" charset="-122"/>
              </a:rPr>
              <a:t>Need to manage </a:t>
            </a:r>
            <a:r>
              <a:rPr lang="en-GB" altLang="zh-CN" sz="2500" b="1" dirty="0">
                <a:solidFill>
                  <a:srgbClr val="0070C0"/>
                </a:solidFill>
                <a:ea typeface="宋体" pitchFamily="-112" charset="-122"/>
              </a:rPr>
              <a:t>excess supply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altLang="zh-CN" sz="2500" b="1" dirty="0">
                <a:ea typeface="宋体" pitchFamily="-112" charset="-122"/>
              </a:rPr>
              <a:t>Many countries have difficulties to identify and fund </a:t>
            </a:r>
            <a:r>
              <a:rPr lang="en-GB" altLang="zh-CN" sz="2500" b="1" dirty="0">
                <a:solidFill>
                  <a:srgbClr val="0070C0"/>
                </a:solidFill>
                <a:ea typeface="宋体" pitchFamily="-112" charset="-122"/>
              </a:rPr>
              <a:t>appropriate facilities </a:t>
            </a:r>
            <a:r>
              <a:rPr lang="en-GB" altLang="zh-CN" sz="2500" b="1" dirty="0">
                <a:ea typeface="宋体" pitchFamily="-112" charset="-122"/>
              </a:rPr>
              <a:t>for ESM and storage of Hg and Hg wastes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altLang="zh-CN" sz="2500" b="1" dirty="0">
                <a:ea typeface="宋体" pitchFamily="-112" charset="-122"/>
              </a:rPr>
              <a:t>Manage mercury waste as </a:t>
            </a:r>
            <a:r>
              <a:rPr lang="en-GB" altLang="zh-CN" sz="2500" b="1" dirty="0">
                <a:solidFill>
                  <a:srgbClr val="0070C0"/>
                </a:solidFill>
                <a:ea typeface="宋体" pitchFamily="-112" charset="-122"/>
              </a:rPr>
              <a:t>close to the source </a:t>
            </a:r>
            <a:r>
              <a:rPr lang="en-GB" altLang="zh-CN" sz="2500" b="1" dirty="0">
                <a:ea typeface="宋体" pitchFamily="-112" charset="-122"/>
              </a:rPr>
              <a:t>as possible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altLang="zh-CN" sz="2500" b="1" dirty="0">
                <a:solidFill>
                  <a:srgbClr val="0070C0"/>
                </a:solidFill>
                <a:ea typeface="宋体" pitchFamily="-112" charset="-122"/>
              </a:rPr>
              <a:t>Adequate and effective legislation </a:t>
            </a:r>
            <a:r>
              <a:rPr lang="en-GB" altLang="zh-CN" sz="2500" b="1" dirty="0">
                <a:ea typeface="宋体" pitchFamily="-112" charset="-122"/>
              </a:rPr>
              <a:t>is key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altLang="zh-CN" sz="2500" b="1" dirty="0">
                <a:ea typeface="宋体" pitchFamily="-112" charset="-122"/>
              </a:rPr>
              <a:t>Several </a:t>
            </a:r>
            <a:r>
              <a:rPr lang="en-GB" altLang="zh-CN" sz="2500" b="1" dirty="0">
                <a:solidFill>
                  <a:srgbClr val="0070C0"/>
                </a:solidFill>
                <a:ea typeface="宋体" pitchFamily="-112" charset="-122"/>
              </a:rPr>
              <a:t>stabilization technologies </a:t>
            </a:r>
            <a:r>
              <a:rPr lang="en-GB" altLang="zh-CN" sz="2500" b="1" dirty="0">
                <a:ea typeface="宋体" pitchFamily="-112" charset="-122"/>
              </a:rPr>
              <a:t>are now available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58036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Understanding</a:t>
            </a:r>
            <a:r>
              <a:rPr lang="es-E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</a:t>
            </a:r>
            <a:r>
              <a:rPr lang="es-ES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4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es-ES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conversión</a:t>
            </a:r>
            <a:br>
              <a:rPr lang="es-ES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5576" y="1390683"/>
            <a:ext cx="7931224" cy="4525963"/>
          </a:xfrm>
        </p:spPr>
        <p:txBody>
          <a:bodyPr/>
          <a:lstStyle/>
          <a:p>
            <a:pPr marL="0" indent="0">
              <a:buNone/>
            </a:pPr>
            <a:endParaRPr lang="es-ES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ES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E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</a:t>
            </a:r>
            <a:r>
              <a:rPr lang="es-E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s-ES" sz="36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financial</a:t>
            </a:r>
            <a:r>
              <a:rPr lang="es-E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</a:t>
            </a:r>
            <a:r>
              <a:rPr lang="es-E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es-E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conversión</a:t>
            </a:r>
            <a:r>
              <a:rPr lang="es-ES" sz="3600" b="1" dirty="0">
                <a:solidFill>
                  <a:srgbClr val="3546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3600" b="1" dirty="0">
                <a:solidFill>
                  <a:srgbClr val="3546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buNone/>
            </a:pPr>
            <a:r>
              <a:rPr lang="es-E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Non-WCC </a:t>
            </a:r>
            <a:r>
              <a:rPr lang="es-ES" sz="36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compared</a:t>
            </a:r>
            <a:r>
              <a:rPr lang="es-E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WCC </a:t>
            </a:r>
            <a:r>
              <a:rPr lang="es-E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facilities</a:t>
            </a:r>
            <a:r>
              <a:rPr lang="es-E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barriers</a:t>
            </a:r>
            <a:r>
              <a:rPr lang="es-E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es-E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within</a:t>
            </a:r>
            <a:r>
              <a:rPr lang="es-E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sector</a:t>
            </a:r>
            <a:endParaRPr lang="es-ES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041844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atrón A">
  <a:themeElements>
    <a:clrScheme name="Patrón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trón A">
      <a:majorFont>
        <a:latin typeface="Garamond (W1)"/>
        <a:ea typeface=""/>
        <a:cs typeface=""/>
      </a:majorFont>
      <a:minorFont>
        <a:latin typeface="Garamond (W1)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trón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trón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trón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trón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trón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trón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rón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rón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rón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rón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rón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rón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1004</TotalTime>
  <Words>143</Words>
  <Application>Microsoft Office PowerPoint</Application>
  <PresentationFormat>Presentación en pantalla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宋体</vt:lpstr>
      <vt:lpstr>Arial</vt:lpstr>
      <vt:lpstr>Calibri</vt:lpstr>
      <vt:lpstr>Garamond (W1)</vt:lpstr>
      <vt:lpstr>Verdana</vt:lpstr>
      <vt:lpstr>Wingdings</vt:lpstr>
      <vt:lpstr>Patrón A</vt:lpstr>
      <vt:lpstr>Elimination of mercury in Chlor-Alkali chemical processes </vt:lpstr>
      <vt:lpstr>Understanding needs for conversión</vt:lpstr>
      <vt:lpstr> Partnership objectives</vt:lpstr>
      <vt:lpstr>Trying to find solutions</vt:lpstr>
      <vt:lpstr>Understanding needs for conversión </vt:lpstr>
    </vt:vector>
  </TitlesOfParts>
  <Company>MMA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Ana García González</dc:creator>
  <cp:lastModifiedBy>prestamo</cp:lastModifiedBy>
  <cp:revision>97</cp:revision>
  <dcterms:created xsi:type="dcterms:W3CDTF">2014-03-26T11:35:16Z</dcterms:created>
  <dcterms:modified xsi:type="dcterms:W3CDTF">2016-06-28T11:12:45Z</dcterms:modified>
</cp:coreProperties>
</file>