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3" r:id="rId3"/>
    <p:sldId id="290" r:id="rId4"/>
    <p:sldId id="288" r:id="rId5"/>
    <p:sldId id="275" r:id="rId6"/>
    <p:sldId id="271" r:id="rId7"/>
    <p:sldId id="284" r:id="rId8"/>
    <p:sldId id="291" r:id="rId9"/>
    <p:sldId id="292" r:id="rId10"/>
    <p:sldId id="286" r:id="rId11"/>
    <p:sldId id="282" r:id="rId12"/>
    <p:sldId id="28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>
        <p:scale>
          <a:sx n="82" d="100"/>
          <a:sy n="82" d="100"/>
        </p:scale>
        <p:origin x="-816" y="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  <c:txPr>
        <a:bodyPr/>
        <a:lstStyle/>
        <a:p>
          <a:pPr>
            <a:defRPr lang="en-US" sz="1600"/>
          </a:pPr>
          <a:endParaRPr lang="en-US"/>
        </a:p>
      </c:txPr>
    </c:title>
    <c:view3D>
      <c:rotX val="30"/>
      <c:rotY val="9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Production</c:v>
                </c:pt>
              </c:strCache>
            </c:strRef>
          </c:tx>
          <c:explosion val="25"/>
          <c:dPt>
            <c:idx val="1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0.23010422975974157"/>
                  <c:y val="-0.25056329497274382"/>
                </c:manualLayout>
              </c:layout>
              <c:showVal val="1"/>
            </c:dLbl>
            <c:txPr>
              <a:bodyPr/>
              <a:lstStyle/>
              <a:p>
                <a:pPr>
                  <a:defRPr lang="en-US" sz="1400"/>
                </a:pPr>
                <a:endParaRPr lang="en-US"/>
              </a:p>
            </c:txPr>
            <c:showVal val="1"/>
            <c:showLeaderLines val="1"/>
          </c:dLbls>
          <c:cat>
            <c:strRef>
              <c:f>Sheet1!$A$2:$A$3</c:f>
              <c:strCache>
                <c:ptCount val="2"/>
                <c:pt idx="0">
                  <c:v>Global</c:v>
                </c:pt>
                <c:pt idx="1">
                  <c:v>India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102</c:v>
                </c:pt>
                <c:pt idx="1">
                  <c:v>3.4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lang="en-US"/>
          </a:pPr>
          <a:endParaRPr lang="en-US"/>
        </a:p>
      </c:txPr>
    </c:legend>
    <c:plotVisOnly val="1"/>
  </c:chart>
  <c:spPr>
    <a:solidFill>
      <a:schemeClr val="bg1">
        <a:lumMod val="85000"/>
      </a:schemeClr>
    </a:solidFill>
  </c:spPr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en-US" sz="1800"/>
            </a:pPr>
            <a:r>
              <a:rPr lang="en-US" sz="1800"/>
              <a:t>India- Technology</a:t>
            </a:r>
          </a:p>
        </c:rich>
      </c:tx>
      <c:layout>
        <c:manualLayout>
          <c:xMode val="edge"/>
          <c:yMode val="edge"/>
          <c:x val="0.35043209876543208"/>
          <c:y val="3.614457831325301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Technology</c:v>
                </c:pt>
              </c:strCache>
            </c:strRef>
          </c:tx>
          <c:explosion val="43"/>
          <c:dPt>
            <c:idx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1"/>
            <c:spPr>
              <a:solidFill>
                <a:schemeClr val="accent2">
                  <a:lumMod val="7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Cell Membrane</c:v>
                </c:pt>
                <c:pt idx="1">
                  <c:v>Mercury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100</c:v>
                </c:pt>
                <c:pt idx="1">
                  <c:v>0</c:v>
                </c:pt>
              </c:numCache>
            </c:numRef>
          </c:val>
        </c:ser>
      </c:pie3DChart>
    </c:plotArea>
    <c:legend>
      <c:legendPos val="r"/>
      <c:legendEntry>
        <c:idx val="1"/>
        <c:delete val="1"/>
      </c:legendEntry>
      <c:layout/>
      <c:txPr>
        <a:bodyPr/>
        <a:lstStyle/>
        <a:p>
          <a:pPr>
            <a:defRPr lang="en-US" sz="14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AD3F6C-0D28-43D7-A44C-89FEE49FF1CB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39AFDDFD-4077-412F-92E5-33BCAB10840F}">
      <dgm:prSet custT="1"/>
      <dgm:spPr/>
      <dgm:t>
        <a:bodyPr/>
        <a:lstStyle/>
        <a:p>
          <a:r>
            <a:rPr lang="en-US" sz="1800" b="1" dirty="0" smtClean="0">
              <a:solidFill>
                <a:schemeClr val="accent5">
                  <a:lumMod val="75000"/>
                </a:schemeClr>
              </a:solidFill>
            </a:rPr>
            <a:t>Shift to Membrane technology by 2012</a:t>
          </a:r>
          <a:endParaRPr lang="en-US" sz="1800" b="1" dirty="0">
            <a:solidFill>
              <a:schemeClr val="accent5">
                <a:lumMod val="75000"/>
              </a:schemeClr>
            </a:solidFill>
          </a:endParaRPr>
        </a:p>
      </dgm:t>
    </dgm:pt>
    <dgm:pt modelId="{7D04E893-1920-4CB5-9BA6-564EF3725AAA}" type="parTrans" cxnId="{CCD37B90-67D1-446E-9A3D-C956665F6389}">
      <dgm:prSet/>
      <dgm:spPr/>
      <dgm:t>
        <a:bodyPr/>
        <a:lstStyle/>
        <a:p>
          <a:endParaRPr lang="en-US"/>
        </a:p>
      </dgm:t>
    </dgm:pt>
    <dgm:pt modelId="{5037E4C7-2AB9-4120-AB71-86EAD593001B}" type="sibTrans" cxnId="{CCD37B90-67D1-446E-9A3D-C956665F6389}">
      <dgm:prSet/>
      <dgm:spPr/>
      <dgm:t>
        <a:bodyPr/>
        <a:lstStyle/>
        <a:p>
          <a:endParaRPr lang="en-US"/>
        </a:p>
      </dgm:t>
    </dgm:pt>
    <dgm:pt modelId="{6295B91A-12AD-41E1-A6C0-4EA7A65CC558}">
      <dgm:prSet/>
      <dgm:spPr/>
      <dgm:t>
        <a:bodyPr/>
        <a:lstStyle/>
        <a:p>
          <a:r>
            <a:rPr lang="en-US" dirty="0" smtClean="0"/>
            <a:t>Mercury distillation</a:t>
          </a:r>
          <a:endParaRPr lang="en-US" dirty="0"/>
        </a:p>
      </dgm:t>
    </dgm:pt>
    <dgm:pt modelId="{D246F8F4-A6D6-4F0C-939B-565CD060C324}" type="sibTrans" cxnId="{0EA870C5-DD82-476A-B3A4-87209BB09705}">
      <dgm:prSet/>
      <dgm:spPr/>
      <dgm:t>
        <a:bodyPr/>
        <a:lstStyle/>
        <a:p>
          <a:endParaRPr lang="en-US"/>
        </a:p>
      </dgm:t>
    </dgm:pt>
    <dgm:pt modelId="{B5051D5A-5172-47C2-BC25-A332B77BD1BB}" type="parTrans" cxnId="{0EA870C5-DD82-476A-B3A4-87209BB09705}">
      <dgm:prSet/>
      <dgm:spPr/>
      <dgm:t>
        <a:bodyPr/>
        <a:lstStyle/>
        <a:p>
          <a:endParaRPr lang="en-US"/>
        </a:p>
      </dgm:t>
    </dgm:pt>
    <dgm:pt modelId="{F2F19CAB-B560-4153-BED5-51D2C6F10FFD}">
      <dgm:prSet/>
      <dgm:spPr/>
      <dgm:t>
        <a:bodyPr/>
        <a:lstStyle/>
        <a:p>
          <a:r>
            <a:rPr lang="en-US" dirty="0" smtClean="0"/>
            <a:t>De-</a:t>
          </a:r>
          <a:r>
            <a:rPr lang="en-US" dirty="0" err="1" smtClean="0"/>
            <a:t>mercurisation</a:t>
          </a:r>
          <a:r>
            <a:rPr lang="en-US" dirty="0" smtClean="0"/>
            <a:t> of caustic soda</a:t>
          </a:r>
          <a:endParaRPr lang="en-US" dirty="0"/>
        </a:p>
      </dgm:t>
    </dgm:pt>
    <dgm:pt modelId="{B47E02D5-00F0-48F6-9CC2-5EAFA06929F0}" type="sibTrans" cxnId="{1BA72BCC-C93B-4F32-962C-899DCB736DDE}">
      <dgm:prSet/>
      <dgm:spPr/>
      <dgm:t>
        <a:bodyPr/>
        <a:lstStyle/>
        <a:p>
          <a:endParaRPr lang="en-US"/>
        </a:p>
      </dgm:t>
    </dgm:pt>
    <dgm:pt modelId="{70555585-60F0-4FCD-A0E5-8E64A38008A2}" type="parTrans" cxnId="{1BA72BCC-C93B-4F32-962C-899DCB736DDE}">
      <dgm:prSet/>
      <dgm:spPr/>
      <dgm:t>
        <a:bodyPr/>
        <a:lstStyle/>
        <a:p>
          <a:endParaRPr lang="en-US"/>
        </a:p>
      </dgm:t>
    </dgm:pt>
    <dgm:pt modelId="{CEEBAC2B-1030-4913-B37D-5E502C23A7E3}">
      <dgm:prSet/>
      <dgm:spPr/>
      <dgm:t>
        <a:bodyPr/>
        <a:lstStyle/>
        <a:p>
          <a:r>
            <a:rPr lang="en-US" dirty="0" smtClean="0"/>
            <a:t>Reduction of mercury consumption</a:t>
          </a:r>
        </a:p>
      </dgm:t>
    </dgm:pt>
    <dgm:pt modelId="{8AEFE681-5816-442A-96B1-14A35560BB4D}" type="sibTrans" cxnId="{F70E6136-3208-4C87-810C-A21A40EBF439}">
      <dgm:prSet/>
      <dgm:spPr/>
      <dgm:t>
        <a:bodyPr/>
        <a:lstStyle/>
        <a:p>
          <a:endParaRPr lang="en-US"/>
        </a:p>
      </dgm:t>
    </dgm:pt>
    <dgm:pt modelId="{CDB513AF-4EAD-4CCB-8F33-758B4D59C144}" type="parTrans" cxnId="{F70E6136-3208-4C87-810C-A21A40EBF439}">
      <dgm:prSet/>
      <dgm:spPr/>
      <dgm:t>
        <a:bodyPr/>
        <a:lstStyle/>
        <a:p>
          <a:endParaRPr lang="en-US"/>
        </a:p>
      </dgm:t>
    </dgm:pt>
    <dgm:pt modelId="{98672388-49F5-4359-B0D0-A8B72BE26F16}">
      <dgm:prSet/>
      <dgm:spPr/>
      <dgm:t>
        <a:bodyPr/>
        <a:lstStyle/>
        <a:p>
          <a:r>
            <a:rPr lang="en-US" dirty="0" smtClean="0"/>
            <a:t>Reduced mercury release</a:t>
          </a:r>
        </a:p>
      </dgm:t>
    </dgm:pt>
    <dgm:pt modelId="{935B9322-ACFE-4515-B1AB-C7E196C19823}" type="sibTrans" cxnId="{C8B260FD-07C9-40BC-A325-ECAFC809EF19}">
      <dgm:prSet/>
      <dgm:spPr/>
      <dgm:t>
        <a:bodyPr/>
        <a:lstStyle/>
        <a:p>
          <a:endParaRPr lang="en-US"/>
        </a:p>
      </dgm:t>
    </dgm:pt>
    <dgm:pt modelId="{D030FE29-B59A-4216-A38E-C65418FF1030}" type="parTrans" cxnId="{C8B260FD-07C9-40BC-A325-ECAFC809EF19}">
      <dgm:prSet/>
      <dgm:spPr/>
      <dgm:t>
        <a:bodyPr/>
        <a:lstStyle/>
        <a:p>
          <a:endParaRPr lang="en-US"/>
        </a:p>
      </dgm:t>
    </dgm:pt>
    <dgm:pt modelId="{8E1E27D0-AB3D-4BB8-BF2E-8F9E92AFDECE}" type="pres">
      <dgm:prSet presAssocID="{FEAD3F6C-0D28-43D7-A44C-89FEE49FF1CB}" presName="arrowDiagram" presStyleCnt="0">
        <dgm:presLayoutVars>
          <dgm:chMax val="5"/>
          <dgm:dir/>
          <dgm:resizeHandles val="exact"/>
        </dgm:presLayoutVars>
      </dgm:prSet>
      <dgm:spPr/>
    </dgm:pt>
    <dgm:pt modelId="{92772CE9-939D-4131-901D-448D62D0489A}" type="pres">
      <dgm:prSet presAssocID="{FEAD3F6C-0D28-43D7-A44C-89FEE49FF1CB}" presName="arrow" presStyleLbl="bgShp" presStyleIdx="0" presStyleCnt="1"/>
      <dgm:spPr/>
    </dgm:pt>
    <dgm:pt modelId="{6F7DF6E5-80E9-4D25-9E90-818E8A45AF94}" type="pres">
      <dgm:prSet presAssocID="{FEAD3F6C-0D28-43D7-A44C-89FEE49FF1CB}" presName="arrowDiagram5" presStyleCnt="0"/>
      <dgm:spPr/>
    </dgm:pt>
    <dgm:pt modelId="{0DFAC173-6CAD-4A57-BAFA-F605CFD399A5}" type="pres">
      <dgm:prSet presAssocID="{6295B91A-12AD-41E1-A6C0-4EA7A65CC558}" presName="bullet5a" presStyleLbl="node1" presStyleIdx="0" presStyleCnt="5"/>
      <dgm:spPr/>
    </dgm:pt>
    <dgm:pt modelId="{57D255D3-38CB-49B4-A71F-22ED10C0594C}" type="pres">
      <dgm:prSet presAssocID="{6295B91A-12AD-41E1-A6C0-4EA7A65CC558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D19379-44C0-46CD-B2A5-96AB442C742A}" type="pres">
      <dgm:prSet presAssocID="{F2F19CAB-B560-4153-BED5-51D2C6F10FFD}" presName="bullet5b" presStyleLbl="node1" presStyleIdx="1" presStyleCnt="5"/>
      <dgm:spPr/>
    </dgm:pt>
    <dgm:pt modelId="{12652E8F-6E7F-4FB6-B0FE-BB5396BE9036}" type="pres">
      <dgm:prSet presAssocID="{F2F19CAB-B560-4153-BED5-51D2C6F10FFD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45C2D4-BE35-4879-806F-85FDE1536085}" type="pres">
      <dgm:prSet presAssocID="{CEEBAC2B-1030-4913-B37D-5E502C23A7E3}" presName="bullet5c" presStyleLbl="node1" presStyleIdx="2" presStyleCnt="5"/>
      <dgm:spPr/>
    </dgm:pt>
    <dgm:pt modelId="{3911C83B-C2C7-4812-9649-1145A472C188}" type="pres">
      <dgm:prSet presAssocID="{CEEBAC2B-1030-4913-B37D-5E502C23A7E3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092EA9-56C1-485C-9347-96F9F2A5C0B1}" type="pres">
      <dgm:prSet presAssocID="{98672388-49F5-4359-B0D0-A8B72BE26F16}" presName="bullet5d" presStyleLbl="node1" presStyleIdx="3" presStyleCnt="5"/>
      <dgm:spPr/>
    </dgm:pt>
    <dgm:pt modelId="{36A0C260-5333-4E15-AF4D-D6A625BF5A49}" type="pres">
      <dgm:prSet presAssocID="{98672388-49F5-4359-B0D0-A8B72BE26F16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10368C-1F2C-4178-BCA4-C5C94E366149}" type="pres">
      <dgm:prSet presAssocID="{39AFDDFD-4077-412F-92E5-33BCAB10840F}" presName="bullet5e" presStyleLbl="node1" presStyleIdx="4" presStyleCnt="5"/>
      <dgm:spPr/>
    </dgm:pt>
    <dgm:pt modelId="{ECC09739-C9B5-4460-8848-0E06AE1CDF3B}" type="pres">
      <dgm:prSet presAssocID="{39AFDDFD-4077-412F-92E5-33BCAB10840F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314DD8A-1868-40A7-9ED3-9AD00C2F2148}" type="presOf" srcId="{98672388-49F5-4359-B0D0-A8B72BE26F16}" destId="{36A0C260-5333-4E15-AF4D-D6A625BF5A49}" srcOrd="0" destOrd="0" presId="urn:microsoft.com/office/officeart/2005/8/layout/arrow2"/>
    <dgm:cxn modelId="{78484C87-433F-4F42-958F-6FDA51CA7BE0}" type="presOf" srcId="{6295B91A-12AD-41E1-A6C0-4EA7A65CC558}" destId="{57D255D3-38CB-49B4-A71F-22ED10C0594C}" srcOrd="0" destOrd="0" presId="urn:microsoft.com/office/officeart/2005/8/layout/arrow2"/>
    <dgm:cxn modelId="{487FD93F-F0A9-4543-9AF0-54DEE4974D02}" type="presOf" srcId="{39AFDDFD-4077-412F-92E5-33BCAB10840F}" destId="{ECC09739-C9B5-4460-8848-0E06AE1CDF3B}" srcOrd="0" destOrd="0" presId="urn:microsoft.com/office/officeart/2005/8/layout/arrow2"/>
    <dgm:cxn modelId="{1BA72BCC-C93B-4F32-962C-899DCB736DDE}" srcId="{FEAD3F6C-0D28-43D7-A44C-89FEE49FF1CB}" destId="{F2F19CAB-B560-4153-BED5-51D2C6F10FFD}" srcOrd="1" destOrd="0" parTransId="{70555585-60F0-4FCD-A0E5-8E64A38008A2}" sibTransId="{B47E02D5-00F0-48F6-9CC2-5EAFA06929F0}"/>
    <dgm:cxn modelId="{0EA870C5-DD82-476A-B3A4-87209BB09705}" srcId="{FEAD3F6C-0D28-43D7-A44C-89FEE49FF1CB}" destId="{6295B91A-12AD-41E1-A6C0-4EA7A65CC558}" srcOrd="0" destOrd="0" parTransId="{B5051D5A-5172-47C2-BC25-A332B77BD1BB}" sibTransId="{D246F8F4-A6D6-4F0C-939B-565CD060C324}"/>
    <dgm:cxn modelId="{4D2885B3-7E6E-4506-BB3E-266A0186CA0B}" type="presOf" srcId="{FEAD3F6C-0D28-43D7-A44C-89FEE49FF1CB}" destId="{8E1E27D0-AB3D-4BB8-BF2E-8F9E92AFDECE}" srcOrd="0" destOrd="0" presId="urn:microsoft.com/office/officeart/2005/8/layout/arrow2"/>
    <dgm:cxn modelId="{F70E6136-3208-4C87-810C-A21A40EBF439}" srcId="{FEAD3F6C-0D28-43D7-A44C-89FEE49FF1CB}" destId="{CEEBAC2B-1030-4913-B37D-5E502C23A7E3}" srcOrd="2" destOrd="0" parTransId="{CDB513AF-4EAD-4CCB-8F33-758B4D59C144}" sibTransId="{8AEFE681-5816-442A-96B1-14A35560BB4D}"/>
    <dgm:cxn modelId="{0FBF5D85-B3CB-4B19-9F3D-F30458F422BB}" type="presOf" srcId="{CEEBAC2B-1030-4913-B37D-5E502C23A7E3}" destId="{3911C83B-C2C7-4812-9649-1145A472C188}" srcOrd="0" destOrd="0" presId="urn:microsoft.com/office/officeart/2005/8/layout/arrow2"/>
    <dgm:cxn modelId="{EA4851F7-23FF-4CE6-8E1E-EA7BA6F7D807}" type="presOf" srcId="{F2F19CAB-B560-4153-BED5-51D2C6F10FFD}" destId="{12652E8F-6E7F-4FB6-B0FE-BB5396BE9036}" srcOrd="0" destOrd="0" presId="urn:microsoft.com/office/officeart/2005/8/layout/arrow2"/>
    <dgm:cxn modelId="{CCD37B90-67D1-446E-9A3D-C956665F6389}" srcId="{FEAD3F6C-0D28-43D7-A44C-89FEE49FF1CB}" destId="{39AFDDFD-4077-412F-92E5-33BCAB10840F}" srcOrd="4" destOrd="0" parTransId="{7D04E893-1920-4CB5-9BA6-564EF3725AAA}" sibTransId="{5037E4C7-2AB9-4120-AB71-86EAD593001B}"/>
    <dgm:cxn modelId="{C8B260FD-07C9-40BC-A325-ECAFC809EF19}" srcId="{FEAD3F6C-0D28-43D7-A44C-89FEE49FF1CB}" destId="{98672388-49F5-4359-B0D0-A8B72BE26F16}" srcOrd="3" destOrd="0" parTransId="{D030FE29-B59A-4216-A38E-C65418FF1030}" sibTransId="{935B9322-ACFE-4515-B1AB-C7E196C19823}"/>
    <dgm:cxn modelId="{09121850-65D9-4FC8-9979-723F5847AFB5}" type="presParOf" srcId="{8E1E27D0-AB3D-4BB8-BF2E-8F9E92AFDECE}" destId="{92772CE9-939D-4131-901D-448D62D0489A}" srcOrd="0" destOrd="0" presId="urn:microsoft.com/office/officeart/2005/8/layout/arrow2"/>
    <dgm:cxn modelId="{AB39291A-3995-43AA-95D1-4C6CB939F24D}" type="presParOf" srcId="{8E1E27D0-AB3D-4BB8-BF2E-8F9E92AFDECE}" destId="{6F7DF6E5-80E9-4D25-9E90-818E8A45AF94}" srcOrd="1" destOrd="0" presId="urn:microsoft.com/office/officeart/2005/8/layout/arrow2"/>
    <dgm:cxn modelId="{E34601EC-4FD4-42B0-A647-9762609F6E05}" type="presParOf" srcId="{6F7DF6E5-80E9-4D25-9E90-818E8A45AF94}" destId="{0DFAC173-6CAD-4A57-BAFA-F605CFD399A5}" srcOrd="0" destOrd="0" presId="urn:microsoft.com/office/officeart/2005/8/layout/arrow2"/>
    <dgm:cxn modelId="{36B8BE81-7334-461E-8033-4461FD431B9B}" type="presParOf" srcId="{6F7DF6E5-80E9-4D25-9E90-818E8A45AF94}" destId="{57D255D3-38CB-49B4-A71F-22ED10C0594C}" srcOrd="1" destOrd="0" presId="urn:microsoft.com/office/officeart/2005/8/layout/arrow2"/>
    <dgm:cxn modelId="{BE035EC3-3D49-4F70-8329-AF7D379351A1}" type="presParOf" srcId="{6F7DF6E5-80E9-4D25-9E90-818E8A45AF94}" destId="{A8D19379-44C0-46CD-B2A5-96AB442C742A}" srcOrd="2" destOrd="0" presId="urn:microsoft.com/office/officeart/2005/8/layout/arrow2"/>
    <dgm:cxn modelId="{83B7F968-4AD7-4C0A-9F38-C6A216E39A84}" type="presParOf" srcId="{6F7DF6E5-80E9-4D25-9E90-818E8A45AF94}" destId="{12652E8F-6E7F-4FB6-B0FE-BB5396BE9036}" srcOrd="3" destOrd="0" presId="urn:microsoft.com/office/officeart/2005/8/layout/arrow2"/>
    <dgm:cxn modelId="{104A6329-38D9-40E4-8807-0CFFD7684E6E}" type="presParOf" srcId="{6F7DF6E5-80E9-4D25-9E90-818E8A45AF94}" destId="{CD45C2D4-BE35-4879-806F-85FDE1536085}" srcOrd="4" destOrd="0" presId="urn:microsoft.com/office/officeart/2005/8/layout/arrow2"/>
    <dgm:cxn modelId="{1EE7EAF9-E9A8-4C32-8406-E72988C80785}" type="presParOf" srcId="{6F7DF6E5-80E9-4D25-9E90-818E8A45AF94}" destId="{3911C83B-C2C7-4812-9649-1145A472C188}" srcOrd="5" destOrd="0" presId="urn:microsoft.com/office/officeart/2005/8/layout/arrow2"/>
    <dgm:cxn modelId="{4E683D8C-AFC2-4910-9425-539763B3BB49}" type="presParOf" srcId="{6F7DF6E5-80E9-4D25-9E90-818E8A45AF94}" destId="{EA092EA9-56C1-485C-9347-96F9F2A5C0B1}" srcOrd="6" destOrd="0" presId="urn:microsoft.com/office/officeart/2005/8/layout/arrow2"/>
    <dgm:cxn modelId="{09C96472-CF0B-4A94-8C94-5471E9399965}" type="presParOf" srcId="{6F7DF6E5-80E9-4D25-9E90-818E8A45AF94}" destId="{36A0C260-5333-4E15-AF4D-D6A625BF5A49}" srcOrd="7" destOrd="0" presId="urn:microsoft.com/office/officeart/2005/8/layout/arrow2"/>
    <dgm:cxn modelId="{56CE7D8A-4C6C-4906-83EA-2DBCC3F52156}" type="presParOf" srcId="{6F7DF6E5-80E9-4D25-9E90-818E8A45AF94}" destId="{9F10368C-1F2C-4178-BCA4-C5C94E366149}" srcOrd="8" destOrd="0" presId="urn:microsoft.com/office/officeart/2005/8/layout/arrow2"/>
    <dgm:cxn modelId="{C674188D-A724-4EDF-BBBE-D28337AD8665}" type="presParOf" srcId="{6F7DF6E5-80E9-4D25-9E90-818E8A45AF94}" destId="{ECC09739-C9B5-4460-8848-0E06AE1CDF3B}" srcOrd="9" destOrd="0" presId="urn:microsoft.com/office/officeart/2005/8/layout/arrow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714F80-D768-4553-8395-8F171B39DE73}" type="doc">
      <dgm:prSet loTypeId="urn:microsoft.com/office/officeart/2005/8/layout/radial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74A1C92-76AE-4C1B-B78C-29BE64B5FE8F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 smtClean="0"/>
            <a:t>Membrane cell advantages</a:t>
          </a:r>
          <a:endParaRPr lang="en-US" dirty="0"/>
        </a:p>
      </dgm:t>
    </dgm:pt>
    <dgm:pt modelId="{8AB17BA2-2026-47D4-841B-A50C51830420}" type="parTrans" cxnId="{105F46C1-1C34-4B76-B458-81DBB0735883}">
      <dgm:prSet/>
      <dgm:spPr/>
      <dgm:t>
        <a:bodyPr/>
        <a:lstStyle/>
        <a:p>
          <a:endParaRPr lang="en-US"/>
        </a:p>
      </dgm:t>
    </dgm:pt>
    <dgm:pt modelId="{C496E52F-E48E-485A-8FA9-E2FC92FB3111}" type="sibTrans" cxnId="{105F46C1-1C34-4B76-B458-81DBB0735883}">
      <dgm:prSet/>
      <dgm:spPr/>
      <dgm:t>
        <a:bodyPr/>
        <a:lstStyle/>
        <a:p>
          <a:endParaRPr lang="en-US"/>
        </a:p>
      </dgm:t>
    </dgm:pt>
    <dgm:pt modelId="{A43328E8-C8CD-4791-A6EA-C8A55DD86D2C}">
      <dgm:prSet phldrT="[Text]" custT="1"/>
      <dgm:spPr/>
      <dgm:t>
        <a:bodyPr/>
        <a:lstStyle/>
        <a:p>
          <a:r>
            <a:rPr lang="en-US" sz="1600" dirty="0" smtClean="0"/>
            <a:t>Improved product quality</a:t>
          </a:r>
          <a:endParaRPr lang="en-US" sz="1600" dirty="0"/>
        </a:p>
      </dgm:t>
    </dgm:pt>
    <dgm:pt modelId="{1EDDD51C-01A6-440E-9777-75D5210375A5}" type="parTrans" cxnId="{2D81934D-C175-49C2-A4BC-8391057D08E3}">
      <dgm:prSet/>
      <dgm:spPr/>
      <dgm:t>
        <a:bodyPr/>
        <a:lstStyle/>
        <a:p>
          <a:endParaRPr lang="en-US"/>
        </a:p>
      </dgm:t>
    </dgm:pt>
    <dgm:pt modelId="{47325F0C-A93C-41BC-B97F-6A36864A94A3}" type="sibTrans" cxnId="{2D81934D-C175-49C2-A4BC-8391057D08E3}">
      <dgm:prSet/>
      <dgm:spPr/>
      <dgm:t>
        <a:bodyPr/>
        <a:lstStyle/>
        <a:p>
          <a:endParaRPr lang="en-US"/>
        </a:p>
      </dgm:t>
    </dgm:pt>
    <dgm:pt modelId="{532A4D6D-D63C-440A-8B67-E9148ED93D0A}">
      <dgm:prSet phldrT="[Text]" custT="1"/>
      <dgm:spPr/>
      <dgm:t>
        <a:bodyPr/>
        <a:lstStyle/>
        <a:p>
          <a:r>
            <a:rPr lang="en-US" sz="1600" dirty="0" smtClean="0"/>
            <a:t>Mercury free - toxicity reduction</a:t>
          </a:r>
          <a:endParaRPr lang="en-US" sz="1600" dirty="0"/>
        </a:p>
      </dgm:t>
    </dgm:pt>
    <dgm:pt modelId="{7F58BA74-FFE1-4897-BB7E-0D5F9FA4AE14}" type="parTrans" cxnId="{1F2AF588-3C25-446D-80CF-55F36DAB3496}">
      <dgm:prSet/>
      <dgm:spPr/>
      <dgm:t>
        <a:bodyPr/>
        <a:lstStyle/>
        <a:p>
          <a:endParaRPr lang="en-US"/>
        </a:p>
      </dgm:t>
    </dgm:pt>
    <dgm:pt modelId="{4099E145-ED95-4178-8373-815B0A95326D}" type="sibTrans" cxnId="{1F2AF588-3C25-446D-80CF-55F36DAB3496}">
      <dgm:prSet/>
      <dgm:spPr/>
      <dgm:t>
        <a:bodyPr/>
        <a:lstStyle/>
        <a:p>
          <a:endParaRPr lang="en-US"/>
        </a:p>
      </dgm:t>
    </dgm:pt>
    <dgm:pt modelId="{62747B5F-2983-421E-9290-3AE9C7ED0F56}">
      <dgm:prSet phldrT="[Text]" custT="1"/>
      <dgm:spPr/>
      <dgm:t>
        <a:bodyPr/>
        <a:lstStyle/>
        <a:p>
          <a:r>
            <a:rPr lang="en-US" sz="1600" dirty="0" smtClean="0"/>
            <a:t>Energy savings - Reduced carbon footprint and costs</a:t>
          </a:r>
          <a:endParaRPr lang="en-US" sz="1600" dirty="0"/>
        </a:p>
      </dgm:t>
    </dgm:pt>
    <dgm:pt modelId="{FE01C577-428D-4451-A60A-EAD24B99B340}" type="parTrans" cxnId="{85025F63-E55F-4F3E-B69F-083CC09D9E05}">
      <dgm:prSet/>
      <dgm:spPr/>
      <dgm:t>
        <a:bodyPr/>
        <a:lstStyle/>
        <a:p>
          <a:endParaRPr lang="en-US"/>
        </a:p>
      </dgm:t>
    </dgm:pt>
    <dgm:pt modelId="{D8D4196C-2A21-4E5D-81CE-CF959EA86837}" type="sibTrans" cxnId="{85025F63-E55F-4F3E-B69F-083CC09D9E05}">
      <dgm:prSet/>
      <dgm:spPr/>
      <dgm:t>
        <a:bodyPr/>
        <a:lstStyle/>
        <a:p>
          <a:endParaRPr lang="en-US"/>
        </a:p>
      </dgm:t>
    </dgm:pt>
    <dgm:pt modelId="{9635C6BF-5EF8-40AC-B30D-AD4D8F80ABBE}">
      <dgm:prSet/>
      <dgm:spPr/>
      <dgm:t>
        <a:bodyPr/>
        <a:lstStyle/>
        <a:p>
          <a:r>
            <a:rPr lang="en-IN" dirty="0" smtClean="0"/>
            <a:t>Reduction in mercury management costs</a:t>
          </a:r>
          <a:endParaRPr lang="en-IN" dirty="0"/>
        </a:p>
      </dgm:t>
    </dgm:pt>
    <dgm:pt modelId="{FA9DB68F-43A6-46A7-A8AE-3BF35609292B}" type="parTrans" cxnId="{9EDF596D-3FE5-4913-AE32-1BDD8E7189A6}">
      <dgm:prSet/>
      <dgm:spPr/>
    </dgm:pt>
    <dgm:pt modelId="{46C98C33-952F-4CD2-A47A-005897594DC4}" type="sibTrans" cxnId="{9EDF596D-3FE5-4913-AE32-1BDD8E7189A6}">
      <dgm:prSet/>
      <dgm:spPr/>
    </dgm:pt>
    <dgm:pt modelId="{5EE28816-D19B-4EBB-B975-EB55239012B0}" type="pres">
      <dgm:prSet presAssocID="{A8714F80-D768-4553-8395-8F171B39DE7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3F3BE89-6CDF-4BE7-886E-A3D67300C3C8}" type="pres">
      <dgm:prSet presAssocID="{474A1C92-76AE-4C1B-B78C-29BE64B5FE8F}" presName="centerShape" presStyleLbl="node0" presStyleIdx="0" presStyleCnt="1"/>
      <dgm:spPr/>
      <dgm:t>
        <a:bodyPr/>
        <a:lstStyle/>
        <a:p>
          <a:endParaRPr lang="en-US"/>
        </a:p>
      </dgm:t>
    </dgm:pt>
    <dgm:pt modelId="{29E28E87-FF16-441B-84EA-7855501A7320}" type="pres">
      <dgm:prSet presAssocID="{A43328E8-C8CD-4791-A6EA-C8A55DD86D2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7C85A92-A3A0-48C2-9359-C61EDD5D1DB5}" type="pres">
      <dgm:prSet presAssocID="{A43328E8-C8CD-4791-A6EA-C8A55DD86D2C}" presName="dummy" presStyleCnt="0"/>
      <dgm:spPr/>
    </dgm:pt>
    <dgm:pt modelId="{7213D892-017F-4255-AD1C-1F4B32EC387E}" type="pres">
      <dgm:prSet presAssocID="{47325F0C-A93C-41BC-B97F-6A36864A94A3}" presName="sibTrans" presStyleLbl="sibTrans2D1" presStyleIdx="0" presStyleCnt="4"/>
      <dgm:spPr/>
      <dgm:t>
        <a:bodyPr/>
        <a:lstStyle/>
        <a:p>
          <a:endParaRPr lang="en-IN"/>
        </a:p>
      </dgm:t>
    </dgm:pt>
    <dgm:pt modelId="{62A5623B-5513-48EB-AB98-027F720DDA7C}" type="pres">
      <dgm:prSet presAssocID="{532A4D6D-D63C-440A-8B67-E9148ED93D0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EE2C1E-FBFA-47C9-884E-F81B31CB95A5}" type="pres">
      <dgm:prSet presAssocID="{532A4D6D-D63C-440A-8B67-E9148ED93D0A}" presName="dummy" presStyleCnt="0"/>
      <dgm:spPr/>
    </dgm:pt>
    <dgm:pt modelId="{0DF2DC81-AB92-4BE5-9079-46CB3664D3A3}" type="pres">
      <dgm:prSet presAssocID="{4099E145-ED95-4178-8373-815B0A95326D}" presName="sibTrans" presStyleLbl="sibTrans2D1" presStyleIdx="1" presStyleCnt="4"/>
      <dgm:spPr/>
      <dgm:t>
        <a:bodyPr/>
        <a:lstStyle/>
        <a:p>
          <a:endParaRPr lang="en-IN"/>
        </a:p>
      </dgm:t>
    </dgm:pt>
    <dgm:pt modelId="{171E2CCC-D368-430F-8328-2DF7D76FBB6F}" type="pres">
      <dgm:prSet presAssocID="{9635C6BF-5EF8-40AC-B30D-AD4D8F80ABB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A84E275-FF95-4695-808B-2B9CE840FF67}" type="pres">
      <dgm:prSet presAssocID="{9635C6BF-5EF8-40AC-B30D-AD4D8F80ABBE}" presName="dummy" presStyleCnt="0"/>
      <dgm:spPr/>
    </dgm:pt>
    <dgm:pt modelId="{A9B32141-EDE6-414F-B1D3-94526AFD70AD}" type="pres">
      <dgm:prSet presAssocID="{46C98C33-952F-4CD2-A47A-005897594DC4}" presName="sibTrans" presStyleLbl="sibTrans2D1" presStyleIdx="2" presStyleCnt="4"/>
      <dgm:spPr/>
    </dgm:pt>
    <dgm:pt modelId="{0529CD12-9902-498F-84C1-C7010CC1852B}" type="pres">
      <dgm:prSet presAssocID="{62747B5F-2983-421E-9290-3AE9C7ED0F5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A17F28-034B-4C3C-A097-D6D3F6A50B6A}" type="pres">
      <dgm:prSet presAssocID="{62747B5F-2983-421E-9290-3AE9C7ED0F56}" presName="dummy" presStyleCnt="0"/>
      <dgm:spPr/>
    </dgm:pt>
    <dgm:pt modelId="{79BF8F6B-C5D3-4CA8-8609-250FE5601CDC}" type="pres">
      <dgm:prSet presAssocID="{D8D4196C-2A21-4E5D-81CE-CF959EA86837}" presName="sibTrans" presStyleLbl="sibTrans2D1" presStyleIdx="3" presStyleCnt="4"/>
      <dgm:spPr/>
      <dgm:t>
        <a:bodyPr/>
        <a:lstStyle/>
        <a:p>
          <a:endParaRPr lang="en-IN"/>
        </a:p>
      </dgm:t>
    </dgm:pt>
  </dgm:ptLst>
  <dgm:cxnLst>
    <dgm:cxn modelId="{D2A99A5E-AD6F-4165-9AFE-38CC8BE63110}" type="presOf" srcId="{532A4D6D-D63C-440A-8B67-E9148ED93D0A}" destId="{62A5623B-5513-48EB-AB98-027F720DDA7C}" srcOrd="0" destOrd="0" presId="urn:microsoft.com/office/officeart/2005/8/layout/radial6"/>
    <dgm:cxn modelId="{4824BB1D-B8F4-47CD-84FD-8F56BDF53975}" type="presOf" srcId="{A8714F80-D768-4553-8395-8F171B39DE73}" destId="{5EE28816-D19B-4EBB-B975-EB55239012B0}" srcOrd="0" destOrd="0" presId="urn:microsoft.com/office/officeart/2005/8/layout/radial6"/>
    <dgm:cxn modelId="{ECD3A0E0-2F03-4603-9E4C-463BB89F4F69}" type="presOf" srcId="{D8D4196C-2A21-4E5D-81CE-CF959EA86837}" destId="{79BF8F6B-C5D3-4CA8-8609-250FE5601CDC}" srcOrd="0" destOrd="0" presId="urn:microsoft.com/office/officeart/2005/8/layout/radial6"/>
    <dgm:cxn modelId="{85025F63-E55F-4F3E-B69F-083CC09D9E05}" srcId="{474A1C92-76AE-4C1B-B78C-29BE64B5FE8F}" destId="{62747B5F-2983-421E-9290-3AE9C7ED0F56}" srcOrd="3" destOrd="0" parTransId="{FE01C577-428D-4451-A60A-EAD24B99B340}" sibTransId="{D8D4196C-2A21-4E5D-81CE-CF959EA86837}"/>
    <dgm:cxn modelId="{6895721A-F69B-48B8-97D4-383BF2441B2F}" type="presOf" srcId="{9635C6BF-5EF8-40AC-B30D-AD4D8F80ABBE}" destId="{171E2CCC-D368-430F-8328-2DF7D76FBB6F}" srcOrd="0" destOrd="0" presId="urn:microsoft.com/office/officeart/2005/8/layout/radial6"/>
    <dgm:cxn modelId="{3D254D6E-575B-4300-8479-FCEE0334DEC9}" type="presOf" srcId="{474A1C92-76AE-4C1B-B78C-29BE64B5FE8F}" destId="{F3F3BE89-6CDF-4BE7-886E-A3D67300C3C8}" srcOrd="0" destOrd="0" presId="urn:microsoft.com/office/officeart/2005/8/layout/radial6"/>
    <dgm:cxn modelId="{1F2AF588-3C25-446D-80CF-55F36DAB3496}" srcId="{474A1C92-76AE-4C1B-B78C-29BE64B5FE8F}" destId="{532A4D6D-D63C-440A-8B67-E9148ED93D0A}" srcOrd="1" destOrd="0" parTransId="{7F58BA74-FFE1-4897-BB7E-0D5F9FA4AE14}" sibTransId="{4099E145-ED95-4178-8373-815B0A95326D}"/>
    <dgm:cxn modelId="{80206740-1193-4B8A-90E3-782499676F73}" type="presOf" srcId="{46C98C33-952F-4CD2-A47A-005897594DC4}" destId="{A9B32141-EDE6-414F-B1D3-94526AFD70AD}" srcOrd="0" destOrd="0" presId="urn:microsoft.com/office/officeart/2005/8/layout/radial6"/>
    <dgm:cxn modelId="{105F46C1-1C34-4B76-B458-81DBB0735883}" srcId="{A8714F80-D768-4553-8395-8F171B39DE73}" destId="{474A1C92-76AE-4C1B-B78C-29BE64B5FE8F}" srcOrd="0" destOrd="0" parTransId="{8AB17BA2-2026-47D4-841B-A50C51830420}" sibTransId="{C496E52F-E48E-485A-8FA9-E2FC92FB3111}"/>
    <dgm:cxn modelId="{4AE2600F-17FC-42D0-AC19-09C55544AEC5}" type="presOf" srcId="{A43328E8-C8CD-4791-A6EA-C8A55DD86D2C}" destId="{29E28E87-FF16-441B-84EA-7855501A7320}" srcOrd="0" destOrd="0" presId="urn:microsoft.com/office/officeart/2005/8/layout/radial6"/>
    <dgm:cxn modelId="{352261BE-1C29-4427-B98C-56F4BF1ADF23}" type="presOf" srcId="{62747B5F-2983-421E-9290-3AE9C7ED0F56}" destId="{0529CD12-9902-498F-84C1-C7010CC1852B}" srcOrd="0" destOrd="0" presId="urn:microsoft.com/office/officeart/2005/8/layout/radial6"/>
    <dgm:cxn modelId="{9EDF596D-3FE5-4913-AE32-1BDD8E7189A6}" srcId="{474A1C92-76AE-4C1B-B78C-29BE64B5FE8F}" destId="{9635C6BF-5EF8-40AC-B30D-AD4D8F80ABBE}" srcOrd="2" destOrd="0" parTransId="{FA9DB68F-43A6-46A7-A8AE-3BF35609292B}" sibTransId="{46C98C33-952F-4CD2-A47A-005897594DC4}"/>
    <dgm:cxn modelId="{2D81934D-C175-49C2-A4BC-8391057D08E3}" srcId="{474A1C92-76AE-4C1B-B78C-29BE64B5FE8F}" destId="{A43328E8-C8CD-4791-A6EA-C8A55DD86D2C}" srcOrd="0" destOrd="0" parTransId="{1EDDD51C-01A6-440E-9777-75D5210375A5}" sibTransId="{47325F0C-A93C-41BC-B97F-6A36864A94A3}"/>
    <dgm:cxn modelId="{DC5AB81C-63A2-4AD9-B108-69667CF5157B}" type="presOf" srcId="{47325F0C-A93C-41BC-B97F-6A36864A94A3}" destId="{7213D892-017F-4255-AD1C-1F4B32EC387E}" srcOrd="0" destOrd="0" presId="urn:microsoft.com/office/officeart/2005/8/layout/radial6"/>
    <dgm:cxn modelId="{62EA1CFC-1CA0-48FE-93E2-6300B7D8B2D4}" type="presOf" srcId="{4099E145-ED95-4178-8373-815B0A95326D}" destId="{0DF2DC81-AB92-4BE5-9079-46CB3664D3A3}" srcOrd="0" destOrd="0" presId="urn:microsoft.com/office/officeart/2005/8/layout/radial6"/>
    <dgm:cxn modelId="{61C76B1A-EF19-4767-9F21-F21ECC0C08E7}" type="presParOf" srcId="{5EE28816-D19B-4EBB-B975-EB55239012B0}" destId="{F3F3BE89-6CDF-4BE7-886E-A3D67300C3C8}" srcOrd="0" destOrd="0" presId="urn:microsoft.com/office/officeart/2005/8/layout/radial6"/>
    <dgm:cxn modelId="{60BF7D63-44A1-4E63-BBF0-835977C29AD0}" type="presParOf" srcId="{5EE28816-D19B-4EBB-B975-EB55239012B0}" destId="{29E28E87-FF16-441B-84EA-7855501A7320}" srcOrd="1" destOrd="0" presId="urn:microsoft.com/office/officeart/2005/8/layout/radial6"/>
    <dgm:cxn modelId="{4EB77987-1D12-4A6E-8FF3-FBF0F87F1149}" type="presParOf" srcId="{5EE28816-D19B-4EBB-B975-EB55239012B0}" destId="{C7C85A92-A3A0-48C2-9359-C61EDD5D1DB5}" srcOrd="2" destOrd="0" presId="urn:microsoft.com/office/officeart/2005/8/layout/radial6"/>
    <dgm:cxn modelId="{8DDF4B2E-2070-4A79-8B54-26E4E83B9867}" type="presParOf" srcId="{5EE28816-D19B-4EBB-B975-EB55239012B0}" destId="{7213D892-017F-4255-AD1C-1F4B32EC387E}" srcOrd="3" destOrd="0" presId="urn:microsoft.com/office/officeart/2005/8/layout/radial6"/>
    <dgm:cxn modelId="{A701EF97-1B8E-420E-A455-CF5E48D61CCD}" type="presParOf" srcId="{5EE28816-D19B-4EBB-B975-EB55239012B0}" destId="{62A5623B-5513-48EB-AB98-027F720DDA7C}" srcOrd="4" destOrd="0" presId="urn:microsoft.com/office/officeart/2005/8/layout/radial6"/>
    <dgm:cxn modelId="{0B72DE9F-2A6F-4C30-B397-8E01E6C43561}" type="presParOf" srcId="{5EE28816-D19B-4EBB-B975-EB55239012B0}" destId="{99EE2C1E-FBFA-47C9-884E-F81B31CB95A5}" srcOrd="5" destOrd="0" presId="urn:microsoft.com/office/officeart/2005/8/layout/radial6"/>
    <dgm:cxn modelId="{C8E94BA8-EE87-44B9-A48B-69AFD4EFF63A}" type="presParOf" srcId="{5EE28816-D19B-4EBB-B975-EB55239012B0}" destId="{0DF2DC81-AB92-4BE5-9079-46CB3664D3A3}" srcOrd="6" destOrd="0" presId="urn:microsoft.com/office/officeart/2005/8/layout/radial6"/>
    <dgm:cxn modelId="{20A37FED-BFB3-492F-B458-1B5241D4537A}" type="presParOf" srcId="{5EE28816-D19B-4EBB-B975-EB55239012B0}" destId="{171E2CCC-D368-430F-8328-2DF7D76FBB6F}" srcOrd="7" destOrd="0" presId="urn:microsoft.com/office/officeart/2005/8/layout/radial6"/>
    <dgm:cxn modelId="{850452F6-4346-41C8-B818-CE5EFC1E2573}" type="presParOf" srcId="{5EE28816-D19B-4EBB-B975-EB55239012B0}" destId="{6A84E275-FF95-4695-808B-2B9CE840FF67}" srcOrd="8" destOrd="0" presId="urn:microsoft.com/office/officeart/2005/8/layout/radial6"/>
    <dgm:cxn modelId="{1E4FF835-760B-4ADF-BCE4-1E3126538786}" type="presParOf" srcId="{5EE28816-D19B-4EBB-B975-EB55239012B0}" destId="{A9B32141-EDE6-414F-B1D3-94526AFD70AD}" srcOrd="9" destOrd="0" presId="urn:microsoft.com/office/officeart/2005/8/layout/radial6"/>
    <dgm:cxn modelId="{42D30FBB-DBCF-432C-9261-6103122B497F}" type="presParOf" srcId="{5EE28816-D19B-4EBB-B975-EB55239012B0}" destId="{0529CD12-9902-498F-84C1-C7010CC1852B}" srcOrd="10" destOrd="0" presId="urn:microsoft.com/office/officeart/2005/8/layout/radial6"/>
    <dgm:cxn modelId="{7287EF41-3CA5-4908-8A67-02CC332E96DC}" type="presParOf" srcId="{5EE28816-D19B-4EBB-B975-EB55239012B0}" destId="{3AA17F28-034B-4C3C-A097-D6D3F6A50B6A}" srcOrd="11" destOrd="0" presId="urn:microsoft.com/office/officeart/2005/8/layout/radial6"/>
    <dgm:cxn modelId="{135F2400-0EAF-4205-91E6-B79EAA14AB7C}" type="presParOf" srcId="{5EE28816-D19B-4EBB-B975-EB55239012B0}" destId="{79BF8F6B-C5D3-4CA8-8609-250FE5601CDC}" srcOrd="12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A3174E-660F-419F-B895-17B55C27D436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1B7B8-BB39-4056-856F-D59775C11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67F71-B826-400A-86A2-172F1B927CEC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15900-2E4D-42F4-9476-344A6247B3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15900-2E4D-42F4-9476-344A6247B30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largest producer of chemicals globally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15900-2E4D-42F4-9476-344A6247B30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15900-2E4D-42F4-9476-344A6247B30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05D950B-29E7-4BFC-820F-09EBF0742F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5B07399-F178-44B7-8D7E-388DD7733F5B}" type="datetimeFigureOut">
              <a:rPr lang="en-US" smtClean="0"/>
              <a:pPr/>
              <a:t>6/28/2016</a:t>
            </a:fld>
            <a:endParaRPr lang="en-US"/>
          </a:p>
        </p:txBody>
      </p:sp>
      <p:pic>
        <p:nvPicPr>
          <p:cNvPr id="10" name="Picture 9" descr="toxics logo_jpg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597464" y="79248"/>
            <a:ext cx="843971" cy="9113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543800" cy="3051175"/>
          </a:xfrm>
        </p:spPr>
        <p:txBody>
          <a:bodyPr/>
          <a:lstStyle/>
          <a:p>
            <a:pPr algn="ctr"/>
            <a:r>
              <a:rPr lang="en-US" sz="3600" dirty="0" err="1" smtClean="0">
                <a:solidFill>
                  <a:schemeClr val="accent5">
                    <a:lumMod val="75000"/>
                  </a:schemeClr>
                </a:solidFill>
              </a:rPr>
              <a:t>Chlor</a:t>
            </a: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</a:rPr>
              <a:t> Alkali Industry</a:t>
            </a:r>
            <a:br>
              <a:rPr lang="en-US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Indian Experience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4572000"/>
            <a:ext cx="2590800" cy="1066800"/>
          </a:xfrm>
        </p:spPr>
        <p:txBody>
          <a:bodyPr>
            <a:normAutofit fontScale="77500" lnSpcReduction="20000"/>
          </a:bodyPr>
          <a:lstStyle/>
          <a:p>
            <a:pPr algn="ctr"/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Satish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Sinha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Toxics Link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473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0" y="0"/>
          <a:ext cx="8534400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 Mercury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1219200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371600"/>
            <a:ext cx="6858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 Increase in capacity or new site- EIA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Mercury management plan for partial or complete  conversion</a:t>
            </a:r>
          </a:p>
          <a:p>
            <a:r>
              <a:rPr lang="en-US" sz="2400" dirty="0" smtClean="0"/>
              <a:t>                      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Reuse of  excess mercury, status unknown ?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Removal of mercury from pipelines, equipments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Testing of ground water and soil , remedial action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Not viable for old plants - leading to closure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Environment consideration key driver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Critical  business decision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Analyze business information from each country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Age of existing plants and its viability for shifting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Capital intensive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/>
          <a:lstStyle/>
          <a:p>
            <a:r>
              <a:rPr lang="en-US" sz="3600" dirty="0" smtClean="0"/>
              <a:t>Global capacity- </a:t>
            </a:r>
            <a:r>
              <a:rPr lang="en-US" sz="3600" dirty="0" err="1" smtClean="0"/>
              <a:t>chlor</a:t>
            </a:r>
            <a:r>
              <a:rPr lang="en-US" sz="3600" dirty="0" smtClean="0"/>
              <a:t> alkali</a:t>
            </a:r>
            <a:endParaRPr lang="en-US" sz="36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0" y="1295400"/>
          <a:ext cx="83058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304800" y="4495800"/>
          <a:ext cx="4114800" cy="210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4572000" y="4953000"/>
            <a:ext cx="373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Cell membrane technology- first commercial plant commissioned in 1975 in Japan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Chemfab</a:t>
            </a:r>
            <a:r>
              <a:rPr lang="en-US" sz="1400" dirty="0" smtClean="0"/>
              <a:t> Alkalis -first ones to shift to membrane technology in India in 1985.</a:t>
            </a:r>
          </a:p>
          <a:p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Industry  overview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1" y="1524000"/>
            <a:ext cx="7239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First Plant                                           1959</a:t>
            </a:r>
          </a:p>
          <a:p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First conversion to Membrane      1985</a:t>
            </a:r>
          </a:p>
          <a:p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Total number of plants                    32</a:t>
            </a:r>
          </a:p>
          <a:p>
            <a:pPr>
              <a:buFont typeface="Arial" pitchFamily="34" charset="0"/>
              <a:buChar char="•"/>
            </a:pP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Number of plants closed	           5</a:t>
            </a:r>
          </a:p>
          <a:p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Installed capacity                              3.39 MMTA</a:t>
            </a:r>
          </a:p>
          <a:p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Production 			           2.76  MMTA</a:t>
            </a:r>
          </a:p>
          <a:p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Capacity utilization 		           81%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influencing  technology 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Reduction in energy consumption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Expansion in plant capacity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Addressing environmental concerns</a:t>
            </a:r>
          </a:p>
          <a:p>
            <a:endParaRPr lang="en-US" dirty="0" smtClean="0"/>
          </a:p>
          <a:p>
            <a:r>
              <a:rPr lang="en-US" dirty="0" smtClean="0"/>
              <a:t>Availability of technology  UDHE, De Nora and </a:t>
            </a:r>
            <a:r>
              <a:rPr lang="en-US" dirty="0" err="1" smtClean="0"/>
              <a:t>Ashai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Regulatory compliance benefits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Indirect benefits to community , workers relations and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762000"/>
          </a:xfrm>
        </p:spPr>
        <p:txBody>
          <a:bodyPr/>
          <a:lstStyle/>
          <a:p>
            <a:r>
              <a:rPr lang="en-US" sz="3200" dirty="0" smtClean="0"/>
              <a:t>Charter on Corporate responsibility for Environmental Protection- 2003 ( CREP)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001000" cy="914400"/>
          </a:xfrm>
        </p:spPr>
        <p:txBody>
          <a:bodyPr>
            <a:normAutofit/>
          </a:bodyPr>
          <a:lstStyle/>
          <a:p>
            <a:r>
              <a:rPr lang="en-US" sz="2100" dirty="0" smtClean="0"/>
              <a:t> 17 industrial sectors</a:t>
            </a:r>
          </a:p>
          <a:p>
            <a:endParaRPr lang="en-US" sz="2100" dirty="0" smtClean="0"/>
          </a:p>
          <a:p>
            <a:pPr marL="114300" indent="0">
              <a:buNone/>
            </a:pPr>
            <a:endParaRPr lang="en-US" sz="8000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457200" y="1397000"/>
          <a:ext cx="8001000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85006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63562"/>
          </a:xfrm>
        </p:spPr>
        <p:txBody>
          <a:bodyPr/>
          <a:lstStyle/>
          <a:p>
            <a:r>
              <a:rPr lang="en-US" sz="3200" b="1" dirty="0" smtClean="0"/>
              <a:t>Economic outlook  Chemical industry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7620000" cy="2438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Indian GDP- Between 7 &amp; 8%</a:t>
            </a:r>
          </a:p>
          <a:p>
            <a:r>
              <a:rPr lang="en-US" sz="2000" dirty="0" smtClean="0"/>
              <a:t>Chemical market – growth between 2009-14 around 14-15%- Future projection 10-13%</a:t>
            </a:r>
          </a:p>
          <a:p>
            <a:r>
              <a:rPr lang="en-US" sz="2000" dirty="0" err="1" smtClean="0"/>
              <a:t>Chlor</a:t>
            </a:r>
            <a:r>
              <a:rPr lang="en-US" sz="2000" dirty="0" smtClean="0"/>
              <a:t> Alkali growth rate  5 %  against  7-8%</a:t>
            </a:r>
          </a:p>
          <a:p>
            <a:r>
              <a:rPr lang="en-US" sz="2000" dirty="0" smtClean="0"/>
              <a:t>Anti dumping duty and strengthening of caustic soda  prices around 2009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6248400"/>
            <a:ext cx="556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Chemical growth statistics- FICCI</a:t>
            </a:r>
            <a:endParaRPr lang="en-US" sz="1200" dirty="0"/>
          </a:p>
        </p:txBody>
      </p:sp>
      <p:pic>
        <p:nvPicPr>
          <p:cNvPr id="7170" name="Picture 2" descr="nu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971800"/>
            <a:ext cx="8067675" cy="294322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6611779"/>
            <a:ext cx="8915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http://forum.valuepickr.com/t/chemfab-alkalis-well-poised-for-the-caustic-soda-chlorine-cycle/1202/2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157586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nu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76400"/>
            <a:ext cx="7647211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1066800"/>
            <a:ext cx="708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Anti dumping duty on imports - strengthening of domestic prices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Energy requirement		60-70%</a:t>
            </a:r>
          </a:p>
          <a:p>
            <a:pPr>
              <a:buNone/>
            </a:pPr>
            <a:endParaRPr lang="en-US" sz="2400" b="1" dirty="0" smtClean="0"/>
          </a:p>
          <a:p>
            <a:r>
              <a:rPr lang="en-US" sz="2400" b="1" dirty="0" smtClean="0"/>
              <a:t>Mercury cell			3000 </a:t>
            </a:r>
            <a:r>
              <a:rPr lang="en-US" sz="2400" b="1" dirty="0" err="1" smtClean="0"/>
              <a:t>kwh</a:t>
            </a:r>
            <a:r>
              <a:rPr lang="en-US" sz="2400" b="1" dirty="0" smtClean="0"/>
              <a:t>/t</a:t>
            </a:r>
          </a:p>
          <a:p>
            <a:pPr>
              <a:buNone/>
            </a:pPr>
            <a:endParaRPr lang="en-US" sz="2400" b="1" dirty="0" smtClean="0"/>
          </a:p>
          <a:p>
            <a:r>
              <a:rPr lang="en-US" sz="2400" b="1" dirty="0" smtClean="0"/>
              <a:t>Membrane cell			2300-2400 </a:t>
            </a:r>
            <a:r>
              <a:rPr lang="en-US" sz="2400" b="1" dirty="0" err="1" smtClean="0"/>
              <a:t>kwh</a:t>
            </a:r>
            <a:r>
              <a:rPr lang="en-US" sz="2400" b="1" dirty="0" smtClean="0"/>
              <a:t>/t</a:t>
            </a:r>
          </a:p>
          <a:p>
            <a:pPr>
              <a:buNone/>
            </a:pPr>
            <a:endParaRPr lang="en-US" sz="2400" b="1" dirty="0" smtClean="0"/>
          </a:p>
          <a:p>
            <a:r>
              <a:rPr lang="en-US" sz="2400" b="1" dirty="0" smtClean="0"/>
              <a:t>Net saving				&gt; 20%</a:t>
            </a:r>
          </a:p>
          <a:p>
            <a:pPr>
              <a:buNone/>
            </a:pPr>
            <a:endParaRPr lang="en-US" sz="2400" b="1" dirty="0" smtClean="0"/>
          </a:p>
          <a:p>
            <a:r>
              <a:rPr lang="en-US" sz="2400" b="1" dirty="0" smtClean="0"/>
              <a:t>Saving per/ton			3670 INR</a:t>
            </a: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Cost  consideration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8006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Cost of conversion 100 ton plant		11-12 m USD</a:t>
            </a:r>
          </a:p>
          <a:p>
            <a:r>
              <a:rPr lang="en-US" sz="2400" b="1" dirty="0" smtClean="0"/>
              <a:t>Cost of conversion Indian Industry	750 m USD</a:t>
            </a:r>
          </a:p>
          <a:p>
            <a:r>
              <a:rPr lang="en-US" sz="2400" b="1" dirty="0" smtClean="0"/>
              <a:t>Import  duty reduction			4%</a:t>
            </a:r>
          </a:p>
          <a:p>
            <a:r>
              <a:rPr lang="en-US" sz="2400" b="1" dirty="0" smtClean="0"/>
              <a:t>Membrane replacement 			3-5 </a:t>
            </a:r>
            <a:r>
              <a:rPr lang="en-US" sz="2400" b="1" dirty="0" smtClean="0"/>
              <a:t>years</a:t>
            </a:r>
          </a:p>
          <a:p>
            <a:r>
              <a:rPr lang="en-US" sz="2400" b="1" smtClean="0"/>
              <a:t>Indigenous </a:t>
            </a:r>
            <a:r>
              <a:rPr lang="en-US" sz="2400" b="1" dirty="0" smtClean="0"/>
              <a:t>manufacturing</a:t>
            </a:r>
            <a:endParaRPr lang="en-US" sz="2400" b="1" dirty="0" smtClean="0"/>
          </a:p>
          <a:p>
            <a:r>
              <a:rPr lang="en-US" sz="2400" b="1" dirty="0" smtClean="0"/>
              <a:t>Maintenance cost				3% /project cost</a:t>
            </a:r>
          </a:p>
          <a:p>
            <a:r>
              <a:rPr lang="en-US" sz="2400" b="1" dirty="0" smtClean="0"/>
              <a:t>Return on investment without 		 7 years</a:t>
            </a:r>
          </a:p>
          <a:p>
            <a:pPr>
              <a:buNone/>
            </a:pPr>
            <a:r>
              <a:rPr lang="en-US" sz="2400" b="1" dirty="0" smtClean="0"/>
              <a:t>    expansion</a:t>
            </a:r>
          </a:p>
          <a:p>
            <a:r>
              <a:rPr lang="en-US" sz="2400" b="1" dirty="0" smtClean="0"/>
              <a:t>With 20% expansion			5 Years</a:t>
            </a:r>
          </a:p>
          <a:p>
            <a:pPr>
              <a:buNone/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2583</TotalTime>
  <Words>327</Words>
  <Application>Microsoft Office PowerPoint</Application>
  <PresentationFormat>On-screen Show (4:3)</PresentationFormat>
  <Paragraphs>114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Chlor Alkali Industry Indian Experience</vt:lpstr>
      <vt:lpstr>Global capacity- chlor alkali</vt:lpstr>
      <vt:lpstr>Industry  overview</vt:lpstr>
      <vt:lpstr>Factors influencing  technology shift</vt:lpstr>
      <vt:lpstr>Charter on Corporate responsibility for Environmental Protection- 2003 ( CREP)</vt:lpstr>
      <vt:lpstr>Economic outlook  Chemical industry </vt:lpstr>
      <vt:lpstr>Slide 7</vt:lpstr>
      <vt:lpstr>Economic Driver</vt:lpstr>
      <vt:lpstr>Cost  consideration</vt:lpstr>
      <vt:lpstr>Slide 10</vt:lpstr>
      <vt:lpstr>Protocol  Mercury Management</vt:lpstr>
      <vt:lpstr>Lessons learnt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KRITIKA MATHUR</dc:creator>
  <cp:lastModifiedBy>Toxics Link</cp:lastModifiedBy>
  <cp:revision>143</cp:revision>
  <dcterms:created xsi:type="dcterms:W3CDTF">2016-06-19T08:17:50Z</dcterms:created>
  <dcterms:modified xsi:type="dcterms:W3CDTF">2016-06-28T05:22:54Z</dcterms:modified>
</cp:coreProperties>
</file>