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8" r:id="rId2"/>
    <p:sldId id="274" r:id="rId3"/>
    <p:sldId id="275" r:id="rId4"/>
    <p:sldId id="276" r:id="rId5"/>
    <p:sldId id="277" r:id="rId6"/>
    <p:sldId id="278" r:id="rId7"/>
    <p:sldId id="279" r:id="rId8"/>
    <p:sldId id="280" r:id="rId9"/>
    <p:sldId id="281" r:id="rId10"/>
    <p:sldId id="284" r:id="rId11"/>
    <p:sldId id="282" r:id="rId12"/>
    <p:sldId id="283" r:id="rId13"/>
    <p:sldId id="285" r:id="rId14"/>
    <p:sldId id="286" r:id="rId15"/>
    <p:sldId id="28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848" y="-5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81A9F0-6821-466B-BF71-91AF922F13C6}" type="datetimeFigureOut">
              <a:rPr lang="en-US" smtClean="0"/>
              <a:t>11/11/2016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5B149F-7A97-4288-A984-EBDA062BE03E}" type="slidenum">
              <a:rPr lang="en-US" smtClean="0"/>
              <a:t>‹#›</a:t>
            </a:fld>
            <a:endParaRPr lang="en-US"/>
          </a:p>
        </p:txBody>
      </p:sp>
    </p:spTree>
    <p:extLst>
      <p:ext uri="{BB962C8B-B14F-4D97-AF65-F5344CB8AC3E}">
        <p14:creationId xmlns:p14="http://schemas.microsoft.com/office/powerpoint/2010/main" val="775760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GEO-6 work </a:t>
            </a:r>
            <a:r>
              <a:rPr lang="en-US" dirty="0" err="1" smtClean="0"/>
              <a:t>programme</a:t>
            </a:r>
            <a:r>
              <a:rPr lang="en-US" baseline="0" dirty="0" smtClean="0"/>
              <a:t> has been designed to deliver two separate review drafts, one for the first two parts of the document (State and Trends, Policy Response) and the second to deliver the full GEO-6 including outlooks.  The meeting schedule will encourage authors to prepare the drafts at the appropriate times to ensure the process moves forward.  Here are some details:</a:t>
            </a:r>
          </a:p>
          <a:p>
            <a:endParaRPr lang="en-US" baseline="0" dirty="0" smtClean="0"/>
          </a:p>
          <a:p>
            <a:pPr marL="171450" indent="-171450">
              <a:buFont typeface="Arial" panose="020B0604020202020204" pitchFamily="34" charset="0"/>
              <a:buChar char="•"/>
            </a:pPr>
            <a:r>
              <a:rPr lang="en-US" baseline="0" dirty="0" smtClean="0"/>
              <a:t>First author’s meeting in Feb. 2017 with all three main groups (State and Trends, Policy Response, Innovative </a:t>
            </a:r>
            <a:r>
              <a:rPr lang="en-US" baseline="0" dirty="0" err="1" smtClean="0"/>
              <a:t>Outllooks</a:t>
            </a:r>
            <a:r>
              <a:rPr lang="en-US" baseline="0" dirty="0" smtClean="0"/>
              <a:t> group) and the GEO-6 advisory bodies meeting.  There will be parallel sessions and combined sessions to allow an appropriate level of interaction among the groups as well as allow them time to plan their individual activities.  The Innovative Outlooks Group will outline the work they will do to develop new Outlooks methods and tools that will be used in GEO-6.</a:t>
            </a:r>
          </a:p>
          <a:p>
            <a:pPr marL="171450" indent="-171450">
              <a:buFont typeface="Arial" panose="020B0604020202020204" pitchFamily="34" charset="0"/>
              <a:buChar char="•"/>
            </a:pPr>
            <a:r>
              <a:rPr lang="en-US" baseline="0" dirty="0" smtClean="0"/>
              <a:t>Second author’s meeting in May, 2017 with only the State and Trends and Policy Response groups meeting.  Here the goal is to prepare a review draft of the first two chapters and to provide input to the progress report being prepared for UNEA-3.</a:t>
            </a:r>
          </a:p>
          <a:p>
            <a:pPr marL="171450" indent="-171450">
              <a:buFont typeface="Arial" panose="020B0604020202020204" pitchFamily="34" charset="0"/>
              <a:buChar char="•"/>
            </a:pPr>
            <a:r>
              <a:rPr lang="en-US" baseline="0" dirty="0" smtClean="0"/>
              <a:t>Third author’s meeting, all groups come back together.  Here the goal is to ensure the review drafts of the first two chapters are completed (State and Trends, Policy Response) and that the drafting begins for the Outlooks chapter. Review editors will be present here to ensure authors have dealt with review comments appropriately and to prepare their summary report of the review process. The HLG and SAP will meet to ensure adequate planning and also to finalize the progress report for UNEA-3.</a:t>
            </a:r>
          </a:p>
          <a:p>
            <a:pPr marL="171450" indent="-171450">
              <a:buFont typeface="Arial" panose="020B0604020202020204" pitchFamily="34" charset="0"/>
              <a:buChar char="•"/>
            </a:pPr>
            <a:r>
              <a:rPr lang="en-US" dirty="0" smtClean="0"/>
              <a:t>Fourth author’s meeting, March</a:t>
            </a:r>
            <a:r>
              <a:rPr lang="en-US" baseline="0" dirty="0" smtClean="0"/>
              <a:t>, 2018.  Here the goal is to prepare the review draft of the full GEO, including Outlooks. Authors will also prepare the first draft of the Summary for Policy Makers.  HLG and SAP will meet for planning purposes but also to observe the author drafting process and ensure it’s credibility and relevance for the needs of Member States.  </a:t>
            </a:r>
          </a:p>
          <a:p>
            <a:pPr marL="171450" indent="-171450">
              <a:buFont typeface="Arial" panose="020B0604020202020204" pitchFamily="34" charset="0"/>
              <a:buChar char="•"/>
            </a:pPr>
            <a:r>
              <a:rPr lang="en-US" baseline="0" dirty="0" smtClean="0"/>
              <a:t>2</a:t>
            </a:r>
            <a:r>
              <a:rPr lang="en-US" baseline="30000" dirty="0" smtClean="0"/>
              <a:t>nd</a:t>
            </a:r>
            <a:r>
              <a:rPr lang="en-US" baseline="0" dirty="0" smtClean="0"/>
              <a:t> Review Editor’s meeting will address review comments from the second review period and prepare a summary report of how these were dealt with.</a:t>
            </a:r>
          </a:p>
          <a:p>
            <a:pPr marL="171450" indent="-171450">
              <a:buFont typeface="Arial" panose="020B0604020202020204" pitchFamily="34" charset="0"/>
              <a:buChar char="•"/>
            </a:pPr>
            <a:r>
              <a:rPr lang="en-US" baseline="0" dirty="0" smtClean="0"/>
              <a:t>HLG SPM </a:t>
            </a:r>
            <a:r>
              <a:rPr lang="en-US" baseline="0" dirty="0" err="1" smtClean="0"/>
              <a:t>drafing</a:t>
            </a:r>
            <a:r>
              <a:rPr lang="en-US" baseline="0" dirty="0" smtClean="0"/>
              <a:t> meeting will review the draft SPM prepared by the authors and prepare a review draft that Member States will receive.</a:t>
            </a:r>
          </a:p>
          <a:p>
            <a:pPr marL="171450" indent="-171450">
              <a:buFont typeface="Arial" panose="020B0604020202020204" pitchFamily="34" charset="0"/>
              <a:buChar char="•"/>
            </a:pPr>
            <a:r>
              <a:rPr lang="en-US" baseline="0" dirty="0" smtClean="0"/>
              <a:t>Member State SPM negotiation meeting.  The draft SPM will be finalized by Member States in preparation for endorsement by UNEA-4.</a:t>
            </a:r>
          </a:p>
          <a:p>
            <a:pPr marL="171450" indent="-171450">
              <a:buFont typeface="Arial" panose="020B0604020202020204" pitchFamily="34" charset="0"/>
              <a:buChar char="•"/>
            </a:pPr>
            <a:r>
              <a:rPr lang="en-US" baseline="0" dirty="0" smtClean="0"/>
              <a:t>The full GEO-6 as well as the translated SPM will be made available to UNEA-4 for endorsement.</a:t>
            </a:r>
            <a:endParaRPr lang="en-US" dirty="0"/>
          </a:p>
        </p:txBody>
      </p:sp>
      <p:sp>
        <p:nvSpPr>
          <p:cNvPr id="4" name="Slide Number Placeholder 3"/>
          <p:cNvSpPr>
            <a:spLocks noGrp="1"/>
          </p:cNvSpPr>
          <p:nvPr>
            <p:ph type="sldNum" sz="quarter" idx="10"/>
          </p:nvPr>
        </p:nvSpPr>
        <p:spPr/>
        <p:txBody>
          <a:bodyPr/>
          <a:lstStyle/>
          <a:p>
            <a:fld id="{B0D90D2B-80A7-4E49-8B0C-FC550515F465}" type="slidenum">
              <a:rPr lang="en-US" smtClean="0"/>
              <a:t>2</a:t>
            </a:fld>
            <a:endParaRPr lang="en-US"/>
          </a:p>
        </p:txBody>
      </p:sp>
    </p:spTree>
    <p:extLst>
      <p:ext uri="{BB962C8B-B14F-4D97-AF65-F5344CB8AC3E}">
        <p14:creationId xmlns:p14="http://schemas.microsoft.com/office/powerpoint/2010/main" val="1895329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working structure of GEO-6 is different</a:t>
            </a:r>
            <a:r>
              <a:rPr lang="en-US" baseline="0" dirty="0" smtClean="0"/>
              <a:t> from GEO-5 in that it includes Co-chairs and vice-chairs.  This structure was recommended by the Scientific Advisory Panel to help ensure the scientific credibility of the GEO-6 process.  Other details of the structure include:</a:t>
            </a:r>
          </a:p>
          <a:p>
            <a:endParaRPr lang="en-US" baseline="0" dirty="0" smtClean="0"/>
          </a:p>
          <a:p>
            <a:pPr marL="171450" indent="-171450">
              <a:buFont typeface="Arial" panose="020B0604020202020204" pitchFamily="34" charset="0"/>
              <a:buChar char="•"/>
            </a:pPr>
            <a:r>
              <a:rPr lang="en-US" baseline="0" dirty="0" smtClean="0"/>
              <a:t>Policy advice will be received from the HLG</a:t>
            </a:r>
          </a:p>
          <a:p>
            <a:pPr marL="171450" indent="-171450">
              <a:buFont typeface="Arial" panose="020B0604020202020204" pitchFamily="34" charset="0"/>
              <a:buChar char="•"/>
            </a:pPr>
            <a:r>
              <a:rPr lang="en-US" baseline="0" dirty="0" smtClean="0"/>
              <a:t>Scientific integrity of the process will be overseen by the SAP</a:t>
            </a:r>
          </a:p>
          <a:p>
            <a:pPr marL="171450" indent="-171450">
              <a:buFont typeface="Arial" panose="020B0604020202020204" pitchFamily="34" charset="0"/>
              <a:buChar char="•"/>
            </a:pPr>
            <a:r>
              <a:rPr lang="en-US" baseline="0" dirty="0" smtClean="0"/>
              <a:t>Both advisory bodies will provide advice on the overall management of the GEO-6 process</a:t>
            </a:r>
          </a:p>
          <a:p>
            <a:pPr marL="171450" indent="-171450">
              <a:buFont typeface="Arial" panose="020B0604020202020204" pitchFamily="34" charset="0"/>
              <a:buChar char="•"/>
            </a:pPr>
            <a:r>
              <a:rPr lang="en-US" baseline="0" dirty="0" smtClean="0"/>
              <a:t>The Co-Chairs (Dr. </a:t>
            </a:r>
            <a:r>
              <a:rPr lang="en-US" baseline="0" dirty="0" err="1" smtClean="0"/>
              <a:t>Ekin</a:t>
            </a:r>
            <a:r>
              <a:rPr lang="en-US" baseline="0" dirty="0" smtClean="0"/>
              <a:t>, Dr. Gupta) will act as the bridge between the advisory bodies and the author teams and will be supported by the Secretariat.</a:t>
            </a:r>
          </a:p>
          <a:p>
            <a:pPr marL="171450" indent="-171450">
              <a:buFont typeface="Arial" panose="020B0604020202020204" pitchFamily="34" charset="0"/>
              <a:buChar char="•"/>
            </a:pPr>
            <a:r>
              <a:rPr lang="en-US" baseline="0" dirty="0" smtClean="0"/>
              <a:t>The Secretariat will continue to support the advisory bodies in their planning activities.</a:t>
            </a:r>
          </a:p>
          <a:p>
            <a:pPr marL="171450" indent="-171450">
              <a:buFont typeface="Arial" panose="020B0604020202020204" pitchFamily="34" charset="0"/>
              <a:buChar char="•"/>
            </a:pPr>
            <a:r>
              <a:rPr lang="en-US" baseline="0" dirty="0" smtClean="0"/>
              <a:t>The author teams will be separated somewhat by the timing of the process, with the two first chapters being prepared in the first half of 2017 and the last chapter on Outlooks begin prepared in the last months of 2017 and the first months of 2018.</a:t>
            </a:r>
          </a:p>
          <a:p>
            <a:pPr marL="171450" indent="-171450">
              <a:buFont typeface="Arial" panose="020B0604020202020204" pitchFamily="34" charset="0"/>
              <a:buChar char="•"/>
            </a:pPr>
            <a:r>
              <a:rPr lang="en-US" baseline="0" dirty="0" smtClean="0"/>
              <a:t>However, the main authors meetings will allow for interactions among all of the author teams in order to ensure coherence of the assessment.</a:t>
            </a:r>
          </a:p>
          <a:p>
            <a:pPr marL="171450" indent="-171450">
              <a:buFont typeface="Arial" panose="020B0604020202020204" pitchFamily="34" charset="0"/>
              <a:buChar char="•"/>
            </a:pPr>
            <a:r>
              <a:rPr lang="en-US" baseline="0" dirty="0" smtClean="0"/>
              <a:t>GEO Fellows will support the process by assisting the authors with research questions and performing quality assurance tasks for citations and references.</a:t>
            </a:r>
          </a:p>
          <a:p>
            <a:pPr marL="171450" indent="-171450">
              <a:buFont typeface="Arial" panose="020B0604020202020204" pitchFamily="34" charset="0"/>
              <a:buChar char="•"/>
            </a:pPr>
            <a:r>
              <a:rPr lang="en-US" baseline="0" dirty="0" smtClean="0"/>
              <a:t>Review editors will conduct evaluations at the end of each review period to ensure that review comments were dealt with appropriately.  They will prepare a summary report from each review period.</a:t>
            </a:r>
            <a:endParaRPr lang="en-US" dirty="0"/>
          </a:p>
        </p:txBody>
      </p:sp>
      <p:sp>
        <p:nvSpPr>
          <p:cNvPr id="4" name="Slide Number Placeholder 3"/>
          <p:cNvSpPr>
            <a:spLocks noGrp="1"/>
          </p:cNvSpPr>
          <p:nvPr>
            <p:ph type="sldNum" sz="quarter" idx="10"/>
          </p:nvPr>
        </p:nvSpPr>
        <p:spPr/>
        <p:txBody>
          <a:bodyPr/>
          <a:lstStyle/>
          <a:p>
            <a:fld id="{B0D90D2B-80A7-4E49-8B0C-FC550515F465}" type="slidenum">
              <a:rPr lang="en-US" smtClean="0"/>
              <a:t>3</a:t>
            </a:fld>
            <a:endParaRPr lang="en-US"/>
          </a:p>
        </p:txBody>
      </p:sp>
    </p:spTree>
    <p:extLst>
      <p:ext uri="{BB962C8B-B14F-4D97-AF65-F5344CB8AC3E}">
        <p14:creationId xmlns:p14="http://schemas.microsoft.com/office/powerpoint/2010/main" val="3431617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AE5737-FA47-4E83-AE3E-759992046775}" type="datetimeFigureOut">
              <a:rPr lang="en-US" smtClean="0"/>
              <a:t>11/11/2016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2287971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AE5737-FA47-4E83-AE3E-759992046775}" type="datetimeFigureOut">
              <a:rPr lang="en-US" smtClean="0"/>
              <a:t>11/11/2016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3105519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AE5737-FA47-4E83-AE3E-759992046775}" type="datetimeFigureOut">
              <a:rPr lang="en-US" smtClean="0"/>
              <a:t>11/11/2016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1411845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AE5737-FA47-4E83-AE3E-759992046775}" type="datetimeFigureOut">
              <a:rPr lang="en-US" smtClean="0"/>
              <a:t>11/11/2016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3501880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AE5737-FA47-4E83-AE3E-759992046775}" type="datetimeFigureOut">
              <a:rPr lang="en-US" smtClean="0"/>
              <a:t>11/11/2016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4189782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AE5737-FA47-4E83-AE3E-759992046775}" type="datetimeFigureOut">
              <a:rPr lang="en-US" smtClean="0"/>
              <a:t>11/11/2016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1727010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AE5737-FA47-4E83-AE3E-759992046775}" type="datetimeFigureOut">
              <a:rPr lang="en-US" smtClean="0"/>
              <a:t>11/11/2016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1916579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AE5737-FA47-4E83-AE3E-759992046775}" type="datetimeFigureOut">
              <a:rPr lang="en-US" smtClean="0"/>
              <a:t>11/11/2016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804379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AE5737-FA47-4E83-AE3E-759992046775}" type="datetimeFigureOut">
              <a:rPr lang="en-US" smtClean="0"/>
              <a:t>11/11/2016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898490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AE5737-FA47-4E83-AE3E-759992046775}" type="datetimeFigureOut">
              <a:rPr lang="en-US" smtClean="0"/>
              <a:t>11/11/2016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2633538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AE5737-FA47-4E83-AE3E-759992046775}" type="datetimeFigureOut">
              <a:rPr lang="en-US" smtClean="0"/>
              <a:t>11/11/2016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4DEBE1-F1B1-4CE3-BB6E-F7FE46F55038}" type="slidenum">
              <a:rPr lang="en-US" smtClean="0"/>
              <a:t>‹#›</a:t>
            </a:fld>
            <a:endParaRPr lang="en-US"/>
          </a:p>
        </p:txBody>
      </p:sp>
    </p:spTree>
    <p:extLst>
      <p:ext uri="{BB962C8B-B14F-4D97-AF65-F5344CB8AC3E}">
        <p14:creationId xmlns:p14="http://schemas.microsoft.com/office/powerpoint/2010/main" val="2730341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E5737-FA47-4E83-AE3E-759992046775}" type="datetimeFigureOut">
              <a:rPr lang="en-US" smtClean="0"/>
              <a:t>11/11/2016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4DEBE1-F1B1-4CE3-BB6E-F7FE46F55038}" type="slidenum">
              <a:rPr lang="en-US" smtClean="0"/>
              <a:t>‹#›</a:t>
            </a:fld>
            <a:endParaRPr lang="en-US"/>
          </a:p>
        </p:txBody>
      </p:sp>
    </p:spTree>
    <p:extLst>
      <p:ext uri="{BB962C8B-B14F-4D97-AF65-F5344CB8AC3E}">
        <p14:creationId xmlns:p14="http://schemas.microsoft.com/office/powerpoint/2010/main" val="2469211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0OiRvCkitYc"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500000">
            <a:off x="5568985" y="3705318"/>
            <a:ext cx="3070098" cy="3070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500000">
            <a:off x="3095336" y="3856500"/>
            <a:ext cx="3063621" cy="3066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500000">
            <a:off x="6275755" y="819161"/>
            <a:ext cx="3066860" cy="3063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512050">
            <a:off x="3368416" y="851767"/>
            <a:ext cx="3057144" cy="3063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532827">
            <a:off x="515200" y="549385"/>
            <a:ext cx="3080464" cy="308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500000">
            <a:off x="496743" y="3477401"/>
            <a:ext cx="3073337" cy="3070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0" y="0"/>
            <a:ext cx="9144000" cy="6858000"/>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905000"/>
            <a:ext cx="7772400" cy="1470025"/>
          </a:xfrm>
        </p:spPr>
        <p:txBody>
          <a:bodyPr/>
          <a:lstStyle/>
          <a:p>
            <a:r>
              <a:rPr lang="en-US" dirty="0" smtClean="0">
                <a:effectLst>
                  <a:outerShdw blurRad="38100" dist="38100" dir="2700000" algn="tl">
                    <a:srgbClr val="000000">
                      <a:alpha val="43137"/>
                    </a:srgbClr>
                  </a:outerShdw>
                </a:effectLst>
              </a:rPr>
              <a:t>Orientation: Writing for Assessments</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372290" y="4134124"/>
            <a:ext cx="6400800" cy="1354167"/>
          </a:xfrm>
        </p:spPr>
        <p:txBody>
          <a:bodyPr/>
          <a:lstStyle/>
          <a:p>
            <a:r>
              <a:rPr lang="en-US" dirty="0" smtClean="0">
                <a:solidFill>
                  <a:schemeClr val="tx1"/>
                </a:solidFill>
                <a:effectLst>
                  <a:outerShdw blurRad="38100" dist="38100" dir="2700000" algn="tl">
                    <a:srgbClr val="000000">
                      <a:alpha val="43137"/>
                    </a:srgbClr>
                  </a:outerShdw>
                </a:effectLst>
              </a:rPr>
              <a:t>Pierre </a:t>
            </a:r>
            <a:r>
              <a:rPr lang="en-US" dirty="0" err="1" smtClean="0">
                <a:solidFill>
                  <a:schemeClr val="tx1"/>
                </a:solidFill>
                <a:effectLst>
                  <a:outerShdw blurRad="38100" dist="38100" dir="2700000" algn="tl">
                    <a:srgbClr val="000000">
                      <a:alpha val="43137"/>
                    </a:srgbClr>
                  </a:outerShdw>
                </a:effectLst>
              </a:rPr>
              <a:t>Boileau</a:t>
            </a:r>
            <a:r>
              <a:rPr lang="en-US" dirty="0" smtClean="0">
                <a:solidFill>
                  <a:schemeClr val="tx1"/>
                </a:solidFill>
                <a:effectLst>
                  <a:outerShdw blurRad="38100" dist="38100" dir="2700000" algn="tl">
                    <a:srgbClr val="000000">
                      <a:alpha val="43137"/>
                    </a:srgbClr>
                  </a:outerShdw>
                </a:effectLst>
              </a:rPr>
              <a:t> (GEO Head)</a:t>
            </a:r>
          </a:p>
          <a:p>
            <a:r>
              <a:rPr lang="en-US" dirty="0" smtClean="0">
                <a:solidFill>
                  <a:schemeClr val="tx1"/>
                </a:solidFill>
                <a:effectLst>
                  <a:outerShdw blurRad="38100" dist="38100" dir="2700000" algn="tl">
                    <a:srgbClr val="000000">
                      <a:alpha val="43137"/>
                    </a:srgbClr>
                  </a:outerShdw>
                </a:effectLst>
              </a:rPr>
              <a:t>Nov. 11, 2016</a:t>
            </a:r>
            <a:endParaRPr lang="en-US" dirty="0">
              <a:solidFill>
                <a:schemeClr val="tx1"/>
              </a:solidFill>
              <a:effectLst>
                <a:outerShdw blurRad="38100" dist="38100" dir="2700000" algn="tl">
                  <a:srgbClr val="000000">
                    <a:alpha val="43137"/>
                  </a:srgbClr>
                </a:outerShdw>
              </a:effectLst>
            </a:endParaRPr>
          </a:p>
        </p:txBody>
      </p:sp>
      <p:pic>
        <p:nvPicPr>
          <p:cNvPr id="4" name="Picture 1" descr="C:\Users\jabbourj\Desktop\GEO-6\GEO-6 Logo.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22759" y="64328"/>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3540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rmAutofit fontScale="90000"/>
          </a:bodyPr>
          <a:lstStyle/>
          <a:p>
            <a:r>
              <a:rPr lang="en-US" sz="3200" dirty="0" smtClean="0"/>
              <a:t>Example: Non-technical language</a:t>
            </a:r>
            <a:endParaRPr lang="en-US" sz="3200" dirty="0"/>
          </a:p>
        </p:txBody>
      </p:sp>
      <p:sp>
        <p:nvSpPr>
          <p:cNvPr id="3" name="Content Placeholder 2"/>
          <p:cNvSpPr>
            <a:spLocks noGrp="1"/>
          </p:cNvSpPr>
          <p:nvPr>
            <p:ph idx="1"/>
          </p:nvPr>
        </p:nvSpPr>
        <p:spPr>
          <a:xfrm>
            <a:off x="152400" y="914400"/>
            <a:ext cx="8610600" cy="2057400"/>
          </a:xfrm>
        </p:spPr>
        <p:txBody>
          <a:bodyPr>
            <a:noAutofit/>
          </a:bodyPr>
          <a:lstStyle/>
          <a:p>
            <a:r>
              <a:rPr lang="en-US" sz="2400" dirty="0">
                <a:solidFill>
                  <a:srgbClr val="FF0000"/>
                </a:solidFill>
              </a:rPr>
              <a:t>“If temperature rises, many air pollution models </a:t>
            </a:r>
            <a:r>
              <a:rPr lang="en-US" sz="2400" dirty="0" smtClean="0">
                <a:solidFill>
                  <a:srgbClr val="FF0000"/>
                </a:solidFill>
              </a:rPr>
              <a:t>project an </a:t>
            </a:r>
            <a:r>
              <a:rPr lang="en-US" sz="2400" dirty="0">
                <a:solidFill>
                  <a:srgbClr val="FF0000"/>
                </a:solidFill>
              </a:rPr>
              <a:t>increase in ground level ozone production, </a:t>
            </a:r>
            <a:r>
              <a:rPr lang="en-US" sz="2400" dirty="0" smtClean="0">
                <a:solidFill>
                  <a:srgbClr val="FF0000"/>
                </a:solidFill>
              </a:rPr>
              <a:t>particularly in </a:t>
            </a:r>
            <a:r>
              <a:rPr lang="en-US" sz="2400" dirty="0">
                <a:solidFill>
                  <a:srgbClr val="FF0000"/>
                </a:solidFill>
              </a:rPr>
              <a:t>urban areas and surroundings (</a:t>
            </a:r>
            <a:r>
              <a:rPr lang="en-US" sz="2400" dirty="0" err="1">
                <a:solidFill>
                  <a:srgbClr val="FF0000"/>
                </a:solidFill>
              </a:rPr>
              <a:t>Hesterberg</a:t>
            </a:r>
            <a:r>
              <a:rPr lang="en-US" sz="2400" dirty="0">
                <a:solidFill>
                  <a:srgbClr val="FF0000"/>
                </a:solidFill>
              </a:rPr>
              <a:t> et al. 2009</a:t>
            </a:r>
            <a:r>
              <a:rPr lang="en-US" sz="2400" dirty="0" smtClean="0">
                <a:solidFill>
                  <a:srgbClr val="FF0000"/>
                </a:solidFill>
              </a:rPr>
              <a:t>). Increased </a:t>
            </a:r>
            <a:r>
              <a:rPr lang="en-US" sz="2400" dirty="0">
                <a:solidFill>
                  <a:srgbClr val="FF0000"/>
                </a:solidFill>
              </a:rPr>
              <a:t>temperature also accelerates ozone </a:t>
            </a:r>
            <a:r>
              <a:rPr lang="en-US" sz="2400" dirty="0" smtClean="0">
                <a:solidFill>
                  <a:srgbClr val="FF0000"/>
                </a:solidFill>
              </a:rPr>
              <a:t>destruction, and </a:t>
            </a:r>
            <a:r>
              <a:rPr lang="en-US" sz="2400" dirty="0">
                <a:solidFill>
                  <a:srgbClr val="FF0000"/>
                </a:solidFill>
              </a:rPr>
              <a:t>it is believed that the net direct impact of climate </a:t>
            </a:r>
            <a:r>
              <a:rPr lang="en-US" sz="2400" dirty="0" smtClean="0">
                <a:solidFill>
                  <a:srgbClr val="FF0000"/>
                </a:solidFill>
              </a:rPr>
              <a:t>change on </a:t>
            </a:r>
            <a:r>
              <a:rPr lang="en-US" sz="2400" dirty="0">
                <a:solidFill>
                  <a:srgbClr val="FF0000"/>
                </a:solidFill>
              </a:rPr>
              <a:t>ozone concentrations around the world can be </a:t>
            </a:r>
            <a:r>
              <a:rPr lang="en-US" sz="2400" dirty="0" smtClean="0">
                <a:solidFill>
                  <a:srgbClr val="FF0000"/>
                </a:solidFill>
              </a:rPr>
              <a:t>reduced (IPCC </a:t>
            </a:r>
            <a:r>
              <a:rPr lang="en-US" sz="2400" dirty="0">
                <a:solidFill>
                  <a:srgbClr val="FF0000"/>
                </a:solidFill>
              </a:rPr>
              <a:t>2013). </a:t>
            </a:r>
            <a:endParaRPr lang="en-US" sz="2400" dirty="0" smtClean="0">
              <a:solidFill>
                <a:srgbClr val="FF0000"/>
              </a:solidFill>
            </a:endParaRPr>
          </a:p>
          <a:p>
            <a:pPr marL="0" indent="0">
              <a:buNone/>
            </a:pPr>
            <a:endParaRPr lang="en-US" sz="1400" dirty="0" smtClean="0"/>
          </a:p>
          <a:p>
            <a:r>
              <a:rPr lang="en-US" sz="2400" dirty="0">
                <a:solidFill>
                  <a:srgbClr val="00B050"/>
                </a:solidFill>
              </a:rPr>
              <a:t>“If temperature rises, many air pollution models </a:t>
            </a:r>
            <a:r>
              <a:rPr lang="en-US" sz="2400" u="sng" dirty="0" smtClean="0">
                <a:solidFill>
                  <a:srgbClr val="00B050"/>
                </a:solidFill>
              </a:rPr>
              <a:t>show</a:t>
            </a:r>
            <a:r>
              <a:rPr lang="en-US" sz="2400" dirty="0" smtClean="0">
                <a:solidFill>
                  <a:srgbClr val="00B050"/>
                </a:solidFill>
              </a:rPr>
              <a:t> an </a:t>
            </a:r>
            <a:r>
              <a:rPr lang="en-US" sz="2400" dirty="0">
                <a:solidFill>
                  <a:srgbClr val="00B050"/>
                </a:solidFill>
              </a:rPr>
              <a:t>increase in ground level ozone production, </a:t>
            </a:r>
            <a:r>
              <a:rPr lang="en-US" sz="2400" dirty="0" smtClean="0">
                <a:solidFill>
                  <a:srgbClr val="00B050"/>
                </a:solidFill>
              </a:rPr>
              <a:t>particularly in </a:t>
            </a:r>
            <a:r>
              <a:rPr lang="en-US" sz="2400" u="sng" dirty="0" smtClean="0">
                <a:solidFill>
                  <a:srgbClr val="00B050"/>
                </a:solidFill>
              </a:rPr>
              <a:t>cities</a:t>
            </a:r>
            <a:r>
              <a:rPr lang="en-US" sz="2400" dirty="0" smtClean="0">
                <a:solidFill>
                  <a:srgbClr val="00B050"/>
                </a:solidFill>
              </a:rPr>
              <a:t> and </a:t>
            </a:r>
            <a:r>
              <a:rPr lang="en-US" sz="2400" dirty="0">
                <a:solidFill>
                  <a:srgbClr val="00B050"/>
                </a:solidFill>
              </a:rPr>
              <a:t>surroundings (</a:t>
            </a:r>
            <a:r>
              <a:rPr lang="en-US" sz="2400" dirty="0" err="1">
                <a:solidFill>
                  <a:srgbClr val="00B050"/>
                </a:solidFill>
              </a:rPr>
              <a:t>Hesterberg</a:t>
            </a:r>
            <a:r>
              <a:rPr lang="en-US" sz="2400" dirty="0">
                <a:solidFill>
                  <a:srgbClr val="00B050"/>
                </a:solidFill>
              </a:rPr>
              <a:t> et al. 2009</a:t>
            </a:r>
            <a:r>
              <a:rPr lang="en-US" sz="2400" dirty="0" smtClean="0">
                <a:solidFill>
                  <a:srgbClr val="00B050"/>
                </a:solidFill>
              </a:rPr>
              <a:t>). Increas</a:t>
            </a:r>
            <a:r>
              <a:rPr lang="en-US" sz="2400" u="sng" dirty="0" smtClean="0">
                <a:solidFill>
                  <a:srgbClr val="00B050"/>
                </a:solidFill>
              </a:rPr>
              <a:t>ing</a:t>
            </a:r>
            <a:r>
              <a:rPr lang="en-US" sz="2400" dirty="0" smtClean="0">
                <a:solidFill>
                  <a:srgbClr val="00B050"/>
                </a:solidFill>
              </a:rPr>
              <a:t> </a:t>
            </a:r>
            <a:r>
              <a:rPr lang="en-US" sz="2400" dirty="0">
                <a:solidFill>
                  <a:srgbClr val="00B050"/>
                </a:solidFill>
              </a:rPr>
              <a:t>temperature also </a:t>
            </a:r>
            <a:r>
              <a:rPr lang="en-US" sz="2400" u="sng" dirty="0" smtClean="0">
                <a:solidFill>
                  <a:srgbClr val="00B050"/>
                </a:solidFill>
              </a:rPr>
              <a:t>speeds up</a:t>
            </a:r>
            <a:r>
              <a:rPr lang="en-US" sz="2400" dirty="0" smtClean="0">
                <a:solidFill>
                  <a:srgbClr val="00B050"/>
                </a:solidFill>
              </a:rPr>
              <a:t> </a:t>
            </a:r>
            <a:r>
              <a:rPr lang="en-US" sz="2400" dirty="0">
                <a:solidFill>
                  <a:srgbClr val="00B050"/>
                </a:solidFill>
              </a:rPr>
              <a:t>ozone </a:t>
            </a:r>
            <a:r>
              <a:rPr lang="en-US" sz="2400" dirty="0" smtClean="0">
                <a:solidFill>
                  <a:srgbClr val="00B050"/>
                </a:solidFill>
              </a:rPr>
              <a:t>destruction, and </a:t>
            </a:r>
            <a:r>
              <a:rPr lang="en-US" sz="2400" dirty="0">
                <a:solidFill>
                  <a:srgbClr val="00B050"/>
                </a:solidFill>
              </a:rPr>
              <a:t>it is </a:t>
            </a:r>
            <a:r>
              <a:rPr lang="en-US" sz="2400" u="sng" dirty="0" smtClean="0">
                <a:solidFill>
                  <a:srgbClr val="00B050"/>
                </a:solidFill>
              </a:rPr>
              <a:t>thought</a:t>
            </a:r>
            <a:r>
              <a:rPr lang="en-US" sz="2400" dirty="0" smtClean="0">
                <a:solidFill>
                  <a:srgbClr val="00B050"/>
                </a:solidFill>
              </a:rPr>
              <a:t> </a:t>
            </a:r>
            <a:r>
              <a:rPr lang="en-US" sz="2400" dirty="0">
                <a:solidFill>
                  <a:srgbClr val="00B050"/>
                </a:solidFill>
              </a:rPr>
              <a:t>that the </a:t>
            </a:r>
            <a:r>
              <a:rPr lang="en-US" sz="2400" u="sng" dirty="0" smtClean="0">
                <a:solidFill>
                  <a:srgbClr val="00B050"/>
                </a:solidFill>
              </a:rPr>
              <a:t>effect</a:t>
            </a:r>
            <a:r>
              <a:rPr lang="en-US" sz="2400" dirty="0" smtClean="0">
                <a:solidFill>
                  <a:srgbClr val="00B050"/>
                </a:solidFill>
              </a:rPr>
              <a:t> of </a:t>
            </a:r>
            <a:r>
              <a:rPr lang="en-US" sz="2400" dirty="0">
                <a:solidFill>
                  <a:srgbClr val="00B050"/>
                </a:solidFill>
              </a:rPr>
              <a:t>climate </a:t>
            </a:r>
            <a:r>
              <a:rPr lang="en-US" sz="2400" dirty="0" smtClean="0">
                <a:solidFill>
                  <a:srgbClr val="00B050"/>
                </a:solidFill>
              </a:rPr>
              <a:t>change on </a:t>
            </a:r>
            <a:r>
              <a:rPr lang="en-US" sz="2400" dirty="0">
                <a:solidFill>
                  <a:srgbClr val="00B050"/>
                </a:solidFill>
              </a:rPr>
              <a:t>ozone </a:t>
            </a:r>
            <a:r>
              <a:rPr lang="en-US" sz="2400" u="sng" dirty="0" smtClean="0">
                <a:solidFill>
                  <a:srgbClr val="00B050"/>
                </a:solidFill>
              </a:rPr>
              <a:t>levels</a:t>
            </a:r>
            <a:r>
              <a:rPr lang="en-US" sz="2400" dirty="0" smtClean="0">
                <a:solidFill>
                  <a:srgbClr val="00B050"/>
                </a:solidFill>
              </a:rPr>
              <a:t> around </a:t>
            </a:r>
            <a:r>
              <a:rPr lang="en-US" sz="2400" dirty="0">
                <a:solidFill>
                  <a:srgbClr val="00B050"/>
                </a:solidFill>
              </a:rPr>
              <a:t>the world can be </a:t>
            </a:r>
            <a:r>
              <a:rPr lang="en-US" sz="2400" dirty="0" smtClean="0">
                <a:solidFill>
                  <a:srgbClr val="00B050"/>
                </a:solidFill>
              </a:rPr>
              <a:t>reduced (IPCC </a:t>
            </a:r>
            <a:r>
              <a:rPr lang="en-US" sz="2400" dirty="0">
                <a:solidFill>
                  <a:srgbClr val="00B050"/>
                </a:solidFill>
              </a:rPr>
              <a:t>2013). </a:t>
            </a:r>
          </a:p>
        </p:txBody>
      </p: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3355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533400"/>
          </a:xfrm>
        </p:spPr>
        <p:txBody>
          <a:bodyPr>
            <a:normAutofit fontScale="90000"/>
          </a:bodyPr>
          <a:lstStyle/>
          <a:p>
            <a:r>
              <a:rPr lang="en-US" sz="3200" dirty="0" smtClean="0"/>
              <a:t>Examples and Case Studies</a:t>
            </a:r>
            <a:endParaRPr lang="en-US" sz="3200" dirty="0"/>
          </a:p>
        </p:txBody>
      </p: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66788"/>
            <a:ext cx="9182100" cy="492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335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fontScale="90000"/>
          </a:bodyPr>
          <a:lstStyle/>
          <a:p>
            <a:r>
              <a:rPr lang="en-US" sz="3200" dirty="0" smtClean="0"/>
              <a:t>Example: Graphs, charts and maps</a:t>
            </a:r>
            <a:endParaRPr lang="en-US" sz="3200" dirty="0"/>
          </a:p>
        </p:txBody>
      </p: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838200"/>
            <a:ext cx="8574620" cy="554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3355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fontScale="90000"/>
          </a:bodyPr>
          <a:lstStyle/>
          <a:p>
            <a:r>
              <a:rPr lang="en-US" sz="3200" dirty="0" smtClean="0"/>
              <a:t>Example: New media</a:t>
            </a:r>
            <a:endParaRPr lang="en-US" sz="3200" dirty="0"/>
          </a:p>
        </p:txBody>
      </p: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457200" y="4953000"/>
            <a:ext cx="8229600" cy="12192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solidFill>
                  <a:srgbClr val="00B050"/>
                </a:solidFill>
                <a:hlinkClick r:id="rId3"/>
              </a:rPr>
              <a:t>https</a:t>
            </a:r>
            <a:r>
              <a:rPr lang="en-US" sz="3200" dirty="0">
                <a:solidFill>
                  <a:srgbClr val="00B050"/>
                </a:solidFill>
                <a:hlinkClick r:id="rId3"/>
              </a:rPr>
              <a:t>://</a:t>
            </a:r>
            <a:r>
              <a:rPr lang="en-US" sz="3200" dirty="0" smtClean="0">
                <a:solidFill>
                  <a:srgbClr val="00B050"/>
                </a:solidFill>
                <a:hlinkClick r:id="rId3"/>
              </a:rPr>
              <a:t>www.youtube.com/watch?v=0OiRvCkitYc</a:t>
            </a:r>
            <a:r>
              <a:rPr lang="en-US" sz="3200" dirty="0" smtClean="0">
                <a:solidFill>
                  <a:srgbClr val="00B050"/>
                </a:solidFill>
              </a:rPr>
              <a:t> </a:t>
            </a:r>
            <a:endParaRPr lang="en-US" sz="3200" dirty="0">
              <a:solidFill>
                <a:srgbClr val="00B050"/>
              </a:solidFill>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3150" y="1900238"/>
            <a:ext cx="4457700"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31458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rmAutofit fontScale="90000"/>
          </a:bodyPr>
          <a:lstStyle/>
          <a:p>
            <a:r>
              <a:rPr lang="en-US" sz="3200" dirty="0" smtClean="0"/>
              <a:t>Example: Keep it short</a:t>
            </a:r>
            <a:endParaRPr lang="en-US" sz="3200" dirty="0"/>
          </a:p>
        </p:txBody>
      </p:sp>
      <p:sp>
        <p:nvSpPr>
          <p:cNvPr id="3" name="Content Placeholder 2"/>
          <p:cNvSpPr>
            <a:spLocks noGrp="1"/>
          </p:cNvSpPr>
          <p:nvPr>
            <p:ph idx="1"/>
          </p:nvPr>
        </p:nvSpPr>
        <p:spPr>
          <a:xfrm>
            <a:off x="152400" y="914400"/>
            <a:ext cx="8610600" cy="2057400"/>
          </a:xfrm>
        </p:spPr>
        <p:txBody>
          <a:bodyPr>
            <a:noAutofit/>
          </a:bodyPr>
          <a:lstStyle/>
          <a:p>
            <a:r>
              <a:rPr lang="en-US" sz="2400" dirty="0">
                <a:solidFill>
                  <a:srgbClr val="FF0000"/>
                </a:solidFill>
              </a:rPr>
              <a:t>“However, current knowledge on the state of fish stocks </a:t>
            </a:r>
            <a:r>
              <a:rPr lang="en-US" sz="2400" dirty="0" smtClean="0">
                <a:solidFill>
                  <a:srgbClr val="FF0000"/>
                </a:solidFill>
              </a:rPr>
              <a:t>in European </a:t>
            </a:r>
            <a:r>
              <a:rPr lang="en-US" sz="2400" dirty="0">
                <a:solidFill>
                  <a:srgbClr val="FF0000"/>
                </a:solidFill>
              </a:rPr>
              <a:t>seas should also be appraised on a </a:t>
            </a:r>
            <a:r>
              <a:rPr lang="en-US" sz="2400" dirty="0" smtClean="0">
                <a:solidFill>
                  <a:srgbClr val="FF0000"/>
                </a:solidFill>
              </a:rPr>
              <a:t>sub-regional scale</a:t>
            </a:r>
            <a:r>
              <a:rPr lang="en-US" sz="2400" dirty="0">
                <a:solidFill>
                  <a:srgbClr val="FF0000"/>
                </a:solidFill>
              </a:rPr>
              <a:t>, because catches of commercially exploited </a:t>
            </a:r>
            <a:r>
              <a:rPr lang="en-US" sz="2400" dirty="0" smtClean="0">
                <a:solidFill>
                  <a:srgbClr val="FF0000"/>
                </a:solidFill>
              </a:rPr>
              <a:t>species reveal </a:t>
            </a:r>
            <a:r>
              <a:rPr lang="en-US" sz="2400" dirty="0">
                <a:solidFill>
                  <a:srgbClr val="FF0000"/>
                </a:solidFill>
              </a:rPr>
              <a:t>strong sub-regional differences. For instance, </a:t>
            </a:r>
            <a:r>
              <a:rPr lang="en-US" sz="2400" dirty="0" smtClean="0">
                <a:solidFill>
                  <a:srgbClr val="FF0000"/>
                </a:solidFill>
              </a:rPr>
              <a:t>most stocks </a:t>
            </a:r>
            <a:r>
              <a:rPr lang="en-US" sz="2400" dirty="0">
                <a:solidFill>
                  <a:srgbClr val="FF0000"/>
                </a:solidFill>
              </a:rPr>
              <a:t>of herring in the North Sea west of Scotland, </a:t>
            </a:r>
            <a:r>
              <a:rPr lang="en-US" sz="2400" dirty="0" smtClean="0">
                <a:solidFill>
                  <a:srgbClr val="FF0000"/>
                </a:solidFill>
              </a:rPr>
              <a:t>and the </a:t>
            </a:r>
            <a:r>
              <a:rPr lang="en-US" sz="2400" dirty="0">
                <a:solidFill>
                  <a:srgbClr val="FF0000"/>
                </a:solidFill>
              </a:rPr>
              <a:t>Irish and Celtic Seas, are fished at or within </a:t>
            </a:r>
            <a:r>
              <a:rPr lang="en-US" sz="2400" dirty="0" smtClean="0">
                <a:solidFill>
                  <a:srgbClr val="FF0000"/>
                </a:solidFill>
              </a:rPr>
              <a:t>maximum sustainable </a:t>
            </a:r>
            <a:r>
              <a:rPr lang="en-US" sz="2400" dirty="0">
                <a:solidFill>
                  <a:srgbClr val="FF0000"/>
                </a:solidFill>
              </a:rPr>
              <a:t>yield (MSY</a:t>
            </a:r>
            <a:r>
              <a:rPr lang="en-US" sz="2400" dirty="0" smtClean="0">
                <a:solidFill>
                  <a:srgbClr val="FF0000"/>
                </a:solidFill>
              </a:rPr>
              <a:t>).” </a:t>
            </a:r>
          </a:p>
          <a:p>
            <a:pPr marL="0" indent="0">
              <a:buNone/>
            </a:pPr>
            <a:endParaRPr lang="en-US" sz="1400" dirty="0" smtClean="0"/>
          </a:p>
          <a:p>
            <a:r>
              <a:rPr lang="en-US" sz="2400" dirty="0">
                <a:solidFill>
                  <a:srgbClr val="00B050"/>
                </a:solidFill>
              </a:rPr>
              <a:t>“However, current knowledge on </a:t>
            </a:r>
            <a:r>
              <a:rPr lang="en-US" sz="2400" strike="sngStrike" dirty="0">
                <a:solidFill>
                  <a:srgbClr val="00B050"/>
                </a:solidFill>
              </a:rPr>
              <a:t>the state of</a:t>
            </a:r>
            <a:r>
              <a:rPr lang="en-US" sz="2400" dirty="0">
                <a:solidFill>
                  <a:srgbClr val="00B050"/>
                </a:solidFill>
              </a:rPr>
              <a:t> fish stocks </a:t>
            </a:r>
            <a:r>
              <a:rPr lang="en-US" sz="2400" dirty="0" smtClean="0">
                <a:solidFill>
                  <a:srgbClr val="00B050"/>
                </a:solidFill>
              </a:rPr>
              <a:t>in European </a:t>
            </a:r>
            <a:r>
              <a:rPr lang="en-US" sz="2400" dirty="0">
                <a:solidFill>
                  <a:srgbClr val="00B050"/>
                </a:solidFill>
              </a:rPr>
              <a:t>seas should </a:t>
            </a:r>
            <a:r>
              <a:rPr lang="en-US" sz="2400" strike="sngStrike" dirty="0">
                <a:solidFill>
                  <a:srgbClr val="00B050"/>
                </a:solidFill>
              </a:rPr>
              <a:t>also</a:t>
            </a:r>
            <a:r>
              <a:rPr lang="en-US" sz="2400" dirty="0">
                <a:solidFill>
                  <a:srgbClr val="00B050"/>
                </a:solidFill>
              </a:rPr>
              <a:t> be appraised on a </a:t>
            </a:r>
            <a:r>
              <a:rPr lang="en-US" sz="2400" dirty="0" smtClean="0">
                <a:solidFill>
                  <a:srgbClr val="00B050"/>
                </a:solidFill>
              </a:rPr>
              <a:t>sub-regional scale</a:t>
            </a:r>
            <a:r>
              <a:rPr lang="en-US" sz="2400" dirty="0">
                <a:solidFill>
                  <a:srgbClr val="00B050"/>
                </a:solidFill>
              </a:rPr>
              <a:t>, because catches of commercial</a:t>
            </a:r>
            <a:r>
              <a:rPr lang="en-US" sz="2400" strike="sngStrike" dirty="0">
                <a:solidFill>
                  <a:srgbClr val="00B050"/>
                </a:solidFill>
              </a:rPr>
              <a:t>ly exploited</a:t>
            </a:r>
            <a:r>
              <a:rPr lang="en-US" sz="2400" dirty="0">
                <a:solidFill>
                  <a:srgbClr val="00B050"/>
                </a:solidFill>
              </a:rPr>
              <a:t> </a:t>
            </a:r>
            <a:r>
              <a:rPr lang="en-US" sz="2400" dirty="0" smtClean="0">
                <a:solidFill>
                  <a:srgbClr val="00B050"/>
                </a:solidFill>
              </a:rPr>
              <a:t>species </a:t>
            </a:r>
            <a:r>
              <a:rPr lang="en-US" sz="2400" u="sng" dirty="0" smtClean="0">
                <a:solidFill>
                  <a:srgbClr val="00B050"/>
                </a:solidFill>
              </a:rPr>
              <a:t>show</a:t>
            </a:r>
            <a:r>
              <a:rPr lang="en-US" sz="2400" dirty="0" smtClean="0">
                <a:solidFill>
                  <a:srgbClr val="00B050"/>
                </a:solidFill>
              </a:rPr>
              <a:t> </a:t>
            </a:r>
            <a:r>
              <a:rPr lang="en-US" sz="2400" dirty="0">
                <a:solidFill>
                  <a:srgbClr val="00B050"/>
                </a:solidFill>
              </a:rPr>
              <a:t>strong sub-regional differences. For </a:t>
            </a:r>
            <a:r>
              <a:rPr lang="en-US" sz="2400" u="sng" dirty="0" smtClean="0">
                <a:solidFill>
                  <a:srgbClr val="00B050"/>
                </a:solidFill>
              </a:rPr>
              <a:t>example</a:t>
            </a:r>
            <a:r>
              <a:rPr lang="en-US" sz="2400" dirty="0" smtClean="0">
                <a:solidFill>
                  <a:srgbClr val="00B050"/>
                </a:solidFill>
              </a:rPr>
              <a:t>, most stocks </a:t>
            </a:r>
            <a:r>
              <a:rPr lang="en-US" sz="2400" dirty="0">
                <a:solidFill>
                  <a:srgbClr val="00B050"/>
                </a:solidFill>
              </a:rPr>
              <a:t>of herring in the North Sea west of Scotland, </a:t>
            </a:r>
            <a:r>
              <a:rPr lang="en-US" sz="2400" dirty="0" smtClean="0">
                <a:solidFill>
                  <a:srgbClr val="00B050"/>
                </a:solidFill>
              </a:rPr>
              <a:t>and the </a:t>
            </a:r>
            <a:r>
              <a:rPr lang="en-US" sz="2400" dirty="0">
                <a:solidFill>
                  <a:srgbClr val="00B050"/>
                </a:solidFill>
              </a:rPr>
              <a:t>Irish and Celtic Seas, are fished at or within </a:t>
            </a:r>
            <a:r>
              <a:rPr lang="en-US" sz="2400" dirty="0" smtClean="0">
                <a:solidFill>
                  <a:srgbClr val="00B050"/>
                </a:solidFill>
              </a:rPr>
              <a:t>maximum sustainable </a:t>
            </a:r>
            <a:r>
              <a:rPr lang="en-US" sz="2400" dirty="0">
                <a:solidFill>
                  <a:srgbClr val="00B050"/>
                </a:solidFill>
              </a:rPr>
              <a:t>yield (MSY</a:t>
            </a:r>
            <a:r>
              <a:rPr lang="en-US" sz="2400" dirty="0" smtClean="0">
                <a:solidFill>
                  <a:srgbClr val="00B050"/>
                </a:solidFill>
              </a:rPr>
              <a:t>).”</a:t>
            </a:r>
            <a:endParaRPr lang="en-US" sz="2400" dirty="0">
              <a:solidFill>
                <a:srgbClr val="00B050"/>
              </a:solidFill>
            </a:endParaRPr>
          </a:p>
        </p:txBody>
      </p: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2442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6600"/>
            <a:ext cx="8229600" cy="533400"/>
          </a:xfrm>
        </p:spPr>
        <p:txBody>
          <a:bodyPr>
            <a:normAutofit fontScale="90000"/>
          </a:bodyPr>
          <a:lstStyle/>
          <a:p>
            <a:r>
              <a:rPr lang="en-US" sz="3200" dirty="0" smtClean="0"/>
              <a:t>Questions ???</a:t>
            </a:r>
            <a:endParaRPr lang="en-US" sz="3200" dirty="0"/>
          </a:p>
        </p:txBody>
      </p: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76200"/>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2285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fontScale="90000"/>
          </a:bodyPr>
          <a:lstStyle/>
          <a:p>
            <a:r>
              <a:rPr lang="en-US" dirty="0" smtClean="0"/>
              <a:t>GEO-6 Work </a:t>
            </a:r>
            <a:r>
              <a:rPr lang="en-US" dirty="0" err="1" smtClean="0"/>
              <a:t>programme</a:t>
            </a:r>
            <a:endParaRPr lang="en-US" dirty="0"/>
          </a:p>
        </p:txBody>
      </p:sp>
      <p:sp>
        <p:nvSpPr>
          <p:cNvPr id="4" name="TextBox 3"/>
          <p:cNvSpPr txBox="1"/>
          <p:nvPr/>
        </p:nvSpPr>
        <p:spPr>
          <a:xfrm>
            <a:off x="465594" y="4412598"/>
            <a:ext cx="1143000" cy="738664"/>
          </a:xfrm>
          <a:prstGeom prst="rect">
            <a:avLst/>
          </a:prstGeom>
          <a:noFill/>
          <a:ln w="25400">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First global authors’ meeting</a:t>
            </a:r>
            <a:endParaRPr lang="en-US" sz="1400" dirty="0"/>
          </a:p>
        </p:txBody>
      </p:sp>
      <p:sp>
        <p:nvSpPr>
          <p:cNvPr id="5" name="TextBox 4"/>
          <p:cNvSpPr txBox="1"/>
          <p:nvPr/>
        </p:nvSpPr>
        <p:spPr>
          <a:xfrm>
            <a:off x="1799094" y="4426573"/>
            <a:ext cx="1143000" cy="954107"/>
          </a:xfrm>
          <a:prstGeom prst="rect">
            <a:avLst/>
          </a:prstGeom>
          <a:noFill/>
          <a:ln w="25400">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Second global authors’ meeting</a:t>
            </a:r>
            <a:endParaRPr lang="en-US" sz="1400" dirty="0"/>
          </a:p>
        </p:txBody>
      </p:sp>
      <p:sp>
        <p:nvSpPr>
          <p:cNvPr id="6" name="TextBox 5"/>
          <p:cNvSpPr txBox="1"/>
          <p:nvPr/>
        </p:nvSpPr>
        <p:spPr>
          <a:xfrm>
            <a:off x="3094494" y="4428907"/>
            <a:ext cx="1143000" cy="738664"/>
          </a:xfrm>
          <a:prstGeom prst="rect">
            <a:avLst/>
          </a:prstGeom>
          <a:noFill/>
          <a:ln w="25400">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Third global authors’ meeting + RE</a:t>
            </a:r>
            <a:endParaRPr lang="en-US" sz="1400" dirty="0"/>
          </a:p>
        </p:txBody>
      </p:sp>
      <p:sp>
        <p:nvSpPr>
          <p:cNvPr id="7" name="TextBox 6"/>
          <p:cNvSpPr txBox="1"/>
          <p:nvPr/>
        </p:nvSpPr>
        <p:spPr>
          <a:xfrm>
            <a:off x="4427994" y="4412598"/>
            <a:ext cx="1143000" cy="954107"/>
          </a:xfrm>
          <a:prstGeom prst="rect">
            <a:avLst/>
          </a:prstGeom>
          <a:noFill/>
          <a:ln w="25400">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Fourth global authors’ meeting</a:t>
            </a:r>
            <a:endParaRPr lang="en-US" sz="1400" dirty="0"/>
          </a:p>
        </p:txBody>
      </p:sp>
      <p:sp>
        <p:nvSpPr>
          <p:cNvPr id="8" name="TextBox 7"/>
          <p:cNvSpPr txBox="1"/>
          <p:nvPr/>
        </p:nvSpPr>
        <p:spPr>
          <a:xfrm>
            <a:off x="6180594" y="5475854"/>
            <a:ext cx="1143000" cy="738664"/>
          </a:xfrm>
          <a:prstGeom prst="rect">
            <a:avLst/>
          </a:prstGeom>
          <a:noFill/>
          <a:ln w="25400">
            <a:solidFill>
              <a:schemeClr val="accent4">
                <a:lumMod val="60000"/>
                <a:lumOff val="40000"/>
              </a:schemeClr>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HLG SPM drafting meeting</a:t>
            </a:r>
            <a:endParaRPr lang="en-US" sz="1400" dirty="0"/>
          </a:p>
        </p:txBody>
      </p:sp>
      <p:sp>
        <p:nvSpPr>
          <p:cNvPr id="9" name="TextBox 8"/>
          <p:cNvSpPr txBox="1"/>
          <p:nvPr/>
        </p:nvSpPr>
        <p:spPr>
          <a:xfrm>
            <a:off x="7018794" y="4424355"/>
            <a:ext cx="1143000" cy="523220"/>
          </a:xfrm>
          <a:prstGeom prst="rect">
            <a:avLst/>
          </a:prstGeom>
          <a:noFill/>
          <a:ln w="25400">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MS SPM negotiation</a:t>
            </a:r>
            <a:endParaRPr lang="en-US" sz="1400" dirty="0"/>
          </a:p>
        </p:txBody>
      </p:sp>
      <p:sp>
        <p:nvSpPr>
          <p:cNvPr id="10" name="TextBox 9"/>
          <p:cNvSpPr txBox="1"/>
          <p:nvPr/>
        </p:nvSpPr>
        <p:spPr>
          <a:xfrm>
            <a:off x="8329960" y="3971165"/>
            <a:ext cx="746234" cy="307777"/>
          </a:xfrm>
          <a:prstGeom prst="rect">
            <a:avLst/>
          </a:prstGeom>
          <a:noFill/>
          <a:ln w="25400">
            <a:solidFill>
              <a:schemeClr val="accent3">
                <a:lumMod val="75000"/>
              </a:schemeClr>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UNEA-4</a:t>
            </a:r>
            <a:endParaRPr lang="en-US" sz="1400" dirty="0"/>
          </a:p>
        </p:txBody>
      </p:sp>
      <p:cxnSp>
        <p:nvCxnSpPr>
          <p:cNvPr id="18" name="Straight Arrow Connector 17"/>
          <p:cNvCxnSpPr/>
          <p:nvPr/>
        </p:nvCxnSpPr>
        <p:spPr>
          <a:xfrm>
            <a:off x="465594" y="3361565"/>
            <a:ext cx="8518634" cy="0"/>
          </a:xfrm>
          <a:prstGeom prst="straightConnector1">
            <a:avLst/>
          </a:prstGeom>
          <a:ln w="254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998994" y="3209165"/>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370594" y="3209165"/>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665994" y="3209165"/>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961394" y="3209165"/>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475994" y="3209165"/>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10" idx="0"/>
          </p:cNvCxnSpPr>
          <p:nvPr/>
        </p:nvCxnSpPr>
        <p:spPr>
          <a:xfrm>
            <a:off x="8703077" y="3971165"/>
            <a:ext cx="0"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7" idx="2"/>
          </p:cNvCxnSpPr>
          <p:nvPr/>
        </p:nvCxnSpPr>
        <p:spPr>
          <a:xfrm>
            <a:off x="560844" y="2828165"/>
            <a:ext cx="0" cy="685800"/>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60794" y="2520388"/>
            <a:ext cx="800100" cy="307777"/>
          </a:xfrm>
          <a:prstGeom prst="rect">
            <a:avLst/>
          </a:prstGeom>
          <a:noFill/>
        </p:spPr>
        <p:txBody>
          <a:bodyPr wrap="square" rtlCol="0">
            <a:spAutoFit/>
          </a:bodyPr>
          <a:lstStyle/>
          <a:p>
            <a:pPr algn="ctr"/>
            <a:r>
              <a:rPr lang="en-US" sz="1400" dirty="0" smtClean="0"/>
              <a:t>2017</a:t>
            </a:r>
            <a:endParaRPr lang="en-US" sz="1400" dirty="0"/>
          </a:p>
        </p:txBody>
      </p:sp>
      <p:cxnSp>
        <p:nvCxnSpPr>
          <p:cNvPr id="28" name="Straight Connector 27"/>
          <p:cNvCxnSpPr/>
          <p:nvPr/>
        </p:nvCxnSpPr>
        <p:spPr>
          <a:xfrm>
            <a:off x="4313694" y="3209165"/>
            <a:ext cx="0" cy="304800"/>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932694" y="2523365"/>
            <a:ext cx="800100" cy="307777"/>
          </a:xfrm>
          <a:prstGeom prst="rect">
            <a:avLst/>
          </a:prstGeom>
          <a:noFill/>
        </p:spPr>
        <p:txBody>
          <a:bodyPr wrap="square" rtlCol="0">
            <a:spAutoFit/>
          </a:bodyPr>
          <a:lstStyle/>
          <a:p>
            <a:pPr algn="ctr"/>
            <a:r>
              <a:rPr lang="en-US" sz="1400" dirty="0" smtClean="0"/>
              <a:t>2018</a:t>
            </a:r>
            <a:endParaRPr lang="en-US" sz="1400" dirty="0"/>
          </a:p>
        </p:txBody>
      </p:sp>
      <p:cxnSp>
        <p:nvCxnSpPr>
          <p:cNvPr id="30" name="Straight Connector 29"/>
          <p:cNvCxnSpPr>
            <a:stCxn id="31" idx="2"/>
          </p:cNvCxnSpPr>
          <p:nvPr/>
        </p:nvCxnSpPr>
        <p:spPr>
          <a:xfrm>
            <a:off x="6999744" y="2831142"/>
            <a:ext cx="0"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599694" y="2523365"/>
            <a:ext cx="800100" cy="307777"/>
          </a:xfrm>
          <a:prstGeom prst="rect">
            <a:avLst/>
          </a:prstGeom>
          <a:noFill/>
        </p:spPr>
        <p:txBody>
          <a:bodyPr wrap="square" rtlCol="0">
            <a:spAutoFit/>
          </a:bodyPr>
          <a:lstStyle/>
          <a:p>
            <a:pPr algn="ctr"/>
            <a:r>
              <a:rPr lang="en-US" sz="1400" dirty="0" smtClean="0"/>
              <a:t>2019</a:t>
            </a:r>
            <a:endParaRPr lang="en-US" sz="1400" dirty="0"/>
          </a:p>
        </p:txBody>
      </p:sp>
      <p:sp>
        <p:nvSpPr>
          <p:cNvPr id="32" name="TextBox 31"/>
          <p:cNvSpPr txBox="1"/>
          <p:nvPr/>
        </p:nvSpPr>
        <p:spPr>
          <a:xfrm>
            <a:off x="8276094" y="2835698"/>
            <a:ext cx="800100" cy="307777"/>
          </a:xfrm>
          <a:prstGeom prst="rect">
            <a:avLst/>
          </a:prstGeom>
          <a:noFill/>
        </p:spPr>
        <p:txBody>
          <a:bodyPr wrap="square" rtlCol="0">
            <a:spAutoFit/>
          </a:bodyPr>
          <a:lstStyle/>
          <a:p>
            <a:pPr algn="ctr"/>
            <a:r>
              <a:rPr lang="en-US" sz="1400" dirty="0" smtClean="0"/>
              <a:t>May</a:t>
            </a:r>
            <a:endParaRPr lang="en-US" sz="1400" dirty="0"/>
          </a:p>
        </p:txBody>
      </p:sp>
      <p:sp>
        <p:nvSpPr>
          <p:cNvPr id="33" name="TextBox 32"/>
          <p:cNvSpPr txBox="1"/>
          <p:nvPr/>
        </p:nvSpPr>
        <p:spPr>
          <a:xfrm>
            <a:off x="7056894" y="3510988"/>
            <a:ext cx="876300" cy="307777"/>
          </a:xfrm>
          <a:prstGeom prst="rect">
            <a:avLst/>
          </a:prstGeom>
          <a:noFill/>
        </p:spPr>
        <p:txBody>
          <a:bodyPr wrap="square" rtlCol="0">
            <a:spAutoFit/>
          </a:bodyPr>
          <a:lstStyle/>
          <a:p>
            <a:pPr algn="ctr"/>
            <a:r>
              <a:rPr lang="en-US" sz="1400" dirty="0" smtClean="0"/>
              <a:t>February</a:t>
            </a:r>
            <a:endParaRPr lang="en-US" sz="1400" dirty="0"/>
          </a:p>
        </p:txBody>
      </p:sp>
      <p:sp>
        <p:nvSpPr>
          <p:cNvPr id="34" name="TextBox 33"/>
          <p:cNvSpPr txBox="1"/>
          <p:nvPr/>
        </p:nvSpPr>
        <p:spPr>
          <a:xfrm>
            <a:off x="4542294" y="3513965"/>
            <a:ext cx="800100" cy="307777"/>
          </a:xfrm>
          <a:prstGeom prst="rect">
            <a:avLst/>
          </a:prstGeom>
          <a:noFill/>
        </p:spPr>
        <p:txBody>
          <a:bodyPr wrap="square" rtlCol="0">
            <a:spAutoFit/>
          </a:bodyPr>
          <a:lstStyle/>
          <a:p>
            <a:pPr algn="ctr"/>
            <a:r>
              <a:rPr lang="en-US" sz="1400" dirty="0" smtClean="0"/>
              <a:t>March</a:t>
            </a:r>
            <a:endParaRPr lang="en-US" sz="1400" dirty="0"/>
          </a:p>
        </p:txBody>
      </p:sp>
      <p:sp>
        <p:nvSpPr>
          <p:cNvPr id="35" name="TextBox 34"/>
          <p:cNvSpPr txBox="1"/>
          <p:nvPr/>
        </p:nvSpPr>
        <p:spPr>
          <a:xfrm>
            <a:off x="3834160" y="3971165"/>
            <a:ext cx="746234" cy="307777"/>
          </a:xfrm>
          <a:prstGeom prst="rect">
            <a:avLst/>
          </a:prstGeom>
          <a:noFill/>
          <a:ln w="25400">
            <a:solidFill>
              <a:schemeClr val="accent3">
                <a:lumMod val="75000"/>
              </a:schemeClr>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UNEA-3</a:t>
            </a:r>
            <a:endParaRPr lang="en-US" sz="1400" dirty="0"/>
          </a:p>
        </p:txBody>
      </p:sp>
      <p:sp>
        <p:nvSpPr>
          <p:cNvPr id="36" name="TextBox 35"/>
          <p:cNvSpPr txBox="1"/>
          <p:nvPr/>
        </p:nvSpPr>
        <p:spPr>
          <a:xfrm>
            <a:off x="3284994" y="3513965"/>
            <a:ext cx="800100" cy="307777"/>
          </a:xfrm>
          <a:prstGeom prst="rect">
            <a:avLst/>
          </a:prstGeom>
          <a:noFill/>
        </p:spPr>
        <p:txBody>
          <a:bodyPr wrap="square" rtlCol="0">
            <a:spAutoFit/>
          </a:bodyPr>
          <a:lstStyle/>
          <a:p>
            <a:pPr algn="ctr"/>
            <a:r>
              <a:rPr lang="en-US" sz="1400" dirty="0" smtClean="0"/>
              <a:t>October</a:t>
            </a:r>
            <a:endParaRPr lang="en-US" sz="1400" dirty="0"/>
          </a:p>
        </p:txBody>
      </p:sp>
      <p:cxnSp>
        <p:nvCxnSpPr>
          <p:cNvPr id="37" name="Straight Connector 36"/>
          <p:cNvCxnSpPr>
            <a:endCxn id="35" idx="0"/>
          </p:cNvCxnSpPr>
          <p:nvPr/>
        </p:nvCxnSpPr>
        <p:spPr>
          <a:xfrm>
            <a:off x="4199394" y="3209165"/>
            <a:ext cx="7883" cy="7620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989594" y="3513965"/>
            <a:ext cx="800100" cy="307777"/>
          </a:xfrm>
          <a:prstGeom prst="rect">
            <a:avLst/>
          </a:prstGeom>
          <a:noFill/>
        </p:spPr>
        <p:txBody>
          <a:bodyPr wrap="square" rtlCol="0">
            <a:spAutoFit/>
          </a:bodyPr>
          <a:lstStyle/>
          <a:p>
            <a:pPr algn="ctr"/>
            <a:r>
              <a:rPr lang="en-US" sz="1400" dirty="0" smtClean="0"/>
              <a:t>May</a:t>
            </a:r>
            <a:endParaRPr lang="en-US" sz="1400" dirty="0"/>
          </a:p>
        </p:txBody>
      </p:sp>
      <p:sp>
        <p:nvSpPr>
          <p:cNvPr id="39" name="TextBox 38"/>
          <p:cNvSpPr txBox="1"/>
          <p:nvPr/>
        </p:nvSpPr>
        <p:spPr>
          <a:xfrm>
            <a:off x="541794" y="3513965"/>
            <a:ext cx="914400" cy="307777"/>
          </a:xfrm>
          <a:prstGeom prst="rect">
            <a:avLst/>
          </a:prstGeom>
          <a:noFill/>
        </p:spPr>
        <p:txBody>
          <a:bodyPr wrap="square" rtlCol="0">
            <a:spAutoFit/>
          </a:bodyPr>
          <a:lstStyle/>
          <a:p>
            <a:pPr algn="ctr"/>
            <a:r>
              <a:rPr lang="en-US" sz="1400" dirty="0" smtClean="0"/>
              <a:t>February</a:t>
            </a:r>
            <a:endParaRPr lang="en-US" sz="1400" dirty="0"/>
          </a:p>
        </p:txBody>
      </p:sp>
      <p:cxnSp>
        <p:nvCxnSpPr>
          <p:cNvPr id="51" name="Straight Connector 50"/>
          <p:cNvCxnSpPr/>
          <p:nvPr/>
        </p:nvCxnSpPr>
        <p:spPr>
          <a:xfrm>
            <a:off x="8687311" y="3209165"/>
            <a:ext cx="7883" cy="7620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685043" y="2751965"/>
            <a:ext cx="971551" cy="523220"/>
          </a:xfrm>
          <a:prstGeom prst="rect">
            <a:avLst/>
          </a:prstGeom>
          <a:noFill/>
        </p:spPr>
        <p:txBody>
          <a:bodyPr wrap="square" rtlCol="0">
            <a:spAutoFit/>
          </a:bodyPr>
          <a:lstStyle/>
          <a:p>
            <a:pPr algn="ctr"/>
            <a:r>
              <a:rPr lang="en-US" sz="1400" dirty="0" smtClean="0"/>
              <a:t>4-6 December</a:t>
            </a:r>
            <a:endParaRPr lang="en-US" sz="1400" dirty="0"/>
          </a:p>
        </p:txBody>
      </p:sp>
      <p:cxnSp>
        <p:nvCxnSpPr>
          <p:cNvPr id="58" name="Straight Connector 57"/>
          <p:cNvCxnSpPr/>
          <p:nvPr/>
        </p:nvCxnSpPr>
        <p:spPr>
          <a:xfrm>
            <a:off x="6409194" y="3209165"/>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5913893" y="3513965"/>
            <a:ext cx="1047093" cy="307777"/>
          </a:xfrm>
          <a:prstGeom prst="rect">
            <a:avLst/>
          </a:prstGeom>
          <a:noFill/>
        </p:spPr>
        <p:txBody>
          <a:bodyPr wrap="square" rtlCol="0">
            <a:spAutoFit/>
          </a:bodyPr>
          <a:lstStyle/>
          <a:p>
            <a:pPr algn="ctr"/>
            <a:r>
              <a:rPr lang="en-US" sz="1400" dirty="0" smtClean="0"/>
              <a:t>November</a:t>
            </a:r>
            <a:endParaRPr lang="en-US" sz="1400" dirty="0"/>
          </a:p>
        </p:txBody>
      </p:sp>
      <p:sp>
        <p:nvSpPr>
          <p:cNvPr id="42" name="Content Placeholder 2"/>
          <p:cNvSpPr txBox="1">
            <a:spLocks/>
          </p:cNvSpPr>
          <p:nvPr/>
        </p:nvSpPr>
        <p:spPr>
          <a:xfrm>
            <a:off x="228600" y="6324600"/>
            <a:ext cx="8229600" cy="4572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200" dirty="0" smtClean="0"/>
              <a:t>Acronyms: High Level Intergovernmental and Stakeholder Advisory Group (HLG), </a:t>
            </a:r>
          </a:p>
          <a:p>
            <a:pPr marL="0" indent="0">
              <a:buFont typeface="Arial" panose="020B0604020202020204" pitchFamily="34" charset="0"/>
              <a:buNone/>
              <a:tabLst>
                <a:tab pos="685800" algn="l"/>
              </a:tabLst>
            </a:pPr>
            <a:r>
              <a:rPr lang="en-US" sz="1200" dirty="0" smtClean="0"/>
              <a:t>	Global Environment Outlooks (GEO), Summary for Policy Makers (SPM), Review Editors (RE)</a:t>
            </a:r>
          </a:p>
        </p:txBody>
      </p:sp>
      <p:pic>
        <p:nvPicPr>
          <p:cNvPr id="45" name="Picture 1" descr="C:\Users\jabbourj\Desktop\GEO-6\GEO-6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ounded Rectangle 16"/>
          <p:cNvSpPr/>
          <p:nvPr/>
        </p:nvSpPr>
        <p:spPr>
          <a:xfrm>
            <a:off x="2522994" y="3275185"/>
            <a:ext cx="762000" cy="86380"/>
          </a:xfrm>
          <a:prstGeom prst="roundRect">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522993" y="2989586"/>
            <a:ext cx="1071832" cy="276999"/>
          </a:xfrm>
          <a:prstGeom prst="rect">
            <a:avLst/>
          </a:prstGeom>
          <a:noFill/>
        </p:spPr>
        <p:txBody>
          <a:bodyPr wrap="none" rtlCol="0">
            <a:spAutoFit/>
          </a:bodyPr>
          <a:lstStyle/>
          <a:p>
            <a:r>
              <a:rPr lang="en-US" sz="1200" dirty="0" smtClean="0"/>
              <a:t>Review Period</a:t>
            </a:r>
            <a:endParaRPr lang="en-US" sz="1200" dirty="0"/>
          </a:p>
        </p:txBody>
      </p:sp>
      <p:sp>
        <p:nvSpPr>
          <p:cNvPr id="46" name="Rounded Rectangle 45"/>
          <p:cNvSpPr/>
          <p:nvPr/>
        </p:nvSpPr>
        <p:spPr>
          <a:xfrm>
            <a:off x="5108763" y="3266164"/>
            <a:ext cx="805130" cy="86380"/>
          </a:xfrm>
          <a:prstGeom prst="roundRect">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5108762" y="2980565"/>
            <a:ext cx="1071832" cy="276999"/>
          </a:xfrm>
          <a:prstGeom prst="rect">
            <a:avLst/>
          </a:prstGeom>
          <a:noFill/>
        </p:spPr>
        <p:txBody>
          <a:bodyPr wrap="none" rtlCol="0">
            <a:spAutoFit/>
          </a:bodyPr>
          <a:lstStyle/>
          <a:p>
            <a:r>
              <a:rPr lang="en-US" sz="1200" dirty="0" smtClean="0"/>
              <a:t>Review Period</a:t>
            </a:r>
            <a:endParaRPr lang="en-US" sz="1200" dirty="0"/>
          </a:p>
        </p:txBody>
      </p:sp>
      <p:cxnSp>
        <p:nvCxnSpPr>
          <p:cNvPr id="48" name="Straight Connector 47"/>
          <p:cNvCxnSpPr/>
          <p:nvPr/>
        </p:nvCxnSpPr>
        <p:spPr>
          <a:xfrm>
            <a:off x="6218695" y="3206188"/>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5647194" y="2748988"/>
            <a:ext cx="1047093" cy="307777"/>
          </a:xfrm>
          <a:prstGeom prst="rect">
            <a:avLst/>
          </a:prstGeom>
          <a:noFill/>
        </p:spPr>
        <p:txBody>
          <a:bodyPr wrap="square" rtlCol="0">
            <a:spAutoFit/>
          </a:bodyPr>
          <a:lstStyle/>
          <a:p>
            <a:pPr algn="ctr"/>
            <a:r>
              <a:rPr lang="en-US" sz="1400" dirty="0" smtClean="0"/>
              <a:t>October</a:t>
            </a:r>
            <a:endParaRPr lang="en-US" sz="1400" dirty="0"/>
          </a:p>
        </p:txBody>
      </p:sp>
      <p:sp>
        <p:nvSpPr>
          <p:cNvPr id="50" name="TextBox 49"/>
          <p:cNvSpPr txBox="1"/>
          <p:nvPr/>
        </p:nvSpPr>
        <p:spPr>
          <a:xfrm>
            <a:off x="5723394" y="4428365"/>
            <a:ext cx="1143000" cy="738664"/>
          </a:xfrm>
          <a:prstGeom prst="rect">
            <a:avLst/>
          </a:prstGeom>
          <a:noFill/>
          <a:ln w="25400">
            <a:solidFill>
              <a:schemeClr val="accent6">
                <a:lumMod val="60000"/>
                <a:lumOff val="40000"/>
              </a:schemeClr>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Review editors meeting</a:t>
            </a:r>
            <a:endParaRPr lang="en-US" sz="1400" dirty="0"/>
          </a:p>
        </p:txBody>
      </p:sp>
      <p:cxnSp>
        <p:nvCxnSpPr>
          <p:cNvPr id="53" name="Straight Connector 52"/>
          <p:cNvCxnSpPr/>
          <p:nvPr/>
        </p:nvCxnSpPr>
        <p:spPr>
          <a:xfrm>
            <a:off x="1981200" y="3143475"/>
            <a:ext cx="0" cy="37049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934144" y="2024390"/>
            <a:ext cx="914400" cy="523220"/>
          </a:xfrm>
          <a:prstGeom prst="rect">
            <a:avLst/>
          </a:prstGeom>
          <a:noFill/>
        </p:spPr>
        <p:txBody>
          <a:bodyPr wrap="square" rtlCol="0">
            <a:spAutoFit/>
          </a:bodyPr>
          <a:lstStyle/>
          <a:p>
            <a:pPr algn="ctr"/>
            <a:r>
              <a:rPr lang="en-US" sz="1400" dirty="0" smtClean="0"/>
              <a:t>1</a:t>
            </a:r>
            <a:r>
              <a:rPr lang="en-US" sz="1400" baseline="30000" dirty="0" smtClean="0"/>
              <a:t>st</a:t>
            </a:r>
            <a:r>
              <a:rPr lang="en-US" sz="1400" dirty="0" smtClean="0"/>
              <a:t> Order Draft</a:t>
            </a:r>
            <a:endParaRPr lang="en-US" sz="1400" dirty="0"/>
          </a:p>
        </p:txBody>
      </p:sp>
      <p:cxnSp>
        <p:nvCxnSpPr>
          <p:cNvPr id="55" name="Straight Connector 54"/>
          <p:cNvCxnSpPr/>
          <p:nvPr/>
        </p:nvCxnSpPr>
        <p:spPr>
          <a:xfrm>
            <a:off x="2498032" y="3143475"/>
            <a:ext cx="0" cy="37049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830625" y="2000145"/>
            <a:ext cx="914400" cy="523220"/>
          </a:xfrm>
          <a:prstGeom prst="rect">
            <a:avLst/>
          </a:prstGeom>
          <a:noFill/>
        </p:spPr>
        <p:txBody>
          <a:bodyPr wrap="square" rtlCol="0">
            <a:spAutoFit/>
          </a:bodyPr>
          <a:lstStyle/>
          <a:p>
            <a:pPr algn="ctr"/>
            <a:r>
              <a:rPr lang="en-US" sz="1400" dirty="0" smtClean="0"/>
              <a:t>Review Draft</a:t>
            </a:r>
            <a:endParaRPr lang="en-US" sz="1400" dirty="0"/>
          </a:p>
        </p:txBody>
      </p:sp>
      <p:sp>
        <p:nvSpPr>
          <p:cNvPr id="44" name="Freeform 43"/>
          <p:cNvSpPr/>
          <p:nvPr/>
        </p:nvSpPr>
        <p:spPr>
          <a:xfrm>
            <a:off x="1008993" y="2627478"/>
            <a:ext cx="945931" cy="399501"/>
          </a:xfrm>
          <a:custGeom>
            <a:avLst/>
            <a:gdLst>
              <a:gd name="connsiteX0" fmla="*/ 0 w 945931"/>
              <a:gd name="connsiteY0" fmla="*/ 367970 h 399501"/>
              <a:gd name="connsiteX1" fmla="*/ 420414 w 945931"/>
              <a:gd name="connsiteY1" fmla="*/ 108 h 399501"/>
              <a:gd name="connsiteX2" fmla="*/ 945931 w 945931"/>
              <a:gd name="connsiteY2" fmla="*/ 399501 h 399501"/>
              <a:gd name="connsiteX3" fmla="*/ 945931 w 945931"/>
              <a:gd name="connsiteY3" fmla="*/ 399501 h 399501"/>
            </a:gdLst>
            <a:ahLst/>
            <a:cxnLst>
              <a:cxn ang="0">
                <a:pos x="connsiteX0" y="connsiteY0"/>
              </a:cxn>
              <a:cxn ang="0">
                <a:pos x="connsiteX1" y="connsiteY1"/>
              </a:cxn>
              <a:cxn ang="0">
                <a:pos x="connsiteX2" y="connsiteY2"/>
              </a:cxn>
              <a:cxn ang="0">
                <a:pos x="connsiteX3" y="connsiteY3"/>
              </a:cxn>
            </a:cxnLst>
            <a:rect l="l" t="t" r="r" b="b"/>
            <a:pathLst>
              <a:path w="945931" h="399501">
                <a:moveTo>
                  <a:pt x="0" y="367970"/>
                </a:moveTo>
                <a:cubicBezTo>
                  <a:pt x="131379" y="181411"/>
                  <a:pt x="262759" y="-5147"/>
                  <a:pt x="420414" y="108"/>
                </a:cubicBezTo>
                <a:cubicBezTo>
                  <a:pt x="578069" y="5363"/>
                  <a:pt x="945931" y="399501"/>
                  <a:pt x="945931" y="399501"/>
                </a:cubicBezTo>
                <a:lnTo>
                  <a:pt x="945931" y="399501"/>
                </a:lnTo>
              </a:path>
            </a:pathLst>
          </a:custGeom>
          <a:noFill/>
          <a:ln>
            <a:solidFill>
              <a:srgbClr val="FF0000"/>
            </a:solidFill>
            <a:prstDash val="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2025067" y="2621526"/>
            <a:ext cx="497928" cy="392050"/>
          </a:xfrm>
          <a:custGeom>
            <a:avLst/>
            <a:gdLst>
              <a:gd name="connsiteX0" fmla="*/ 0 w 945931"/>
              <a:gd name="connsiteY0" fmla="*/ 367970 h 399501"/>
              <a:gd name="connsiteX1" fmla="*/ 420414 w 945931"/>
              <a:gd name="connsiteY1" fmla="*/ 108 h 399501"/>
              <a:gd name="connsiteX2" fmla="*/ 945931 w 945931"/>
              <a:gd name="connsiteY2" fmla="*/ 399501 h 399501"/>
              <a:gd name="connsiteX3" fmla="*/ 945931 w 945931"/>
              <a:gd name="connsiteY3" fmla="*/ 399501 h 399501"/>
            </a:gdLst>
            <a:ahLst/>
            <a:cxnLst>
              <a:cxn ang="0">
                <a:pos x="connsiteX0" y="connsiteY0"/>
              </a:cxn>
              <a:cxn ang="0">
                <a:pos x="connsiteX1" y="connsiteY1"/>
              </a:cxn>
              <a:cxn ang="0">
                <a:pos x="connsiteX2" y="connsiteY2"/>
              </a:cxn>
              <a:cxn ang="0">
                <a:pos x="connsiteX3" y="connsiteY3"/>
              </a:cxn>
            </a:cxnLst>
            <a:rect l="l" t="t" r="r" b="b"/>
            <a:pathLst>
              <a:path w="945931" h="399501">
                <a:moveTo>
                  <a:pt x="0" y="367970"/>
                </a:moveTo>
                <a:cubicBezTo>
                  <a:pt x="131379" y="181411"/>
                  <a:pt x="262759" y="-5147"/>
                  <a:pt x="420414" y="108"/>
                </a:cubicBezTo>
                <a:cubicBezTo>
                  <a:pt x="578069" y="5363"/>
                  <a:pt x="945931" y="399501"/>
                  <a:pt x="945931" y="399501"/>
                </a:cubicBezTo>
                <a:lnTo>
                  <a:pt x="945931" y="399501"/>
                </a:lnTo>
              </a:path>
            </a:pathLst>
          </a:custGeom>
          <a:noFill/>
          <a:ln>
            <a:solidFill>
              <a:srgbClr val="FF0000"/>
            </a:solidFill>
            <a:prstDash val="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p:cNvCxnSpPr/>
          <p:nvPr/>
        </p:nvCxnSpPr>
        <p:spPr>
          <a:xfrm>
            <a:off x="4191000" y="3200400"/>
            <a:ext cx="0" cy="37049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62" name="Freeform 61"/>
          <p:cNvSpPr/>
          <p:nvPr/>
        </p:nvSpPr>
        <p:spPr>
          <a:xfrm>
            <a:off x="2559269" y="2590800"/>
            <a:ext cx="1106725" cy="399501"/>
          </a:xfrm>
          <a:custGeom>
            <a:avLst/>
            <a:gdLst>
              <a:gd name="connsiteX0" fmla="*/ 0 w 945931"/>
              <a:gd name="connsiteY0" fmla="*/ 367970 h 399501"/>
              <a:gd name="connsiteX1" fmla="*/ 420414 w 945931"/>
              <a:gd name="connsiteY1" fmla="*/ 108 h 399501"/>
              <a:gd name="connsiteX2" fmla="*/ 945931 w 945931"/>
              <a:gd name="connsiteY2" fmla="*/ 399501 h 399501"/>
              <a:gd name="connsiteX3" fmla="*/ 945931 w 945931"/>
              <a:gd name="connsiteY3" fmla="*/ 399501 h 399501"/>
            </a:gdLst>
            <a:ahLst/>
            <a:cxnLst>
              <a:cxn ang="0">
                <a:pos x="connsiteX0" y="connsiteY0"/>
              </a:cxn>
              <a:cxn ang="0">
                <a:pos x="connsiteX1" y="connsiteY1"/>
              </a:cxn>
              <a:cxn ang="0">
                <a:pos x="connsiteX2" y="connsiteY2"/>
              </a:cxn>
              <a:cxn ang="0">
                <a:pos x="connsiteX3" y="connsiteY3"/>
              </a:cxn>
            </a:cxnLst>
            <a:rect l="l" t="t" r="r" b="b"/>
            <a:pathLst>
              <a:path w="945931" h="399501">
                <a:moveTo>
                  <a:pt x="0" y="367970"/>
                </a:moveTo>
                <a:cubicBezTo>
                  <a:pt x="131379" y="181411"/>
                  <a:pt x="262759" y="-5147"/>
                  <a:pt x="420414" y="108"/>
                </a:cubicBezTo>
                <a:cubicBezTo>
                  <a:pt x="578069" y="5363"/>
                  <a:pt x="945931" y="399501"/>
                  <a:pt x="945931" y="399501"/>
                </a:cubicBezTo>
                <a:lnTo>
                  <a:pt x="945931" y="399501"/>
                </a:lnTo>
              </a:path>
            </a:pathLst>
          </a:custGeom>
          <a:noFill/>
          <a:ln>
            <a:solidFill>
              <a:srgbClr val="FF0000"/>
            </a:solidFill>
            <a:prstDash val="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2490440" y="1498891"/>
            <a:ext cx="1167160" cy="954107"/>
          </a:xfrm>
          <a:prstGeom prst="rect">
            <a:avLst/>
          </a:prstGeom>
          <a:noFill/>
        </p:spPr>
        <p:txBody>
          <a:bodyPr wrap="square" rtlCol="0">
            <a:spAutoFit/>
          </a:bodyPr>
          <a:lstStyle/>
          <a:p>
            <a:pPr algn="ctr"/>
            <a:r>
              <a:rPr lang="en-US" sz="1400" dirty="0" smtClean="0"/>
              <a:t>Draft State and Trends with Policy Response</a:t>
            </a:r>
            <a:endParaRPr lang="en-US" sz="1400" dirty="0"/>
          </a:p>
        </p:txBody>
      </p:sp>
      <p:sp>
        <p:nvSpPr>
          <p:cNvPr id="64" name="Freeform 63"/>
          <p:cNvSpPr/>
          <p:nvPr/>
        </p:nvSpPr>
        <p:spPr>
          <a:xfrm>
            <a:off x="3685043" y="2181817"/>
            <a:ext cx="522233" cy="341548"/>
          </a:xfrm>
          <a:custGeom>
            <a:avLst/>
            <a:gdLst>
              <a:gd name="connsiteX0" fmla="*/ 0 w 945931"/>
              <a:gd name="connsiteY0" fmla="*/ 367970 h 399501"/>
              <a:gd name="connsiteX1" fmla="*/ 420414 w 945931"/>
              <a:gd name="connsiteY1" fmla="*/ 108 h 399501"/>
              <a:gd name="connsiteX2" fmla="*/ 945931 w 945931"/>
              <a:gd name="connsiteY2" fmla="*/ 399501 h 399501"/>
              <a:gd name="connsiteX3" fmla="*/ 945931 w 945931"/>
              <a:gd name="connsiteY3" fmla="*/ 399501 h 399501"/>
            </a:gdLst>
            <a:ahLst/>
            <a:cxnLst>
              <a:cxn ang="0">
                <a:pos x="connsiteX0" y="connsiteY0"/>
              </a:cxn>
              <a:cxn ang="0">
                <a:pos x="connsiteX1" y="connsiteY1"/>
              </a:cxn>
              <a:cxn ang="0">
                <a:pos x="connsiteX2" y="connsiteY2"/>
              </a:cxn>
              <a:cxn ang="0">
                <a:pos x="connsiteX3" y="connsiteY3"/>
              </a:cxn>
            </a:cxnLst>
            <a:rect l="l" t="t" r="r" b="b"/>
            <a:pathLst>
              <a:path w="945931" h="399501">
                <a:moveTo>
                  <a:pt x="0" y="367970"/>
                </a:moveTo>
                <a:cubicBezTo>
                  <a:pt x="131379" y="181411"/>
                  <a:pt x="262759" y="-5147"/>
                  <a:pt x="420414" y="108"/>
                </a:cubicBezTo>
                <a:cubicBezTo>
                  <a:pt x="578069" y="5363"/>
                  <a:pt x="945931" y="399501"/>
                  <a:pt x="945931" y="399501"/>
                </a:cubicBezTo>
                <a:lnTo>
                  <a:pt x="945931" y="399501"/>
                </a:lnTo>
              </a:path>
            </a:pathLst>
          </a:custGeom>
          <a:noFill/>
          <a:ln>
            <a:solidFill>
              <a:srgbClr val="FF0000"/>
            </a:solidFill>
            <a:prstDash val="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3505200" y="1371600"/>
            <a:ext cx="914400" cy="738664"/>
          </a:xfrm>
          <a:prstGeom prst="rect">
            <a:avLst/>
          </a:prstGeom>
          <a:noFill/>
        </p:spPr>
        <p:txBody>
          <a:bodyPr wrap="square" rtlCol="0">
            <a:spAutoFit/>
          </a:bodyPr>
          <a:lstStyle/>
          <a:p>
            <a:pPr algn="ctr"/>
            <a:r>
              <a:rPr lang="en-US" sz="1400" dirty="0" smtClean="0"/>
              <a:t>Progress Report to UNEA-3</a:t>
            </a:r>
            <a:endParaRPr lang="en-US" sz="1400" dirty="0"/>
          </a:p>
        </p:txBody>
      </p:sp>
      <p:sp>
        <p:nvSpPr>
          <p:cNvPr id="66" name="Freeform 65"/>
          <p:cNvSpPr/>
          <p:nvPr/>
        </p:nvSpPr>
        <p:spPr>
          <a:xfrm>
            <a:off x="4388069" y="1981200"/>
            <a:ext cx="720693" cy="540676"/>
          </a:xfrm>
          <a:custGeom>
            <a:avLst/>
            <a:gdLst>
              <a:gd name="connsiteX0" fmla="*/ 0 w 945931"/>
              <a:gd name="connsiteY0" fmla="*/ 367970 h 399501"/>
              <a:gd name="connsiteX1" fmla="*/ 420414 w 945931"/>
              <a:gd name="connsiteY1" fmla="*/ 108 h 399501"/>
              <a:gd name="connsiteX2" fmla="*/ 945931 w 945931"/>
              <a:gd name="connsiteY2" fmla="*/ 399501 h 399501"/>
              <a:gd name="connsiteX3" fmla="*/ 945931 w 945931"/>
              <a:gd name="connsiteY3" fmla="*/ 399501 h 399501"/>
            </a:gdLst>
            <a:ahLst/>
            <a:cxnLst>
              <a:cxn ang="0">
                <a:pos x="connsiteX0" y="connsiteY0"/>
              </a:cxn>
              <a:cxn ang="0">
                <a:pos x="connsiteX1" y="connsiteY1"/>
              </a:cxn>
              <a:cxn ang="0">
                <a:pos x="connsiteX2" y="connsiteY2"/>
              </a:cxn>
              <a:cxn ang="0">
                <a:pos x="connsiteX3" y="connsiteY3"/>
              </a:cxn>
            </a:cxnLst>
            <a:rect l="l" t="t" r="r" b="b"/>
            <a:pathLst>
              <a:path w="945931" h="399501">
                <a:moveTo>
                  <a:pt x="0" y="367970"/>
                </a:moveTo>
                <a:cubicBezTo>
                  <a:pt x="131379" y="181411"/>
                  <a:pt x="262759" y="-5147"/>
                  <a:pt x="420414" y="108"/>
                </a:cubicBezTo>
                <a:cubicBezTo>
                  <a:pt x="578069" y="5363"/>
                  <a:pt x="945931" y="399501"/>
                  <a:pt x="945931" y="399501"/>
                </a:cubicBezTo>
                <a:lnTo>
                  <a:pt x="945931" y="399501"/>
                </a:lnTo>
              </a:path>
            </a:pathLst>
          </a:custGeom>
          <a:noFill/>
          <a:ln>
            <a:solidFill>
              <a:srgbClr val="FF0000"/>
            </a:solidFill>
            <a:prstDash val="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4267200" y="1219200"/>
            <a:ext cx="914400" cy="738664"/>
          </a:xfrm>
          <a:prstGeom prst="rect">
            <a:avLst/>
          </a:prstGeom>
          <a:noFill/>
        </p:spPr>
        <p:txBody>
          <a:bodyPr wrap="square" rtlCol="0">
            <a:spAutoFit/>
          </a:bodyPr>
          <a:lstStyle/>
          <a:p>
            <a:pPr algn="ctr"/>
            <a:r>
              <a:rPr lang="en-US" sz="1400" dirty="0" smtClean="0"/>
              <a:t>Review Draft of full GEO</a:t>
            </a:r>
            <a:endParaRPr lang="en-US" sz="1400" dirty="0"/>
          </a:p>
        </p:txBody>
      </p:sp>
      <p:cxnSp>
        <p:nvCxnSpPr>
          <p:cNvPr id="69" name="Straight Connector 68"/>
          <p:cNvCxnSpPr/>
          <p:nvPr/>
        </p:nvCxnSpPr>
        <p:spPr>
          <a:xfrm>
            <a:off x="5105400" y="3124200"/>
            <a:ext cx="0" cy="37049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70" name="Freeform 69"/>
          <p:cNvSpPr/>
          <p:nvPr/>
        </p:nvSpPr>
        <p:spPr>
          <a:xfrm>
            <a:off x="5226269" y="2286000"/>
            <a:ext cx="945931" cy="399501"/>
          </a:xfrm>
          <a:custGeom>
            <a:avLst/>
            <a:gdLst>
              <a:gd name="connsiteX0" fmla="*/ 0 w 945931"/>
              <a:gd name="connsiteY0" fmla="*/ 367970 h 399501"/>
              <a:gd name="connsiteX1" fmla="*/ 420414 w 945931"/>
              <a:gd name="connsiteY1" fmla="*/ 108 h 399501"/>
              <a:gd name="connsiteX2" fmla="*/ 945931 w 945931"/>
              <a:gd name="connsiteY2" fmla="*/ 399501 h 399501"/>
              <a:gd name="connsiteX3" fmla="*/ 945931 w 945931"/>
              <a:gd name="connsiteY3" fmla="*/ 399501 h 399501"/>
            </a:gdLst>
            <a:ahLst/>
            <a:cxnLst>
              <a:cxn ang="0">
                <a:pos x="connsiteX0" y="connsiteY0"/>
              </a:cxn>
              <a:cxn ang="0">
                <a:pos x="connsiteX1" y="connsiteY1"/>
              </a:cxn>
              <a:cxn ang="0">
                <a:pos x="connsiteX2" y="connsiteY2"/>
              </a:cxn>
              <a:cxn ang="0">
                <a:pos x="connsiteX3" y="connsiteY3"/>
              </a:cxn>
            </a:cxnLst>
            <a:rect l="l" t="t" r="r" b="b"/>
            <a:pathLst>
              <a:path w="945931" h="399501">
                <a:moveTo>
                  <a:pt x="0" y="367970"/>
                </a:moveTo>
                <a:cubicBezTo>
                  <a:pt x="131379" y="181411"/>
                  <a:pt x="262759" y="-5147"/>
                  <a:pt x="420414" y="108"/>
                </a:cubicBezTo>
                <a:cubicBezTo>
                  <a:pt x="578069" y="5363"/>
                  <a:pt x="945931" y="399501"/>
                  <a:pt x="945931" y="399501"/>
                </a:cubicBezTo>
                <a:lnTo>
                  <a:pt x="945931" y="399501"/>
                </a:lnTo>
              </a:path>
            </a:pathLst>
          </a:custGeom>
          <a:noFill/>
          <a:ln>
            <a:solidFill>
              <a:srgbClr val="FF0000"/>
            </a:solidFill>
            <a:prstDash val="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5181600" y="1610380"/>
            <a:ext cx="914400" cy="523220"/>
          </a:xfrm>
          <a:prstGeom prst="rect">
            <a:avLst/>
          </a:prstGeom>
          <a:noFill/>
        </p:spPr>
        <p:txBody>
          <a:bodyPr wrap="square" rtlCol="0">
            <a:spAutoFit/>
          </a:bodyPr>
          <a:lstStyle/>
          <a:p>
            <a:pPr algn="ctr"/>
            <a:r>
              <a:rPr lang="en-US" sz="1400" dirty="0" smtClean="0"/>
              <a:t>Final GEO-6</a:t>
            </a:r>
            <a:endParaRPr lang="en-US" sz="1400" dirty="0"/>
          </a:p>
        </p:txBody>
      </p:sp>
      <p:cxnSp>
        <p:nvCxnSpPr>
          <p:cNvPr id="72" name="Straight Connector 71"/>
          <p:cNvCxnSpPr/>
          <p:nvPr/>
        </p:nvCxnSpPr>
        <p:spPr>
          <a:xfrm>
            <a:off x="6400800" y="3124200"/>
            <a:ext cx="0" cy="37049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4114800" y="695980"/>
            <a:ext cx="1143000" cy="523220"/>
          </a:xfrm>
          <a:prstGeom prst="rect">
            <a:avLst/>
          </a:prstGeom>
          <a:noFill/>
        </p:spPr>
        <p:txBody>
          <a:bodyPr wrap="square" rtlCol="0">
            <a:spAutoFit/>
          </a:bodyPr>
          <a:lstStyle/>
          <a:p>
            <a:pPr algn="ctr"/>
            <a:r>
              <a:rPr lang="en-US" sz="1400" dirty="0" smtClean="0">
                <a:solidFill>
                  <a:schemeClr val="accent6">
                    <a:lumMod val="75000"/>
                  </a:schemeClr>
                </a:solidFill>
              </a:rPr>
              <a:t>Author Draft of SPM</a:t>
            </a:r>
            <a:endParaRPr lang="en-US" sz="1400" dirty="0">
              <a:solidFill>
                <a:schemeClr val="accent6">
                  <a:lumMod val="75000"/>
                </a:schemeClr>
              </a:solidFill>
            </a:endParaRPr>
          </a:p>
        </p:txBody>
      </p:sp>
      <p:sp>
        <p:nvSpPr>
          <p:cNvPr id="74" name="TextBox 73"/>
          <p:cNvSpPr txBox="1"/>
          <p:nvPr/>
        </p:nvSpPr>
        <p:spPr>
          <a:xfrm>
            <a:off x="6096000" y="1600200"/>
            <a:ext cx="1143000" cy="523220"/>
          </a:xfrm>
          <a:prstGeom prst="rect">
            <a:avLst/>
          </a:prstGeom>
          <a:noFill/>
        </p:spPr>
        <p:txBody>
          <a:bodyPr wrap="square" rtlCol="0">
            <a:spAutoFit/>
          </a:bodyPr>
          <a:lstStyle/>
          <a:p>
            <a:pPr algn="ctr"/>
            <a:r>
              <a:rPr lang="en-US" sz="1400" dirty="0" smtClean="0">
                <a:solidFill>
                  <a:schemeClr val="accent6">
                    <a:lumMod val="75000"/>
                  </a:schemeClr>
                </a:solidFill>
              </a:rPr>
              <a:t>HLG Draft SPM</a:t>
            </a:r>
            <a:endParaRPr lang="en-US" sz="1400" dirty="0">
              <a:solidFill>
                <a:schemeClr val="accent6">
                  <a:lumMod val="75000"/>
                </a:schemeClr>
              </a:solidFill>
            </a:endParaRPr>
          </a:p>
        </p:txBody>
      </p:sp>
      <p:sp>
        <p:nvSpPr>
          <p:cNvPr id="75" name="Freeform 74"/>
          <p:cNvSpPr/>
          <p:nvPr/>
        </p:nvSpPr>
        <p:spPr>
          <a:xfrm>
            <a:off x="6293069" y="2286000"/>
            <a:ext cx="1106725" cy="399501"/>
          </a:xfrm>
          <a:custGeom>
            <a:avLst/>
            <a:gdLst>
              <a:gd name="connsiteX0" fmla="*/ 0 w 945931"/>
              <a:gd name="connsiteY0" fmla="*/ 367970 h 399501"/>
              <a:gd name="connsiteX1" fmla="*/ 420414 w 945931"/>
              <a:gd name="connsiteY1" fmla="*/ 108 h 399501"/>
              <a:gd name="connsiteX2" fmla="*/ 945931 w 945931"/>
              <a:gd name="connsiteY2" fmla="*/ 399501 h 399501"/>
              <a:gd name="connsiteX3" fmla="*/ 945931 w 945931"/>
              <a:gd name="connsiteY3" fmla="*/ 399501 h 399501"/>
            </a:gdLst>
            <a:ahLst/>
            <a:cxnLst>
              <a:cxn ang="0">
                <a:pos x="connsiteX0" y="connsiteY0"/>
              </a:cxn>
              <a:cxn ang="0">
                <a:pos x="connsiteX1" y="connsiteY1"/>
              </a:cxn>
              <a:cxn ang="0">
                <a:pos x="connsiteX2" y="connsiteY2"/>
              </a:cxn>
              <a:cxn ang="0">
                <a:pos x="connsiteX3" y="connsiteY3"/>
              </a:cxn>
            </a:cxnLst>
            <a:rect l="l" t="t" r="r" b="b"/>
            <a:pathLst>
              <a:path w="945931" h="399501">
                <a:moveTo>
                  <a:pt x="0" y="367970"/>
                </a:moveTo>
                <a:cubicBezTo>
                  <a:pt x="131379" y="181411"/>
                  <a:pt x="262759" y="-5147"/>
                  <a:pt x="420414" y="108"/>
                </a:cubicBezTo>
                <a:cubicBezTo>
                  <a:pt x="578069" y="5363"/>
                  <a:pt x="945931" y="399501"/>
                  <a:pt x="945931" y="399501"/>
                </a:cubicBezTo>
                <a:lnTo>
                  <a:pt x="945931" y="399501"/>
                </a:lnTo>
              </a:path>
            </a:pathLst>
          </a:custGeom>
          <a:noFill/>
          <a:ln>
            <a:solidFill>
              <a:srgbClr val="FF0000"/>
            </a:solidFill>
            <a:prstDash val="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75"/>
          <p:cNvSpPr/>
          <p:nvPr/>
        </p:nvSpPr>
        <p:spPr>
          <a:xfrm>
            <a:off x="7543800" y="2286000"/>
            <a:ext cx="1106725" cy="399501"/>
          </a:xfrm>
          <a:custGeom>
            <a:avLst/>
            <a:gdLst>
              <a:gd name="connsiteX0" fmla="*/ 0 w 945931"/>
              <a:gd name="connsiteY0" fmla="*/ 367970 h 399501"/>
              <a:gd name="connsiteX1" fmla="*/ 420414 w 945931"/>
              <a:gd name="connsiteY1" fmla="*/ 108 h 399501"/>
              <a:gd name="connsiteX2" fmla="*/ 945931 w 945931"/>
              <a:gd name="connsiteY2" fmla="*/ 399501 h 399501"/>
              <a:gd name="connsiteX3" fmla="*/ 945931 w 945931"/>
              <a:gd name="connsiteY3" fmla="*/ 399501 h 399501"/>
            </a:gdLst>
            <a:ahLst/>
            <a:cxnLst>
              <a:cxn ang="0">
                <a:pos x="connsiteX0" y="connsiteY0"/>
              </a:cxn>
              <a:cxn ang="0">
                <a:pos x="connsiteX1" y="connsiteY1"/>
              </a:cxn>
              <a:cxn ang="0">
                <a:pos x="connsiteX2" y="connsiteY2"/>
              </a:cxn>
              <a:cxn ang="0">
                <a:pos x="connsiteX3" y="connsiteY3"/>
              </a:cxn>
            </a:cxnLst>
            <a:rect l="l" t="t" r="r" b="b"/>
            <a:pathLst>
              <a:path w="945931" h="399501">
                <a:moveTo>
                  <a:pt x="0" y="367970"/>
                </a:moveTo>
                <a:cubicBezTo>
                  <a:pt x="131379" y="181411"/>
                  <a:pt x="262759" y="-5147"/>
                  <a:pt x="420414" y="108"/>
                </a:cubicBezTo>
                <a:cubicBezTo>
                  <a:pt x="578069" y="5363"/>
                  <a:pt x="945931" y="399501"/>
                  <a:pt x="945931" y="399501"/>
                </a:cubicBezTo>
                <a:lnTo>
                  <a:pt x="945931" y="399501"/>
                </a:lnTo>
              </a:path>
            </a:pathLst>
          </a:custGeom>
          <a:noFill/>
          <a:ln>
            <a:solidFill>
              <a:srgbClr val="FF0000"/>
            </a:solidFill>
            <a:prstDash val="dash"/>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7474972" y="1676400"/>
            <a:ext cx="1440428" cy="523220"/>
          </a:xfrm>
          <a:prstGeom prst="rect">
            <a:avLst/>
          </a:prstGeom>
          <a:noFill/>
        </p:spPr>
        <p:txBody>
          <a:bodyPr wrap="square" rtlCol="0">
            <a:spAutoFit/>
          </a:bodyPr>
          <a:lstStyle/>
          <a:p>
            <a:pPr algn="ctr"/>
            <a:r>
              <a:rPr lang="en-US" sz="1400" dirty="0" smtClean="0"/>
              <a:t>Final GEO-6 and SPM</a:t>
            </a:r>
            <a:endParaRPr lang="en-US" sz="1400" dirty="0"/>
          </a:p>
        </p:txBody>
      </p:sp>
      <p:cxnSp>
        <p:nvCxnSpPr>
          <p:cNvPr id="78" name="Straight Connector 77"/>
          <p:cNvCxnSpPr/>
          <p:nvPr/>
        </p:nvCxnSpPr>
        <p:spPr>
          <a:xfrm>
            <a:off x="7467600" y="3124200"/>
            <a:ext cx="0" cy="37049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8686800" y="3124200"/>
            <a:ext cx="0" cy="37049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41794" y="3257564"/>
            <a:ext cx="419100" cy="9021"/>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28600" y="2638214"/>
            <a:ext cx="914400" cy="738664"/>
          </a:xfrm>
          <a:prstGeom prst="rect">
            <a:avLst/>
          </a:prstGeom>
          <a:noFill/>
        </p:spPr>
        <p:txBody>
          <a:bodyPr wrap="square" rtlCol="0">
            <a:spAutoFit/>
          </a:bodyPr>
          <a:lstStyle/>
          <a:p>
            <a:pPr algn="ctr"/>
            <a:r>
              <a:rPr lang="en-US" sz="1400" dirty="0" smtClean="0"/>
              <a:t>Zero Order Draft</a:t>
            </a:r>
            <a:endParaRPr lang="en-US" sz="1400" dirty="0"/>
          </a:p>
        </p:txBody>
      </p:sp>
    </p:spTree>
    <p:extLst>
      <p:ext uri="{BB962C8B-B14F-4D97-AF65-F5344CB8AC3E}">
        <p14:creationId xmlns:p14="http://schemas.microsoft.com/office/powerpoint/2010/main" val="4229628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22" presetClass="entr" presetSubtype="8"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left)">
                                      <p:cBhvr>
                                        <p:cTn id="13" dur="500"/>
                                        <p:tgtEl>
                                          <p:spTgt spid="5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left)">
                                      <p:cBhvr>
                                        <p:cTn id="18" dur="500"/>
                                        <p:tgtEl>
                                          <p:spTgt spid="5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wipe(left)">
                                      <p:cBhvr>
                                        <p:cTn id="21" dur="500"/>
                                        <p:tgtEl>
                                          <p:spTgt spid="60"/>
                                        </p:tgtEl>
                                      </p:cBhvr>
                                    </p:animEffect>
                                  </p:childTnLst>
                                </p:cTn>
                              </p:par>
                              <p:par>
                                <p:cTn id="22" presetID="22" presetClass="entr" presetSubtype="8" fill="hold"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left)">
                                      <p:cBhvr>
                                        <p:cTn id="24" dur="500"/>
                                        <p:tgtEl>
                                          <p:spTgt spid="5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left)">
                                      <p:cBhvr>
                                        <p:cTn id="29" dur="500"/>
                                        <p:tgtEl>
                                          <p:spTgt spid="6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wipe(left)">
                                      <p:cBhvr>
                                        <p:cTn id="32" dur="500"/>
                                        <p:tgtEl>
                                          <p:spTgt spid="6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wipe(left)">
                                      <p:cBhvr>
                                        <p:cTn id="43" dur="500"/>
                                        <p:tgtEl>
                                          <p:spTgt spid="6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left)">
                                      <p:cBhvr>
                                        <p:cTn id="46" dur="500"/>
                                        <p:tgtEl>
                                          <p:spTgt spid="64"/>
                                        </p:tgtEl>
                                      </p:cBhvr>
                                    </p:animEffect>
                                  </p:childTnLst>
                                </p:cTn>
                              </p:par>
                              <p:par>
                                <p:cTn id="47" presetID="22" presetClass="entr" presetSubtype="8" fill="hold"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wipe(left)">
                                      <p:cBhvr>
                                        <p:cTn id="49" dur="500"/>
                                        <p:tgtEl>
                                          <p:spTgt spid="61"/>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wipe(left)">
                                      <p:cBhvr>
                                        <p:cTn id="54" dur="500"/>
                                        <p:tgtEl>
                                          <p:spTgt spid="6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3"/>
                                        </p:tgtEl>
                                        <p:attrNameLst>
                                          <p:attrName>style.visibility</p:attrName>
                                        </p:attrNameLst>
                                      </p:cBhvr>
                                      <p:to>
                                        <p:strVal val="visible"/>
                                      </p:to>
                                    </p:set>
                                    <p:animEffect transition="in" filter="wipe(left)">
                                      <p:cBhvr>
                                        <p:cTn id="57" dur="500"/>
                                        <p:tgtEl>
                                          <p:spTgt spid="73"/>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wipe(left)">
                                      <p:cBhvr>
                                        <p:cTn id="60" dur="500"/>
                                        <p:tgtEl>
                                          <p:spTgt spid="66"/>
                                        </p:tgtEl>
                                      </p:cBhvr>
                                    </p:animEffect>
                                  </p:childTnLst>
                                </p:cTn>
                              </p:par>
                              <p:par>
                                <p:cTn id="61" presetID="22" presetClass="entr" presetSubtype="8" fill="hold" nodeType="with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wipe(left)">
                                      <p:cBhvr>
                                        <p:cTn id="63" dur="500"/>
                                        <p:tgtEl>
                                          <p:spTgt spid="69"/>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71"/>
                                        </p:tgtEl>
                                        <p:attrNameLst>
                                          <p:attrName>style.visibility</p:attrName>
                                        </p:attrNameLst>
                                      </p:cBhvr>
                                      <p:to>
                                        <p:strVal val="visible"/>
                                      </p:to>
                                    </p:set>
                                    <p:animEffect transition="in" filter="wipe(left)">
                                      <p:cBhvr>
                                        <p:cTn id="68" dur="500"/>
                                        <p:tgtEl>
                                          <p:spTgt spid="71"/>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wipe(left)">
                                      <p:cBhvr>
                                        <p:cTn id="71" dur="500"/>
                                        <p:tgtEl>
                                          <p:spTgt spid="7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wipe(left)">
                                      <p:cBhvr>
                                        <p:cTn id="74" dur="500"/>
                                        <p:tgtEl>
                                          <p:spTgt spid="47"/>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wipe(left)">
                                      <p:cBhvr>
                                        <p:cTn id="77" dur="500"/>
                                        <p:tgtEl>
                                          <p:spTgt spid="46"/>
                                        </p:tgtEl>
                                      </p:cBhvr>
                                    </p:animEffect>
                                  </p:childTnLst>
                                </p:cTn>
                              </p:par>
                              <p:par>
                                <p:cTn id="78" presetID="22" presetClass="entr" presetSubtype="8" fill="hold" nodeType="with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wipe(left)">
                                      <p:cBhvr>
                                        <p:cTn id="80" dur="500"/>
                                        <p:tgtEl>
                                          <p:spTgt spid="72"/>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left)">
                                      <p:cBhvr>
                                        <p:cTn id="88" dur="500"/>
                                        <p:tgtEl>
                                          <p:spTgt spid="75"/>
                                        </p:tgtEl>
                                      </p:cBhvr>
                                    </p:animEffect>
                                  </p:childTnLst>
                                </p:cTn>
                              </p:par>
                              <p:par>
                                <p:cTn id="89" presetID="22" presetClass="entr" presetSubtype="8" fill="hold"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wipe(left)">
                                      <p:cBhvr>
                                        <p:cTn id="91" dur="500"/>
                                        <p:tgtEl>
                                          <p:spTgt spid="78"/>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grpId="0" nodeType="clickEffect">
                                  <p:stCondLst>
                                    <p:cond delay="0"/>
                                  </p:stCondLst>
                                  <p:childTnLst>
                                    <p:set>
                                      <p:cBhvr>
                                        <p:cTn id="95" dur="1" fill="hold">
                                          <p:stCondLst>
                                            <p:cond delay="0"/>
                                          </p:stCondLst>
                                        </p:cTn>
                                        <p:tgtEl>
                                          <p:spTgt spid="76"/>
                                        </p:tgtEl>
                                        <p:attrNameLst>
                                          <p:attrName>style.visibility</p:attrName>
                                        </p:attrNameLst>
                                      </p:cBhvr>
                                      <p:to>
                                        <p:strVal val="visible"/>
                                      </p:to>
                                    </p:set>
                                    <p:animEffect transition="in" filter="wipe(left)">
                                      <p:cBhvr>
                                        <p:cTn id="96" dur="500"/>
                                        <p:tgtEl>
                                          <p:spTgt spid="76"/>
                                        </p:tgtEl>
                                      </p:cBhvr>
                                    </p:animEffect>
                                  </p:childTnLst>
                                </p:cTn>
                              </p:par>
                              <p:par>
                                <p:cTn id="97" presetID="22" presetClass="entr" presetSubtype="8" fill="hold" nodeType="withEffect">
                                  <p:stCondLst>
                                    <p:cond delay="0"/>
                                  </p:stCondLst>
                                  <p:childTnLst>
                                    <p:set>
                                      <p:cBhvr>
                                        <p:cTn id="98" dur="1" fill="hold">
                                          <p:stCondLst>
                                            <p:cond delay="0"/>
                                          </p:stCondLst>
                                        </p:cTn>
                                        <p:tgtEl>
                                          <p:spTgt spid="79"/>
                                        </p:tgtEl>
                                        <p:attrNameLst>
                                          <p:attrName>style.visibility</p:attrName>
                                        </p:attrNameLst>
                                      </p:cBhvr>
                                      <p:to>
                                        <p:strVal val="visible"/>
                                      </p:to>
                                    </p:set>
                                    <p:animEffect transition="in" filter="wipe(left)">
                                      <p:cBhvr>
                                        <p:cTn id="99" dur="500"/>
                                        <p:tgtEl>
                                          <p:spTgt spid="79"/>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8" fill="hold" grpId="0" nodeType="clickEffect">
                                  <p:stCondLst>
                                    <p:cond delay="0"/>
                                  </p:stCondLst>
                                  <p:childTnLst>
                                    <p:set>
                                      <p:cBhvr>
                                        <p:cTn id="103" dur="1" fill="hold">
                                          <p:stCondLst>
                                            <p:cond delay="0"/>
                                          </p:stCondLst>
                                        </p:cTn>
                                        <p:tgtEl>
                                          <p:spTgt spid="80"/>
                                        </p:tgtEl>
                                        <p:attrNameLst>
                                          <p:attrName>style.visibility</p:attrName>
                                        </p:attrNameLst>
                                      </p:cBhvr>
                                      <p:to>
                                        <p:strVal val="visible"/>
                                      </p:to>
                                    </p:set>
                                    <p:animEffect transition="in" filter="wipe(left)">
                                      <p:cBhvr>
                                        <p:cTn id="10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46" grpId="0" animBg="1"/>
      <p:bldP spid="47" grpId="0"/>
      <p:bldP spid="54" grpId="0"/>
      <p:bldP spid="56" grpId="0"/>
      <p:bldP spid="44" grpId="0" animBg="1"/>
      <p:bldP spid="60" grpId="0" animBg="1"/>
      <p:bldP spid="62" grpId="0" animBg="1"/>
      <p:bldP spid="63" grpId="0"/>
      <p:bldP spid="64" grpId="0" animBg="1"/>
      <p:bldP spid="65" grpId="0"/>
      <p:bldP spid="66" grpId="0" animBg="1"/>
      <p:bldP spid="68" grpId="0"/>
      <p:bldP spid="70" grpId="0" animBg="1"/>
      <p:bldP spid="71" grpId="0"/>
      <p:bldP spid="73" grpId="0"/>
      <p:bldP spid="74" grpId="0"/>
      <p:bldP spid="75" grpId="0" animBg="1"/>
      <p:bldP spid="76" grpId="0" animBg="1"/>
      <p:bldP spid="8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099" y="76200"/>
            <a:ext cx="8229600" cy="792162"/>
          </a:xfrm>
        </p:spPr>
        <p:txBody>
          <a:bodyPr>
            <a:normAutofit/>
          </a:bodyPr>
          <a:lstStyle/>
          <a:p>
            <a:r>
              <a:rPr lang="en-US" sz="4000" dirty="0" smtClean="0"/>
              <a:t>Working Structure of GEO-6</a:t>
            </a:r>
            <a:endParaRPr lang="en-US" sz="4000" dirty="0"/>
          </a:p>
        </p:txBody>
      </p:sp>
      <p:sp>
        <p:nvSpPr>
          <p:cNvPr id="3" name="Content Placeholder 2"/>
          <p:cNvSpPr>
            <a:spLocks noGrp="1"/>
          </p:cNvSpPr>
          <p:nvPr>
            <p:ph idx="1"/>
          </p:nvPr>
        </p:nvSpPr>
        <p:spPr>
          <a:xfrm>
            <a:off x="362082" y="5562600"/>
            <a:ext cx="8229600" cy="329022"/>
          </a:xfrm>
        </p:spPr>
        <p:txBody>
          <a:bodyPr>
            <a:normAutofit fontScale="92500" lnSpcReduction="20000"/>
          </a:bodyPr>
          <a:lstStyle/>
          <a:p>
            <a:r>
              <a:rPr lang="en-US" sz="2000" dirty="0" smtClean="0"/>
              <a:t>Assessment Methodologies, Data and Information Group (AMDG)</a:t>
            </a:r>
            <a:endParaRPr lang="en-US" sz="2000" dirty="0"/>
          </a:p>
        </p:txBody>
      </p:sp>
      <p:sp>
        <p:nvSpPr>
          <p:cNvPr id="4" name="TextBox 3"/>
          <p:cNvSpPr txBox="1"/>
          <p:nvPr/>
        </p:nvSpPr>
        <p:spPr>
          <a:xfrm>
            <a:off x="609600" y="1371600"/>
            <a:ext cx="2209800" cy="1200329"/>
          </a:xfrm>
          <a:prstGeom prst="rect">
            <a:avLst/>
          </a:prstGeom>
          <a:noFill/>
        </p:spPr>
        <p:txBody>
          <a:bodyPr wrap="square" rtlCol="0">
            <a:spAutoFit/>
          </a:bodyPr>
          <a:lstStyle/>
          <a:p>
            <a:pPr algn="ctr"/>
            <a:r>
              <a:rPr lang="en-US" dirty="0" smtClean="0"/>
              <a:t>High-level Intergovernmental and Stakeholder Advisory Group (HLG)</a:t>
            </a:r>
            <a:endParaRPr lang="en-US" dirty="0"/>
          </a:p>
        </p:txBody>
      </p:sp>
      <p:sp>
        <p:nvSpPr>
          <p:cNvPr id="5" name="Oval 4"/>
          <p:cNvSpPr/>
          <p:nvPr/>
        </p:nvSpPr>
        <p:spPr>
          <a:xfrm rot="16200000">
            <a:off x="952500" y="762000"/>
            <a:ext cx="1524000" cy="2590800"/>
          </a:xfrm>
          <a:prstGeom prst="ellipse">
            <a:avLst/>
          </a:prstGeom>
          <a:solidFill>
            <a:schemeClr val="accent4">
              <a:lumMod val="60000"/>
              <a:lumOff val="40000"/>
              <a:alpha val="23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505200" y="1694765"/>
            <a:ext cx="2057400" cy="646331"/>
          </a:xfrm>
          <a:prstGeom prst="rect">
            <a:avLst/>
          </a:prstGeom>
          <a:noFill/>
        </p:spPr>
        <p:txBody>
          <a:bodyPr wrap="square" rtlCol="0">
            <a:spAutoFit/>
          </a:bodyPr>
          <a:lstStyle/>
          <a:p>
            <a:pPr algn="ctr"/>
            <a:r>
              <a:rPr lang="en-US" dirty="0" smtClean="0"/>
              <a:t>Scientific Advisory Panel (SAP)</a:t>
            </a:r>
            <a:endParaRPr lang="en-US" dirty="0"/>
          </a:p>
        </p:txBody>
      </p:sp>
      <p:sp>
        <p:nvSpPr>
          <p:cNvPr id="7" name="Rounded Rectangle 6"/>
          <p:cNvSpPr/>
          <p:nvPr/>
        </p:nvSpPr>
        <p:spPr>
          <a:xfrm>
            <a:off x="3657600" y="1560730"/>
            <a:ext cx="1752600" cy="914399"/>
          </a:xfrm>
          <a:prstGeom prst="roundRect">
            <a:avLst/>
          </a:prstGeom>
          <a:solidFill>
            <a:schemeClr val="accent4">
              <a:lumMod val="60000"/>
              <a:lumOff val="40000"/>
              <a:alpha val="23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629400" y="1560730"/>
            <a:ext cx="1600200" cy="923330"/>
          </a:xfrm>
          <a:prstGeom prst="rect">
            <a:avLst/>
          </a:prstGeom>
          <a:noFill/>
        </p:spPr>
        <p:txBody>
          <a:bodyPr wrap="square" rtlCol="0">
            <a:spAutoFit/>
          </a:bodyPr>
          <a:lstStyle/>
          <a:p>
            <a:pPr algn="ctr"/>
            <a:r>
              <a:rPr lang="en-US" dirty="0" smtClean="0"/>
              <a:t>UN Environment Secretariat</a:t>
            </a:r>
            <a:endParaRPr lang="en-US" dirty="0"/>
          </a:p>
        </p:txBody>
      </p:sp>
      <p:sp>
        <p:nvSpPr>
          <p:cNvPr id="9" name="Isosceles Triangle 8"/>
          <p:cNvSpPr/>
          <p:nvPr/>
        </p:nvSpPr>
        <p:spPr>
          <a:xfrm>
            <a:off x="6381750" y="1124129"/>
            <a:ext cx="2095500" cy="1447800"/>
          </a:xfrm>
          <a:prstGeom prst="triangle">
            <a:avLst/>
          </a:prstGeom>
          <a:solidFill>
            <a:schemeClr val="accent3">
              <a:lumMod val="60000"/>
              <a:lumOff val="40000"/>
              <a:alpha val="23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810000" y="2819399"/>
            <a:ext cx="1524000" cy="646331"/>
          </a:xfrm>
          <a:prstGeom prst="rect">
            <a:avLst/>
          </a:prstGeom>
          <a:noFill/>
        </p:spPr>
        <p:txBody>
          <a:bodyPr wrap="square" rtlCol="0">
            <a:spAutoFit/>
          </a:bodyPr>
          <a:lstStyle/>
          <a:p>
            <a:pPr algn="ctr"/>
            <a:r>
              <a:rPr lang="en-US" dirty="0" smtClean="0"/>
              <a:t>Co-chairs &amp; vice-chairs</a:t>
            </a:r>
            <a:endParaRPr lang="en-US" dirty="0"/>
          </a:p>
        </p:txBody>
      </p:sp>
      <p:sp>
        <p:nvSpPr>
          <p:cNvPr id="11" name="Snip Same Side Corner Rectangle 10"/>
          <p:cNvSpPr/>
          <p:nvPr/>
        </p:nvSpPr>
        <p:spPr>
          <a:xfrm rot="10800000">
            <a:off x="3685190" y="2819399"/>
            <a:ext cx="1697421" cy="685800"/>
          </a:xfrm>
          <a:prstGeom prst="snip2SameRect">
            <a:avLst/>
          </a:prstGeom>
          <a:solidFill>
            <a:schemeClr val="accent5">
              <a:lumMod val="60000"/>
              <a:lumOff val="40000"/>
              <a:alpha val="23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urved Connector 12"/>
          <p:cNvCxnSpPr>
            <a:stCxn id="11" idx="0"/>
            <a:endCxn id="5" idx="4"/>
          </p:cNvCxnSpPr>
          <p:nvPr/>
        </p:nvCxnSpPr>
        <p:spPr>
          <a:xfrm rot="10800000">
            <a:off x="3009900" y="2057401"/>
            <a:ext cx="675290" cy="1104899"/>
          </a:xfrm>
          <a:prstGeom prst="curvedConnector3">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Curved Connector 14"/>
          <p:cNvCxnSpPr>
            <a:stCxn id="11" idx="2"/>
            <a:endCxn id="9" idx="1"/>
          </p:cNvCxnSpPr>
          <p:nvPr/>
        </p:nvCxnSpPr>
        <p:spPr>
          <a:xfrm flipV="1">
            <a:off x="5382611" y="1848029"/>
            <a:ext cx="1523014" cy="1314270"/>
          </a:xfrm>
          <a:prstGeom prst="curvedConnector3">
            <a:avLst>
              <a:gd name="adj1" fmla="val 50000"/>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7" idx="2"/>
            <a:endCxn id="11" idx="1"/>
          </p:cNvCxnSpPr>
          <p:nvPr/>
        </p:nvCxnSpPr>
        <p:spPr>
          <a:xfrm>
            <a:off x="4533900" y="2475129"/>
            <a:ext cx="0" cy="344270"/>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Curved Connector 24"/>
          <p:cNvCxnSpPr>
            <a:stCxn id="9" idx="0"/>
            <a:endCxn id="7" idx="3"/>
          </p:cNvCxnSpPr>
          <p:nvPr/>
        </p:nvCxnSpPr>
        <p:spPr>
          <a:xfrm rot="16200000" flipH="1" flipV="1">
            <a:off x="5972949" y="561379"/>
            <a:ext cx="893801" cy="2019300"/>
          </a:xfrm>
          <a:prstGeom prst="curvedConnector4">
            <a:avLst>
              <a:gd name="adj1" fmla="val 882"/>
              <a:gd name="adj2" fmla="val 58376"/>
            </a:avLst>
          </a:prstGeom>
          <a:ln w="22225">
            <a:solidFill>
              <a:schemeClr val="accent2">
                <a:lumMod val="60000"/>
                <a:lumOff val="40000"/>
              </a:schemeClr>
            </a:solidFill>
            <a:prstDash val="dashDot"/>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Curved Connector 28"/>
          <p:cNvCxnSpPr>
            <a:stCxn id="9" idx="0"/>
            <a:endCxn id="5" idx="6"/>
          </p:cNvCxnSpPr>
          <p:nvPr/>
        </p:nvCxnSpPr>
        <p:spPr>
          <a:xfrm rot="16200000" flipH="1" flipV="1">
            <a:off x="4486364" y="-1647736"/>
            <a:ext cx="171271" cy="5715000"/>
          </a:xfrm>
          <a:prstGeom prst="curvedConnector3">
            <a:avLst>
              <a:gd name="adj1" fmla="val -119388"/>
            </a:avLst>
          </a:prstGeom>
          <a:ln w="22225">
            <a:solidFill>
              <a:schemeClr val="accent2">
                <a:lumMod val="60000"/>
                <a:lumOff val="40000"/>
              </a:schemeClr>
            </a:solidFill>
            <a:prstDash val="dashDot"/>
            <a:headEnd type="arrow"/>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57200" y="3581400"/>
            <a:ext cx="1447800" cy="646331"/>
          </a:xfrm>
          <a:prstGeom prst="rect">
            <a:avLst/>
          </a:prstGeom>
          <a:noFill/>
        </p:spPr>
        <p:txBody>
          <a:bodyPr wrap="square" rtlCol="0">
            <a:spAutoFit/>
          </a:bodyPr>
          <a:lstStyle/>
          <a:p>
            <a:pPr algn="ctr"/>
            <a:r>
              <a:rPr lang="en-US" dirty="0" smtClean="0"/>
              <a:t>Coordinating Lead Authors</a:t>
            </a:r>
            <a:endParaRPr lang="en-US" dirty="0"/>
          </a:p>
        </p:txBody>
      </p:sp>
      <p:sp>
        <p:nvSpPr>
          <p:cNvPr id="35" name="TextBox 34"/>
          <p:cNvSpPr txBox="1"/>
          <p:nvPr/>
        </p:nvSpPr>
        <p:spPr>
          <a:xfrm>
            <a:off x="457200" y="4278868"/>
            <a:ext cx="1447800" cy="369332"/>
          </a:xfrm>
          <a:prstGeom prst="rect">
            <a:avLst/>
          </a:prstGeom>
          <a:noFill/>
        </p:spPr>
        <p:txBody>
          <a:bodyPr wrap="square" rtlCol="0">
            <a:spAutoFit/>
          </a:bodyPr>
          <a:lstStyle/>
          <a:p>
            <a:pPr algn="ctr"/>
            <a:r>
              <a:rPr lang="en-US" dirty="0" smtClean="0"/>
              <a:t>Lead Authors</a:t>
            </a:r>
            <a:endParaRPr lang="en-US" dirty="0"/>
          </a:p>
        </p:txBody>
      </p:sp>
      <p:sp>
        <p:nvSpPr>
          <p:cNvPr id="36" name="TextBox 35"/>
          <p:cNvSpPr txBox="1"/>
          <p:nvPr/>
        </p:nvSpPr>
        <p:spPr>
          <a:xfrm>
            <a:off x="457200" y="4763869"/>
            <a:ext cx="1447800" cy="646331"/>
          </a:xfrm>
          <a:prstGeom prst="rect">
            <a:avLst/>
          </a:prstGeom>
          <a:noFill/>
        </p:spPr>
        <p:txBody>
          <a:bodyPr wrap="square" rtlCol="0">
            <a:spAutoFit/>
          </a:bodyPr>
          <a:lstStyle/>
          <a:p>
            <a:pPr algn="ctr"/>
            <a:r>
              <a:rPr lang="en-US" dirty="0" smtClean="0"/>
              <a:t>Contributing Authors</a:t>
            </a:r>
            <a:endParaRPr lang="en-US" dirty="0"/>
          </a:p>
        </p:txBody>
      </p:sp>
      <p:sp>
        <p:nvSpPr>
          <p:cNvPr id="37" name="Snip Diagonal Corner Rectangle 36"/>
          <p:cNvSpPr/>
          <p:nvPr/>
        </p:nvSpPr>
        <p:spPr>
          <a:xfrm>
            <a:off x="415159" y="3581399"/>
            <a:ext cx="1524000" cy="646331"/>
          </a:xfrm>
          <a:prstGeom prst="snip2Diag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Snip Diagonal Corner Rectangle 37"/>
          <p:cNvSpPr/>
          <p:nvPr/>
        </p:nvSpPr>
        <p:spPr>
          <a:xfrm>
            <a:off x="419099" y="4343400"/>
            <a:ext cx="1524000" cy="293132"/>
          </a:xfrm>
          <a:prstGeom prst="snip2Diag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Snip Diagonal Corner Rectangle 38"/>
          <p:cNvSpPr/>
          <p:nvPr/>
        </p:nvSpPr>
        <p:spPr>
          <a:xfrm>
            <a:off x="415159" y="4800601"/>
            <a:ext cx="1524000" cy="533400"/>
          </a:xfrm>
          <a:prstGeom prst="snip2DiagRect">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114300" y="2935067"/>
            <a:ext cx="2133600" cy="646331"/>
          </a:xfrm>
          <a:prstGeom prst="rect">
            <a:avLst/>
          </a:prstGeom>
          <a:noFill/>
        </p:spPr>
        <p:txBody>
          <a:bodyPr wrap="square" rtlCol="0">
            <a:spAutoFit/>
          </a:bodyPr>
          <a:lstStyle/>
          <a:p>
            <a:pPr algn="ctr"/>
            <a:r>
              <a:rPr lang="en-US" dirty="0" smtClean="0"/>
              <a:t>State &amp; Trends + Policy Response</a:t>
            </a:r>
            <a:endParaRPr lang="en-US" dirty="0"/>
          </a:p>
        </p:txBody>
      </p:sp>
      <p:cxnSp>
        <p:nvCxnSpPr>
          <p:cNvPr id="42" name="Straight Connector 41"/>
          <p:cNvCxnSpPr/>
          <p:nvPr/>
        </p:nvCxnSpPr>
        <p:spPr>
          <a:xfrm flipH="1">
            <a:off x="114300" y="3505200"/>
            <a:ext cx="25527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819900" y="3581400"/>
            <a:ext cx="1447800" cy="646331"/>
          </a:xfrm>
          <a:prstGeom prst="rect">
            <a:avLst/>
          </a:prstGeom>
          <a:noFill/>
        </p:spPr>
        <p:txBody>
          <a:bodyPr wrap="square" rtlCol="0">
            <a:spAutoFit/>
          </a:bodyPr>
          <a:lstStyle/>
          <a:p>
            <a:pPr algn="ctr"/>
            <a:r>
              <a:rPr lang="en-US" dirty="0" smtClean="0"/>
              <a:t>Coordinating Lead Authors</a:t>
            </a:r>
            <a:endParaRPr lang="en-US" dirty="0"/>
          </a:p>
        </p:txBody>
      </p:sp>
      <p:sp>
        <p:nvSpPr>
          <p:cNvPr id="44" name="TextBox 43"/>
          <p:cNvSpPr txBox="1"/>
          <p:nvPr/>
        </p:nvSpPr>
        <p:spPr>
          <a:xfrm>
            <a:off x="6819900" y="4278868"/>
            <a:ext cx="1447800" cy="369332"/>
          </a:xfrm>
          <a:prstGeom prst="rect">
            <a:avLst/>
          </a:prstGeom>
          <a:noFill/>
        </p:spPr>
        <p:txBody>
          <a:bodyPr wrap="square" rtlCol="0">
            <a:spAutoFit/>
          </a:bodyPr>
          <a:lstStyle/>
          <a:p>
            <a:pPr algn="ctr"/>
            <a:r>
              <a:rPr lang="en-US" dirty="0" smtClean="0"/>
              <a:t>Lead Authors</a:t>
            </a:r>
            <a:endParaRPr lang="en-US" dirty="0"/>
          </a:p>
        </p:txBody>
      </p:sp>
      <p:sp>
        <p:nvSpPr>
          <p:cNvPr id="45" name="TextBox 44"/>
          <p:cNvSpPr txBox="1"/>
          <p:nvPr/>
        </p:nvSpPr>
        <p:spPr>
          <a:xfrm>
            <a:off x="6819900" y="4763869"/>
            <a:ext cx="1447800" cy="646331"/>
          </a:xfrm>
          <a:prstGeom prst="rect">
            <a:avLst/>
          </a:prstGeom>
          <a:noFill/>
        </p:spPr>
        <p:txBody>
          <a:bodyPr wrap="square" rtlCol="0">
            <a:spAutoFit/>
          </a:bodyPr>
          <a:lstStyle/>
          <a:p>
            <a:pPr algn="ctr"/>
            <a:r>
              <a:rPr lang="en-US" dirty="0" smtClean="0"/>
              <a:t>Contributing Authors</a:t>
            </a:r>
            <a:endParaRPr lang="en-US" dirty="0"/>
          </a:p>
        </p:txBody>
      </p:sp>
      <p:sp>
        <p:nvSpPr>
          <p:cNvPr id="46" name="Snip Diagonal Corner Rectangle 45"/>
          <p:cNvSpPr/>
          <p:nvPr/>
        </p:nvSpPr>
        <p:spPr>
          <a:xfrm>
            <a:off x="6777859" y="3581399"/>
            <a:ext cx="1524000" cy="646331"/>
          </a:xfrm>
          <a:prstGeom prst="snip2DiagRect">
            <a:avLst/>
          </a:prstGeom>
          <a:solidFill>
            <a:schemeClr val="accent2">
              <a:lumMod val="60000"/>
              <a:lumOff val="40000"/>
              <a:alpha val="23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Snip Diagonal Corner Rectangle 46"/>
          <p:cNvSpPr/>
          <p:nvPr/>
        </p:nvSpPr>
        <p:spPr>
          <a:xfrm>
            <a:off x="6781799" y="4343400"/>
            <a:ext cx="1524000" cy="293132"/>
          </a:xfrm>
          <a:prstGeom prst="snip2DiagRect">
            <a:avLst/>
          </a:prstGeom>
          <a:solidFill>
            <a:schemeClr val="accent2">
              <a:lumMod val="60000"/>
              <a:lumOff val="40000"/>
              <a:alpha val="23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Snip Diagonal Corner Rectangle 47"/>
          <p:cNvSpPr/>
          <p:nvPr/>
        </p:nvSpPr>
        <p:spPr>
          <a:xfrm>
            <a:off x="6777859" y="4800601"/>
            <a:ext cx="1524000" cy="533400"/>
          </a:xfrm>
          <a:prstGeom prst="snip2DiagRect">
            <a:avLst/>
          </a:prstGeom>
          <a:solidFill>
            <a:schemeClr val="accent2">
              <a:lumMod val="60000"/>
              <a:lumOff val="40000"/>
              <a:alpha val="23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6477000" y="2935067"/>
            <a:ext cx="2133600" cy="646331"/>
          </a:xfrm>
          <a:prstGeom prst="rect">
            <a:avLst/>
          </a:prstGeom>
          <a:noFill/>
        </p:spPr>
        <p:txBody>
          <a:bodyPr wrap="square" rtlCol="0">
            <a:spAutoFit/>
          </a:bodyPr>
          <a:lstStyle/>
          <a:p>
            <a:pPr algn="ctr"/>
            <a:r>
              <a:rPr lang="en-US" dirty="0" smtClean="0"/>
              <a:t>Innovative Outlooks Group</a:t>
            </a:r>
            <a:endParaRPr lang="en-US" dirty="0"/>
          </a:p>
        </p:txBody>
      </p:sp>
      <p:cxnSp>
        <p:nvCxnSpPr>
          <p:cNvPr id="50" name="Straight Connector 49"/>
          <p:cNvCxnSpPr/>
          <p:nvPr/>
        </p:nvCxnSpPr>
        <p:spPr>
          <a:xfrm flipH="1">
            <a:off x="6324600" y="3505200"/>
            <a:ext cx="25527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1" name="Curved Connector 50"/>
          <p:cNvCxnSpPr>
            <a:stCxn id="11" idx="3"/>
          </p:cNvCxnSpPr>
          <p:nvPr/>
        </p:nvCxnSpPr>
        <p:spPr>
          <a:xfrm rot="5400000">
            <a:off x="3121284" y="3050915"/>
            <a:ext cx="958333" cy="1866900"/>
          </a:xfrm>
          <a:prstGeom prst="curvedConnector2">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54" name="Curved Connector 53"/>
          <p:cNvCxnSpPr>
            <a:stCxn id="11" idx="3"/>
          </p:cNvCxnSpPr>
          <p:nvPr/>
        </p:nvCxnSpPr>
        <p:spPr>
          <a:xfrm rot="16200000" flipH="1">
            <a:off x="4843707" y="3195392"/>
            <a:ext cx="990604" cy="1610218"/>
          </a:xfrm>
          <a:prstGeom prst="curvedConnector2">
            <a:avLst/>
          </a:prstGeom>
          <a:ln w="25400">
            <a:headEnd type="arrow"/>
            <a:tailEnd type="arrow"/>
          </a:ln>
        </p:spPr>
        <p:style>
          <a:lnRef idx="1">
            <a:schemeClr val="accent1"/>
          </a:lnRef>
          <a:fillRef idx="0">
            <a:schemeClr val="accent1"/>
          </a:fillRef>
          <a:effectRef idx="0">
            <a:schemeClr val="accent1"/>
          </a:effectRef>
          <a:fontRef idx="minor">
            <a:schemeClr val="tx1"/>
          </a:fontRef>
        </p:style>
      </p:cxnSp>
      <p:sp>
        <p:nvSpPr>
          <p:cNvPr id="58" name="Right Brace 57"/>
          <p:cNvSpPr/>
          <p:nvPr/>
        </p:nvSpPr>
        <p:spPr>
          <a:xfrm flipV="1">
            <a:off x="2057400" y="3581399"/>
            <a:ext cx="426984" cy="175260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Right Brace 65"/>
          <p:cNvSpPr/>
          <p:nvPr/>
        </p:nvSpPr>
        <p:spPr>
          <a:xfrm flipH="1" flipV="1">
            <a:off x="6263508" y="3613665"/>
            <a:ext cx="426984" cy="175260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TextBox 68"/>
          <p:cNvSpPr txBox="1"/>
          <p:nvPr/>
        </p:nvSpPr>
        <p:spPr>
          <a:xfrm>
            <a:off x="2667000" y="4805278"/>
            <a:ext cx="1371600" cy="369332"/>
          </a:xfrm>
          <a:prstGeom prst="rect">
            <a:avLst/>
          </a:prstGeom>
          <a:noFill/>
        </p:spPr>
        <p:txBody>
          <a:bodyPr wrap="square" rtlCol="0">
            <a:spAutoFit/>
          </a:bodyPr>
          <a:lstStyle/>
          <a:p>
            <a:pPr algn="ctr"/>
            <a:r>
              <a:rPr lang="en-US" dirty="0" smtClean="0"/>
              <a:t>GEO Fellows</a:t>
            </a:r>
            <a:endParaRPr lang="en-US" dirty="0"/>
          </a:p>
        </p:txBody>
      </p:sp>
      <p:sp>
        <p:nvSpPr>
          <p:cNvPr id="70" name="TextBox 69"/>
          <p:cNvSpPr txBox="1"/>
          <p:nvPr/>
        </p:nvSpPr>
        <p:spPr>
          <a:xfrm>
            <a:off x="4772517" y="4805278"/>
            <a:ext cx="1647331" cy="369332"/>
          </a:xfrm>
          <a:prstGeom prst="rect">
            <a:avLst/>
          </a:prstGeom>
          <a:noFill/>
        </p:spPr>
        <p:txBody>
          <a:bodyPr wrap="square" rtlCol="0">
            <a:spAutoFit/>
          </a:bodyPr>
          <a:lstStyle/>
          <a:p>
            <a:pPr algn="ctr"/>
            <a:r>
              <a:rPr lang="en-US" dirty="0" smtClean="0"/>
              <a:t>Review Editors</a:t>
            </a:r>
            <a:endParaRPr lang="en-US" dirty="0"/>
          </a:p>
        </p:txBody>
      </p:sp>
      <p:sp>
        <p:nvSpPr>
          <p:cNvPr id="71" name="Trapezoid 70"/>
          <p:cNvSpPr/>
          <p:nvPr/>
        </p:nvSpPr>
        <p:spPr>
          <a:xfrm>
            <a:off x="2471244" y="4787457"/>
            <a:ext cx="1752600" cy="450502"/>
          </a:xfrm>
          <a:prstGeom prst="trapezoid">
            <a:avLst/>
          </a:prstGeom>
          <a:solidFill>
            <a:schemeClr val="accent6">
              <a:lumMod val="60000"/>
              <a:lumOff val="40000"/>
              <a:alpha val="23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rapezoid 71"/>
          <p:cNvSpPr/>
          <p:nvPr/>
        </p:nvSpPr>
        <p:spPr>
          <a:xfrm>
            <a:off x="4686300" y="4769363"/>
            <a:ext cx="1752600" cy="450502"/>
          </a:xfrm>
          <a:prstGeom prst="trapezoid">
            <a:avLst/>
          </a:prstGeom>
          <a:solidFill>
            <a:schemeClr val="accent6">
              <a:lumMod val="60000"/>
              <a:lumOff val="40000"/>
              <a:alpha val="23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Curved Connector 72"/>
          <p:cNvCxnSpPr>
            <a:stCxn id="11" idx="3"/>
            <a:endCxn id="71" idx="0"/>
          </p:cNvCxnSpPr>
          <p:nvPr/>
        </p:nvCxnSpPr>
        <p:spPr>
          <a:xfrm rot="5400000">
            <a:off x="3299593" y="3553150"/>
            <a:ext cx="1282258" cy="1186356"/>
          </a:xfrm>
          <a:prstGeom prst="curvedConnector3">
            <a:avLst>
              <a:gd name="adj1" fmla="val 62910"/>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77" name="Curved Connector 76"/>
          <p:cNvCxnSpPr>
            <a:stCxn id="72" idx="0"/>
            <a:endCxn id="11" idx="3"/>
          </p:cNvCxnSpPr>
          <p:nvPr/>
        </p:nvCxnSpPr>
        <p:spPr>
          <a:xfrm rot="16200000" flipV="1">
            <a:off x="4416168" y="3622931"/>
            <a:ext cx="1264164" cy="1028700"/>
          </a:xfrm>
          <a:prstGeom prst="curvedConnector3">
            <a:avLst>
              <a:gd name="adj1" fmla="val 31917"/>
            </a:avLst>
          </a:prstGeom>
          <a:ln w="25400">
            <a:headEnd type="arrow"/>
            <a:tailEnd type="arrow"/>
          </a:ln>
        </p:spPr>
        <p:style>
          <a:lnRef idx="1">
            <a:schemeClr val="accent1"/>
          </a:lnRef>
          <a:fillRef idx="0">
            <a:schemeClr val="accent1"/>
          </a:fillRef>
          <a:effectRef idx="0">
            <a:schemeClr val="accent1"/>
          </a:effectRef>
          <a:fontRef idx="minor">
            <a:schemeClr val="tx1"/>
          </a:fontRef>
        </p:style>
      </p:cxnSp>
      <p:pic>
        <p:nvPicPr>
          <p:cNvPr id="52" name="Picture 1" descr="C:\Users\jabbourj\Desktop\GEO-6\GEO-6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Right Brace 52"/>
          <p:cNvSpPr/>
          <p:nvPr/>
        </p:nvSpPr>
        <p:spPr>
          <a:xfrm rot="10800000" flipH="1" flipV="1">
            <a:off x="8305800" y="3598425"/>
            <a:ext cx="426984" cy="175260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p:cNvSpPr txBox="1"/>
          <p:nvPr/>
        </p:nvSpPr>
        <p:spPr>
          <a:xfrm rot="5400000">
            <a:off x="7982789" y="4274558"/>
            <a:ext cx="1901952" cy="369332"/>
          </a:xfrm>
          <a:prstGeom prst="rect">
            <a:avLst/>
          </a:prstGeom>
          <a:noFill/>
        </p:spPr>
        <p:txBody>
          <a:bodyPr wrap="square" rtlCol="0">
            <a:spAutoFit/>
          </a:bodyPr>
          <a:lstStyle/>
          <a:p>
            <a:pPr algn="ctr"/>
            <a:r>
              <a:rPr lang="en-US" dirty="0" smtClean="0"/>
              <a:t>AMDG</a:t>
            </a:r>
            <a:endParaRPr lang="en-US" dirty="0"/>
          </a:p>
        </p:txBody>
      </p:sp>
      <p:sp>
        <p:nvSpPr>
          <p:cNvPr id="56" name="Rounded Rectangle 55"/>
          <p:cNvSpPr/>
          <p:nvPr/>
        </p:nvSpPr>
        <p:spPr>
          <a:xfrm rot="5400000">
            <a:off x="8051199" y="4279300"/>
            <a:ext cx="1752600" cy="356801"/>
          </a:xfrm>
          <a:prstGeom prst="roundRect">
            <a:avLst/>
          </a:prstGeom>
          <a:solidFill>
            <a:schemeClr val="accent4">
              <a:lumMod val="60000"/>
              <a:lumOff val="40000"/>
              <a:alpha val="23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Curved Connector 56"/>
          <p:cNvCxnSpPr>
            <a:stCxn id="7" idx="1"/>
            <a:endCxn id="5" idx="5"/>
          </p:cNvCxnSpPr>
          <p:nvPr/>
        </p:nvCxnSpPr>
        <p:spPr>
          <a:xfrm rot="10800000">
            <a:off x="2630486" y="1518586"/>
            <a:ext cx="1027114" cy="499345"/>
          </a:xfrm>
          <a:prstGeom prst="curvedConnector3">
            <a:avLst>
              <a:gd name="adj1" fmla="val 50000"/>
            </a:avLst>
          </a:prstGeom>
          <a:ln w="22225">
            <a:solidFill>
              <a:schemeClr val="accent2">
                <a:lumMod val="60000"/>
                <a:lumOff val="40000"/>
              </a:schemeClr>
            </a:solidFill>
            <a:prstDash val="dashDot"/>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57642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sz="3200" dirty="0" smtClean="0"/>
              <a:t>GEO-6 Timeline to February Meeting</a:t>
            </a:r>
            <a:endParaRPr lang="en-US" sz="3200" dirty="0"/>
          </a:p>
        </p:txBody>
      </p:sp>
      <p:sp>
        <p:nvSpPr>
          <p:cNvPr id="3" name="Content Placeholder 2"/>
          <p:cNvSpPr>
            <a:spLocks noGrp="1"/>
          </p:cNvSpPr>
          <p:nvPr>
            <p:ph idx="1"/>
          </p:nvPr>
        </p:nvSpPr>
        <p:spPr>
          <a:xfrm>
            <a:off x="152400" y="3733800"/>
            <a:ext cx="7620000" cy="2895600"/>
          </a:xfrm>
        </p:spPr>
        <p:txBody>
          <a:bodyPr>
            <a:noAutofit/>
          </a:bodyPr>
          <a:lstStyle/>
          <a:p>
            <a:r>
              <a:rPr lang="en-US" sz="1400" dirty="0" smtClean="0"/>
              <a:t>Monthly HLG planning calls – timeline, deliverables, budget, policy approach etc.;</a:t>
            </a:r>
          </a:p>
          <a:p>
            <a:pPr>
              <a:tabLst>
                <a:tab pos="457200" algn="l"/>
              </a:tabLst>
            </a:pPr>
            <a:r>
              <a:rPr lang="en-US" sz="1400" dirty="0"/>
              <a:t>2 SAP planning calls – guidance to authors, ensuring scientific integrity, SAP interaction with Co-chairs, etc.</a:t>
            </a:r>
          </a:p>
          <a:p>
            <a:pPr>
              <a:tabLst>
                <a:tab pos="457200" algn="l"/>
              </a:tabLst>
            </a:pPr>
            <a:r>
              <a:rPr lang="en-US" sz="1400" dirty="0" smtClean="0"/>
              <a:t>Regular Co-chairs calls (likely bi-weekly) – orientation, co-chair approach, working style with vice-chairs and Secretariat;</a:t>
            </a:r>
          </a:p>
          <a:p>
            <a:pPr>
              <a:tabLst>
                <a:tab pos="457200" algn="l"/>
              </a:tabLst>
            </a:pPr>
            <a:r>
              <a:rPr lang="en-US" sz="1400" dirty="0" smtClean="0"/>
              <a:t>Face-to-face Co-chairs meeting in Bonn (mid-Oct.) – Overall GEO-6 planning + coordination with IPBES;</a:t>
            </a:r>
          </a:p>
          <a:p>
            <a:pPr>
              <a:tabLst>
                <a:tab pos="457200" algn="l"/>
              </a:tabLst>
            </a:pPr>
            <a:r>
              <a:rPr lang="en-US" sz="1400" dirty="0" smtClean="0"/>
              <a:t>12 Authors calls – overall </a:t>
            </a:r>
            <a:r>
              <a:rPr lang="en-US" sz="1400" dirty="0" err="1" smtClean="0"/>
              <a:t>workplan</a:t>
            </a:r>
            <a:r>
              <a:rPr lang="en-US" sz="1400" dirty="0" smtClean="0"/>
              <a:t> and timeline + 5 orientation sessions (webinars) to prepare for February meeting.</a:t>
            </a:r>
          </a:p>
          <a:p>
            <a:pPr>
              <a:tabLst>
                <a:tab pos="457200" algn="l"/>
              </a:tabLst>
            </a:pPr>
            <a:r>
              <a:rPr lang="en-US" sz="1400" dirty="0" smtClean="0"/>
              <a:t>Internal UNEP coordination meetings – core focal points for environmental themes and cross-cutting issues (Economics Division, Ecosystem Division, Law Division, SDGs, etc.)</a:t>
            </a:r>
          </a:p>
          <a:p>
            <a:pPr>
              <a:tabLst>
                <a:tab pos="457200" algn="l"/>
              </a:tabLst>
            </a:pPr>
            <a:r>
              <a:rPr lang="en-US" sz="1400" dirty="0" smtClean="0"/>
              <a:t>Coordination meetings with science bodies (IPBES, IPCC, BRS, Ozone, etc.) </a:t>
            </a:r>
            <a:endParaRPr lang="en-US" sz="1400" dirty="0"/>
          </a:p>
        </p:txBody>
      </p:sp>
      <p:sp>
        <p:nvSpPr>
          <p:cNvPr id="4" name="TextBox 3"/>
          <p:cNvSpPr txBox="1"/>
          <p:nvPr/>
        </p:nvSpPr>
        <p:spPr>
          <a:xfrm>
            <a:off x="7886700" y="5178623"/>
            <a:ext cx="1143000" cy="307777"/>
          </a:xfrm>
          <a:prstGeom prst="rect">
            <a:avLst/>
          </a:prstGeom>
          <a:noFill/>
          <a:ln w="25400">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Authors</a:t>
            </a:r>
            <a:endParaRPr lang="en-US" sz="1400" dirty="0"/>
          </a:p>
        </p:txBody>
      </p:sp>
      <p:sp>
        <p:nvSpPr>
          <p:cNvPr id="8" name="TextBox 7"/>
          <p:cNvSpPr txBox="1"/>
          <p:nvPr/>
        </p:nvSpPr>
        <p:spPr>
          <a:xfrm>
            <a:off x="7835462" y="3886200"/>
            <a:ext cx="1143000" cy="523220"/>
          </a:xfrm>
          <a:prstGeom prst="rect">
            <a:avLst/>
          </a:prstGeom>
          <a:noFill/>
          <a:ln w="25400">
            <a:solidFill>
              <a:schemeClr val="accent4">
                <a:lumMod val="60000"/>
                <a:lumOff val="40000"/>
              </a:schemeClr>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Advisory Bodies</a:t>
            </a:r>
            <a:endParaRPr lang="en-US" sz="1400" dirty="0"/>
          </a:p>
        </p:txBody>
      </p:sp>
      <p:sp>
        <p:nvSpPr>
          <p:cNvPr id="16" name="TextBox 15"/>
          <p:cNvSpPr txBox="1"/>
          <p:nvPr/>
        </p:nvSpPr>
        <p:spPr>
          <a:xfrm>
            <a:off x="7848600" y="4505980"/>
            <a:ext cx="1143000" cy="523220"/>
          </a:xfrm>
          <a:prstGeom prst="rect">
            <a:avLst/>
          </a:prstGeom>
          <a:noFill/>
          <a:ln w="25400">
            <a:solidFill>
              <a:schemeClr val="accent2">
                <a:lumMod val="60000"/>
                <a:lumOff val="40000"/>
              </a:schemeClr>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Co-chairs &amp; vice-chairs</a:t>
            </a:r>
            <a:endParaRPr lang="en-US" sz="1400" dirty="0"/>
          </a:p>
        </p:txBody>
      </p:sp>
      <p:cxnSp>
        <p:nvCxnSpPr>
          <p:cNvPr id="18" name="Straight Arrow Connector 17"/>
          <p:cNvCxnSpPr/>
          <p:nvPr/>
        </p:nvCxnSpPr>
        <p:spPr>
          <a:xfrm>
            <a:off x="457200" y="1371600"/>
            <a:ext cx="8518634" cy="0"/>
          </a:xfrm>
          <a:prstGeom prst="straightConnector1">
            <a:avLst/>
          </a:prstGeom>
          <a:ln w="254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953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763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700187"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923597" y="537956"/>
            <a:ext cx="1066800" cy="307777"/>
          </a:xfrm>
          <a:prstGeom prst="rect">
            <a:avLst/>
          </a:prstGeom>
          <a:noFill/>
        </p:spPr>
        <p:txBody>
          <a:bodyPr wrap="square" rtlCol="0">
            <a:spAutoFit/>
          </a:bodyPr>
          <a:lstStyle/>
          <a:p>
            <a:pPr algn="ctr"/>
            <a:r>
              <a:rPr lang="en-US" sz="1400" dirty="0" smtClean="0"/>
              <a:t>November</a:t>
            </a:r>
            <a:endParaRPr lang="en-US" sz="1400" dirty="0"/>
          </a:p>
        </p:txBody>
      </p:sp>
      <p:cxnSp>
        <p:nvCxnSpPr>
          <p:cNvPr id="30" name="Straight Connector 29"/>
          <p:cNvCxnSpPr>
            <a:stCxn id="31" idx="2"/>
          </p:cNvCxnSpPr>
          <p:nvPr/>
        </p:nvCxnSpPr>
        <p:spPr>
          <a:xfrm>
            <a:off x="4200525" y="841177"/>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695700" y="533400"/>
            <a:ext cx="1009650" cy="307777"/>
          </a:xfrm>
          <a:prstGeom prst="rect">
            <a:avLst/>
          </a:prstGeom>
          <a:noFill/>
        </p:spPr>
        <p:txBody>
          <a:bodyPr wrap="square" rtlCol="0">
            <a:spAutoFit/>
          </a:bodyPr>
          <a:lstStyle/>
          <a:p>
            <a:pPr algn="ctr"/>
            <a:r>
              <a:rPr lang="en-US" sz="1400" dirty="0" smtClean="0"/>
              <a:t>December</a:t>
            </a:r>
            <a:endParaRPr lang="en-US" sz="1400" dirty="0"/>
          </a:p>
        </p:txBody>
      </p:sp>
      <p:sp>
        <p:nvSpPr>
          <p:cNvPr id="32" name="TextBox 31"/>
          <p:cNvSpPr txBox="1"/>
          <p:nvPr/>
        </p:nvSpPr>
        <p:spPr>
          <a:xfrm>
            <a:off x="5486400" y="845733"/>
            <a:ext cx="800100" cy="307777"/>
          </a:xfrm>
          <a:prstGeom prst="rect">
            <a:avLst/>
          </a:prstGeom>
          <a:noFill/>
        </p:spPr>
        <p:txBody>
          <a:bodyPr wrap="square" rtlCol="0">
            <a:spAutoFit/>
          </a:bodyPr>
          <a:lstStyle/>
          <a:p>
            <a:pPr algn="ctr"/>
            <a:r>
              <a:rPr lang="en-US" sz="1400" dirty="0" smtClean="0"/>
              <a:t>2017</a:t>
            </a:r>
            <a:endParaRPr lang="en-US" sz="1400" dirty="0"/>
          </a:p>
        </p:txBody>
      </p:sp>
      <p:sp>
        <p:nvSpPr>
          <p:cNvPr id="38" name="TextBox 37"/>
          <p:cNvSpPr txBox="1"/>
          <p:nvPr/>
        </p:nvSpPr>
        <p:spPr>
          <a:xfrm>
            <a:off x="0" y="630290"/>
            <a:ext cx="952500" cy="400110"/>
          </a:xfrm>
          <a:prstGeom prst="rect">
            <a:avLst/>
          </a:prstGeom>
          <a:noFill/>
        </p:spPr>
        <p:txBody>
          <a:bodyPr wrap="square" rtlCol="0">
            <a:spAutoFit/>
          </a:bodyPr>
          <a:lstStyle/>
          <a:p>
            <a:pPr algn="ctr"/>
            <a:r>
              <a:rPr lang="en-US" sz="1000" dirty="0" smtClean="0"/>
              <a:t>Oct. 20</a:t>
            </a:r>
          </a:p>
          <a:p>
            <a:pPr algn="ctr"/>
            <a:r>
              <a:rPr lang="en-US" sz="1000" dirty="0" smtClean="0"/>
              <a:t>Co-chairs call</a:t>
            </a:r>
            <a:endParaRPr lang="en-US" sz="1000" dirty="0"/>
          </a:p>
        </p:txBody>
      </p:sp>
      <p:cxnSp>
        <p:nvCxnSpPr>
          <p:cNvPr id="51" name="Straight Connector 50"/>
          <p:cNvCxnSpPr/>
          <p:nvPr/>
        </p:nvCxnSpPr>
        <p:spPr>
          <a:xfrm>
            <a:off x="5897617" y="1143000"/>
            <a:ext cx="7883" cy="7620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5" name="Straight Connector 54"/>
          <p:cNvCxnSpPr/>
          <p:nvPr/>
        </p:nvCxnSpPr>
        <p:spPr>
          <a:xfrm>
            <a:off x="1676400" y="1235332"/>
            <a:ext cx="0" cy="30480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476375" y="838200"/>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2098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676400" y="538268"/>
            <a:ext cx="1143000" cy="553998"/>
          </a:xfrm>
          <a:prstGeom prst="rect">
            <a:avLst/>
          </a:prstGeom>
          <a:noFill/>
        </p:spPr>
        <p:txBody>
          <a:bodyPr wrap="square" rtlCol="0">
            <a:spAutoFit/>
          </a:bodyPr>
          <a:lstStyle/>
          <a:p>
            <a:pPr algn="ctr"/>
            <a:r>
              <a:rPr lang="en-US" sz="1000" dirty="0" smtClean="0"/>
              <a:t>Nov. 11</a:t>
            </a:r>
          </a:p>
          <a:p>
            <a:pPr algn="ctr"/>
            <a:r>
              <a:rPr lang="en-US" sz="1000" dirty="0" smtClean="0"/>
              <a:t>Writing for Assessments</a:t>
            </a:r>
            <a:endParaRPr lang="en-US" sz="1000" dirty="0"/>
          </a:p>
        </p:txBody>
      </p:sp>
      <p:cxnSp>
        <p:nvCxnSpPr>
          <p:cNvPr id="62" name="Straight Connector 61"/>
          <p:cNvCxnSpPr/>
          <p:nvPr/>
        </p:nvCxnSpPr>
        <p:spPr>
          <a:xfrm>
            <a:off x="49530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8956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37338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3352800" y="762000"/>
            <a:ext cx="685800" cy="400110"/>
          </a:xfrm>
          <a:prstGeom prst="rect">
            <a:avLst/>
          </a:prstGeom>
          <a:noFill/>
        </p:spPr>
        <p:txBody>
          <a:bodyPr wrap="square" rtlCol="0">
            <a:spAutoFit/>
          </a:bodyPr>
          <a:lstStyle/>
          <a:p>
            <a:pPr algn="ctr"/>
            <a:r>
              <a:rPr lang="en-US" sz="1000" dirty="0" smtClean="0"/>
              <a:t>Nov. 23 SAP</a:t>
            </a:r>
            <a:endParaRPr lang="en-US" sz="1000" dirty="0"/>
          </a:p>
        </p:txBody>
      </p:sp>
      <p:cxnSp>
        <p:nvCxnSpPr>
          <p:cNvPr id="68" name="Straight Connector 67"/>
          <p:cNvCxnSpPr/>
          <p:nvPr/>
        </p:nvCxnSpPr>
        <p:spPr>
          <a:xfrm>
            <a:off x="41148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3505200" y="1579602"/>
            <a:ext cx="1219200" cy="553998"/>
          </a:xfrm>
          <a:prstGeom prst="rect">
            <a:avLst/>
          </a:prstGeom>
          <a:noFill/>
        </p:spPr>
        <p:txBody>
          <a:bodyPr wrap="square" rtlCol="0">
            <a:spAutoFit/>
          </a:bodyPr>
          <a:lstStyle/>
          <a:p>
            <a:pPr algn="ctr"/>
            <a:r>
              <a:rPr lang="en-US" sz="1000" dirty="0" smtClean="0"/>
              <a:t>Webinar</a:t>
            </a:r>
          </a:p>
          <a:p>
            <a:pPr algn="ctr"/>
            <a:r>
              <a:rPr lang="en-US" sz="1000" dirty="0" smtClean="0"/>
              <a:t>Charts, Graphs, Maps</a:t>
            </a:r>
            <a:endParaRPr lang="en-US" sz="1000" dirty="0"/>
          </a:p>
        </p:txBody>
      </p:sp>
      <p:sp>
        <p:nvSpPr>
          <p:cNvPr id="70" name="TextBox 69"/>
          <p:cNvSpPr txBox="1"/>
          <p:nvPr/>
        </p:nvSpPr>
        <p:spPr>
          <a:xfrm>
            <a:off x="7882759" y="5635823"/>
            <a:ext cx="1143000" cy="307777"/>
          </a:xfrm>
          <a:prstGeom prst="rect">
            <a:avLst/>
          </a:prstGeom>
          <a:noFill/>
          <a:ln w="25400">
            <a:solidFill>
              <a:schemeClr val="accent3">
                <a:lumMod val="60000"/>
                <a:lumOff val="40000"/>
              </a:schemeClr>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Secretariat</a:t>
            </a:r>
            <a:endParaRPr lang="en-US" sz="1400" dirty="0"/>
          </a:p>
        </p:txBody>
      </p:sp>
      <p:sp>
        <p:nvSpPr>
          <p:cNvPr id="71" name="TextBox 70"/>
          <p:cNvSpPr txBox="1"/>
          <p:nvPr/>
        </p:nvSpPr>
        <p:spPr>
          <a:xfrm>
            <a:off x="7924800" y="6093023"/>
            <a:ext cx="1143000" cy="307777"/>
          </a:xfrm>
          <a:prstGeom prst="rect">
            <a:avLst/>
          </a:prstGeom>
          <a:noFill/>
          <a:ln w="25400">
            <a:solidFill>
              <a:schemeClr val="accent6">
                <a:lumMod val="60000"/>
                <a:lumOff val="40000"/>
              </a:schemeClr>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Conventions</a:t>
            </a:r>
            <a:endParaRPr lang="en-US" sz="1400" dirty="0"/>
          </a:p>
        </p:txBody>
      </p:sp>
      <p:cxnSp>
        <p:nvCxnSpPr>
          <p:cNvPr id="74" name="Straight Connector 73"/>
          <p:cNvCxnSpPr/>
          <p:nvPr/>
        </p:nvCxnSpPr>
        <p:spPr>
          <a:xfrm>
            <a:off x="6065783" y="2554069"/>
            <a:ext cx="0"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4191000" y="589002"/>
            <a:ext cx="1066800" cy="553998"/>
          </a:xfrm>
          <a:prstGeom prst="rect">
            <a:avLst/>
          </a:prstGeom>
          <a:noFill/>
        </p:spPr>
        <p:txBody>
          <a:bodyPr wrap="square" rtlCol="0">
            <a:spAutoFit/>
          </a:bodyPr>
          <a:lstStyle/>
          <a:p>
            <a:pPr algn="ctr"/>
            <a:r>
              <a:rPr lang="en-US" sz="1000" dirty="0" smtClean="0"/>
              <a:t>Webinar</a:t>
            </a:r>
          </a:p>
          <a:p>
            <a:pPr algn="ctr"/>
            <a:r>
              <a:rPr lang="en-US" sz="1000" dirty="0" smtClean="0"/>
              <a:t>Citations, References</a:t>
            </a:r>
            <a:endParaRPr lang="en-US" sz="1000" dirty="0"/>
          </a:p>
        </p:txBody>
      </p:sp>
      <p:sp>
        <p:nvSpPr>
          <p:cNvPr id="107" name="TextBox 106"/>
          <p:cNvSpPr txBox="1"/>
          <p:nvPr/>
        </p:nvSpPr>
        <p:spPr>
          <a:xfrm>
            <a:off x="495300" y="1600200"/>
            <a:ext cx="800100" cy="246221"/>
          </a:xfrm>
          <a:prstGeom prst="rect">
            <a:avLst/>
          </a:prstGeom>
          <a:noFill/>
        </p:spPr>
        <p:txBody>
          <a:bodyPr wrap="square" rtlCol="0">
            <a:spAutoFit/>
          </a:bodyPr>
          <a:lstStyle/>
          <a:p>
            <a:pPr algn="ctr"/>
            <a:r>
              <a:rPr lang="en-US" sz="1000" dirty="0" smtClean="0"/>
              <a:t>Oct. 24 HLG</a:t>
            </a:r>
            <a:endParaRPr lang="en-US" sz="1000" dirty="0"/>
          </a:p>
        </p:txBody>
      </p:sp>
      <p:sp>
        <p:nvSpPr>
          <p:cNvPr id="109" name="TextBox 108"/>
          <p:cNvSpPr txBox="1"/>
          <p:nvPr/>
        </p:nvSpPr>
        <p:spPr>
          <a:xfrm>
            <a:off x="3067707" y="1524000"/>
            <a:ext cx="1047093" cy="400110"/>
          </a:xfrm>
          <a:prstGeom prst="rect">
            <a:avLst/>
          </a:prstGeom>
          <a:noFill/>
        </p:spPr>
        <p:txBody>
          <a:bodyPr wrap="square" rtlCol="0">
            <a:spAutoFit/>
          </a:bodyPr>
          <a:lstStyle/>
          <a:p>
            <a:pPr algn="ctr"/>
            <a:r>
              <a:rPr lang="en-US" sz="1000" dirty="0" smtClean="0"/>
              <a:t>Nov. 22</a:t>
            </a:r>
          </a:p>
          <a:p>
            <a:pPr algn="ctr"/>
            <a:r>
              <a:rPr lang="en-US" sz="1000" dirty="0" smtClean="0"/>
              <a:t>HLG</a:t>
            </a:r>
            <a:endParaRPr lang="en-US" sz="1000" dirty="0"/>
          </a:p>
        </p:txBody>
      </p:sp>
      <p:sp>
        <p:nvSpPr>
          <p:cNvPr id="111" name="TextBox 110"/>
          <p:cNvSpPr txBox="1"/>
          <p:nvPr/>
        </p:nvSpPr>
        <p:spPr>
          <a:xfrm>
            <a:off x="1333500" y="1584013"/>
            <a:ext cx="800100" cy="553998"/>
          </a:xfrm>
          <a:prstGeom prst="rect">
            <a:avLst/>
          </a:prstGeom>
          <a:noFill/>
        </p:spPr>
        <p:txBody>
          <a:bodyPr wrap="square" rtlCol="0">
            <a:spAutoFit/>
          </a:bodyPr>
          <a:lstStyle/>
          <a:p>
            <a:pPr algn="ctr"/>
            <a:r>
              <a:rPr lang="en-US" sz="1000" dirty="0" smtClean="0"/>
              <a:t>Nov. 5 Authors Selected</a:t>
            </a:r>
            <a:endParaRPr lang="en-US" sz="1000" dirty="0"/>
          </a:p>
        </p:txBody>
      </p:sp>
      <p:sp>
        <p:nvSpPr>
          <p:cNvPr id="112" name="TextBox 111"/>
          <p:cNvSpPr txBox="1"/>
          <p:nvPr/>
        </p:nvSpPr>
        <p:spPr>
          <a:xfrm>
            <a:off x="4419600" y="1524000"/>
            <a:ext cx="1066800" cy="553998"/>
          </a:xfrm>
          <a:prstGeom prst="rect">
            <a:avLst/>
          </a:prstGeom>
          <a:noFill/>
        </p:spPr>
        <p:txBody>
          <a:bodyPr wrap="square" rtlCol="0">
            <a:spAutoFit/>
          </a:bodyPr>
          <a:lstStyle/>
          <a:p>
            <a:pPr algn="ctr"/>
            <a:r>
              <a:rPr lang="en-US" sz="1000" dirty="0" smtClean="0"/>
              <a:t>Webinar</a:t>
            </a:r>
          </a:p>
          <a:p>
            <a:pPr algn="ctr"/>
            <a:r>
              <a:rPr lang="en-US" sz="1000" dirty="0" smtClean="0"/>
              <a:t>SDGs &amp; Indicators</a:t>
            </a:r>
            <a:endParaRPr lang="en-US" sz="1000" dirty="0"/>
          </a:p>
        </p:txBody>
      </p:sp>
      <p:sp>
        <p:nvSpPr>
          <p:cNvPr id="113" name="TextBox 112"/>
          <p:cNvSpPr txBox="1"/>
          <p:nvPr/>
        </p:nvSpPr>
        <p:spPr>
          <a:xfrm>
            <a:off x="2286000" y="1524000"/>
            <a:ext cx="1219200" cy="553998"/>
          </a:xfrm>
          <a:prstGeom prst="rect">
            <a:avLst/>
          </a:prstGeom>
          <a:noFill/>
        </p:spPr>
        <p:txBody>
          <a:bodyPr wrap="square" rtlCol="0">
            <a:spAutoFit/>
          </a:bodyPr>
          <a:lstStyle/>
          <a:p>
            <a:pPr algn="ctr"/>
            <a:r>
              <a:rPr lang="en-US" sz="1000" dirty="0" smtClean="0"/>
              <a:t>Webinar</a:t>
            </a:r>
          </a:p>
          <a:p>
            <a:pPr algn="ctr"/>
            <a:r>
              <a:rPr lang="en-US" sz="1000" dirty="0" smtClean="0"/>
              <a:t>Matrix Drafting Approach</a:t>
            </a:r>
            <a:endParaRPr lang="en-US" sz="1000" dirty="0"/>
          </a:p>
        </p:txBody>
      </p:sp>
      <p:cxnSp>
        <p:nvCxnSpPr>
          <p:cNvPr id="47" name="Straight Connector 46"/>
          <p:cNvCxnSpPr>
            <a:stCxn id="48" idx="2"/>
          </p:cNvCxnSpPr>
          <p:nvPr/>
        </p:nvCxnSpPr>
        <p:spPr>
          <a:xfrm>
            <a:off x="7439025" y="841177"/>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934200" y="533400"/>
            <a:ext cx="1009650" cy="307777"/>
          </a:xfrm>
          <a:prstGeom prst="rect">
            <a:avLst/>
          </a:prstGeom>
          <a:noFill/>
        </p:spPr>
        <p:txBody>
          <a:bodyPr wrap="square" rtlCol="0">
            <a:spAutoFit/>
          </a:bodyPr>
          <a:lstStyle/>
          <a:p>
            <a:pPr algn="ctr"/>
            <a:r>
              <a:rPr lang="en-US" sz="1400" dirty="0" smtClean="0"/>
              <a:t>February</a:t>
            </a:r>
            <a:endParaRPr lang="en-US" sz="1400" dirty="0"/>
          </a:p>
        </p:txBody>
      </p:sp>
      <p:sp>
        <p:nvSpPr>
          <p:cNvPr id="50" name="TextBox 49"/>
          <p:cNvSpPr txBox="1"/>
          <p:nvPr/>
        </p:nvSpPr>
        <p:spPr>
          <a:xfrm>
            <a:off x="5391150" y="533400"/>
            <a:ext cx="1009650" cy="307777"/>
          </a:xfrm>
          <a:prstGeom prst="rect">
            <a:avLst/>
          </a:prstGeom>
          <a:noFill/>
        </p:spPr>
        <p:txBody>
          <a:bodyPr wrap="square" rtlCol="0">
            <a:spAutoFit/>
          </a:bodyPr>
          <a:lstStyle/>
          <a:p>
            <a:pPr algn="ctr"/>
            <a:r>
              <a:rPr lang="en-US" sz="1400" dirty="0" smtClean="0"/>
              <a:t>January</a:t>
            </a:r>
            <a:endParaRPr lang="en-US" sz="1400" dirty="0"/>
          </a:p>
        </p:txBody>
      </p:sp>
      <p:cxnSp>
        <p:nvCxnSpPr>
          <p:cNvPr id="52" name="Straight Connector 51"/>
          <p:cNvCxnSpPr>
            <a:stCxn id="56" idx="2"/>
          </p:cNvCxnSpPr>
          <p:nvPr/>
        </p:nvCxnSpPr>
        <p:spPr>
          <a:xfrm>
            <a:off x="8791575" y="841177"/>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286750" y="533400"/>
            <a:ext cx="1009650" cy="307777"/>
          </a:xfrm>
          <a:prstGeom prst="rect">
            <a:avLst/>
          </a:prstGeom>
          <a:noFill/>
        </p:spPr>
        <p:txBody>
          <a:bodyPr wrap="square" rtlCol="0">
            <a:spAutoFit/>
          </a:bodyPr>
          <a:lstStyle/>
          <a:p>
            <a:pPr algn="ctr"/>
            <a:r>
              <a:rPr lang="en-US" sz="1400" dirty="0" smtClean="0"/>
              <a:t>March</a:t>
            </a:r>
            <a:endParaRPr lang="en-US" sz="1400" dirty="0"/>
          </a:p>
        </p:txBody>
      </p:sp>
      <p:cxnSp>
        <p:nvCxnSpPr>
          <p:cNvPr id="65" name="Straight Connector 64"/>
          <p:cNvCxnSpPr/>
          <p:nvPr/>
        </p:nvCxnSpPr>
        <p:spPr>
          <a:xfrm>
            <a:off x="3538045"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8847083" y="2554069"/>
            <a:ext cx="0"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5486400" y="845733"/>
            <a:ext cx="800100" cy="307777"/>
          </a:xfrm>
          <a:prstGeom prst="rect">
            <a:avLst/>
          </a:prstGeom>
          <a:noFill/>
        </p:spPr>
        <p:txBody>
          <a:bodyPr wrap="square" rtlCol="0">
            <a:spAutoFit/>
          </a:bodyPr>
          <a:lstStyle/>
          <a:p>
            <a:pPr algn="ctr"/>
            <a:r>
              <a:rPr lang="en-US" sz="1400" dirty="0" smtClean="0"/>
              <a:t>2017</a:t>
            </a:r>
            <a:endParaRPr lang="en-US" sz="1400" dirty="0"/>
          </a:p>
        </p:txBody>
      </p:sp>
      <p:cxnSp>
        <p:nvCxnSpPr>
          <p:cNvPr id="76" name="Straight Connector 75"/>
          <p:cNvCxnSpPr/>
          <p:nvPr/>
        </p:nvCxnSpPr>
        <p:spPr>
          <a:xfrm>
            <a:off x="5897617" y="1143000"/>
            <a:ext cx="7883" cy="7620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065783" y="2554069"/>
            <a:ext cx="0" cy="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7439025" y="841177"/>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8791575" y="841177"/>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64008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5791200" y="572869"/>
            <a:ext cx="1219200" cy="553998"/>
          </a:xfrm>
          <a:prstGeom prst="rect">
            <a:avLst/>
          </a:prstGeom>
          <a:noFill/>
        </p:spPr>
        <p:txBody>
          <a:bodyPr wrap="square" rtlCol="0">
            <a:spAutoFit/>
          </a:bodyPr>
          <a:lstStyle/>
          <a:p>
            <a:pPr algn="ctr"/>
            <a:r>
              <a:rPr lang="en-US" sz="1000" dirty="0" smtClean="0"/>
              <a:t>Invitation</a:t>
            </a:r>
          </a:p>
          <a:p>
            <a:pPr algn="ctr"/>
            <a:r>
              <a:rPr lang="en-US" sz="1000" dirty="0" smtClean="0"/>
              <a:t>Alternate</a:t>
            </a:r>
          </a:p>
          <a:p>
            <a:pPr algn="ctr"/>
            <a:r>
              <a:rPr lang="en-US" sz="1000" dirty="0" smtClean="0"/>
              <a:t>Authors</a:t>
            </a:r>
            <a:endParaRPr lang="en-US" sz="1000" dirty="0"/>
          </a:p>
        </p:txBody>
      </p:sp>
      <p:cxnSp>
        <p:nvCxnSpPr>
          <p:cNvPr id="84" name="Straight Connector 83"/>
          <p:cNvCxnSpPr/>
          <p:nvPr/>
        </p:nvCxnSpPr>
        <p:spPr>
          <a:xfrm>
            <a:off x="67818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6400800" y="1600200"/>
            <a:ext cx="762000" cy="400110"/>
          </a:xfrm>
          <a:prstGeom prst="rect">
            <a:avLst/>
          </a:prstGeom>
          <a:noFill/>
        </p:spPr>
        <p:txBody>
          <a:bodyPr wrap="square" rtlCol="0">
            <a:spAutoFit/>
          </a:bodyPr>
          <a:lstStyle/>
          <a:p>
            <a:pPr algn="ctr"/>
            <a:r>
              <a:rPr lang="en-US" sz="1000" dirty="0" smtClean="0"/>
              <a:t>GEO</a:t>
            </a:r>
          </a:p>
          <a:p>
            <a:pPr algn="ctr"/>
            <a:r>
              <a:rPr lang="en-US" sz="1000" dirty="0" smtClean="0"/>
              <a:t>Fellows</a:t>
            </a:r>
            <a:endParaRPr lang="en-US" sz="1000" dirty="0"/>
          </a:p>
        </p:txBody>
      </p:sp>
      <p:cxnSp>
        <p:nvCxnSpPr>
          <p:cNvPr id="88" name="Straight Connector 87"/>
          <p:cNvCxnSpPr/>
          <p:nvPr/>
        </p:nvCxnSpPr>
        <p:spPr>
          <a:xfrm>
            <a:off x="73152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7010400" y="1600200"/>
            <a:ext cx="685800" cy="400110"/>
          </a:xfrm>
          <a:prstGeom prst="rect">
            <a:avLst/>
          </a:prstGeom>
          <a:noFill/>
        </p:spPr>
        <p:txBody>
          <a:bodyPr wrap="square" rtlCol="0">
            <a:spAutoFit/>
          </a:bodyPr>
          <a:lstStyle/>
          <a:p>
            <a:pPr algn="ctr"/>
            <a:r>
              <a:rPr lang="en-US" sz="1000" dirty="0" smtClean="0"/>
              <a:t>Jan. 31 HLG</a:t>
            </a:r>
            <a:endParaRPr lang="en-US" sz="1000" dirty="0"/>
          </a:p>
        </p:txBody>
      </p:sp>
      <p:cxnSp>
        <p:nvCxnSpPr>
          <p:cNvPr id="90" name="Straight Connector 89"/>
          <p:cNvCxnSpPr/>
          <p:nvPr/>
        </p:nvCxnSpPr>
        <p:spPr>
          <a:xfrm>
            <a:off x="76962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7315200" y="896779"/>
            <a:ext cx="762000" cy="246221"/>
          </a:xfrm>
          <a:prstGeom prst="rect">
            <a:avLst/>
          </a:prstGeom>
          <a:noFill/>
        </p:spPr>
        <p:txBody>
          <a:bodyPr wrap="square" rtlCol="0">
            <a:spAutoFit/>
          </a:bodyPr>
          <a:lstStyle/>
          <a:p>
            <a:pPr algn="ctr"/>
            <a:r>
              <a:rPr lang="en-US" sz="1000" dirty="0" smtClean="0"/>
              <a:t>SAP</a:t>
            </a:r>
            <a:endParaRPr lang="en-US" sz="1000" dirty="0"/>
          </a:p>
        </p:txBody>
      </p:sp>
      <p:cxnSp>
        <p:nvCxnSpPr>
          <p:cNvPr id="92" name="Straight Connector 91"/>
          <p:cNvCxnSpPr/>
          <p:nvPr/>
        </p:nvCxnSpPr>
        <p:spPr>
          <a:xfrm>
            <a:off x="8001000" y="1219200"/>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7391400" y="1579602"/>
            <a:ext cx="1219200" cy="246221"/>
          </a:xfrm>
          <a:prstGeom prst="rect">
            <a:avLst/>
          </a:prstGeom>
          <a:noFill/>
        </p:spPr>
        <p:txBody>
          <a:bodyPr wrap="square" rtlCol="0">
            <a:spAutoFit/>
          </a:bodyPr>
          <a:lstStyle/>
          <a:p>
            <a:pPr algn="ctr"/>
            <a:r>
              <a:rPr lang="en-US" sz="1000" dirty="0" smtClean="0"/>
              <a:t>Co-chairs</a:t>
            </a:r>
            <a:endParaRPr lang="en-US" sz="1000" dirty="0"/>
          </a:p>
        </p:txBody>
      </p:sp>
      <p:sp>
        <p:nvSpPr>
          <p:cNvPr id="94" name="Rounded Rectangle 93"/>
          <p:cNvSpPr/>
          <p:nvPr/>
        </p:nvSpPr>
        <p:spPr>
          <a:xfrm>
            <a:off x="8286750" y="1295400"/>
            <a:ext cx="255533" cy="7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p:cNvSpPr txBox="1"/>
          <p:nvPr/>
        </p:nvSpPr>
        <p:spPr>
          <a:xfrm>
            <a:off x="8001000" y="685800"/>
            <a:ext cx="762000" cy="553998"/>
          </a:xfrm>
          <a:prstGeom prst="rect">
            <a:avLst/>
          </a:prstGeom>
          <a:noFill/>
        </p:spPr>
        <p:txBody>
          <a:bodyPr wrap="square" rtlCol="0">
            <a:spAutoFit/>
          </a:bodyPr>
          <a:lstStyle/>
          <a:p>
            <a:pPr algn="ctr"/>
            <a:r>
              <a:rPr lang="en-US" sz="1000" dirty="0" smtClean="0"/>
              <a:t>First Authors Meeting</a:t>
            </a:r>
            <a:endParaRPr lang="en-US" sz="1000" dirty="0"/>
          </a:p>
        </p:txBody>
      </p:sp>
      <p:sp>
        <p:nvSpPr>
          <p:cNvPr id="96" name="TextBox 95"/>
          <p:cNvSpPr txBox="1"/>
          <p:nvPr/>
        </p:nvSpPr>
        <p:spPr>
          <a:xfrm>
            <a:off x="57150" y="3119734"/>
            <a:ext cx="1143000" cy="523220"/>
          </a:xfrm>
          <a:prstGeom prst="rect">
            <a:avLst/>
          </a:prstGeom>
          <a:noFill/>
          <a:ln w="25400">
            <a:solidFill>
              <a:schemeClr val="tx2">
                <a:lumMod val="60000"/>
                <a:lumOff val="40000"/>
              </a:schemeClr>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Authors timeline</a:t>
            </a:r>
            <a:endParaRPr lang="en-US" sz="1400" dirty="0"/>
          </a:p>
        </p:txBody>
      </p:sp>
      <p:cxnSp>
        <p:nvCxnSpPr>
          <p:cNvPr id="97" name="Straight Arrow Connector 96"/>
          <p:cNvCxnSpPr/>
          <p:nvPr/>
        </p:nvCxnSpPr>
        <p:spPr>
          <a:xfrm>
            <a:off x="457200" y="2951202"/>
            <a:ext cx="8518634" cy="0"/>
          </a:xfrm>
          <a:prstGeom prst="straightConnector1">
            <a:avLst/>
          </a:prstGeom>
          <a:ln w="254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7620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923597" y="2117558"/>
            <a:ext cx="1066800" cy="307777"/>
          </a:xfrm>
          <a:prstGeom prst="rect">
            <a:avLst/>
          </a:prstGeom>
          <a:noFill/>
        </p:spPr>
        <p:txBody>
          <a:bodyPr wrap="square" rtlCol="0">
            <a:spAutoFit/>
          </a:bodyPr>
          <a:lstStyle/>
          <a:p>
            <a:pPr algn="ctr"/>
            <a:r>
              <a:rPr lang="en-US" sz="1400" dirty="0" smtClean="0"/>
              <a:t>November</a:t>
            </a:r>
            <a:endParaRPr lang="en-US" sz="1400" dirty="0"/>
          </a:p>
        </p:txBody>
      </p:sp>
      <p:cxnSp>
        <p:nvCxnSpPr>
          <p:cNvPr id="100" name="Straight Connector 99"/>
          <p:cNvCxnSpPr>
            <a:stCxn id="101" idx="2"/>
          </p:cNvCxnSpPr>
          <p:nvPr/>
        </p:nvCxnSpPr>
        <p:spPr>
          <a:xfrm>
            <a:off x="4200525" y="2420779"/>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3695700" y="2113002"/>
            <a:ext cx="1009650" cy="307777"/>
          </a:xfrm>
          <a:prstGeom prst="rect">
            <a:avLst/>
          </a:prstGeom>
          <a:noFill/>
        </p:spPr>
        <p:txBody>
          <a:bodyPr wrap="square" rtlCol="0">
            <a:spAutoFit/>
          </a:bodyPr>
          <a:lstStyle/>
          <a:p>
            <a:pPr algn="ctr"/>
            <a:r>
              <a:rPr lang="en-US" sz="1400" dirty="0" smtClean="0"/>
              <a:t>December</a:t>
            </a:r>
            <a:endParaRPr lang="en-US" sz="1400" dirty="0"/>
          </a:p>
        </p:txBody>
      </p:sp>
      <p:sp>
        <p:nvSpPr>
          <p:cNvPr id="102" name="TextBox 101"/>
          <p:cNvSpPr txBox="1"/>
          <p:nvPr/>
        </p:nvSpPr>
        <p:spPr>
          <a:xfrm>
            <a:off x="5486400" y="2425335"/>
            <a:ext cx="800100" cy="307777"/>
          </a:xfrm>
          <a:prstGeom prst="rect">
            <a:avLst/>
          </a:prstGeom>
          <a:noFill/>
        </p:spPr>
        <p:txBody>
          <a:bodyPr wrap="square" rtlCol="0">
            <a:spAutoFit/>
          </a:bodyPr>
          <a:lstStyle/>
          <a:p>
            <a:pPr algn="ctr"/>
            <a:r>
              <a:rPr lang="en-US" sz="1400" dirty="0" smtClean="0"/>
              <a:t>2017</a:t>
            </a:r>
            <a:endParaRPr lang="en-US" sz="1400" dirty="0"/>
          </a:p>
        </p:txBody>
      </p:sp>
      <p:cxnSp>
        <p:nvCxnSpPr>
          <p:cNvPr id="103" name="Straight Connector 102"/>
          <p:cNvCxnSpPr/>
          <p:nvPr/>
        </p:nvCxnSpPr>
        <p:spPr>
          <a:xfrm>
            <a:off x="5897617" y="2722602"/>
            <a:ext cx="7883" cy="7620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36195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1676400" y="2814934"/>
            <a:ext cx="0" cy="30480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476375" y="2417802"/>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44958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39624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3581400" y="2265402"/>
            <a:ext cx="6858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Land</a:t>
            </a:r>
            <a:endParaRPr lang="en-US" sz="1000" dirty="0"/>
          </a:p>
        </p:txBody>
      </p:sp>
      <p:cxnSp>
        <p:nvCxnSpPr>
          <p:cNvPr id="118" name="Straight Connector 117"/>
          <p:cNvCxnSpPr/>
          <p:nvPr/>
        </p:nvCxnSpPr>
        <p:spPr>
          <a:xfrm>
            <a:off x="49911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19" name="TextBox 118"/>
          <p:cNvSpPr txBox="1"/>
          <p:nvPr/>
        </p:nvSpPr>
        <p:spPr>
          <a:xfrm>
            <a:off x="4381500" y="2152471"/>
            <a:ext cx="12192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‘Outlooks’</a:t>
            </a:r>
            <a:endParaRPr lang="en-US" sz="1000" dirty="0"/>
          </a:p>
        </p:txBody>
      </p:sp>
      <p:sp>
        <p:nvSpPr>
          <p:cNvPr id="120" name="TextBox 119"/>
          <p:cNvSpPr txBox="1"/>
          <p:nvPr/>
        </p:nvSpPr>
        <p:spPr>
          <a:xfrm>
            <a:off x="1333500" y="3163615"/>
            <a:ext cx="800100" cy="553998"/>
          </a:xfrm>
          <a:prstGeom prst="rect">
            <a:avLst/>
          </a:prstGeom>
          <a:noFill/>
        </p:spPr>
        <p:txBody>
          <a:bodyPr wrap="square" rtlCol="0">
            <a:spAutoFit/>
          </a:bodyPr>
          <a:lstStyle/>
          <a:p>
            <a:pPr algn="ctr"/>
            <a:r>
              <a:rPr lang="en-US" sz="1000" dirty="0" smtClean="0"/>
              <a:t>Nov. 5 Authors Selected</a:t>
            </a:r>
            <a:endParaRPr lang="en-US" sz="1000" dirty="0"/>
          </a:p>
        </p:txBody>
      </p:sp>
      <p:sp>
        <p:nvSpPr>
          <p:cNvPr id="121" name="TextBox 120"/>
          <p:cNvSpPr txBox="1"/>
          <p:nvPr/>
        </p:nvSpPr>
        <p:spPr>
          <a:xfrm>
            <a:off x="3962400" y="3187943"/>
            <a:ext cx="12192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‘Biota’</a:t>
            </a:r>
            <a:endParaRPr lang="en-US" sz="1000" dirty="0"/>
          </a:p>
        </p:txBody>
      </p:sp>
      <p:cxnSp>
        <p:nvCxnSpPr>
          <p:cNvPr id="122" name="Straight Connector 121"/>
          <p:cNvCxnSpPr>
            <a:stCxn id="123" idx="2"/>
          </p:cNvCxnSpPr>
          <p:nvPr/>
        </p:nvCxnSpPr>
        <p:spPr>
          <a:xfrm>
            <a:off x="7439025" y="2420779"/>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6934200" y="2113002"/>
            <a:ext cx="1009650" cy="307777"/>
          </a:xfrm>
          <a:prstGeom prst="rect">
            <a:avLst/>
          </a:prstGeom>
          <a:noFill/>
        </p:spPr>
        <p:txBody>
          <a:bodyPr wrap="square" rtlCol="0">
            <a:spAutoFit/>
          </a:bodyPr>
          <a:lstStyle/>
          <a:p>
            <a:pPr algn="ctr"/>
            <a:r>
              <a:rPr lang="en-US" sz="1400" dirty="0" smtClean="0"/>
              <a:t>February</a:t>
            </a:r>
            <a:endParaRPr lang="en-US" sz="1400" dirty="0"/>
          </a:p>
        </p:txBody>
      </p:sp>
      <p:sp>
        <p:nvSpPr>
          <p:cNvPr id="124" name="TextBox 123"/>
          <p:cNvSpPr txBox="1"/>
          <p:nvPr/>
        </p:nvSpPr>
        <p:spPr>
          <a:xfrm>
            <a:off x="5391150" y="2113002"/>
            <a:ext cx="1009650" cy="307777"/>
          </a:xfrm>
          <a:prstGeom prst="rect">
            <a:avLst/>
          </a:prstGeom>
          <a:noFill/>
        </p:spPr>
        <p:txBody>
          <a:bodyPr wrap="square" rtlCol="0">
            <a:spAutoFit/>
          </a:bodyPr>
          <a:lstStyle/>
          <a:p>
            <a:pPr algn="ctr"/>
            <a:r>
              <a:rPr lang="en-US" sz="1400" dirty="0" smtClean="0"/>
              <a:t>January</a:t>
            </a:r>
            <a:endParaRPr lang="en-US" sz="1400" dirty="0"/>
          </a:p>
        </p:txBody>
      </p:sp>
      <p:cxnSp>
        <p:nvCxnSpPr>
          <p:cNvPr id="125" name="Straight Connector 124"/>
          <p:cNvCxnSpPr>
            <a:stCxn id="126" idx="2"/>
          </p:cNvCxnSpPr>
          <p:nvPr/>
        </p:nvCxnSpPr>
        <p:spPr>
          <a:xfrm>
            <a:off x="8791575" y="2420779"/>
            <a:ext cx="9525" cy="682823"/>
          </a:xfrm>
          <a:prstGeom prst="line">
            <a:avLst/>
          </a:prstGeom>
          <a:ln w="254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6" name="TextBox 125"/>
          <p:cNvSpPr txBox="1"/>
          <p:nvPr/>
        </p:nvSpPr>
        <p:spPr>
          <a:xfrm>
            <a:off x="8286750" y="2113002"/>
            <a:ext cx="1009650" cy="307777"/>
          </a:xfrm>
          <a:prstGeom prst="rect">
            <a:avLst/>
          </a:prstGeom>
          <a:noFill/>
        </p:spPr>
        <p:txBody>
          <a:bodyPr wrap="square" rtlCol="0">
            <a:spAutoFit/>
          </a:bodyPr>
          <a:lstStyle/>
          <a:p>
            <a:pPr algn="ctr"/>
            <a:r>
              <a:rPr lang="en-US" sz="1400" dirty="0" smtClean="0"/>
              <a:t>March</a:t>
            </a:r>
            <a:endParaRPr lang="en-US" sz="1400" dirty="0"/>
          </a:p>
        </p:txBody>
      </p:sp>
      <p:cxnSp>
        <p:nvCxnSpPr>
          <p:cNvPr id="127" name="Straight Connector 126"/>
          <p:cNvCxnSpPr/>
          <p:nvPr/>
        </p:nvCxnSpPr>
        <p:spPr>
          <a:xfrm>
            <a:off x="2362200" y="2793934"/>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28" name="TextBox 127"/>
          <p:cNvSpPr txBox="1"/>
          <p:nvPr/>
        </p:nvSpPr>
        <p:spPr>
          <a:xfrm>
            <a:off x="2066596" y="3179802"/>
            <a:ext cx="600404"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‘Air’</a:t>
            </a:r>
            <a:endParaRPr lang="en-US" sz="1000" dirty="0"/>
          </a:p>
        </p:txBody>
      </p:sp>
      <p:cxnSp>
        <p:nvCxnSpPr>
          <p:cNvPr id="129" name="Straight Connector 128"/>
          <p:cNvCxnSpPr/>
          <p:nvPr/>
        </p:nvCxnSpPr>
        <p:spPr>
          <a:xfrm>
            <a:off x="30480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3124200" y="3124200"/>
            <a:ext cx="10668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‘Oceans/marine’</a:t>
            </a:r>
            <a:endParaRPr lang="en-US" sz="1000" dirty="0"/>
          </a:p>
        </p:txBody>
      </p:sp>
      <p:sp>
        <p:nvSpPr>
          <p:cNvPr id="131" name="TextBox 130"/>
          <p:cNvSpPr txBox="1"/>
          <p:nvPr/>
        </p:nvSpPr>
        <p:spPr>
          <a:xfrm>
            <a:off x="2514600" y="2168604"/>
            <a:ext cx="10668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‘Fresh water’</a:t>
            </a:r>
            <a:endParaRPr lang="en-US" sz="1000" dirty="0"/>
          </a:p>
        </p:txBody>
      </p:sp>
      <p:cxnSp>
        <p:nvCxnSpPr>
          <p:cNvPr id="132" name="Straight Connector 131"/>
          <p:cNvCxnSpPr/>
          <p:nvPr/>
        </p:nvCxnSpPr>
        <p:spPr>
          <a:xfrm>
            <a:off x="64008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5791200" y="2152471"/>
            <a:ext cx="12192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‘Air’</a:t>
            </a:r>
            <a:endParaRPr lang="en-US" sz="1000" dirty="0"/>
          </a:p>
        </p:txBody>
      </p:sp>
      <p:cxnSp>
        <p:nvCxnSpPr>
          <p:cNvPr id="134" name="Straight Connector 133"/>
          <p:cNvCxnSpPr/>
          <p:nvPr/>
        </p:nvCxnSpPr>
        <p:spPr>
          <a:xfrm>
            <a:off x="67818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35" name="TextBox 134"/>
          <p:cNvSpPr txBox="1"/>
          <p:nvPr/>
        </p:nvSpPr>
        <p:spPr>
          <a:xfrm>
            <a:off x="6248400" y="3179802"/>
            <a:ext cx="10668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‘Fresh water’</a:t>
            </a:r>
            <a:endParaRPr lang="en-US" sz="1000" dirty="0"/>
          </a:p>
        </p:txBody>
      </p:sp>
      <p:cxnSp>
        <p:nvCxnSpPr>
          <p:cNvPr id="136" name="Straight Connector 135"/>
          <p:cNvCxnSpPr/>
          <p:nvPr/>
        </p:nvCxnSpPr>
        <p:spPr>
          <a:xfrm>
            <a:off x="69723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37" name="TextBox 136"/>
          <p:cNvSpPr txBox="1"/>
          <p:nvPr/>
        </p:nvSpPr>
        <p:spPr>
          <a:xfrm>
            <a:off x="6477000" y="2244804"/>
            <a:ext cx="10668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‘Oceans/marine’</a:t>
            </a:r>
            <a:endParaRPr lang="en-US" sz="1000" dirty="0"/>
          </a:p>
        </p:txBody>
      </p:sp>
      <p:cxnSp>
        <p:nvCxnSpPr>
          <p:cNvPr id="138" name="Straight Connector 137"/>
          <p:cNvCxnSpPr/>
          <p:nvPr/>
        </p:nvCxnSpPr>
        <p:spPr>
          <a:xfrm>
            <a:off x="73152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39" name="TextBox 138"/>
          <p:cNvSpPr txBox="1"/>
          <p:nvPr/>
        </p:nvSpPr>
        <p:spPr>
          <a:xfrm>
            <a:off x="7010400" y="3179802"/>
            <a:ext cx="6858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Land</a:t>
            </a:r>
            <a:endParaRPr lang="en-US" sz="1000" dirty="0"/>
          </a:p>
        </p:txBody>
      </p:sp>
      <p:cxnSp>
        <p:nvCxnSpPr>
          <p:cNvPr id="140" name="Straight Connector 139"/>
          <p:cNvCxnSpPr/>
          <p:nvPr/>
        </p:nvCxnSpPr>
        <p:spPr>
          <a:xfrm>
            <a:off x="76962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7315200" y="2265402"/>
            <a:ext cx="7620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‘Biota’</a:t>
            </a:r>
            <a:endParaRPr lang="en-US" sz="1000" dirty="0"/>
          </a:p>
        </p:txBody>
      </p:sp>
      <p:cxnSp>
        <p:nvCxnSpPr>
          <p:cNvPr id="142" name="Straight Connector 141"/>
          <p:cNvCxnSpPr/>
          <p:nvPr/>
        </p:nvCxnSpPr>
        <p:spPr>
          <a:xfrm>
            <a:off x="80010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a:off x="7391400" y="3159204"/>
            <a:ext cx="1219200" cy="553998"/>
          </a:xfrm>
          <a:prstGeom prst="rect">
            <a:avLst/>
          </a:prstGeom>
          <a:noFill/>
        </p:spPr>
        <p:txBody>
          <a:bodyPr wrap="square" rtlCol="0">
            <a:spAutoFit/>
          </a:bodyPr>
          <a:lstStyle/>
          <a:p>
            <a:pPr algn="ctr"/>
            <a:r>
              <a:rPr lang="en-US" sz="1000" dirty="0" smtClean="0"/>
              <a:t>Call</a:t>
            </a:r>
          </a:p>
          <a:p>
            <a:pPr algn="ctr"/>
            <a:r>
              <a:rPr lang="en-US" sz="1000" dirty="0" smtClean="0"/>
              <a:t>Authors</a:t>
            </a:r>
          </a:p>
          <a:p>
            <a:pPr algn="ctr"/>
            <a:r>
              <a:rPr lang="en-US" sz="1000" dirty="0" smtClean="0"/>
              <a:t>‘Outlooks’</a:t>
            </a:r>
            <a:endParaRPr lang="en-US" sz="1000" dirty="0"/>
          </a:p>
        </p:txBody>
      </p:sp>
      <p:sp>
        <p:nvSpPr>
          <p:cNvPr id="144" name="Rounded Rectangle 143"/>
          <p:cNvSpPr/>
          <p:nvPr/>
        </p:nvSpPr>
        <p:spPr>
          <a:xfrm>
            <a:off x="8286750" y="2875002"/>
            <a:ext cx="255533" cy="7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TextBox 144"/>
          <p:cNvSpPr txBox="1"/>
          <p:nvPr/>
        </p:nvSpPr>
        <p:spPr>
          <a:xfrm>
            <a:off x="8001000" y="2265402"/>
            <a:ext cx="762000" cy="553998"/>
          </a:xfrm>
          <a:prstGeom prst="rect">
            <a:avLst/>
          </a:prstGeom>
          <a:noFill/>
        </p:spPr>
        <p:txBody>
          <a:bodyPr wrap="square" rtlCol="0">
            <a:spAutoFit/>
          </a:bodyPr>
          <a:lstStyle/>
          <a:p>
            <a:pPr algn="ctr"/>
            <a:r>
              <a:rPr lang="en-US" sz="1000" dirty="0" smtClean="0"/>
              <a:t>First Authors Meeting</a:t>
            </a:r>
            <a:endParaRPr lang="en-US" sz="1000" dirty="0"/>
          </a:p>
        </p:txBody>
      </p:sp>
      <p:cxnSp>
        <p:nvCxnSpPr>
          <p:cNvPr id="146" name="Straight Connector 145"/>
          <p:cNvCxnSpPr/>
          <p:nvPr/>
        </p:nvCxnSpPr>
        <p:spPr>
          <a:xfrm>
            <a:off x="1181100" y="2798802"/>
            <a:ext cx="0" cy="304800"/>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47" name="TextBox 146"/>
          <p:cNvSpPr txBox="1"/>
          <p:nvPr/>
        </p:nvSpPr>
        <p:spPr>
          <a:xfrm>
            <a:off x="800100" y="2265402"/>
            <a:ext cx="800100" cy="553998"/>
          </a:xfrm>
          <a:prstGeom prst="rect">
            <a:avLst/>
          </a:prstGeom>
          <a:noFill/>
        </p:spPr>
        <p:txBody>
          <a:bodyPr wrap="square" rtlCol="0">
            <a:spAutoFit/>
          </a:bodyPr>
          <a:lstStyle/>
          <a:p>
            <a:pPr algn="ctr"/>
            <a:r>
              <a:rPr lang="en-US" sz="1000" dirty="0" smtClean="0"/>
              <a:t>Oct. 28 Second Invitations</a:t>
            </a:r>
            <a:endParaRPr lang="en-US" sz="1000" dirty="0"/>
          </a:p>
        </p:txBody>
      </p:sp>
      <p:sp>
        <p:nvSpPr>
          <p:cNvPr id="148" name="TextBox 147"/>
          <p:cNvSpPr txBox="1"/>
          <p:nvPr/>
        </p:nvSpPr>
        <p:spPr>
          <a:xfrm>
            <a:off x="228600" y="2133600"/>
            <a:ext cx="800100" cy="707886"/>
          </a:xfrm>
          <a:prstGeom prst="rect">
            <a:avLst/>
          </a:prstGeom>
          <a:noFill/>
        </p:spPr>
        <p:txBody>
          <a:bodyPr wrap="square" rtlCol="0">
            <a:spAutoFit/>
          </a:bodyPr>
          <a:lstStyle/>
          <a:p>
            <a:pPr algn="ctr"/>
            <a:r>
              <a:rPr lang="en-US" sz="1000" dirty="0" smtClean="0"/>
              <a:t>Oct. 21 First Authors Invitations</a:t>
            </a:r>
            <a:endParaRPr lang="en-US" sz="1000" dirty="0"/>
          </a:p>
        </p:txBody>
      </p:sp>
    </p:spTree>
    <p:extLst>
      <p:ext uri="{BB962C8B-B14F-4D97-AF65-F5344CB8AC3E}">
        <p14:creationId xmlns:p14="http://schemas.microsoft.com/office/powerpoint/2010/main" val="3568747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 Same Side Corner Rectangle 17"/>
          <p:cNvSpPr/>
          <p:nvPr/>
        </p:nvSpPr>
        <p:spPr>
          <a:xfrm>
            <a:off x="1752600" y="5791200"/>
            <a:ext cx="1752600" cy="722531"/>
          </a:xfrm>
          <a:prstGeom prst="round2SameRect">
            <a:avLst/>
          </a:prstGeom>
          <a:solidFill>
            <a:schemeClr val="accent5">
              <a:lumMod val="60000"/>
              <a:lumOff val="40000"/>
              <a:alpha val="25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nip Single Corner Rectangle 9"/>
          <p:cNvSpPr/>
          <p:nvPr/>
        </p:nvSpPr>
        <p:spPr>
          <a:xfrm>
            <a:off x="228600" y="2048470"/>
            <a:ext cx="1676400" cy="641410"/>
          </a:xfrm>
          <a:prstGeom prst="snip1Rect">
            <a:avLst/>
          </a:prstGeom>
          <a:solidFill>
            <a:schemeClr val="accent3">
              <a:lumMod val="60000"/>
              <a:lumOff val="40000"/>
              <a:alpha val="2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nip Single Corner Rectangle 21"/>
          <p:cNvSpPr/>
          <p:nvPr/>
        </p:nvSpPr>
        <p:spPr>
          <a:xfrm>
            <a:off x="7010400" y="4611469"/>
            <a:ext cx="1676400" cy="951131"/>
          </a:xfrm>
          <a:prstGeom prst="snip1Rect">
            <a:avLst/>
          </a:prstGeom>
          <a:solidFill>
            <a:schemeClr val="accent3">
              <a:lumMod val="60000"/>
              <a:lumOff val="40000"/>
              <a:alpha val="2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 Same Side Corner Rectangle 27"/>
          <p:cNvSpPr/>
          <p:nvPr/>
        </p:nvSpPr>
        <p:spPr>
          <a:xfrm>
            <a:off x="6553200" y="914400"/>
            <a:ext cx="1752600" cy="960061"/>
          </a:xfrm>
          <a:prstGeom prst="round2SameRect">
            <a:avLst/>
          </a:prstGeom>
          <a:solidFill>
            <a:schemeClr val="accent5">
              <a:lumMod val="60000"/>
              <a:lumOff val="40000"/>
              <a:alpha val="25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gular Pentagon 15"/>
          <p:cNvSpPr/>
          <p:nvPr/>
        </p:nvSpPr>
        <p:spPr>
          <a:xfrm>
            <a:off x="152400" y="4267200"/>
            <a:ext cx="2438400" cy="1295400"/>
          </a:xfrm>
          <a:prstGeom prst="pentagon">
            <a:avLst/>
          </a:prstGeom>
          <a:solidFill>
            <a:schemeClr val="accent4">
              <a:lumMod val="60000"/>
              <a:lumOff val="40000"/>
              <a:alpha val="2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nip Diagonal Corner Rectangle 12"/>
          <p:cNvSpPr/>
          <p:nvPr/>
        </p:nvSpPr>
        <p:spPr>
          <a:xfrm>
            <a:off x="228600" y="3268744"/>
            <a:ext cx="1676400" cy="635821"/>
          </a:xfrm>
          <a:prstGeom prst="snip2DiagRect">
            <a:avLst/>
          </a:prstGeom>
          <a:solidFill>
            <a:schemeClr val="accent6">
              <a:lumMod val="60000"/>
              <a:lumOff val="40000"/>
              <a:alpha val="2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143000" y="1182470"/>
            <a:ext cx="1524000" cy="369332"/>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05200" y="3048000"/>
            <a:ext cx="1828800" cy="1066800"/>
          </a:xfrm>
          <a:prstGeom prst="ellipse">
            <a:avLst/>
          </a:prstGeom>
          <a:solidFill>
            <a:schemeClr val="accent2">
              <a:lumMod val="60000"/>
              <a:lumOff val="40000"/>
              <a:alpha val="25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228600" y="274638"/>
            <a:ext cx="2667000" cy="563562"/>
          </a:xfrm>
        </p:spPr>
        <p:txBody>
          <a:bodyPr>
            <a:normAutofit fontScale="90000"/>
          </a:bodyPr>
          <a:lstStyle/>
          <a:p>
            <a:r>
              <a:rPr lang="en-US" u="sng" dirty="0" smtClean="0"/>
              <a:t>Principle</a:t>
            </a:r>
            <a:endParaRPr lang="en-US" u="sng" dirty="0"/>
          </a:p>
        </p:txBody>
      </p:sp>
      <p:sp>
        <p:nvSpPr>
          <p:cNvPr id="5" name="TextBox 4"/>
          <p:cNvSpPr txBox="1"/>
          <p:nvPr/>
        </p:nvSpPr>
        <p:spPr>
          <a:xfrm>
            <a:off x="3733800" y="3239869"/>
            <a:ext cx="1371600" cy="646331"/>
          </a:xfrm>
          <a:prstGeom prst="rect">
            <a:avLst/>
          </a:prstGeom>
          <a:noFill/>
        </p:spPr>
        <p:txBody>
          <a:bodyPr wrap="square" rtlCol="0">
            <a:spAutoFit/>
          </a:bodyPr>
          <a:lstStyle/>
          <a:p>
            <a:pPr algn="ctr"/>
            <a:r>
              <a:rPr lang="en-US" dirty="0" smtClean="0"/>
              <a:t>Effective Assessments</a:t>
            </a:r>
            <a:endParaRPr lang="en-US" dirty="0"/>
          </a:p>
        </p:txBody>
      </p:sp>
      <p:sp>
        <p:nvSpPr>
          <p:cNvPr id="7" name="TextBox 6"/>
          <p:cNvSpPr txBox="1"/>
          <p:nvPr/>
        </p:nvSpPr>
        <p:spPr>
          <a:xfrm>
            <a:off x="1066800" y="1182469"/>
            <a:ext cx="1676400" cy="369332"/>
          </a:xfrm>
          <a:prstGeom prst="rect">
            <a:avLst/>
          </a:prstGeom>
          <a:noFill/>
        </p:spPr>
        <p:txBody>
          <a:bodyPr wrap="square" rtlCol="0">
            <a:spAutoFit/>
          </a:bodyPr>
          <a:lstStyle/>
          <a:p>
            <a:pPr algn="ctr"/>
            <a:r>
              <a:rPr lang="en-US" dirty="0" smtClean="0"/>
              <a:t>Policy Relevant</a:t>
            </a:r>
            <a:endParaRPr lang="en-US" dirty="0"/>
          </a:p>
        </p:txBody>
      </p:sp>
      <p:sp>
        <p:nvSpPr>
          <p:cNvPr id="9" name="TextBox 8"/>
          <p:cNvSpPr txBox="1"/>
          <p:nvPr/>
        </p:nvSpPr>
        <p:spPr>
          <a:xfrm>
            <a:off x="228600" y="2048470"/>
            <a:ext cx="1676400" cy="646331"/>
          </a:xfrm>
          <a:prstGeom prst="rect">
            <a:avLst/>
          </a:prstGeom>
          <a:noFill/>
        </p:spPr>
        <p:txBody>
          <a:bodyPr wrap="square" rtlCol="0">
            <a:spAutoFit/>
          </a:bodyPr>
          <a:lstStyle/>
          <a:p>
            <a:pPr algn="ctr"/>
            <a:r>
              <a:rPr lang="en-US" dirty="0" smtClean="0"/>
              <a:t>Scientifically Credible</a:t>
            </a:r>
            <a:endParaRPr lang="en-US" dirty="0"/>
          </a:p>
        </p:txBody>
      </p:sp>
      <p:sp>
        <p:nvSpPr>
          <p:cNvPr id="11" name="TextBox 10"/>
          <p:cNvSpPr txBox="1"/>
          <p:nvPr/>
        </p:nvSpPr>
        <p:spPr>
          <a:xfrm>
            <a:off x="228600" y="3258234"/>
            <a:ext cx="1676400" cy="646331"/>
          </a:xfrm>
          <a:prstGeom prst="rect">
            <a:avLst/>
          </a:prstGeom>
          <a:noFill/>
        </p:spPr>
        <p:txBody>
          <a:bodyPr wrap="square" rtlCol="0">
            <a:spAutoFit/>
          </a:bodyPr>
          <a:lstStyle/>
          <a:p>
            <a:pPr algn="ctr"/>
            <a:r>
              <a:rPr lang="en-US" dirty="0" smtClean="0"/>
              <a:t>Data and Indicators</a:t>
            </a:r>
            <a:endParaRPr lang="en-US" dirty="0"/>
          </a:p>
        </p:txBody>
      </p:sp>
      <p:sp>
        <p:nvSpPr>
          <p:cNvPr id="14" name="TextBox 13"/>
          <p:cNvSpPr txBox="1"/>
          <p:nvPr/>
        </p:nvSpPr>
        <p:spPr>
          <a:xfrm>
            <a:off x="457200" y="4563070"/>
            <a:ext cx="1905000" cy="923330"/>
          </a:xfrm>
          <a:prstGeom prst="rect">
            <a:avLst/>
          </a:prstGeom>
          <a:noFill/>
        </p:spPr>
        <p:txBody>
          <a:bodyPr wrap="square" rtlCol="0">
            <a:spAutoFit/>
          </a:bodyPr>
          <a:lstStyle/>
          <a:p>
            <a:pPr algn="ctr"/>
            <a:r>
              <a:rPr lang="en-US" dirty="0" smtClean="0"/>
              <a:t>Based on analysis of existing research</a:t>
            </a:r>
            <a:endParaRPr lang="en-US" dirty="0"/>
          </a:p>
        </p:txBody>
      </p:sp>
      <p:sp>
        <p:nvSpPr>
          <p:cNvPr id="17" name="TextBox 16"/>
          <p:cNvSpPr txBox="1"/>
          <p:nvPr/>
        </p:nvSpPr>
        <p:spPr>
          <a:xfrm>
            <a:off x="1676400" y="5827931"/>
            <a:ext cx="1828800" cy="646331"/>
          </a:xfrm>
          <a:prstGeom prst="rect">
            <a:avLst/>
          </a:prstGeom>
          <a:noFill/>
        </p:spPr>
        <p:txBody>
          <a:bodyPr wrap="square" rtlCol="0">
            <a:spAutoFit/>
          </a:bodyPr>
          <a:lstStyle/>
          <a:p>
            <a:pPr algn="ctr"/>
            <a:r>
              <a:rPr lang="en-US" dirty="0" smtClean="0"/>
              <a:t>Well referenced and summarized</a:t>
            </a:r>
            <a:endParaRPr lang="en-US" dirty="0"/>
          </a:p>
        </p:txBody>
      </p:sp>
      <p:sp>
        <p:nvSpPr>
          <p:cNvPr id="19" name="Rounded Rectangle 18"/>
          <p:cNvSpPr/>
          <p:nvPr/>
        </p:nvSpPr>
        <p:spPr>
          <a:xfrm>
            <a:off x="6553200" y="5791200"/>
            <a:ext cx="1524000" cy="646331"/>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6477000" y="5791200"/>
            <a:ext cx="1676400" cy="646331"/>
          </a:xfrm>
          <a:prstGeom prst="rect">
            <a:avLst/>
          </a:prstGeom>
          <a:noFill/>
        </p:spPr>
        <p:txBody>
          <a:bodyPr wrap="square" rtlCol="0">
            <a:spAutoFit/>
          </a:bodyPr>
          <a:lstStyle/>
          <a:p>
            <a:pPr algn="ctr"/>
            <a:r>
              <a:rPr lang="en-US" dirty="0" smtClean="0"/>
              <a:t>Informs Policy Development</a:t>
            </a:r>
            <a:endParaRPr lang="en-US" dirty="0"/>
          </a:p>
        </p:txBody>
      </p:sp>
      <p:sp>
        <p:nvSpPr>
          <p:cNvPr id="21" name="TextBox 20"/>
          <p:cNvSpPr txBox="1"/>
          <p:nvPr/>
        </p:nvSpPr>
        <p:spPr>
          <a:xfrm>
            <a:off x="7010400" y="4648200"/>
            <a:ext cx="1676400" cy="923330"/>
          </a:xfrm>
          <a:prstGeom prst="rect">
            <a:avLst/>
          </a:prstGeom>
          <a:noFill/>
        </p:spPr>
        <p:txBody>
          <a:bodyPr wrap="square" rtlCol="0">
            <a:spAutoFit/>
          </a:bodyPr>
          <a:lstStyle/>
          <a:p>
            <a:pPr algn="ctr"/>
            <a:r>
              <a:rPr lang="en-US" dirty="0" smtClean="0"/>
              <a:t>Accepted by user community</a:t>
            </a:r>
            <a:endParaRPr lang="en-US" dirty="0"/>
          </a:p>
        </p:txBody>
      </p:sp>
      <p:sp>
        <p:nvSpPr>
          <p:cNvPr id="23" name="Snip Diagonal Corner Rectangle 22"/>
          <p:cNvSpPr/>
          <p:nvPr/>
        </p:nvSpPr>
        <p:spPr>
          <a:xfrm>
            <a:off x="7010400" y="3555179"/>
            <a:ext cx="1676400" cy="635821"/>
          </a:xfrm>
          <a:prstGeom prst="snip2DiagRect">
            <a:avLst/>
          </a:prstGeom>
          <a:solidFill>
            <a:schemeClr val="accent6">
              <a:lumMod val="60000"/>
              <a:lumOff val="40000"/>
              <a:alpha val="2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010400" y="3544669"/>
            <a:ext cx="1676400" cy="646331"/>
          </a:xfrm>
          <a:prstGeom prst="rect">
            <a:avLst/>
          </a:prstGeom>
          <a:noFill/>
        </p:spPr>
        <p:txBody>
          <a:bodyPr wrap="square" rtlCol="0">
            <a:spAutoFit/>
          </a:bodyPr>
          <a:lstStyle/>
          <a:p>
            <a:pPr algn="ctr"/>
            <a:r>
              <a:rPr lang="en-US" dirty="0" smtClean="0"/>
              <a:t>Timely information</a:t>
            </a:r>
            <a:endParaRPr lang="en-US" dirty="0"/>
          </a:p>
        </p:txBody>
      </p:sp>
      <p:sp>
        <p:nvSpPr>
          <p:cNvPr id="25" name="Regular Pentagon 24"/>
          <p:cNvSpPr/>
          <p:nvPr/>
        </p:nvSpPr>
        <p:spPr>
          <a:xfrm>
            <a:off x="6629400" y="1977370"/>
            <a:ext cx="2438400" cy="1352729"/>
          </a:xfrm>
          <a:prstGeom prst="pentagon">
            <a:avLst/>
          </a:prstGeom>
          <a:solidFill>
            <a:schemeClr val="accent4">
              <a:lumMod val="60000"/>
              <a:lumOff val="40000"/>
              <a:alpha val="2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858000" y="2277070"/>
            <a:ext cx="1981200" cy="923330"/>
          </a:xfrm>
          <a:prstGeom prst="rect">
            <a:avLst/>
          </a:prstGeom>
          <a:noFill/>
        </p:spPr>
        <p:txBody>
          <a:bodyPr wrap="square" rtlCol="0">
            <a:spAutoFit/>
          </a:bodyPr>
          <a:lstStyle/>
          <a:p>
            <a:pPr algn="ctr"/>
            <a:r>
              <a:rPr lang="en-US" dirty="0" smtClean="0"/>
              <a:t>Consolidation of knowledge from expert community</a:t>
            </a:r>
            <a:endParaRPr lang="en-US" dirty="0"/>
          </a:p>
        </p:txBody>
      </p:sp>
      <p:sp>
        <p:nvSpPr>
          <p:cNvPr id="27" name="TextBox 26"/>
          <p:cNvSpPr txBox="1"/>
          <p:nvPr/>
        </p:nvSpPr>
        <p:spPr>
          <a:xfrm>
            <a:off x="6553200" y="1106269"/>
            <a:ext cx="1828800" cy="646331"/>
          </a:xfrm>
          <a:prstGeom prst="rect">
            <a:avLst/>
          </a:prstGeom>
          <a:noFill/>
        </p:spPr>
        <p:txBody>
          <a:bodyPr wrap="square" rtlCol="0">
            <a:spAutoFit/>
          </a:bodyPr>
          <a:lstStyle/>
          <a:p>
            <a:pPr algn="ctr"/>
            <a:r>
              <a:rPr lang="en-US" dirty="0" smtClean="0"/>
              <a:t>Succinct and to the point</a:t>
            </a:r>
            <a:endParaRPr lang="en-US" dirty="0"/>
          </a:p>
        </p:txBody>
      </p:sp>
      <p:cxnSp>
        <p:nvCxnSpPr>
          <p:cNvPr id="30" name="Curved Connector 29"/>
          <p:cNvCxnSpPr>
            <a:stCxn id="7" idx="3"/>
            <a:endCxn id="6" idx="0"/>
          </p:cNvCxnSpPr>
          <p:nvPr/>
        </p:nvCxnSpPr>
        <p:spPr>
          <a:xfrm>
            <a:off x="2743200" y="1367135"/>
            <a:ext cx="1676400" cy="1680865"/>
          </a:xfrm>
          <a:prstGeom prst="curved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1" name="Curved Connector 30"/>
          <p:cNvCxnSpPr>
            <a:stCxn id="6" idx="4"/>
            <a:endCxn id="20" idx="1"/>
          </p:cNvCxnSpPr>
          <p:nvPr/>
        </p:nvCxnSpPr>
        <p:spPr>
          <a:xfrm rot="16200000" flipH="1">
            <a:off x="4448517" y="4085883"/>
            <a:ext cx="1999566" cy="2057400"/>
          </a:xfrm>
          <a:prstGeom prst="curved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5" name="Curved Connector 34"/>
          <p:cNvCxnSpPr>
            <a:stCxn id="9" idx="3"/>
            <a:endCxn id="6" idx="1"/>
          </p:cNvCxnSpPr>
          <p:nvPr/>
        </p:nvCxnSpPr>
        <p:spPr>
          <a:xfrm>
            <a:off x="1905000" y="2371636"/>
            <a:ext cx="1868022" cy="832593"/>
          </a:xfrm>
          <a:prstGeom prst="curvedConnector2">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Curved Connector 35"/>
          <p:cNvCxnSpPr>
            <a:stCxn id="6" idx="5"/>
            <a:endCxn id="22" idx="2"/>
          </p:cNvCxnSpPr>
          <p:nvPr/>
        </p:nvCxnSpPr>
        <p:spPr>
          <a:xfrm rot="16200000" flipH="1">
            <a:off x="5474057" y="3550692"/>
            <a:ext cx="1128464" cy="1944222"/>
          </a:xfrm>
          <a:prstGeom prst="curvedConnector2">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Curved Connector 39"/>
          <p:cNvCxnSpPr>
            <a:stCxn id="13" idx="0"/>
            <a:endCxn id="6" idx="2"/>
          </p:cNvCxnSpPr>
          <p:nvPr/>
        </p:nvCxnSpPr>
        <p:spPr>
          <a:xfrm flipV="1">
            <a:off x="1905000" y="3581400"/>
            <a:ext cx="1600200" cy="5255"/>
          </a:xfrm>
          <a:prstGeom prst="curvedConnector3">
            <a:avLst/>
          </a:prstGeom>
          <a:ln w="25400">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2" name="Curved Connector 41"/>
          <p:cNvCxnSpPr>
            <a:stCxn id="6" idx="6"/>
            <a:endCxn id="23" idx="2"/>
          </p:cNvCxnSpPr>
          <p:nvPr/>
        </p:nvCxnSpPr>
        <p:spPr>
          <a:xfrm>
            <a:off x="5334000" y="3581400"/>
            <a:ext cx="1676400" cy="291690"/>
          </a:xfrm>
          <a:prstGeom prst="curvedConnector3">
            <a:avLst>
              <a:gd name="adj1" fmla="val 50000"/>
            </a:avLst>
          </a:prstGeom>
          <a:ln w="25400">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Curved Connector 45"/>
          <p:cNvCxnSpPr>
            <a:stCxn id="16" idx="5"/>
            <a:endCxn id="6" idx="3"/>
          </p:cNvCxnSpPr>
          <p:nvPr/>
        </p:nvCxnSpPr>
        <p:spPr>
          <a:xfrm flipV="1">
            <a:off x="2590797" y="3958571"/>
            <a:ext cx="1182225" cy="803427"/>
          </a:xfrm>
          <a:prstGeom prst="curvedConnector2">
            <a:avLst/>
          </a:prstGeom>
          <a:ln w="25400">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8" name="Curved Connector 47"/>
          <p:cNvCxnSpPr>
            <a:stCxn id="6" idx="7"/>
            <a:endCxn id="25" idx="1"/>
          </p:cNvCxnSpPr>
          <p:nvPr/>
        </p:nvCxnSpPr>
        <p:spPr>
          <a:xfrm rot="5400000" flipH="1" flipV="1">
            <a:off x="5492708" y="2067535"/>
            <a:ext cx="710164" cy="1563225"/>
          </a:xfrm>
          <a:prstGeom prst="curvedConnector2">
            <a:avLst/>
          </a:prstGeom>
          <a:ln w="25400">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Curved Connector 52"/>
          <p:cNvCxnSpPr>
            <a:stCxn id="18" idx="0"/>
            <a:endCxn id="6" idx="4"/>
          </p:cNvCxnSpPr>
          <p:nvPr/>
        </p:nvCxnSpPr>
        <p:spPr>
          <a:xfrm flipV="1">
            <a:off x="3505200" y="4114800"/>
            <a:ext cx="914400" cy="2037666"/>
          </a:xfrm>
          <a:prstGeom prst="curvedConnector2">
            <a:avLst/>
          </a:prstGeom>
          <a:ln w="25400">
            <a:solidFill>
              <a:schemeClr val="accent5">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Curved Connector 54"/>
          <p:cNvCxnSpPr>
            <a:stCxn id="6" idx="0"/>
            <a:endCxn id="27" idx="1"/>
          </p:cNvCxnSpPr>
          <p:nvPr/>
        </p:nvCxnSpPr>
        <p:spPr>
          <a:xfrm rot="5400000" flipH="1" flipV="1">
            <a:off x="4677118" y="1171918"/>
            <a:ext cx="1618565" cy="2133600"/>
          </a:xfrm>
          <a:prstGeom prst="curvedConnector2">
            <a:avLst/>
          </a:prstGeom>
          <a:ln w="25400">
            <a:solidFill>
              <a:schemeClr val="accent5">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58" name="Title 3"/>
          <p:cNvSpPr txBox="1">
            <a:spLocks/>
          </p:cNvSpPr>
          <p:nvPr/>
        </p:nvSpPr>
        <p:spPr>
          <a:xfrm>
            <a:off x="6172200" y="304800"/>
            <a:ext cx="2667000" cy="563562"/>
          </a:xfrm>
          <a:prstGeom prst="rect">
            <a:avLst/>
          </a:prstGeom>
        </p:spPr>
        <p:txBody>
          <a:bodyPr vert="horz" lIns="91440" tIns="45720" rIns="91440" bIns="45720" rtlCol="0"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u="sng" dirty="0" smtClean="0"/>
              <a:t>Result</a:t>
            </a:r>
            <a:endParaRPr lang="en-US" u="sng" dirty="0"/>
          </a:p>
        </p:txBody>
      </p:sp>
      <p:sp>
        <p:nvSpPr>
          <p:cNvPr id="37" name="TextBox 36"/>
          <p:cNvSpPr txBox="1"/>
          <p:nvPr/>
        </p:nvSpPr>
        <p:spPr>
          <a:xfrm rot="2181922">
            <a:off x="3021630" y="1538977"/>
            <a:ext cx="1676400" cy="276999"/>
          </a:xfrm>
          <a:prstGeom prst="rect">
            <a:avLst/>
          </a:prstGeom>
          <a:noFill/>
        </p:spPr>
        <p:txBody>
          <a:bodyPr wrap="square" rtlCol="0">
            <a:spAutoFit/>
          </a:bodyPr>
          <a:lstStyle/>
          <a:p>
            <a:pPr algn="ctr"/>
            <a:r>
              <a:rPr lang="en-US" sz="1200" dirty="0" smtClean="0"/>
              <a:t>Avoid advocacy</a:t>
            </a:r>
            <a:endParaRPr lang="en-US" sz="1200" dirty="0"/>
          </a:p>
        </p:txBody>
      </p:sp>
      <p:sp>
        <p:nvSpPr>
          <p:cNvPr id="38" name="TextBox 37"/>
          <p:cNvSpPr txBox="1"/>
          <p:nvPr/>
        </p:nvSpPr>
        <p:spPr>
          <a:xfrm rot="2549512">
            <a:off x="4522169" y="5122226"/>
            <a:ext cx="1676400" cy="276999"/>
          </a:xfrm>
          <a:prstGeom prst="rect">
            <a:avLst/>
          </a:prstGeom>
          <a:noFill/>
        </p:spPr>
        <p:txBody>
          <a:bodyPr wrap="square" rtlCol="0">
            <a:spAutoFit/>
          </a:bodyPr>
          <a:lstStyle/>
          <a:p>
            <a:pPr algn="ctr"/>
            <a:r>
              <a:rPr lang="en-US" sz="1200" dirty="0" smtClean="0"/>
              <a:t>Not policy prescriptive</a:t>
            </a:r>
            <a:endParaRPr lang="en-US" sz="1200" dirty="0"/>
          </a:p>
        </p:txBody>
      </p:sp>
      <p:sp>
        <p:nvSpPr>
          <p:cNvPr id="39" name="TextBox 38"/>
          <p:cNvSpPr txBox="1"/>
          <p:nvPr/>
        </p:nvSpPr>
        <p:spPr>
          <a:xfrm rot="18177744">
            <a:off x="2978216" y="4999643"/>
            <a:ext cx="1714809" cy="276999"/>
          </a:xfrm>
          <a:prstGeom prst="rect">
            <a:avLst/>
          </a:prstGeom>
          <a:noFill/>
        </p:spPr>
        <p:txBody>
          <a:bodyPr wrap="square" rtlCol="0">
            <a:spAutoFit/>
          </a:bodyPr>
          <a:lstStyle/>
          <a:p>
            <a:pPr algn="ctr"/>
            <a:r>
              <a:rPr lang="en-US" sz="1200" dirty="0" smtClean="0"/>
              <a:t>Arguments are justified</a:t>
            </a:r>
            <a:endParaRPr lang="en-US" sz="1200" dirty="0"/>
          </a:p>
        </p:txBody>
      </p:sp>
      <p:sp>
        <p:nvSpPr>
          <p:cNvPr id="41" name="TextBox 40"/>
          <p:cNvSpPr txBox="1"/>
          <p:nvPr/>
        </p:nvSpPr>
        <p:spPr>
          <a:xfrm rot="20472341">
            <a:off x="4724471" y="1264990"/>
            <a:ext cx="1676400" cy="276999"/>
          </a:xfrm>
          <a:prstGeom prst="rect">
            <a:avLst/>
          </a:prstGeom>
          <a:noFill/>
        </p:spPr>
        <p:txBody>
          <a:bodyPr wrap="square" rtlCol="0">
            <a:spAutoFit/>
          </a:bodyPr>
          <a:lstStyle/>
          <a:p>
            <a:pPr algn="ctr"/>
            <a:r>
              <a:rPr lang="en-US" sz="1200" dirty="0" smtClean="0"/>
              <a:t>Synthesis of findings</a:t>
            </a:r>
            <a:endParaRPr lang="en-US" sz="1200" dirty="0"/>
          </a:p>
        </p:txBody>
      </p:sp>
      <p:sp>
        <p:nvSpPr>
          <p:cNvPr id="43" name="TextBox 42"/>
          <p:cNvSpPr txBox="1"/>
          <p:nvPr/>
        </p:nvSpPr>
        <p:spPr>
          <a:xfrm rot="985589">
            <a:off x="2025419" y="2177971"/>
            <a:ext cx="1883123" cy="276999"/>
          </a:xfrm>
          <a:prstGeom prst="rect">
            <a:avLst/>
          </a:prstGeom>
          <a:noFill/>
        </p:spPr>
        <p:txBody>
          <a:bodyPr wrap="square" rtlCol="0">
            <a:spAutoFit/>
          </a:bodyPr>
          <a:lstStyle/>
          <a:p>
            <a:pPr algn="ctr"/>
            <a:r>
              <a:rPr lang="en-US" sz="1200" dirty="0" smtClean="0"/>
              <a:t>Independence of process</a:t>
            </a:r>
            <a:endParaRPr lang="en-US" sz="1200" dirty="0"/>
          </a:p>
        </p:txBody>
      </p:sp>
      <p:sp>
        <p:nvSpPr>
          <p:cNvPr id="44" name="TextBox 43"/>
          <p:cNvSpPr txBox="1"/>
          <p:nvPr/>
        </p:nvSpPr>
        <p:spPr>
          <a:xfrm rot="985589">
            <a:off x="5302936" y="4263726"/>
            <a:ext cx="1676400" cy="461665"/>
          </a:xfrm>
          <a:prstGeom prst="rect">
            <a:avLst/>
          </a:prstGeom>
          <a:noFill/>
        </p:spPr>
        <p:txBody>
          <a:bodyPr wrap="square" rtlCol="0">
            <a:spAutoFit/>
          </a:bodyPr>
          <a:lstStyle/>
          <a:p>
            <a:pPr algn="ctr"/>
            <a:r>
              <a:rPr lang="en-US" sz="1200" dirty="0" smtClean="0"/>
              <a:t>Balanced selection of authors and viewpoints</a:t>
            </a:r>
            <a:endParaRPr lang="en-US" sz="1200" dirty="0"/>
          </a:p>
        </p:txBody>
      </p:sp>
      <p:sp>
        <p:nvSpPr>
          <p:cNvPr id="45" name="TextBox 44"/>
          <p:cNvSpPr txBox="1"/>
          <p:nvPr/>
        </p:nvSpPr>
        <p:spPr>
          <a:xfrm>
            <a:off x="1905000" y="3228201"/>
            <a:ext cx="1654523" cy="276999"/>
          </a:xfrm>
          <a:prstGeom prst="rect">
            <a:avLst/>
          </a:prstGeom>
          <a:noFill/>
        </p:spPr>
        <p:txBody>
          <a:bodyPr wrap="square" rtlCol="0">
            <a:spAutoFit/>
          </a:bodyPr>
          <a:lstStyle/>
          <a:p>
            <a:pPr algn="ctr"/>
            <a:r>
              <a:rPr lang="en-US" sz="1200" dirty="0" smtClean="0"/>
              <a:t>Respected data sources</a:t>
            </a:r>
            <a:endParaRPr lang="en-US" sz="1200" dirty="0"/>
          </a:p>
        </p:txBody>
      </p:sp>
      <p:sp>
        <p:nvSpPr>
          <p:cNvPr id="50" name="TextBox 49"/>
          <p:cNvSpPr txBox="1"/>
          <p:nvPr/>
        </p:nvSpPr>
        <p:spPr>
          <a:xfrm rot="735249">
            <a:off x="5391432" y="3358249"/>
            <a:ext cx="1676400" cy="276999"/>
          </a:xfrm>
          <a:prstGeom prst="rect">
            <a:avLst/>
          </a:prstGeom>
          <a:noFill/>
        </p:spPr>
        <p:txBody>
          <a:bodyPr wrap="square" rtlCol="0">
            <a:spAutoFit/>
          </a:bodyPr>
          <a:lstStyle/>
          <a:p>
            <a:pPr algn="ctr"/>
            <a:r>
              <a:rPr lang="en-US" sz="1200" dirty="0" smtClean="0"/>
              <a:t>Data tells a story</a:t>
            </a:r>
            <a:endParaRPr lang="en-US" sz="1200" dirty="0"/>
          </a:p>
        </p:txBody>
      </p:sp>
      <p:sp>
        <p:nvSpPr>
          <p:cNvPr id="51" name="TextBox 50"/>
          <p:cNvSpPr txBox="1"/>
          <p:nvPr/>
        </p:nvSpPr>
        <p:spPr>
          <a:xfrm rot="20590071">
            <a:off x="4821149" y="2227727"/>
            <a:ext cx="1676400" cy="461665"/>
          </a:xfrm>
          <a:prstGeom prst="rect">
            <a:avLst/>
          </a:prstGeom>
          <a:noFill/>
        </p:spPr>
        <p:txBody>
          <a:bodyPr wrap="square" rtlCol="0">
            <a:spAutoFit/>
          </a:bodyPr>
          <a:lstStyle/>
          <a:p>
            <a:pPr algn="ctr"/>
            <a:r>
              <a:rPr lang="en-US" sz="1200" dirty="0" smtClean="0"/>
              <a:t>Justification is contained in references</a:t>
            </a:r>
            <a:endParaRPr lang="en-US" sz="1200" dirty="0"/>
          </a:p>
        </p:txBody>
      </p:sp>
      <p:sp>
        <p:nvSpPr>
          <p:cNvPr id="52" name="TextBox 51"/>
          <p:cNvSpPr txBox="1"/>
          <p:nvPr/>
        </p:nvSpPr>
        <p:spPr>
          <a:xfrm rot="20491490">
            <a:off x="2154223" y="4268585"/>
            <a:ext cx="1654523" cy="276999"/>
          </a:xfrm>
          <a:prstGeom prst="rect">
            <a:avLst/>
          </a:prstGeom>
          <a:noFill/>
        </p:spPr>
        <p:txBody>
          <a:bodyPr wrap="square" rtlCol="0">
            <a:spAutoFit/>
          </a:bodyPr>
          <a:lstStyle/>
          <a:p>
            <a:pPr algn="ctr"/>
            <a:r>
              <a:rPr lang="en-US" sz="1200" dirty="0" smtClean="0"/>
              <a:t>No new research</a:t>
            </a:r>
            <a:endParaRPr lang="en-US" sz="1200" dirty="0"/>
          </a:p>
        </p:txBody>
      </p:sp>
    </p:spTree>
    <p:extLst>
      <p:ext uri="{BB962C8B-B14F-4D97-AF65-F5344CB8AC3E}">
        <p14:creationId xmlns:p14="http://schemas.microsoft.com/office/powerpoint/2010/main" val="1681221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sz="3200" dirty="0" smtClean="0"/>
              <a:t>Example: Policy relevant but not policy prescriptive</a:t>
            </a:r>
            <a:endParaRPr lang="en-US" sz="3200" dirty="0"/>
          </a:p>
        </p:txBody>
      </p:sp>
      <p:sp>
        <p:nvSpPr>
          <p:cNvPr id="3" name="Content Placeholder 2"/>
          <p:cNvSpPr>
            <a:spLocks noGrp="1"/>
          </p:cNvSpPr>
          <p:nvPr>
            <p:ph idx="1"/>
          </p:nvPr>
        </p:nvSpPr>
        <p:spPr>
          <a:xfrm>
            <a:off x="152400" y="685800"/>
            <a:ext cx="8610600" cy="2438400"/>
          </a:xfrm>
        </p:spPr>
        <p:txBody>
          <a:bodyPr>
            <a:noAutofit/>
          </a:bodyPr>
          <a:lstStyle/>
          <a:p>
            <a:r>
              <a:rPr lang="en-US" sz="2400" dirty="0" smtClean="0">
                <a:solidFill>
                  <a:srgbClr val="FF0000"/>
                </a:solidFill>
              </a:rPr>
              <a:t>“In order to ensure protection of land and marine biodiversity, more land reserves and marine protected areas must be created”</a:t>
            </a:r>
          </a:p>
          <a:p>
            <a:pPr marL="0" indent="0">
              <a:buNone/>
            </a:pPr>
            <a:endParaRPr lang="en-US" sz="1400" dirty="0" smtClean="0"/>
          </a:p>
          <a:p>
            <a:r>
              <a:rPr lang="en-US" sz="2400" dirty="0" smtClean="0">
                <a:solidFill>
                  <a:srgbClr val="00B050"/>
                </a:solidFill>
              </a:rPr>
              <a:t>“Policy options for protecting land and marine biodiversity include: creating more land reserves and marine protected areas, acting on the demand-side for biodiversity resources…”</a:t>
            </a:r>
            <a:endParaRPr lang="en-US" sz="2400" dirty="0">
              <a:solidFill>
                <a:srgbClr val="00B050"/>
              </a:solidFill>
            </a:endParaRPr>
          </a:p>
        </p:txBody>
      </p: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 name="Content Placeholder 2"/>
          <p:cNvSpPr txBox="1">
            <a:spLocks/>
          </p:cNvSpPr>
          <p:nvPr/>
        </p:nvSpPr>
        <p:spPr>
          <a:xfrm>
            <a:off x="304800" y="3733800"/>
            <a:ext cx="8610600" cy="2438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smtClean="0">
                <a:solidFill>
                  <a:srgbClr val="FF0000"/>
                </a:solidFill>
              </a:rPr>
              <a:t>“Population growth and economic development will be significant over the coming decades, leading to more environmental degradation”</a:t>
            </a:r>
          </a:p>
          <a:p>
            <a:pPr marL="0" indent="0">
              <a:buFont typeface="Arial" panose="020B0604020202020204" pitchFamily="34" charset="0"/>
              <a:buNone/>
            </a:pPr>
            <a:endParaRPr lang="en-US" sz="1400" dirty="0" smtClean="0"/>
          </a:p>
          <a:p>
            <a:r>
              <a:rPr lang="en-US" sz="2400" dirty="0" smtClean="0">
                <a:solidFill>
                  <a:srgbClr val="00B050"/>
                </a:solidFill>
              </a:rPr>
              <a:t>“Population is expected to grow by x% between 2015 and 2030, while gross domestic product is expected to grow by y%.  These drivers could impact the environment in the following ways…”</a:t>
            </a:r>
            <a:endParaRPr lang="en-US" sz="2400" dirty="0">
              <a:solidFill>
                <a:srgbClr val="00B050"/>
              </a:solidFill>
            </a:endParaRPr>
          </a:p>
        </p:txBody>
      </p:sp>
      <p:sp>
        <p:nvSpPr>
          <p:cNvPr id="110" name="Title 1"/>
          <p:cNvSpPr txBox="1">
            <a:spLocks/>
          </p:cNvSpPr>
          <p:nvPr/>
        </p:nvSpPr>
        <p:spPr>
          <a:xfrm>
            <a:off x="342900" y="3048000"/>
            <a:ext cx="8229600" cy="53340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Example: Scientifically credible</a:t>
            </a:r>
            <a:endParaRPr lang="en-US" sz="3200" dirty="0"/>
          </a:p>
        </p:txBody>
      </p:sp>
    </p:spTree>
    <p:extLst>
      <p:ext uri="{BB962C8B-B14F-4D97-AF65-F5344CB8AC3E}">
        <p14:creationId xmlns:p14="http://schemas.microsoft.com/office/powerpoint/2010/main" val="42367200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33400"/>
          </a:xfrm>
        </p:spPr>
        <p:txBody>
          <a:bodyPr>
            <a:normAutofit fontScale="90000"/>
          </a:bodyPr>
          <a:lstStyle/>
          <a:p>
            <a:r>
              <a:rPr lang="en-US" sz="3200" dirty="0" smtClean="0"/>
              <a:t>Example: Data and indicators</a:t>
            </a:r>
            <a:endParaRPr lang="en-US" sz="3200" dirty="0"/>
          </a:p>
        </p:txBody>
      </p:sp>
      <p:sp>
        <p:nvSpPr>
          <p:cNvPr id="3" name="Content Placeholder 2"/>
          <p:cNvSpPr>
            <a:spLocks noGrp="1"/>
          </p:cNvSpPr>
          <p:nvPr>
            <p:ph idx="1"/>
          </p:nvPr>
        </p:nvSpPr>
        <p:spPr>
          <a:xfrm>
            <a:off x="228600" y="685800"/>
            <a:ext cx="8610600" cy="838200"/>
          </a:xfrm>
        </p:spPr>
        <p:txBody>
          <a:bodyPr>
            <a:noAutofit/>
          </a:bodyPr>
          <a:lstStyle/>
          <a:p>
            <a:r>
              <a:rPr lang="en-US" sz="2400" dirty="0" smtClean="0">
                <a:solidFill>
                  <a:srgbClr val="FF0000"/>
                </a:solidFill>
              </a:rPr>
              <a:t>“The fertility rate in the Asia-Pacific region is expected to decline and level out over the next decades (World Bank, 2012) ”</a:t>
            </a:r>
          </a:p>
          <a:p>
            <a:pPr marL="0" indent="0">
              <a:buNone/>
            </a:pPr>
            <a:endParaRPr lang="en-US" sz="1400" dirty="0" smtClean="0"/>
          </a:p>
        </p:txBody>
      </p: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650" y="1591503"/>
            <a:ext cx="8667750" cy="4656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5212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sz="3200" dirty="0" smtClean="0"/>
              <a:t>Example: Based on existing research</a:t>
            </a:r>
            <a:endParaRPr lang="en-US" sz="3200" dirty="0"/>
          </a:p>
        </p:txBody>
      </p:sp>
      <p:sp>
        <p:nvSpPr>
          <p:cNvPr id="3" name="Content Placeholder 2"/>
          <p:cNvSpPr>
            <a:spLocks noGrp="1"/>
          </p:cNvSpPr>
          <p:nvPr>
            <p:ph idx="1"/>
          </p:nvPr>
        </p:nvSpPr>
        <p:spPr>
          <a:xfrm>
            <a:off x="152400" y="914400"/>
            <a:ext cx="8610600" cy="2057400"/>
          </a:xfrm>
        </p:spPr>
        <p:txBody>
          <a:bodyPr>
            <a:noAutofit/>
          </a:bodyPr>
          <a:lstStyle/>
          <a:p>
            <a:r>
              <a:rPr lang="en-US" sz="2400" dirty="0" smtClean="0">
                <a:solidFill>
                  <a:srgbClr val="FF0000"/>
                </a:solidFill>
              </a:rPr>
              <a:t>Follows scientific publication methodology – Intro, Method, Results, Discussion, Conclusion</a:t>
            </a:r>
          </a:p>
          <a:p>
            <a:pPr marL="0" indent="0">
              <a:buNone/>
            </a:pPr>
            <a:endParaRPr lang="en-US" sz="1400" dirty="0" smtClean="0"/>
          </a:p>
          <a:p>
            <a:r>
              <a:rPr lang="en-US" sz="2400" dirty="0" smtClean="0">
                <a:solidFill>
                  <a:srgbClr val="00B050"/>
                </a:solidFill>
              </a:rPr>
              <a:t>Extracts Conclusion and cites the relevant research that supports it.</a:t>
            </a:r>
            <a:endParaRPr lang="en-US" sz="2400" dirty="0">
              <a:solidFill>
                <a:srgbClr val="00B050"/>
              </a:solidFill>
            </a:endParaRPr>
          </a:p>
        </p:txBody>
      </p:sp>
      <p:pic>
        <p:nvPicPr>
          <p:cNvPr id="45" name="Picture 1" descr="C:\Users\jabbourj\Desktop\GEO-6\GEO-6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9186" y="6449244"/>
            <a:ext cx="1272263" cy="40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 name="Content Placeholder 2"/>
          <p:cNvSpPr txBox="1">
            <a:spLocks/>
          </p:cNvSpPr>
          <p:nvPr/>
        </p:nvSpPr>
        <p:spPr>
          <a:xfrm>
            <a:off x="304800" y="3733800"/>
            <a:ext cx="8610600" cy="2438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smtClean="0">
                <a:solidFill>
                  <a:srgbClr val="FF0000"/>
                </a:solidFill>
              </a:rPr>
              <a:t>“In many Latin American cities air quality exceeds the norms, which leads to many deaths.”</a:t>
            </a:r>
          </a:p>
          <a:p>
            <a:pPr marL="0" indent="0">
              <a:buFont typeface="Arial" panose="020B0604020202020204" pitchFamily="34" charset="0"/>
              <a:buNone/>
            </a:pPr>
            <a:endParaRPr lang="en-US" sz="1400" dirty="0" smtClean="0"/>
          </a:p>
          <a:p>
            <a:r>
              <a:rPr lang="en-US" sz="2400" dirty="0">
                <a:solidFill>
                  <a:srgbClr val="00B050"/>
                </a:solidFill>
              </a:rPr>
              <a:t>“In most cities exposure to PM2.5 exceeds </a:t>
            </a:r>
            <a:r>
              <a:rPr lang="en-US" sz="2400" dirty="0" smtClean="0">
                <a:solidFill>
                  <a:srgbClr val="00B050"/>
                </a:solidFill>
              </a:rPr>
              <a:t>the international </a:t>
            </a:r>
            <a:r>
              <a:rPr lang="en-US" sz="2400" dirty="0">
                <a:solidFill>
                  <a:srgbClr val="00B050"/>
                </a:solidFill>
              </a:rPr>
              <a:t>recommended standards (Green and </a:t>
            </a:r>
            <a:r>
              <a:rPr lang="en-US" sz="2400" dirty="0" smtClean="0">
                <a:solidFill>
                  <a:srgbClr val="00B050"/>
                </a:solidFill>
              </a:rPr>
              <a:t>Sanchez 2012</a:t>
            </a:r>
            <a:r>
              <a:rPr lang="en-US" sz="2400" dirty="0">
                <a:solidFill>
                  <a:srgbClr val="00B050"/>
                </a:solidFill>
              </a:rPr>
              <a:t>), and many deaths occur on account of diseases </a:t>
            </a:r>
            <a:r>
              <a:rPr lang="en-US" sz="2400" dirty="0" smtClean="0">
                <a:solidFill>
                  <a:srgbClr val="00B050"/>
                </a:solidFill>
              </a:rPr>
              <a:t>related to </a:t>
            </a:r>
            <a:r>
              <a:rPr lang="en-US" sz="2400" dirty="0">
                <a:solidFill>
                  <a:srgbClr val="00B050"/>
                </a:solidFill>
              </a:rPr>
              <a:t>air pollution (WHO 2014c).”</a:t>
            </a:r>
          </a:p>
        </p:txBody>
      </p:sp>
      <p:sp>
        <p:nvSpPr>
          <p:cNvPr id="110" name="Title 1"/>
          <p:cNvSpPr txBox="1">
            <a:spLocks/>
          </p:cNvSpPr>
          <p:nvPr/>
        </p:nvSpPr>
        <p:spPr>
          <a:xfrm>
            <a:off x="342900" y="3048000"/>
            <a:ext cx="8229600" cy="53340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Example: Well referenced and summarized</a:t>
            </a:r>
            <a:endParaRPr lang="en-US" sz="3200" dirty="0"/>
          </a:p>
        </p:txBody>
      </p:sp>
    </p:spTree>
    <p:extLst>
      <p:ext uri="{BB962C8B-B14F-4D97-AF65-F5344CB8AC3E}">
        <p14:creationId xmlns:p14="http://schemas.microsoft.com/office/powerpoint/2010/main" val="336716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 Same Side Corner Rectangle 17"/>
          <p:cNvSpPr/>
          <p:nvPr/>
        </p:nvSpPr>
        <p:spPr>
          <a:xfrm>
            <a:off x="990600" y="5791200"/>
            <a:ext cx="2514600" cy="960061"/>
          </a:xfrm>
          <a:prstGeom prst="round2SameRect">
            <a:avLst/>
          </a:prstGeom>
          <a:solidFill>
            <a:schemeClr val="accent5">
              <a:lumMod val="60000"/>
              <a:lumOff val="40000"/>
              <a:alpha val="25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nip Single Corner Rectangle 9"/>
          <p:cNvSpPr/>
          <p:nvPr/>
        </p:nvSpPr>
        <p:spPr>
          <a:xfrm>
            <a:off x="228600" y="2048470"/>
            <a:ext cx="1676400" cy="641410"/>
          </a:xfrm>
          <a:prstGeom prst="snip1Rect">
            <a:avLst/>
          </a:prstGeom>
          <a:solidFill>
            <a:schemeClr val="accent3">
              <a:lumMod val="60000"/>
              <a:lumOff val="40000"/>
              <a:alpha val="2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nip Single Corner Rectangle 21"/>
          <p:cNvSpPr/>
          <p:nvPr/>
        </p:nvSpPr>
        <p:spPr>
          <a:xfrm>
            <a:off x="7010400" y="4611469"/>
            <a:ext cx="1676400" cy="951131"/>
          </a:xfrm>
          <a:prstGeom prst="snip1Rect">
            <a:avLst/>
          </a:prstGeom>
          <a:solidFill>
            <a:schemeClr val="accent3">
              <a:lumMod val="60000"/>
              <a:lumOff val="40000"/>
              <a:alpha val="2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 Same Side Corner Rectangle 27"/>
          <p:cNvSpPr/>
          <p:nvPr/>
        </p:nvSpPr>
        <p:spPr>
          <a:xfrm>
            <a:off x="6553200" y="914401"/>
            <a:ext cx="1752600" cy="762000"/>
          </a:xfrm>
          <a:prstGeom prst="round2SameRect">
            <a:avLst/>
          </a:prstGeom>
          <a:solidFill>
            <a:schemeClr val="accent5">
              <a:lumMod val="60000"/>
              <a:lumOff val="40000"/>
              <a:alpha val="25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gular Pentagon 15"/>
          <p:cNvSpPr/>
          <p:nvPr/>
        </p:nvSpPr>
        <p:spPr>
          <a:xfrm>
            <a:off x="152400" y="4114800"/>
            <a:ext cx="2438400" cy="1447800"/>
          </a:xfrm>
          <a:prstGeom prst="pentagon">
            <a:avLst/>
          </a:prstGeom>
          <a:solidFill>
            <a:schemeClr val="accent4">
              <a:lumMod val="60000"/>
              <a:lumOff val="40000"/>
              <a:alpha val="2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nip Diagonal Corner Rectangle 12"/>
          <p:cNvSpPr/>
          <p:nvPr/>
        </p:nvSpPr>
        <p:spPr>
          <a:xfrm>
            <a:off x="228600" y="3268744"/>
            <a:ext cx="1676400" cy="635821"/>
          </a:xfrm>
          <a:prstGeom prst="snip2DiagRect">
            <a:avLst/>
          </a:prstGeom>
          <a:solidFill>
            <a:schemeClr val="accent6">
              <a:lumMod val="60000"/>
              <a:lumOff val="40000"/>
              <a:alpha val="2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990600" y="1182469"/>
            <a:ext cx="1676400" cy="691991"/>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05200" y="3048000"/>
            <a:ext cx="1828800" cy="1066800"/>
          </a:xfrm>
          <a:prstGeom prst="ellipse">
            <a:avLst/>
          </a:prstGeom>
          <a:solidFill>
            <a:schemeClr val="accent2">
              <a:lumMod val="60000"/>
              <a:lumOff val="40000"/>
              <a:alpha val="25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228600" y="274638"/>
            <a:ext cx="3124200" cy="563562"/>
          </a:xfrm>
        </p:spPr>
        <p:txBody>
          <a:bodyPr>
            <a:normAutofit fontScale="90000"/>
          </a:bodyPr>
          <a:lstStyle/>
          <a:p>
            <a:r>
              <a:rPr lang="en-US" u="sng" dirty="0" smtClean="0"/>
              <a:t>Writing Style</a:t>
            </a:r>
            <a:endParaRPr lang="en-US" u="sng" dirty="0"/>
          </a:p>
        </p:txBody>
      </p:sp>
      <p:sp>
        <p:nvSpPr>
          <p:cNvPr id="5" name="TextBox 4"/>
          <p:cNvSpPr txBox="1"/>
          <p:nvPr/>
        </p:nvSpPr>
        <p:spPr>
          <a:xfrm>
            <a:off x="3733800" y="3239869"/>
            <a:ext cx="1371600" cy="646331"/>
          </a:xfrm>
          <a:prstGeom prst="rect">
            <a:avLst/>
          </a:prstGeom>
          <a:noFill/>
        </p:spPr>
        <p:txBody>
          <a:bodyPr wrap="square" rtlCol="0">
            <a:spAutoFit/>
          </a:bodyPr>
          <a:lstStyle/>
          <a:p>
            <a:pPr algn="ctr"/>
            <a:r>
              <a:rPr lang="en-US" dirty="0" smtClean="0"/>
              <a:t>Readable Assessments</a:t>
            </a:r>
            <a:endParaRPr lang="en-US" dirty="0"/>
          </a:p>
        </p:txBody>
      </p:sp>
      <p:sp>
        <p:nvSpPr>
          <p:cNvPr id="7" name="TextBox 6"/>
          <p:cNvSpPr txBox="1"/>
          <p:nvPr/>
        </p:nvSpPr>
        <p:spPr>
          <a:xfrm>
            <a:off x="914400" y="1219200"/>
            <a:ext cx="1752600" cy="646331"/>
          </a:xfrm>
          <a:prstGeom prst="rect">
            <a:avLst/>
          </a:prstGeom>
          <a:noFill/>
        </p:spPr>
        <p:txBody>
          <a:bodyPr wrap="square" rtlCol="0">
            <a:spAutoFit/>
          </a:bodyPr>
          <a:lstStyle/>
          <a:p>
            <a:pPr algn="ctr"/>
            <a:r>
              <a:rPr lang="en-US" dirty="0" smtClean="0"/>
              <a:t>Non-technical (where possible)</a:t>
            </a:r>
            <a:endParaRPr lang="en-US" dirty="0"/>
          </a:p>
        </p:txBody>
      </p:sp>
      <p:sp>
        <p:nvSpPr>
          <p:cNvPr id="9" name="TextBox 8"/>
          <p:cNvSpPr txBox="1"/>
          <p:nvPr/>
        </p:nvSpPr>
        <p:spPr>
          <a:xfrm>
            <a:off x="228600" y="2048470"/>
            <a:ext cx="1676400" cy="646331"/>
          </a:xfrm>
          <a:prstGeom prst="rect">
            <a:avLst/>
          </a:prstGeom>
          <a:noFill/>
        </p:spPr>
        <p:txBody>
          <a:bodyPr wrap="square" rtlCol="0">
            <a:spAutoFit/>
          </a:bodyPr>
          <a:lstStyle/>
          <a:p>
            <a:pPr algn="ctr"/>
            <a:r>
              <a:rPr lang="en-US" dirty="0" smtClean="0"/>
              <a:t>Examples, case studies</a:t>
            </a:r>
            <a:endParaRPr lang="en-US" dirty="0"/>
          </a:p>
        </p:txBody>
      </p:sp>
      <p:sp>
        <p:nvSpPr>
          <p:cNvPr id="11" name="TextBox 10"/>
          <p:cNvSpPr txBox="1"/>
          <p:nvPr/>
        </p:nvSpPr>
        <p:spPr>
          <a:xfrm>
            <a:off x="228600" y="3258234"/>
            <a:ext cx="1676400" cy="646331"/>
          </a:xfrm>
          <a:prstGeom prst="rect">
            <a:avLst/>
          </a:prstGeom>
          <a:noFill/>
        </p:spPr>
        <p:txBody>
          <a:bodyPr wrap="square" rtlCol="0">
            <a:spAutoFit/>
          </a:bodyPr>
          <a:lstStyle/>
          <a:p>
            <a:pPr algn="ctr"/>
            <a:r>
              <a:rPr lang="en-US" dirty="0" smtClean="0"/>
              <a:t>Graphics, charts, maps</a:t>
            </a:r>
            <a:endParaRPr lang="en-US" dirty="0"/>
          </a:p>
        </p:txBody>
      </p:sp>
      <p:sp>
        <p:nvSpPr>
          <p:cNvPr id="14" name="TextBox 13"/>
          <p:cNvSpPr txBox="1"/>
          <p:nvPr/>
        </p:nvSpPr>
        <p:spPr>
          <a:xfrm>
            <a:off x="457200" y="4419600"/>
            <a:ext cx="1905000" cy="1200329"/>
          </a:xfrm>
          <a:prstGeom prst="rect">
            <a:avLst/>
          </a:prstGeom>
          <a:noFill/>
        </p:spPr>
        <p:txBody>
          <a:bodyPr wrap="square" rtlCol="0">
            <a:spAutoFit/>
          </a:bodyPr>
          <a:lstStyle/>
          <a:p>
            <a:pPr algn="ctr"/>
            <a:r>
              <a:rPr lang="en-US" dirty="0" smtClean="0"/>
              <a:t>Use new media – video, podcasts, interactive websites</a:t>
            </a:r>
            <a:endParaRPr lang="en-US" dirty="0"/>
          </a:p>
        </p:txBody>
      </p:sp>
      <p:sp>
        <p:nvSpPr>
          <p:cNvPr id="17" name="TextBox 16"/>
          <p:cNvSpPr txBox="1"/>
          <p:nvPr/>
        </p:nvSpPr>
        <p:spPr>
          <a:xfrm>
            <a:off x="914400" y="5827931"/>
            <a:ext cx="2590800" cy="923330"/>
          </a:xfrm>
          <a:prstGeom prst="rect">
            <a:avLst/>
          </a:prstGeom>
          <a:noFill/>
        </p:spPr>
        <p:txBody>
          <a:bodyPr wrap="square" rtlCol="0">
            <a:spAutoFit/>
          </a:bodyPr>
          <a:lstStyle/>
          <a:p>
            <a:pPr algn="ctr"/>
            <a:r>
              <a:rPr lang="en-US" dirty="0" smtClean="0"/>
              <a:t>Keep it short – only enough words to make your point</a:t>
            </a:r>
            <a:endParaRPr lang="en-US" dirty="0"/>
          </a:p>
        </p:txBody>
      </p:sp>
      <p:sp>
        <p:nvSpPr>
          <p:cNvPr id="19" name="Rounded Rectangle 18"/>
          <p:cNvSpPr/>
          <p:nvPr/>
        </p:nvSpPr>
        <p:spPr>
          <a:xfrm>
            <a:off x="6553200" y="5791200"/>
            <a:ext cx="1828800" cy="722531"/>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6477000" y="5867400"/>
            <a:ext cx="1905000" cy="646331"/>
          </a:xfrm>
          <a:prstGeom prst="rect">
            <a:avLst/>
          </a:prstGeom>
          <a:noFill/>
        </p:spPr>
        <p:txBody>
          <a:bodyPr wrap="square" rtlCol="0">
            <a:spAutoFit/>
          </a:bodyPr>
          <a:lstStyle/>
          <a:p>
            <a:pPr algn="ctr"/>
            <a:r>
              <a:rPr lang="en-US" dirty="0" smtClean="0"/>
              <a:t>More take-up by non-scientists</a:t>
            </a:r>
            <a:endParaRPr lang="en-US" dirty="0"/>
          </a:p>
        </p:txBody>
      </p:sp>
      <p:sp>
        <p:nvSpPr>
          <p:cNvPr id="21" name="TextBox 20"/>
          <p:cNvSpPr txBox="1"/>
          <p:nvPr/>
        </p:nvSpPr>
        <p:spPr>
          <a:xfrm>
            <a:off x="7010400" y="4648200"/>
            <a:ext cx="1676400" cy="923330"/>
          </a:xfrm>
          <a:prstGeom prst="rect">
            <a:avLst/>
          </a:prstGeom>
          <a:noFill/>
        </p:spPr>
        <p:txBody>
          <a:bodyPr wrap="square" rtlCol="0">
            <a:spAutoFit/>
          </a:bodyPr>
          <a:lstStyle/>
          <a:p>
            <a:pPr algn="ctr"/>
            <a:r>
              <a:rPr lang="en-US" dirty="0" smtClean="0"/>
              <a:t>Create a real-world feel to the findings</a:t>
            </a:r>
            <a:endParaRPr lang="en-US" dirty="0"/>
          </a:p>
        </p:txBody>
      </p:sp>
      <p:sp>
        <p:nvSpPr>
          <p:cNvPr id="23" name="Snip Diagonal Corner Rectangle 22"/>
          <p:cNvSpPr/>
          <p:nvPr/>
        </p:nvSpPr>
        <p:spPr>
          <a:xfrm>
            <a:off x="7010400" y="3555179"/>
            <a:ext cx="1981200" cy="635821"/>
          </a:xfrm>
          <a:prstGeom prst="snip2DiagRect">
            <a:avLst/>
          </a:prstGeom>
          <a:solidFill>
            <a:schemeClr val="accent6">
              <a:lumMod val="60000"/>
              <a:lumOff val="40000"/>
              <a:alpha val="2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086600" y="3581400"/>
            <a:ext cx="1828800" cy="646331"/>
          </a:xfrm>
          <a:prstGeom prst="rect">
            <a:avLst/>
          </a:prstGeom>
          <a:noFill/>
        </p:spPr>
        <p:txBody>
          <a:bodyPr wrap="square" rtlCol="0">
            <a:spAutoFit/>
          </a:bodyPr>
          <a:lstStyle/>
          <a:p>
            <a:pPr algn="ctr"/>
            <a:r>
              <a:rPr lang="en-US" dirty="0" smtClean="0"/>
              <a:t>Picture is worth a thousand words</a:t>
            </a:r>
            <a:endParaRPr lang="en-US" dirty="0"/>
          </a:p>
        </p:txBody>
      </p:sp>
      <p:sp>
        <p:nvSpPr>
          <p:cNvPr id="25" name="Regular Pentagon 24"/>
          <p:cNvSpPr/>
          <p:nvPr/>
        </p:nvSpPr>
        <p:spPr>
          <a:xfrm>
            <a:off x="6629400" y="1977370"/>
            <a:ext cx="2438400" cy="1352729"/>
          </a:xfrm>
          <a:prstGeom prst="pentagon">
            <a:avLst/>
          </a:prstGeom>
          <a:solidFill>
            <a:schemeClr val="accent4">
              <a:lumMod val="60000"/>
              <a:lumOff val="40000"/>
              <a:alpha val="2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858000" y="2277070"/>
            <a:ext cx="1981200" cy="923330"/>
          </a:xfrm>
          <a:prstGeom prst="rect">
            <a:avLst/>
          </a:prstGeom>
          <a:noFill/>
        </p:spPr>
        <p:txBody>
          <a:bodyPr wrap="square" rtlCol="0">
            <a:spAutoFit/>
          </a:bodyPr>
          <a:lstStyle/>
          <a:p>
            <a:pPr algn="ctr"/>
            <a:r>
              <a:rPr lang="en-US" dirty="0" smtClean="0"/>
              <a:t>Reach community of influencers + teachers, students</a:t>
            </a:r>
            <a:endParaRPr lang="en-US" dirty="0"/>
          </a:p>
        </p:txBody>
      </p:sp>
      <p:sp>
        <p:nvSpPr>
          <p:cNvPr id="27" name="TextBox 26"/>
          <p:cNvSpPr txBox="1"/>
          <p:nvPr/>
        </p:nvSpPr>
        <p:spPr>
          <a:xfrm>
            <a:off x="6553200" y="953869"/>
            <a:ext cx="1828800" cy="646331"/>
          </a:xfrm>
          <a:prstGeom prst="rect">
            <a:avLst/>
          </a:prstGeom>
          <a:noFill/>
        </p:spPr>
        <p:txBody>
          <a:bodyPr wrap="square" rtlCol="0">
            <a:spAutoFit/>
          </a:bodyPr>
          <a:lstStyle/>
          <a:p>
            <a:pPr algn="ctr"/>
            <a:r>
              <a:rPr lang="en-US" dirty="0" smtClean="0"/>
              <a:t>Easily extractible – bite/byte size</a:t>
            </a:r>
            <a:endParaRPr lang="en-US" dirty="0"/>
          </a:p>
        </p:txBody>
      </p:sp>
      <p:cxnSp>
        <p:nvCxnSpPr>
          <p:cNvPr id="30" name="Curved Connector 29"/>
          <p:cNvCxnSpPr>
            <a:stCxn id="7" idx="3"/>
            <a:endCxn id="6" idx="0"/>
          </p:cNvCxnSpPr>
          <p:nvPr/>
        </p:nvCxnSpPr>
        <p:spPr>
          <a:xfrm>
            <a:off x="2667000" y="1542366"/>
            <a:ext cx="1752600" cy="1505634"/>
          </a:xfrm>
          <a:prstGeom prst="curved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1" name="Curved Connector 30"/>
          <p:cNvCxnSpPr>
            <a:stCxn id="6" idx="4"/>
            <a:endCxn id="20" idx="1"/>
          </p:cNvCxnSpPr>
          <p:nvPr/>
        </p:nvCxnSpPr>
        <p:spPr>
          <a:xfrm rot="16200000" flipH="1">
            <a:off x="4410417" y="4123983"/>
            <a:ext cx="2075766" cy="2057400"/>
          </a:xfrm>
          <a:prstGeom prst="curved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5" name="Curved Connector 34"/>
          <p:cNvCxnSpPr>
            <a:stCxn id="9" idx="3"/>
            <a:endCxn id="6" idx="1"/>
          </p:cNvCxnSpPr>
          <p:nvPr/>
        </p:nvCxnSpPr>
        <p:spPr>
          <a:xfrm>
            <a:off x="1905000" y="2371636"/>
            <a:ext cx="1868022" cy="832593"/>
          </a:xfrm>
          <a:prstGeom prst="curvedConnector2">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Curved Connector 35"/>
          <p:cNvCxnSpPr>
            <a:stCxn id="6" idx="5"/>
            <a:endCxn id="22" idx="2"/>
          </p:cNvCxnSpPr>
          <p:nvPr/>
        </p:nvCxnSpPr>
        <p:spPr>
          <a:xfrm rot="16200000" flipH="1">
            <a:off x="5474057" y="3550692"/>
            <a:ext cx="1128464" cy="1944222"/>
          </a:xfrm>
          <a:prstGeom prst="curvedConnector2">
            <a:avLst/>
          </a:prstGeom>
          <a:ln w="25400">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Curved Connector 39"/>
          <p:cNvCxnSpPr>
            <a:stCxn id="13" idx="0"/>
            <a:endCxn id="6" idx="2"/>
          </p:cNvCxnSpPr>
          <p:nvPr/>
        </p:nvCxnSpPr>
        <p:spPr>
          <a:xfrm flipV="1">
            <a:off x="1905000" y="3581400"/>
            <a:ext cx="1600200" cy="5255"/>
          </a:xfrm>
          <a:prstGeom prst="curvedConnector3">
            <a:avLst/>
          </a:prstGeom>
          <a:ln w="25400">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2" name="Curved Connector 41"/>
          <p:cNvCxnSpPr>
            <a:stCxn id="6" idx="6"/>
            <a:endCxn id="23" idx="2"/>
          </p:cNvCxnSpPr>
          <p:nvPr/>
        </p:nvCxnSpPr>
        <p:spPr>
          <a:xfrm>
            <a:off x="5334000" y="3581400"/>
            <a:ext cx="1676400" cy="291690"/>
          </a:xfrm>
          <a:prstGeom prst="curvedConnector3">
            <a:avLst>
              <a:gd name="adj1" fmla="val 50000"/>
            </a:avLst>
          </a:prstGeom>
          <a:ln w="25400">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Curved Connector 45"/>
          <p:cNvCxnSpPr>
            <a:stCxn id="16" idx="5"/>
            <a:endCxn id="6" idx="3"/>
          </p:cNvCxnSpPr>
          <p:nvPr/>
        </p:nvCxnSpPr>
        <p:spPr>
          <a:xfrm flipV="1">
            <a:off x="2590797" y="3958571"/>
            <a:ext cx="1182225" cy="709238"/>
          </a:xfrm>
          <a:prstGeom prst="curvedConnector2">
            <a:avLst/>
          </a:prstGeom>
          <a:ln w="25400">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8" name="Curved Connector 47"/>
          <p:cNvCxnSpPr>
            <a:stCxn id="6" idx="7"/>
            <a:endCxn id="25" idx="1"/>
          </p:cNvCxnSpPr>
          <p:nvPr/>
        </p:nvCxnSpPr>
        <p:spPr>
          <a:xfrm rot="5400000" flipH="1" flipV="1">
            <a:off x="5492708" y="2067535"/>
            <a:ext cx="710164" cy="1563225"/>
          </a:xfrm>
          <a:prstGeom prst="curvedConnector2">
            <a:avLst/>
          </a:prstGeom>
          <a:ln w="25400">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Curved Connector 52"/>
          <p:cNvCxnSpPr>
            <a:stCxn id="18" idx="0"/>
            <a:endCxn id="6" idx="4"/>
          </p:cNvCxnSpPr>
          <p:nvPr/>
        </p:nvCxnSpPr>
        <p:spPr>
          <a:xfrm flipV="1">
            <a:off x="3505200" y="4114800"/>
            <a:ext cx="914400" cy="2156431"/>
          </a:xfrm>
          <a:prstGeom prst="curvedConnector2">
            <a:avLst/>
          </a:prstGeom>
          <a:ln w="25400">
            <a:solidFill>
              <a:schemeClr val="accent5">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Curved Connector 54"/>
          <p:cNvCxnSpPr>
            <a:stCxn id="6" idx="0"/>
            <a:endCxn id="27" idx="1"/>
          </p:cNvCxnSpPr>
          <p:nvPr/>
        </p:nvCxnSpPr>
        <p:spPr>
          <a:xfrm rot="5400000" flipH="1" flipV="1">
            <a:off x="4600918" y="1095718"/>
            <a:ext cx="1770965" cy="2133600"/>
          </a:xfrm>
          <a:prstGeom prst="curvedConnector2">
            <a:avLst/>
          </a:prstGeom>
          <a:ln w="25400">
            <a:solidFill>
              <a:schemeClr val="accent5">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58" name="Title 3"/>
          <p:cNvSpPr txBox="1">
            <a:spLocks/>
          </p:cNvSpPr>
          <p:nvPr/>
        </p:nvSpPr>
        <p:spPr>
          <a:xfrm>
            <a:off x="6172200" y="304800"/>
            <a:ext cx="2667000" cy="563562"/>
          </a:xfrm>
          <a:prstGeom prst="rect">
            <a:avLst/>
          </a:prstGeom>
        </p:spPr>
        <p:txBody>
          <a:bodyPr vert="horz" lIns="91440" tIns="45720" rIns="91440" bIns="45720" rtlCol="0"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u="sng" dirty="0" smtClean="0"/>
              <a:t>Impact</a:t>
            </a:r>
            <a:endParaRPr lang="en-US" u="sng" dirty="0"/>
          </a:p>
        </p:txBody>
      </p:sp>
      <p:sp>
        <p:nvSpPr>
          <p:cNvPr id="37" name="TextBox 36"/>
          <p:cNvSpPr txBox="1"/>
          <p:nvPr/>
        </p:nvSpPr>
        <p:spPr>
          <a:xfrm rot="2181922">
            <a:off x="3021630" y="1615177"/>
            <a:ext cx="1676400" cy="276999"/>
          </a:xfrm>
          <a:prstGeom prst="rect">
            <a:avLst/>
          </a:prstGeom>
          <a:noFill/>
        </p:spPr>
        <p:txBody>
          <a:bodyPr wrap="square" rtlCol="0">
            <a:spAutoFit/>
          </a:bodyPr>
          <a:lstStyle/>
          <a:p>
            <a:pPr algn="ctr"/>
            <a:r>
              <a:rPr lang="en-US" sz="1200" dirty="0" smtClean="0"/>
              <a:t>Grade 6 level English</a:t>
            </a:r>
            <a:endParaRPr lang="en-US" sz="1200" dirty="0"/>
          </a:p>
        </p:txBody>
      </p:sp>
      <p:sp>
        <p:nvSpPr>
          <p:cNvPr id="38" name="TextBox 37"/>
          <p:cNvSpPr txBox="1"/>
          <p:nvPr/>
        </p:nvSpPr>
        <p:spPr>
          <a:xfrm rot="2549512">
            <a:off x="4522169" y="5029893"/>
            <a:ext cx="1676400" cy="461665"/>
          </a:xfrm>
          <a:prstGeom prst="rect">
            <a:avLst/>
          </a:prstGeom>
          <a:noFill/>
        </p:spPr>
        <p:txBody>
          <a:bodyPr wrap="square" rtlCol="0">
            <a:spAutoFit/>
          </a:bodyPr>
          <a:lstStyle/>
          <a:p>
            <a:pPr algn="ctr"/>
            <a:r>
              <a:rPr lang="en-US" sz="1200" dirty="0" smtClean="0"/>
              <a:t>Easier to translate &amp; understand</a:t>
            </a:r>
            <a:endParaRPr lang="en-US" sz="1200" dirty="0"/>
          </a:p>
        </p:txBody>
      </p:sp>
      <p:sp>
        <p:nvSpPr>
          <p:cNvPr id="39" name="TextBox 38"/>
          <p:cNvSpPr txBox="1"/>
          <p:nvPr/>
        </p:nvSpPr>
        <p:spPr>
          <a:xfrm rot="18177744">
            <a:off x="2978216" y="4999643"/>
            <a:ext cx="1714809" cy="276999"/>
          </a:xfrm>
          <a:prstGeom prst="rect">
            <a:avLst/>
          </a:prstGeom>
          <a:noFill/>
        </p:spPr>
        <p:txBody>
          <a:bodyPr wrap="square" rtlCol="0">
            <a:spAutoFit/>
          </a:bodyPr>
          <a:lstStyle/>
          <a:p>
            <a:pPr algn="ctr"/>
            <a:r>
              <a:rPr lang="en-US" sz="1200" dirty="0" smtClean="0"/>
              <a:t>Space for more issues</a:t>
            </a:r>
            <a:endParaRPr lang="en-US" sz="1200" dirty="0"/>
          </a:p>
        </p:txBody>
      </p:sp>
      <p:sp>
        <p:nvSpPr>
          <p:cNvPr id="41" name="TextBox 40"/>
          <p:cNvSpPr txBox="1"/>
          <p:nvPr/>
        </p:nvSpPr>
        <p:spPr>
          <a:xfrm rot="20472341">
            <a:off x="4724471" y="1177060"/>
            <a:ext cx="1676400" cy="276999"/>
          </a:xfrm>
          <a:prstGeom prst="rect">
            <a:avLst/>
          </a:prstGeom>
          <a:noFill/>
        </p:spPr>
        <p:txBody>
          <a:bodyPr wrap="square" rtlCol="0">
            <a:spAutoFit/>
          </a:bodyPr>
          <a:lstStyle/>
          <a:p>
            <a:pPr algn="ctr"/>
            <a:r>
              <a:rPr lang="en-US" sz="1200" dirty="0" smtClean="0"/>
              <a:t>Avoid reader fatigue</a:t>
            </a:r>
            <a:endParaRPr lang="en-US" sz="1200" dirty="0"/>
          </a:p>
        </p:txBody>
      </p:sp>
      <p:sp>
        <p:nvSpPr>
          <p:cNvPr id="43" name="TextBox 42"/>
          <p:cNvSpPr txBox="1"/>
          <p:nvPr/>
        </p:nvSpPr>
        <p:spPr>
          <a:xfrm rot="985589">
            <a:off x="2025419" y="2085638"/>
            <a:ext cx="1883123" cy="461665"/>
          </a:xfrm>
          <a:prstGeom prst="rect">
            <a:avLst/>
          </a:prstGeom>
          <a:noFill/>
        </p:spPr>
        <p:txBody>
          <a:bodyPr wrap="square" rtlCol="0">
            <a:spAutoFit/>
          </a:bodyPr>
          <a:lstStyle/>
          <a:p>
            <a:pPr algn="ctr"/>
            <a:r>
              <a:rPr lang="en-US" sz="1200" dirty="0" smtClean="0"/>
              <a:t>Clear results, no complicated</a:t>
            </a:r>
            <a:endParaRPr lang="en-US" sz="1200" dirty="0"/>
          </a:p>
        </p:txBody>
      </p:sp>
      <p:sp>
        <p:nvSpPr>
          <p:cNvPr id="44" name="TextBox 43"/>
          <p:cNvSpPr txBox="1"/>
          <p:nvPr/>
        </p:nvSpPr>
        <p:spPr>
          <a:xfrm rot="1705798">
            <a:off x="5302936" y="4356059"/>
            <a:ext cx="1676400" cy="276999"/>
          </a:xfrm>
          <a:prstGeom prst="rect">
            <a:avLst/>
          </a:prstGeom>
          <a:noFill/>
        </p:spPr>
        <p:txBody>
          <a:bodyPr wrap="square" rtlCol="0">
            <a:spAutoFit/>
          </a:bodyPr>
          <a:lstStyle/>
          <a:p>
            <a:pPr algn="ctr"/>
            <a:r>
              <a:rPr lang="en-US" sz="1200" dirty="0" smtClean="0"/>
              <a:t>Easy to showcase</a:t>
            </a:r>
            <a:endParaRPr lang="en-US" sz="1200" dirty="0"/>
          </a:p>
        </p:txBody>
      </p:sp>
      <p:sp>
        <p:nvSpPr>
          <p:cNvPr id="45" name="TextBox 44"/>
          <p:cNvSpPr txBox="1"/>
          <p:nvPr/>
        </p:nvSpPr>
        <p:spPr>
          <a:xfrm>
            <a:off x="1905000" y="3228201"/>
            <a:ext cx="1654523" cy="276999"/>
          </a:xfrm>
          <a:prstGeom prst="rect">
            <a:avLst/>
          </a:prstGeom>
          <a:noFill/>
        </p:spPr>
        <p:txBody>
          <a:bodyPr wrap="square" rtlCol="0">
            <a:spAutoFit/>
          </a:bodyPr>
          <a:lstStyle/>
          <a:p>
            <a:pPr algn="ctr"/>
            <a:r>
              <a:rPr lang="en-US" sz="1200" dirty="0" smtClean="0"/>
              <a:t>For visual learners</a:t>
            </a:r>
            <a:endParaRPr lang="en-US" sz="1200" dirty="0"/>
          </a:p>
        </p:txBody>
      </p:sp>
      <p:sp>
        <p:nvSpPr>
          <p:cNvPr id="50" name="TextBox 49"/>
          <p:cNvSpPr txBox="1"/>
          <p:nvPr/>
        </p:nvSpPr>
        <p:spPr>
          <a:xfrm rot="735249">
            <a:off x="5391432" y="3358249"/>
            <a:ext cx="1676400" cy="276999"/>
          </a:xfrm>
          <a:prstGeom prst="rect">
            <a:avLst/>
          </a:prstGeom>
          <a:noFill/>
        </p:spPr>
        <p:txBody>
          <a:bodyPr wrap="square" rtlCol="0">
            <a:spAutoFit/>
          </a:bodyPr>
          <a:lstStyle/>
          <a:p>
            <a:pPr algn="ctr"/>
            <a:r>
              <a:rPr lang="en-US" sz="1200" dirty="0" smtClean="0"/>
              <a:t>Ideal for social media</a:t>
            </a:r>
            <a:endParaRPr lang="en-US" sz="1200" dirty="0"/>
          </a:p>
        </p:txBody>
      </p:sp>
      <p:sp>
        <p:nvSpPr>
          <p:cNvPr id="51" name="TextBox 50"/>
          <p:cNvSpPr txBox="1"/>
          <p:nvPr/>
        </p:nvSpPr>
        <p:spPr>
          <a:xfrm rot="20590071">
            <a:off x="4821149" y="2227727"/>
            <a:ext cx="1676400" cy="461665"/>
          </a:xfrm>
          <a:prstGeom prst="rect">
            <a:avLst/>
          </a:prstGeom>
          <a:noFill/>
        </p:spPr>
        <p:txBody>
          <a:bodyPr wrap="square" rtlCol="0">
            <a:spAutoFit/>
          </a:bodyPr>
          <a:lstStyle/>
          <a:p>
            <a:pPr algn="ctr"/>
            <a:r>
              <a:rPr lang="en-US" sz="1200" dirty="0" smtClean="0"/>
              <a:t>Creates demand for action</a:t>
            </a:r>
            <a:endParaRPr lang="en-US" sz="1200" dirty="0"/>
          </a:p>
        </p:txBody>
      </p:sp>
      <p:sp>
        <p:nvSpPr>
          <p:cNvPr id="52" name="TextBox 51"/>
          <p:cNvSpPr txBox="1"/>
          <p:nvPr/>
        </p:nvSpPr>
        <p:spPr>
          <a:xfrm rot="19969223">
            <a:off x="2230423" y="4084816"/>
            <a:ext cx="1654523" cy="276999"/>
          </a:xfrm>
          <a:prstGeom prst="rect">
            <a:avLst/>
          </a:prstGeom>
          <a:noFill/>
        </p:spPr>
        <p:txBody>
          <a:bodyPr wrap="square" rtlCol="0">
            <a:spAutoFit/>
          </a:bodyPr>
          <a:lstStyle/>
          <a:p>
            <a:pPr algn="ctr"/>
            <a:r>
              <a:rPr lang="en-US" sz="1200" dirty="0" smtClean="0"/>
              <a:t>Reach a new audience</a:t>
            </a:r>
            <a:endParaRPr lang="en-US" sz="1200" dirty="0"/>
          </a:p>
        </p:txBody>
      </p:sp>
    </p:spTree>
    <p:extLst>
      <p:ext uri="{BB962C8B-B14F-4D97-AF65-F5344CB8AC3E}">
        <p14:creationId xmlns:p14="http://schemas.microsoft.com/office/powerpoint/2010/main" val="23246333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535</TotalTime>
  <Words>1896</Words>
  <Application>Microsoft Office PowerPoint</Application>
  <PresentationFormat>On-screen Show (4:3)</PresentationFormat>
  <Paragraphs>249</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Orientation: Writing for Assessments</vt:lpstr>
      <vt:lpstr>GEO-6 Work programme</vt:lpstr>
      <vt:lpstr>Working Structure of GEO-6</vt:lpstr>
      <vt:lpstr>GEO-6 Timeline to February Meeting</vt:lpstr>
      <vt:lpstr>Principle</vt:lpstr>
      <vt:lpstr>Example: Policy relevant but not policy prescriptive</vt:lpstr>
      <vt:lpstr>Example: Data and indicators</vt:lpstr>
      <vt:lpstr>Example: Based on existing research</vt:lpstr>
      <vt:lpstr>Writing Style</vt:lpstr>
      <vt:lpstr>Example: Non-technical language</vt:lpstr>
      <vt:lpstr>Examples and Case Studies</vt:lpstr>
      <vt:lpstr>Example: Graphs, charts and maps</vt:lpstr>
      <vt:lpstr>Example: New media</vt:lpstr>
      <vt:lpstr>Example: Keep it short</vt:lpstr>
      <vt:lpstr>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GEO-6 Timeline</dc:title>
  <dc:creator>Pierre Boileau</dc:creator>
  <cp:lastModifiedBy>Pierre Boileau</cp:lastModifiedBy>
  <cp:revision>55</cp:revision>
  <dcterms:created xsi:type="dcterms:W3CDTF">2016-09-16T13:03:02Z</dcterms:created>
  <dcterms:modified xsi:type="dcterms:W3CDTF">2016-11-11T12:09:00Z</dcterms:modified>
</cp:coreProperties>
</file>