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1" r:id="rId2"/>
    <p:sldMasterId id="2147483674" r:id="rId3"/>
  </p:sldMasterIdLst>
  <p:notesMasterIdLst>
    <p:notesMasterId r:id="rId27"/>
  </p:notesMasterIdLst>
  <p:sldIdLst>
    <p:sldId id="541" r:id="rId4"/>
    <p:sldId id="542" r:id="rId5"/>
    <p:sldId id="543" r:id="rId6"/>
    <p:sldId id="544" r:id="rId7"/>
    <p:sldId id="545" r:id="rId8"/>
    <p:sldId id="570" r:id="rId9"/>
    <p:sldId id="546" r:id="rId10"/>
    <p:sldId id="547" r:id="rId11"/>
    <p:sldId id="548" r:id="rId12"/>
    <p:sldId id="549" r:id="rId13"/>
    <p:sldId id="550" r:id="rId14"/>
    <p:sldId id="568" r:id="rId15"/>
    <p:sldId id="585" r:id="rId16"/>
    <p:sldId id="589" r:id="rId17"/>
    <p:sldId id="581" r:id="rId18"/>
    <p:sldId id="552" r:id="rId19"/>
    <p:sldId id="540" r:id="rId20"/>
    <p:sldId id="571" r:id="rId21"/>
    <p:sldId id="572" r:id="rId22"/>
    <p:sldId id="592" r:id="rId23"/>
    <p:sldId id="593" r:id="rId24"/>
    <p:sldId id="559" r:id="rId25"/>
    <p:sldId id="560" r:id="rId26"/>
  </p:sldIdLst>
  <p:sldSz cx="9144000" cy="6858000" type="screen4x3"/>
  <p:notesSz cx="6858000" cy="91440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878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47" autoAdjust="0"/>
    <p:restoredTop sz="78421" autoAdjust="0"/>
  </p:normalViewPr>
  <p:slideViewPr>
    <p:cSldViewPr>
      <p:cViewPr varScale="1">
        <p:scale>
          <a:sx n="89" d="100"/>
          <a:sy n="89" d="100"/>
        </p:scale>
        <p:origin x="2418" y="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16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8195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8196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8197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8198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8199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8200" name="AutoShap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8201" name="AutoShape 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8202" name="AutoShape 9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8203" name="AutoShape 10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8204" name="AutoShape 1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8205" name="AutoShape 1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8206" name="AutoShape 1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8207" name="AutoShape 1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" name="Rectangle 15">
            <a:extLst>
              <a:ext uri="{FF2B5EF4-FFF2-40B4-BE49-F238E27FC236}">
                <a16:creationId xmlns:a16="http://schemas.microsoft.com/office/drawing/2014/main" id="{80D906C0-6A7F-482C-94E7-7AA5AA4D6956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49575" cy="434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64" name="Rectangle 16">
            <a:extLst>
              <a:ext uri="{FF2B5EF4-FFF2-40B4-BE49-F238E27FC236}">
                <a16:creationId xmlns:a16="http://schemas.microsoft.com/office/drawing/2014/main" id="{25D7D8FD-3798-4145-92A8-8EC13FB2A39C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49575" cy="434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210" name="Rectangle 17"/>
          <p:cNvSpPr>
            <a:spLocks noGrp="1" noChangeArrowheads="1"/>
          </p:cNvSpPr>
          <p:nvPr>
            <p:ph type="sldImg"/>
          </p:nvPr>
        </p:nvSpPr>
        <p:spPr bwMode="auto">
          <a:xfrm>
            <a:off x="1143000" y="685800"/>
            <a:ext cx="4549775" cy="340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3" name="Rectangle 18">
            <a:extLst>
              <a:ext uri="{FF2B5EF4-FFF2-40B4-BE49-F238E27FC236}">
                <a16:creationId xmlns:a16="http://schemas.microsoft.com/office/drawing/2014/main" id="{E59C6307-457B-4B66-AFDA-653966C6ABAF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64175" cy="4092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noProof="0"/>
          </a:p>
        </p:txBody>
      </p:sp>
      <p:sp>
        <p:nvSpPr>
          <p:cNvPr id="2067" name="Rectangle 19">
            <a:extLst>
              <a:ext uri="{FF2B5EF4-FFF2-40B4-BE49-F238E27FC236}">
                <a16:creationId xmlns:a16="http://schemas.microsoft.com/office/drawing/2014/main" id="{DB76A715-0608-4A2D-9685-F822AA0598E1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49575" cy="434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68" name="Rectangle 20">
            <a:extLst>
              <a:ext uri="{FF2B5EF4-FFF2-40B4-BE49-F238E27FC236}">
                <a16:creationId xmlns:a16="http://schemas.microsoft.com/office/drawing/2014/main" id="{E2773AC1-8131-4C7B-8C9C-82938253E583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49575" cy="434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fld id="{4D84DFF6-02A3-4614-8C8D-70328F4654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AD348-F860-462D-891B-8FB937336B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6223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020F49-25A2-409D-BAF9-06D372DB87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7344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3525" y="274638"/>
            <a:ext cx="2051050" cy="5829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03925" cy="5829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126ED-D99D-4E50-9774-2BFD7C0F0D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13508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07375" cy="1120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4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76A21-458F-44EA-B514-06900C3CE7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62848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42A69-F084-479F-A843-6FCA5AE66A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30709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B6867-BB3C-493D-B830-60F28B0F32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77438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5FC2C-ACC3-4C54-A40E-7CBF71B240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95721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27488" cy="4503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7088" y="1600200"/>
            <a:ext cx="4027487" cy="4503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6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F203E-7481-49EF-B6AD-8AC50474B5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66227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8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82F11-6CC7-4E58-A6CC-C65C83D91A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18493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4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A9318-62D0-4375-B339-D9051FD169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39620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3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A06A40-A2E5-4176-A9A0-B7B357844AC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7138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4Lnew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6096000"/>
            <a:ext cx="159067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top"/>
          <p:cNvPicPr>
            <a:picLocks noGrp="1"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253163"/>
            <a:ext cx="22098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758336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6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81E613-50AF-4C83-8B98-A6955DD3082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36642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6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1C828-D8CB-4006-B896-0D55D768CD6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05273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4D2F4-AECB-4AF3-A72F-3993532788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74182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3525" y="274638"/>
            <a:ext cx="2051050" cy="5829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03925" cy="5829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8B2395-E744-490B-8CB4-42F8B134B0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19524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07375" cy="1120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447301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F64143-F355-4FBB-BEAA-B299879EB2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30073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493782-C934-4985-AD3F-4A2F787983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47647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707F1-E431-4DD5-9927-01F7D143C6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35562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27488" cy="4503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7088" y="1600200"/>
            <a:ext cx="4027487" cy="4503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6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6E9BE0-D269-42F1-B0F0-78505F73AB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00039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8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95DF4-55D5-4516-B3FB-E75BE23AA4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9734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4E180-985B-4332-B1B9-8BFFC277B9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16084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4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A8D44C-2F57-4501-91D4-64CF4235DA7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71115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3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EF764-3AD6-44A3-979B-6A75621DC7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63879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6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9BC8E-A473-4A18-93BA-7568E33076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4705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6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760143-A953-4D89-B42E-3AD37D50D2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9698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67054C-99A9-498E-B905-0B82F1AF77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15607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3525" y="274638"/>
            <a:ext cx="2051050" cy="5829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03925" cy="5829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DF0A0C-8F79-48A7-9095-D2E391495D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42236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R4Lnew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6096000"/>
            <a:ext cx="159067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top"/>
          <p:cNvPicPr>
            <a:picLocks noGrp="1"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253163"/>
            <a:ext cx="22098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07375" cy="1120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01071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27488" cy="4503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7088" y="1600200"/>
            <a:ext cx="4027487" cy="4503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6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9202A-06C2-4A2D-84E1-B79D3897DBD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4859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8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3B9126-9253-4863-A297-82C67D1B3E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1113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4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8BCE5-0484-42A9-AD75-170BB908D5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5293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top"/>
          <p:cNvPicPr>
            <a:picLocks noGrp="1"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253163"/>
            <a:ext cx="22098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 descr="R4Lnew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6096000"/>
            <a:ext cx="159067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7868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6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848BC-E8D0-4AFC-A868-3032BD841BE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9005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6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F23146-6C7E-4483-91D4-6818A5E52A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60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07375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07375" cy="450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0B299725-906A-47D6-A8B1-5A209ADD9DC3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1137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A47F7B8C-0720-4344-817D-433E923FF4DC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7337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E39D3EC3-EB3D-4007-876F-CF5A599A03F5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1137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fld id="{F1048681-56F9-48C8-852A-94C1AC5904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23" r:id="rId1"/>
    <p:sldLayoutId id="2147484755" r:id="rId2"/>
    <p:sldLayoutId id="2147484724" r:id="rId3"/>
    <p:sldLayoutId id="2147484725" r:id="rId4"/>
    <p:sldLayoutId id="2147484726" r:id="rId5"/>
    <p:sldLayoutId id="2147484727" r:id="rId6"/>
    <p:sldLayoutId id="2147484756" r:id="rId7"/>
    <p:sldLayoutId id="2147484728" r:id="rId8"/>
    <p:sldLayoutId id="2147484729" r:id="rId9"/>
    <p:sldLayoutId id="2147484730" r:id="rId10"/>
    <p:sldLayoutId id="2147484731" r:id="rId11"/>
    <p:sldLayoutId id="2147484732" r:id="rId12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5pPr>
      <a:lvl6pPr marL="25146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6pPr>
      <a:lvl7pPr marL="29718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7pPr>
      <a:lvl8pPr marL="3429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8pPr>
      <a:lvl9pPr marL="3886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07375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07375" cy="450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6BDB2DC0-238A-4E77-AC56-DE9E50D1379C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1137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349DA0B8-D3BC-4458-B418-AF4BFD53A486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7337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80BE8AA5-A5FE-4BEE-9F1F-6D684B557243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1137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fld id="{3DD81147-CD79-4942-A76E-BC34ADBB8B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33" r:id="rId1"/>
    <p:sldLayoutId id="2147484734" r:id="rId2"/>
    <p:sldLayoutId id="2147484735" r:id="rId3"/>
    <p:sldLayoutId id="2147484736" r:id="rId4"/>
    <p:sldLayoutId id="2147484737" r:id="rId5"/>
    <p:sldLayoutId id="2147484738" r:id="rId6"/>
    <p:sldLayoutId id="2147484739" r:id="rId7"/>
    <p:sldLayoutId id="2147484740" r:id="rId8"/>
    <p:sldLayoutId id="2147484741" r:id="rId9"/>
    <p:sldLayoutId id="2147484742" r:id="rId10"/>
    <p:sldLayoutId id="2147484743" r:id="rId11"/>
    <p:sldLayoutId id="2147484757" r:id="rId12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5pPr>
      <a:lvl6pPr marL="25146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6pPr>
      <a:lvl7pPr marL="29718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7pPr>
      <a:lvl8pPr marL="3429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8pPr>
      <a:lvl9pPr marL="3886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07375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07375" cy="450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009304E0-2CBB-44F6-A3ED-92F2378E7EE7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1137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US" altLang="en-US"/>
              <a:t>25 March 2018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4A825224-3222-40F7-BAE3-318E58FBB36F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7337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E4039842-D4C4-4D95-8277-CBA1FAC207B1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1137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fld id="{C251E084-B209-4B4D-8162-3E063CC5D3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44" r:id="rId1"/>
    <p:sldLayoutId id="2147484745" r:id="rId2"/>
    <p:sldLayoutId id="2147484746" r:id="rId3"/>
    <p:sldLayoutId id="2147484747" r:id="rId4"/>
    <p:sldLayoutId id="2147484748" r:id="rId5"/>
    <p:sldLayoutId id="2147484749" r:id="rId6"/>
    <p:sldLayoutId id="2147484750" r:id="rId7"/>
    <p:sldLayoutId id="2147484751" r:id="rId8"/>
    <p:sldLayoutId id="2147484752" r:id="rId9"/>
    <p:sldLayoutId id="2147484753" r:id="rId10"/>
    <p:sldLayoutId id="2147484754" r:id="rId11"/>
    <p:sldLayoutId id="2147484758" r:id="rId12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5pPr>
      <a:lvl6pPr marL="25146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6pPr>
      <a:lvl7pPr marL="29718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7pPr>
      <a:lvl8pPr marL="3429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8pPr>
      <a:lvl9pPr marL="3886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ea typeface="Arial Unicode MS" panose="020B0604020202020204" pitchFamily="34" charset="-128"/>
              </a:rPr>
              <a:t>25 March 2018</a:t>
            </a:r>
          </a:p>
        </p:txBody>
      </p:sp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207963" y="676275"/>
            <a:ext cx="8305800" cy="327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5400" b="1">
                <a:solidFill>
                  <a:srgbClr val="387849"/>
                </a:solidFill>
              </a:rPr>
              <a:t> </a:t>
            </a:r>
            <a:r>
              <a:rPr lang="en-US" altLang="en-US" sz="4000" b="1">
                <a:solidFill>
                  <a:srgbClr val="92D050"/>
                </a:solidFill>
              </a:rPr>
              <a:t>OARE Module 6B:</a:t>
            </a:r>
          </a:p>
          <a:p>
            <a:pPr lvl="1" indent="0" eaLnBrk="1" hangingPunct="1"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en-US" sz="4000" b="1">
                <a:solidFill>
                  <a:srgbClr val="92D050"/>
                </a:solidFill>
                <a:latin typeface="Calibri" panose="020F0502020204030204" pitchFamily="34" charset="0"/>
              </a:rPr>
              <a:t>E-journal, E-books and Internet Resources: </a:t>
            </a:r>
            <a:r>
              <a:rPr lang="en-US" altLang="en-US" sz="4000">
                <a:solidFill>
                  <a:srgbClr val="92D050"/>
                </a:solidFill>
                <a:latin typeface="Calibri" panose="020F0502020204030204" pitchFamily="34" charset="0"/>
              </a:rPr>
              <a:t>Free E-book Access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b="1">
              <a:solidFill>
                <a:srgbClr val="387849"/>
              </a:solidFill>
              <a:latin typeface="Calibri" panose="020F0502020204030204" pitchFamily="34" charset="0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1100" b="1">
              <a:solidFill>
                <a:srgbClr val="387849"/>
              </a:solidFill>
              <a:latin typeface="Calibri" panose="020F0502020204030204" pitchFamily="34" charset="0"/>
            </a:endParaRPr>
          </a:p>
        </p:txBody>
      </p:sp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081463"/>
            <a:ext cx="4606925" cy="130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8263"/>
            <a:ext cx="89154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ea typeface="Arial Unicode MS" panose="020B0604020202020204" pitchFamily="34" charset="-128"/>
              </a:rPr>
              <a:t>25 March 2018</a:t>
            </a:r>
          </a:p>
        </p:txBody>
      </p:sp>
      <p:sp>
        <p:nvSpPr>
          <p:cNvPr id="18436" name="Rectangle 7"/>
          <p:cNvSpPr>
            <a:spLocks noChangeArrowheads="1"/>
          </p:cNvSpPr>
          <p:nvPr/>
        </p:nvSpPr>
        <p:spPr bwMode="auto">
          <a:xfrm>
            <a:off x="4495800" y="525463"/>
            <a:ext cx="3817938" cy="1200150"/>
          </a:xfrm>
          <a:prstGeom prst="rect">
            <a:avLst/>
          </a:prstGeom>
          <a:solidFill>
            <a:srgbClr val="FFFF99"/>
          </a:solidFill>
          <a:ln w="12700">
            <a:solidFill>
              <a:srgbClr val="92D05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en-US">
                <a:solidFill>
                  <a:schemeClr val="tx1"/>
                </a:solidFill>
              </a:rPr>
              <a:t>For the </a:t>
            </a:r>
            <a:r>
              <a:rPr lang="en-US" altLang="en-US" b="1">
                <a:solidFill>
                  <a:schemeClr val="tx1"/>
                </a:solidFill>
              </a:rPr>
              <a:t>Environment and Environmental Studies </a:t>
            </a:r>
            <a:r>
              <a:rPr lang="en-US" altLang="en-US">
                <a:solidFill>
                  <a:schemeClr val="tx1"/>
                </a:solidFill>
              </a:rPr>
              <a:t>category, NAP has </a:t>
            </a:r>
            <a:r>
              <a:rPr lang="en-US" altLang="en-US" b="1">
                <a:solidFill>
                  <a:schemeClr val="tx1"/>
                </a:solidFill>
              </a:rPr>
              <a:t>1115</a:t>
            </a:r>
            <a:r>
              <a:rPr lang="en-US" altLang="en-US">
                <a:solidFill>
                  <a:schemeClr val="tx1"/>
                </a:solidFill>
              </a:rPr>
              <a:t> books.  Note </a:t>
            </a:r>
            <a:r>
              <a:rPr lang="en-US" altLang="en-US" b="1">
                <a:solidFill>
                  <a:schemeClr val="tx1"/>
                </a:solidFill>
              </a:rPr>
              <a:t>the Search Within Sub-topic </a:t>
            </a:r>
            <a:r>
              <a:rPr lang="en-US" altLang="en-US">
                <a:solidFill>
                  <a:schemeClr val="tx1"/>
                </a:solidFill>
              </a:rPr>
              <a:t>option.</a:t>
            </a:r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 flipH="1">
            <a:off x="1447800" y="1292225"/>
            <a:ext cx="4391025" cy="4498975"/>
          </a:xfrm>
          <a:prstGeom prst="line">
            <a:avLst/>
          </a:prstGeom>
          <a:noFill/>
          <a:ln w="28575">
            <a:solidFill>
              <a:srgbClr val="92D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8438" name="Rectangle 2"/>
          <p:cNvSpPr>
            <a:spLocks noChangeArrowheads="1"/>
          </p:cNvSpPr>
          <p:nvPr/>
        </p:nvSpPr>
        <p:spPr bwMode="auto">
          <a:xfrm>
            <a:off x="609600" y="1752600"/>
            <a:ext cx="2514600" cy="304800"/>
          </a:xfrm>
          <a:prstGeom prst="rect">
            <a:avLst/>
          </a:prstGeom>
          <a:noFill/>
          <a:ln w="28575" algn="ctr">
            <a:solidFill>
              <a:srgbClr val="92D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8392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ea typeface="Arial Unicode MS" panose="020B0604020202020204" pitchFamily="34" charset="-128"/>
              </a:rPr>
              <a:t>25 March 2018</a:t>
            </a:r>
          </a:p>
        </p:txBody>
      </p:sp>
      <p:sp>
        <p:nvSpPr>
          <p:cNvPr id="19460" name="Rectangle 7"/>
          <p:cNvSpPr>
            <a:spLocks noChangeArrowheads="1"/>
          </p:cNvSpPr>
          <p:nvPr/>
        </p:nvSpPr>
        <p:spPr bwMode="auto">
          <a:xfrm>
            <a:off x="5486400" y="2447925"/>
            <a:ext cx="3262313" cy="1200150"/>
          </a:xfrm>
          <a:prstGeom prst="rect">
            <a:avLst/>
          </a:prstGeom>
          <a:solidFill>
            <a:srgbClr val="FFFF99"/>
          </a:solidFill>
          <a:ln w="12700">
            <a:solidFill>
              <a:srgbClr val="92D05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en-US">
                <a:solidFill>
                  <a:schemeClr val="tx1"/>
                </a:solidFill>
              </a:rPr>
              <a:t>Each title can be read online or </a:t>
            </a:r>
            <a:r>
              <a:rPr lang="en-US" altLang="en-US" b="1">
                <a:solidFill>
                  <a:schemeClr val="tx1"/>
                </a:solidFill>
              </a:rPr>
              <a:t>Download Free </a:t>
            </a:r>
            <a:r>
              <a:rPr lang="en-US" altLang="en-US">
                <a:solidFill>
                  <a:schemeClr val="tx1"/>
                </a:solidFill>
              </a:rPr>
              <a:t>(as) </a:t>
            </a:r>
            <a:r>
              <a:rPr lang="en-US" altLang="en-US" b="1">
                <a:solidFill>
                  <a:schemeClr val="tx1"/>
                </a:solidFill>
              </a:rPr>
              <a:t>PDF </a:t>
            </a:r>
            <a:r>
              <a:rPr lang="en-US" altLang="en-US">
                <a:solidFill>
                  <a:schemeClr val="tx1"/>
                </a:solidFill>
              </a:rPr>
              <a:t>but (free) registration is required – see next slide.</a:t>
            </a:r>
          </a:p>
        </p:txBody>
      </p:sp>
      <p:sp>
        <p:nvSpPr>
          <p:cNvPr id="19461" name="Rectangle 2"/>
          <p:cNvSpPr>
            <a:spLocks noChangeArrowheads="1"/>
          </p:cNvSpPr>
          <p:nvPr/>
        </p:nvSpPr>
        <p:spPr bwMode="auto">
          <a:xfrm>
            <a:off x="6629400" y="1143000"/>
            <a:ext cx="2514600" cy="838200"/>
          </a:xfrm>
          <a:prstGeom prst="rect">
            <a:avLst/>
          </a:prstGeom>
          <a:noFill/>
          <a:ln w="28575" algn="ctr">
            <a:solidFill>
              <a:srgbClr val="92D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ea typeface="Arial Unicode MS" panose="020B0604020202020204" pitchFamily="34" charset="-128"/>
              </a:rPr>
              <a:t>25 March 2018</a:t>
            </a:r>
          </a:p>
        </p:txBody>
      </p:sp>
      <p:pic>
        <p:nvPicPr>
          <p:cNvPr id="2048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2400"/>
            <a:ext cx="89154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tangle 7"/>
          <p:cNvSpPr>
            <a:spLocks noChangeArrowheads="1"/>
          </p:cNvSpPr>
          <p:nvPr/>
        </p:nvSpPr>
        <p:spPr bwMode="auto">
          <a:xfrm>
            <a:off x="3886200" y="1085850"/>
            <a:ext cx="4748213" cy="1200150"/>
          </a:xfrm>
          <a:prstGeom prst="rect">
            <a:avLst/>
          </a:prstGeom>
          <a:solidFill>
            <a:srgbClr val="FFFF99"/>
          </a:solidFill>
          <a:ln w="12700">
            <a:solidFill>
              <a:srgbClr val="92D05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>
              <a:spcBef>
                <a:spcPts val="1125"/>
              </a:spcBef>
            </a:pPr>
            <a:r>
              <a:rPr lang="en-US" altLang="en-US">
                <a:solidFill>
                  <a:schemeClr val="tx1"/>
                </a:solidFill>
              </a:rPr>
              <a:t>To download a book you must </a:t>
            </a:r>
            <a:r>
              <a:rPr lang="en-US" altLang="en-US" b="1">
                <a:solidFill>
                  <a:schemeClr val="tx1"/>
                </a:solidFill>
              </a:rPr>
              <a:t>Log in to MyNAP</a:t>
            </a:r>
            <a:r>
              <a:rPr lang="en-US" altLang="en-US">
                <a:solidFill>
                  <a:schemeClr val="tx1"/>
                </a:solidFill>
              </a:rPr>
              <a:t>.  Registration is free via the </a:t>
            </a:r>
            <a:r>
              <a:rPr lang="en-US" altLang="en-US" b="1">
                <a:solidFill>
                  <a:schemeClr val="tx1"/>
                </a:solidFill>
              </a:rPr>
              <a:t>Create a Free MyNAP Account</a:t>
            </a:r>
            <a:r>
              <a:rPr lang="en-US" altLang="en-US">
                <a:solidFill>
                  <a:schemeClr val="tx1"/>
                </a:solidFill>
              </a:rPr>
              <a:t> link or you can use the </a:t>
            </a:r>
            <a:r>
              <a:rPr lang="en-US" altLang="en-US" b="1">
                <a:solidFill>
                  <a:schemeClr val="tx1"/>
                </a:solidFill>
              </a:rPr>
              <a:t>Download as Guest </a:t>
            </a:r>
            <a:r>
              <a:rPr lang="en-US" altLang="en-US">
                <a:solidFill>
                  <a:schemeClr val="tx1"/>
                </a:solidFill>
              </a:rPr>
              <a:t>option.</a:t>
            </a:r>
            <a:endParaRPr lang="en-US" altLang="en-US" i="1">
              <a:solidFill>
                <a:schemeClr val="tx1"/>
              </a:solidFill>
            </a:endParaRPr>
          </a:p>
        </p:txBody>
      </p:sp>
      <p:sp>
        <p:nvSpPr>
          <p:cNvPr id="20485" name="Rectangle 2"/>
          <p:cNvSpPr>
            <a:spLocks noChangeArrowheads="1"/>
          </p:cNvSpPr>
          <p:nvPr/>
        </p:nvSpPr>
        <p:spPr bwMode="auto">
          <a:xfrm>
            <a:off x="2286000" y="4267200"/>
            <a:ext cx="4419600" cy="1677988"/>
          </a:xfrm>
          <a:prstGeom prst="rect">
            <a:avLst/>
          </a:prstGeom>
          <a:noFill/>
          <a:ln w="28575" algn="ctr">
            <a:solidFill>
              <a:srgbClr val="92D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" y="147638"/>
            <a:ext cx="8870950" cy="609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ea typeface="Arial Unicode MS" panose="020B0604020202020204" pitchFamily="34" charset="-128"/>
              </a:rPr>
              <a:t>25 March 2018</a:t>
            </a:r>
          </a:p>
        </p:txBody>
      </p:sp>
      <p:sp>
        <p:nvSpPr>
          <p:cNvPr id="21508" name="Rectangle 7"/>
          <p:cNvSpPr>
            <a:spLocks noChangeArrowheads="1"/>
          </p:cNvSpPr>
          <p:nvPr/>
        </p:nvSpPr>
        <p:spPr bwMode="auto">
          <a:xfrm>
            <a:off x="4267200" y="2138363"/>
            <a:ext cx="4267200" cy="1201737"/>
          </a:xfrm>
          <a:prstGeom prst="rect">
            <a:avLst/>
          </a:prstGeom>
          <a:solidFill>
            <a:srgbClr val="FFFF99"/>
          </a:solidFill>
          <a:ln w="12700">
            <a:solidFill>
              <a:srgbClr val="92D05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en-US">
                <a:solidFill>
                  <a:schemeClr val="tx1"/>
                </a:solidFill>
              </a:rPr>
              <a:t>From the </a:t>
            </a:r>
            <a:r>
              <a:rPr lang="en-US" altLang="en-US" b="1">
                <a:solidFill>
                  <a:schemeClr val="tx1"/>
                </a:solidFill>
              </a:rPr>
              <a:t>Browse By Subject </a:t>
            </a:r>
            <a:r>
              <a:rPr lang="en-US" altLang="en-US">
                <a:solidFill>
                  <a:schemeClr val="tx1"/>
                </a:solidFill>
              </a:rPr>
              <a:t>listing</a:t>
            </a:r>
            <a:r>
              <a:rPr lang="en-US" altLang="en-US" b="1">
                <a:solidFill>
                  <a:schemeClr val="tx1"/>
                </a:solidFill>
              </a:rPr>
              <a:t>, </a:t>
            </a:r>
            <a:r>
              <a:rPr lang="en-US" altLang="en-US">
                <a:solidFill>
                  <a:schemeClr val="tx1"/>
                </a:solidFill>
              </a:rPr>
              <a:t>open the </a:t>
            </a:r>
            <a:r>
              <a:rPr lang="en-US" altLang="en-US" b="1">
                <a:solidFill>
                  <a:schemeClr val="tx1"/>
                </a:solidFill>
              </a:rPr>
              <a:t>Life Sciences/Environmental Sciences </a:t>
            </a:r>
            <a:r>
              <a:rPr lang="en-US" altLang="en-US">
                <a:solidFill>
                  <a:schemeClr val="tx1"/>
                </a:solidFill>
              </a:rPr>
              <a:t>list.  Note that other subjects also may useful.</a:t>
            </a:r>
          </a:p>
        </p:txBody>
      </p:sp>
      <p:sp>
        <p:nvSpPr>
          <p:cNvPr id="21509" name="Line 5"/>
          <p:cNvSpPr>
            <a:spLocks noChangeShapeType="1"/>
          </p:cNvSpPr>
          <p:nvPr/>
        </p:nvSpPr>
        <p:spPr bwMode="auto">
          <a:xfrm flipH="1">
            <a:off x="2133600" y="2895600"/>
            <a:ext cx="2209800" cy="1295400"/>
          </a:xfrm>
          <a:prstGeom prst="line">
            <a:avLst/>
          </a:prstGeom>
          <a:noFill/>
          <a:ln w="28575">
            <a:solidFill>
              <a:srgbClr val="92D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1510" name="Rectangle 2"/>
          <p:cNvSpPr>
            <a:spLocks noChangeArrowheads="1"/>
          </p:cNvSpPr>
          <p:nvPr/>
        </p:nvSpPr>
        <p:spPr bwMode="auto">
          <a:xfrm>
            <a:off x="361950" y="1905000"/>
            <a:ext cx="2138363" cy="3890963"/>
          </a:xfrm>
          <a:prstGeom prst="rect">
            <a:avLst/>
          </a:prstGeom>
          <a:noFill/>
          <a:ln w="28575" algn="ctr">
            <a:solidFill>
              <a:srgbClr val="92D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8750"/>
            <a:ext cx="8839200" cy="593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ea typeface="Arial Unicode MS" panose="020B0604020202020204" pitchFamily="34" charset="-128"/>
              </a:rPr>
              <a:t>25 March 2018</a:t>
            </a:r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4953000" y="1622425"/>
            <a:ext cx="3629025" cy="1200150"/>
          </a:xfrm>
          <a:prstGeom prst="rect">
            <a:avLst/>
          </a:prstGeom>
          <a:solidFill>
            <a:srgbClr val="FFFF99"/>
          </a:solidFill>
          <a:ln w="12700">
            <a:solidFill>
              <a:srgbClr val="92D05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en-US">
                <a:solidFill>
                  <a:schemeClr val="tx1"/>
                </a:solidFill>
              </a:rPr>
              <a:t>Scroll down the list of 89 </a:t>
            </a:r>
            <a:r>
              <a:rPr lang="en-US" altLang="en-US" b="1">
                <a:solidFill>
                  <a:schemeClr val="tx1"/>
                </a:solidFill>
              </a:rPr>
              <a:t>Environment Books </a:t>
            </a:r>
            <a:r>
              <a:rPr lang="en-US" altLang="en-US">
                <a:solidFill>
                  <a:schemeClr val="tx1"/>
                </a:solidFill>
              </a:rPr>
              <a:t>– to find books of interest.  Note the link to the 1</a:t>
            </a:r>
            <a:r>
              <a:rPr lang="en-US" altLang="en-US" baseline="30000">
                <a:solidFill>
                  <a:schemeClr val="tx1"/>
                </a:solidFill>
              </a:rPr>
              <a:t>st</a:t>
            </a:r>
            <a:r>
              <a:rPr lang="en-US" altLang="en-US">
                <a:solidFill>
                  <a:schemeClr val="tx1"/>
                </a:solidFill>
              </a:rPr>
              <a:t> book’s </a:t>
            </a:r>
            <a:r>
              <a:rPr lang="en-US" altLang="en-US" b="1">
                <a:solidFill>
                  <a:schemeClr val="tx1"/>
                </a:solidFill>
              </a:rPr>
              <a:t>OPEN ACCESS</a:t>
            </a:r>
            <a:r>
              <a:rPr lang="en-US" altLang="en-US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2533" name="Rectangle 2"/>
          <p:cNvSpPr>
            <a:spLocks noChangeArrowheads="1"/>
          </p:cNvSpPr>
          <p:nvPr/>
        </p:nvSpPr>
        <p:spPr bwMode="auto">
          <a:xfrm>
            <a:off x="255588" y="2743200"/>
            <a:ext cx="2182812" cy="457200"/>
          </a:xfrm>
          <a:prstGeom prst="rect">
            <a:avLst/>
          </a:prstGeom>
          <a:noFill/>
          <a:ln w="28575" algn="ctr">
            <a:solidFill>
              <a:srgbClr val="92D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 altLang="en-US"/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7162800" y="2782888"/>
            <a:ext cx="990600" cy="1292225"/>
          </a:xfrm>
          <a:prstGeom prst="line">
            <a:avLst/>
          </a:prstGeom>
          <a:noFill/>
          <a:ln w="28575">
            <a:solidFill>
              <a:srgbClr val="92D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8750"/>
            <a:ext cx="8839200" cy="608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ea typeface="Arial Unicode MS" panose="020B0604020202020204" pitchFamily="34" charset="-128"/>
              </a:rPr>
              <a:t>25 March 2018</a:t>
            </a:r>
          </a:p>
        </p:txBody>
      </p:sp>
      <p:sp>
        <p:nvSpPr>
          <p:cNvPr id="23556" name="Rectangle 7"/>
          <p:cNvSpPr>
            <a:spLocks noChangeArrowheads="1"/>
          </p:cNvSpPr>
          <p:nvPr/>
        </p:nvSpPr>
        <p:spPr bwMode="auto">
          <a:xfrm>
            <a:off x="4237038" y="2276475"/>
            <a:ext cx="4467225" cy="923925"/>
          </a:xfrm>
          <a:prstGeom prst="rect">
            <a:avLst/>
          </a:prstGeom>
          <a:solidFill>
            <a:srgbClr val="FFFF99"/>
          </a:solidFill>
          <a:ln w="12700">
            <a:solidFill>
              <a:srgbClr val="92D05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en-US">
                <a:solidFill>
                  <a:schemeClr val="tx1"/>
                </a:solidFill>
              </a:rPr>
              <a:t>Now opened is the link to the 2</a:t>
            </a:r>
            <a:r>
              <a:rPr lang="en-US" altLang="en-US" baseline="30000">
                <a:solidFill>
                  <a:schemeClr val="tx1"/>
                </a:solidFill>
              </a:rPr>
              <a:t>nd</a:t>
            </a:r>
            <a:r>
              <a:rPr lang="en-US" altLang="en-US">
                <a:solidFill>
                  <a:schemeClr val="tx1"/>
                </a:solidFill>
              </a:rPr>
              <a:t>  book; note how each chapter can be downloaded via the </a:t>
            </a:r>
            <a:r>
              <a:rPr lang="en-US" altLang="en-US" b="1">
                <a:solidFill>
                  <a:schemeClr val="tx1"/>
                </a:solidFill>
              </a:rPr>
              <a:t>OPEN ACCESS </a:t>
            </a:r>
            <a:r>
              <a:rPr lang="en-US" altLang="en-US">
                <a:solidFill>
                  <a:schemeClr val="tx1"/>
                </a:solidFill>
              </a:rPr>
              <a:t>links.</a:t>
            </a:r>
          </a:p>
        </p:txBody>
      </p:sp>
      <p:sp>
        <p:nvSpPr>
          <p:cNvPr id="23557" name="Rectangle 2"/>
          <p:cNvSpPr>
            <a:spLocks noChangeArrowheads="1"/>
          </p:cNvSpPr>
          <p:nvPr/>
        </p:nvSpPr>
        <p:spPr bwMode="auto">
          <a:xfrm>
            <a:off x="457200" y="2781300"/>
            <a:ext cx="1828800" cy="419100"/>
          </a:xfrm>
          <a:prstGeom prst="rect">
            <a:avLst/>
          </a:prstGeom>
          <a:noFill/>
          <a:ln w="28575" algn="ctr">
            <a:solidFill>
              <a:srgbClr val="92D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 altLang="en-US"/>
          </a:p>
        </p:txBody>
      </p:sp>
      <p:sp>
        <p:nvSpPr>
          <p:cNvPr id="23558" name="Line 5"/>
          <p:cNvSpPr>
            <a:spLocks noChangeShapeType="1"/>
          </p:cNvSpPr>
          <p:nvPr/>
        </p:nvSpPr>
        <p:spPr bwMode="auto">
          <a:xfrm flipH="1">
            <a:off x="3810000" y="3190875"/>
            <a:ext cx="3200400" cy="2066925"/>
          </a:xfrm>
          <a:prstGeom prst="line">
            <a:avLst/>
          </a:prstGeom>
          <a:noFill/>
          <a:ln w="28575">
            <a:solidFill>
              <a:srgbClr val="92D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ea typeface="Arial Unicode MS" panose="020B0604020202020204" pitchFamily="34" charset="-128"/>
              </a:rPr>
              <a:t>25 March 2018</a:t>
            </a:r>
          </a:p>
        </p:txBody>
      </p:sp>
      <p:pic>
        <p:nvPicPr>
          <p:cNvPr id="24579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7788"/>
            <a:ext cx="88392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Rectangle 7"/>
          <p:cNvSpPr>
            <a:spLocks noChangeArrowheads="1"/>
          </p:cNvSpPr>
          <p:nvPr/>
        </p:nvSpPr>
        <p:spPr bwMode="auto">
          <a:xfrm>
            <a:off x="4495800" y="2138363"/>
            <a:ext cx="4038600" cy="1201737"/>
          </a:xfrm>
          <a:prstGeom prst="rect">
            <a:avLst/>
          </a:prstGeom>
          <a:solidFill>
            <a:srgbClr val="FFFF99"/>
          </a:solidFill>
          <a:ln w="12700">
            <a:solidFill>
              <a:srgbClr val="92D05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en-US">
                <a:solidFill>
                  <a:schemeClr val="tx1"/>
                </a:solidFill>
              </a:rPr>
              <a:t> Another source of useful Open Access Books from </a:t>
            </a:r>
            <a:r>
              <a:rPr lang="en-US" altLang="en-US" b="1">
                <a:solidFill>
                  <a:schemeClr val="tx1"/>
                </a:solidFill>
              </a:rPr>
              <a:t>Browse By Subject </a:t>
            </a:r>
            <a:r>
              <a:rPr lang="en-US" altLang="en-US">
                <a:solidFill>
                  <a:schemeClr val="tx1"/>
                </a:solidFill>
              </a:rPr>
              <a:t>is the </a:t>
            </a:r>
            <a:r>
              <a:rPr lang="en-US" altLang="en-US" b="1">
                <a:solidFill>
                  <a:schemeClr val="tx1"/>
                </a:solidFill>
              </a:rPr>
              <a:t>Physical Science, Engineering</a:t>
            </a:r>
            <a:r>
              <a:rPr lang="en-US" altLang="en-US">
                <a:solidFill>
                  <a:schemeClr val="tx1"/>
                </a:solidFill>
              </a:rPr>
              <a:t> and </a:t>
            </a:r>
            <a:r>
              <a:rPr lang="en-US" altLang="en-US" b="1">
                <a:solidFill>
                  <a:schemeClr val="tx1"/>
                </a:solidFill>
              </a:rPr>
              <a:t>Technology</a:t>
            </a:r>
            <a:r>
              <a:rPr lang="en-US" altLang="en-US">
                <a:solidFill>
                  <a:schemeClr val="tx1"/>
                </a:solidFill>
              </a:rPr>
              <a:t> listing.</a:t>
            </a:r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 flipH="1" flipV="1">
            <a:off x="1981200" y="2362200"/>
            <a:ext cx="2514600" cy="762000"/>
          </a:xfrm>
          <a:prstGeom prst="line">
            <a:avLst/>
          </a:prstGeom>
          <a:noFill/>
          <a:ln w="28575">
            <a:solidFill>
              <a:srgbClr val="92D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4582" name="Rectangle 2"/>
          <p:cNvSpPr>
            <a:spLocks noChangeArrowheads="1"/>
          </p:cNvSpPr>
          <p:nvPr/>
        </p:nvSpPr>
        <p:spPr bwMode="auto">
          <a:xfrm>
            <a:off x="609600" y="1676400"/>
            <a:ext cx="1958975" cy="1677988"/>
          </a:xfrm>
          <a:prstGeom prst="rect">
            <a:avLst/>
          </a:prstGeom>
          <a:noFill/>
          <a:ln w="28575" algn="ctr">
            <a:solidFill>
              <a:srgbClr val="92D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3513"/>
            <a:ext cx="8839200" cy="608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ea typeface="Arial Unicode MS" panose="020B0604020202020204" pitchFamily="34" charset="-128"/>
              </a:rPr>
              <a:t>25 March 2018</a:t>
            </a:r>
          </a:p>
        </p:txBody>
      </p:sp>
      <p:sp>
        <p:nvSpPr>
          <p:cNvPr id="25604" name="Rectangle 7"/>
          <p:cNvSpPr>
            <a:spLocks noChangeArrowheads="1"/>
          </p:cNvSpPr>
          <p:nvPr/>
        </p:nvSpPr>
        <p:spPr bwMode="auto">
          <a:xfrm>
            <a:off x="4891088" y="2000250"/>
            <a:ext cx="4100512" cy="1476375"/>
          </a:xfrm>
          <a:prstGeom prst="rect">
            <a:avLst/>
          </a:prstGeom>
          <a:solidFill>
            <a:srgbClr val="FFFF99"/>
          </a:solidFill>
          <a:ln w="12700">
            <a:solidFill>
              <a:srgbClr val="92D05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en-US">
                <a:solidFill>
                  <a:schemeClr val="tx1"/>
                </a:solidFill>
              </a:rPr>
              <a:t>Note the various sub-categories in the </a:t>
            </a:r>
            <a:r>
              <a:rPr lang="en-US" altLang="en-US" b="1">
                <a:solidFill>
                  <a:schemeClr val="tx1"/>
                </a:solidFill>
              </a:rPr>
              <a:t>Physical Science, Engineering and Technology </a:t>
            </a:r>
            <a:r>
              <a:rPr lang="en-US" altLang="en-US">
                <a:solidFill>
                  <a:schemeClr val="tx1"/>
                </a:solidFill>
              </a:rPr>
              <a:t>broad subject category.  Some of these may be useful to you or individuals from your institution.</a:t>
            </a:r>
          </a:p>
        </p:txBody>
      </p:sp>
      <p:sp>
        <p:nvSpPr>
          <p:cNvPr id="25605" name="Rectangle 2"/>
          <p:cNvSpPr>
            <a:spLocks noChangeArrowheads="1"/>
          </p:cNvSpPr>
          <p:nvPr/>
        </p:nvSpPr>
        <p:spPr bwMode="auto">
          <a:xfrm>
            <a:off x="369888" y="1600200"/>
            <a:ext cx="2198687" cy="4645025"/>
          </a:xfrm>
          <a:prstGeom prst="rect">
            <a:avLst/>
          </a:prstGeom>
          <a:noFill/>
          <a:ln w="28575" algn="ctr">
            <a:solidFill>
              <a:srgbClr val="92D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6627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ea typeface="Arial Unicode MS" panose="020B0604020202020204" pitchFamily="34" charset="-128"/>
              </a:rPr>
              <a:t>25 March 2018</a:t>
            </a:r>
          </a:p>
        </p:txBody>
      </p:sp>
      <p:pic>
        <p:nvPicPr>
          <p:cNvPr id="2662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76200"/>
            <a:ext cx="88392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Rectangle 7"/>
          <p:cNvSpPr>
            <a:spLocks noChangeArrowheads="1"/>
          </p:cNvSpPr>
          <p:nvPr/>
        </p:nvSpPr>
        <p:spPr bwMode="auto">
          <a:xfrm>
            <a:off x="4572000" y="3106738"/>
            <a:ext cx="2809875" cy="646112"/>
          </a:xfrm>
          <a:prstGeom prst="rect">
            <a:avLst/>
          </a:prstGeom>
          <a:solidFill>
            <a:srgbClr val="FFFF99"/>
          </a:solidFill>
          <a:ln w="12700">
            <a:solidFill>
              <a:srgbClr val="92D05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en-US">
                <a:solidFill>
                  <a:schemeClr val="tx1"/>
                </a:solidFill>
              </a:rPr>
              <a:t> Enter </a:t>
            </a:r>
            <a:r>
              <a:rPr lang="en-US" altLang="en-US" b="1">
                <a:solidFill>
                  <a:schemeClr val="tx1"/>
                </a:solidFill>
              </a:rPr>
              <a:t>water pollution </a:t>
            </a:r>
            <a:r>
              <a:rPr lang="en-US" altLang="en-US">
                <a:solidFill>
                  <a:schemeClr val="tx1"/>
                </a:solidFill>
              </a:rPr>
              <a:t>in the keyword Search box.</a:t>
            </a:r>
          </a:p>
        </p:txBody>
      </p:sp>
      <p:sp>
        <p:nvSpPr>
          <p:cNvPr id="26630" name="Rectangle 2"/>
          <p:cNvSpPr>
            <a:spLocks noChangeArrowheads="1"/>
          </p:cNvSpPr>
          <p:nvPr/>
        </p:nvSpPr>
        <p:spPr bwMode="auto">
          <a:xfrm>
            <a:off x="6172200" y="1752600"/>
            <a:ext cx="2057400" cy="304800"/>
          </a:xfrm>
          <a:prstGeom prst="rect">
            <a:avLst/>
          </a:prstGeom>
          <a:noFill/>
          <a:ln w="28575" algn="ctr">
            <a:solidFill>
              <a:srgbClr val="92D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7651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ea typeface="Arial Unicode MS" panose="020B0604020202020204" pitchFamily="34" charset="-128"/>
              </a:rPr>
              <a:t>25 March 2018</a:t>
            </a:r>
          </a:p>
        </p:txBody>
      </p:sp>
      <p:pic>
        <p:nvPicPr>
          <p:cNvPr id="27652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114300"/>
            <a:ext cx="8839200" cy="605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Rectangle 7"/>
          <p:cNvSpPr>
            <a:spLocks noChangeArrowheads="1"/>
          </p:cNvSpPr>
          <p:nvPr/>
        </p:nvSpPr>
        <p:spPr bwMode="auto">
          <a:xfrm>
            <a:off x="2589213" y="1066800"/>
            <a:ext cx="3581400" cy="1200150"/>
          </a:xfrm>
          <a:prstGeom prst="rect">
            <a:avLst/>
          </a:prstGeom>
          <a:solidFill>
            <a:srgbClr val="FFFF99"/>
          </a:solidFill>
          <a:ln w="12700">
            <a:solidFill>
              <a:srgbClr val="92D05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en-US">
                <a:solidFill>
                  <a:schemeClr val="tx1"/>
                </a:solidFill>
              </a:rPr>
              <a:t>Results from this keyword search are </a:t>
            </a:r>
            <a:r>
              <a:rPr lang="en-US" altLang="en-US" b="1">
                <a:solidFill>
                  <a:schemeClr val="tx1"/>
                </a:solidFill>
              </a:rPr>
              <a:t>4020 </a:t>
            </a:r>
            <a:r>
              <a:rPr lang="en-US" altLang="en-US">
                <a:solidFill>
                  <a:schemeClr val="tx1"/>
                </a:solidFill>
              </a:rPr>
              <a:t>links to the INTECH titles. Note the </a:t>
            </a:r>
            <a:r>
              <a:rPr lang="en-US" altLang="en-US" b="1">
                <a:solidFill>
                  <a:schemeClr val="tx1"/>
                </a:solidFill>
              </a:rPr>
              <a:t>Paper, Author</a:t>
            </a:r>
            <a:r>
              <a:rPr lang="en-US" altLang="en-US">
                <a:solidFill>
                  <a:schemeClr val="tx1"/>
                </a:solidFill>
              </a:rPr>
              <a:t> and </a:t>
            </a:r>
            <a:r>
              <a:rPr lang="en-US" altLang="en-US" b="1">
                <a:solidFill>
                  <a:schemeClr val="tx1"/>
                </a:solidFill>
              </a:rPr>
              <a:t>Book</a:t>
            </a:r>
            <a:r>
              <a:rPr lang="en-US" altLang="en-US">
                <a:solidFill>
                  <a:schemeClr val="tx1"/>
                </a:solidFill>
              </a:rPr>
              <a:t> (Type) listing.</a:t>
            </a:r>
          </a:p>
        </p:txBody>
      </p:sp>
      <p:sp>
        <p:nvSpPr>
          <p:cNvPr id="27654" name="Rectangle 2"/>
          <p:cNvSpPr>
            <a:spLocks noChangeArrowheads="1"/>
          </p:cNvSpPr>
          <p:nvPr/>
        </p:nvSpPr>
        <p:spPr bwMode="auto">
          <a:xfrm>
            <a:off x="838200" y="2266950"/>
            <a:ext cx="914400" cy="833438"/>
          </a:xfrm>
          <a:prstGeom prst="rect">
            <a:avLst/>
          </a:prstGeom>
          <a:noFill/>
          <a:ln w="28575" algn="ctr">
            <a:solidFill>
              <a:srgbClr val="92D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 altLang="en-US"/>
          </a:p>
        </p:txBody>
      </p:sp>
      <p:sp>
        <p:nvSpPr>
          <p:cNvPr id="27655" name="Line 5"/>
          <p:cNvSpPr>
            <a:spLocks noChangeShapeType="1"/>
          </p:cNvSpPr>
          <p:nvPr/>
        </p:nvSpPr>
        <p:spPr bwMode="auto">
          <a:xfrm flipH="1">
            <a:off x="1524000" y="2187575"/>
            <a:ext cx="2133600" cy="327025"/>
          </a:xfrm>
          <a:prstGeom prst="line">
            <a:avLst/>
          </a:prstGeom>
          <a:noFill/>
          <a:ln w="28575">
            <a:solidFill>
              <a:srgbClr val="92D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ea typeface="Arial Unicode MS" panose="020B0604020202020204" pitchFamily="34" charset="-128"/>
              </a:rPr>
              <a:t>25 March 2018</a:t>
            </a:r>
          </a:p>
        </p:txBody>
      </p:sp>
      <p:sp>
        <p:nvSpPr>
          <p:cNvPr id="10243" name="Title 1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07375" cy="1120775"/>
          </a:xfrm>
        </p:spPr>
        <p:txBody>
          <a:bodyPr/>
          <a:lstStyle/>
          <a:p>
            <a:r>
              <a:rPr lang="en-US" altLang="en-US" sz="4000" b="1">
                <a:solidFill>
                  <a:srgbClr val="92D050"/>
                </a:solidFill>
              </a:rPr>
              <a:t>Contents Module 6: E-journal, E-books and Internet Resources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5F882F2-3B62-48F3-BDD4-EA5593C6E411}"/>
              </a:ext>
            </a:extLst>
          </p:cNvPr>
          <p:cNvSpPr txBox="1">
            <a:spLocks/>
          </p:cNvSpPr>
          <p:nvPr/>
        </p:nvSpPr>
        <p:spPr>
          <a:xfrm>
            <a:off x="228600" y="2057400"/>
            <a:ext cx="8610600" cy="38862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57200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57200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57200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57200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57200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57200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eaLnBrk="1" hangingPunct="1">
              <a:buFont typeface="Times New Roman" panose="02020603050405020304" pitchFamily="18" charset="0"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n-US" altLang="en-US" b="1" kern="0" dirty="0">
                <a:solidFill>
                  <a:srgbClr val="92D050"/>
                </a:solidFill>
              </a:rPr>
              <a:t>Module 6A: Background; Free E-journals Access</a:t>
            </a:r>
          </a:p>
          <a:p>
            <a:pPr eaLnBrk="1" hangingPunct="1">
              <a:buFont typeface="Times New Roman" panose="02020603050405020304" pitchFamily="18" charset="0"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n-US" altLang="en-US" b="1" kern="0" dirty="0">
                <a:solidFill>
                  <a:schemeClr val="accent2"/>
                </a:solidFill>
              </a:rPr>
              <a:t>Module 6B: Free E-book Access</a:t>
            </a:r>
          </a:p>
          <a:p>
            <a:pPr eaLnBrk="1" hangingPunct="1">
              <a:buFont typeface="Times New Roman" panose="02020603050405020304" pitchFamily="18" charset="0"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n-US" altLang="en-US" b="1" kern="0" dirty="0">
                <a:solidFill>
                  <a:srgbClr val="92D050"/>
                </a:solidFill>
              </a:rPr>
              <a:t>Module 6C: Environment Gateways/Portals  </a:t>
            </a:r>
          </a:p>
          <a:p>
            <a:pPr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endParaRPr lang="en-US" altLang="en-US" kern="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8675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ea typeface="Arial Unicode MS" panose="020B0604020202020204" pitchFamily="34" charset="-128"/>
              </a:rPr>
              <a:t>25 March 2018</a:t>
            </a:r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6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Rectangle 7"/>
          <p:cNvSpPr>
            <a:spLocks noChangeArrowheads="1"/>
          </p:cNvSpPr>
          <p:nvPr/>
        </p:nvSpPr>
        <p:spPr bwMode="auto">
          <a:xfrm>
            <a:off x="3352800" y="4010025"/>
            <a:ext cx="4862513" cy="1754188"/>
          </a:xfrm>
          <a:prstGeom prst="rect">
            <a:avLst/>
          </a:prstGeom>
          <a:solidFill>
            <a:srgbClr val="FFFF99"/>
          </a:solidFill>
          <a:ln w="12700">
            <a:solidFill>
              <a:srgbClr val="92D05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>
              <a:spcBef>
                <a:spcPts val="1125"/>
              </a:spcBef>
            </a:pPr>
            <a:r>
              <a:rPr lang="en-US" altLang="en-US">
                <a:solidFill>
                  <a:schemeClr val="tx1"/>
                </a:solidFill>
              </a:rPr>
              <a:t> </a:t>
            </a:r>
            <a:r>
              <a:rPr lang="en-US" altLang="en-US" b="1">
                <a:solidFill>
                  <a:schemeClr val="tx1"/>
                </a:solidFill>
              </a:rPr>
              <a:t>The Open Textbook Library </a:t>
            </a:r>
            <a:r>
              <a:rPr lang="en-US" altLang="en-US">
                <a:solidFill>
                  <a:schemeClr val="tx1"/>
                </a:solidFill>
              </a:rPr>
              <a:t>provides a growing catalog of free, peer-reviewed, and openly-licensed e-textbooks - that can be freely used, adapted and distributed.  It is supported by the </a:t>
            </a:r>
            <a:r>
              <a:rPr lang="en-US" altLang="en-US" b="1">
                <a:solidFill>
                  <a:schemeClr val="tx1"/>
                </a:solidFill>
              </a:rPr>
              <a:t>Center for Open Education </a:t>
            </a:r>
            <a:r>
              <a:rPr lang="en-US" altLang="en-US">
                <a:solidFill>
                  <a:schemeClr val="tx1"/>
                </a:solidFill>
              </a:rPr>
              <a:t>and the </a:t>
            </a:r>
            <a:r>
              <a:rPr lang="en-US" altLang="en-US" b="1">
                <a:solidFill>
                  <a:schemeClr val="tx1"/>
                </a:solidFill>
              </a:rPr>
              <a:t>Open Textbook Network</a:t>
            </a:r>
            <a:r>
              <a:rPr lang="en-US" altLang="en-US">
                <a:solidFill>
                  <a:schemeClr val="tx1"/>
                </a:solidFill>
              </a:rPr>
              <a:t>. </a:t>
            </a:r>
            <a:r>
              <a:rPr lang="en-US" altLang="en-US" b="1">
                <a:solidFill>
                  <a:schemeClr val="tx1"/>
                </a:solidFill>
              </a:rPr>
              <a:t> </a:t>
            </a:r>
            <a:endParaRPr lang="en-US" altLang="en-US" b="1" i="1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9699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ea typeface="Arial Unicode MS" panose="020B0604020202020204" pitchFamily="34" charset="-128"/>
              </a:rPr>
              <a:t>25 March 2018</a:t>
            </a:r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0"/>
            <a:ext cx="9144000" cy="635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1" name="Rectangle 7"/>
          <p:cNvSpPr>
            <a:spLocks noChangeArrowheads="1"/>
          </p:cNvSpPr>
          <p:nvPr/>
        </p:nvSpPr>
        <p:spPr bwMode="auto">
          <a:xfrm>
            <a:off x="4310063" y="4495800"/>
            <a:ext cx="4633912" cy="1477963"/>
          </a:xfrm>
          <a:prstGeom prst="rect">
            <a:avLst/>
          </a:prstGeom>
          <a:solidFill>
            <a:srgbClr val="FFFF99"/>
          </a:solidFill>
          <a:ln w="12700">
            <a:solidFill>
              <a:srgbClr val="92D05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>
              <a:spcBef>
                <a:spcPts val="1125"/>
              </a:spcBef>
            </a:pPr>
            <a:r>
              <a:rPr lang="en-US" altLang="en-US">
                <a:solidFill>
                  <a:schemeClr val="tx1"/>
                </a:solidFill>
              </a:rPr>
              <a:t> From the initial page, note the </a:t>
            </a:r>
            <a:r>
              <a:rPr lang="en-US" altLang="en-US" b="1">
                <a:solidFill>
                  <a:schemeClr val="tx1"/>
                </a:solidFill>
              </a:rPr>
              <a:t>Browse Subjects</a:t>
            </a:r>
            <a:r>
              <a:rPr lang="en-US" altLang="en-US">
                <a:solidFill>
                  <a:schemeClr val="tx1"/>
                </a:solidFill>
              </a:rPr>
              <a:t> list which includes </a:t>
            </a:r>
            <a:r>
              <a:rPr lang="en-US" altLang="en-US" b="1">
                <a:solidFill>
                  <a:schemeClr val="tx1"/>
                </a:solidFill>
              </a:rPr>
              <a:t>Natural and Physical Sciences</a:t>
            </a:r>
            <a:r>
              <a:rPr lang="en-US" altLang="en-US">
                <a:solidFill>
                  <a:schemeClr val="tx1"/>
                </a:solidFill>
              </a:rPr>
              <a:t> – that contains basic sciences textbooks.  Other disciplines at a University also will find this resource useful.</a:t>
            </a:r>
            <a:endParaRPr lang="en-US" altLang="en-US" i="1">
              <a:solidFill>
                <a:schemeClr val="tx1"/>
              </a:solidFill>
            </a:endParaRPr>
          </a:p>
        </p:txBody>
      </p:sp>
      <p:sp>
        <p:nvSpPr>
          <p:cNvPr id="29702" name="Rectangle 2"/>
          <p:cNvSpPr>
            <a:spLocks noChangeArrowheads="1"/>
          </p:cNvSpPr>
          <p:nvPr/>
        </p:nvSpPr>
        <p:spPr bwMode="auto">
          <a:xfrm>
            <a:off x="200025" y="5334000"/>
            <a:ext cx="1676400" cy="304800"/>
          </a:xfrm>
          <a:prstGeom prst="rect">
            <a:avLst/>
          </a:prstGeom>
          <a:noFill/>
          <a:ln w="28575" algn="ctr">
            <a:solidFill>
              <a:srgbClr val="92D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ea typeface="Arial Unicode MS" panose="020B0604020202020204" pitchFamily="34" charset="-128"/>
              </a:rPr>
              <a:t>25 March 2018</a:t>
            </a:r>
          </a:p>
        </p:txBody>
      </p:sp>
      <p:pic>
        <p:nvPicPr>
          <p:cNvPr id="3072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Rectangle 7"/>
          <p:cNvSpPr>
            <a:spLocks noChangeArrowheads="1"/>
          </p:cNvSpPr>
          <p:nvPr/>
        </p:nvSpPr>
        <p:spPr bwMode="auto">
          <a:xfrm>
            <a:off x="5715000" y="1973263"/>
            <a:ext cx="3186113" cy="923925"/>
          </a:xfrm>
          <a:prstGeom prst="rect">
            <a:avLst/>
          </a:prstGeom>
          <a:solidFill>
            <a:srgbClr val="FFFF99"/>
          </a:solidFill>
          <a:ln w="12700">
            <a:solidFill>
              <a:srgbClr val="92D05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en-US">
                <a:solidFill>
                  <a:schemeClr val="tx1"/>
                </a:solidFill>
              </a:rPr>
              <a:t> Now displayed is the link to </a:t>
            </a:r>
            <a:r>
              <a:rPr lang="en-US" altLang="en-US" b="1">
                <a:solidFill>
                  <a:schemeClr val="tx1"/>
                </a:solidFill>
              </a:rPr>
              <a:t>Forest Measurements: An Applied Approach </a:t>
            </a:r>
            <a:r>
              <a:rPr lang="en-US" altLang="en-US">
                <a:solidFill>
                  <a:schemeClr val="tx1"/>
                </a:solidFill>
              </a:rPr>
              <a:t>textbook.</a:t>
            </a:r>
          </a:p>
        </p:txBody>
      </p:sp>
      <p:sp>
        <p:nvSpPr>
          <p:cNvPr id="30725" name="Line 5"/>
          <p:cNvSpPr>
            <a:spLocks noChangeShapeType="1"/>
          </p:cNvSpPr>
          <p:nvPr/>
        </p:nvSpPr>
        <p:spPr bwMode="auto">
          <a:xfrm flipH="1">
            <a:off x="2743200" y="2514600"/>
            <a:ext cx="3124200" cy="1371600"/>
          </a:xfrm>
          <a:prstGeom prst="line">
            <a:avLst/>
          </a:prstGeom>
          <a:noFill/>
          <a:ln w="28575">
            <a:solidFill>
              <a:srgbClr val="92D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ea typeface="Arial Unicode MS" panose="020B0604020202020204" pitchFamily="34" charset="-128"/>
              </a:rPr>
              <a:t>25 March 2018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10736E-7E99-495C-9623-06F711A72099}"/>
              </a:ext>
            </a:extLst>
          </p:cNvPr>
          <p:cNvSpPr txBox="1">
            <a:spLocks noChangeArrowheads="1"/>
          </p:cNvSpPr>
          <p:nvPr/>
        </p:nvSpPr>
        <p:spPr>
          <a:xfrm>
            <a:off x="609600" y="1600200"/>
            <a:ext cx="8001000" cy="42672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57200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57200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57200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57200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57200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57200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0" lvl="1" indent="0" eaLnBrk="1" hangingPunct="1">
              <a:spcBef>
                <a:spcPts val="1125"/>
              </a:spcBef>
              <a:buFont typeface="Times New Roman" panose="02020603050405020304" pitchFamily="18" charset="0"/>
              <a:buNone/>
              <a:defRPr/>
            </a:pPr>
            <a:r>
              <a:rPr lang="en-US" altLang="en-US" sz="3200" b="1" kern="0" dirty="0">
                <a:solidFill>
                  <a:srgbClr val="92D050"/>
                </a:solidFill>
              </a:rPr>
              <a:t>This is the end of the OARE Basic Course Module 6B. </a:t>
            </a:r>
            <a:r>
              <a:rPr lang="en-US" altLang="en-US" sz="3200" kern="0" dirty="0">
                <a:solidFill>
                  <a:srgbClr val="92D050"/>
                </a:solidFill>
                <a:ea typeface="MS PGothic" panose="020B0600070205080204" pitchFamily="34" charset="-128"/>
                <a:cs typeface="Arial" panose="020B0604020202020204" pitchFamily="34" charset="0"/>
              </a:rPr>
              <a:t>Exercises for this module are available after Module 6C.</a:t>
            </a:r>
          </a:p>
          <a:p>
            <a:pPr marL="0" lvl="1" indent="0" eaLnBrk="1" hangingPunct="1">
              <a:spcBef>
                <a:spcPts val="1125"/>
              </a:spcBef>
              <a:buFont typeface="Times New Roman" panose="02020603050405020304" pitchFamily="18" charset="0"/>
              <a:buNone/>
              <a:defRPr/>
            </a:pPr>
            <a:r>
              <a:rPr lang="en-US" altLang="en-US" sz="3200" b="1" kern="0" dirty="0">
                <a:solidFill>
                  <a:srgbClr val="92D050"/>
                </a:solidFill>
              </a:rPr>
              <a:t>Please continue with Module 6C: E-journal, E-books and Internet Resources: </a:t>
            </a:r>
            <a:r>
              <a:rPr lang="en-US" altLang="en-US" sz="3200" kern="0" dirty="0">
                <a:solidFill>
                  <a:srgbClr val="92D050"/>
                </a:solidFill>
              </a:rPr>
              <a:t>Environment Gateways/ Portals.</a:t>
            </a:r>
          </a:p>
          <a:p>
            <a:pPr marL="0" lvl="1" indent="0" eaLnBrk="1" hangingPunct="1">
              <a:spcBef>
                <a:spcPts val="1125"/>
              </a:spcBef>
              <a:buFont typeface="Times New Roman" panose="02020603050405020304" pitchFamily="18" charset="0"/>
              <a:buNone/>
              <a:defRPr/>
            </a:pPr>
            <a:r>
              <a:rPr lang="en-US" altLang="en-US" sz="3200" kern="0" dirty="0">
                <a:solidFill>
                  <a:srgbClr val="92D050"/>
                </a:solidFill>
              </a:rPr>
              <a:t>Updated March 2018</a:t>
            </a:r>
            <a:br>
              <a:rPr lang="en-US" altLang="en-US" sz="1600" kern="0" dirty="0">
                <a:solidFill>
                  <a:schemeClr val="tx1"/>
                </a:solidFill>
              </a:rPr>
            </a:br>
            <a:r>
              <a:rPr lang="en-US" altLang="en-US" sz="1600" kern="0" dirty="0">
                <a:solidFill>
                  <a:srgbClr val="387849"/>
                </a:solidFill>
              </a:rPr>
              <a:t>                                                                           </a:t>
            </a:r>
            <a:endParaRPr lang="en-US" altLang="en-US" sz="1600" b="1" kern="0" dirty="0">
              <a:solidFill>
                <a:srgbClr val="387849"/>
              </a:solidFill>
            </a:endParaRPr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638"/>
            <a:ext cx="8054975" cy="1120775"/>
          </a:xfrm>
        </p:spPr>
        <p:txBody>
          <a:bodyPr/>
          <a:lstStyle/>
          <a:p>
            <a:pPr algn="l" eaLnBrk="1" hangingPunct="1"/>
            <a:r>
              <a:rPr lang="en-US" altLang="en-US" b="1">
                <a:solidFill>
                  <a:srgbClr val="92D050"/>
                </a:solidFill>
              </a:rPr>
              <a:t>Exercises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ea typeface="Arial Unicode MS" panose="020B0604020202020204" pitchFamily="34" charset="-128"/>
              </a:rPr>
              <a:t>25 March 2018</a:t>
            </a:r>
          </a:p>
        </p:txBody>
      </p:sp>
      <p:sp>
        <p:nvSpPr>
          <p:cNvPr id="11267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b="1">
                <a:solidFill>
                  <a:srgbClr val="387849"/>
                </a:solidFill>
              </a:rPr>
              <a:t>Section C: Free E-book Access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09BC987-697D-4B29-82D9-2AFB932AE157}"/>
              </a:ext>
            </a:extLst>
          </p:cNvPr>
          <p:cNvSpPr txBox="1">
            <a:spLocks/>
          </p:cNvSpPr>
          <p:nvPr/>
        </p:nvSpPr>
        <p:spPr>
          <a:xfrm>
            <a:off x="914400" y="1981200"/>
            <a:ext cx="7750175" cy="412273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57200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57200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57200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57200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57200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57200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altLang="en-US" sz="3200" kern="0" dirty="0"/>
              <a:t>Booksee.org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altLang="en-US" sz="3200" kern="0" dirty="0"/>
              <a:t>National Academy Press/USA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altLang="en-US" sz="3200" kern="0" dirty="0"/>
              <a:t>Intech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altLang="en-US" sz="3200" kern="0" dirty="0"/>
              <a:t>Open Textbook Library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2400"/>
            <a:ext cx="89154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ea typeface="Arial Unicode MS" panose="020B0604020202020204" pitchFamily="34" charset="-128"/>
              </a:rPr>
              <a:t>25 March 2018</a:t>
            </a:r>
          </a:p>
        </p:txBody>
      </p:sp>
      <p:sp>
        <p:nvSpPr>
          <p:cNvPr id="12292" name="Rectangle 7"/>
          <p:cNvSpPr>
            <a:spLocks noChangeArrowheads="1"/>
          </p:cNvSpPr>
          <p:nvPr/>
        </p:nvSpPr>
        <p:spPr bwMode="auto">
          <a:xfrm>
            <a:off x="2933700" y="4724400"/>
            <a:ext cx="4652963" cy="1200150"/>
          </a:xfrm>
          <a:prstGeom prst="rect">
            <a:avLst/>
          </a:prstGeom>
          <a:solidFill>
            <a:srgbClr val="FFFF99"/>
          </a:solidFill>
          <a:ln w="12700">
            <a:solidFill>
              <a:srgbClr val="92D05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en-US">
                <a:solidFill>
                  <a:schemeClr val="tx1"/>
                </a:solidFill>
              </a:rPr>
              <a:t>Booksee.org is a huge list of downloadable books that can be searched by keyword subjects Enter </a:t>
            </a:r>
            <a:r>
              <a:rPr lang="en-US" altLang="en-US" b="1" i="1">
                <a:solidFill>
                  <a:schemeClr val="tx1"/>
                </a:solidFill>
              </a:rPr>
              <a:t>pesticide residue </a:t>
            </a:r>
            <a:r>
              <a:rPr lang="en-US" altLang="en-US">
                <a:solidFill>
                  <a:schemeClr val="tx1"/>
                </a:solidFill>
              </a:rPr>
              <a:t>and click on the magnifying glass.</a:t>
            </a:r>
          </a:p>
        </p:txBody>
      </p:sp>
      <p:sp>
        <p:nvSpPr>
          <p:cNvPr id="12293" name="Rectangle 2"/>
          <p:cNvSpPr>
            <a:spLocks noChangeArrowheads="1"/>
          </p:cNvSpPr>
          <p:nvPr/>
        </p:nvSpPr>
        <p:spPr bwMode="auto">
          <a:xfrm>
            <a:off x="1333500" y="152400"/>
            <a:ext cx="1600200" cy="365125"/>
          </a:xfrm>
          <a:prstGeom prst="rect">
            <a:avLst/>
          </a:prstGeom>
          <a:noFill/>
          <a:ln w="28575" algn="ctr">
            <a:solidFill>
              <a:srgbClr val="92D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 altLang="en-US"/>
          </a:p>
        </p:txBody>
      </p:sp>
      <p:sp>
        <p:nvSpPr>
          <p:cNvPr id="12294" name="Rectangle 2"/>
          <p:cNvSpPr>
            <a:spLocks noChangeArrowheads="1"/>
          </p:cNvSpPr>
          <p:nvPr/>
        </p:nvSpPr>
        <p:spPr bwMode="auto">
          <a:xfrm>
            <a:off x="1447800" y="3859213"/>
            <a:ext cx="1963738" cy="484187"/>
          </a:xfrm>
          <a:prstGeom prst="rect">
            <a:avLst/>
          </a:prstGeom>
          <a:noFill/>
          <a:ln w="28575" algn="ctr">
            <a:solidFill>
              <a:srgbClr val="92D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8839200" cy="605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ea typeface="Arial Unicode MS" panose="020B0604020202020204" pitchFamily="34" charset="-128"/>
              </a:rPr>
              <a:t>25 March 2018</a:t>
            </a:r>
          </a:p>
        </p:txBody>
      </p:sp>
      <p:sp>
        <p:nvSpPr>
          <p:cNvPr id="13316" name="Rectangle 7"/>
          <p:cNvSpPr>
            <a:spLocks noChangeArrowheads="1"/>
          </p:cNvSpPr>
          <p:nvPr/>
        </p:nvSpPr>
        <p:spPr bwMode="auto">
          <a:xfrm>
            <a:off x="3276600" y="1266825"/>
            <a:ext cx="3886200" cy="1200150"/>
          </a:xfrm>
          <a:prstGeom prst="rect">
            <a:avLst/>
          </a:prstGeom>
          <a:solidFill>
            <a:srgbClr val="FFFF99"/>
          </a:solidFill>
          <a:ln w="12700">
            <a:solidFill>
              <a:srgbClr val="92D05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en-US">
                <a:solidFill>
                  <a:schemeClr val="tx1"/>
                </a:solidFill>
              </a:rPr>
              <a:t>Results for the </a:t>
            </a:r>
            <a:r>
              <a:rPr lang="en-US" altLang="en-US" b="1" i="1">
                <a:solidFill>
                  <a:schemeClr val="tx1"/>
                </a:solidFill>
              </a:rPr>
              <a:t>pesticide residue </a:t>
            </a:r>
            <a:r>
              <a:rPr lang="en-US" altLang="en-US">
                <a:solidFill>
                  <a:schemeClr val="tx1"/>
                </a:solidFill>
              </a:rPr>
              <a:t>search are listed.  Note the option to </a:t>
            </a:r>
            <a:r>
              <a:rPr lang="en-US" altLang="en-US" b="1">
                <a:solidFill>
                  <a:schemeClr val="tx1"/>
                </a:solidFill>
              </a:rPr>
              <a:t>download PDF</a:t>
            </a:r>
            <a:r>
              <a:rPr lang="en-US" altLang="en-US">
                <a:solidFill>
                  <a:schemeClr val="tx1"/>
                </a:solidFill>
              </a:rPr>
              <a:t>.  Downloading these files can be a slow process.</a:t>
            </a:r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 flipH="1">
            <a:off x="2362200" y="2133600"/>
            <a:ext cx="2286000" cy="2535238"/>
          </a:xfrm>
          <a:prstGeom prst="line">
            <a:avLst/>
          </a:prstGeom>
          <a:noFill/>
          <a:ln w="28575">
            <a:solidFill>
              <a:srgbClr val="92D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605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ea typeface="Arial Unicode MS" panose="020B0604020202020204" pitchFamily="34" charset="-128"/>
              </a:rPr>
              <a:t>25 March 2018</a:t>
            </a:r>
          </a:p>
        </p:txBody>
      </p:sp>
      <p:sp>
        <p:nvSpPr>
          <p:cNvPr id="14340" name="Rectangle 7"/>
          <p:cNvSpPr>
            <a:spLocks noChangeArrowheads="1"/>
          </p:cNvSpPr>
          <p:nvPr/>
        </p:nvSpPr>
        <p:spPr bwMode="auto">
          <a:xfrm>
            <a:off x="3810000" y="4510088"/>
            <a:ext cx="3979863" cy="1476375"/>
          </a:xfrm>
          <a:prstGeom prst="rect">
            <a:avLst/>
          </a:prstGeom>
          <a:solidFill>
            <a:srgbClr val="FFFF99"/>
          </a:solidFill>
          <a:ln w="12700">
            <a:solidFill>
              <a:srgbClr val="92D05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en-US">
                <a:solidFill>
                  <a:schemeClr val="tx1"/>
                </a:solidFill>
              </a:rPr>
              <a:t>The per search limit is 100 titles. If the search results are more than 100 titles, refine the search. The </a:t>
            </a:r>
            <a:r>
              <a:rPr lang="en-US" altLang="en-US" b="1">
                <a:solidFill>
                  <a:schemeClr val="tx1"/>
                </a:solidFill>
              </a:rPr>
              <a:t>Exact matches </a:t>
            </a:r>
            <a:r>
              <a:rPr lang="en-US" altLang="en-US">
                <a:solidFill>
                  <a:schemeClr val="tx1"/>
                </a:solidFill>
              </a:rPr>
              <a:t>box can limit the results (to 13 books if used.)</a:t>
            </a:r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 flipH="1" flipV="1">
            <a:off x="1752600" y="3557588"/>
            <a:ext cx="2209800" cy="2157412"/>
          </a:xfrm>
          <a:prstGeom prst="line">
            <a:avLst/>
          </a:prstGeom>
          <a:noFill/>
          <a:ln w="28575">
            <a:solidFill>
              <a:srgbClr val="92D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342" name="Rectangle 2"/>
          <p:cNvSpPr>
            <a:spLocks noChangeArrowheads="1"/>
          </p:cNvSpPr>
          <p:nvPr/>
        </p:nvSpPr>
        <p:spPr bwMode="auto">
          <a:xfrm>
            <a:off x="977900" y="3192463"/>
            <a:ext cx="1460500" cy="388937"/>
          </a:xfrm>
          <a:prstGeom prst="rect">
            <a:avLst/>
          </a:prstGeom>
          <a:noFill/>
          <a:ln w="28575" algn="ctr">
            <a:solidFill>
              <a:srgbClr val="92D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 altLang="en-US"/>
          </a:p>
        </p:txBody>
      </p:sp>
      <p:sp>
        <p:nvSpPr>
          <p:cNvPr id="14343" name="Rectangle 2"/>
          <p:cNvSpPr>
            <a:spLocks noChangeArrowheads="1"/>
          </p:cNvSpPr>
          <p:nvPr/>
        </p:nvSpPr>
        <p:spPr bwMode="auto">
          <a:xfrm>
            <a:off x="1333500" y="152400"/>
            <a:ext cx="1600200" cy="365125"/>
          </a:xfrm>
          <a:prstGeom prst="rect">
            <a:avLst/>
          </a:prstGeom>
          <a:noFill/>
          <a:ln w="28575" algn="ctr">
            <a:solidFill>
              <a:srgbClr val="92D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ea typeface="Arial Unicode MS" panose="020B0604020202020204" pitchFamily="34" charset="-128"/>
              </a:rPr>
              <a:t>25 March 2018</a:t>
            </a:r>
          </a:p>
        </p:txBody>
      </p:sp>
      <p:pic>
        <p:nvPicPr>
          <p:cNvPr id="15363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152400"/>
            <a:ext cx="8824913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Rectangle 7"/>
          <p:cNvSpPr>
            <a:spLocks noChangeArrowheads="1"/>
          </p:cNvSpPr>
          <p:nvPr/>
        </p:nvSpPr>
        <p:spPr bwMode="auto">
          <a:xfrm>
            <a:off x="5486400" y="3581400"/>
            <a:ext cx="2805113" cy="923925"/>
          </a:xfrm>
          <a:prstGeom prst="rect">
            <a:avLst/>
          </a:prstGeom>
          <a:solidFill>
            <a:srgbClr val="FFFF99"/>
          </a:solidFill>
          <a:ln w="12700">
            <a:solidFill>
              <a:srgbClr val="92D05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en-US">
                <a:solidFill>
                  <a:schemeClr val="tx1"/>
                </a:solidFill>
              </a:rPr>
              <a:t> A 7.4 MB PDF has been downloaded.  This took approximately 9 minutes.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8392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ea typeface="Arial Unicode MS" panose="020B0604020202020204" pitchFamily="34" charset="-128"/>
              </a:rPr>
              <a:t>25 March 2018</a:t>
            </a:r>
          </a:p>
        </p:txBody>
      </p:sp>
      <p:sp>
        <p:nvSpPr>
          <p:cNvPr id="16388" name="Rectangle 7"/>
          <p:cNvSpPr>
            <a:spLocks noChangeArrowheads="1"/>
          </p:cNvSpPr>
          <p:nvPr/>
        </p:nvSpPr>
        <p:spPr bwMode="auto">
          <a:xfrm>
            <a:off x="4191000" y="2362200"/>
            <a:ext cx="3871913" cy="1200150"/>
          </a:xfrm>
          <a:prstGeom prst="rect">
            <a:avLst/>
          </a:prstGeom>
          <a:solidFill>
            <a:srgbClr val="FFFF99"/>
          </a:solidFill>
          <a:ln w="12700">
            <a:solidFill>
              <a:srgbClr val="92D05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en-US">
                <a:solidFill>
                  <a:schemeClr val="tx1"/>
                </a:solidFill>
              </a:rPr>
              <a:t>The National Academies Press e-books are downloadable for free and can be accessed by keyword </a:t>
            </a:r>
            <a:r>
              <a:rPr lang="en-US" altLang="en-US" b="1">
                <a:solidFill>
                  <a:schemeClr val="tx1"/>
                </a:solidFill>
              </a:rPr>
              <a:t>SEARCH</a:t>
            </a:r>
            <a:r>
              <a:rPr lang="en-US" altLang="en-US">
                <a:solidFill>
                  <a:schemeClr val="tx1"/>
                </a:solidFill>
              </a:rPr>
              <a:t> or  </a:t>
            </a:r>
            <a:r>
              <a:rPr lang="en-US" altLang="en-US" b="1">
                <a:solidFill>
                  <a:schemeClr val="tx1"/>
                </a:solidFill>
              </a:rPr>
              <a:t>BROWSE BY TOPIC</a:t>
            </a:r>
          </a:p>
        </p:txBody>
      </p:sp>
      <p:sp>
        <p:nvSpPr>
          <p:cNvPr id="16389" name="Rectangle 2"/>
          <p:cNvSpPr>
            <a:spLocks noChangeArrowheads="1"/>
          </p:cNvSpPr>
          <p:nvPr/>
        </p:nvSpPr>
        <p:spPr bwMode="auto">
          <a:xfrm>
            <a:off x="4953000" y="1447800"/>
            <a:ext cx="3186113" cy="457200"/>
          </a:xfrm>
          <a:prstGeom prst="rect">
            <a:avLst/>
          </a:prstGeom>
          <a:noFill/>
          <a:ln w="28575" algn="ctr">
            <a:solidFill>
              <a:srgbClr val="92D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 altLang="en-US"/>
          </a:p>
        </p:txBody>
      </p:sp>
      <p:sp>
        <p:nvSpPr>
          <p:cNvPr id="16390" name="Rectangle 2"/>
          <p:cNvSpPr>
            <a:spLocks noChangeArrowheads="1"/>
          </p:cNvSpPr>
          <p:nvPr/>
        </p:nvSpPr>
        <p:spPr bwMode="auto">
          <a:xfrm>
            <a:off x="1905000" y="76200"/>
            <a:ext cx="1524000" cy="304800"/>
          </a:xfrm>
          <a:prstGeom prst="rect">
            <a:avLst/>
          </a:prstGeom>
          <a:noFill/>
          <a:ln w="28575" algn="ctr">
            <a:solidFill>
              <a:srgbClr val="92D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38" y="215900"/>
            <a:ext cx="8818562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ea typeface="Arial Unicode MS" panose="020B0604020202020204" pitchFamily="34" charset="-128"/>
              </a:rPr>
              <a:t>25 March 2018</a:t>
            </a:r>
          </a:p>
        </p:txBody>
      </p:sp>
      <p:sp>
        <p:nvSpPr>
          <p:cNvPr id="17412" name="Rectangle 7"/>
          <p:cNvSpPr>
            <a:spLocks noChangeArrowheads="1"/>
          </p:cNvSpPr>
          <p:nvPr/>
        </p:nvSpPr>
        <p:spPr bwMode="auto">
          <a:xfrm>
            <a:off x="3276600" y="1828800"/>
            <a:ext cx="4862513" cy="1201738"/>
          </a:xfrm>
          <a:prstGeom prst="rect">
            <a:avLst/>
          </a:prstGeom>
          <a:solidFill>
            <a:srgbClr val="FFFF99"/>
          </a:solidFill>
          <a:ln w="12700">
            <a:solidFill>
              <a:srgbClr val="92D05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en-US">
                <a:solidFill>
                  <a:schemeClr val="tx1"/>
                </a:solidFill>
              </a:rPr>
              <a:t>Now opened is the </a:t>
            </a:r>
            <a:r>
              <a:rPr lang="en-US" altLang="en-US" b="1">
                <a:solidFill>
                  <a:schemeClr val="tx1"/>
                </a:solidFill>
              </a:rPr>
              <a:t>BROWSE BY TOPIC </a:t>
            </a:r>
            <a:r>
              <a:rPr lang="en-US" altLang="en-US">
                <a:solidFill>
                  <a:schemeClr val="tx1"/>
                </a:solidFill>
              </a:rPr>
              <a:t>listing that includes </a:t>
            </a:r>
            <a:r>
              <a:rPr lang="en-US" altLang="en-US" b="1">
                <a:solidFill>
                  <a:schemeClr val="tx1"/>
                </a:solidFill>
              </a:rPr>
              <a:t>Earth Sciences </a:t>
            </a:r>
            <a:r>
              <a:rPr lang="en-US" altLang="en-US">
                <a:solidFill>
                  <a:schemeClr val="tx1"/>
                </a:solidFill>
              </a:rPr>
              <a:t>and </a:t>
            </a:r>
            <a:r>
              <a:rPr lang="en-US" altLang="en-US" b="1">
                <a:solidFill>
                  <a:schemeClr val="tx1"/>
                </a:solidFill>
              </a:rPr>
              <a:t>Environment and Environmental Studies</a:t>
            </a:r>
            <a:r>
              <a:rPr lang="en-US" altLang="en-US" i="1">
                <a:solidFill>
                  <a:schemeClr val="tx1"/>
                </a:solidFill>
              </a:rPr>
              <a:t>. </a:t>
            </a:r>
            <a:r>
              <a:rPr lang="en-US" altLang="en-US">
                <a:solidFill>
                  <a:schemeClr val="tx1"/>
                </a:solidFill>
              </a:rPr>
              <a:t>Some of the other topics also could be of use.</a:t>
            </a:r>
            <a:endParaRPr lang="en-US" altLang="en-US" i="1">
              <a:solidFill>
                <a:schemeClr val="tx1"/>
              </a:solidFill>
            </a:endParaRPr>
          </a:p>
        </p:txBody>
      </p:sp>
      <p:sp>
        <p:nvSpPr>
          <p:cNvPr id="17413" name="Rectangle 2"/>
          <p:cNvSpPr>
            <a:spLocks noChangeArrowheads="1"/>
          </p:cNvSpPr>
          <p:nvPr/>
        </p:nvSpPr>
        <p:spPr bwMode="auto">
          <a:xfrm>
            <a:off x="420688" y="3505200"/>
            <a:ext cx="1331912" cy="304800"/>
          </a:xfrm>
          <a:prstGeom prst="rect">
            <a:avLst/>
          </a:prstGeom>
          <a:noFill/>
          <a:ln w="28575" algn="ctr">
            <a:solidFill>
              <a:srgbClr val="92D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 altLang="en-US"/>
          </a:p>
        </p:txBody>
      </p:sp>
      <p:sp>
        <p:nvSpPr>
          <p:cNvPr id="17414" name="Rectangle 2"/>
          <p:cNvSpPr>
            <a:spLocks noChangeArrowheads="1"/>
          </p:cNvSpPr>
          <p:nvPr/>
        </p:nvSpPr>
        <p:spPr bwMode="auto">
          <a:xfrm>
            <a:off x="381000" y="2590800"/>
            <a:ext cx="685800" cy="228600"/>
          </a:xfrm>
          <a:prstGeom prst="rect">
            <a:avLst/>
          </a:prstGeom>
          <a:noFill/>
          <a:ln w="28575" algn="ctr">
            <a:solidFill>
              <a:srgbClr val="92D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pitchFamily="49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pitchFamily="49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pitchFamily="49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5644</TotalTime>
  <Words>650</Words>
  <Application>Microsoft Office PowerPoint</Application>
  <PresentationFormat>On-screen Show (4:3)</PresentationFormat>
  <Paragraphs>57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</vt:lpstr>
      <vt:lpstr>MS Gothic</vt:lpstr>
      <vt:lpstr>Times New Roman</vt:lpstr>
      <vt:lpstr>Arial Unicode MS</vt:lpstr>
      <vt:lpstr>Calibri</vt:lpstr>
      <vt:lpstr>MS PGothic</vt:lpstr>
      <vt:lpstr>Office Theme</vt:lpstr>
      <vt:lpstr>1_Office Theme</vt:lpstr>
      <vt:lpstr>2_Office Theme</vt:lpstr>
      <vt:lpstr>PowerPoint Presentation</vt:lpstr>
      <vt:lpstr>Contents Module 6: E-journal, E-books and Internet Resources</vt:lpstr>
      <vt:lpstr>Section C: Free E-book Access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Exercises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Information on the Internet (module 1.3)</dc:title>
  <dc:creator>PICR</dc:creator>
  <cp:lastModifiedBy>Angeline Djampou</cp:lastModifiedBy>
  <cp:revision>367</cp:revision>
  <cp:lastPrinted>1601-01-01T00:00:00Z</cp:lastPrinted>
  <dcterms:created xsi:type="dcterms:W3CDTF">2007-02-18T12:18:44Z</dcterms:created>
  <dcterms:modified xsi:type="dcterms:W3CDTF">2018-04-03T11:52:09Z</dcterms:modified>
</cp:coreProperties>
</file>