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Default Extension="pdf" ContentType="application/pdf"/>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4"/>
  </p:notesMasterIdLst>
  <p:handoutMasterIdLst>
    <p:handoutMasterId r:id="rId35"/>
  </p:handoutMasterIdLst>
  <p:sldIdLst>
    <p:sldId id="256" r:id="rId2"/>
    <p:sldId id="353" r:id="rId3"/>
    <p:sldId id="354" r:id="rId4"/>
    <p:sldId id="363" r:id="rId5"/>
    <p:sldId id="365" r:id="rId6"/>
    <p:sldId id="342" r:id="rId7"/>
    <p:sldId id="355" r:id="rId8"/>
    <p:sldId id="316" r:id="rId9"/>
    <p:sldId id="371" r:id="rId10"/>
    <p:sldId id="261" r:id="rId11"/>
    <p:sldId id="343" r:id="rId12"/>
    <p:sldId id="310" r:id="rId13"/>
    <p:sldId id="356" r:id="rId14"/>
    <p:sldId id="312" r:id="rId15"/>
    <p:sldId id="344" r:id="rId16"/>
    <p:sldId id="309" r:id="rId17"/>
    <p:sldId id="326" r:id="rId18"/>
    <p:sldId id="336" r:id="rId19"/>
    <p:sldId id="318" r:id="rId20"/>
    <p:sldId id="317" r:id="rId21"/>
    <p:sldId id="359" r:id="rId22"/>
    <p:sldId id="360" r:id="rId23"/>
    <p:sldId id="361" r:id="rId24"/>
    <p:sldId id="366" r:id="rId25"/>
    <p:sldId id="367" r:id="rId26"/>
    <p:sldId id="368" r:id="rId27"/>
    <p:sldId id="369" r:id="rId28"/>
    <p:sldId id="370" r:id="rId29"/>
    <p:sldId id="349" r:id="rId30"/>
    <p:sldId id="350" r:id="rId31"/>
    <p:sldId id="351" r:id="rId32"/>
    <p:sldId id="352" r:id="rId33"/>
  </p:sldIdLst>
  <p:sldSz cx="9906000" cy="6858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xmlns:mv="urn:schemas-microsoft-com:mac:vml" xmlns:mc="http://schemas.openxmlformats.org/markup-compatibility/2006"/>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 xmlns:p14="http://schemas.microsoft.com/office/powerpoint/2010/main" xmlns:mv="urn:schemas-microsoft-com:mac:vml" xmlns:mc="http://schemas.openxmlformats.org/markup-compatibility/2006" val="0"/>
    </p:ext>
    <p:ext uri="{D31A062A-798A-4329-ABDD-BBA856620510}">
      <p14:defaultImageDpi xmlns="" xmlns:p14="http://schemas.microsoft.com/office/powerpoint/2010/main" xmlns:mv="urn:schemas-microsoft-com:mac:vml" xmlns:mc="http://schemas.openxmlformats.org/markup-compatibility/2006" val="220"/>
    </p:ext>
    <p:ext uri="{FD5EFAAD-0ECE-453E-9831-46B23BE46B34}">
      <p15:chartTrackingRefBased xmlns="" xmlns:p15="http://schemas.microsoft.com/office/powerpoint/2012/main" xmlns:mv="urn:schemas-microsoft-com:mac:vml" xmlns:mc="http://schemas.openxmlformats.org/markup-compatibility/2006"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07" autoAdjust="0"/>
    <p:restoredTop sz="94660"/>
  </p:normalViewPr>
  <p:slideViewPr>
    <p:cSldViewPr snapToGrid="0">
      <p:cViewPr varScale="1">
        <p:scale>
          <a:sx n="105" d="100"/>
          <a:sy n="105" d="100"/>
        </p:scale>
        <p:origin x="-84" y="-120"/>
      </p:cViewPr>
      <p:guideLst>
        <p:guide orient="horz" pos="2160"/>
        <p:guide pos="312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priceputu\Documents\Milk%20PPT\Data\Copy%20of%20PCDDF+PCB+TEQ%20for%20UNEP_1%20sample%20one%20country_FINA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priceputu\Documents\Milk%20PPT\Data\Copy%20of%20PCDDF+PCB+TEQ%20for%20UNEP_1%20sample%20one%20country_FINAL%202.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apriceputu\Documents\Milk%20PPT\Data\Copy%20of%20PCDDF+PCB+TEQ%20for%20UNEP_1%20sample%20one%20country_FINAL%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CH"/>
  <c:chart>
    <c:autoTitleDeleted val="1"/>
    <c:plotArea>
      <c:layout>
        <c:manualLayout>
          <c:layoutTarget val="inner"/>
          <c:xMode val="edge"/>
          <c:yMode val="edge"/>
          <c:x val="5.6885989345677804E-2"/>
          <c:y val="0.1110552876027151"/>
          <c:w val="0.93112444372314462"/>
          <c:h val="0.58405782097502368"/>
        </c:manualLayout>
      </c:layout>
      <c:barChart>
        <c:barDir val="col"/>
        <c:grouping val="clustered"/>
        <c:ser>
          <c:idx val="0"/>
          <c:order val="0"/>
          <c:dPt>
            <c:idx val="15"/>
            <c:spPr>
              <a:solidFill>
                <a:srgbClr val="FFC000"/>
              </a:solidFill>
            </c:spPr>
          </c:dPt>
          <c:dPt>
            <c:idx val="16"/>
            <c:spPr>
              <a:solidFill>
                <a:srgbClr val="FFC000"/>
              </a:solidFill>
            </c:spPr>
          </c:dPt>
          <c:dPt>
            <c:idx val="17"/>
            <c:spPr>
              <a:solidFill>
                <a:srgbClr val="FFC000"/>
              </a:solidFill>
            </c:spPr>
          </c:dPt>
          <c:dPt>
            <c:idx val="18"/>
            <c:spPr>
              <a:solidFill>
                <a:srgbClr val="FFC000"/>
              </a:solidFill>
            </c:spPr>
          </c:dPt>
          <c:dPt>
            <c:idx val="19"/>
            <c:spPr>
              <a:solidFill>
                <a:srgbClr val="FFC000"/>
              </a:solidFill>
            </c:spPr>
          </c:dPt>
          <c:dPt>
            <c:idx val="20"/>
            <c:spPr>
              <a:solidFill>
                <a:srgbClr val="FFC000"/>
              </a:solidFill>
            </c:spPr>
          </c:dPt>
          <c:dPt>
            <c:idx val="21"/>
            <c:spPr>
              <a:solidFill>
                <a:srgbClr val="FFC000"/>
              </a:solidFill>
            </c:spPr>
          </c:dPt>
          <c:dPt>
            <c:idx val="22"/>
            <c:spPr>
              <a:solidFill>
                <a:srgbClr val="FFC000"/>
              </a:solidFill>
            </c:spPr>
          </c:dPt>
          <c:dPt>
            <c:idx val="23"/>
            <c:spPr>
              <a:solidFill>
                <a:srgbClr val="FFC000"/>
              </a:solidFill>
            </c:spPr>
          </c:dPt>
          <c:dPt>
            <c:idx val="24"/>
            <c:spPr>
              <a:solidFill>
                <a:srgbClr val="FFC000"/>
              </a:solidFill>
            </c:spPr>
          </c:dPt>
          <c:dPt>
            <c:idx val="25"/>
            <c:spPr>
              <a:solidFill>
                <a:srgbClr val="FFC000"/>
              </a:solidFill>
            </c:spPr>
          </c:dPt>
          <c:dPt>
            <c:idx val="26"/>
            <c:spPr>
              <a:solidFill>
                <a:srgbClr val="FFC000"/>
              </a:solidFill>
            </c:spPr>
          </c:dPt>
          <c:dPt>
            <c:idx val="27"/>
            <c:spPr>
              <a:solidFill>
                <a:srgbClr val="FFC000"/>
              </a:solidFill>
            </c:spPr>
          </c:dPt>
          <c:dPt>
            <c:idx val="28"/>
            <c:spPr>
              <a:solidFill>
                <a:srgbClr val="FFC000"/>
              </a:solidFill>
            </c:spPr>
          </c:dPt>
          <c:dPt>
            <c:idx val="29"/>
            <c:spPr>
              <a:solidFill>
                <a:srgbClr val="FFC000"/>
              </a:solidFill>
            </c:spPr>
          </c:dPt>
          <c:dPt>
            <c:idx val="30"/>
            <c:spPr>
              <a:solidFill>
                <a:srgbClr val="FFC000"/>
              </a:solidFill>
            </c:spPr>
          </c:dPt>
          <c:dPt>
            <c:idx val="31"/>
            <c:spPr>
              <a:solidFill>
                <a:srgbClr val="FFC000"/>
              </a:solidFill>
            </c:spPr>
          </c:dPt>
          <c:dPt>
            <c:idx val="32"/>
            <c:spPr>
              <a:solidFill>
                <a:srgbClr val="FFC000"/>
              </a:solidFill>
            </c:spPr>
          </c:dPt>
          <c:dPt>
            <c:idx val="33"/>
            <c:spPr>
              <a:solidFill>
                <a:srgbClr val="FFC000"/>
              </a:solidFill>
            </c:spPr>
          </c:dPt>
          <c:dPt>
            <c:idx val="34"/>
            <c:spPr>
              <a:solidFill>
                <a:srgbClr val="FFC000"/>
              </a:solidFill>
            </c:spPr>
          </c:dPt>
          <c:dPt>
            <c:idx val="35"/>
            <c:spPr>
              <a:solidFill>
                <a:srgbClr val="FFC000"/>
              </a:solidFill>
            </c:spPr>
          </c:dPt>
          <c:dPt>
            <c:idx val="36"/>
            <c:spPr>
              <a:solidFill>
                <a:srgbClr val="FFC000"/>
              </a:solidFill>
            </c:spPr>
          </c:dPt>
          <c:dPt>
            <c:idx val="37"/>
            <c:spPr>
              <a:solidFill>
                <a:srgbClr val="FFC000"/>
              </a:solidFill>
            </c:spPr>
          </c:dPt>
          <c:dPt>
            <c:idx val="38"/>
            <c:spPr>
              <a:solidFill>
                <a:srgbClr val="00B050"/>
              </a:solidFill>
            </c:spPr>
          </c:dPt>
          <c:dPt>
            <c:idx val="39"/>
            <c:spPr>
              <a:solidFill>
                <a:srgbClr val="00B050"/>
              </a:solidFill>
            </c:spPr>
          </c:dPt>
          <c:dPt>
            <c:idx val="40"/>
            <c:spPr>
              <a:solidFill>
                <a:srgbClr val="00B050"/>
              </a:solidFill>
            </c:spPr>
          </c:dPt>
          <c:dPt>
            <c:idx val="41"/>
            <c:spPr>
              <a:solidFill>
                <a:srgbClr val="00B050"/>
              </a:solidFill>
            </c:spPr>
          </c:dPt>
          <c:dPt>
            <c:idx val="42"/>
            <c:spPr>
              <a:solidFill>
                <a:srgbClr val="00B050"/>
              </a:solidFill>
            </c:spPr>
          </c:dPt>
          <c:dPt>
            <c:idx val="43"/>
            <c:spPr>
              <a:solidFill>
                <a:srgbClr val="00B050"/>
              </a:solidFill>
            </c:spPr>
          </c:dPt>
          <c:dPt>
            <c:idx val="44"/>
            <c:spPr>
              <a:solidFill>
                <a:srgbClr val="00B050"/>
              </a:solidFill>
            </c:spPr>
          </c:dPt>
          <c:dPt>
            <c:idx val="45"/>
            <c:spPr>
              <a:solidFill>
                <a:srgbClr val="00B050"/>
              </a:solidFill>
            </c:spPr>
          </c:dPt>
          <c:dPt>
            <c:idx val="46"/>
            <c:spPr>
              <a:solidFill>
                <a:srgbClr val="00B050"/>
              </a:solidFill>
            </c:spPr>
          </c:dPt>
          <c:dPt>
            <c:idx val="47"/>
            <c:spPr>
              <a:solidFill>
                <a:srgbClr val="00B050"/>
              </a:solidFill>
            </c:spPr>
          </c:dPt>
          <c:dPt>
            <c:idx val="48"/>
            <c:spPr>
              <a:solidFill>
                <a:srgbClr val="00B050"/>
              </a:solidFill>
            </c:spPr>
          </c:dPt>
          <c:dPt>
            <c:idx val="49"/>
            <c:spPr>
              <a:solidFill>
                <a:srgbClr val="00B050"/>
              </a:solidFill>
            </c:spPr>
          </c:dPt>
          <c:dPt>
            <c:idx val="50"/>
            <c:spPr>
              <a:solidFill>
                <a:srgbClr val="00B050"/>
              </a:solidFill>
            </c:spPr>
          </c:dPt>
          <c:dPt>
            <c:idx val="51"/>
            <c:spPr>
              <a:solidFill>
                <a:srgbClr val="00B050"/>
              </a:solidFill>
            </c:spPr>
          </c:dPt>
          <c:dPt>
            <c:idx val="52"/>
            <c:spPr>
              <a:solidFill>
                <a:srgbClr val="C00000"/>
              </a:solidFill>
            </c:spPr>
          </c:dPt>
          <c:dPt>
            <c:idx val="53"/>
            <c:spPr>
              <a:solidFill>
                <a:srgbClr val="C00000"/>
              </a:solidFill>
            </c:spPr>
          </c:dPt>
          <c:dPt>
            <c:idx val="54"/>
            <c:spPr>
              <a:solidFill>
                <a:srgbClr val="C00000"/>
              </a:solidFill>
            </c:spPr>
          </c:dPt>
          <c:dPt>
            <c:idx val="55"/>
            <c:spPr>
              <a:solidFill>
                <a:srgbClr val="C00000"/>
              </a:solidFill>
            </c:spPr>
          </c:dPt>
          <c:dPt>
            <c:idx val="56"/>
            <c:spPr>
              <a:solidFill>
                <a:srgbClr val="C00000"/>
              </a:solidFill>
            </c:spPr>
          </c:dPt>
          <c:dPt>
            <c:idx val="57"/>
            <c:spPr>
              <a:solidFill>
                <a:srgbClr val="C00000"/>
              </a:solidFill>
            </c:spPr>
          </c:dPt>
          <c:dPt>
            <c:idx val="58"/>
            <c:spPr>
              <a:solidFill>
                <a:srgbClr val="C00000"/>
              </a:solidFill>
            </c:spPr>
          </c:dPt>
          <c:dPt>
            <c:idx val="59"/>
            <c:spPr>
              <a:solidFill>
                <a:srgbClr val="C00000"/>
              </a:solidFill>
            </c:spPr>
          </c:dPt>
          <c:dPt>
            <c:idx val="60"/>
            <c:spPr>
              <a:solidFill>
                <a:srgbClr val="C00000"/>
              </a:solidFill>
            </c:spPr>
          </c:dPt>
          <c:dPt>
            <c:idx val="61"/>
            <c:spPr>
              <a:solidFill>
                <a:srgbClr val="C00000"/>
              </a:solidFill>
            </c:spPr>
          </c:dPt>
          <c:dPt>
            <c:idx val="62"/>
            <c:spPr>
              <a:solidFill>
                <a:srgbClr val="C00000"/>
              </a:solidFill>
            </c:spPr>
          </c:dPt>
          <c:dPt>
            <c:idx val="63"/>
            <c:spPr>
              <a:solidFill>
                <a:srgbClr val="C00000"/>
              </a:solidFill>
            </c:spPr>
          </c:dPt>
          <c:dPt>
            <c:idx val="64"/>
            <c:spPr>
              <a:solidFill>
                <a:srgbClr val="C00000"/>
              </a:solidFill>
            </c:spPr>
          </c:dPt>
          <c:dPt>
            <c:idx val="65"/>
            <c:spPr>
              <a:solidFill>
                <a:schemeClr val="accent4">
                  <a:lumMod val="75000"/>
                </a:schemeClr>
              </a:solidFill>
            </c:spPr>
          </c:dPt>
          <c:dPt>
            <c:idx val="66"/>
            <c:spPr>
              <a:solidFill>
                <a:schemeClr val="accent4">
                  <a:lumMod val="75000"/>
                </a:schemeClr>
              </a:solidFill>
            </c:spPr>
          </c:dPt>
          <c:dPt>
            <c:idx val="67"/>
            <c:spPr>
              <a:solidFill>
                <a:schemeClr val="accent4">
                  <a:lumMod val="75000"/>
                </a:schemeClr>
              </a:solidFill>
            </c:spPr>
          </c:dPt>
          <c:dPt>
            <c:idx val="68"/>
            <c:spPr>
              <a:solidFill>
                <a:schemeClr val="accent4">
                  <a:lumMod val="75000"/>
                </a:schemeClr>
              </a:solidFill>
            </c:spPr>
          </c:dPt>
          <c:dPt>
            <c:idx val="69"/>
            <c:spPr>
              <a:solidFill>
                <a:schemeClr val="accent4">
                  <a:lumMod val="75000"/>
                </a:schemeClr>
              </a:solidFill>
            </c:spPr>
          </c:dPt>
          <c:dPt>
            <c:idx val="70"/>
            <c:spPr>
              <a:solidFill>
                <a:schemeClr val="accent4">
                  <a:lumMod val="75000"/>
                </a:schemeClr>
              </a:solidFill>
            </c:spPr>
          </c:dPt>
          <c:dPt>
            <c:idx val="71"/>
            <c:spPr>
              <a:solidFill>
                <a:schemeClr val="accent4">
                  <a:lumMod val="75000"/>
                </a:schemeClr>
              </a:solidFill>
            </c:spPr>
          </c:dPt>
          <c:dPt>
            <c:idx val="72"/>
            <c:spPr>
              <a:solidFill>
                <a:schemeClr val="accent4">
                  <a:lumMod val="75000"/>
                </a:schemeClr>
              </a:solidFill>
            </c:spPr>
          </c:dPt>
          <c:dPt>
            <c:idx val="73"/>
            <c:spPr>
              <a:solidFill>
                <a:schemeClr val="accent4">
                  <a:lumMod val="75000"/>
                </a:schemeClr>
              </a:solidFill>
            </c:spPr>
          </c:dPt>
          <c:dPt>
            <c:idx val="74"/>
            <c:spPr>
              <a:solidFill>
                <a:schemeClr val="accent4">
                  <a:lumMod val="75000"/>
                </a:schemeClr>
              </a:solidFill>
            </c:spPr>
          </c:dPt>
          <c:dPt>
            <c:idx val="75"/>
            <c:spPr>
              <a:solidFill>
                <a:schemeClr val="accent4">
                  <a:lumMod val="75000"/>
                </a:schemeClr>
              </a:solidFill>
            </c:spPr>
          </c:dPt>
          <c:dPt>
            <c:idx val="76"/>
            <c:spPr>
              <a:solidFill>
                <a:schemeClr val="accent4">
                  <a:lumMod val="75000"/>
                </a:schemeClr>
              </a:solidFill>
            </c:spPr>
          </c:dPt>
          <c:dPt>
            <c:idx val="77"/>
            <c:spPr>
              <a:solidFill>
                <a:schemeClr val="accent4">
                  <a:lumMod val="75000"/>
                </a:schemeClr>
              </a:solidFill>
            </c:spPr>
          </c:dPt>
          <c:dPt>
            <c:idx val="78"/>
            <c:spPr>
              <a:solidFill>
                <a:schemeClr val="accent4">
                  <a:lumMod val="75000"/>
                </a:schemeClr>
              </a:solidFill>
            </c:spPr>
          </c:dPt>
          <c:dPt>
            <c:idx val="79"/>
            <c:spPr>
              <a:solidFill>
                <a:schemeClr val="accent4">
                  <a:lumMod val="75000"/>
                </a:schemeClr>
              </a:solidFill>
            </c:spPr>
          </c:dPt>
          <c:dPt>
            <c:idx val="80"/>
            <c:spPr>
              <a:solidFill>
                <a:schemeClr val="accent4">
                  <a:lumMod val="75000"/>
                </a:schemeClr>
              </a:solidFill>
            </c:spPr>
          </c:dPt>
          <c:dPt>
            <c:idx val="81"/>
            <c:spPr>
              <a:solidFill>
                <a:schemeClr val="accent4">
                  <a:lumMod val="75000"/>
                </a:schemeClr>
              </a:solidFill>
            </c:spPr>
          </c:dPt>
          <c:dPt>
            <c:idx val="82"/>
            <c:spPr>
              <a:solidFill>
                <a:schemeClr val="accent4">
                  <a:lumMod val="75000"/>
                </a:schemeClr>
              </a:solidFill>
            </c:spPr>
          </c:dPt>
          <c:dPt>
            <c:idx val="83"/>
            <c:spPr>
              <a:solidFill>
                <a:schemeClr val="accent4">
                  <a:lumMod val="75000"/>
                </a:schemeClr>
              </a:solidFill>
            </c:spPr>
          </c:dPt>
          <c:dPt>
            <c:idx val="84"/>
            <c:spPr>
              <a:solidFill>
                <a:schemeClr val="accent4">
                  <a:lumMod val="75000"/>
                </a:schemeClr>
              </a:solidFill>
            </c:spPr>
          </c:dPt>
          <c:dPt>
            <c:idx val="85"/>
            <c:spPr>
              <a:solidFill>
                <a:schemeClr val="accent4">
                  <a:lumMod val="75000"/>
                </a:schemeClr>
              </a:solidFill>
            </c:spPr>
          </c:dPt>
          <c:dPt>
            <c:idx val="86"/>
            <c:spPr>
              <a:solidFill>
                <a:schemeClr val="accent4">
                  <a:lumMod val="75000"/>
                </a:schemeClr>
              </a:solidFill>
            </c:spPr>
          </c:dPt>
          <c:cat>
            <c:multiLvlStrRef>
              <c:f>PCB!$E$5:$F$91</c:f>
              <c:multiLvlStrCache>
                <c:ptCount val="87"/>
                <c:lvl>
                  <c:pt idx="0">
                    <c:v>Ethiopia, 2012</c:v>
                  </c:pt>
                  <c:pt idx="1">
                    <c:v>Kenya,2009</c:v>
                  </c:pt>
                  <c:pt idx="2">
                    <c:v>Uganda, 2009</c:v>
                  </c:pt>
                  <c:pt idx="3">
                    <c:v>Mauritius, 2009</c:v>
                  </c:pt>
                  <c:pt idx="4">
                    <c:v>Djibouti, 2011</c:v>
                  </c:pt>
                  <c:pt idx="5">
                    <c:v>Mali,2009</c:v>
                  </c:pt>
                  <c:pt idx="6">
                    <c:v>Egypt, 2001</c:v>
                  </c:pt>
                  <c:pt idx="7">
                    <c:v>Niger, 2011</c:v>
                  </c:pt>
                  <c:pt idx="8">
                    <c:v>Congo (Dem.Rep.), 2009</c:v>
                  </c:pt>
                  <c:pt idx="9">
                    <c:v>Ghana, 2009</c:v>
                  </c:pt>
                  <c:pt idx="10">
                    <c:v>Togo, 2010</c:v>
                  </c:pt>
                  <c:pt idx="11">
                    <c:v>Sudan, 2006</c:v>
                  </c:pt>
                  <c:pt idx="12">
                    <c:v>Nigeria, 2008</c:v>
                  </c:pt>
                  <c:pt idx="13">
                    <c:v>Cote d'Ivoire, 2010</c:v>
                  </c:pt>
                  <c:pt idx="14">
                    <c:v>Senegal, 2009</c:v>
                  </c:pt>
                  <c:pt idx="15">
                    <c:v>Solomon Islands, 2011</c:v>
                  </c:pt>
                  <c:pt idx="16">
                    <c:v>Fiji, 2011</c:v>
                  </c:pt>
                  <c:pt idx="17">
                    <c:v>Tonga, 2008</c:v>
                  </c:pt>
                  <c:pt idx="18">
                    <c:v>Tuvalu, 2011</c:v>
                  </c:pt>
                  <c:pt idx="19">
                    <c:v>Fiji / Kadavu, 2011</c:v>
                  </c:pt>
                  <c:pt idx="20">
                    <c:v>Niue, 2011</c:v>
                  </c:pt>
                  <c:pt idx="21">
                    <c:v>Kiribati, 2011</c:v>
                  </c:pt>
                  <c:pt idx="22">
                    <c:v>Samoa, 2011</c:v>
                  </c:pt>
                  <c:pt idx="23">
                    <c:v>Kiribati, 2006</c:v>
                  </c:pt>
                  <c:pt idx="24">
                    <c:v>Indonesia, 2011</c:v>
                  </c:pt>
                  <c:pt idx="25">
                    <c:v>Fiji, 2006</c:v>
                  </c:pt>
                  <c:pt idx="26">
                    <c:v>Syria, 2009</c:v>
                  </c:pt>
                  <c:pt idx="27">
                    <c:v>Pacific States, 2011</c:v>
                  </c:pt>
                  <c:pt idx="28">
                    <c:v>India, 2009</c:v>
                  </c:pt>
                  <c:pt idx="29">
                    <c:v>Palau, 2011</c:v>
                  </c:pt>
                  <c:pt idx="30">
                    <c:v>Marshall Islands, 2011</c:v>
                  </c:pt>
                  <c:pt idx="31">
                    <c:v>Fiji, 2002</c:v>
                  </c:pt>
                  <c:pt idx="32">
                    <c:v>Tajikistan, 2009</c:v>
                  </c:pt>
                  <c:pt idx="33">
                    <c:v>Korea (Rep. of), 2008</c:v>
                  </c:pt>
                  <c:pt idx="34">
                    <c:v>Hong Kong, 2009</c:v>
                  </c:pt>
                  <c:pt idx="35">
                    <c:v>Philippines, 2002</c:v>
                  </c:pt>
                  <c:pt idx="36">
                    <c:v>Cyprus, 2006</c:v>
                  </c:pt>
                  <c:pt idx="37">
                    <c:v>Hong Kong, 2002</c:v>
                  </c:pt>
                  <c:pt idx="38">
                    <c:v>Hungary, 2006</c:v>
                  </c:pt>
                  <c:pt idx="39">
                    <c:v>Georgia, 2009</c:v>
                  </c:pt>
                  <c:pt idx="40">
                    <c:v>Hungary, 2001</c:v>
                  </c:pt>
                  <c:pt idx="41">
                    <c:v>Bulgaria, 2001</c:v>
                  </c:pt>
                  <c:pt idx="42">
                    <c:v>Lithuania, 2009</c:v>
                  </c:pt>
                  <c:pt idx="43">
                    <c:v>Moldava, 2009</c:v>
                  </c:pt>
                  <c:pt idx="44">
                    <c:v>Ukraine, 2001</c:v>
                  </c:pt>
                  <c:pt idx="45">
                    <c:v>Croatia, 2001</c:v>
                  </c:pt>
                  <c:pt idx="46">
                    <c:v>Russia, 2001-2002</c:v>
                  </c:pt>
                  <c:pt idx="47">
                    <c:v>Romania, 2001</c:v>
                  </c:pt>
                  <c:pt idx="48">
                    <c:v>Slovakc Rep., 2006</c:v>
                  </c:pt>
                  <c:pt idx="49">
                    <c:v>Czech Rep, 2006</c:v>
                  </c:pt>
                  <c:pt idx="50">
                    <c:v>Slovak, 2001</c:v>
                  </c:pt>
                  <c:pt idx="51">
                    <c:v>Czech Republic, 2001</c:v>
                  </c:pt>
                  <c:pt idx="52">
                    <c:v>Mexico, 2011</c:v>
                  </c:pt>
                  <c:pt idx="53">
                    <c:v>Chile, 2011</c:v>
                  </c:pt>
                  <c:pt idx="54">
                    <c:v>Chile, 2008</c:v>
                  </c:pt>
                  <c:pt idx="55">
                    <c:v>Haiti, 2011</c:v>
                  </c:pt>
                  <c:pt idx="56">
                    <c:v>Suriname, 2012</c:v>
                  </c:pt>
                  <c:pt idx="57">
                    <c:v>Peru, 2011</c:v>
                  </c:pt>
                  <c:pt idx="58">
                    <c:v>Brazil, 2001-2002</c:v>
                  </c:pt>
                  <c:pt idx="59">
                    <c:v>Jamaica, 2011</c:v>
                  </c:pt>
                  <c:pt idx="60">
                    <c:v>Barbados, 2010</c:v>
                  </c:pt>
                  <c:pt idx="61">
                    <c:v>Uruguay, 2009</c:v>
                  </c:pt>
                  <c:pt idx="62">
                    <c:v>Haiti, 2004</c:v>
                  </c:pt>
                  <c:pt idx="63">
                    <c:v>Antigua and Barbudam 2008</c:v>
                  </c:pt>
                  <c:pt idx="64">
                    <c:v>Cuba , 2011</c:v>
                  </c:pt>
                  <c:pt idx="65">
                    <c:v>New Zealand, 2011</c:v>
                  </c:pt>
                  <c:pt idx="66">
                    <c:v>Australia, 2010</c:v>
                  </c:pt>
                  <c:pt idx="67">
                    <c:v>Israel, 2012</c:v>
                  </c:pt>
                  <c:pt idx="68">
                    <c:v>Australia, 2002</c:v>
                  </c:pt>
                  <c:pt idx="69">
                    <c:v>Ireland, 2010</c:v>
                  </c:pt>
                  <c:pt idx="70">
                    <c:v>New Zealand, 2000</c:v>
                  </c:pt>
                  <c:pt idx="71">
                    <c:v>Finland, 2007</c:v>
                  </c:pt>
                  <c:pt idx="72">
                    <c:v>USA, 2003</c:v>
                  </c:pt>
                  <c:pt idx="73">
                    <c:v>Ireland, 2001-2002</c:v>
                  </c:pt>
                  <c:pt idx="74">
                    <c:v>Norway, 2006</c:v>
                  </c:pt>
                  <c:pt idx="75">
                    <c:v>Switzerland, 2009</c:v>
                  </c:pt>
                  <c:pt idx="76">
                    <c:v>Sweden, 2007</c:v>
                  </c:pt>
                  <c:pt idx="77">
                    <c:v>Finland, 2001</c:v>
                  </c:pt>
                  <c:pt idx="78">
                    <c:v>Luxembourg, 2006</c:v>
                  </c:pt>
                  <c:pt idx="79">
                    <c:v>Norway, 2001</c:v>
                  </c:pt>
                  <c:pt idx="80">
                    <c:v>Sweden, 2001</c:v>
                  </c:pt>
                  <c:pt idx="81">
                    <c:v>Belgium, 2002</c:v>
                  </c:pt>
                  <c:pt idx="82">
                    <c:v>The Netherlands, 2001</c:v>
                  </c:pt>
                  <c:pt idx="83">
                    <c:v>Luxemburg, 2002</c:v>
                  </c:pt>
                  <c:pt idx="84">
                    <c:v>Germany, 2002</c:v>
                  </c:pt>
                  <c:pt idx="85">
                    <c:v>Italy, 2001</c:v>
                  </c:pt>
                  <c:pt idx="86">
                    <c:v>Spain, 2001</c:v>
                  </c:pt>
                </c:lvl>
                <c:lvl>
                  <c:pt idx="0">
                    <c:v>Africa</c:v>
                  </c:pt>
                  <c:pt idx="15">
                    <c:v>Asia and Pacific</c:v>
                  </c:pt>
                  <c:pt idx="38">
                    <c:v>Central and Eastern Europe</c:v>
                  </c:pt>
                  <c:pt idx="52">
                    <c:v>Latin America and Caribbean</c:v>
                  </c:pt>
                  <c:pt idx="65">
                    <c:v>Western European and Other States</c:v>
                  </c:pt>
                </c:lvl>
              </c:multiLvlStrCache>
            </c:multiLvlStrRef>
          </c:cat>
          <c:val>
            <c:numRef>
              <c:f>PCB!$G$5:$G$91</c:f>
              <c:numCache>
                <c:formatCode>General</c:formatCode>
                <c:ptCount val="87"/>
                <c:pt idx="0">
                  <c:v>2.145</c:v>
                </c:pt>
                <c:pt idx="1">
                  <c:v>4.321414999999984</c:v>
                </c:pt>
                <c:pt idx="2">
                  <c:v>7.0013900000000024</c:v>
                </c:pt>
                <c:pt idx="3">
                  <c:v>10.209585000000002</c:v>
                </c:pt>
                <c:pt idx="4">
                  <c:v>14.37711</c:v>
                </c:pt>
                <c:pt idx="5">
                  <c:v>25.291314999999987</c:v>
                </c:pt>
                <c:pt idx="6">
                  <c:v>25.640278203085771</c:v>
                </c:pt>
                <c:pt idx="7">
                  <c:v>30.489935000000003</c:v>
                </c:pt>
                <c:pt idx="8">
                  <c:v>30.970399999999934</c:v>
                </c:pt>
                <c:pt idx="9">
                  <c:v>31.712425000000003</c:v>
                </c:pt>
                <c:pt idx="10">
                  <c:v>37.742985000000012</c:v>
                </c:pt>
                <c:pt idx="11">
                  <c:v>49.157171000000005</c:v>
                </c:pt>
                <c:pt idx="12">
                  <c:v>50.15887</c:v>
                </c:pt>
                <c:pt idx="13">
                  <c:v>51.090100000000092</c:v>
                </c:pt>
                <c:pt idx="14">
                  <c:v>65.806595000000002</c:v>
                </c:pt>
                <c:pt idx="15">
                  <c:v>4.0465450000000001</c:v>
                </c:pt>
                <c:pt idx="16">
                  <c:v>4.699594999999988</c:v>
                </c:pt>
                <c:pt idx="17">
                  <c:v>7.2774966666666661</c:v>
                </c:pt>
                <c:pt idx="18">
                  <c:v>7.856904999999986</c:v>
                </c:pt>
                <c:pt idx="19">
                  <c:v>8.0509650000000015</c:v>
                </c:pt>
                <c:pt idx="20">
                  <c:v>8.2045950000000012</c:v>
                </c:pt>
                <c:pt idx="21">
                  <c:v>8.4845950000000006</c:v>
                </c:pt>
                <c:pt idx="22">
                  <c:v>9.4142100000000024</c:v>
                </c:pt>
                <c:pt idx="23">
                  <c:v>10.063711000000001</c:v>
                </c:pt>
                <c:pt idx="24">
                  <c:v>10.12069</c:v>
                </c:pt>
                <c:pt idx="25">
                  <c:v>11.115902098542429</c:v>
                </c:pt>
                <c:pt idx="26">
                  <c:v>11.348700000000001</c:v>
                </c:pt>
                <c:pt idx="27">
                  <c:v>13.034809999999998</c:v>
                </c:pt>
                <c:pt idx="28">
                  <c:v>15.953785000000028</c:v>
                </c:pt>
                <c:pt idx="29">
                  <c:v>15.976700000000006</c:v>
                </c:pt>
                <c:pt idx="30">
                  <c:v>16.210715</c:v>
                </c:pt>
                <c:pt idx="31">
                  <c:v>17.050144250858988</c:v>
                </c:pt>
                <c:pt idx="32">
                  <c:v>18.050200000000004</c:v>
                </c:pt>
                <c:pt idx="33">
                  <c:v>18.395025</c:v>
                </c:pt>
                <c:pt idx="34">
                  <c:v>22.029354227081132</c:v>
                </c:pt>
                <c:pt idx="35">
                  <c:v>26.323096320446435</c:v>
                </c:pt>
                <c:pt idx="36">
                  <c:v>26.575562999999949</c:v>
                </c:pt>
                <c:pt idx="37">
                  <c:v>41.677487906108773</c:v>
                </c:pt>
                <c:pt idx="38">
                  <c:v>18.313986000000035</c:v>
                </c:pt>
                <c:pt idx="39">
                  <c:v>28.584999999999987</c:v>
                </c:pt>
                <c:pt idx="40">
                  <c:v>38.562490723183863</c:v>
                </c:pt>
                <c:pt idx="41">
                  <c:v>41.091884410445793</c:v>
                </c:pt>
                <c:pt idx="42">
                  <c:v>46.628000000000092</c:v>
                </c:pt>
                <c:pt idx="43">
                  <c:v>66.747405000000185</c:v>
                </c:pt>
                <c:pt idx="44">
                  <c:v>127.46019332893792</c:v>
                </c:pt>
                <c:pt idx="45">
                  <c:v>134.64399736474218</c:v>
                </c:pt>
                <c:pt idx="46">
                  <c:v>146.66871361088931</c:v>
                </c:pt>
                <c:pt idx="47">
                  <c:v>178.25098196711377</c:v>
                </c:pt>
                <c:pt idx="48">
                  <c:v>254.60712599999999</c:v>
                </c:pt>
                <c:pt idx="49">
                  <c:v>375.8585389999991</c:v>
                </c:pt>
                <c:pt idx="50">
                  <c:v>447.2769751019365</c:v>
                </c:pt>
                <c:pt idx="51">
                  <c:v>630.86166053010049</c:v>
                </c:pt>
                <c:pt idx="52">
                  <c:v>4.3492500000000014</c:v>
                </c:pt>
                <c:pt idx="53">
                  <c:v>11.382480000000042</c:v>
                </c:pt>
                <c:pt idx="54">
                  <c:v>12.753675000000001</c:v>
                </c:pt>
                <c:pt idx="55">
                  <c:v>12.893665000000002</c:v>
                </c:pt>
                <c:pt idx="56">
                  <c:v>18.154229999999988</c:v>
                </c:pt>
                <c:pt idx="57">
                  <c:v>20.501384999999999</c:v>
                </c:pt>
                <c:pt idx="58">
                  <c:v>21.189314696415785</c:v>
                </c:pt>
                <c:pt idx="59">
                  <c:v>23.836320000000001</c:v>
                </c:pt>
                <c:pt idx="60">
                  <c:v>25.61650500000005</c:v>
                </c:pt>
                <c:pt idx="61">
                  <c:v>27.357214999999997</c:v>
                </c:pt>
                <c:pt idx="62">
                  <c:v>28.849099999999989</c:v>
                </c:pt>
                <c:pt idx="63">
                  <c:v>28.901274999999988</c:v>
                </c:pt>
                <c:pt idx="64">
                  <c:v>43.953155000000002</c:v>
                </c:pt>
                <c:pt idx="65">
                  <c:v>12.029025000000001</c:v>
                </c:pt>
                <c:pt idx="66">
                  <c:v>16.390194999999999</c:v>
                </c:pt>
                <c:pt idx="67">
                  <c:v>23.928685000000002</c:v>
                </c:pt>
                <c:pt idx="68">
                  <c:v>29.737070543340327</c:v>
                </c:pt>
                <c:pt idx="69">
                  <c:v>31.788274999999949</c:v>
                </c:pt>
                <c:pt idx="70">
                  <c:v>35.758416274091651</c:v>
                </c:pt>
                <c:pt idx="71">
                  <c:v>40.525038901109831</c:v>
                </c:pt>
                <c:pt idx="72">
                  <c:v>52.626383859102674</c:v>
                </c:pt>
                <c:pt idx="73">
                  <c:v>55.457258462131975</c:v>
                </c:pt>
                <c:pt idx="74">
                  <c:v>65.709486999999982</c:v>
                </c:pt>
                <c:pt idx="75">
                  <c:v>78.948900000000023</c:v>
                </c:pt>
                <c:pt idx="76">
                  <c:v>84.307839999999999</c:v>
                </c:pt>
                <c:pt idx="77">
                  <c:v>90.707440019465608</c:v>
                </c:pt>
                <c:pt idx="78">
                  <c:v>115.32374399999998</c:v>
                </c:pt>
                <c:pt idx="79">
                  <c:v>118.54603076348131</c:v>
                </c:pt>
                <c:pt idx="80">
                  <c:v>146.32973000000001</c:v>
                </c:pt>
                <c:pt idx="81">
                  <c:v>189.82330969758459</c:v>
                </c:pt>
                <c:pt idx="82">
                  <c:v>192.84506248332389</c:v>
                </c:pt>
                <c:pt idx="83">
                  <c:v>215.74733196395158</c:v>
                </c:pt>
                <c:pt idx="84">
                  <c:v>215.83835963991166</c:v>
                </c:pt>
                <c:pt idx="85">
                  <c:v>249.53086685563747</c:v>
                </c:pt>
                <c:pt idx="86">
                  <c:v>264.41467231509688</c:v>
                </c:pt>
              </c:numCache>
            </c:numRef>
          </c:val>
        </c:ser>
        <c:axId val="79196160"/>
        <c:axId val="79197696"/>
      </c:barChart>
      <c:catAx>
        <c:axId val="79196160"/>
        <c:scaling>
          <c:orientation val="minMax"/>
        </c:scaling>
        <c:axPos val="b"/>
        <c:tickLblPos val="nextTo"/>
        <c:spPr>
          <a:ln>
            <a:noFill/>
          </a:ln>
        </c:spPr>
        <c:txPr>
          <a:bodyPr/>
          <a:lstStyle/>
          <a:p>
            <a:pPr>
              <a:defRPr lang="en-GB" sz="600"/>
            </a:pPr>
            <a:endParaRPr lang="fr-FR"/>
          </a:p>
        </c:txPr>
        <c:crossAx val="79197696"/>
        <c:crosses val="autoZero"/>
        <c:auto val="1"/>
        <c:lblAlgn val="ctr"/>
        <c:lblOffset val="100"/>
      </c:catAx>
      <c:valAx>
        <c:axId val="79197696"/>
        <c:scaling>
          <c:orientation val="minMax"/>
        </c:scaling>
        <c:axPos val="l"/>
        <c:majorGridlines/>
        <c:title>
          <c:tx>
            <c:rich>
              <a:bodyPr rot="-5400000" vert="horz"/>
              <a:lstStyle/>
              <a:p>
                <a:pPr>
                  <a:defRPr lang="en-GB"/>
                </a:pPr>
                <a:r>
                  <a:rPr lang="en-US"/>
                  <a:t>ng/g fat</a:t>
                </a:r>
              </a:p>
            </c:rich>
          </c:tx>
          <c:layout/>
        </c:title>
        <c:numFmt formatCode="General" sourceLinked="1"/>
        <c:tickLblPos val="nextTo"/>
        <c:txPr>
          <a:bodyPr/>
          <a:lstStyle/>
          <a:p>
            <a:pPr>
              <a:defRPr lang="en-GB"/>
            </a:pPr>
            <a:endParaRPr lang="fr-FR"/>
          </a:p>
        </c:txPr>
        <c:crossAx val="79196160"/>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CH"/>
  <c:chart>
    <c:autoTitleDeleted val="1"/>
    <c:plotArea>
      <c:layout>
        <c:manualLayout>
          <c:layoutTarget val="inner"/>
          <c:xMode val="edge"/>
          <c:yMode val="edge"/>
          <c:x val="5.6885989345677762E-2"/>
          <c:y val="0.11105528760271505"/>
          <c:w val="0.93112444372314462"/>
          <c:h val="0.58405782097502357"/>
        </c:manualLayout>
      </c:layout>
      <c:barChart>
        <c:barDir val="col"/>
        <c:grouping val="clustered"/>
        <c:ser>
          <c:idx val="0"/>
          <c:order val="0"/>
          <c:dPt>
            <c:idx val="15"/>
            <c:spPr>
              <a:solidFill>
                <a:srgbClr val="FFC000"/>
              </a:solidFill>
            </c:spPr>
          </c:dPt>
          <c:dPt>
            <c:idx val="16"/>
            <c:spPr>
              <a:solidFill>
                <a:srgbClr val="FFC000"/>
              </a:solidFill>
            </c:spPr>
          </c:dPt>
          <c:dPt>
            <c:idx val="17"/>
            <c:spPr>
              <a:solidFill>
                <a:srgbClr val="FFC000"/>
              </a:solidFill>
            </c:spPr>
          </c:dPt>
          <c:dPt>
            <c:idx val="18"/>
            <c:spPr>
              <a:solidFill>
                <a:srgbClr val="FFC000"/>
              </a:solidFill>
            </c:spPr>
          </c:dPt>
          <c:dPt>
            <c:idx val="19"/>
            <c:spPr>
              <a:solidFill>
                <a:srgbClr val="FFC000"/>
              </a:solidFill>
            </c:spPr>
          </c:dPt>
          <c:dPt>
            <c:idx val="20"/>
            <c:spPr>
              <a:solidFill>
                <a:srgbClr val="FFC000"/>
              </a:solidFill>
            </c:spPr>
          </c:dPt>
          <c:dPt>
            <c:idx val="21"/>
            <c:spPr>
              <a:solidFill>
                <a:srgbClr val="FFC000"/>
              </a:solidFill>
            </c:spPr>
          </c:dPt>
          <c:dPt>
            <c:idx val="22"/>
            <c:spPr>
              <a:solidFill>
                <a:srgbClr val="FFC000"/>
              </a:solidFill>
            </c:spPr>
          </c:dPt>
          <c:dPt>
            <c:idx val="23"/>
            <c:spPr>
              <a:solidFill>
                <a:srgbClr val="FFC000"/>
              </a:solidFill>
            </c:spPr>
          </c:dPt>
          <c:dPt>
            <c:idx val="24"/>
            <c:spPr>
              <a:solidFill>
                <a:srgbClr val="FFC000"/>
              </a:solidFill>
            </c:spPr>
          </c:dPt>
          <c:dPt>
            <c:idx val="25"/>
            <c:spPr>
              <a:solidFill>
                <a:srgbClr val="FFC000"/>
              </a:solidFill>
            </c:spPr>
          </c:dPt>
          <c:dPt>
            <c:idx val="26"/>
            <c:spPr>
              <a:solidFill>
                <a:srgbClr val="FFC000"/>
              </a:solidFill>
            </c:spPr>
          </c:dPt>
          <c:dPt>
            <c:idx val="27"/>
            <c:spPr>
              <a:solidFill>
                <a:srgbClr val="FFC000"/>
              </a:solidFill>
            </c:spPr>
          </c:dPt>
          <c:dPt>
            <c:idx val="28"/>
            <c:spPr>
              <a:solidFill>
                <a:srgbClr val="FFC000"/>
              </a:solidFill>
            </c:spPr>
          </c:dPt>
          <c:dPt>
            <c:idx val="29"/>
            <c:spPr>
              <a:solidFill>
                <a:srgbClr val="FFC000"/>
              </a:solidFill>
            </c:spPr>
          </c:dPt>
          <c:dPt>
            <c:idx val="30"/>
            <c:spPr>
              <a:solidFill>
                <a:srgbClr val="FFC000"/>
              </a:solidFill>
            </c:spPr>
          </c:dPt>
          <c:dPt>
            <c:idx val="31"/>
            <c:spPr>
              <a:solidFill>
                <a:srgbClr val="FFC000"/>
              </a:solidFill>
            </c:spPr>
          </c:dPt>
          <c:dPt>
            <c:idx val="32"/>
            <c:spPr>
              <a:solidFill>
                <a:srgbClr val="FFC000"/>
              </a:solidFill>
            </c:spPr>
          </c:dPt>
          <c:dPt>
            <c:idx val="33"/>
            <c:spPr>
              <a:solidFill>
                <a:srgbClr val="FFC000"/>
              </a:solidFill>
            </c:spPr>
          </c:dPt>
          <c:dPt>
            <c:idx val="34"/>
            <c:spPr>
              <a:solidFill>
                <a:srgbClr val="FFC000"/>
              </a:solidFill>
            </c:spPr>
          </c:dPt>
          <c:dPt>
            <c:idx val="35"/>
            <c:spPr>
              <a:solidFill>
                <a:srgbClr val="FFC000"/>
              </a:solidFill>
            </c:spPr>
          </c:dPt>
          <c:dPt>
            <c:idx val="36"/>
            <c:spPr>
              <a:solidFill>
                <a:srgbClr val="FFC000"/>
              </a:solidFill>
            </c:spPr>
          </c:dPt>
          <c:dPt>
            <c:idx val="37"/>
            <c:spPr>
              <a:solidFill>
                <a:srgbClr val="FFC000"/>
              </a:solidFill>
            </c:spPr>
          </c:dPt>
          <c:dPt>
            <c:idx val="38"/>
            <c:spPr>
              <a:solidFill>
                <a:srgbClr val="00B050"/>
              </a:solidFill>
            </c:spPr>
          </c:dPt>
          <c:dPt>
            <c:idx val="39"/>
            <c:spPr>
              <a:solidFill>
                <a:srgbClr val="00B050"/>
              </a:solidFill>
            </c:spPr>
          </c:dPt>
          <c:dPt>
            <c:idx val="40"/>
            <c:spPr>
              <a:solidFill>
                <a:srgbClr val="00B050"/>
              </a:solidFill>
            </c:spPr>
          </c:dPt>
          <c:dPt>
            <c:idx val="41"/>
            <c:spPr>
              <a:solidFill>
                <a:srgbClr val="00B050"/>
              </a:solidFill>
            </c:spPr>
          </c:dPt>
          <c:dPt>
            <c:idx val="42"/>
            <c:spPr>
              <a:solidFill>
                <a:srgbClr val="00B050"/>
              </a:solidFill>
            </c:spPr>
          </c:dPt>
          <c:dPt>
            <c:idx val="43"/>
            <c:spPr>
              <a:solidFill>
                <a:srgbClr val="00B050"/>
              </a:solidFill>
            </c:spPr>
          </c:dPt>
          <c:dPt>
            <c:idx val="44"/>
            <c:spPr>
              <a:solidFill>
                <a:srgbClr val="00B050"/>
              </a:solidFill>
            </c:spPr>
          </c:dPt>
          <c:dPt>
            <c:idx val="45"/>
            <c:spPr>
              <a:solidFill>
                <a:srgbClr val="00B050"/>
              </a:solidFill>
            </c:spPr>
          </c:dPt>
          <c:dPt>
            <c:idx val="46"/>
            <c:spPr>
              <a:solidFill>
                <a:srgbClr val="00B050"/>
              </a:solidFill>
            </c:spPr>
          </c:dPt>
          <c:dPt>
            <c:idx val="47"/>
            <c:spPr>
              <a:solidFill>
                <a:srgbClr val="00B050"/>
              </a:solidFill>
            </c:spPr>
          </c:dPt>
          <c:dPt>
            <c:idx val="48"/>
            <c:spPr>
              <a:solidFill>
                <a:srgbClr val="00B050"/>
              </a:solidFill>
            </c:spPr>
          </c:dPt>
          <c:dPt>
            <c:idx val="49"/>
            <c:spPr>
              <a:solidFill>
                <a:srgbClr val="00B050"/>
              </a:solidFill>
            </c:spPr>
          </c:dPt>
          <c:dPt>
            <c:idx val="50"/>
            <c:spPr>
              <a:solidFill>
                <a:srgbClr val="00B050"/>
              </a:solidFill>
            </c:spPr>
          </c:dPt>
          <c:dPt>
            <c:idx val="51"/>
            <c:spPr>
              <a:solidFill>
                <a:srgbClr val="00B050"/>
              </a:solidFill>
            </c:spPr>
          </c:dPt>
          <c:dPt>
            <c:idx val="52"/>
            <c:spPr>
              <a:solidFill>
                <a:srgbClr val="C00000"/>
              </a:solidFill>
            </c:spPr>
          </c:dPt>
          <c:dPt>
            <c:idx val="53"/>
            <c:spPr>
              <a:solidFill>
                <a:srgbClr val="C00000"/>
              </a:solidFill>
            </c:spPr>
          </c:dPt>
          <c:dPt>
            <c:idx val="54"/>
            <c:spPr>
              <a:solidFill>
                <a:srgbClr val="C00000"/>
              </a:solidFill>
            </c:spPr>
          </c:dPt>
          <c:dPt>
            <c:idx val="55"/>
            <c:spPr>
              <a:solidFill>
                <a:srgbClr val="C00000"/>
              </a:solidFill>
            </c:spPr>
          </c:dPt>
          <c:dPt>
            <c:idx val="56"/>
            <c:spPr>
              <a:solidFill>
                <a:srgbClr val="C00000"/>
              </a:solidFill>
            </c:spPr>
          </c:dPt>
          <c:dPt>
            <c:idx val="57"/>
            <c:spPr>
              <a:solidFill>
                <a:srgbClr val="C00000"/>
              </a:solidFill>
            </c:spPr>
          </c:dPt>
          <c:dPt>
            <c:idx val="58"/>
            <c:spPr>
              <a:solidFill>
                <a:srgbClr val="C00000"/>
              </a:solidFill>
            </c:spPr>
          </c:dPt>
          <c:dPt>
            <c:idx val="59"/>
            <c:spPr>
              <a:solidFill>
                <a:srgbClr val="C00000"/>
              </a:solidFill>
            </c:spPr>
          </c:dPt>
          <c:dPt>
            <c:idx val="60"/>
            <c:spPr>
              <a:solidFill>
                <a:srgbClr val="C00000"/>
              </a:solidFill>
            </c:spPr>
          </c:dPt>
          <c:dPt>
            <c:idx val="61"/>
            <c:spPr>
              <a:solidFill>
                <a:srgbClr val="C00000"/>
              </a:solidFill>
            </c:spPr>
          </c:dPt>
          <c:dPt>
            <c:idx val="62"/>
            <c:spPr>
              <a:solidFill>
                <a:srgbClr val="C00000"/>
              </a:solidFill>
            </c:spPr>
          </c:dPt>
          <c:dPt>
            <c:idx val="63"/>
            <c:spPr>
              <a:solidFill>
                <a:srgbClr val="C00000"/>
              </a:solidFill>
            </c:spPr>
          </c:dPt>
          <c:dPt>
            <c:idx val="64"/>
            <c:spPr>
              <a:solidFill>
                <a:srgbClr val="C00000"/>
              </a:solidFill>
            </c:spPr>
          </c:dPt>
          <c:dPt>
            <c:idx val="65"/>
            <c:spPr>
              <a:solidFill>
                <a:schemeClr val="accent4">
                  <a:lumMod val="75000"/>
                </a:schemeClr>
              </a:solidFill>
            </c:spPr>
          </c:dPt>
          <c:dPt>
            <c:idx val="66"/>
            <c:spPr>
              <a:solidFill>
                <a:schemeClr val="accent4">
                  <a:lumMod val="75000"/>
                </a:schemeClr>
              </a:solidFill>
            </c:spPr>
          </c:dPt>
          <c:dPt>
            <c:idx val="67"/>
            <c:spPr>
              <a:solidFill>
                <a:schemeClr val="accent4">
                  <a:lumMod val="75000"/>
                </a:schemeClr>
              </a:solidFill>
            </c:spPr>
          </c:dPt>
          <c:dPt>
            <c:idx val="68"/>
            <c:spPr>
              <a:solidFill>
                <a:schemeClr val="accent4">
                  <a:lumMod val="75000"/>
                </a:schemeClr>
              </a:solidFill>
            </c:spPr>
          </c:dPt>
          <c:dPt>
            <c:idx val="69"/>
            <c:spPr>
              <a:solidFill>
                <a:schemeClr val="accent4">
                  <a:lumMod val="75000"/>
                </a:schemeClr>
              </a:solidFill>
            </c:spPr>
          </c:dPt>
          <c:dPt>
            <c:idx val="70"/>
            <c:spPr>
              <a:solidFill>
                <a:schemeClr val="accent4">
                  <a:lumMod val="75000"/>
                </a:schemeClr>
              </a:solidFill>
            </c:spPr>
          </c:dPt>
          <c:dPt>
            <c:idx val="71"/>
            <c:spPr>
              <a:solidFill>
                <a:schemeClr val="accent4">
                  <a:lumMod val="75000"/>
                </a:schemeClr>
              </a:solidFill>
            </c:spPr>
          </c:dPt>
          <c:dPt>
            <c:idx val="72"/>
            <c:spPr>
              <a:solidFill>
                <a:schemeClr val="accent4">
                  <a:lumMod val="75000"/>
                </a:schemeClr>
              </a:solidFill>
            </c:spPr>
          </c:dPt>
          <c:dPt>
            <c:idx val="73"/>
            <c:spPr>
              <a:solidFill>
                <a:schemeClr val="accent4">
                  <a:lumMod val="75000"/>
                </a:schemeClr>
              </a:solidFill>
            </c:spPr>
          </c:dPt>
          <c:dPt>
            <c:idx val="74"/>
            <c:spPr>
              <a:solidFill>
                <a:schemeClr val="accent4">
                  <a:lumMod val="75000"/>
                </a:schemeClr>
              </a:solidFill>
            </c:spPr>
          </c:dPt>
          <c:dPt>
            <c:idx val="75"/>
            <c:spPr>
              <a:solidFill>
                <a:schemeClr val="accent4">
                  <a:lumMod val="75000"/>
                </a:schemeClr>
              </a:solidFill>
            </c:spPr>
          </c:dPt>
          <c:dPt>
            <c:idx val="76"/>
            <c:spPr>
              <a:solidFill>
                <a:schemeClr val="accent4">
                  <a:lumMod val="75000"/>
                </a:schemeClr>
              </a:solidFill>
            </c:spPr>
          </c:dPt>
          <c:dPt>
            <c:idx val="77"/>
            <c:spPr>
              <a:solidFill>
                <a:schemeClr val="accent4">
                  <a:lumMod val="75000"/>
                </a:schemeClr>
              </a:solidFill>
            </c:spPr>
          </c:dPt>
          <c:dPt>
            <c:idx val="78"/>
            <c:spPr>
              <a:solidFill>
                <a:schemeClr val="accent4">
                  <a:lumMod val="75000"/>
                </a:schemeClr>
              </a:solidFill>
            </c:spPr>
          </c:dPt>
          <c:dPt>
            <c:idx val="79"/>
            <c:spPr>
              <a:solidFill>
                <a:schemeClr val="accent4">
                  <a:lumMod val="75000"/>
                </a:schemeClr>
              </a:solidFill>
            </c:spPr>
          </c:dPt>
          <c:dPt>
            <c:idx val="80"/>
            <c:spPr>
              <a:solidFill>
                <a:schemeClr val="accent4">
                  <a:lumMod val="75000"/>
                </a:schemeClr>
              </a:solidFill>
            </c:spPr>
          </c:dPt>
          <c:dPt>
            <c:idx val="81"/>
            <c:spPr>
              <a:solidFill>
                <a:schemeClr val="accent4">
                  <a:lumMod val="75000"/>
                </a:schemeClr>
              </a:solidFill>
            </c:spPr>
          </c:dPt>
          <c:dPt>
            <c:idx val="82"/>
            <c:spPr>
              <a:solidFill>
                <a:schemeClr val="accent4">
                  <a:lumMod val="75000"/>
                </a:schemeClr>
              </a:solidFill>
            </c:spPr>
          </c:dPt>
          <c:dPt>
            <c:idx val="83"/>
            <c:spPr>
              <a:solidFill>
                <a:schemeClr val="accent4">
                  <a:lumMod val="75000"/>
                </a:schemeClr>
              </a:solidFill>
            </c:spPr>
          </c:dPt>
          <c:dPt>
            <c:idx val="84"/>
            <c:spPr>
              <a:solidFill>
                <a:schemeClr val="accent4">
                  <a:lumMod val="75000"/>
                </a:schemeClr>
              </a:solidFill>
            </c:spPr>
          </c:dPt>
          <c:dPt>
            <c:idx val="85"/>
            <c:spPr>
              <a:solidFill>
                <a:schemeClr val="accent4">
                  <a:lumMod val="75000"/>
                </a:schemeClr>
              </a:solidFill>
            </c:spPr>
          </c:dPt>
          <c:dPt>
            <c:idx val="86"/>
            <c:spPr>
              <a:solidFill>
                <a:schemeClr val="accent4">
                  <a:lumMod val="75000"/>
                </a:schemeClr>
              </a:solidFill>
            </c:spPr>
          </c:dPt>
          <c:cat>
            <c:multiLvlStrRef>
              <c:f>'PCDD Table and Graph'!$E$5:$F$91</c:f>
              <c:multiLvlStrCache>
                <c:ptCount val="87"/>
                <c:lvl>
                  <c:pt idx="0">
                    <c:v>Egypt, 2001</c:v>
                  </c:pt>
                  <c:pt idx="1">
                    <c:v>Congo (Dem.Rep.), 2009</c:v>
                  </c:pt>
                  <c:pt idx="2">
                    <c:v>Cote d'Ivoire, 2010</c:v>
                  </c:pt>
                  <c:pt idx="3">
                    <c:v>Senegal, 2009</c:v>
                  </c:pt>
                  <c:pt idx="4">
                    <c:v>Sudan, 2006</c:v>
                  </c:pt>
                  <c:pt idx="5">
                    <c:v>Djibouti, 2011</c:v>
                  </c:pt>
                  <c:pt idx="6">
                    <c:v>Mali,2009</c:v>
                  </c:pt>
                  <c:pt idx="7">
                    <c:v>Ghana, 2009</c:v>
                  </c:pt>
                  <c:pt idx="8">
                    <c:v>Togo, 2010</c:v>
                  </c:pt>
                  <c:pt idx="9">
                    <c:v>Nigeria, 2008</c:v>
                  </c:pt>
                  <c:pt idx="10">
                    <c:v>Mauritius, 2009</c:v>
                  </c:pt>
                  <c:pt idx="11">
                    <c:v>Niger, 2011</c:v>
                  </c:pt>
                  <c:pt idx="12">
                    <c:v>Kenya,2009</c:v>
                  </c:pt>
                  <c:pt idx="13">
                    <c:v>Uganda, 2009</c:v>
                  </c:pt>
                  <c:pt idx="14">
                    <c:v>Ethiopia, 2012</c:v>
                  </c:pt>
                  <c:pt idx="15">
                    <c:v>India, 2009</c:v>
                  </c:pt>
                  <c:pt idx="16">
                    <c:v>Hong Kong, 2002</c:v>
                  </c:pt>
                  <c:pt idx="17">
                    <c:v>Hong Kong, 2009</c:v>
                  </c:pt>
                  <c:pt idx="18">
                    <c:v>Indonesia, 2011</c:v>
                  </c:pt>
                  <c:pt idx="19">
                    <c:v>Marshall Islands, 2011</c:v>
                  </c:pt>
                  <c:pt idx="20">
                    <c:v>Fiji / Kadavu, 2011</c:v>
                  </c:pt>
                  <c:pt idx="21">
                    <c:v>Cyprus, 2006</c:v>
                  </c:pt>
                  <c:pt idx="22">
                    <c:v>Tajikistan, 2009</c:v>
                  </c:pt>
                  <c:pt idx="23">
                    <c:v>Fiji, 2006</c:v>
                  </c:pt>
                  <c:pt idx="24">
                    <c:v>Korea (Rep. of), 2008</c:v>
                  </c:pt>
                  <c:pt idx="25">
                    <c:v>Philippines, 2002</c:v>
                  </c:pt>
                  <c:pt idx="26">
                    <c:v>Niue, 2011</c:v>
                  </c:pt>
                  <c:pt idx="27">
                    <c:v>Kiribati, 2006</c:v>
                  </c:pt>
                  <c:pt idx="28">
                    <c:v>Fiji, 2002</c:v>
                  </c:pt>
                  <c:pt idx="29">
                    <c:v>Pacific States, 2011</c:v>
                  </c:pt>
                  <c:pt idx="30">
                    <c:v>Palau, 2011</c:v>
                  </c:pt>
                  <c:pt idx="31">
                    <c:v>Syria, 2009</c:v>
                  </c:pt>
                  <c:pt idx="32">
                    <c:v>Samoa, 2011</c:v>
                  </c:pt>
                  <c:pt idx="33">
                    <c:v>Tonga, 2008</c:v>
                  </c:pt>
                  <c:pt idx="34">
                    <c:v>Kiribati, 2011</c:v>
                  </c:pt>
                  <c:pt idx="35">
                    <c:v>Fiji, 2011</c:v>
                  </c:pt>
                  <c:pt idx="36">
                    <c:v>Solomon Islands, 2011</c:v>
                  </c:pt>
                  <c:pt idx="37">
                    <c:v>Tuvalu, 2011</c:v>
                  </c:pt>
                  <c:pt idx="38">
                    <c:v>Romania, 2001</c:v>
                  </c:pt>
                  <c:pt idx="39">
                    <c:v>Ukraine, 2001</c:v>
                  </c:pt>
                  <c:pt idx="40">
                    <c:v>Russia, 2001-2002</c:v>
                  </c:pt>
                  <c:pt idx="41">
                    <c:v>Moldava, 2009</c:v>
                  </c:pt>
                  <c:pt idx="42">
                    <c:v>Slovak, 2001</c:v>
                  </c:pt>
                  <c:pt idx="43">
                    <c:v>Czech Republic, 2001</c:v>
                  </c:pt>
                  <c:pt idx="44">
                    <c:v>Czech Rep, 2006</c:v>
                  </c:pt>
                  <c:pt idx="45">
                    <c:v>Slovakc Rep., 2006</c:v>
                  </c:pt>
                  <c:pt idx="46">
                    <c:v>Hungary, 2001</c:v>
                  </c:pt>
                  <c:pt idx="47">
                    <c:v>Croatia, 2001</c:v>
                  </c:pt>
                  <c:pt idx="48">
                    <c:v>Bulgaria, 2001</c:v>
                  </c:pt>
                  <c:pt idx="49">
                    <c:v>Lithuania, 2009</c:v>
                  </c:pt>
                  <c:pt idx="50">
                    <c:v>Hungary, 2006</c:v>
                  </c:pt>
                  <c:pt idx="51">
                    <c:v>Georgia, 2009</c:v>
                  </c:pt>
                  <c:pt idx="52">
                    <c:v>Chile, 2008</c:v>
                  </c:pt>
                  <c:pt idx="53">
                    <c:v>Uruguay, 2009</c:v>
                  </c:pt>
                  <c:pt idx="54">
                    <c:v>Mexico, 2011</c:v>
                  </c:pt>
                  <c:pt idx="55">
                    <c:v>Jamaica, 2011</c:v>
                  </c:pt>
                  <c:pt idx="56">
                    <c:v>Chile, 2011</c:v>
                  </c:pt>
                  <c:pt idx="57">
                    <c:v>Barbados, 2010</c:v>
                  </c:pt>
                  <c:pt idx="58">
                    <c:v>Antigua and Barbudam 2008</c:v>
                  </c:pt>
                  <c:pt idx="59">
                    <c:v>Brazil, 2001-2002</c:v>
                  </c:pt>
                  <c:pt idx="60">
                    <c:v>Cuba , 2011</c:v>
                  </c:pt>
                  <c:pt idx="61">
                    <c:v>Suriname, 2012</c:v>
                  </c:pt>
                  <c:pt idx="62">
                    <c:v>Peru, 2011</c:v>
                  </c:pt>
                  <c:pt idx="63">
                    <c:v>Haiti, 2004</c:v>
                  </c:pt>
                  <c:pt idx="64">
                    <c:v>Haiti, 2011</c:v>
                  </c:pt>
                  <c:pt idx="65">
                    <c:v>The Netherlands, 2001</c:v>
                  </c:pt>
                  <c:pt idx="66">
                    <c:v>Belgium, 2002</c:v>
                  </c:pt>
                  <c:pt idx="67">
                    <c:v>Luxemburg, 2002</c:v>
                  </c:pt>
                  <c:pt idx="68">
                    <c:v>Germany, 2002</c:v>
                  </c:pt>
                  <c:pt idx="69">
                    <c:v>Italy, 2001</c:v>
                  </c:pt>
                  <c:pt idx="70">
                    <c:v>Spain, 2001</c:v>
                  </c:pt>
                  <c:pt idx="71">
                    <c:v>Luxembourg, 2006</c:v>
                  </c:pt>
                  <c:pt idx="72">
                    <c:v>Sweden, 2001</c:v>
                  </c:pt>
                  <c:pt idx="73">
                    <c:v>Finland, 2001</c:v>
                  </c:pt>
                  <c:pt idx="74">
                    <c:v>Ireland, 2001-2002</c:v>
                  </c:pt>
                  <c:pt idx="75">
                    <c:v>Norway, 2001</c:v>
                  </c:pt>
                  <c:pt idx="76">
                    <c:v>USA, 2003</c:v>
                  </c:pt>
                  <c:pt idx="77">
                    <c:v>New Zealand, 2000</c:v>
                  </c:pt>
                  <c:pt idx="78">
                    <c:v>Switzerland, 2009</c:v>
                  </c:pt>
                  <c:pt idx="79">
                    <c:v>Sweden, 2007</c:v>
                  </c:pt>
                  <c:pt idx="80">
                    <c:v>Finland, 2007</c:v>
                  </c:pt>
                  <c:pt idx="81">
                    <c:v>Australia, 2002</c:v>
                  </c:pt>
                  <c:pt idx="82">
                    <c:v>Norway, 2006</c:v>
                  </c:pt>
                  <c:pt idx="83">
                    <c:v>Ireland, 2010</c:v>
                  </c:pt>
                  <c:pt idx="84">
                    <c:v>Australia, 2010</c:v>
                  </c:pt>
                  <c:pt idx="85">
                    <c:v>Israel, 2012</c:v>
                  </c:pt>
                  <c:pt idx="86">
                    <c:v>New Zealand, 2011</c:v>
                  </c:pt>
                </c:lvl>
                <c:lvl>
                  <c:pt idx="0">
                    <c:v>Africa</c:v>
                  </c:pt>
                  <c:pt idx="15">
                    <c:v>Asia and Pacific</c:v>
                  </c:pt>
                  <c:pt idx="38">
                    <c:v>Central and Eastern Europe</c:v>
                  </c:pt>
                  <c:pt idx="52">
                    <c:v>Latin America and Caribbean</c:v>
                  </c:pt>
                  <c:pt idx="65">
                    <c:v>Western European and Other States</c:v>
                  </c:pt>
                </c:lvl>
              </c:multiLvlStrCache>
            </c:multiLvlStrRef>
          </c:cat>
          <c:val>
            <c:numRef>
              <c:f>'PCDD Table and Graph'!$G$5:$G$91</c:f>
              <c:numCache>
                <c:formatCode>General</c:formatCode>
                <c:ptCount val="87"/>
                <c:pt idx="0">
                  <c:v>22.71881741538003</c:v>
                </c:pt>
                <c:pt idx="1">
                  <c:v>12.466815495500002</c:v>
                </c:pt>
                <c:pt idx="2">
                  <c:v>11.086395545</c:v>
                </c:pt>
                <c:pt idx="3">
                  <c:v>7.184668750000001</c:v>
                </c:pt>
                <c:pt idx="4">
                  <c:v>6.1860208499999878</c:v>
                </c:pt>
                <c:pt idx="5">
                  <c:v>4.3704999999999989</c:v>
                </c:pt>
                <c:pt idx="6">
                  <c:v>3.9094892894999997</c:v>
                </c:pt>
                <c:pt idx="7">
                  <c:v>3.1953752500000001</c:v>
                </c:pt>
                <c:pt idx="8">
                  <c:v>3.1414356260000003</c:v>
                </c:pt>
                <c:pt idx="9">
                  <c:v>3.1245748500000055</c:v>
                </c:pt>
                <c:pt idx="10">
                  <c:v>2.7602331060000012</c:v>
                </c:pt>
                <c:pt idx="11">
                  <c:v>2.5446811919999996</c:v>
                </c:pt>
                <c:pt idx="12">
                  <c:v>1.891636082999997</c:v>
                </c:pt>
                <c:pt idx="13">
                  <c:v>1.4730721019999999</c:v>
                </c:pt>
                <c:pt idx="14">
                  <c:v>1.2061014365</c:v>
                </c:pt>
                <c:pt idx="15">
                  <c:v>24.320767478</c:v>
                </c:pt>
                <c:pt idx="16">
                  <c:v>8.0284235795224905</c:v>
                </c:pt>
                <c:pt idx="17">
                  <c:v>7.5855100817194945</c:v>
                </c:pt>
                <c:pt idx="18">
                  <c:v>5.528882916999982</c:v>
                </c:pt>
                <c:pt idx="19">
                  <c:v>4.6028716064999839</c:v>
                </c:pt>
                <c:pt idx="20">
                  <c:v>4.5554660720000015</c:v>
                </c:pt>
                <c:pt idx="21">
                  <c:v>4.444660449999998</c:v>
                </c:pt>
                <c:pt idx="22">
                  <c:v>4.4044248724999848</c:v>
                </c:pt>
                <c:pt idx="23">
                  <c:v>4.0336421846050472</c:v>
                </c:pt>
                <c:pt idx="24">
                  <c:v>4.022161149999989</c:v>
                </c:pt>
                <c:pt idx="25">
                  <c:v>3.927282954426734</c:v>
                </c:pt>
                <c:pt idx="26">
                  <c:v>3.8909398635000003</c:v>
                </c:pt>
                <c:pt idx="27">
                  <c:v>3.6947569999999987</c:v>
                </c:pt>
                <c:pt idx="28">
                  <c:v>3.3339376234253386</c:v>
                </c:pt>
                <c:pt idx="29">
                  <c:v>3.3175039605000003</c:v>
                </c:pt>
                <c:pt idx="30">
                  <c:v>3.2339488114999999</c:v>
                </c:pt>
                <c:pt idx="31">
                  <c:v>3.1479152500000049</c:v>
                </c:pt>
                <c:pt idx="32">
                  <c:v>2.9737830100000009</c:v>
                </c:pt>
                <c:pt idx="33">
                  <c:v>2.8173199999999987</c:v>
                </c:pt>
                <c:pt idx="34">
                  <c:v>2.7863343715000068</c:v>
                </c:pt>
                <c:pt idx="35">
                  <c:v>2.5785061220000007</c:v>
                </c:pt>
                <c:pt idx="36">
                  <c:v>2.4562155274999977</c:v>
                </c:pt>
                <c:pt idx="37">
                  <c:v>2.2480798165000002</c:v>
                </c:pt>
                <c:pt idx="38">
                  <c:v>9.6146256634383089</c:v>
                </c:pt>
                <c:pt idx="39">
                  <c:v>9.4899242835237096</c:v>
                </c:pt>
                <c:pt idx="40">
                  <c:v>9.3528372388135743</c:v>
                </c:pt>
                <c:pt idx="41">
                  <c:v>9.3372826500000023</c:v>
                </c:pt>
                <c:pt idx="42">
                  <c:v>8.9291974100043205</c:v>
                </c:pt>
                <c:pt idx="43">
                  <c:v>8.5339707242317786</c:v>
                </c:pt>
                <c:pt idx="44">
                  <c:v>8.3089686</c:v>
                </c:pt>
                <c:pt idx="45">
                  <c:v>6.4575942499999801</c:v>
                </c:pt>
                <c:pt idx="46">
                  <c:v>6.4353854738706113</c:v>
                </c:pt>
                <c:pt idx="47">
                  <c:v>6.3848082360037255</c:v>
                </c:pt>
                <c:pt idx="48">
                  <c:v>6.0515353333819748</c:v>
                </c:pt>
                <c:pt idx="49">
                  <c:v>5.846288468</c:v>
                </c:pt>
                <c:pt idx="50">
                  <c:v>4.9207255999999955</c:v>
                </c:pt>
                <c:pt idx="51">
                  <c:v>4.8138928294999879</c:v>
                </c:pt>
                <c:pt idx="52">
                  <c:v>9.7327515500000015</c:v>
                </c:pt>
                <c:pt idx="53">
                  <c:v>6.9057077250000107</c:v>
                </c:pt>
                <c:pt idx="54">
                  <c:v>5.3224914299999915</c:v>
                </c:pt>
                <c:pt idx="55">
                  <c:v>4.6220029179999838</c:v>
                </c:pt>
                <c:pt idx="56">
                  <c:v>4.5983965239999955</c:v>
                </c:pt>
                <c:pt idx="57">
                  <c:v>4.5400597960000004</c:v>
                </c:pt>
                <c:pt idx="58">
                  <c:v>4.2736514500000116</c:v>
                </c:pt>
                <c:pt idx="59">
                  <c:v>3.9475998710016458</c:v>
                </c:pt>
                <c:pt idx="60">
                  <c:v>3.8249450119999997</c:v>
                </c:pt>
                <c:pt idx="61">
                  <c:v>3.806022518999999</c:v>
                </c:pt>
                <c:pt idx="62">
                  <c:v>3.4591296569999996</c:v>
                </c:pt>
                <c:pt idx="63">
                  <c:v>3.1728534999999929</c:v>
                </c:pt>
                <c:pt idx="64">
                  <c:v>2.3769760844999968</c:v>
                </c:pt>
                <c:pt idx="65">
                  <c:v>18.802798688384602</c:v>
                </c:pt>
                <c:pt idx="66">
                  <c:v>16.786981896981107</c:v>
                </c:pt>
                <c:pt idx="67">
                  <c:v>14.913508000495771</c:v>
                </c:pt>
                <c:pt idx="68">
                  <c:v>12.214724348898342</c:v>
                </c:pt>
                <c:pt idx="69">
                  <c:v>12.205274687975113</c:v>
                </c:pt>
                <c:pt idx="70">
                  <c:v>12.120921263094743</c:v>
                </c:pt>
                <c:pt idx="71">
                  <c:v>10.777646750000002</c:v>
                </c:pt>
                <c:pt idx="72">
                  <c:v>9.5802403350000027</c:v>
                </c:pt>
                <c:pt idx="73">
                  <c:v>9.435382421414138</c:v>
                </c:pt>
                <c:pt idx="74">
                  <c:v>7.5343322898863496</c:v>
                </c:pt>
                <c:pt idx="75">
                  <c:v>7.2940517306108035</c:v>
                </c:pt>
                <c:pt idx="76">
                  <c:v>7.1175942567463313</c:v>
                </c:pt>
                <c:pt idx="77">
                  <c:v>6.6334362471098398</c:v>
                </c:pt>
                <c:pt idx="78">
                  <c:v>6.0740873004999889</c:v>
                </c:pt>
                <c:pt idx="79">
                  <c:v>5.9575973666666666</c:v>
                </c:pt>
                <c:pt idx="80">
                  <c:v>5.8218898400941059</c:v>
                </c:pt>
                <c:pt idx="81">
                  <c:v>5.5649360450542042</c:v>
                </c:pt>
                <c:pt idx="82">
                  <c:v>5.5428589000000006</c:v>
                </c:pt>
                <c:pt idx="83">
                  <c:v>5.3597876004999945</c:v>
                </c:pt>
                <c:pt idx="84">
                  <c:v>4.8517737974999999</c:v>
                </c:pt>
                <c:pt idx="85">
                  <c:v>4.4503731270000024</c:v>
                </c:pt>
                <c:pt idx="86">
                  <c:v>3.504683</c:v>
                </c:pt>
              </c:numCache>
            </c:numRef>
          </c:val>
        </c:ser>
        <c:axId val="79297152"/>
        <c:axId val="80744832"/>
      </c:barChart>
      <c:catAx>
        <c:axId val="79297152"/>
        <c:scaling>
          <c:orientation val="minMax"/>
        </c:scaling>
        <c:axPos val="b"/>
        <c:tickLblPos val="nextTo"/>
        <c:spPr>
          <a:ln>
            <a:noFill/>
          </a:ln>
        </c:spPr>
        <c:txPr>
          <a:bodyPr/>
          <a:lstStyle/>
          <a:p>
            <a:pPr>
              <a:defRPr lang="en-GB" sz="600"/>
            </a:pPr>
            <a:endParaRPr lang="fr-FR"/>
          </a:p>
        </c:txPr>
        <c:crossAx val="80744832"/>
        <c:crosses val="autoZero"/>
        <c:auto val="1"/>
        <c:lblAlgn val="ctr"/>
        <c:lblOffset val="100"/>
      </c:catAx>
      <c:valAx>
        <c:axId val="80744832"/>
        <c:scaling>
          <c:orientation val="minMax"/>
          <c:max val="25"/>
        </c:scaling>
        <c:axPos val="l"/>
        <c:majorGridlines/>
        <c:title>
          <c:tx>
            <c:rich>
              <a:bodyPr rot="-5400000" vert="horz"/>
              <a:lstStyle/>
              <a:p>
                <a:pPr>
                  <a:defRPr lang="en-GB"/>
                </a:pPr>
                <a:r>
                  <a:rPr lang="en-US"/>
                  <a:t>WHO-PCDD/F-TEQ  (1998 / UB) pg/ g lipid</a:t>
                </a:r>
              </a:p>
            </c:rich>
          </c:tx>
        </c:title>
        <c:numFmt formatCode="General" sourceLinked="1"/>
        <c:tickLblPos val="nextTo"/>
        <c:txPr>
          <a:bodyPr/>
          <a:lstStyle/>
          <a:p>
            <a:pPr>
              <a:defRPr lang="en-GB"/>
            </a:pPr>
            <a:endParaRPr lang="fr-FR"/>
          </a:p>
        </c:txPr>
        <c:crossAx val="79297152"/>
        <c:crosses val="autoZero"/>
        <c:crossBetween val="between"/>
      </c:valAx>
    </c:plotArea>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CH"/>
  <c:chart>
    <c:autoTitleDeleted val="1"/>
    <c:plotArea>
      <c:layout>
        <c:manualLayout>
          <c:layoutTarget val="inner"/>
          <c:xMode val="edge"/>
          <c:yMode val="edge"/>
          <c:x val="5.6885989345677762E-2"/>
          <c:y val="0.11105528760271505"/>
          <c:w val="0.93112444372314462"/>
          <c:h val="0.58405782097502357"/>
        </c:manualLayout>
      </c:layout>
      <c:barChart>
        <c:barDir val="col"/>
        <c:grouping val="clustered"/>
        <c:ser>
          <c:idx val="0"/>
          <c:order val="0"/>
          <c:dPt>
            <c:idx val="15"/>
            <c:spPr>
              <a:solidFill>
                <a:srgbClr val="FFC000"/>
              </a:solidFill>
            </c:spPr>
          </c:dPt>
          <c:dPt>
            <c:idx val="16"/>
            <c:spPr>
              <a:solidFill>
                <a:srgbClr val="FFC000"/>
              </a:solidFill>
            </c:spPr>
          </c:dPt>
          <c:dPt>
            <c:idx val="17"/>
            <c:spPr>
              <a:solidFill>
                <a:srgbClr val="FFC000"/>
              </a:solidFill>
            </c:spPr>
          </c:dPt>
          <c:dPt>
            <c:idx val="18"/>
            <c:spPr>
              <a:solidFill>
                <a:srgbClr val="FFC000"/>
              </a:solidFill>
            </c:spPr>
          </c:dPt>
          <c:dPt>
            <c:idx val="19"/>
            <c:spPr>
              <a:solidFill>
                <a:srgbClr val="FFC000"/>
              </a:solidFill>
            </c:spPr>
          </c:dPt>
          <c:dPt>
            <c:idx val="20"/>
            <c:spPr>
              <a:solidFill>
                <a:srgbClr val="FFC000"/>
              </a:solidFill>
            </c:spPr>
          </c:dPt>
          <c:dPt>
            <c:idx val="21"/>
            <c:spPr>
              <a:solidFill>
                <a:srgbClr val="FFC000"/>
              </a:solidFill>
            </c:spPr>
          </c:dPt>
          <c:dPt>
            <c:idx val="22"/>
            <c:spPr>
              <a:solidFill>
                <a:srgbClr val="FFC000"/>
              </a:solidFill>
            </c:spPr>
          </c:dPt>
          <c:dPt>
            <c:idx val="23"/>
            <c:spPr>
              <a:solidFill>
                <a:srgbClr val="FFC000"/>
              </a:solidFill>
            </c:spPr>
          </c:dPt>
          <c:dPt>
            <c:idx val="24"/>
            <c:spPr>
              <a:solidFill>
                <a:srgbClr val="FFC000"/>
              </a:solidFill>
            </c:spPr>
          </c:dPt>
          <c:dPt>
            <c:idx val="25"/>
            <c:spPr>
              <a:solidFill>
                <a:srgbClr val="FFC000"/>
              </a:solidFill>
            </c:spPr>
          </c:dPt>
          <c:dPt>
            <c:idx val="26"/>
            <c:spPr>
              <a:solidFill>
                <a:srgbClr val="FFC000"/>
              </a:solidFill>
            </c:spPr>
          </c:dPt>
          <c:dPt>
            <c:idx val="27"/>
            <c:spPr>
              <a:solidFill>
                <a:srgbClr val="FFC000"/>
              </a:solidFill>
            </c:spPr>
          </c:dPt>
          <c:dPt>
            <c:idx val="28"/>
            <c:spPr>
              <a:solidFill>
                <a:srgbClr val="FFC000"/>
              </a:solidFill>
            </c:spPr>
          </c:dPt>
          <c:dPt>
            <c:idx val="29"/>
            <c:spPr>
              <a:solidFill>
                <a:srgbClr val="FFC000"/>
              </a:solidFill>
            </c:spPr>
          </c:dPt>
          <c:dPt>
            <c:idx val="30"/>
            <c:spPr>
              <a:solidFill>
                <a:srgbClr val="FFC000"/>
              </a:solidFill>
            </c:spPr>
          </c:dPt>
          <c:dPt>
            <c:idx val="31"/>
            <c:spPr>
              <a:solidFill>
                <a:srgbClr val="FFC000"/>
              </a:solidFill>
            </c:spPr>
          </c:dPt>
          <c:dPt>
            <c:idx val="32"/>
            <c:spPr>
              <a:solidFill>
                <a:srgbClr val="FFC000"/>
              </a:solidFill>
            </c:spPr>
          </c:dPt>
          <c:dPt>
            <c:idx val="33"/>
            <c:spPr>
              <a:solidFill>
                <a:srgbClr val="FFC000"/>
              </a:solidFill>
            </c:spPr>
          </c:dPt>
          <c:dPt>
            <c:idx val="34"/>
            <c:spPr>
              <a:solidFill>
                <a:srgbClr val="FFC000"/>
              </a:solidFill>
            </c:spPr>
          </c:dPt>
          <c:dPt>
            <c:idx val="35"/>
            <c:spPr>
              <a:solidFill>
                <a:srgbClr val="FFC000"/>
              </a:solidFill>
            </c:spPr>
          </c:dPt>
          <c:dPt>
            <c:idx val="36"/>
            <c:spPr>
              <a:solidFill>
                <a:srgbClr val="FFC000"/>
              </a:solidFill>
            </c:spPr>
          </c:dPt>
          <c:dPt>
            <c:idx val="37"/>
            <c:spPr>
              <a:solidFill>
                <a:srgbClr val="00B050"/>
              </a:solidFill>
            </c:spPr>
          </c:dPt>
          <c:dPt>
            <c:idx val="38"/>
            <c:spPr>
              <a:solidFill>
                <a:srgbClr val="00B050"/>
              </a:solidFill>
            </c:spPr>
          </c:dPt>
          <c:dPt>
            <c:idx val="39"/>
            <c:spPr>
              <a:solidFill>
                <a:srgbClr val="00B050"/>
              </a:solidFill>
            </c:spPr>
          </c:dPt>
          <c:dPt>
            <c:idx val="40"/>
            <c:spPr>
              <a:solidFill>
                <a:srgbClr val="00B050"/>
              </a:solidFill>
            </c:spPr>
          </c:dPt>
          <c:dPt>
            <c:idx val="41"/>
            <c:spPr>
              <a:solidFill>
                <a:srgbClr val="00B050"/>
              </a:solidFill>
            </c:spPr>
          </c:dPt>
          <c:dPt>
            <c:idx val="42"/>
            <c:spPr>
              <a:solidFill>
                <a:srgbClr val="00B050"/>
              </a:solidFill>
            </c:spPr>
          </c:dPt>
          <c:dPt>
            <c:idx val="43"/>
            <c:spPr>
              <a:solidFill>
                <a:srgbClr val="00B050"/>
              </a:solidFill>
            </c:spPr>
          </c:dPt>
          <c:dPt>
            <c:idx val="44"/>
            <c:spPr>
              <a:solidFill>
                <a:srgbClr val="00B050"/>
              </a:solidFill>
            </c:spPr>
          </c:dPt>
          <c:dPt>
            <c:idx val="45"/>
            <c:spPr>
              <a:solidFill>
                <a:srgbClr val="00B050"/>
              </a:solidFill>
            </c:spPr>
          </c:dPt>
          <c:dPt>
            <c:idx val="46"/>
            <c:spPr>
              <a:solidFill>
                <a:srgbClr val="00B050"/>
              </a:solidFill>
            </c:spPr>
          </c:dPt>
          <c:dPt>
            <c:idx val="47"/>
            <c:spPr>
              <a:solidFill>
                <a:srgbClr val="C00000"/>
              </a:solidFill>
            </c:spPr>
          </c:dPt>
          <c:dPt>
            <c:idx val="48"/>
            <c:spPr>
              <a:solidFill>
                <a:srgbClr val="C00000"/>
              </a:solidFill>
            </c:spPr>
          </c:dPt>
          <c:dPt>
            <c:idx val="49"/>
            <c:spPr>
              <a:solidFill>
                <a:srgbClr val="C00000"/>
              </a:solidFill>
            </c:spPr>
          </c:dPt>
          <c:dPt>
            <c:idx val="50"/>
            <c:spPr>
              <a:solidFill>
                <a:srgbClr val="C00000"/>
              </a:solidFill>
            </c:spPr>
          </c:dPt>
          <c:dPt>
            <c:idx val="51"/>
            <c:spPr>
              <a:solidFill>
                <a:srgbClr val="C00000"/>
              </a:solidFill>
            </c:spPr>
          </c:dPt>
          <c:dPt>
            <c:idx val="52"/>
            <c:spPr>
              <a:solidFill>
                <a:srgbClr val="C00000"/>
              </a:solidFill>
            </c:spPr>
          </c:dPt>
          <c:dPt>
            <c:idx val="53"/>
            <c:spPr>
              <a:solidFill>
                <a:srgbClr val="C00000"/>
              </a:solidFill>
            </c:spPr>
          </c:dPt>
          <c:dPt>
            <c:idx val="54"/>
            <c:spPr>
              <a:solidFill>
                <a:srgbClr val="C00000"/>
              </a:solidFill>
            </c:spPr>
          </c:dPt>
          <c:dPt>
            <c:idx val="55"/>
            <c:spPr>
              <a:solidFill>
                <a:srgbClr val="C00000"/>
              </a:solidFill>
            </c:spPr>
          </c:dPt>
          <c:dPt>
            <c:idx val="56"/>
            <c:spPr>
              <a:solidFill>
                <a:srgbClr val="C00000"/>
              </a:solidFill>
            </c:spPr>
          </c:dPt>
          <c:dPt>
            <c:idx val="57"/>
            <c:spPr>
              <a:solidFill>
                <a:srgbClr val="C00000"/>
              </a:solidFill>
            </c:spPr>
          </c:dPt>
          <c:dPt>
            <c:idx val="58"/>
            <c:spPr>
              <a:solidFill>
                <a:srgbClr val="C00000"/>
              </a:solidFill>
            </c:spPr>
          </c:dPt>
          <c:dPt>
            <c:idx val="59"/>
            <c:spPr>
              <a:solidFill>
                <a:srgbClr val="C00000"/>
              </a:solidFill>
            </c:spPr>
          </c:dPt>
          <c:dPt>
            <c:idx val="60"/>
            <c:spPr>
              <a:solidFill>
                <a:schemeClr val="accent4">
                  <a:lumMod val="75000"/>
                </a:schemeClr>
              </a:solidFill>
            </c:spPr>
          </c:dPt>
          <c:dPt>
            <c:idx val="61"/>
            <c:spPr>
              <a:solidFill>
                <a:schemeClr val="accent4">
                  <a:lumMod val="75000"/>
                </a:schemeClr>
              </a:solidFill>
            </c:spPr>
          </c:dPt>
          <c:dPt>
            <c:idx val="62"/>
            <c:spPr>
              <a:solidFill>
                <a:schemeClr val="accent4">
                  <a:lumMod val="75000"/>
                </a:schemeClr>
              </a:solidFill>
            </c:spPr>
          </c:dPt>
          <c:dPt>
            <c:idx val="63"/>
            <c:spPr>
              <a:solidFill>
                <a:schemeClr val="accent4">
                  <a:lumMod val="75000"/>
                </a:schemeClr>
              </a:solidFill>
            </c:spPr>
          </c:dPt>
          <c:dPt>
            <c:idx val="64"/>
            <c:spPr>
              <a:solidFill>
                <a:schemeClr val="accent4">
                  <a:lumMod val="75000"/>
                </a:schemeClr>
              </a:solidFill>
            </c:spPr>
          </c:dPt>
          <c:dPt>
            <c:idx val="65"/>
            <c:spPr>
              <a:solidFill>
                <a:schemeClr val="accent4">
                  <a:lumMod val="75000"/>
                </a:schemeClr>
              </a:solidFill>
            </c:spPr>
          </c:dPt>
          <c:dPt>
            <c:idx val="66"/>
            <c:spPr>
              <a:solidFill>
                <a:schemeClr val="accent4">
                  <a:lumMod val="75000"/>
                </a:schemeClr>
              </a:solidFill>
            </c:spPr>
          </c:dPt>
          <c:dPt>
            <c:idx val="67"/>
            <c:spPr>
              <a:solidFill>
                <a:schemeClr val="accent4">
                  <a:lumMod val="75000"/>
                </a:schemeClr>
              </a:solidFill>
            </c:spPr>
          </c:dPt>
          <c:dPt>
            <c:idx val="68"/>
            <c:spPr>
              <a:solidFill>
                <a:schemeClr val="accent4">
                  <a:lumMod val="75000"/>
                </a:schemeClr>
              </a:solidFill>
            </c:spPr>
          </c:dPt>
          <c:dPt>
            <c:idx val="69"/>
            <c:spPr>
              <a:solidFill>
                <a:schemeClr val="accent4">
                  <a:lumMod val="75000"/>
                </a:schemeClr>
              </a:solidFill>
            </c:spPr>
          </c:dPt>
          <c:dPt>
            <c:idx val="70"/>
            <c:spPr>
              <a:solidFill>
                <a:schemeClr val="accent4">
                  <a:lumMod val="75000"/>
                </a:schemeClr>
              </a:solidFill>
            </c:spPr>
          </c:dPt>
          <c:dPt>
            <c:idx val="71"/>
            <c:spPr>
              <a:solidFill>
                <a:schemeClr val="accent4">
                  <a:lumMod val="75000"/>
                </a:schemeClr>
              </a:solidFill>
            </c:spPr>
          </c:dPt>
          <c:dPt>
            <c:idx val="72"/>
            <c:spPr>
              <a:solidFill>
                <a:schemeClr val="accent4">
                  <a:lumMod val="75000"/>
                </a:schemeClr>
              </a:solidFill>
            </c:spPr>
          </c:dPt>
          <c:dPt>
            <c:idx val="73"/>
            <c:spPr>
              <a:solidFill>
                <a:schemeClr val="accent4">
                  <a:lumMod val="75000"/>
                </a:schemeClr>
              </a:solidFill>
            </c:spPr>
          </c:dPt>
          <c:dPt>
            <c:idx val="74"/>
            <c:spPr>
              <a:solidFill>
                <a:schemeClr val="accent4">
                  <a:lumMod val="75000"/>
                </a:schemeClr>
              </a:solidFill>
            </c:spPr>
          </c:dPt>
          <c:dPt>
            <c:idx val="75"/>
            <c:spPr>
              <a:solidFill>
                <a:schemeClr val="accent4">
                  <a:lumMod val="75000"/>
                </a:schemeClr>
              </a:solidFill>
            </c:spPr>
          </c:dPt>
          <c:dPt>
            <c:idx val="76"/>
            <c:spPr>
              <a:solidFill>
                <a:schemeClr val="accent4">
                  <a:lumMod val="75000"/>
                </a:schemeClr>
              </a:solidFill>
            </c:spPr>
          </c:dPt>
          <c:dPt>
            <c:idx val="77"/>
            <c:spPr>
              <a:solidFill>
                <a:schemeClr val="accent4">
                  <a:lumMod val="75000"/>
                </a:schemeClr>
              </a:solidFill>
            </c:spPr>
          </c:dPt>
          <c:dPt>
            <c:idx val="78"/>
            <c:spPr>
              <a:solidFill>
                <a:schemeClr val="accent4">
                  <a:lumMod val="75000"/>
                </a:schemeClr>
              </a:solidFill>
            </c:spPr>
          </c:dPt>
          <c:cat>
            <c:multiLvlStrRef>
              <c:f>DDT!$D$5:$E$83</c:f>
              <c:multiLvlStrCache>
                <c:ptCount val="79"/>
                <c:lvl>
                  <c:pt idx="0">
                    <c:v>Ethiopia, 2012</c:v>
                  </c:pt>
                  <c:pt idx="1">
                    <c:v>Mauritius, 2009</c:v>
                  </c:pt>
                  <c:pt idx="2">
                    <c:v>Mali, 2009</c:v>
                  </c:pt>
                  <c:pt idx="3">
                    <c:v>Togo, 2010</c:v>
                  </c:pt>
                  <c:pt idx="4">
                    <c:v>Uganda, 2010</c:v>
                  </c:pt>
                  <c:pt idx="5">
                    <c:v>Sudan, 2006</c:v>
                  </c:pt>
                  <c:pt idx="6">
                    <c:v>Djibouti, 2011</c:v>
                  </c:pt>
                  <c:pt idx="7">
                    <c:v>Cote d'Ivoire, 2010</c:v>
                  </c:pt>
                  <c:pt idx="8">
                    <c:v>Congo (Dem.Rep.), 2009</c:v>
                  </c:pt>
                  <c:pt idx="9">
                    <c:v>Nigeria, 2009</c:v>
                  </c:pt>
                  <c:pt idx="10">
                    <c:v>Niger, 2012</c:v>
                  </c:pt>
                  <c:pt idx="11">
                    <c:v>Senegal, 2009</c:v>
                  </c:pt>
                  <c:pt idx="12">
                    <c:v>Egypt, 2002</c:v>
                  </c:pt>
                  <c:pt idx="13">
                    <c:v>Kenya, 2009</c:v>
                  </c:pt>
                  <c:pt idx="14">
                    <c:v>Ghana, 2009</c:v>
                  </c:pt>
                  <c:pt idx="15">
                    <c:v>Tajikistan, 2009</c:v>
                  </c:pt>
                  <c:pt idx="16">
                    <c:v>Solomon Islands, 2011</c:v>
                  </c:pt>
                  <c:pt idx="17">
                    <c:v>Hong Kong, 2002</c:v>
                  </c:pt>
                  <c:pt idx="18">
                    <c:v>India, 2009</c:v>
                  </c:pt>
                  <c:pt idx="19">
                    <c:v>Pacific States, 2011</c:v>
                  </c:pt>
                  <c:pt idx="20">
                    <c:v>Fiji, 2002</c:v>
                  </c:pt>
                  <c:pt idx="21">
                    <c:v>Philippines, 2002</c:v>
                  </c:pt>
                  <c:pt idx="22">
                    <c:v>Fiji / Kadavu, 2011</c:v>
                  </c:pt>
                  <c:pt idx="23">
                    <c:v>Tonga, 2008</c:v>
                  </c:pt>
                  <c:pt idx="24">
                    <c:v>Fiji, 2006</c:v>
                  </c:pt>
                  <c:pt idx="25">
                    <c:v>Niue, 2011</c:v>
                  </c:pt>
                  <c:pt idx="26">
                    <c:v>Samoa, 2011</c:v>
                  </c:pt>
                  <c:pt idx="27">
                    <c:v>Syria, 2009</c:v>
                  </c:pt>
                  <c:pt idx="28">
                    <c:v>Cyprus, 2006</c:v>
                  </c:pt>
                  <c:pt idx="29">
                    <c:v>Fiji, 2011</c:v>
                  </c:pt>
                  <c:pt idx="30">
                    <c:v>Kiribati, 2006</c:v>
                  </c:pt>
                  <c:pt idx="31">
                    <c:v>Korea (Rep. of), 2009</c:v>
                  </c:pt>
                  <c:pt idx="32">
                    <c:v>Indonesia, 2011</c:v>
                  </c:pt>
                  <c:pt idx="33">
                    <c:v>Kiribati, 2011</c:v>
                  </c:pt>
                  <c:pt idx="34">
                    <c:v>Tuvalu, 2011</c:v>
                  </c:pt>
                  <c:pt idx="35">
                    <c:v>Palau, 2011</c:v>
                  </c:pt>
                  <c:pt idx="36">
                    <c:v>Marshall Islands, 2011</c:v>
                  </c:pt>
                  <c:pt idx="37">
                    <c:v>Moldova, 2009</c:v>
                  </c:pt>
                  <c:pt idx="38">
                    <c:v>Ukraine, 2001</c:v>
                  </c:pt>
                  <c:pt idx="39">
                    <c:v>Russia, 2002</c:v>
                  </c:pt>
                  <c:pt idx="40">
                    <c:v>Georgia, 2009</c:v>
                  </c:pt>
                  <c:pt idx="41">
                    <c:v>Bulgaria, 2001</c:v>
                  </c:pt>
                  <c:pt idx="42">
                    <c:v>Czech Republic, 2001</c:v>
                  </c:pt>
                  <c:pt idx="43">
                    <c:v>Hungary, 2006</c:v>
                  </c:pt>
                  <c:pt idx="44">
                    <c:v>Slovac Rep., 2006</c:v>
                  </c:pt>
                  <c:pt idx="45">
                    <c:v>Czech Republic, 2006</c:v>
                  </c:pt>
                  <c:pt idx="46">
                    <c:v>Lithuania, 2009</c:v>
                  </c:pt>
                  <c:pt idx="47">
                    <c:v>Haiti, 2005</c:v>
                  </c:pt>
                  <c:pt idx="48">
                    <c:v>Suriname, 2012</c:v>
                  </c:pt>
                  <c:pt idx="49">
                    <c:v>Mexico, 2011</c:v>
                  </c:pt>
                  <c:pt idx="50">
                    <c:v>Haiti, 2011</c:v>
                  </c:pt>
                  <c:pt idx="51">
                    <c:v>Brazil, 2002</c:v>
                  </c:pt>
                  <c:pt idx="52">
                    <c:v>Peru, 2011</c:v>
                  </c:pt>
                  <c:pt idx="53">
                    <c:v>Cuba, 2011</c:v>
                  </c:pt>
                  <c:pt idx="54">
                    <c:v>Chile, 2009</c:v>
                  </c:pt>
                  <c:pt idx="55">
                    <c:v>Antigua and Barbuda, 2009</c:v>
                  </c:pt>
                  <c:pt idx="56">
                    <c:v>Jamaica, 2011</c:v>
                  </c:pt>
                  <c:pt idx="57">
                    <c:v>Barbados, 2010</c:v>
                  </c:pt>
                  <c:pt idx="58">
                    <c:v>Chile, 2011</c:v>
                  </c:pt>
                  <c:pt idx="59">
                    <c:v>Uruguay, 2009</c:v>
                  </c:pt>
                  <c:pt idx="60">
                    <c:v>Australia, 2010</c:v>
                  </c:pt>
                  <c:pt idx="61">
                    <c:v>Italy, 2001</c:v>
                  </c:pt>
                  <c:pt idx="62">
                    <c:v>New Zealand, 2011</c:v>
                  </c:pt>
                  <c:pt idx="63">
                    <c:v>Spain, 2002</c:v>
                  </c:pt>
                  <c:pt idx="64">
                    <c:v>Luxembourg, 2002</c:v>
                  </c:pt>
                  <c:pt idx="65">
                    <c:v>USA, 2003</c:v>
                  </c:pt>
                  <c:pt idx="66">
                    <c:v>Belgium, 2010</c:v>
                  </c:pt>
                  <c:pt idx="67">
                    <c:v>Israel, 2012</c:v>
                  </c:pt>
                  <c:pt idx="68">
                    <c:v>Ireland, 2002</c:v>
                  </c:pt>
                  <c:pt idx="69">
                    <c:v>Germany, 2002</c:v>
                  </c:pt>
                  <c:pt idx="70">
                    <c:v>Belgium, 2006</c:v>
                  </c:pt>
                  <c:pt idx="71">
                    <c:v>Luxembourg, 2006</c:v>
                  </c:pt>
                  <c:pt idx="72">
                    <c:v>Switzerland, 2009</c:v>
                  </c:pt>
                  <c:pt idx="73">
                    <c:v>Norway, 2001</c:v>
                  </c:pt>
                  <c:pt idx="74">
                    <c:v>Ireland, 2010</c:v>
                  </c:pt>
                  <c:pt idx="75">
                    <c:v>Sweden, 2007</c:v>
                  </c:pt>
                  <c:pt idx="76">
                    <c:v>Norway, 2006</c:v>
                  </c:pt>
                  <c:pt idx="77">
                    <c:v>Finland, 2007</c:v>
                  </c:pt>
                  <c:pt idx="78">
                    <c:v>Finland, 2001</c:v>
                  </c:pt>
                </c:lvl>
                <c:lvl>
                  <c:pt idx="0">
                    <c:v>Africa</c:v>
                  </c:pt>
                  <c:pt idx="15">
                    <c:v>Asia and Pacific</c:v>
                  </c:pt>
                  <c:pt idx="37">
                    <c:v>Central and Eastern Europe</c:v>
                  </c:pt>
                  <c:pt idx="47">
                    <c:v>Latin America and Caribbean</c:v>
                  </c:pt>
                  <c:pt idx="60">
                    <c:v>Western European and Other States</c:v>
                  </c:pt>
                </c:lvl>
              </c:multiLvlStrCache>
            </c:multiLvlStrRef>
          </c:cat>
          <c:val>
            <c:numRef>
              <c:f>DDT!$F$5:$F$83</c:f>
              <c:numCache>
                <c:formatCode>General</c:formatCode>
                <c:ptCount val="79"/>
                <c:pt idx="0">
                  <c:v>23472</c:v>
                </c:pt>
                <c:pt idx="1">
                  <c:v>1925.6038699999999</c:v>
                </c:pt>
                <c:pt idx="2">
                  <c:v>1849.0523429333284</c:v>
                </c:pt>
                <c:pt idx="3">
                  <c:v>1780.1818683333302</c:v>
                </c:pt>
                <c:pt idx="4">
                  <c:v>1511.4309538083332</c:v>
                </c:pt>
                <c:pt idx="5">
                  <c:v>1299.7673993333328</c:v>
                </c:pt>
                <c:pt idx="6">
                  <c:v>1077.8719133333302</c:v>
                </c:pt>
                <c:pt idx="7">
                  <c:v>1073.2131291666667</c:v>
                </c:pt>
                <c:pt idx="8">
                  <c:v>896.45085416666791</c:v>
                </c:pt>
                <c:pt idx="9">
                  <c:v>857.41081483333289</c:v>
                </c:pt>
                <c:pt idx="10">
                  <c:v>798.79586833333315</c:v>
                </c:pt>
                <c:pt idx="11">
                  <c:v>464.53258949999969</c:v>
                </c:pt>
                <c:pt idx="12">
                  <c:v>395.98749999999933</c:v>
                </c:pt>
                <c:pt idx="13">
                  <c:v>289.26346941666668</c:v>
                </c:pt>
                <c:pt idx="14">
                  <c:v>233.2431003333333</c:v>
                </c:pt>
                <c:pt idx="15">
                  <c:v>8491.8895199999788</c:v>
                </c:pt>
                <c:pt idx="16">
                  <c:v>4761.373709595</c:v>
                </c:pt>
                <c:pt idx="17">
                  <c:v>3199.335381705725</c:v>
                </c:pt>
                <c:pt idx="18">
                  <c:v>3025.8093447666647</c:v>
                </c:pt>
                <c:pt idx="19">
                  <c:v>2592.1348575000002</c:v>
                </c:pt>
                <c:pt idx="20">
                  <c:v>2513.9956600728119</c:v>
                </c:pt>
                <c:pt idx="21">
                  <c:v>1235.5995124208182</c:v>
                </c:pt>
                <c:pt idx="22">
                  <c:v>897.25559999999996</c:v>
                </c:pt>
                <c:pt idx="23">
                  <c:v>791.96124958333246</c:v>
                </c:pt>
                <c:pt idx="24">
                  <c:v>679.15958457957913</c:v>
                </c:pt>
                <c:pt idx="25">
                  <c:v>467.104535</c:v>
                </c:pt>
                <c:pt idx="26">
                  <c:v>393.50358829946401</c:v>
                </c:pt>
                <c:pt idx="27">
                  <c:v>338.05744499444472</c:v>
                </c:pt>
                <c:pt idx="28">
                  <c:v>324.47757499999926</c:v>
                </c:pt>
                <c:pt idx="29">
                  <c:v>275.24513833596404</c:v>
                </c:pt>
                <c:pt idx="30">
                  <c:v>188.94123190277784</c:v>
                </c:pt>
                <c:pt idx="31">
                  <c:v>158.69677399999998</c:v>
                </c:pt>
                <c:pt idx="32">
                  <c:v>135.504829167</c:v>
                </c:pt>
                <c:pt idx="33">
                  <c:v>118.2051758329997</c:v>
                </c:pt>
                <c:pt idx="34">
                  <c:v>100.05485833704975</c:v>
                </c:pt>
                <c:pt idx="35">
                  <c:v>88.001813337049981</c:v>
                </c:pt>
                <c:pt idx="36">
                  <c:v>56.0612422166</c:v>
                </c:pt>
                <c:pt idx="37">
                  <c:v>1817.6</c:v>
                </c:pt>
                <c:pt idx="38">
                  <c:v>1181.6224999999972</c:v>
                </c:pt>
                <c:pt idx="39">
                  <c:v>668.90499999999997</c:v>
                </c:pt>
                <c:pt idx="40">
                  <c:v>632.03139999999996</c:v>
                </c:pt>
                <c:pt idx="41">
                  <c:v>550.73</c:v>
                </c:pt>
                <c:pt idx="42">
                  <c:v>460.95749999999964</c:v>
                </c:pt>
                <c:pt idx="43">
                  <c:v>449.3811999999989</c:v>
                </c:pt>
                <c:pt idx="44">
                  <c:v>377.48952499999939</c:v>
                </c:pt>
                <c:pt idx="45">
                  <c:v>360.83448500000031</c:v>
                </c:pt>
                <c:pt idx="46">
                  <c:v>282.12050916666675</c:v>
                </c:pt>
                <c:pt idx="47">
                  <c:v>2827</c:v>
                </c:pt>
                <c:pt idx="48">
                  <c:v>1391.6335199999999</c:v>
                </c:pt>
                <c:pt idx="49">
                  <c:v>695.39684329249997</c:v>
                </c:pt>
                <c:pt idx="50">
                  <c:v>573.73249444444446</c:v>
                </c:pt>
                <c:pt idx="51">
                  <c:v>350.21170097528028</c:v>
                </c:pt>
                <c:pt idx="52">
                  <c:v>347.36425833333442</c:v>
                </c:pt>
                <c:pt idx="53">
                  <c:v>314.2648149624992</c:v>
                </c:pt>
                <c:pt idx="54">
                  <c:v>205.85697883333381</c:v>
                </c:pt>
                <c:pt idx="55">
                  <c:v>193.32940225000004</c:v>
                </c:pt>
                <c:pt idx="56">
                  <c:v>173.00586666666658</c:v>
                </c:pt>
                <c:pt idx="57">
                  <c:v>168.38029722222254</c:v>
                </c:pt>
                <c:pt idx="58">
                  <c:v>163.67413333333334</c:v>
                </c:pt>
                <c:pt idx="59">
                  <c:v>131.99202233333372</c:v>
                </c:pt>
                <c:pt idx="60">
                  <c:v>614.58528333333322</c:v>
                </c:pt>
                <c:pt idx="61">
                  <c:v>525.66375000000005</c:v>
                </c:pt>
                <c:pt idx="62">
                  <c:v>497.01897499999933</c:v>
                </c:pt>
                <c:pt idx="63">
                  <c:v>328.09636831494856</c:v>
                </c:pt>
                <c:pt idx="64">
                  <c:v>205.94338530285438</c:v>
                </c:pt>
                <c:pt idx="65">
                  <c:v>205.35655649923194</c:v>
                </c:pt>
                <c:pt idx="66">
                  <c:v>195.5</c:v>
                </c:pt>
                <c:pt idx="67">
                  <c:v>167.76366666666621</c:v>
                </c:pt>
                <c:pt idx="68">
                  <c:v>161.09125</c:v>
                </c:pt>
                <c:pt idx="69">
                  <c:v>160.87691436903799</c:v>
                </c:pt>
                <c:pt idx="70">
                  <c:v>156.31197975000001</c:v>
                </c:pt>
                <c:pt idx="71">
                  <c:v>156.20295999999999</c:v>
                </c:pt>
                <c:pt idx="72">
                  <c:v>138.34842333333376</c:v>
                </c:pt>
                <c:pt idx="73">
                  <c:v>128.86250000000001</c:v>
                </c:pt>
                <c:pt idx="74">
                  <c:v>88.952244444444446</c:v>
                </c:pt>
                <c:pt idx="75">
                  <c:v>81.890500000000003</c:v>
                </c:pt>
                <c:pt idx="76">
                  <c:v>69.59854</c:v>
                </c:pt>
                <c:pt idx="77">
                  <c:v>46.457524999999997</c:v>
                </c:pt>
                <c:pt idx="78">
                  <c:v>31.708246935744143</c:v>
                </c:pt>
              </c:numCache>
            </c:numRef>
          </c:val>
        </c:ser>
        <c:axId val="80848768"/>
        <c:axId val="80850304"/>
      </c:barChart>
      <c:catAx>
        <c:axId val="80848768"/>
        <c:scaling>
          <c:orientation val="minMax"/>
        </c:scaling>
        <c:axPos val="b"/>
        <c:tickLblPos val="nextTo"/>
        <c:spPr>
          <a:ln>
            <a:noFill/>
          </a:ln>
        </c:spPr>
        <c:txPr>
          <a:bodyPr/>
          <a:lstStyle/>
          <a:p>
            <a:pPr>
              <a:defRPr lang="en-GB" sz="700"/>
            </a:pPr>
            <a:endParaRPr lang="fr-FR"/>
          </a:p>
        </c:txPr>
        <c:crossAx val="80850304"/>
        <c:crosses val="autoZero"/>
        <c:auto val="1"/>
        <c:lblAlgn val="ctr"/>
        <c:lblOffset val="100"/>
      </c:catAx>
      <c:valAx>
        <c:axId val="80850304"/>
        <c:scaling>
          <c:orientation val="minMax"/>
          <c:max val="10000"/>
        </c:scaling>
        <c:axPos val="l"/>
        <c:majorGridlines/>
        <c:title>
          <c:tx>
            <c:rich>
              <a:bodyPr rot="-5400000" vert="horz"/>
              <a:lstStyle/>
              <a:p>
                <a:pPr>
                  <a:defRPr lang="en-GB"/>
                </a:pPr>
                <a:r>
                  <a:rPr lang="en-US"/>
                  <a:t>µg/kg fat</a:t>
                </a:r>
              </a:p>
            </c:rich>
          </c:tx>
        </c:title>
        <c:numFmt formatCode="General" sourceLinked="1"/>
        <c:tickLblPos val="nextTo"/>
        <c:txPr>
          <a:bodyPr/>
          <a:lstStyle/>
          <a:p>
            <a:pPr>
              <a:defRPr lang="en-GB"/>
            </a:pPr>
            <a:endParaRPr lang="fr-FR"/>
          </a:p>
        </c:txPr>
        <c:crossAx val="80848768"/>
        <c:crosses val="autoZero"/>
        <c:crossBetween val="between"/>
      </c:valAx>
    </c:plotArea>
    <c:plotVisOnly val="1"/>
  </c:chart>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F336F5-EB9E-4B77-A902-84556472FC06}" type="doc">
      <dgm:prSet loTypeId="urn:microsoft.com/office/officeart/2005/8/layout/hProcess3" loCatId="process" qsTypeId="urn:microsoft.com/office/officeart/2005/8/quickstyle/simple1" qsCatId="simple" csTypeId="urn:microsoft.com/office/officeart/2005/8/colors/accent2_5" csCatId="accent2" phldr="1"/>
      <dgm:spPr/>
      <dgm:t>
        <a:bodyPr/>
        <a:lstStyle/>
        <a:p>
          <a:endParaRPr lang="fr-CH"/>
        </a:p>
      </dgm:t>
    </dgm:pt>
    <dgm:pt modelId="{5E81E5C2-6B98-4D80-BF8D-60B1488EAF60}" type="pres">
      <dgm:prSet presAssocID="{FBF336F5-EB9E-4B77-A902-84556472FC06}" presName="Name0" presStyleCnt="0">
        <dgm:presLayoutVars>
          <dgm:dir/>
          <dgm:animLvl val="lvl"/>
          <dgm:resizeHandles val="exact"/>
        </dgm:presLayoutVars>
      </dgm:prSet>
      <dgm:spPr/>
      <dgm:t>
        <a:bodyPr/>
        <a:lstStyle/>
        <a:p>
          <a:endParaRPr lang="fr-CH"/>
        </a:p>
      </dgm:t>
    </dgm:pt>
    <dgm:pt modelId="{DDF2B61A-6B43-4B2D-BA23-40DC2B501A89}" type="pres">
      <dgm:prSet presAssocID="{FBF336F5-EB9E-4B77-A902-84556472FC06}" presName="dummy" presStyleCnt="0"/>
      <dgm:spPr/>
    </dgm:pt>
    <dgm:pt modelId="{A02A991E-5763-4729-AA83-B8BA2DFDC73C}" type="pres">
      <dgm:prSet presAssocID="{FBF336F5-EB9E-4B77-A902-84556472FC06}" presName="linH" presStyleCnt="0"/>
      <dgm:spPr/>
    </dgm:pt>
    <dgm:pt modelId="{5EFC00D0-8117-4C31-859F-795BC8EDCC7B}" type="pres">
      <dgm:prSet presAssocID="{FBF336F5-EB9E-4B77-A902-84556472FC06}" presName="padding1" presStyleCnt="0"/>
      <dgm:spPr/>
    </dgm:pt>
    <dgm:pt modelId="{CA38963F-9492-408A-9388-2577CA933B91}" type="pres">
      <dgm:prSet presAssocID="{FBF336F5-EB9E-4B77-A902-84556472FC06}" presName="padding2" presStyleCnt="0"/>
      <dgm:spPr/>
    </dgm:pt>
    <dgm:pt modelId="{0CED1B93-01A3-4CC7-8888-6EFA9F8FB9D0}" type="pres">
      <dgm:prSet presAssocID="{FBF336F5-EB9E-4B77-A902-84556472FC06}" presName="negArrow" presStyleCnt="0"/>
      <dgm:spPr/>
    </dgm:pt>
    <dgm:pt modelId="{E61751D3-97F8-42A2-8BBB-D7014E94E15B}" type="pres">
      <dgm:prSet presAssocID="{FBF336F5-EB9E-4B77-A902-84556472FC06}" presName="backgroundArrow" presStyleLbl="node1" presStyleIdx="0" presStyleCnt="1" custScaleX="91167" custScaleY="36623" custLinFactNeighborX="238" custLinFactNeighborY="5388"/>
      <dgm:spPr>
        <a:solidFill>
          <a:schemeClr val="accent2">
            <a:lumMod val="60000"/>
            <a:lumOff val="40000"/>
            <a:alpha val="90000"/>
          </a:schemeClr>
        </a:solidFill>
      </dgm:spPr>
    </dgm:pt>
  </dgm:ptLst>
  <dgm:cxnLst>
    <dgm:cxn modelId="{75373960-C787-49CF-916D-E5DD37F17E2E}" type="presOf" srcId="{FBF336F5-EB9E-4B77-A902-84556472FC06}" destId="{5E81E5C2-6B98-4D80-BF8D-60B1488EAF60}" srcOrd="0" destOrd="0" presId="urn:microsoft.com/office/officeart/2005/8/layout/hProcess3"/>
    <dgm:cxn modelId="{23774FE8-2941-4271-9BA1-2F1F7C8650DA}" type="presParOf" srcId="{5E81E5C2-6B98-4D80-BF8D-60B1488EAF60}" destId="{DDF2B61A-6B43-4B2D-BA23-40DC2B501A89}" srcOrd="0" destOrd="0" presId="urn:microsoft.com/office/officeart/2005/8/layout/hProcess3"/>
    <dgm:cxn modelId="{91D9121F-AB2C-4AF8-9E22-A4E49D95795D}" type="presParOf" srcId="{5E81E5C2-6B98-4D80-BF8D-60B1488EAF60}" destId="{A02A991E-5763-4729-AA83-B8BA2DFDC73C}" srcOrd="1" destOrd="0" presId="urn:microsoft.com/office/officeart/2005/8/layout/hProcess3"/>
    <dgm:cxn modelId="{BC46F8A0-B8E3-47B4-A1CC-63ABD3840BB2}" type="presParOf" srcId="{A02A991E-5763-4729-AA83-B8BA2DFDC73C}" destId="{5EFC00D0-8117-4C31-859F-795BC8EDCC7B}" srcOrd="0" destOrd="0" presId="urn:microsoft.com/office/officeart/2005/8/layout/hProcess3"/>
    <dgm:cxn modelId="{4FDF5A2E-54A0-401F-9B8C-7E7CDEB46C6F}" type="presParOf" srcId="{A02A991E-5763-4729-AA83-B8BA2DFDC73C}" destId="{CA38963F-9492-408A-9388-2577CA933B91}" srcOrd="1" destOrd="0" presId="urn:microsoft.com/office/officeart/2005/8/layout/hProcess3"/>
    <dgm:cxn modelId="{A73A587C-B103-4C29-B134-DCCCDBF2492D}" type="presParOf" srcId="{A02A991E-5763-4729-AA83-B8BA2DFDC73C}" destId="{0CED1B93-01A3-4CC7-8888-6EFA9F8FB9D0}" srcOrd="2" destOrd="0" presId="urn:microsoft.com/office/officeart/2005/8/layout/hProcess3"/>
    <dgm:cxn modelId="{A56BB0C8-128D-4592-93FC-2D3CFB991A79}" type="presParOf" srcId="{A02A991E-5763-4729-AA83-B8BA2DFDC73C}" destId="{E61751D3-97F8-42A2-8BBB-D7014E94E15B}" srcOrd="3" destOrd="0" presId="urn:microsoft.com/office/officeart/2005/8/layout/hProcess3"/>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0.0079</cdr:x>
      <cdr:y>0.05213</cdr:y>
    </cdr:from>
    <cdr:to>
      <cdr:x>0.14656</cdr:x>
      <cdr:y>0.0895</cdr:y>
    </cdr:to>
    <cdr:sp macro="" textlink="">
      <cdr:nvSpPr>
        <cdr:cNvPr id="2" name="TextBox 1"/>
        <cdr:cNvSpPr txBox="1"/>
      </cdr:nvSpPr>
      <cdr:spPr>
        <a:xfrm xmlns:a="http://schemas.openxmlformats.org/drawingml/2006/main">
          <a:off x="73389" y="315859"/>
          <a:ext cx="1288259" cy="22640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GB" sz="1100" b="1" dirty="0">
              <a:solidFill>
                <a:srgbClr val="C00000"/>
              </a:solidFill>
            </a:rPr>
            <a:t>23472 </a:t>
          </a:r>
          <a:r>
            <a:rPr lang="en-US" sz="1100" b="1" dirty="0">
              <a:solidFill>
                <a:srgbClr val="C00000"/>
              </a:solidFill>
            </a:rPr>
            <a:t>µg/kg </a:t>
          </a:r>
          <a:r>
            <a:rPr lang="en-US" sz="1100" b="1" dirty="0" smtClean="0">
              <a:solidFill>
                <a:srgbClr val="C00000"/>
              </a:solidFill>
            </a:rPr>
            <a:t>fat</a:t>
          </a:r>
          <a:r>
            <a:rPr lang="en-GB" sz="1100" b="1" dirty="0" smtClean="0">
              <a:solidFill>
                <a:srgbClr val="C00000"/>
              </a:solidFill>
            </a:rPr>
            <a:t> </a:t>
          </a:r>
          <a:endParaRPr lang="en-GB" sz="1100" b="1" dirty="0">
            <a:solidFill>
              <a:srgbClr val="C00000"/>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6831FA70-702A-4DF1-9F12-689D5B2F25F2}" type="datetimeFigureOut">
              <a:rPr lang="en-US" smtClean="0"/>
              <a:pPr/>
              <a:t>06.06.2017</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77ACD9E2-70A1-4FAC-BC05-53D9A46ED02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0AAE36E-8D8F-48F2-9054-8BF4DDA892BD}" type="datetimeFigureOut">
              <a:rPr lang="fr-FR"/>
              <a:pPr/>
              <a:t>06/06/2017</a:t>
            </a:fld>
            <a:endParaRPr lang="fr-FR"/>
          </a:p>
        </p:txBody>
      </p:sp>
      <p:sp>
        <p:nvSpPr>
          <p:cNvPr id="4" name="Espace réservé de l'image des diapositives 3"/>
          <p:cNvSpPr>
            <a:spLocks noGrp="1" noRot="1" noChangeAspect="1"/>
          </p:cNvSpPr>
          <p:nvPr>
            <p:ph type="sldImg" idx="2"/>
          </p:nvPr>
        </p:nvSpPr>
        <p:spPr>
          <a:xfrm>
            <a:off x="981075" y="1241425"/>
            <a:ext cx="48355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697D6-387E-4BEA-9008-0D345AACD2C5}" type="slidenum">
              <a:rPr lang="fr-FR"/>
              <a:pPr/>
              <a:t>‹#›</a:t>
            </a:fld>
            <a:endParaRPr lang="fr-FR"/>
          </a:p>
        </p:txBody>
      </p:sp>
    </p:spTree>
    <p:extLst>
      <p:ext uri="{BB962C8B-B14F-4D97-AF65-F5344CB8AC3E}">
        <p14:creationId xmlns="" xmlns:p14="http://schemas.microsoft.com/office/powerpoint/2010/main" xmlns:mv="urn:schemas-microsoft-com:mac:vml" xmlns:mc="http://schemas.openxmlformats.org/markup-compatibility/2006" val="2181347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1</a:t>
            </a:fld>
            <a:endParaRPr lang="fr-FR"/>
          </a:p>
        </p:txBody>
      </p:sp>
    </p:spTree>
    <p:extLst>
      <p:ext uri="{BB962C8B-B14F-4D97-AF65-F5344CB8AC3E}">
        <p14:creationId xmlns="" xmlns:p14="http://schemas.microsoft.com/office/powerpoint/2010/main" xmlns:mv="urn:schemas-microsoft-com:mac:vml" xmlns:mc="http://schemas.openxmlformats.org/markup-compatibility/2006" val="272659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24</a:t>
            </a:fld>
            <a:endParaRPr lang="fr-FR"/>
          </a:p>
        </p:txBody>
      </p:sp>
    </p:spTree>
    <p:extLst>
      <p:ext uri="{BB962C8B-B14F-4D97-AF65-F5344CB8AC3E}">
        <p14:creationId xmlns="" xmlns:p14="http://schemas.microsoft.com/office/powerpoint/2010/main" xmlns:mv="urn:schemas-microsoft-com:mac:vml" xmlns:mc="http://schemas.openxmlformats.org/markup-compatibility/2006" val="2726590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29</a:t>
            </a:fld>
            <a:endParaRPr lang="fr-FR"/>
          </a:p>
        </p:txBody>
      </p:sp>
    </p:spTree>
    <p:extLst>
      <p:ext uri="{BB962C8B-B14F-4D97-AF65-F5344CB8AC3E}">
        <p14:creationId xmlns="" xmlns:p14="http://schemas.microsoft.com/office/powerpoint/2010/main" xmlns:mv="urn:schemas-microsoft-com:mac:vml" xmlns:mc="http://schemas.openxmlformats.org/markup-compatibility/2006" val="272659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32</a:t>
            </a:fld>
            <a:endParaRPr lang="fr-FR"/>
          </a:p>
        </p:txBody>
      </p:sp>
    </p:spTree>
    <p:extLst>
      <p:ext uri="{BB962C8B-B14F-4D97-AF65-F5344CB8AC3E}">
        <p14:creationId xmlns="" xmlns:p14="http://schemas.microsoft.com/office/powerpoint/2010/main" xmlns:mv="urn:schemas-microsoft-com:mac:vml" xmlns:mc="http://schemas.openxmlformats.org/markup-compatibility/2006" val="27265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3</a:t>
            </a:fld>
            <a:endParaRPr lang="fr-FR"/>
          </a:p>
        </p:txBody>
      </p:sp>
    </p:spTree>
    <p:extLst>
      <p:ext uri="{BB962C8B-B14F-4D97-AF65-F5344CB8AC3E}">
        <p14:creationId xmlns="" xmlns:p14="http://schemas.microsoft.com/office/powerpoint/2010/main" xmlns:mv="urn:schemas-microsoft-com:mac:vml" xmlns:mc="http://schemas.openxmlformats.org/markup-compatibility/2006" val="272659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7</a:t>
            </a:fld>
            <a:endParaRPr lang="fr-FR"/>
          </a:p>
        </p:txBody>
      </p:sp>
    </p:spTree>
    <p:extLst>
      <p:ext uri="{BB962C8B-B14F-4D97-AF65-F5344CB8AC3E}">
        <p14:creationId xmlns="" xmlns:p14="http://schemas.microsoft.com/office/powerpoint/2010/main" xmlns:mv="urn:schemas-microsoft-com:mac:vml" xmlns:mc="http://schemas.openxmlformats.org/markup-compatibility/2006" val="272659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13</a:t>
            </a:fld>
            <a:endParaRPr lang="fr-FR"/>
          </a:p>
        </p:txBody>
      </p:sp>
    </p:spTree>
    <p:extLst>
      <p:ext uri="{BB962C8B-B14F-4D97-AF65-F5344CB8AC3E}">
        <p14:creationId xmlns="" xmlns:p14="http://schemas.microsoft.com/office/powerpoint/2010/main" xmlns:mv="urn:schemas-microsoft-com:mac:vml" xmlns:mc="http://schemas.openxmlformats.org/markup-compatibility/2006" val="272659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17</a:t>
            </a:fld>
            <a:endParaRPr lang="fr-FR"/>
          </a:p>
        </p:txBody>
      </p:sp>
    </p:spTree>
    <p:extLst>
      <p:ext uri="{BB962C8B-B14F-4D97-AF65-F5344CB8AC3E}">
        <p14:creationId xmlns="" xmlns:p14="http://schemas.microsoft.com/office/powerpoint/2010/main" xmlns:mv="urn:schemas-microsoft-com:mac:vml" xmlns:mc="http://schemas.openxmlformats.org/markup-compatibility/2006" val="272659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4E6297-FF80-4164-9FB1-DD88C55C05C9}" type="slidenum">
              <a:rPr lang="en-US" smtClean="0"/>
              <a:pPr/>
              <a:t>20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4E6297-FF80-4164-9FB1-DD88C55C05C9}" type="slidenum">
              <a:rPr lang="en-US" smtClean="0"/>
              <a:pPr/>
              <a:t>21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4E6297-FF80-4164-9FB1-DD88C55C05C9}" type="slidenum">
              <a:rPr lang="en-US" smtClean="0"/>
              <a:pPr/>
              <a:t>22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4E6297-FF80-4164-9FB1-DD88C55C05C9}"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pdf"/><Relationship Id="rId3" Type="http://schemas.openxmlformats.org/officeDocument/2006/relationships/image" Target="../media/image1.png"/><Relationship Id="rId7" Type="http://schemas.openxmlformats.org/officeDocument/2006/relationships/image" Target="../media/image3.png"/><Relationship Id="rId17" Type="http://schemas.openxmlformats.org/officeDocument/2006/relationships/image" Target="../media/image6.png"/><Relationship Id="rId2" Type="http://schemas.openxmlformats.org/officeDocument/2006/relationships/image" Target="../media/image1.pdf"/><Relationship Id="rId16" Type="http://schemas.openxmlformats.org/officeDocument/2006/relationships/image" Target="../media/image8.pdf"/><Relationship Id="rId1" Type="http://schemas.openxmlformats.org/officeDocument/2006/relationships/slideMaster" Target="../slideMasters/slideMaster1.xml"/><Relationship Id="rId6" Type="http://schemas.openxmlformats.org/officeDocument/2006/relationships/image" Target="../media/image5.pdf"/><Relationship Id="rId5" Type="http://schemas.openxmlformats.org/officeDocument/2006/relationships/image" Target="../media/image2.png"/><Relationship Id="rId10" Type="http://schemas.openxmlformats.org/officeDocument/2006/relationships/image" Target="../media/image5.png"/><Relationship Id="rId4" Type="http://schemas.openxmlformats.org/officeDocument/2006/relationships/image" Target="../media/image3.pdf"/><Relationship Id="rId9"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5.pdf"/><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5.pdf"/><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pic>
        <p:nvPicPr>
          <p:cNvPr id="15" name="Image 14" descr="A4_Basel Convention_ Quadri_EN.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2"/>
              <a:stretch>
                <a:fillRect/>
              </a:stretch>
            </p:blipFill>
          </mc:Choice>
          <mc:Fallback>
            <p:blipFill>
              <a:blip r:embed="rId3"/>
              <a:stretch>
                <a:fillRect/>
              </a:stretch>
            </p:blipFill>
          </mc:Fallback>
        </mc:AlternateContent>
        <p:spPr>
          <a:xfrm>
            <a:off x="6663265" y="1500982"/>
            <a:ext cx="736600" cy="408236"/>
          </a:xfrm>
          <a:prstGeom prst="rect">
            <a:avLst/>
          </a:prstGeom>
        </p:spPr>
      </p:pic>
      <p:pic>
        <p:nvPicPr>
          <p:cNvPr id="16" name="Image 15" descr="A4_Rotterdam Convention_ Quadri_EN.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4"/>
              <a:stretch>
                <a:fillRect/>
              </a:stretch>
            </p:blipFill>
          </mc:Choice>
          <mc:Fallback>
            <p:blipFill>
              <a:blip r:embed="rId5"/>
              <a:stretch>
                <a:fillRect/>
              </a:stretch>
            </p:blipFill>
          </mc:Fallback>
        </mc:AlternateContent>
        <p:spPr>
          <a:xfrm>
            <a:off x="7657737" y="1501191"/>
            <a:ext cx="960783" cy="409222"/>
          </a:xfrm>
          <a:prstGeom prst="rect">
            <a:avLst/>
          </a:prstGeom>
        </p:spPr>
      </p:pic>
      <p:sp>
        <p:nvSpPr>
          <p:cNvPr id="9" name="ZoneTexte 8"/>
          <p:cNvSpPr txBox="1"/>
          <p:nvPr userDrawn="1"/>
        </p:nvSpPr>
        <p:spPr>
          <a:xfrm>
            <a:off x="2822575" y="6457951"/>
            <a:ext cx="4260850" cy="307777"/>
          </a:xfrm>
          <a:prstGeom prst="rect">
            <a:avLst/>
          </a:prstGeom>
          <a:noFill/>
        </p:spPr>
        <p:txBody>
          <a:bodyPr wrap="square" rtlCol="0">
            <a:spAutoFit/>
          </a:bodyPr>
          <a:lstStyle/>
          <a:p>
            <a:pPr algn="ctr"/>
            <a:r>
              <a:rPr lang="fr-FR" sz="1400" b="1" dirty="0" smtClean="0">
                <a:solidFill>
                  <a:schemeClr val="tx1">
                    <a:lumMod val="65000"/>
                    <a:lumOff val="35000"/>
                  </a:schemeClr>
                </a:solidFill>
                <a:latin typeface="Arial"/>
                <a:cs typeface="Arial"/>
              </a:rPr>
              <a:t>www.brsmeas.org</a:t>
            </a:r>
            <a:endParaRPr lang="fr-FR" sz="1400" b="1" dirty="0">
              <a:solidFill>
                <a:schemeClr val="tx1">
                  <a:lumMod val="65000"/>
                  <a:lumOff val="35000"/>
                </a:schemeClr>
              </a:solidFill>
              <a:latin typeface="Arial"/>
              <a:cs typeface="Arial"/>
            </a:endParaRPr>
          </a:p>
        </p:txBody>
      </p:sp>
      <p:pic>
        <p:nvPicPr>
          <p:cNvPr id="10" name="Image 9" descr="twitter-bird-light-bgs.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6"/>
              <a:stretch>
                <a:fillRect/>
              </a:stretch>
            </p:blipFill>
          </mc:Choice>
          <mc:Fallback>
            <p:blipFill>
              <a:blip r:embed="rId7"/>
              <a:stretch>
                <a:fillRect/>
              </a:stretch>
            </p:blipFill>
          </mc:Fallback>
        </mc:AlternateContent>
        <p:spPr>
          <a:xfrm>
            <a:off x="6981300" y="6540500"/>
            <a:ext cx="225949" cy="184149"/>
          </a:xfrm>
          <a:prstGeom prst="rect">
            <a:avLst/>
          </a:prstGeom>
        </p:spPr>
      </p:pic>
      <p:sp>
        <p:nvSpPr>
          <p:cNvPr id="11" name="ZoneTexte 10"/>
          <p:cNvSpPr txBox="1"/>
          <p:nvPr userDrawn="1"/>
        </p:nvSpPr>
        <p:spPr>
          <a:xfrm>
            <a:off x="7109878" y="6457952"/>
            <a:ext cx="1295400" cy="307777"/>
          </a:xfrm>
          <a:prstGeom prst="rect">
            <a:avLst/>
          </a:prstGeom>
          <a:noFill/>
        </p:spPr>
        <p:txBody>
          <a:bodyPr wrap="square" rtlCol="0">
            <a:spAutoFit/>
          </a:bodyPr>
          <a:lstStyle/>
          <a:p>
            <a:r>
              <a:rPr lang="fr-FR" sz="1400" b="1" dirty="0" smtClean="0">
                <a:solidFill>
                  <a:schemeClr val="tx1">
                    <a:lumMod val="65000"/>
                    <a:lumOff val="35000"/>
                  </a:schemeClr>
                </a:solidFill>
                <a:latin typeface="Arial"/>
                <a:cs typeface="Arial"/>
              </a:rPr>
              <a:t>@brsmeas</a:t>
            </a:r>
            <a:endParaRPr lang="fr-FR" sz="1400" b="1" dirty="0">
              <a:solidFill>
                <a:schemeClr val="tx1">
                  <a:lumMod val="65000"/>
                  <a:lumOff val="35000"/>
                </a:schemeClr>
              </a:solidFill>
              <a:latin typeface="Arial"/>
              <a:cs typeface="Arial"/>
            </a:endParaRPr>
          </a:p>
        </p:txBody>
      </p:sp>
      <p:sp>
        <p:nvSpPr>
          <p:cNvPr id="18" name="Title Placeholder 1"/>
          <p:cNvSpPr>
            <a:spLocks noGrp="1"/>
          </p:cNvSpPr>
          <p:nvPr>
            <p:ph type="title"/>
          </p:nvPr>
        </p:nvSpPr>
        <p:spPr>
          <a:xfrm>
            <a:off x="0" y="88024"/>
            <a:ext cx="6356350" cy="1227461"/>
          </a:xfrm>
          <a:prstGeom prst="rect">
            <a:avLst/>
          </a:prstGeom>
        </p:spPr>
        <p:txBody>
          <a:bodyPr vert="horz" lIns="91440" tIns="45720" rIns="91440" bIns="45720" rtlCol="0" anchor="ctr">
            <a:normAutofit/>
          </a:bodyPr>
          <a:lstStyle/>
          <a:p>
            <a:r>
              <a:rPr lang="fr-FR" dirty="0" smtClean="0"/>
              <a:t>Modifiez le style du titre</a:t>
            </a:r>
            <a:endParaRPr lang="en-US" dirty="0"/>
          </a:p>
        </p:txBody>
      </p:sp>
      <p:pic>
        <p:nvPicPr>
          <p:cNvPr id="19" name="Image 18" descr="nr UNEP (E) short sig bw [Converted].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8"/>
              <a:stretch>
                <a:fillRect/>
              </a:stretch>
            </p:blipFill>
          </mc:Choice>
          <mc:Fallback>
            <p:blipFill>
              <a:blip r:embed="rId9"/>
              <a:stretch>
                <a:fillRect/>
              </a:stretch>
            </p:blipFill>
          </mc:Fallback>
        </mc:AlternateContent>
        <p:spPr>
          <a:xfrm>
            <a:off x="203200" y="6371114"/>
            <a:ext cx="371353" cy="486885"/>
          </a:xfrm>
          <a:prstGeom prst="rect">
            <a:avLst/>
          </a:prstGeom>
        </p:spPr>
      </p:pic>
      <p:pic>
        <p:nvPicPr>
          <p:cNvPr id="21" name="Image 20" descr="monde-1.png"/>
          <p:cNvPicPr>
            <a:picLocks noChangeAspect="1"/>
          </p:cNvPicPr>
          <p:nvPr userDrawn="1"/>
        </p:nvPicPr>
        <p:blipFill>
          <a:blip r:embed="rId10"/>
          <a:stretch>
            <a:fillRect/>
          </a:stretch>
        </p:blipFill>
        <p:spPr>
          <a:xfrm>
            <a:off x="6460066" y="0"/>
            <a:ext cx="3342613" cy="1913467"/>
          </a:xfrm>
          <a:prstGeom prst="rect">
            <a:avLst/>
          </a:prstGeom>
        </p:spPr>
      </p:pic>
      <p:pic>
        <p:nvPicPr>
          <p:cNvPr id="17" name="Image 16" descr="A4_Stockholm Convention_ Quadri_EN.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16"/>
              <a:stretch>
                <a:fillRect/>
              </a:stretch>
            </p:blipFill>
          </mc:Choice>
          <mc:Fallback>
            <p:blipFill>
              <a:blip r:embed="rId17"/>
              <a:stretch>
                <a:fillRect/>
              </a:stretch>
            </p:blipFill>
          </mc:Fallback>
        </mc:AlternateContent>
        <p:spPr>
          <a:xfrm>
            <a:off x="8769849" y="1551993"/>
            <a:ext cx="969678" cy="40922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57213" y="169335"/>
            <a:ext cx="8791574" cy="497416"/>
          </a:xfrm>
        </p:spPr>
        <p:txBody>
          <a:bodyPr anchor="b">
            <a:noAutofit/>
          </a:bodyPr>
          <a:lstStyle>
            <a:lvl1pPr algn="ctr">
              <a:defRPr sz="3000"/>
            </a:lvl1pPr>
          </a:lstStyle>
          <a:p>
            <a:r>
              <a:rPr lang="fr-FR" dirty="0" smtClean="0"/>
              <a:t>Modifiez le style du titre</a:t>
            </a:r>
            <a:endParaRPr lang="en-US" dirty="0"/>
          </a:p>
        </p:txBody>
      </p:sp>
      <p:sp>
        <p:nvSpPr>
          <p:cNvPr id="3" name="Text Placeholder 2"/>
          <p:cNvSpPr>
            <a:spLocks noGrp="1"/>
          </p:cNvSpPr>
          <p:nvPr>
            <p:ph type="body" idx="1"/>
          </p:nvPr>
        </p:nvSpPr>
        <p:spPr>
          <a:xfrm>
            <a:off x="691356" y="1755776"/>
            <a:ext cx="8523288" cy="1393824"/>
          </a:xfrm>
        </p:spPr>
        <p:txBody>
          <a:bodyPr>
            <a:normAutofit/>
          </a:bodyPr>
          <a:lstStyle>
            <a:lvl1pPr marL="0" indent="0" algn="l">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11" name="Rectangle 10"/>
          <p:cNvSpPr/>
          <p:nvPr userDrawn="1"/>
        </p:nvSpPr>
        <p:spPr>
          <a:xfrm>
            <a:off x="0" y="6538914"/>
            <a:ext cx="1596905" cy="319086"/>
          </a:xfrm>
          <a:prstGeom prst="rect">
            <a:avLst/>
          </a:prstGeom>
          <a:blipFill rotWithShape="1">
            <a:blip r:embed="rId2"/>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Rectangle 11"/>
          <p:cNvSpPr/>
          <p:nvPr userDrawn="1"/>
        </p:nvSpPr>
        <p:spPr>
          <a:xfrm>
            <a:off x="1596654" y="6538914"/>
            <a:ext cx="1598400" cy="319086"/>
          </a:xfrm>
          <a:prstGeom prst="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Rectangle 12"/>
          <p:cNvSpPr/>
          <p:nvPr userDrawn="1"/>
        </p:nvSpPr>
        <p:spPr>
          <a:xfrm>
            <a:off x="3199657" y="6538914"/>
            <a:ext cx="1598400" cy="319086"/>
          </a:xfrm>
          <a:prstGeom prst="rect">
            <a:avLst/>
          </a:prstGeom>
          <a:blipFill rotWithShape="1">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Date Placeholder 3"/>
          <p:cNvSpPr txBox="1">
            <a:spLocks/>
          </p:cNvSpPr>
          <p:nvPr userDrawn="1"/>
        </p:nvSpPr>
        <p:spPr>
          <a:xfrm>
            <a:off x="7568442" y="6492875"/>
            <a:ext cx="1626358" cy="365125"/>
          </a:xfrm>
          <a:prstGeom prst="rect">
            <a:avLst/>
          </a:prstGeom>
        </p:spPr>
        <p:txBody>
          <a:bodyPr vert="horz" lIns="91440" tIns="45720" rIns="91440" bIns="45720" rtlCol="0" anchor="ctr"/>
          <a:lstStyle>
            <a:lvl1pPr algn="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50" b="0" i="0" u="none" strike="noStrike" kern="1200" cap="none" spc="0" normalizeH="0" baseline="0" noProof="0" smtClean="0">
                <a:ln>
                  <a:noFill/>
                </a:ln>
                <a:solidFill>
                  <a:schemeClr val="tx1">
                    <a:tint val="75000"/>
                  </a:schemeClr>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06.06.2017</a:t>
            </a:fld>
            <a:endParaRPr kumimoji="0" lang="en-US" sz="105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19" name="Slide Number Placeholder 5"/>
          <p:cNvSpPr txBox="1">
            <a:spLocks/>
          </p:cNvSpPr>
          <p:nvPr userDrawn="1"/>
        </p:nvSpPr>
        <p:spPr>
          <a:xfrm>
            <a:off x="9244842" y="6492875"/>
            <a:ext cx="523045"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05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9" name="ZoneTexte 8"/>
          <p:cNvSpPr txBox="1"/>
          <p:nvPr userDrawn="1"/>
        </p:nvSpPr>
        <p:spPr>
          <a:xfrm>
            <a:off x="4453466" y="6550223"/>
            <a:ext cx="2523068" cy="307777"/>
          </a:xfrm>
          <a:prstGeom prst="rect">
            <a:avLst/>
          </a:prstGeom>
          <a:noFill/>
        </p:spPr>
        <p:txBody>
          <a:bodyPr wrap="square" rtlCol="0">
            <a:spAutoFit/>
          </a:bodyPr>
          <a:lstStyle/>
          <a:p>
            <a:pPr algn="ctr"/>
            <a:r>
              <a:rPr lang="fr-FR" sz="1400" b="1" dirty="0" smtClean="0">
                <a:solidFill>
                  <a:schemeClr val="tx1">
                    <a:lumMod val="65000"/>
                    <a:lumOff val="35000"/>
                  </a:schemeClr>
                </a:solidFill>
                <a:latin typeface="Arial"/>
                <a:cs typeface="Arial"/>
              </a:rPr>
              <a:t>www.brsmeas.org</a:t>
            </a:r>
            <a:endParaRPr lang="fr-FR" sz="1400" b="1" dirty="0">
              <a:solidFill>
                <a:schemeClr val="tx1">
                  <a:lumMod val="65000"/>
                  <a:lumOff val="35000"/>
                </a:schemeClr>
              </a:solidFill>
              <a:latin typeface="Arial"/>
              <a:cs typeface="Arial"/>
            </a:endParaRPr>
          </a:p>
        </p:txBody>
      </p:sp>
      <p:pic>
        <p:nvPicPr>
          <p:cNvPr id="10" name="Image 9" descr="twitter-bird-light-bgs.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5"/>
              <a:stretch>
                <a:fillRect/>
              </a:stretch>
            </p:blipFill>
          </mc:Choice>
          <mc:Fallback>
            <p:blipFill>
              <a:blip r:embed="rId6"/>
              <a:stretch>
                <a:fillRect/>
              </a:stretch>
            </p:blipFill>
          </mc:Fallback>
        </mc:AlternateContent>
        <p:spPr>
          <a:xfrm>
            <a:off x="6803500" y="6608236"/>
            <a:ext cx="225949" cy="184149"/>
          </a:xfrm>
          <a:prstGeom prst="rect">
            <a:avLst/>
          </a:prstGeom>
        </p:spPr>
      </p:pic>
      <p:sp>
        <p:nvSpPr>
          <p:cNvPr id="14" name="ZoneTexte 13"/>
          <p:cNvSpPr txBox="1"/>
          <p:nvPr userDrawn="1"/>
        </p:nvSpPr>
        <p:spPr>
          <a:xfrm>
            <a:off x="6932078" y="6550223"/>
            <a:ext cx="1295400" cy="307777"/>
          </a:xfrm>
          <a:prstGeom prst="rect">
            <a:avLst/>
          </a:prstGeom>
          <a:noFill/>
        </p:spPr>
        <p:txBody>
          <a:bodyPr wrap="square" rtlCol="0">
            <a:spAutoFit/>
          </a:bodyPr>
          <a:lstStyle/>
          <a:p>
            <a:r>
              <a:rPr lang="fr-FR" sz="1400" b="1" dirty="0" smtClean="0">
                <a:solidFill>
                  <a:schemeClr val="tx1">
                    <a:lumMod val="65000"/>
                    <a:lumOff val="35000"/>
                  </a:schemeClr>
                </a:solidFill>
                <a:latin typeface="Arial"/>
                <a:cs typeface="Arial"/>
              </a:rPr>
              <a:t>@brsmeas</a:t>
            </a:r>
            <a:endParaRPr lang="fr-FR" sz="1400" b="1" dirty="0">
              <a:solidFill>
                <a:schemeClr val="tx1">
                  <a:lumMod val="65000"/>
                  <a:lumOff val="35000"/>
                </a:schemeClr>
              </a:solidFill>
              <a:latin typeface="Arial"/>
              <a:cs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Cliquez et modifiez le titre</a:t>
            </a:r>
            <a:endParaRPr lang="fr-FR" dirty="0"/>
          </a:p>
        </p:txBody>
      </p:sp>
      <p:sp>
        <p:nvSpPr>
          <p:cNvPr id="7" name="Espace réservé du contenu 6"/>
          <p:cNvSpPr>
            <a:spLocks noGrp="1"/>
          </p:cNvSpPr>
          <p:nvPr>
            <p:ph sz="quarter" idx="13"/>
          </p:nvPr>
        </p:nvSpPr>
        <p:spPr>
          <a:xfrm>
            <a:off x="252015" y="1532996"/>
            <a:ext cx="9401969" cy="4723870"/>
          </a:xfrm>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0" name="Rectangle 9"/>
          <p:cNvSpPr/>
          <p:nvPr userDrawn="1"/>
        </p:nvSpPr>
        <p:spPr>
          <a:xfrm>
            <a:off x="0" y="6538914"/>
            <a:ext cx="1596905" cy="319086"/>
          </a:xfrm>
          <a:prstGeom prst="rect">
            <a:avLst/>
          </a:prstGeom>
          <a:blipFill rotWithShape="1">
            <a:blip r:embed="rId2"/>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 name="Rectangle 10"/>
          <p:cNvSpPr/>
          <p:nvPr userDrawn="1"/>
        </p:nvSpPr>
        <p:spPr>
          <a:xfrm>
            <a:off x="1596654" y="6538914"/>
            <a:ext cx="1598400" cy="319086"/>
          </a:xfrm>
          <a:prstGeom prst="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Rectangle 11"/>
          <p:cNvSpPr/>
          <p:nvPr userDrawn="1"/>
        </p:nvSpPr>
        <p:spPr>
          <a:xfrm>
            <a:off x="3199657" y="6538914"/>
            <a:ext cx="1598400" cy="319086"/>
          </a:xfrm>
          <a:prstGeom prst="rect">
            <a:avLst/>
          </a:prstGeom>
          <a:blipFill rotWithShape="1">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ZoneTexte 7"/>
          <p:cNvSpPr txBox="1"/>
          <p:nvPr userDrawn="1"/>
        </p:nvSpPr>
        <p:spPr>
          <a:xfrm>
            <a:off x="4453466" y="6550223"/>
            <a:ext cx="2523068" cy="307777"/>
          </a:xfrm>
          <a:prstGeom prst="rect">
            <a:avLst/>
          </a:prstGeom>
          <a:noFill/>
        </p:spPr>
        <p:txBody>
          <a:bodyPr wrap="square" rtlCol="0">
            <a:spAutoFit/>
          </a:bodyPr>
          <a:lstStyle/>
          <a:p>
            <a:pPr algn="ctr"/>
            <a:r>
              <a:rPr lang="fr-FR" sz="1400" b="1" dirty="0" smtClean="0">
                <a:solidFill>
                  <a:schemeClr val="tx1">
                    <a:lumMod val="65000"/>
                    <a:lumOff val="35000"/>
                  </a:schemeClr>
                </a:solidFill>
                <a:latin typeface="Arial"/>
                <a:cs typeface="Arial"/>
              </a:rPr>
              <a:t>www.brsmeas.org</a:t>
            </a:r>
            <a:endParaRPr lang="fr-FR" sz="1400" b="1" dirty="0">
              <a:solidFill>
                <a:schemeClr val="tx1">
                  <a:lumMod val="65000"/>
                  <a:lumOff val="35000"/>
                </a:schemeClr>
              </a:solidFill>
              <a:latin typeface="Arial"/>
              <a:cs typeface="Arial"/>
            </a:endParaRPr>
          </a:p>
        </p:txBody>
      </p:sp>
      <p:pic>
        <p:nvPicPr>
          <p:cNvPr id="9" name="Image 8" descr="twitter-bird-light-bgs.eps"/>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5"/>
              <a:stretch>
                <a:fillRect/>
              </a:stretch>
            </p:blipFill>
          </mc:Choice>
          <mc:Fallback>
            <p:blipFill>
              <a:blip r:embed="rId6"/>
              <a:stretch>
                <a:fillRect/>
              </a:stretch>
            </p:blipFill>
          </mc:Fallback>
        </mc:AlternateContent>
        <p:spPr>
          <a:xfrm>
            <a:off x="6803500" y="6608236"/>
            <a:ext cx="225949" cy="184149"/>
          </a:xfrm>
          <a:prstGeom prst="rect">
            <a:avLst/>
          </a:prstGeom>
        </p:spPr>
      </p:pic>
      <p:sp>
        <p:nvSpPr>
          <p:cNvPr id="13" name="ZoneTexte 12"/>
          <p:cNvSpPr txBox="1"/>
          <p:nvPr userDrawn="1"/>
        </p:nvSpPr>
        <p:spPr>
          <a:xfrm>
            <a:off x="6932078" y="6550223"/>
            <a:ext cx="1295400" cy="307777"/>
          </a:xfrm>
          <a:prstGeom prst="rect">
            <a:avLst/>
          </a:prstGeom>
          <a:noFill/>
        </p:spPr>
        <p:txBody>
          <a:bodyPr wrap="square" rtlCol="0">
            <a:spAutoFit/>
          </a:bodyPr>
          <a:lstStyle/>
          <a:p>
            <a:r>
              <a:rPr lang="fr-FR" sz="1400" b="1" dirty="0" smtClean="0">
                <a:solidFill>
                  <a:schemeClr val="tx1">
                    <a:lumMod val="65000"/>
                    <a:lumOff val="35000"/>
                  </a:schemeClr>
                </a:solidFill>
                <a:latin typeface="Arial"/>
                <a:cs typeface="Arial"/>
              </a:rPr>
              <a:t>@brsmeas</a:t>
            </a:r>
            <a:endParaRPr lang="fr-FR" sz="1400" b="1" dirty="0">
              <a:solidFill>
                <a:schemeClr val="tx1">
                  <a:lumMod val="65000"/>
                  <a:lumOff val="35000"/>
                </a:schemeClr>
              </a:solidFill>
              <a:latin typeface="Arial"/>
              <a:cs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Nadpis a obsah">
    <p:spTree>
      <p:nvGrpSpPr>
        <p:cNvPr id="1" name=""/>
        <p:cNvGrpSpPr/>
        <p:nvPr/>
      </p:nvGrpSpPr>
      <p:grpSpPr>
        <a:xfrm>
          <a:off x="0" y="0"/>
          <a:ext cx="0" cy="0"/>
          <a:chOff x="0" y="0"/>
          <a:chExt cx="0" cy="0"/>
        </a:xfrm>
      </p:grpSpPr>
      <p:sp>
        <p:nvSpPr>
          <p:cNvPr id="41" name="Shape 41"/>
          <p:cNvSpPr>
            <a:spLocks noGrp="1"/>
          </p:cNvSpPr>
          <p:nvPr>
            <p:ph type="title"/>
          </p:nvPr>
        </p:nvSpPr>
        <p:spPr>
          <a:prstGeom prst="rect">
            <a:avLst/>
          </a:prstGeom>
        </p:spPr>
        <p:txBody>
          <a:bodyPr/>
          <a:lstStyle/>
          <a:p>
            <a:pPr lvl="0">
              <a:defRPr sz="1800">
                <a:solidFill>
                  <a:srgbClr val="000000"/>
                </a:solidFill>
              </a:defRPr>
            </a:pPr>
            <a:r>
              <a:rPr sz="2000">
                <a:solidFill>
                  <a:srgbClr val="262626"/>
                </a:solidFill>
              </a:rPr>
              <a:t>Text názvu</a:t>
            </a:r>
          </a:p>
        </p:txBody>
      </p:sp>
      <p:sp>
        <p:nvSpPr>
          <p:cNvPr id="42" name="Shape 42"/>
          <p:cNvSpPr>
            <a:spLocks noGrp="1"/>
          </p:cNvSpPr>
          <p:nvPr>
            <p:ph type="body" idx="1"/>
          </p:nvPr>
        </p:nvSpPr>
        <p:spPr>
          <a:prstGeom prst="rect">
            <a:avLst/>
          </a:prstGeom>
        </p:spPr>
        <p:txBody>
          <a:bodyPr/>
          <a:lstStyle/>
          <a:p>
            <a:pPr lvl="0">
              <a:defRPr sz="1800">
                <a:solidFill>
                  <a:srgbClr val="000000"/>
                </a:solidFill>
              </a:defRPr>
            </a:pPr>
            <a:r>
              <a:rPr sz="3200">
                <a:solidFill>
                  <a:srgbClr val="262626"/>
                </a:solidFill>
              </a:rPr>
              <a:t>Text úrovně 1</a:t>
            </a:r>
          </a:p>
          <a:p>
            <a:pPr lvl="1">
              <a:defRPr sz="1800">
                <a:solidFill>
                  <a:srgbClr val="000000"/>
                </a:solidFill>
              </a:defRPr>
            </a:pPr>
            <a:r>
              <a:rPr sz="3200">
                <a:solidFill>
                  <a:srgbClr val="262626"/>
                </a:solidFill>
              </a:rPr>
              <a:t>Text úrovně 2</a:t>
            </a:r>
          </a:p>
          <a:p>
            <a:pPr lvl="2">
              <a:defRPr sz="1800">
                <a:solidFill>
                  <a:srgbClr val="000000"/>
                </a:solidFill>
              </a:defRPr>
            </a:pPr>
            <a:r>
              <a:rPr sz="3200">
                <a:solidFill>
                  <a:srgbClr val="262626"/>
                </a:solidFill>
              </a:rPr>
              <a:t>Text úrovně 3</a:t>
            </a:r>
          </a:p>
          <a:p>
            <a:pPr lvl="3">
              <a:defRPr sz="1800">
                <a:solidFill>
                  <a:srgbClr val="000000"/>
                </a:solidFill>
              </a:defRPr>
            </a:pPr>
            <a:r>
              <a:rPr sz="3200">
                <a:solidFill>
                  <a:srgbClr val="262626"/>
                </a:solidFill>
              </a:rPr>
              <a:t>Text úrovně 4</a:t>
            </a:r>
          </a:p>
          <a:p>
            <a:pPr lvl="4">
              <a:defRPr sz="1800">
                <a:solidFill>
                  <a:srgbClr val="000000"/>
                </a:solidFill>
              </a:defRPr>
            </a:pPr>
            <a:r>
              <a:rPr sz="3200">
                <a:solidFill>
                  <a:srgbClr val="262626"/>
                </a:solidFill>
              </a:rPr>
              <a:t>Text úrovně 5</a:t>
            </a:r>
          </a:p>
        </p:txBody>
      </p:sp>
      <p:sp>
        <p:nvSpPr>
          <p:cNvPr id="43" name="Shape 43"/>
          <p:cNvSpPr>
            <a:spLocks noGrp="1"/>
          </p:cNvSpPr>
          <p:nvPr>
            <p:ph type="sldNum" sz="quarter" idx="2"/>
          </p:nvPr>
        </p:nvSpPr>
        <p:spPr>
          <a:xfrm>
            <a:off x="7099300" y="6404293"/>
            <a:ext cx="2311400" cy="269241"/>
          </a:xfrm>
          <a:prstGeom prst="rect">
            <a:avLst/>
          </a:prstGeom>
        </p:spPr>
        <p:txBody>
          <a:bodyPr/>
          <a:lstStyle/>
          <a:p>
            <a:pPr lvl="0"/>
            <a:fld id="{86CB4B4D-7CA3-9044-876B-883B54F8677D}" type="slidenum">
              <a:rPr/>
              <a:pPr lvl="0"/>
              <a:t>‹#›</a:t>
            </a:fld>
            <a:endParaRPr/>
          </a:p>
        </p:txBody>
      </p:sp>
    </p:spTree>
  </p:cSld>
  <p:clrMapOvr>
    <a:masterClrMapping/>
  </p:clrMapOvr>
  <p:transition spd="med" advTm="8000"/>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A4263D84-F534-5740-AF96-81B22D4578DD}" type="datetimeFigureOut">
              <a:rPr lang="en-US" smtClean="0"/>
              <a:pPr/>
              <a:t>06.06.2017</a:t>
            </a:fld>
            <a:endParaRPr lang="en-US"/>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BFDEE0FE-5AE5-0942-88EC-52F96830992E}" type="slidenum">
              <a:rPr lang="en-US" smtClean="0"/>
              <a:pPr/>
              <a:t>‹#›</a:t>
            </a:fld>
            <a:endParaRPr lang="en-US"/>
          </a:p>
        </p:txBody>
      </p:sp>
    </p:spTree>
    <p:extLst>
      <p:ext uri="{BB962C8B-B14F-4D97-AF65-F5344CB8AC3E}">
        <p14:creationId xmlns:p14="http://schemas.microsoft.com/office/powerpoint/2010/main" xmlns="" val="22430256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50000">
              <a:schemeClr val="bg1">
                <a:lumMod val="95000"/>
              </a:schemeClr>
            </a:gs>
            <a:gs pos="100000">
              <a:schemeClr val="accent6"/>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88024"/>
            <a:ext cx="9905999" cy="868709"/>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557213" y="2194561"/>
            <a:ext cx="8791575" cy="4024125"/>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39" name="Date Placeholder 3"/>
          <p:cNvSpPr txBox="1">
            <a:spLocks/>
          </p:cNvSpPr>
          <p:nvPr userDrawn="1"/>
        </p:nvSpPr>
        <p:spPr>
          <a:xfrm>
            <a:off x="7568442" y="6492875"/>
            <a:ext cx="1626358" cy="365125"/>
          </a:xfrm>
          <a:prstGeom prst="rect">
            <a:avLst/>
          </a:prstGeom>
        </p:spPr>
        <p:txBody>
          <a:bodyPr vert="horz" lIns="91440" tIns="45720" rIns="91440" bIns="45720" rtlCol="0" anchor="ctr"/>
          <a:lstStyle>
            <a:lvl1pPr algn="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50" b="0" i="0" u="none" strike="noStrike" kern="1200" cap="none" spc="0" normalizeH="0" baseline="0" noProof="0" smtClean="0">
                <a:ln>
                  <a:noFill/>
                </a:ln>
                <a:solidFill>
                  <a:schemeClr val="tx1">
                    <a:tint val="75000"/>
                  </a:schemeClr>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06.06.2017</a:t>
            </a:fld>
            <a:endParaRPr kumimoji="0" lang="en-US" sz="105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40" name="Slide Number Placeholder 5"/>
          <p:cNvSpPr txBox="1">
            <a:spLocks/>
          </p:cNvSpPr>
          <p:nvPr userDrawn="1"/>
        </p:nvSpPr>
        <p:spPr>
          <a:xfrm>
            <a:off x="9244842" y="6492875"/>
            <a:ext cx="523045"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05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55" r:id="rId1"/>
    <p:sldLayoutId id="2147483651" r:id="rId2"/>
    <p:sldLayoutId id="2147483656" r:id="rId3"/>
    <p:sldLayoutId id="2147483658" r:id="rId4"/>
    <p:sldLayoutId id="2147483659" r:id="rId5"/>
  </p:sldLayoutIdLst>
  <p:txStyles>
    <p:titleStyle>
      <a:lvl1pPr algn="ctr" defTabSz="914400" rtl="0" eaLnBrk="1" latinLnBrk="0" hangingPunct="1">
        <a:lnSpc>
          <a:spcPct val="90000"/>
        </a:lnSpc>
        <a:spcBef>
          <a:spcPct val="0"/>
        </a:spcBef>
        <a:buNone/>
        <a:defRPr sz="3000" b="1" i="0" kern="1200" cap="all" baseline="0">
          <a:solidFill>
            <a:schemeClr val="tx1"/>
          </a:solidFill>
          <a:latin typeface="Arial"/>
          <a:ea typeface="+mj-ea"/>
          <a:cs typeface="Arial"/>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600" kern="1200">
          <a:solidFill>
            <a:schemeClr val="tx1"/>
          </a:solidFill>
          <a:latin typeface="Arial"/>
          <a:ea typeface="+mn-ea"/>
          <a:cs typeface="Arial"/>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a:ea typeface="+mn-ea"/>
          <a:cs typeface="Arial"/>
        </a:defRPr>
      </a:lvl2pPr>
      <a:lvl3pPr marL="1143000" indent="-228600" algn="l" defTabSz="914400" rtl="0" eaLnBrk="1" latinLnBrk="0" hangingPunct="1">
        <a:lnSpc>
          <a:spcPct val="90000"/>
        </a:lnSpc>
        <a:spcBef>
          <a:spcPts val="500"/>
        </a:spcBef>
        <a:buFont typeface="Arial" panose="020B0604020202020204" pitchFamily="34" charset="0"/>
        <a:buChar char="•"/>
        <a:tabLst/>
        <a:defRPr sz="2200" kern="1200">
          <a:solidFill>
            <a:schemeClr val="tx1"/>
          </a:solidFill>
          <a:latin typeface="Arial"/>
          <a:ea typeface="+mn-ea"/>
          <a:cs typeface="Arial"/>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a:ea typeface="+mn-ea"/>
          <a:cs typeface="Arial"/>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a:ea typeface="+mn-ea"/>
          <a:cs typeface="Arial"/>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3.emf"/></Relationships>
</file>

<file path=ppt/slides/_rels/slide21.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3.emf"/></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Layout" Target="../diagrams/layout1.xml"/><Relationship Id="rId7" Type="http://schemas.openxmlformats.org/officeDocument/2006/relationships/image" Target="../media/image26.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637024"/>
            <a:ext cx="5238935" cy="523220"/>
          </a:xfrm>
          <a:prstGeom prst="rect">
            <a:avLst/>
          </a:prstGeom>
          <a:noFill/>
          <a:ln w="9525">
            <a:noFill/>
            <a:miter lim="800000"/>
            <a:headEnd/>
            <a:tailEnd/>
          </a:ln>
        </p:spPr>
        <p:txBody>
          <a:bodyPr wrap="none">
            <a:prstTxWarp prst="textNoShape">
              <a:avLst/>
            </a:prstTxWarp>
            <a:spAutoFit/>
          </a:bodyPr>
          <a:lstStyle/>
          <a:p>
            <a:r>
              <a:rPr lang="fr-FR" sz="1400" i="1" dirty="0" smtClean="0">
                <a:solidFill>
                  <a:srgbClr val="1F43B7"/>
                </a:solidFill>
                <a:latin typeface="Arial"/>
                <a:cs typeface="Arial"/>
              </a:rPr>
              <a:t>Katarina Magulova</a:t>
            </a:r>
            <a:endParaRPr lang="fr-FR" sz="1400" i="1" dirty="0" smtClean="0">
              <a:solidFill>
                <a:srgbClr val="1F43B7"/>
              </a:solidFill>
              <a:latin typeface="Arial"/>
              <a:cs typeface="Arial"/>
            </a:endParaRPr>
          </a:p>
          <a:p>
            <a:r>
              <a:rPr lang="fr-FR" sz="1400" i="1" dirty="0" err="1" smtClean="0">
                <a:solidFill>
                  <a:srgbClr val="1F43B7"/>
                </a:solidFill>
                <a:latin typeface="Arial"/>
                <a:cs typeface="Arial"/>
              </a:rPr>
              <a:t>Secretariat</a:t>
            </a:r>
            <a:r>
              <a:rPr lang="fr-FR" sz="1400" i="1" dirty="0" smtClean="0">
                <a:solidFill>
                  <a:srgbClr val="1F43B7"/>
                </a:solidFill>
                <a:latin typeface="Arial"/>
                <a:cs typeface="Arial"/>
              </a:rPr>
              <a:t> of the Basel, Rotterdam and Stockholm Conventions</a:t>
            </a:r>
            <a:endParaRPr lang="fr-FR" sz="1400" i="1" dirty="0">
              <a:solidFill>
                <a:srgbClr val="1F43B7"/>
              </a:solidFill>
              <a:latin typeface="Arial"/>
              <a:cs typeface="Arial"/>
            </a:endParaRP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2418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16" name="Titre 15"/>
          <p:cNvSpPr>
            <a:spLocks noGrp="1"/>
          </p:cNvSpPr>
          <p:nvPr>
            <p:ph type="title"/>
          </p:nvPr>
        </p:nvSpPr>
        <p:spPr>
          <a:xfrm>
            <a:off x="0" y="1211431"/>
            <a:ext cx="6356350" cy="1227461"/>
          </a:xfrm>
        </p:spPr>
        <p:txBody>
          <a:bodyPr>
            <a:normAutofit fontScale="90000"/>
          </a:bodyPr>
          <a:lstStyle/>
          <a:p>
            <a:pPr algn="r"/>
            <a:r>
              <a:rPr lang="en-US" dirty="0" smtClean="0"/>
              <a:t>Stockholm Convention on POPs: The Global Monitoring Plan (GMP) and  effectiveness evaluation</a:t>
            </a:r>
            <a:endParaRPr lang="fr-FR" dirty="0"/>
          </a:p>
        </p:txBody>
      </p:sp>
    </p:spTree>
    <p:extLst>
      <p:ext uri="{BB962C8B-B14F-4D97-AF65-F5344CB8AC3E}">
        <p14:creationId xmlns="" xmlns:p14="http://schemas.microsoft.com/office/powerpoint/2010/main" xmlns:mv="urn:schemas-microsoft-com:mac:vml" xmlns:mc="http://schemas.openxmlformats.org/markup-compatibility/2006" val="25002013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Monitoring </a:t>
            </a:r>
            <a:r>
              <a:rPr lang="fr-CH" dirty="0" err="1" smtClean="0"/>
              <a:t>activities</a:t>
            </a:r>
            <a:endParaRPr lang="en-US" dirty="0"/>
          </a:p>
        </p:txBody>
      </p:sp>
      <p:sp>
        <p:nvSpPr>
          <p:cNvPr id="3" name="Content Placeholder 2"/>
          <p:cNvSpPr>
            <a:spLocks noGrp="1"/>
          </p:cNvSpPr>
          <p:nvPr>
            <p:ph sz="quarter" idx="13"/>
          </p:nvPr>
        </p:nvSpPr>
        <p:spPr/>
        <p:txBody>
          <a:bodyPr>
            <a:normAutofit fontScale="85000" lnSpcReduction="20000"/>
          </a:bodyPr>
          <a:lstStyle/>
          <a:p>
            <a:pPr>
              <a:buNone/>
            </a:pPr>
            <a:r>
              <a:rPr lang="en-US" dirty="0" smtClean="0"/>
              <a:t>	The objective of monitoring activities is to generate comparable data on levels of POPs in core media:</a:t>
            </a:r>
          </a:p>
          <a:p>
            <a:r>
              <a:rPr lang="en-US" b="1" dirty="0" smtClean="0">
                <a:solidFill>
                  <a:srgbClr val="0070C0"/>
                </a:solidFill>
              </a:rPr>
              <a:t>ambient air, </a:t>
            </a:r>
          </a:p>
          <a:p>
            <a:r>
              <a:rPr lang="en-US" b="1" dirty="0" smtClean="0">
                <a:solidFill>
                  <a:srgbClr val="0070C0"/>
                </a:solidFill>
              </a:rPr>
              <a:t>human milk and human blood, </a:t>
            </a:r>
          </a:p>
          <a:p>
            <a:r>
              <a:rPr lang="en-US" b="1" dirty="0" smtClean="0">
                <a:solidFill>
                  <a:srgbClr val="0070C0"/>
                </a:solidFill>
              </a:rPr>
              <a:t>surface water for water-soluble POPs (PFOS)</a:t>
            </a:r>
          </a:p>
          <a:p>
            <a:endParaRPr lang="en-US" dirty="0" smtClean="0"/>
          </a:p>
          <a:p>
            <a:r>
              <a:rPr lang="en-US" dirty="0" smtClean="0"/>
              <a:t>POP substances to be monitored = Annexes of the Stockholm Convention</a:t>
            </a:r>
          </a:p>
          <a:p>
            <a:r>
              <a:rPr lang="en-US" dirty="0" smtClean="0"/>
              <a:t>Substances are in more detail in Chapter 2 – GMP Guidance Document = congeners, isomers, degradation products or parent compounds that bring most comprehensive information</a:t>
            </a:r>
          </a:p>
          <a:p>
            <a:endParaRPr lang="en-US" dirty="0" smtClean="0"/>
          </a:p>
          <a:p>
            <a:r>
              <a:rPr lang="en-US" dirty="0" smtClean="0"/>
              <a:t>Existing monitoring </a:t>
            </a:r>
            <a:r>
              <a:rPr lang="en-US" dirty="0" err="1" smtClean="0"/>
              <a:t>programmes</a:t>
            </a:r>
            <a:r>
              <a:rPr lang="en-US" dirty="0" smtClean="0"/>
              <a:t> (air: AMAP, EMEP, GAPS, IADN, MONET… human milk / blood: UNEP WHO, AMAP, national </a:t>
            </a:r>
            <a:r>
              <a:rPr lang="en-US" dirty="0" err="1" smtClean="0"/>
              <a:t>programmes</a:t>
            </a:r>
            <a:r>
              <a:rPr lang="en-US" dirty="0" smtClean="0"/>
              <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Strategic</a:t>
            </a:r>
            <a:r>
              <a:rPr lang="fr-CH" dirty="0" smtClean="0"/>
              <a:t> </a:t>
            </a:r>
            <a:r>
              <a:rPr lang="fr-CH" dirty="0" err="1" smtClean="0"/>
              <a:t>Partnerships</a:t>
            </a:r>
            <a:endParaRPr lang="en-US" dirty="0"/>
          </a:p>
        </p:txBody>
      </p:sp>
      <p:sp>
        <p:nvSpPr>
          <p:cNvPr id="3" name="Content Placeholder 2"/>
          <p:cNvSpPr>
            <a:spLocks noGrp="1"/>
          </p:cNvSpPr>
          <p:nvPr>
            <p:ph sz="quarter" idx="13"/>
          </p:nvPr>
        </p:nvSpPr>
        <p:spPr/>
        <p:txBody>
          <a:bodyPr>
            <a:normAutofit lnSpcReduction="10000"/>
          </a:bodyPr>
          <a:lstStyle/>
          <a:p>
            <a:r>
              <a:rPr lang="en-US" sz="2800" dirty="0" smtClean="0"/>
              <a:t>Arctic Monitoring and Assessment </a:t>
            </a:r>
            <a:r>
              <a:rPr lang="en-US" sz="2800" dirty="0" err="1" smtClean="0"/>
              <a:t>Programme</a:t>
            </a:r>
            <a:r>
              <a:rPr lang="en-US" sz="2800" dirty="0" smtClean="0"/>
              <a:t> (AMAP)</a:t>
            </a:r>
          </a:p>
          <a:p>
            <a:r>
              <a:rPr lang="en-US" sz="2800" dirty="0" smtClean="0"/>
              <a:t>Global Atmospheric Passive Sampling (GAPS) Network</a:t>
            </a:r>
          </a:p>
          <a:p>
            <a:r>
              <a:rPr lang="en-US" sz="2800" dirty="0" smtClean="0"/>
              <a:t>Cooperative </a:t>
            </a:r>
            <a:r>
              <a:rPr lang="en-US" sz="2800" dirty="0" err="1" smtClean="0"/>
              <a:t>Programme</a:t>
            </a:r>
            <a:r>
              <a:rPr lang="en-US" sz="2800" dirty="0" smtClean="0"/>
              <a:t> for Monitoring and Evaluation of the Long-range Transmission of Air Pollutants in Europe (EMEP)</a:t>
            </a:r>
          </a:p>
          <a:p>
            <a:r>
              <a:rPr lang="en-US" sz="2800" dirty="0" smtClean="0"/>
              <a:t>South-East Asia air monitoring </a:t>
            </a:r>
            <a:r>
              <a:rPr lang="en-US" sz="2800" dirty="0" err="1" smtClean="0"/>
              <a:t>programme</a:t>
            </a:r>
            <a:endParaRPr lang="en-US" sz="2800" dirty="0" smtClean="0"/>
          </a:p>
          <a:p>
            <a:r>
              <a:rPr lang="en-US" sz="2800" dirty="0" smtClean="0"/>
              <a:t>Research Centre for Environmental Chemistry and </a:t>
            </a:r>
            <a:r>
              <a:rPr lang="en-US" sz="2800" dirty="0" err="1" smtClean="0"/>
              <a:t>Ecotoxicology</a:t>
            </a:r>
            <a:r>
              <a:rPr lang="en-US" sz="2800" dirty="0" smtClean="0"/>
              <a:t> (RECETOX)</a:t>
            </a:r>
          </a:p>
          <a:p>
            <a:r>
              <a:rPr lang="fr-CH" sz="2800" dirty="0" smtClean="0"/>
              <a:t>United Nations </a:t>
            </a:r>
            <a:r>
              <a:rPr lang="fr-CH" sz="2800" dirty="0" err="1" smtClean="0"/>
              <a:t>Environment</a:t>
            </a:r>
            <a:r>
              <a:rPr lang="fr-CH" sz="2800" dirty="0" smtClean="0"/>
              <a:t> Programme (UNEP </a:t>
            </a:r>
            <a:r>
              <a:rPr lang="fr-CH" sz="2800" dirty="0" err="1" smtClean="0"/>
              <a:t>Chemicals</a:t>
            </a:r>
            <a:r>
              <a:rPr lang="fr-CH" sz="2800" dirty="0" smtClean="0"/>
              <a:t> and </a:t>
            </a:r>
            <a:r>
              <a:rPr lang="fr-CH" sz="2800" dirty="0" err="1" smtClean="0"/>
              <a:t>Waste</a:t>
            </a:r>
            <a:r>
              <a:rPr lang="fr-CH" sz="2800" dirty="0" smtClean="0"/>
              <a:t>)</a:t>
            </a:r>
            <a:endParaRPr lang="en-US" sz="2800" dirty="0" smtClean="0"/>
          </a:p>
          <a:p>
            <a:r>
              <a:rPr lang="en-US" sz="2800" dirty="0" smtClean="0"/>
              <a:t>World Health Organization (WHO)</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9901645" cy="6873240"/>
        </p:xfrm>
        <a:graphic>
          <a:graphicData uri="http://schemas.openxmlformats.org/drawingml/2006/table">
            <a:tbl>
              <a:tblPr/>
              <a:tblGrid>
                <a:gridCol w="731520"/>
                <a:gridCol w="3122023"/>
                <a:gridCol w="1946365"/>
                <a:gridCol w="2129246"/>
                <a:gridCol w="1972491"/>
              </a:tblGrid>
              <a:tr h="54187">
                <a:tc>
                  <a:txBody>
                    <a:bodyPr/>
                    <a:lstStyle/>
                    <a:p>
                      <a:pPr marL="0" marR="0">
                        <a:spcBef>
                          <a:spcPts val="0"/>
                        </a:spcBef>
                        <a:spcAft>
                          <a:spcPts val="0"/>
                        </a:spcAft>
                      </a:pPr>
                      <a:r>
                        <a:rPr lang="en-US" sz="1100" b="1" dirty="0">
                          <a:latin typeface="Times New Roman"/>
                          <a:ea typeface="Times New Roman"/>
                        </a:rPr>
                        <a:t>Region</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latin typeface="Times New Roman"/>
                          <a:ea typeface="Times New Roman"/>
                        </a:rPr>
                        <a:t>Air</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latin typeface="Times New Roman"/>
                          <a:ea typeface="Times New Roman"/>
                        </a:rPr>
                        <a:t>Human matrices</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latin typeface="Times New Roman"/>
                          <a:ea typeface="Times New Roman"/>
                        </a:rPr>
                        <a:t>Water </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latin typeface="Times New Roman"/>
                          <a:ea typeface="Times New Roman"/>
                        </a:rPr>
                        <a:t>Other media</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213">
                <a:tc>
                  <a:txBody>
                    <a:bodyPr/>
                    <a:lstStyle/>
                    <a:p>
                      <a:pPr marL="0" marR="0">
                        <a:spcBef>
                          <a:spcPts val="0"/>
                        </a:spcBef>
                        <a:spcAft>
                          <a:spcPts val="0"/>
                        </a:spcAft>
                      </a:pPr>
                      <a:r>
                        <a:rPr lang="en-US" sz="1100" dirty="0">
                          <a:latin typeface="Times New Roman"/>
                          <a:ea typeface="Times New Roman"/>
                        </a:rPr>
                        <a:t>Africa</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Global Atmospheric Passive Sampling Network (GAPS)</a:t>
                      </a:r>
                    </a:p>
                    <a:p>
                      <a:pPr marL="0" marR="0">
                        <a:spcBef>
                          <a:spcPts val="0"/>
                        </a:spcBef>
                        <a:spcAft>
                          <a:spcPts val="0"/>
                        </a:spcAft>
                      </a:pPr>
                      <a:r>
                        <a:rPr lang="en-US" sz="1100" dirty="0">
                          <a:latin typeface="Times New Roman"/>
                          <a:ea typeface="Times New Roman"/>
                        </a:rPr>
                        <a:t> MONET Africa</a:t>
                      </a:r>
                    </a:p>
                    <a:p>
                      <a:pPr marL="0" marR="0">
                        <a:spcBef>
                          <a:spcPts val="0"/>
                        </a:spcBef>
                        <a:spcAft>
                          <a:spcPts val="0"/>
                        </a:spcAft>
                      </a:pPr>
                      <a:r>
                        <a:rPr lang="en-US" sz="1100" dirty="0">
                          <a:latin typeface="Times New Roman"/>
                          <a:ea typeface="Times New Roman"/>
                        </a:rPr>
                        <a:t>UNEP GEF GMP1 project</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UNEP/WHO human milk survey</a:t>
                      </a:r>
                    </a:p>
                    <a:p>
                      <a:pPr marL="0" marR="0">
                        <a:spcBef>
                          <a:spcPts val="0"/>
                        </a:spcBef>
                        <a:spcAft>
                          <a:spcPts val="0"/>
                        </a:spcAft>
                      </a:pPr>
                      <a:r>
                        <a:rPr lang="en-US" sz="1100" dirty="0">
                          <a:latin typeface="Times New Roman"/>
                          <a:ea typeface="Times New Roman"/>
                        </a:rPr>
                        <a:t>UNEP GEF GMP1 project</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MONET Africa pilot project</a:t>
                      </a:r>
                    </a:p>
                    <a:p>
                      <a:pPr marL="0" marR="0">
                        <a:spcBef>
                          <a:spcPts val="0"/>
                        </a:spcBef>
                        <a:spcAft>
                          <a:spcPts val="0"/>
                        </a:spcAft>
                      </a:pPr>
                      <a:r>
                        <a:rPr lang="en-US" sz="1100" dirty="0">
                          <a:latin typeface="Times New Roman"/>
                          <a:ea typeface="Times New Roman"/>
                        </a:rPr>
                        <a:t>UNEP GEF pilot project </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rPr>
                        <a:t>Limited monitoring dealing with the contamination of water, soil, sediments and food by POP pesticides</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4427">
                <a:tc>
                  <a:txBody>
                    <a:bodyPr/>
                    <a:lstStyle/>
                    <a:p>
                      <a:pPr marL="0" marR="0">
                        <a:spcBef>
                          <a:spcPts val="0"/>
                        </a:spcBef>
                        <a:spcAft>
                          <a:spcPts val="0"/>
                        </a:spcAft>
                      </a:pPr>
                      <a:r>
                        <a:rPr lang="en-US" sz="1100">
                          <a:latin typeface="Times New Roman"/>
                          <a:ea typeface="Times New Roman"/>
                        </a:rPr>
                        <a:t>Asia Pacific</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POPs Monitoring </a:t>
                      </a:r>
                      <a:r>
                        <a:rPr lang="en-US" sz="1100" dirty="0" err="1">
                          <a:latin typeface="Times New Roman"/>
                          <a:ea typeface="Times New Roman"/>
                        </a:rPr>
                        <a:t>Programme</a:t>
                      </a:r>
                      <a:r>
                        <a:rPr lang="en-US" sz="1100" dirty="0">
                          <a:latin typeface="Times New Roman"/>
                          <a:ea typeface="Times New Roman"/>
                        </a:rPr>
                        <a:t> in East Asian Countries</a:t>
                      </a:r>
                    </a:p>
                    <a:p>
                      <a:pPr marL="0" marR="0">
                        <a:spcBef>
                          <a:spcPts val="0"/>
                        </a:spcBef>
                        <a:spcAft>
                          <a:spcPts val="0"/>
                        </a:spcAft>
                      </a:pPr>
                      <a:r>
                        <a:rPr lang="en-US" sz="1100" dirty="0">
                          <a:latin typeface="Times New Roman"/>
                          <a:ea typeface="Times New Roman"/>
                        </a:rPr>
                        <a:t>China national POPs monitoring </a:t>
                      </a:r>
                      <a:r>
                        <a:rPr lang="en-US" sz="1100" dirty="0" err="1">
                          <a:latin typeface="Times New Roman"/>
                          <a:ea typeface="Times New Roman"/>
                        </a:rPr>
                        <a:t>programme</a:t>
                      </a:r>
                      <a:endParaRPr lang="en-US" sz="1100" dirty="0">
                        <a:latin typeface="Times New Roman"/>
                        <a:ea typeface="Times New Roman"/>
                      </a:endParaRPr>
                    </a:p>
                    <a:p>
                      <a:pPr marL="0" marR="0">
                        <a:spcBef>
                          <a:spcPts val="0"/>
                        </a:spcBef>
                        <a:spcAft>
                          <a:spcPts val="0"/>
                        </a:spcAft>
                      </a:pPr>
                      <a:r>
                        <a:rPr lang="en-US" sz="1100" dirty="0">
                          <a:latin typeface="Times New Roman"/>
                          <a:ea typeface="Times New Roman"/>
                        </a:rPr>
                        <a:t>Japan national monitoring </a:t>
                      </a:r>
                      <a:r>
                        <a:rPr lang="en-US" sz="1100" dirty="0" err="1">
                          <a:latin typeface="Times New Roman"/>
                          <a:ea typeface="Times New Roman"/>
                        </a:rPr>
                        <a:t>programme</a:t>
                      </a:r>
                      <a:endParaRPr lang="en-US" sz="1100" dirty="0">
                        <a:latin typeface="Times New Roman"/>
                        <a:ea typeface="Times New Roman"/>
                      </a:endParaRPr>
                    </a:p>
                    <a:p>
                      <a:pPr marL="0" marR="0">
                        <a:spcBef>
                          <a:spcPts val="0"/>
                        </a:spcBef>
                        <a:spcAft>
                          <a:spcPts val="0"/>
                        </a:spcAft>
                      </a:pPr>
                      <a:r>
                        <a:rPr lang="en-US" sz="1100" dirty="0">
                          <a:latin typeface="Times New Roman"/>
                          <a:ea typeface="Times New Roman"/>
                        </a:rPr>
                        <a:t>MONET Fiji</a:t>
                      </a:r>
                    </a:p>
                    <a:p>
                      <a:pPr marL="0" marR="0">
                        <a:spcBef>
                          <a:spcPts val="0"/>
                        </a:spcBef>
                        <a:spcAft>
                          <a:spcPts val="0"/>
                        </a:spcAft>
                      </a:pPr>
                      <a:r>
                        <a:rPr lang="en-US" sz="1100" dirty="0">
                          <a:latin typeface="Times New Roman"/>
                          <a:ea typeface="Times New Roman"/>
                        </a:rPr>
                        <a:t>UNEP GEF GMP1 project</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China monitoring </a:t>
                      </a:r>
                      <a:r>
                        <a:rPr lang="en-US" sz="1100" dirty="0" err="1">
                          <a:latin typeface="Times New Roman"/>
                          <a:ea typeface="Times New Roman"/>
                        </a:rPr>
                        <a:t>programme</a:t>
                      </a:r>
                      <a:r>
                        <a:rPr lang="en-US" sz="1100" dirty="0">
                          <a:latin typeface="Times New Roman"/>
                          <a:ea typeface="Times New Roman"/>
                        </a:rPr>
                        <a:t> on human milk</a:t>
                      </a:r>
                    </a:p>
                    <a:p>
                      <a:pPr marL="0" marR="0">
                        <a:spcBef>
                          <a:spcPts val="0"/>
                        </a:spcBef>
                        <a:spcAft>
                          <a:spcPts val="0"/>
                        </a:spcAft>
                      </a:pPr>
                      <a:r>
                        <a:rPr lang="en-US" sz="1100" dirty="0">
                          <a:latin typeface="Times New Roman"/>
                          <a:ea typeface="Times New Roman"/>
                        </a:rPr>
                        <a:t>Japan POPs monitoring </a:t>
                      </a:r>
                      <a:r>
                        <a:rPr lang="en-US" sz="1100" dirty="0" err="1">
                          <a:latin typeface="Times New Roman"/>
                          <a:ea typeface="Times New Roman"/>
                        </a:rPr>
                        <a:t>programme</a:t>
                      </a:r>
                      <a:r>
                        <a:rPr lang="en-US" sz="1100" dirty="0">
                          <a:latin typeface="Times New Roman"/>
                          <a:ea typeface="Times New Roman"/>
                        </a:rPr>
                        <a:t> on human milk</a:t>
                      </a:r>
                    </a:p>
                    <a:p>
                      <a:pPr marL="0" marR="0">
                        <a:spcBef>
                          <a:spcPts val="0"/>
                        </a:spcBef>
                        <a:spcAft>
                          <a:spcPts val="0"/>
                        </a:spcAft>
                      </a:pPr>
                      <a:r>
                        <a:rPr lang="en-US" sz="1100" dirty="0">
                          <a:latin typeface="Times New Roman"/>
                          <a:ea typeface="Times New Roman"/>
                        </a:rPr>
                        <a:t>Japan monitoring </a:t>
                      </a:r>
                      <a:r>
                        <a:rPr lang="en-US" sz="1100" dirty="0" err="1">
                          <a:latin typeface="Times New Roman"/>
                          <a:ea typeface="Times New Roman"/>
                        </a:rPr>
                        <a:t>programme</a:t>
                      </a:r>
                      <a:r>
                        <a:rPr lang="en-US" sz="1100" dirty="0">
                          <a:latin typeface="Times New Roman"/>
                          <a:ea typeface="Times New Roman"/>
                        </a:rPr>
                        <a:t> on human blood</a:t>
                      </a:r>
                    </a:p>
                    <a:p>
                      <a:pPr marL="0" marR="0">
                        <a:spcBef>
                          <a:spcPts val="0"/>
                        </a:spcBef>
                        <a:spcAft>
                          <a:spcPts val="0"/>
                        </a:spcAft>
                      </a:pPr>
                      <a:r>
                        <a:rPr lang="en-US" sz="1100" dirty="0">
                          <a:latin typeface="Times New Roman"/>
                          <a:ea typeface="Times New Roman"/>
                        </a:rPr>
                        <a:t>UNEP/WHO human milk survey</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United Nations University program “Environmental Monitoring and Governance in the Asian Coastal Hydrosphere’’</a:t>
                      </a:r>
                    </a:p>
                    <a:p>
                      <a:pPr marL="0" marR="0">
                        <a:spcBef>
                          <a:spcPts val="0"/>
                        </a:spcBef>
                        <a:spcAft>
                          <a:spcPts val="0"/>
                        </a:spcAft>
                      </a:pPr>
                      <a:r>
                        <a:rPr lang="en-US" sz="1100" dirty="0">
                          <a:latin typeface="Times New Roman"/>
                          <a:ea typeface="Times New Roman"/>
                        </a:rPr>
                        <a:t>National water monitoring </a:t>
                      </a:r>
                      <a:r>
                        <a:rPr lang="en-US" sz="1100" dirty="0" err="1">
                          <a:latin typeface="Times New Roman"/>
                          <a:ea typeface="Times New Roman"/>
                        </a:rPr>
                        <a:t>programmes</a:t>
                      </a:r>
                      <a:r>
                        <a:rPr lang="en-US" sz="1100" dirty="0">
                          <a:latin typeface="Times New Roman"/>
                          <a:ea typeface="Times New Roman"/>
                        </a:rPr>
                        <a:t>: China, Japan</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Japan national </a:t>
                      </a:r>
                      <a:r>
                        <a:rPr lang="en-US" sz="1100" dirty="0" err="1">
                          <a:latin typeface="Times New Roman"/>
                          <a:ea typeface="Times New Roman"/>
                        </a:rPr>
                        <a:t>programme</a:t>
                      </a:r>
                      <a:r>
                        <a:rPr lang="en-US" sz="1100" dirty="0">
                          <a:latin typeface="Times New Roman"/>
                          <a:ea typeface="Times New Roman"/>
                        </a:rPr>
                        <a:t> on water, ground water, bottom sediments, soil, biota, food</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1520">
                <a:tc>
                  <a:txBody>
                    <a:bodyPr/>
                    <a:lstStyle/>
                    <a:p>
                      <a:pPr marL="0" marR="0">
                        <a:spcBef>
                          <a:spcPts val="0"/>
                        </a:spcBef>
                        <a:spcAft>
                          <a:spcPts val="0"/>
                        </a:spcAft>
                      </a:pPr>
                      <a:r>
                        <a:rPr lang="en-US" sz="1100">
                          <a:latin typeface="Times New Roman"/>
                          <a:ea typeface="Times New Roman"/>
                        </a:rPr>
                        <a:t>CEE</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APOPSBAL</a:t>
                      </a:r>
                    </a:p>
                    <a:p>
                      <a:pPr marL="0" marR="0">
                        <a:spcBef>
                          <a:spcPts val="0"/>
                        </a:spcBef>
                        <a:spcAft>
                          <a:spcPts val="0"/>
                        </a:spcAft>
                      </a:pPr>
                      <a:r>
                        <a:rPr lang="en-US" sz="1100" dirty="0">
                          <a:latin typeface="Times New Roman"/>
                          <a:ea typeface="Times New Roman"/>
                        </a:rPr>
                        <a:t>Arctic Monitoring and Assessment </a:t>
                      </a:r>
                      <a:r>
                        <a:rPr lang="en-US" sz="1100" dirty="0" err="1">
                          <a:latin typeface="Times New Roman"/>
                          <a:ea typeface="Times New Roman"/>
                        </a:rPr>
                        <a:t>Programme</a:t>
                      </a:r>
                      <a:r>
                        <a:rPr lang="en-US" sz="1100" dirty="0">
                          <a:latin typeface="Times New Roman"/>
                          <a:ea typeface="Times New Roman"/>
                        </a:rPr>
                        <a:t> (AMAP)</a:t>
                      </a:r>
                    </a:p>
                    <a:p>
                      <a:pPr marL="0" marR="0">
                        <a:spcBef>
                          <a:spcPts val="0"/>
                        </a:spcBef>
                        <a:spcAft>
                          <a:spcPts val="0"/>
                        </a:spcAft>
                      </a:pPr>
                      <a:r>
                        <a:rPr lang="en-US" sz="1100" dirty="0">
                          <a:latin typeface="Times New Roman"/>
                          <a:ea typeface="Times New Roman"/>
                        </a:rPr>
                        <a:t>GAPS</a:t>
                      </a:r>
                    </a:p>
                    <a:p>
                      <a:pPr marL="0" marR="0">
                        <a:spcBef>
                          <a:spcPts val="0"/>
                        </a:spcBef>
                        <a:spcAft>
                          <a:spcPts val="0"/>
                        </a:spcAft>
                      </a:pPr>
                      <a:r>
                        <a:rPr lang="en-US" sz="1100" dirty="0">
                          <a:latin typeface="Times New Roman"/>
                          <a:ea typeface="Times New Roman"/>
                        </a:rPr>
                        <a:t>European Monitoring and Evaluation </a:t>
                      </a:r>
                      <a:r>
                        <a:rPr lang="en-US" sz="1100" dirty="0" err="1">
                          <a:latin typeface="Times New Roman"/>
                          <a:ea typeface="Times New Roman"/>
                        </a:rPr>
                        <a:t>Programme</a:t>
                      </a:r>
                      <a:r>
                        <a:rPr lang="en-US" sz="1100" dirty="0">
                          <a:latin typeface="Times New Roman"/>
                          <a:ea typeface="Times New Roman"/>
                        </a:rPr>
                        <a:t> (EMEP)</a:t>
                      </a:r>
                    </a:p>
                    <a:p>
                      <a:pPr marL="0" marR="0">
                        <a:spcBef>
                          <a:spcPts val="0"/>
                        </a:spcBef>
                        <a:spcAft>
                          <a:spcPts val="0"/>
                        </a:spcAft>
                      </a:pPr>
                      <a:r>
                        <a:rPr lang="en-US" sz="1100" dirty="0">
                          <a:latin typeface="Times New Roman"/>
                          <a:ea typeface="Times New Roman"/>
                        </a:rPr>
                        <a:t>MONET - Europe </a:t>
                      </a:r>
                    </a:p>
                    <a:p>
                      <a:pPr marL="0" marR="0">
                        <a:spcBef>
                          <a:spcPts val="0"/>
                        </a:spcBef>
                        <a:spcAft>
                          <a:spcPts val="0"/>
                        </a:spcAft>
                      </a:pPr>
                      <a:r>
                        <a:rPr lang="en-US" sz="1100" dirty="0">
                          <a:latin typeface="Times New Roman"/>
                          <a:ea typeface="Times New Roman"/>
                        </a:rPr>
                        <a:t>MONET - CEE</a:t>
                      </a:r>
                    </a:p>
                    <a:p>
                      <a:pPr marL="0" marR="0">
                        <a:spcBef>
                          <a:spcPts val="0"/>
                        </a:spcBef>
                        <a:spcAft>
                          <a:spcPts val="0"/>
                        </a:spcAft>
                      </a:pPr>
                      <a:r>
                        <a:rPr lang="en-US" sz="1100" dirty="0">
                          <a:latin typeface="Times New Roman"/>
                          <a:ea typeface="Times New Roman"/>
                        </a:rPr>
                        <a:t>MONET - CZ</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UNEP/WHO human milk survey</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Joint Danube Survey (2009)</a:t>
                      </a:r>
                    </a:p>
                    <a:p>
                      <a:pPr marL="0" marR="0">
                        <a:spcBef>
                          <a:spcPts val="0"/>
                        </a:spcBef>
                        <a:spcAft>
                          <a:spcPts val="0"/>
                        </a:spcAft>
                      </a:pPr>
                      <a:r>
                        <a:rPr lang="en-US" sz="1100" dirty="0">
                          <a:latin typeface="Times New Roman"/>
                          <a:ea typeface="Times New Roman"/>
                        </a:rPr>
                        <a:t>MONET-Europe</a:t>
                      </a:r>
                    </a:p>
                    <a:p>
                      <a:pPr marL="0" marR="0">
                        <a:spcBef>
                          <a:spcPts val="0"/>
                        </a:spcBef>
                        <a:spcAft>
                          <a:spcPts val="0"/>
                        </a:spcAft>
                      </a:pPr>
                      <a:r>
                        <a:rPr lang="en-US" sz="1100" dirty="0">
                          <a:latin typeface="Times New Roman"/>
                          <a:ea typeface="Times New Roman"/>
                        </a:rPr>
                        <a:t>NORMAN - NORMAN Association </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National </a:t>
                      </a:r>
                      <a:r>
                        <a:rPr lang="en-US" sz="1100" dirty="0" err="1">
                          <a:latin typeface="Times New Roman"/>
                          <a:ea typeface="Times New Roman"/>
                        </a:rPr>
                        <a:t>programmes</a:t>
                      </a:r>
                      <a:r>
                        <a:rPr lang="en-US" sz="1100" dirty="0">
                          <a:latin typeface="Times New Roman"/>
                          <a:ea typeface="Times New Roman"/>
                        </a:rPr>
                        <a:t> on e.g. soil, sediments and biota are available in the region but rather variable, episodic</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213">
                <a:tc>
                  <a:txBody>
                    <a:bodyPr/>
                    <a:lstStyle/>
                    <a:p>
                      <a:pPr marL="0" marR="0">
                        <a:spcBef>
                          <a:spcPts val="0"/>
                        </a:spcBef>
                        <a:spcAft>
                          <a:spcPts val="0"/>
                        </a:spcAft>
                      </a:pPr>
                      <a:r>
                        <a:rPr lang="en-US" sz="1100" b="0" dirty="0">
                          <a:latin typeface="Times New Roman"/>
                          <a:ea typeface="Times New Roman"/>
                        </a:rPr>
                        <a:t>GRULAC</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0" dirty="0">
                          <a:latin typeface="Times New Roman"/>
                          <a:ea typeface="Times New Roman"/>
                        </a:rPr>
                        <a:t>GAPS</a:t>
                      </a:r>
                    </a:p>
                    <a:p>
                      <a:pPr marL="0" marR="0">
                        <a:spcBef>
                          <a:spcPts val="0"/>
                        </a:spcBef>
                        <a:spcAft>
                          <a:spcPts val="0"/>
                        </a:spcAft>
                      </a:pPr>
                      <a:r>
                        <a:rPr lang="en-US" sz="1100" b="0" dirty="0">
                          <a:latin typeface="Times New Roman"/>
                          <a:ea typeface="Times New Roman"/>
                        </a:rPr>
                        <a:t>Latin Passive Air Monitoring Network (LAPAN)</a:t>
                      </a:r>
                    </a:p>
                    <a:p>
                      <a:pPr marL="0" marR="0">
                        <a:spcBef>
                          <a:spcPts val="0"/>
                        </a:spcBef>
                        <a:spcAft>
                          <a:spcPts val="0"/>
                        </a:spcAft>
                      </a:pPr>
                      <a:r>
                        <a:rPr lang="en-US" sz="1100" b="0" dirty="0">
                          <a:latin typeface="Times New Roman"/>
                          <a:ea typeface="Times New Roman"/>
                        </a:rPr>
                        <a:t>UNEP GEF GMP1 project</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0" dirty="0">
                          <a:latin typeface="Times New Roman"/>
                          <a:ea typeface="Times New Roman"/>
                        </a:rPr>
                        <a:t>UNEP/WHO human milk survey</a:t>
                      </a:r>
                    </a:p>
                    <a:p>
                      <a:pPr marL="0" marR="0">
                        <a:spcBef>
                          <a:spcPts val="0"/>
                        </a:spcBef>
                        <a:spcAft>
                          <a:spcPts val="0"/>
                        </a:spcAft>
                      </a:pPr>
                      <a:r>
                        <a:rPr lang="en-US" sz="1100" b="0" dirty="0">
                          <a:latin typeface="Times New Roman"/>
                          <a:ea typeface="Times New Roman"/>
                        </a:rPr>
                        <a:t>UNEP GEF GMP1 project</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100" b="0" dirty="0">
                        <a:latin typeface="Times New Roman"/>
                        <a:ea typeface="Times New Roman"/>
                      </a:endParaRP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1100" b="0" dirty="0">
                        <a:latin typeface="Times New Roman"/>
                        <a:ea typeface="Times New Roman"/>
                      </a:endParaRP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107">
                <a:tc>
                  <a:txBody>
                    <a:bodyPr/>
                    <a:lstStyle/>
                    <a:p>
                      <a:pPr marL="0" marR="0">
                        <a:spcBef>
                          <a:spcPts val="0"/>
                        </a:spcBef>
                        <a:spcAft>
                          <a:spcPts val="0"/>
                        </a:spcAft>
                      </a:pPr>
                      <a:r>
                        <a:rPr lang="en-US" sz="1100" dirty="0">
                          <a:latin typeface="Times New Roman"/>
                          <a:ea typeface="Times New Roman"/>
                        </a:rPr>
                        <a:t>WEOG</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 AMAP</a:t>
                      </a:r>
                    </a:p>
                    <a:p>
                      <a:pPr marL="0" marR="0">
                        <a:spcBef>
                          <a:spcPts val="0"/>
                        </a:spcBef>
                        <a:spcAft>
                          <a:spcPts val="0"/>
                        </a:spcAft>
                      </a:pPr>
                      <a:r>
                        <a:rPr lang="en-US" sz="1100" dirty="0">
                          <a:latin typeface="Times New Roman"/>
                          <a:ea typeface="Times New Roman"/>
                        </a:rPr>
                        <a:t>Australian Pilot Monitoring </a:t>
                      </a:r>
                      <a:r>
                        <a:rPr lang="en-US" sz="1100" dirty="0" err="1">
                          <a:latin typeface="Times New Roman"/>
                          <a:ea typeface="Times New Roman"/>
                        </a:rPr>
                        <a:t>Programme</a:t>
                      </a:r>
                      <a:r>
                        <a:rPr lang="en-US" sz="1100" dirty="0">
                          <a:latin typeface="Times New Roman"/>
                          <a:ea typeface="Times New Roman"/>
                        </a:rPr>
                        <a:t> –air (AGAM)</a:t>
                      </a:r>
                    </a:p>
                    <a:p>
                      <a:pPr marL="0" marR="0">
                        <a:spcBef>
                          <a:spcPts val="0"/>
                        </a:spcBef>
                        <a:spcAft>
                          <a:spcPts val="0"/>
                        </a:spcAft>
                      </a:pPr>
                      <a:r>
                        <a:rPr lang="en-US" sz="1100" dirty="0">
                          <a:latin typeface="Times New Roman"/>
                          <a:ea typeface="Times New Roman"/>
                        </a:rPr>
                        <a:t>EMEP</a:t>
                      </a:r>
                    </a:p>
                    <a:p>
                      <a:pPr marL="0" marR="0">
                        <a:spcBef>
                          <a:spcPts val="0"/>
                        </a:spcBef>
                        <a:spcAft>
                          <a:spcPts val="0"/>
                        </a:spcAft>
                      </a:pPr>
                      <a:r>
                        <a:rPr lang="en-US" sz="1100" dirty="0">
                          <a:latin typeface="Times New Roman"/>
                          <a:ea typeface="Times New Roman"/>
                        </a:rPr>
                        <a:t>GAPS</a:t>
                      </a:r>
                    </a:p>
                    <a:p>
                      <a:pPr marL="0" marR="0">
                        <a:spcBef>
                          <a:spcPts val="0"/>
                        </a:spcBef>
                        <a:spcAft>
                          <a:spcPts val="0"/>
                        </a:spcAft>
                      </a:pPr>
                      <a:r>
                        <a:rPr lang="en-US" sz="1100" dirty="0">
                          <a:latin typeface="Times New Roman"/>
                          <a:ea typeface="Times New Roman"/>
                        </a:rPr>
                        <a:t>Integrated Atmospheric Deposition Network (IADN)/ Environment Canada’s Air Monitoring in the Great Lakes Basin (GLB)</a:t>
                      </a:r>
                    </a:p>
                    <a:p>
                      <a:pPr marL="0" marR="0">
                        <a:spcBef>
                          <a:spcPts val="0"/>
                        </a:spcBef>
                        <a:spcAft>
                          <a:spcPts val="0"/>
                        </a:spcAft>
                      </a:pPr>
                      <a:r>
                        <a:rPr lang="en-US" sz="1100" dirty="0">
                          <a:latin typeface="Times New Roman"/>
                          <a:ea typeface="Times New Roman"/>
                        </a:rPr>
                        <a:t>Northern Contaminants </a:t>
                      </a:r>
                      <a:r>
                        <a:rPr lang="en-US" sz="1100" dirty="0" err="1">
                          <a:latin typeface="Times New Roman"/>
                          <a:ea typeface="Times New Roman"/>
                        </a:rPr>
                        <a:t>Programme</a:t>
                      </a:r>
                      <a:r>
                        <a:rPr lang="en-US" sz="1100" dirty="0">
                          <a:latin typeface="Times New Roman"/>
                          <a:ea typeface="Times New Roman"/>
                        </a:rPr>
                        <a:t> (NCP)</a:t>
                      </a:r>
                    </a:p>
                    <a:p>
                      <a:pPr marL="0" marR="0">
                        <a:spcBef>
                          <a:spcPts val="0"/>
                        </a:spcBef>
                        <a:spcAft>
                          <a:spcPts val="0"/>
                        </a:spcAft>
                      </a:pPr>
                      <a:r>
                        <a:rPr lang="en-US" sz="1100" dirty="0">
                          <a:latin typeface="Times New Roman"/>
                          <a:ea typeface="Times New Roman"/>
                        </a:rPr>
                        <a:t>Norwegian Troll Station</a:t>
                      </a:r>
                    </a:p>
                    <a:p>
                      <a:pPr marL="0" marR="0">
                        <a:spcBef>
                          <a:spcPts val="0"/>
                        </a:spcBef>
                        <a:spcAft>
                          <a:spcPts val="0"/>
                        </a:spcAft>
                      </a:pPr>
                      <a:r>
                        <a:rPr lang="en-US" sz="1100" dirty="0">
                          <a:latin typeface="Times New Roman"/>
                          <a:ea typeface="Times New Roman"/>
                        </a:rPr>
                        <a:t>Monitoring Network in the Alpine Region for Persistent and other Organic Pollutants (MONARPOP)</a:t>
                      </a:r>
                    </a:p>
                    <a:p>
                      <a:pPr marL="0" marR="0">
                        <a:spcBef>
                          <a:spcPts val="0"/>
                        </a:spcBef>
                        <a:spcAft>
                          <a:spcPts val="0"/>
                        </a:spcAft>
                      </a:pPr>
                      <a:r>
                        <a:rPr lang="en-US" sz="1100" dirty="0">
                          <a:latin typeface="Times New Roman"/>
                          <a:ea typeface="Times New Roman"/>
                        </a:rPr>
                        <a:t>MONET - Europe</a:t>
                      </a:r>
                    </a:p>
                    <a:p>
                      <a:pPr marL="0" marR="0">
                        <a:spcBef>
                          <a:spcPts val="0"/>
                        </a:spcBef>
                        <a:spcAft>
                          <a:spcPts val="0"/>
                        </a:spcAft>
                      </a:pPr>
                      <a:r>
                        <a:rPr lang="en-US" sz="1100" dirty="0">
                          <a:latin typeface="Times New Roman"/>
                          <a:ea typeface="Times New Roman"/>
                        </a:rPr>
                        <a:t>U.S. EPA’s National Dioxin Air Monitoring Network (NDAMN)</a:t>
                      </a:r>
                    </a:p>
                    <a:p>
                      <a:pPr marL="0" marR="0">
                        <a:spcBef>
                          <a:spcPts val="0"/>
                        </a:spcBef>
                        <a:spcAft>
                          <a:spcPts val="0"/>
                        </a:spcAft>
                      </a:pPr>
                      <a:r>
                        <a:rPr lang="en-US" sz="1100" dirty="0">
                          <a:latin typeface="Times New Roman"/>
                          <a:ea typeface="Times New Roman"/>
                        </a:rPr>
                        <a:t>UK-Norwegian Transect</a:t>
                      </a:r>
                    </a:p>
                    <a:p>
                      <a:pPr marL="0" marR="0">
                        <a:spcBef>
                          <a:spcPts val="0"/>
                        </a:spcBef>
                        <a:spcAft>
                          <a:spcPts val="0"/>
                        </a:spcAft>
                      </a:pPr>
                      <a:r>
                        <a:rPr lang="en-US" sz="1100" dirty="0">
                          <a:latin typeface="Times New Roman"/>
                          <a:ea typeface="Times New Roman"/>
                        </a:rPr>
                        <a:t>The UK Toxic Organic Micro Pollutants (TOMPs) </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AMAP</a:t>
                      </a:r>
                    </a:p>
                    <a:p>
                      <a:pPr marL="0" marR="0">
                        <a:spcBef>
                          <a:spcPts val="0"/>
                        </a:spcBef>
                        <a:spcAft>
                          <a:spcPts val="0"/>
                        </a:spcAft>
                      </a:pPr>
                      <a:r>
                        <a:rPr lang="en-US" sz="1100" dirty="0">
                          <a:latin typeface="Times New Roman"/>
                          <a:ea typeface="Times New Roman"/>
                        </a:rPr>
                        <a:t>Australia “snap shot” surveys (under the Australian pilot monitoring </a:t>
                      </a:r>
                      <a:r>
                        <a:rPr lang="en-US" sz="1100" dirty="0" err="1">
                          <a:latin typeface="Times New Roman"/>
                          <a:ea typeface="Times New Roman"/>
                        </a:rPr>
                        <a:t>programme</a:t>
                      </a:r>
                      <a:r>
                        <a:rPr lang="en-US" sz="1100" dirty="0">
                          <a:latin typeface="Times New Roman"/>
                          <a:ea typeface="Times New Roman"/>
                        </a:rPr>
                        <a:t>)</a:t>
                      </a:r>
                    </a:p>
                    <a:p>
                      <a:pPr marL="0" marR="0">
                        <a:spcBef>
                          <a:spcPts val="0"/>
                        </a:spcBef>
                        <a:spcAft>
                          <a:spcPts val="0"/>
                        </a:spcAft>
                      </a:pPr>
                      <a:r>
                        <a:rPr lang="en-US" sz="1100" dirty="0">
                          <a:latin typeface="Times New Roman"/>
                          <a:ea typeface="Times New Roman"/>
                        </a:rPr>
                        <a:t>CDC/CCEHIP/-NCEH</a:t>
                      </a:r>
                    </a:p>
                    <a:p>
                      <a:pPr marL="0" marR="0">
                        <a:spcBef>
                          <a:spcPts val="0"/>
                        </a:spcBef>
                        <a:spcAft>
                          <a:spcPts val="0"/>
                        </a:spcAft>
                      </a:pPr>
                      <a:r>
                        <a:rPr lang="en-US" sz="1100" dirty="0">
                          <a:latin typeface="Times New Roman"/>
                          <a:ea typeface="Times New Roman"/>
                        </a:rPr>
                        <a:t>CHMS and FNBI</a:t>
                      </a:r>
                    </a:p>
                    <a:p>
                      <a:pPr marL="0" marR="0">
                        <a:spcBef>
                          <a:spcPts val="0"/>
                        </a:spcBef>
                        <a:spcAft>
                          <a:spcPts val="0"/>
                        </a:spcAft>
                      </a:pPr>
                      <a:r>
                        <a:rPr lang="en-US" sz="1100" dirty="0">
                          <a:latin typeface="Times New Roman"/>
                          <a:ea typeface="Times New Roman"/>
                        </a:rPr>
                        <a:t>ESB Germany</a:t>
                      </a:r>
                    </a:p>
                    <a:p>
                      <a:pPr marL="0" marR="0">
                        <a:spcBef>
                          <a:spcPts val="0"/>
                        </a:spcBef>
                        <a:spcAft>
                          <a:spcPts val="0"/>
                        </a:spcAft>
                      </a:pPr>
                      <a:r>
                        <a:rPr lang="en-US" sz="1100" dirty="0" err="1">
                          <a:latin typeface="Times New Roman"/>
                          <a:ea typeface="Times New Roman"/>
                        </a:rPr>
                        <a:t>GerES</a:t>
                      </a:r>
                      <a:endParaRPr lang="en-US" sz="1100" dirty="0">
                        <a:latin typeface="Times New Roman"/>
                        <a:ea typeface="Times New Roman"/>
                      </a:endParaRPr>
                    </a:p>
                    <a:p>
                      <a:pPr marL="0" marR="0">
                        <a:spcBef>
                          <a:spcPts val="0"/>
                        </a:spcBef>
                        <a:spcAft>
                          <a:spcPts val="0"/>
                        </a:spcAft>
                      </a:pPr>
                      <a:r>
                        <a:rPr lang="en-US" sz="1100" dirty="0">
                          <a:latin typeface="Times New Roman"/>
                          <a:ea typeface="Times New Roman"/>
                        </a:rPr>
                        <a:t>New Zealand “snap shot” surveys </a:t>
                      </a:r>
                    </a:p>
                    <a:p>
                      <a:pPr marL="0" marR="0">
                        <a:spcBef>
                          <a:spcPts val="0"/>
                        </a:spcBef>
                        <a:spcAft>
                          <a:spcPts val="0"/>
                        </a:spcAft>
                      </a:pPr>
                      <a:r>
                        <a:rPr lang="en-US" sz="1100" dirty="0">
                          <a:latin typeface="Times New Roman"/>
                          <a:ea typeface="Times New Roman"/>
                        </a:rPr>
                        <a:t>Sweden national </a:t>
                      </a:r>
                      <a:r>
                        <a:rPr lang="en-US" sz="1100" dirty="0" err="1">
                          <a:latin typeface="Times New Roman"/>
                          <a:ea typeface="Times New Roman"/>
                        </a:rPr>
                        <a:t>programmes</a:t>
                      </a:r>
                      <a:r>
                        <a:rPr lang="en-US" sz="1100" dirty="0">
                          <a:latin typeface="Times New Roman"/>
                          <a:ea typeface="Times New Roman"/>
                        </a:rPr>
                        <a:t>: Uppsala, Stockholm</a:t>
                      </a:r>
                    </a:p>
                    <a:p>
                      <a:pPr marL="0" marR="0">
                        <a:spcBef>
                          <a:spcPts val="0"/>
                        </a:spcBef>
                        <a:spcAft>
                          <a:spcPts val="0"/>
                        </a:spcAft>
                      </a:pPr>
                      <a:r>
                        <a:rPr lang="en-US" sz="1100" dirty="0">
                          <a:latin typeface="Times New Roman"/>
                          <a:ea typeface="Times New Roman"/>
                        </a:rPr>
                        <a:t>UNEP/WHO human milk survey</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Australian Pilot Monitoring </a:t>
                      </a:r>
                      <a:r>
                        <a:rPr lang="en-US" sz="1100" dirty="0" err="1">
                          <a:latin typeface="Times New Roman"/>
                          <a:ea typeface="Times New Roman"/>
                        </a:rPr>
                        <a:t>Programme</a:t>
                      </a:r>
                      <a:endParaRPr lang="en-US" sz="1100" dirty="0">
                        <a:latin typeface="Times New Roman"/>
                        <a:ea typeface="Times New Roman"/>
                      </a:endParaRPr>
                    </a:p>
                    <a:p>
                      <a:pPr marL="0" marR="0">
                        <a:spcBef>
                          <a:spcPts val="0"/>
                        </a:spcBef>
                        <a:spcAft>
                          <a:spcPts val="0"/>
                        </a:spcAft>
                      </a:pPr>
                      <a:r>
                        <a:rPr lang="en-US" sz="1100" dirty="0">
                          <a:latin typeface="Times New Roman"/>
                          <a:ea typeface="Times New Roman"/>
                        </a:rPr>
                        <a:t>International Council for Exploration of the Sea (ICES) database</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rPr>
                        <a:t>AMAP</a:t>
                      </a:r>
                    </a:p>
                    <a:p>
                      <a:pPr marL="0" marR="0">
                        <a:spcBef>
                          <a:spcPts val="0"/>
                        </a:spcBef>
                        <a:spcAft>
                          <a:spcPts val="0"/>
                        </a:spcAft>
                      </a:pPr>
                      <a:r>
                        <a:rPr lang="en-US" sz="1100" dirty="0">
                          <a:latin typeface="Times New Roman"/>
                          <a:ea typeface="Times New Roman"/>
                        </a:rPr>
                        <a:t>Australian Pilot Monitoring </a:t>
                      </a:r>
                      <a:r>
                        <a:rPr lang="en-US" sz="1100" dirty="0" err="1">
                          <a:latin typeface="Times New Roman"/>
                          <a:ea typeface="Times New Roman"/>
                        </a:rPr>
                        <a:t>Programme</a:t>
                      </a:r>
                      <a:endParaRPr lang="en-US" sz="1100" dirty="0">
                        <a:latin typeface="Times New Roman"/>
                        <a:ea typeface="Times New Roman"/>
                      </a:endParaRPr>
                    </a:p>
                    <a:p>
                      <a:pPr marL="0" marR="0">
                        <a:spcBef>
                          <a:spcPts val="0"/>
                        </a:spcBef>
                        <a:spcAft>
                          <a:spcPts val="0"/>
                        </a:spcAft>
                      </a:pPr>
                      <a:r>
                        <a:rPr lang="en-US" sz="1100" dirty="0">
                          <a:latin typeface="Times New Roman"/>
                          <a:ea typeface="Times New Roman"/>
                        </a:rPr>
                        <a:t>Great Lakes</a:t>
                      </a:r>
                    </a:p>
                    <a:p>
                      <a:pPr marL="0" marR="0">
                        <a:spcBef>
                          <a:spcPts val="0"/>
                        </a:spcBef>
                        <a:spcAft>
                          <a:spcPts val="0"/>
                        </a:spcAft>
                      </a:pPr>
                      <a:r>
                        <a:rPr lang="en-US" sz="1100" dirty="0">
                          <a:latin typeface="Times New Roman"/>
                          <a:ea typeface="Times New Roman"/>
                        </a:rPr>
                        <a:t>HELCOM</a:t>
                      </a:r>
                    </a:p>
                    <a:p>
                      <a:pPr marL="0" marR="0">
                        <a:spcBef>
                          <a:spcPts val="0"/>
                        </a:spcBef>
                        <a:spcAft>
                          <a:spcPts val="0"/>
                        </a:spcAft>
                      </a:pPr>
                      <a:r>
                        <a:rPr lang="en-US" sz="1100" dirty="0">
                          <a:latin typeface="Times New Roman"/>
                          <a:ea typeface="Times New Roman"/>
                        </a:rPr>
                        <a:t>OSPAR</a:t>
                      </a:r>
                    </a:p>
                    <a:p>
                      <a:pPr marL="0" marR="0">
                        <a:spcBef>
                          <a:spcPts val="0"/>
                        </a:spcBef>
                        <a:spcAft>
                          <a:spcPts val="0"/>
                        </a:spcAft>
                      </a:pPr>
                      <a:r>
                        <a:rPr lang="en-US" sz="1100" dirty="0">
                          <a:latin typeface="Times New Roman"/>
                          <a:ea typeface="Times New Roman"/>
                        </a:rPr>
                        <a:t>MEDPOL</a:t>
                      </a:r>
                    </a:p>
                    <a:p>
                      <a:pPr marL="0" marR="0">
                        <a:spcBef>
                          <a:spcPts val="0"/>
                        </a:spcBef>
                        <a:spcAft>
                          <a:spcPts val="0"/>
                        </a:spcAft>
                      </a:pPr>
                      <a:r>
                        <a:rPr lang="en-US" sz="1100" dirty="0">
                          <a:latin typeface="Times New Roman"/>
                          <a:ea typeface="Times New Roman"/>
                        </a:rPr>
                        <a:t>NCP</a:t>
                      </a:r>
                    </a:p>
                  </a:txBody>
                  <a:tcPr marL="24384" marR="243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467205"/>
            <a:ext cx="8584694" cy="707886"/>
          </a:xfrm>
          <a:prstGeom prst="rect">
            <a:avLst/>
          </a:prstGeom>
          <a:noFill/>
          <a:ln w="9525">
            <a:noFill/>
            <a:miter lim="800000"/>
            <a:headEnd/>
            <a:tailEnd/>
          </a:ln>
        </p:spPr>
        <p:txBody>
          <a:bodyPr wrap="square">
            <a:prstTxWarp prst="textNoShape">
              <a:avLst/>
            </a:prstTxWarp>
            <a:spAutoFit/>
          </a:bodyPr>
          <a:lstStyle/>
          <a:p>
            <a:pPr algn="ctr"/>
            <a:r>
              <a:rPr lang="fr-FR" sz="4000" b="1" i="1" dirty="0" smtClean="0">
                <a:solidFill>
                  <a:srgbClr val="1F43B7"/>
                </a:solidFill>
                <a:latin typeface="Arial"/>
                <a:cs typeface="Arial"/>
              </a:rPr>
              <a:t>2.2. GMP: </a:t>
            </a:r>
            <a:r>
              <a:rPr lang="fr-FR" sz="4000" b="1" i="1" dirty="0" err="1" smtClean="0">
                <a:solidFill>
                  <a:srgbClr val="1F43B7"/>
                </a:solidFill>
                <a:latin typeface="Arial"/>
                <a:cs typeface="Arial"/>
              </a:rPr>
              <a:t>Outcomes</a:t>
            </a:r>
            <a:r>
              <a:rPr lang="fr-FR" sz="4000" b="1" i="1" dirty="0" smtClean="0">
                <a:solidFill>
                  <a:srgbClr val="1F43B7"/>
                </a:solidFill>
                <a:latin typeface="Arial"/>
                <a:cs typeface="Arial"/>
              </a:rPr>
              <a:t> to date</a:t>
            </a:r>
            <a:endParaRPr lang="fr-FR" sz="4000" b="1" i="1" dirty="0">
              <a:solidFill>
                <a:srgbClr val="1F43B7"/>
              </a:solidFill>
              <a:latin typeface="Arial"/>
              <a:cs typeface="Arial"/>
            </a:endParaRP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2418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Tree>
    <p:extLst>
      <p:ext uri="{BB962C8B-B14F-4D97-AF65-F5344CB8AC3E}">
        <p14:creationId xmlns="" xmlns:p14="http://schemas.microsoft.com/office/powerpoint/2010/main" xmlns:mv="urn:schemas-microsoft-com:mac:vml" xmlns:mc="http://schemas.openxmlformats.org/markup-compatibility/2006" val="25002013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772"/>
            <a:ext cx="9905999" cy="868709"/>
          </a:xfrm>
        </p:spPr>
        <p:txBody>
          <a:bodyPr/>
          <a:lstStyle/>
          <a:p>
            <a:r>
              <a:rPr lang="fr-CH" dirty="0" err="1" smtClean="0"/>
              <a:t>Regional</a:t>
            </a:r>
            <a:r>
              <a:rPr lang="fr-CH" dirty="0" smtClean="0"/>
              <a:t> and global monitoring reports</a:t>
            </a:r>
            <a:endParaRPr lang="en-US" dirty="0"/>
          </a:p>
        </p:txBody>
      </p:sp>
      <p:pic>
        <p:nvPicPr>
          <p:cNvPr id="1026" name="Picture 2"/>
          <p:cNvPicPr>
            <a:picLocks noChangeAspect="1" noChangeArrowheads="1"/>
          </p:cNvPicPr>
          <p:nvPr/>
        </p:nvPicPr>
        <p:blipFill>
          <a:blip r:embed="rId2"/>
          <a:srcRect l="22265" r="27312"/>
          <a:stretch>
            <a:fillRect/>
          </a:stretch>
        </p:blipFill>
        <p:spPr bwMode="auto">
          <a:xfrm>
            <a:off x="1802674" y="1102755"/>
            <a:ext cx="3553097" cy="5284984"/>
          </a:xfrm>
          <a:prstGeom prst="rect">
            <a:avLst/>
          </a:prstGeom>
          <a:noFill/>
          <a:ln w="9525">
            <a:noFill/>
            <a:miter lim="800000"/>
            <a:headEnd/>
            <a:tailEnd/>
          </a:ln>
          <a:effectLst/>
        </p:spPr>
      </p:pic>
      <p:sp>
        <p:nvSpPr>
          <p:cNvPr id="6" name="TextBox 5"/>
          <p:cNvSpPr txBox="1"/>
          <p:nvPr/>
        </p:nvSpPr>
        <p:spPr>
          <a:xfrm>
            <a:off x="6247119" y="1322712"/>
            <a:ext cx="3187826" cy="5201424"/>
          </a:xfrm>
          <a:prstGeom prst="rect">
            <a:avLst/>
          </a:prstGeom>
          <a:noFill/>
        </p:spPr>
        <p:txBody>
          <a:bodyPr wrap="square" rtlCol="0">
            <a:spAutoFit/>
          </a:bodyPr>
          <a:lstStyle/>
          <a:p>
            <a:r>
              <a:rPr lang="en-GB" sz="2400" b="1" dirty="0" smtClean="0">
                <a:solidFill>
                  <a:srgbClr val="0070C0"/>
                </a:solidFill>
                <a:latin typeface="Arial"/>
                <a:cs typeface="Arial"/>
              </a:rPr>
              <a:t>Second Global POPs Monitoring report </a:t>
            </a:r>
            <a:r>
              <a:rPr lang="en-GB" sz="2000" dirty="0" smtClean="0">
                <a:latin typeface="55 Helvetica Roman"/>
              </a:rPr>
              <a:t>will be presented in May 2017 at the 8th meeting of the Conference of the Parties to the Stockholm Convention</a:t>
            </a:r>
          </a:p>
          <a:p>
            <a:endParaRPr lang="en-GB" sz="2000" dirty="0" smtClean="0">
              <a:latin typeface="55 Helvetica Roman"/>
            </a:endParaRPr>
          </a:p>
          <a:p>
            <a:r>
              <a:rPr lang="en-GB" sz="2000" dirty="0" smtClean="0">
                <a:latin typeface="55 Helvetica Roman"/>
              </a:rPr>
              <a:t>Global synthesis of 11 years of  POPs monitoring data collection under the GMP since the entry into force of the Convention</a:t>
            </a:r>
            <a:endParaRPr lang="fr-CH" sz="2000" dirty="0" smtClean="0">
              <a:latin typeface="55 Helvetica Roman"/>
            </a:endParaRPr>
          </a:p>
          <a:p>
            <a:endParaRPr lang="fr-CH" sz="2000" dirty="0" smtClean="0">
              <a:latin typeface="55 Helvetica Roman"/>
            </a:endParaRPr>
          </a:p>
          <a:p>
            <a:r>
              <a:rPr lang="fr-CH" sz="2000" dirty="0" smtClean="0">
                <a:latin typeface="55 Helvetica Roman"/>
              </a:rPr>
              <a:t>Key input to </a:t>
            </a:r>
            <a:r>
              <a:rPr lang="fr-CH" sz="2000" dirty="0" err="1" smtClean="0">
                <a:latin typeface="55 Helvetica Roman"/>
              </a:rPr>
              <a:t>effectiveness</a:t>
            </a:r>
            <a:r>
              <a:rPr lang="fr-CH" sz="2000" dirty="0" smtClean="0">
                <a:latin typeface="55 Helvetica Roman"/>
              </a:rPr>
              <a:t> </a:t>
            </a:r>
            <a:r>
              <a:rPr lang="fr-CH" sz="2000" dirty="0" err="1" smtClean="0">
                <a:latin typeface="55 Helvetica Roman"/>
              </a:rPr>
              <a:t>evaluation</a:t>
            </a:r>
            <a:endParaRPr lang="en-US" sz="2000" dirty="0">
              <a:latin typeface="55 Helvetica Roman"/>
            </a:endParaRPr>
          </a:p>
        </p:txBody>
      </p:sp>
      <p:sp>
        <p:nvSpPr>
          <p:cNvPr id="7" name="Right Arrow 6"/>
          <p:cNvSpPr/>
          <p:nvPr/>
        </p:nvSpPr>
        <p:spPr>
          <a:xfrm>
            <a:off x="5538651" y="1567543"/>
            <a:ext cx="666206" cy="9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069772" y="1097279"/>
            <a:ext cx="1005840" cy="5303521"/>
          </a:xfrm>
          <a:prstGeom prst="rect">
            <a:avLst/>
          </a:prstGeom>
          <a:solidFill>
            <a:schemeClr val="accent1">
              <a:lumMod val="40000"/>
              <a:lumOff val="6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149634" y="1105988"/>
            <a:ext cx="1088571" cy="5303521"/>
          </a:xfrm>
          <a:prstGeom prst="rect">
            <a:avLst/>
          </a:prstGeom>
          <a:solidFill>
            <a:schemeClr val="accent2">
              <a:lumMod val="60000"/>
              <a:lumOff val="40000"/>
              <a:alpha val="5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ox(i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GMP Data </a:t>
            </a:r>
            <a:r>
              <a:rPr lang="fr-CH" dirty="0" err="1" smtClean="0"/>
              <a:t>warehouse</a:t>
            </a:r>
            <a:endParaRPr lang="en-US" dirty="0"/>
          </a:p>
        </p:txBody>
      </p:sp>
      <p:pic>
        <p:nvPicPr>
          <p:cNvPr id="1026" name="Picture 2"/>
          <p:cNvPicPr>
            <a:picLocks noChangeAspect="1" noChangeArrowheads="1"/>
          </p:cNvPicPr>
          <p:nvPr/>
        </p:nvPicPr>
        <p:blipFill>
          <a:blip r:embed="rId2"/>
          <a:srcRect l="982" t="23571" r="2455" b="30357"/>
          <a:stretch>
            <a:fillRect/>
          </a:stretch>
        </p:blipFill>
        <p:spPr bwMode="auto">
          <a:xfrm>
            <a:off x="182879" y="2769326"/>
            <a:ext cx="9418320" cy="3370217"/>
          </a:xfrm>
          <a:prstGeom prst="rect">
            <a:avLst/>
          </a:prstGeom>
          <a:noFill/>
          <a:ln w="9525">
            <a:noFill/>
            <a:miter lim="800000"/>
            <a:headEnd/>
            <a:tailEnd/>
          </a:ln>
          <a:effectLst/>
        </p:spPr>
      </p:pic>
      <p:sp>
        <p:nvSpPr>
          <p:cNvPr id="5" name="TextBox 4"/>
          <p:cNvSpPr txBox="1"/>
          <p:nvPr/>
        </p:nvSpPr>
        <p:spPr>
          <a:xfrm>
            <a:off x="1724297" y="1789612"/>
            <a:ext cx="6348549" cy="584775"/>
          </a:xfrm>
          <a:prstGeom prst="rect">
            <a:avLst/>
          </a:prstGeom>
          <a:noFill/>
        </p:spPr>
        <p:txBody>
          <a:bodyPr wrap="square" rtlCol="0">
            <a:spAutoFit/>
          </a:bodyPr>
          <a:lstStyle/>
          <a:p>
            <a:pPr algn="ctr"/>
            <a:r>
              <a:rPr lang="en-US" sz="3200" b="1" u="sng" dirty="0" smtClean="0">
                <a:solidFill>
                  <a:schemeClr val="tx2">
                    <a:lumMod val="60000"/>
                    <a:lumOff val="40000"/>
                  </a:schemeClr>
                </a:solidFill>
              </a:rPr>
              <a:t>http://www.pops-gmp.org/</a:t>
            </a:r>
            <a:endParaRPr lang="en-US" sz="3200" b="1" u="sng"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Data </a:t>
            </a:r>
            <a:r>
              <a:rPr lang="fr-CH" dirty="0" err="1" smtClean="0"/>
              <a:t>Availability</a:t>
            </a:r>
            <a:endParaRPr lang="en-US" dirty="0"/>
          </a:p>
        </p:txBody>
      </p:sp>
      <p:pic>
        <p:nvPicPr>
          <p:cNvPr id="1042" name="Picture 18"/>
          <p:cNvPicPr>
            <a:picLocks noChangeAspect="1" noChangeArrowheads="1"/>
          </p:cNvPicPr>
          <p:nvPr/>
        </p:nvPicPr>
        <p:blipFill>
          <a:blip r:embed="rId2"/>
          <a:srcRect/>
          <a:stretch>
            <a:fillRect/>
          </a:stretch>
        </p:blipFill>
        <p:spPr bwMode="auto">
          <a:xfrm>
            <a:off x="1064302" y="649208"/>
            <a:ext cx="7949575" cy="62087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467205"/>
            <a:ext cx="8584694" cy="1323439"/>
          </a:xfrm>
          <a:prstGeom prst="rect">
            <a:avLst/>
          </a:prstGeom>
          <a:noFill/>
          <a:ln w="9525">
            <a:noFill/>
            <a:miter lim="800000"/>
            <a:headEnd/>
            <a:tailEnd/>
          </a:ln>
        </p:spPr>
        <p:txBody>
          <a:bodyPr wrap="square">
            <a:prstTxWarp prst="textNoShape">
              <a:avLst/>
            </a:prstTxWarp>
            <a:spAutoFit/>
          </a:bodyPr>
          <a:lstStyle/>
          <a:p>
            <a:pPr algn="ctr"/>
            <a:r>
              <a:rPr lang="fr-FR" sz="4000" b="1" i="1" dirty="0" smtClean="0">
                <a:solidFill>
                  <a:srgbClr val="1F43B7"/>
                </a:solidFill>
                <a:latin typeface="Arial"/>
                <a:cs typeface="Arial"/>
              </a:rPr>
              <a:t>2.3. GMP </a:t>
            </a:r>
            <a:r>
              <a:rPr lang="fr-FR" sz="4000" b="1" i="1" dirty="0" err="1" smtClean="0">
                <a:solidFill>
                  <a:srgbClr val="1F43B7"/>
                </a:solidFill>
                <a:latin typeface="Arial"/>
                <a:cs typeface="Arial"/>
              </a:rPr>
              <a:t>Results</a:t>
            </a:r>
            <a:r>
              <a:rPr lang="fr-FR" sz="4000" b="1" i="1" dirty="0" smtClean="0">
                <a:solidFill>
                  <a:srgbClr val="1F43B7"/>
                </a:solidFill>
                <a:latin typeface="Arial"/>
                <a:cs typeface="Arial"/>
              </a:rPr>
              <a:t>: changes in POPs concentrations over time</a:t>
            </a:r>
            <a:endParaRPr lang="fr-FR" sz="4000" b="1" i="1" dirty="0">
              <a:solidFill>
                <a:srgbClr val="1F43B7"/>
              </a:solidFill>
              <a:latin typeface="Arial"/>
              <a:cs typeface="Arial"/>
            </a:endParaRP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8514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Tree>
    <p:extLst>
      <p:ext uri="{BB962C8B-B14F-4D97-AF65-F5344CB8AC3E}">
        <p14:creationId xmlns="" xmlns:p14="http://schemas.microsoft.com/office/powerpoint/2010/main" xmlns:mv="urn:schemas-microsoft-com:mac:vml" xmlns:mc="http://schemas.openxmlformats.org/markup-compatibility/2006" val="25002013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962" y="704912"/>
            <a:ext cx="8791574" cy="497416"/>
          </a:xfrm>
        </p:spPr>
        <p:txBody>
          <a:bodyPr/>
          <a:lstStyle/>
          <a:p>
            <a:r>
              <a:rPr lang="fr-CH" sz="3200" b="0" dirty="0" smtClean="0">
                <a:solidFill>
                  <a:schemeClr val="accent1"/>
                </a:solidFill>
                <a:latin typeface="Agency FB" pitchFamily="34" charset="0"/>
              </a:rPr>
              <a:t>Changes over time in air concentrations of </a:t>
            </a:r>
            <a:r>
              <a:rPr lang="fr-CH" sz="3200" b="0" dirty="0" err="1" smtClean="0">
                <a:solidFill>
                  <a:schemeClr val="accent1"/>
                </a:solidFill>
                <a:latin typeface="Agency FB" pitchFamily="34" charset="0"/>
              </a:rPr>
              <a:t>indicator</a:t>
            </a:r>
            <a:r>
              <a:rPr lang="fr-CH" sz="3200" b="0" dirty="0" smtClean="0">
                <a:solidFill>
                  <a:schemeClr val="accent1"/>
                </a:solidFill>
                <a:latin typeface="Agency FB" pitchFamily="34" charset="0"/>
              </a:rPr>
              <a:t> PCB (</a:t>
            </a:r>
            <a:r>
              <a:rPr lang="fr-CH" sz="3200" b="0" dirty="0" err="1" smtClean="0">
                <a:solidFill>
                  <a:schemeClr val="accent1"/>
                </a:solidFill>
                <a:latin typeface="Agency FB" pitchFamily="34" charset="0"/>
              </a:rPr>
              <a:t>Sum</a:t>
            </a:r>
            <a:r>
              <a:rPr lang="fr-CH" sz="3200" b="0" dirty="0" smtClean="0">
                <a:solidFill>
                  <a:schemeClr val="accent1"/>
                </a:solidFill>
                <a:latin typeface="Agency FB" pitchFamily="34" charset="0"/>
              </a:rPr>
              <a:t> 6 PCB)</a:t>
            </a:r>
            <a:endParaRPr lang="en-US" b="0" dirty="0"/>
          </a:p>
        </p:txBody>
      </p:sp>
      <p:pic>
        <p:nvPicPr>
          <p:cNvPr id="1026" name="Picture 2"/>
          <p:cNvPicPr>
            <a:picLocks noChangeAspect="1" noChangeArrowheads="1"/>
          </p:cNvPicPr>
          <p:nvPr/>
        </p:nvPicPr>
        <p:blipFill>
          <a:blip r:embed="rId2"/>
          <a:srcRect t="8091"/>
          <a:stretch>
            <a:fillRect/>
          </a:stretch>
        </p:blipFill>
        <p:spPr bwMode="auto">
          <a:xfrm>
            <a:off x="69275" y="1343891"/>
            <a:ext cx="9681769" cy="49037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rend-map-sum6pcb-milk.png"/>
          <p:cNvPicPr>
            <a:picLocks noChangeAspect="1"/>
          </p:cNvPicPr>
          <p:nvPr/>
        </p:nvPicPr>
        <p:blipFill>
          <a:blip r:embed="rId2"/>
          <a:stretch>
            <a:fillRect/>
          </a:stretch>
        </p:blipFill>
        <p:spPr>
          <a:xfrm>
            <a:off x="104504" y="2009823"/>
            <a:ext cx="7470775" cy="4657725"/>
          </a:xfrm>
          <a:prstGeom prst="rect">
            <a:avLst/>
          </a:prstGeom>
        </p:spPr>
      </p:pic>
      <p:pic>
        <p:nvPicPr>
          <p:cNvPr id="9" name="Picture 8" descr="trend-map-legend-pcbmilk.png"/>
          <p:cNvPicPr>
            <a:picLocks noChangeAspect="1"/>
          </p:cNvPicPr>
          <p:nvPr/>
        </p:nvPicPr>
        <p:blipFill>
          <a:blip r:embed="rId3"/>
          <a:stretch>
            <a:fillRect/>
          </a:stretch>
        </p:blipFill>
        <p:spPr>
          <a:xfrm>
            <a:off x="682354" y="5143547"/>
            <a:ext cx="966440" cy="914400"/>
          </a:xfrm>
          <a:prstGeom prst="rect">
            <a:avLst/>
          </a:prstGeom>
        </p:spPr>
      </p:pic>
      <p:pic>
        <p:nvPicPr>
          <p:cNvPr id="10" name="Picture 9" descr="Belgium.png"/>
          <p:cNvPicPr>
            <a:picLocks noChangeAspect="1"/>
          </p:cNvPicPr>
          <p:nvPr/>
        </p:nvPicPr>
        <p:blipFill>
          <a:blip r:embed="rId4"/>
          <a:stretch>
            <a:fillRect/>
          </a:stretch>
        </p:blipFill>
        <p:spPr>
          <a:xfrm>
            <a:off x="269605" y="1333547"/>
            <a:ext cx="1984828" cy="914400"/>
          </a:xfrm>
          <a:prstGeom prst="rect">
            <a:avLst/>
          </a:prstGeom>
        </p:spPr>
      </p:pic>
      <p:sp>
        <p:nvSpPr>
          <p:cNvPr id="12" name="TextBox 11"/>
          <p:cNvSpPr txBox="1"/>
          <p:nvPr/>
        </p:nvSpPr>
        <p:spPr>
          <a:xfrm>
            <a:off x="573223" y="2171747"/>
            <a:ext cx="437940" cy="215444"/>
          </a:xfrm>
          <a:prstGeom prst="rect">
            <a:avLst/>
          </a:prstGeom>
          <a:noFill/>
        </p:spPr>
        <p:txBody>
          <a:bodyPr wrap="none" rtlCol="0">
            <a:spAutoFit/>
          </a:bodyPr>
          <a:lstStyle/>
          <a:p>
            <a:r>
              <a:rPr lang="fr-CH" sz="800" dirty="0" err="1" smtClean="0">
                <a:latin typeface="Agency FB" pitchFamily="34" charset="0"/>
              </a:rPr>
              <a:t>Belgium</a:t>
            </a:r>
            <a:endParaRPr lang="en-US" sz="800" dirty="0">
              <a:latin typeface="Agency FB" pitchFamily="34" charset="0"/>
            </a:endParaRPr>
          </a:p>
        </p:txBody>
      </p:sp>
      <p:cxnSp>
        <p:nvCxnSpPr>
          <p:cNvPr id="13" name="Straight Arrow Connector 12"/>
          <p:cNvCxnSpPr>
            <a:stCxn id="12" idx="2"/>
          </p:cNvCxnSpPr>
          <p:nvPr/>
        </p:nvCxnSpPr>
        <p:spPr>
          <a:xfrm rot="16200000" flipH="1">
            <a:off x="1210348" y="1969035"/>
            <a:ext cx="1447800" cy="228411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14" name="Picture 13" descr="Russia.png"/>
          <p:cNvPicPr>
            <a:picLocks noChangeAspect="1"/>
          </p:cNvPicPr>
          <p:nvPr/>
        </p:nvPicPr>
        <p:blipFill>
          <a:blip r:embed="rId5"/>
          <a:stretch>
            <a:fillRect/>
          </a:stretch>
        </p:blipFill>
        <p:spPr>
          <a:xfrm>
            <a:off x="2971304" y="1333547"/>
            <a:ext cx="1984828" cy="914400"/>
          </a:xfrm>
          <a:prstGeom prst="rect">
            <a:avLst/>
          </a:prstGeom>
        </p:spPr>
      </p:pic>
      <p:pic>
        <p:nvPicPr>
          <p:cNvPr id="17" name="Picture 16" descr="Fiji.png"/>
          <p:cNvPicPr>
            <a:picLocks noChangeAspect="1"/>
          </p:cNvPicPr>
          <p:nvPr/>
        </p:nvPicPr>
        <p:blipFill>
          <a:blip r:embed="rId6"/>
          <a:stretch>
            <a:fillRect/>
          </a:stretch>
        </p:blipFill>
        <p:spPr>
          <a:xfrm>
            <a:off x="5673002" y="1333547"/>
            <a:ext cx="1984828" cy="914400"/>
          </a:xfrm>
          <a:prstGeom prst="rect">
            <a:avLst/>
          </a:prstGeom>
        </p:spPr>
      </p:pic>
      <p:sp>
        <p:nvSpPr>
          <p:cNvPr id="18" name="TextBox 17"/>
          <p:cNvSpPr txBox="1"/>
          <p:nvPr/>
        </p:nvSpPr>
        <p:spPr>
          <a:xfrm>
            <a:off x="3262270" y="2171747"/>
            <a:ext cx="585417" cy="215444"/>
          </a:xfrm>
          <a:prstGeom prst="rect">
            <a:avLst/>
          </a:prstGeom>
          <a:noFill/>
        </p:spPr>
        <p:txBody>
          <a:bodyPr wrap="none" rtlCol="0">
            <a:spAutoFit/>
          </a:bodyPr>
          <a:lstStyle/>
          <a:p>
            <a:r>
              <a:rPr lang="fr-CH" sz="800" dirty="0" err="1" smtClean="0">
                <a:latin typeface="Agency FB" pitchFamily="34" charset="0"/>
              </a:rPr>
              <a:t>Russian</a:t>
            </a:r>
            <a:r>
              <a:rPr lang="fr-CH" sz="800" dirty="0" smtClean="0">
                <a:latin typeface="Agency FB" pitchFamily="34" charset="0"/>
              </a:rPr>
              <a:t> Fed.</a:t>
            </a:r>
            <a:endParaRPr lang="en-US" sz="800" dirty="0">
              <a:latin typeface="Agency FB" pitchFamily="34" charset="0"/>
            </a:endParaRPr>
          </a:p>
        </p:txBody>
      </p:sp>
      <p:sp>
        <p:nvSpPr>
          <p:cNvPr id="19" name="TextBox 18"/>
          <p:cNvSpPr txBox="1"/>
          <p:nvPr/>
        </p:nvSpPr>
        <p:spPr>
          <a:xfrm>
            <a:off x="5903869" y="2171747"/>
            <a:ext cx="272832" cy="215444"/>
          </a:xfrm>
          <a:prstGeom prst="rect">
            <a:avLst/>
          </a:prstGeom>
          <a:noFill/>
        </p:spPr>
        <p:txBody>
          <a:bodyPr wrap="none" rtlCol="0">
            <a:spAutoFit/>
          </a:bodyPr>
          <a:lstStyle/>
          <a:p>
            <a:r>
              <a:rPr lang="fr-CH" sz="800" dirty="0" smtClean="0">
                <a:latin typeface="Agency FB" pitchFamily="34" charset="0"/>
              </a:rPr>
              <a:t>Fiji</a:t>
            </a:r>
            <a:endParaRPr lang="en-US" sz="800" dirty="0">
              <a:latin typeface="Agency FB" pitchFamily="34" charset="0"/>
            </a:endParaRPr>
          </a:p>
        </p:txBody>
      </p:sp>
      <p:cxnSp>
        <p:nvCxnSpPr>
          <p:cNvPr id="20" name="Straight Arrow Connector 19"/>
          <p:cNvCxnSpPr>
            <a:stCxn id="18" idx="2"/>
          </p:cNvCxnSpPr>
          <p:nvPr/>
        </p:nvCxnSpPr>
        <p:spPr>
          <a:xfrm rot="16200000" flipH="1">
            <a:off x="3356688" y="2585481"/>
            <a:ext cx="1156156" cy="75957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9" idx="2"/>
          </p:cNvCxnSpPr>
          <p:nvPr/>
        </p:nvCxnSpPr>
        <p:spPr>
          <a:xfrm rot="5400000">
            <a:off x="4615217" y="3489879"/>
            <a:ext cx="2527757" cy="32238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22" name="Picture 21" descr="New Zealand.png"/>
          <p:cNvPicPr>
            <a:picLocks noChangeAspect="1"/>
          </p:cNvPicPr>
          <p:nvPr/>
        </p:nvPicPr>
        <p:blipFill>
          <a:blip r:embed="rId7"/>
          <a:stretch>
            <a:fillRect/>
          </a:stretch>
        </p:blipFill>
        <p:spPr>
          <a:xfrm>
            <a:off x="7656016" y="2933747"/>
            <a:ext cx="1984828" cy="914400"/>
          </a:xfrm>
          <a:prstGeom prst="rect">
            <a:avLst/>
          </a:prstGeom>
        </p:spPr>
      </p:pic>
      <p:pic>
        <p:nvPicPr>
          <p:cNvPr id="23" name="Picture 22" descr="Brazil.png"/>
          <p:cNvPicPr>
            <a:picLocks noChangeAspect="1"/>
          </p:cNvPicPr>
          <p:nvPr/>
        </p:nvPicPr>
        <p:blipFill>
          <a:blip r:embed="rId8"/>
          <a:stretch>
            <a:fillRect/>
          </a:stretch>
        </p:blipFill>
        <p:spPr>
          <a:xfrm>
            <a:off x="7656016" y="5219747"/>
            <a:ext cx="1984828" cy="914400"/>
          </a:xfrm>
          <a:prstGeom prst="rect">
            <a:avLst/>
          </a:prstGeom>
        </p:spPr>
      </p:pic>
      <p:pic>
        <p:nvPicPr>
          <p:cNvPr id="24" name="Picture 23" descr="Haiti.png"/>
          <p:cNvPicPr>
            <a:picLocks noChangeAspect="1"/>
          </p:cNvPicPr>
          <p:nvPr/>
        </p:nvPicPr>
        <p:blipFill>
          <a:blip r:embed="rId9"/>
          <a:stretch>
            <a:fillRect/>
          </a:stretch>
        </p:blipFill>
        <p:spPr>
          <a:xfrm>
            <a:off x="7656016" y="4076747"/>
            <a:ext cx="1984828" cy="914400"/>
          </a:xfrm>
          <a:prstGeom prst="rect">
            <a:avLst/>
          </a:prstGeom>
        </p:spPr>
      </p:pic>
      <p:sp>
        <p:nvSpPr>
          <p:cNvPr id="25" name="TextBox 24"/>
          <p:cNvSpPr txBox="1"/>
          <p:nvPr/>
        </p:nvSpPr>
        <p:spPr>
          <a:xfrm>
            <a:off x="7864205" y="3708903"/>
            <a:ext cx="585417" cy="215444"/>
          </a:xfrm>
          <a:prstGeom prst="rect">
            <a:avLst/>
          </a:prstGeom>
          <a:noFill/>
        </p:spPr>
        <p:txBody>
          <a:bodyPr wrap="none" rtlCol="0">
            <a:spAutoFit/>
          </a:bodyPr>
          <a:lstStyle/>
          <a:p>
            <a:r>
              <a:rPr lang="fr-CH" sz="800" dirty="0" smtClean="0">
                <a:latin typeface="Agency FB" pitchFamily="34" charset="0"/>
              </a:rPr>
              <a:t>New </a:t>
            </a:r>
            <a:r>
              <a:rPr lang="fr-CH" sz="800" dirty="0" err="1" smtClean="0">
                <a:latin typeface="Agency FB" pitchFamily="34" charset="0"/>
              </a:rPr>
              <a:t>Zealand</a:t>
            </a:r>
            <a:endParaRPr lang="en-US" sz="800" dirty="0">
              <a:latin typeface="Agency FB" pitchFamily="34" charset="0"/>
            </a:endParaRPr>
          </a:p>
        </p:txBody>
      </p:sp>
      <p:sp>
        <p:nvSpPr>
          <p:cNvPr id="26" name="TextBox 25"/>
          <p:cNvSpPr txBox="1"/>
          <p:nvPr/>
        </p:nvSpPr>
        <p:spPr>
          <a:xfrm>
            <a:off x="7864204" y="4851903"/>
            <a:ext cx="328936" cy="215444"/>
          </a:xfrm>
          <a:prstGeom prst="rect">
            <a:avLst/>
          </a:prstGeom>
          <a:noFill/>
        </p:spPr>
        <p:txBody>
          <a:bodyPr wrap="none" rtlCol="0">
            <a:spAutoFit/>
          </a:bodyPr>
          <a:lstStyle/>
          <a:p>
            <a:r>
              <a:rPr lang="fr-CH" sz="800" dirty="0" err="1" smtClean="0">
                <a:latin typeface="Agency FB" pitchFamily="34" charset="0"/>
              </a:rPr>
              <a:t>Haiti</a:t>
            </a:r>
            <a:endParaRPr lang="en-US" sz="800" dirty="0">
              <a:latin typeface="Agency FB" pitchFamily="34" charset="0"/>
            </a:endParaRPr>
          </a:p>
        </p:txBody>
      </p:sp>
      <p:sp>
        <p:nvSpPr>
          <p:cNvPr id="27" name="TextBox 26"/>
          <p:cNvSpPr txBox="1"/>
          <p:nvPr/>
        </p:nvSpPr>
        <p:spPr>
          <a:xfrm>
            <a:off x="7864204" y="6057947"/>
            <a:ext cx="367408" cy="215444"/>
          </a:xfrm>
          <a:prstGeom prst="rect">
            <a:avLst/>
          </a:prstGeom>
          <a:noFill/>
        </p:spPr>
        <p:txBody>
          <a:bodyPr wrap="none" rtlCol="0">
            <a:spAutoFit/>
          </a:bodyPr>
          <a:lstStyle/>
          <a:p>
            <a:r>
              <a:rPr lang="fr-CH" sz="800" dirty="0" err="1" smtClean="0">
                <a:latin typeface="Agency FB" pitchFamily="34" charset="0"/>
              </a:rPr>
              <a:t>Brazil</a:t>
            </a:r>
            <a:endParaRPr lang="en-US" sz="800" dirty="0">
              <a:latin typeface="Agency FB" pitchFamily="34" charset="0"/>
            </a:endParaRPr>
          </a:p>
        </p:txBody>
      </p:sp>
      <p:cxnSp>
        <p:nvCxnSpPr>
          <p:cNvPr id="28" name="Straight Arrow Connector 27"/>
          <p:cNvCxnSpPr>
            <a:stCxn id="25" idx="2"/>
          </p:cNvCxnSpPr>
          <p:nvPr/>
        </p:nvCxnSpPr>
        <p:spPr>
          <a:xfrm rot="5400000">
            <a:off x="6210335" y="3349368"/>
            <a:ext cx="1371601" cy="252155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2085705" y="4457748"/>
            <a:ext cx="5925542" cy="1221581"/>
          </a:xfrm>
          <a:custGeom>
            <a:avLst/>
            <a:gdLst>
              <a:gd name="connsiteX0" fmla="*/ 5476875 w 5476875"/>
              <a:gd name="connsiteY0" fmla="*/ 609600 h 1216025"/>
              <a:gd name="connsiteX1" fmla="*/ 3533775 w 5476875"/>
              <a:gd name="connsiteY1" fmla="*/ 1114425 h 1216025"/>
              <a:gd name="connsiteX2" fmla="*/ 0 w 5476875"/>
              <a:gd name="connsiteY2" fmla="*/ 0 h 1216025"/>
            </a:gdLst>
            <a:ahLst/>
            <a:cxnLst>
              <a:cxn ang="0">
                <a:pos x="connsiteX0" y="connsiteY0"/>
              </a:cxn>
              <a:cxn ang="0">
                <a:pos x="connsiteX1" y="connsiteY1"/>
              </a:cxn>
              <a:cxn ang="0">
                <a:pos x="connsiteX2" y="connsiteY2"/>
              </a:cxn>
            </a:cxnLst>
            <a:rect l="l" t="t" r="r" b="b"/>
            <a:pathLst>
              <a:path w="5476875" h="1216025">
                <a:moveTo>
                  <a:pt x="5476875" y="609600"/>
                </a:moveTo>
                <a:cubicBezTo>
                  <a:pt x="4961731" y="912812"/>
                  <a:pt x="4446587" y="1216025"/>
                  <a:pt x="3533775" y="1114425"/>
                </a:cubicBezTo>
                <a:cubicBezTo>
                  <a:pt x="2620963" y="1012825"/>
                  <a:pt x="1310481" y="506412"/>
                  <a:pt x="0" y="0"/>
                </a:cubicBezTo>
              </a:path>
            </a:pathLst>
          </a:custGeom>
          <a:ln w="25400">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reeform 29"/>
          <p:cNvSpPr/>
          <p:nvPr/>
        </p:nvSpPr>
        <p:spPr>
          <a:xfrm>
            <a:off x="2325616" y="4825254"/>
            <a:ext cx="5726906" cy="1736725"/>
          </a:xfrm>
          <a:custGeom>
            <a:avLst/>
            <a:gdLst>
              <a:gd name="connsiteX0" fmla="*/ 5286375 w 5286375"/>
              <a:gd name="connsiteY0" fmla="*/ 1447800 h 1736725"/>
              <a:gd name="connsiteX1" fmla="*/ 2905125 w 5286375"/>
              <a:gd name="connsiteY1" fmla="*/ 1495425 h 1736725"/>
              <a:gd name="connsiteX2" fmla="*/ 0 w 5286375"/>
              <a:gd name="connsiteY2" fmla="*/ 0 h 1736725"/>
            </a:gdLst>
            <a:ahLst/>
            <a:cxnLst>
              <a:cxn ang="0">
                <a:pos x="connsiteX0" y="connsiteY0"/>
              </a:cxn>
              <a:cxn ang="0">
                <a:pos x="connsiteX1" y="connsiteY1"/>
              </a:cxn>
              <a:cxn ang="0">
                <a:pos x="connsiteX2" y="connsiteY2"/>
              </a:cxn>
            </a:cxnLst>
            <a:rect l="l" t="t" r="r" b="b"/>
            <a:pathLst>
              <a:path w="5286375" h="1736725">
                <a:moveTo>
                  <a:pt x="5286375" y="1447800"/>
                </a:moveTo>
                <a:cubicBezTo>
                  <a:pt x="4536281" y="1592262"/>
                  <a:pt x="3786187" y="1736725"/>
                  <a:pt x="2905125" y="1495425"/>
                </a:cubicBezTo>
                <a:cubicBezTo>
                  <a:pt x="2024063" y="1254125"/>
                  <a:pt x="1012031" y="627062"/>
                  <a:pt x="0" y="0"/>
                </a:cubicBezTo>
              </a:path>
            </a:pathLst>
          </a:custGeom>
          <a:ln w="25400">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418253" y="173101"/>
            <a:ext cx="8728287" cy="1348061"/>
          </a:xfrm>
          <a:prstGeom prst="rect">
            <a:avLst/>
          </a:prstGeom>
          <a:noFill/>
        </p:spPr>
        <p:txBody>
          <a:bodyPr wrap="square" rtlCol="0">
            <a:spAutoFit/>
          </a:bodyPr>
          <a:lstStyle/>
          <a:p>
            <a:pPr>
              <a:lnSpc>
                <a:spcPct val="120000"/>
              </a:lnSpc>
            </a:pPr>
            <a:r>
              <a:rPr lang="en-US" sz="3400" cap="all" spc="600" baseline="30000" dirty="0" smtClean="0">
                <a:solidFill>
                  <a:schemeClr val="tx1">
                    <a:lumMod val="65000"/>
                    <a:lumOff val="35000"/>
                  </a:schemeClr>
                </a:solidFill>
                <a:latin typeface="Raleway"/>
                <a:cs typeface="Raleway"/>
              </a:rPr>
              <a:t>Changes over time in concentrations of indicator PCB in human milk (Sum 6 PCB)</a:t>
            </a:r>
          </a:p>
        </p:txBody>
      </p:sp>
    </p:spTree>
    <p:extLst>
      <p:ext uri="{BB962C8B-B14F-4D97-AF65-F5344CB8AC3E}">
        <p14:creationId xmlns:p14="http://schemas.microsoft.com/office/powerpoint/2010/main" xmlns="" val="2942694842"/>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ox(in)">
                                      <p:cBhvr>
                                        <p:cTn id="10" dur="500"/>
                                        <p:tgtEl>
                                          <p:spTgt spid="12"/>
                                        </p:tgtEl>
                                      </p:cBhvr>
                                    </p:animEffect>
                                  </p:childTnLst>
                                </p:cTn>
                              </p:par>
                              <p:par>
                                <p:cTn id="11" presetID="4" presetClass="entr" presetSubtype="16"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ox(in)">
                                      <p:cBhvr>
                                        <p:cTn id="13" dur="500"/>
                                        <p:tgtEl>
                                          <p:spTgt spid="13"/>
                                        </p:tgtEl>
                                      </p:cBhvr>
                                    </p:animEffect>
                                  </p:childTnLst>
                                </p:cTn>
                              </p:par>
                              <p:par>
                                <p:cTn id="14" presetID="4" presetClass="entr" presetSubtype="16"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ox(in)">
                                      <p:cBhvr>
                                        <p:cTn id="16" dur="500"/>
                                        <p:tgtEl>
                                          <p:spTgt spid="14"/>
                                        </p:tgtEl>
                                      </p:cBhvr>
                                    </p:animEffect>
                                  </p:childTnLst>
                                </p:cTn>
                              </p:par>
                              <p:par>
                                <p:cTn id="17" presetID="4" presetClass="entr" presetSubtype="16"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box(in)">
                                      <p:cBhvr>
                                        <p:cTn id="19" dur="500"/>
                                        <p:tgtEl>
                                          <p:spTgt spid="17"/>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ox(in)">
                                      <p:cBhvr>
                                        <p:cTn id="22" dur="500"/>
                                        <p:tgtEl>
                                          <p:spTgt spid="18"/>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ox(in)">
                                      <p:cBhvr>
                                        <p:cTn id="25" dur="500"/>
                                        <p:tgtEl>
                                          <p:spTgt spid="19"/>
                                        </p:tgtEl>
                                      </p:cBhvr>
                                    </p:animEffect>
                                  </p:childTnLst>
                                </p:cTn>
                              </p:par>
                              <p:par>
                                <p:cTn id="26" presetID="4" presetClass="entr" presetSubtype="16"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box(in)">
                                      <p:cBhvr>
                                        <p:cTn id="28" dur="500"/>
                                        <p:tgtEl>
                                          <p:spTgt spid="20"/>
                                        </p:tgtEl>
                                      </p:cBhvr>
                                    </p:animEffect>
                                  </p:childTnLst>
                                </p:cTn>
                              </p:par>
                              <p:par>
                                <p:cTn id="29" presetID="4" presetClass="entr" presetSubtype="16"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box(in)">
                                      <p:cBhvr>
                                        <p:cTn id="31" dur="500"/>
                                        <p:tgtEl>
                                          <p:spTgt spid="21"/>
                                        </p:tgtEl>
                                      </p:cBhvr>
                                    </p:animEffect>
                                  </p:childTnLst>
                                </p:cTn>
                              </p:par>
                              <p:par>
                                <p:cTn id="32" presetID="4" presetClass="entr" presetSubtype="16"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ox(in)">
                                      <p:cBhvr>
                                        <p:cTn id="34" dur="500"/>
                                        <p:tgtEl>
                                          <p:spTgt spid="22"/>
                                        </p:tgtEl>
                                      </p:cBhvr>
                                    </p:animEffect>
                                  </p:childTnLst>
                                </p:cTn>
                              </p:par>
                              <p:par>
                                <p:cTn id="35" presetID="4" presetClass="entr" presetSubtype="16"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ox(in)">
                                      <p:cBhvr>
                                        <p:cTn id="37" dur="500"/>
                                        <p:tgtEl>
                                          <p:spTgt spid="23"/>
                                        </p:tgtEl>
                                      </p:cBhvr>
                                    </p:animEffect>
                                  </p:childTnLst>
                                </p:cTn>
                              </p:par>
                              <p:par>
                                <p:cTn id="38" presetID="4" presetClass="entr" presetSubtype="16"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box(in)">
                                      <p:cBhvr>
                                        <p:cTn id="40" dur="500"/>
                                        <p:tgtEl>
                                          <p:spTgt spid="24"/>
                                        </p:tgtEl>
                                      </p:cBhvr>
                                    </p:animEffect>
                                  </p:childTnLst>
                                </p:cTn>
                              </p:par>
                              <p:par>
                                <p:cTn id="41" presetID="4" presetClass="entr" presetSubtype="16"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box(in)">
                                      <p:cBhvr>
                                        <p:cTn id="43" dur="500"/>
                                        <p:tgtEl>
                                          <p:spTgt spid="25"/>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box(in)">
                                      <p:cBhvr>
                                        <p:cTn id="46" dur="500"/>
                                        <p:tgtEl>
                                          <p:spTgt spid="26"/>
                                        </p:tgtEl>
                                      </p:cBhvr>
                                    </p:animEffect>
                                  </p:childTnLst>
                                </p:cTn>
                              </p:par>
                              <p:par>
                                <p:cTn id="47" presetID="4" presetClass="entr" presetSubtype="16"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box(in)">
                                      <p:cBhvr>
                                        <p:cTn id="49" dur="500"/>
                                        <p:tgtEl>
                                          <p:spTgt spid="27"/>
                                        </p:tgtEl>
                                      </p:cBhvr>
                                    </p:animEffect>
                                  </p:childTnLst>
                                </p:cTn>
                              </p:par>
                              <p:par>
                                <p:cTn id="50" presetID="4" presetClass="entr" presetSubtype="16"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ox(in)">
                                      <p:cBhvr>
                                        <p:cTn id="52" dur="500"/>
                                        <p:tgtEl>
                                          <p:spTgt spid="28"/>
                                        </p:tgtEl>
                                      </p:cBhvr>
                                    </p:animEffect>
                                  </p:childTnLst>
                                </p:cTn>
                              </p:par>
                              <p:par>
                                <p:cTn id="53" presetID="4" presetClass="entr" presetSubtype="16"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box(in)">
                                      <p:cBhvr>
                                        <p:cTn id="55" dur="500"/>
                                        <p:tgtEl>
                                          <p:spTgt spid="29"/>
                                        </p:tgtEl>
                                      </p:cBhvr>
                                    </p:animEffect>
                                  </p:childTnLst>
                                </p:cTn>
                              </p:par>
                              <p:par>
                                <p:cTn id="56" presetID="4" presetClass="entr" presetSubtype="16"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box(in)">
                                      <p:cBhvr>
                                        <p:cTn id="5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0"/>
      <p:bldP spid="19" grpId="0"/>
      <p:bldP spid="25" grpId="0"/>
      <p:bldP spid="26" grpId="0"/>
      <p:bldP spid="27" grpId="0"/>
      <p:bldP spid="29" grpId="0" animBg="1"/>
      <p:bldP spid="3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THIS PRESENTATION</a:t>
            </a:r>
            <a:endParaRPr lang="en-US" dirty="0"/>
          </a:p>
        </p:txBody>
      </p:sp>
      <p:sp>
        <p:nvSpPr>
          <p:cNvPr id="3" name="Text Placeholder 2"/>
          <p:cNvSpPr>
            <a:spLocks noGrp="1"/>
          </p:cNvSpPr>
          <p:nvPr>
            <p:ph type="body" idx="1"/>
          </p:nvPr>
        </p:nvSpPr>
        <p:spPr/>
        <p:txBody>
          <a:bodyPr>
            <a:noAutofit/>
          </a:bodyPr>
          <a:lstStyle/>
          <a:p>
            <a:pPr marL="742950" indent="-742950">
              <a:buFont typeface="+mj-lt"/>
              <a:buAutoNum type="arabicPeriod"/>
            </a:pPr>
            <a:r>
              <a:rPr lang="fr-CH" sz="3200" b="1" i="1" dirty="0" smtClean="0">
                <a:solidFill>
                  <a:srgbClr val="1F43B7"/>
                </a:solidFill>
              </a:rPr>
              <a:t>Background &amp; mandate</a:t>
            </a:r>
          </a:p>
          <a:p>
            <a:pPr marL="742950" indent="-742950">
              <a:buFont typeface="+mj-lt"/>
              <a:buAutoNum type="arabicPeriod"/>
            </a:pPr>
            <a:r>
              <a:rPr lang="fr-FR" sz="3200" b="1" i="1" dirty="0" smtClean="0">
                <a:solidFill>
                  <a:srgbClr val="1F43B7"/>
                </a:solidFill>
              </a:rPr>
              <a:t>GMP</a:t>
            </a:r>
          </a:p>
          <a:p>
            <a:pPr marL="1200150" lvl="1" indent="-742950">
              <a:buFont typeface="+mj-lt"/>
              <a:buAutoNum type="arabicPeriod"/>
            </a:pPr>
            <a:r>
              <a:rPr lang="fr-FR" sz="3200" b="1" i="1" dirty="0" err="1" smtClean="0">
                <a:solidFill>
                  <a:srgbClr val="1F43B7"/>
                </a:solidFill>
              </a:rPr>
              <a:t>Implementation</a:t>
            </a:r>
            <a:r>
              <a:rPr lang="fr-FR" sz="3200" b="1" i="1" dirty="0" smtClean="0">
                <a:solidFill>
                  <a:srgbClr val="1F43B7"/>
                </a:solidFill>
              </a:rPr>
              <a:t> arrangements</a:t>
            </a:r>
          </a:p>
          <a:p>
            <a:pPr marL="1200150" lvl="1" indent="-742950">
              <a:buFont typeface="+mj-lt"/>
              <a:buAutoNum type="arabicPeriod"/>
            </a:pPr>
            <a:r>
              <a:rPr lang="fr-FR" sz="3200" b="1" i="1" dirty="0" err="1" smtClean="0">
                <a:solidFill>
                  <a:srgbClr val="1F43B7"/>
                </a:solidFill>
              </a:rPr>
              <a:t>Outcomes</a:t>
            </a:r>
            <a:r>
              <a:rPr lang="fr-FR" sz="3200" b="1" i="1" dirty="0" smtClean="0">
                <a:solidFill>
                  <a:srgbClr val="1F43B7"/>
                </a:solidFill>
              </a:rPr>
              <a:t> to date</a:t>
            </a:r>
          </a:p>
          <a:p>
            <a:pPr marL="1200150" lvl="1" indent="-742950">
              <a:buFont typeface="+mj-lt"/>
              <a:buAutoNum type="arabicPeriod"/>
            </a:pPr>
            <a:r>
              <a:rPr lang="fr-FR" sz="3200" b="1" i="1" dirty="0" err="1" smtClean="0">
                <a:solidFill>
                  <a:srgbClr val="1F43B7"/>
                </a:solidFill>
              </a:rPr>
              <a:t>Results</a:t>
            </a:r>
            <a:r>
              <a:rPr lang="fr-FR" sz="3200" b="1" i="1" dirty="0" smtClean="0">
                <a:solidFill>
                  <a:srgbClr val="1F43B7"/>
                </a:solidFill>
              </a:rPr>
              <a:t>: changes in POPs concentrations over time</a:t>
            </a:r>
          </a:p>
          <a:p>
            <a:pPr marL="742950" indent="-742950">
              <a:buFont typeface="+mj-lt"/>
              <a:buAutoNum type="arabicPeriod"/>
            </a:pPr>
            <a:r>
              <a:rPr lang="fr-FR" sz="3200" b="1" i="1" dirty="0" err="1" smtClean="0">
                <a:solidFill>
                  <a:srgbClr val="1F43B7"/>
                </a:solidFill>
              </a:rPr>
              <a:t>Effectiveness</a:t>
            </a:r>
            <a:r>
              <a:rPr lang="fr-FR" sz="3200" b="1" i="1" dirty="0" smtClean="0">
                <a:solidFill>
                  <a:srgbClr val="1F43B7"/>
                </a:solidFill>
              </a:rPr>
              <a:t> Evaluation</a:t>
            </a:r>
          </a:p>
          <a:p>
            <a:pPr marL="742950" indent="-742950">
              <a:buFont typeface="+mj-lt"/>
              <a:buAutoNum type="arabicPeriod"/>
            </a:pPr>
            <a:r>
              <a:rPr lang="fr-FR" sz="3200" b="1" i="1" dirty="0" err="1" smtClean="0">
                <a:solidFill>
                  <a:srgbClr val="1F43B7"/>
                </a:solidFill>
              </a:rPr>
              <a:t>Acknowledgements</a:t>
            </a:r>
            <a:endParaRPr lang="fr-FR" sz="3200" b="1" i="1" dirty="0" smtClean="0">
              <a:solidFill>
                <a:srgbClr val="1F43B7"/>
              </a:solidFill>
            </a:endParaRPr>
          </a:p>
          <a:p>
            <a:pPr marL="742950" indent="-742950">
              <a:buFont typeface="+mj-lt"/>
              <a:buAutoNum type="arabicPeriod"/>
            </a:pPr>
            <a:endParaRPr lang="fr-CH" sz="3200" dirty="0" smtClean="0"/>
          </a:p>
          <a:p>
            <a:pPr marL="742950" indent="-742950">
              <a:buFont typeface="+mj-lt"/>
              <a:buAutoNum type="arabicPeriod"/>
            </a:pPr>
            <a:endParaRPr lang="fr-CH" sz="3200" dirty="0" smtClean="0"/>
          </a:p>
          <a:p>
            <a:pPr marL="742950" indent="-742950">
              <a:buFont typeface="+mj-lt"/>
              <a:buAutoNum type="arabicPeriod"/>
            </a:pPr>
            <a:endParaRPr lang="en-US"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Chart 33"/>
          <p:cNvGraphicFramePr>
            <a:graphicFrameLocks noGrp="1"/>
          </p:cNvGraphicFramePr>
          <p:nvPr/>
        </p:nvGraphicFramePr>
        <p:xfrm>
          <a:off x="-79504" y="1125416"/>
          <a:ext cx="10065011" cy="6058525"/>
        </p:xfrm>
        <a:graphic>
          <a:graphicData uri="http://schemas.openxmlformats.org/drawingml/2006/chart">
            <c:chart xmlns:c="http://schemas.openxmlformats.org/drawingml/2006/chart" xmlns:r="http://schemas.openxmlformats.org/officeDocument/2006/relationships" r:id="rId3"/>
          </a:graphicData>
        </a:graphic>
      </p:graphicFrame>
      <p:sp>
        <p:nvSpPr>
          <p:cNvPr id="32" name="TextBox 31"/>
          <p:cNvSpPr txBox="1"/>
          <p:nvPr/>
        </p:nvSpPr>
        <p:spPr>
          <a:xfrm>
            <a:off x="418253" y="412257"/>
            <a:ext cx="8728287" cy="929485"/>
          </a:xfrm>
          <a:prstGeom prst="rect">
            <a:avLst/>
          </a:prstGeom>
          <a:noFill/>
        </p:spPr>
        <p:txBody>
          <a:bodyPr wrap="square" rtlCol="0">
            <a:spAutoFit/>
          </a:bodyPr>
          <a:lstStyle/>
          <a:p>
            <a:pPr>
              <a:lnSpc>
                <a:spcPct val="120000"/>
              </a:lnSpc>
            </a:pPr>
            <a:r>
              <a:rPr lang="en-US" sz="3400" cap="all" spc="600" baseline="30000" dirty="0" smtClean="0">
                <a:solidFill>
                  <a:schemeClr val="tx1">
                    <a:lumMod val="65000"/>
                    <a:lumOff val="35000"/>
                  </a:schemeClr>
                </a:solidFill>
                <a:latin typeface="Raleway"/>
                <a:cs typeface="Raleway"/>
              </a:rPr>
              <a:t>Concentrations OF indicator PCB IN HUMAN MILK (Sum 6 PCB)</a:t>
            </a:r>
          </a:p>
        </p:txBody>
      </p:sp>
      <p:pic>
        <p:nvPicPr>
          <p:cNvPr id="33" name="Picture 32"/>
          <p:cNvPicPr>
            <a:picLocks noChangeAspect="1"/>
          </p:cNvPicPr>
          <p:nvPr/>
        </p:nvPicPr>
        <p:blipFill>
          <a:blip r:embed="rId4"/>
          <a:stretch>
            <a:fillRect/>
          </a:stretch>
        </p:blipFill>
        <p:spPr>
          <a:xfrm>
            <a:off x="495300" y="1438901"/>
            <a:ext cx="8915400" cy="38100"/>
          </a:xfrm>
          <a:prstGeom prst="rect">
            <a:avLst/>
          </a:prstGeom>
        </p:spPr>
      </p:pic>
    </p:spTree>
    <p:extLst>
      <p:ext uri="{BB962C8B-B14F-4D97-AF65-F5344CB8AC3E}">
        <p14:creationId xmlns:p14="http://schemas.microsoft.com/office/powerpoint/2010/main" xmlns="" val="2942694842"/>
      </p:ext>
    </p:extLst>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a:blip r:embed="rId3"/>
          <a:stretch>
            <a:fillRect/>
          </a:stretch>
        </p:blipFill>
        <p:spPr>
          <a:xfrm>
            <a:off x="495300" y="1300351"/>
            <a:ext cx="8915400" cy="38100"/>
          </a:xfrm>
          <a:prstGeom prst="rect">
            <a:avLst/>
          </a:prstGeom>
        </p:spPr>
      </p:pic>
      <p:graphicFrame>
        <p:nvGraphicFramePr>
          <p:cNvPr id="5" name="Chart 4"/>
          <p:cNvGraphicFramePr>
            <a:graphicFrameLocks noGrp="1"/>
          </p:cNvGraphicFramePr>
          <p:nvPr/>
        </p:nvGraphicFramePr>
        <p:xfrm>
          <a:off x="221680" y="799475"/>
          <a:ext cx="9290779" cy="6058525"/>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607760" y="412256"/>
            <a:ext cx="8056880" cy="929485"/>
          </a:xfrm>
          <a:prstGeom prst="rect">
            <a:avLst/>
          </a:prstGeom>
          <a:noFill/>
        </p:spPr>
        <p:txBody>
          <a:bodyPr wrap="square" rtlCol="0">
            <a:spAutoFit/>
          </a:bodyPr>
          <a:lstStyle/>
          <a:p>
            <a:pPr>
              <a:lnSpc>
                <a:spcPct val="120000"/>
              </a:lnSpc>
            </a:pPr>
            <a:r>
              <a:rPr lang="en-US" sz="3400" cap="all" spc="600" baseline="30000" dirty="0" smtClean="0">
                <a:solidFill>
                  <a:schemeClr val="tx1">
                    <a:lumMod val="65000"/>
                    <a:lumOff val="35000"/>
                  </a:schemeClr>
                </a:solidFill>
                <a:latin typeface="Raleway"/>
                <a:cs typeface="Raleway"/>
              </a:rPr>
              <a:t>Concentrations OF </a:t>
            </a:r>
            <a:r>
              <a:rPr lang="en-US" sz="3400" cap="all" spc="600" baseline="30000" dirty="0" err="1" smtClean="0">
                <a:solidFill>
                  <a:schemeClr val="tx1">
                    <a:lumMod val="65000"/>
                    <a:lumOff val="35000"/>
                  </a:schemeClr>
                </a:solidFill>
                <a:latin typeface="Raleway"/>
                <a:cs typeface="Raleway"/>
              </a:rPr>
              <a:t>pcdd</a:t>
            </a:r>
            <a:r>
              <a:rPr lang="en-US" sz="3400" cap="all" spc="600" baseline="30000" dirty="0" smtClean="0">
                <a:solidFill>
                  <a:schemeClr val="tx1">
                    <a:lumMod val="65000"/>
                    <a:lumOff val="35000"/>
                  </a:schemeClr>
                </a:solidFill>
                <a:latin typeface="Raleway"/>
                <a:cs typeface="Raleway"/>
              </a:rPr>
              <a:t>/</a:t>
            </a:r>
            <a:r>
              <a:rPr lang="en-US" sz="3400" cap="all" spc="600" baseline="30000" dirty="0" err="1" smtClean="0">
                <a:solidFill>
                  <a:schemeClr val="tx1">
                    <a:lumMod val="65000"/>
                    <a:lumOff val="35000"/>
                  </a:schemeClr>
                </a:solidFill>
                <a:latin typeface="Raleway"/>
                <a:cs typeface="Raleway"/>
              </a:rPr>
              <a:t>pcdf</a:t>
            </a:r>
            <a:r>
              <a:rPr lang="en-US" sz="3400" cap="all" spc="600" baseline="30000" dirty="0" smtClean="0">
                <a:solidFill>
                  <a:schemeClr val="tx1">
                    <a:lumMod val="65000"/>
                    <a:lumOff val="35000"/>
                  </a:schemeClr>
                </a:solidFill>
                <a:latin typeface="Raleway"/>
                <a:cs typeface="Raleway"/>
              </a:rPr>
              <a:t> IN HUMAN MILK (Sum 17 </a:t>
            </a:r>
            <a:r>
              <a:rPr lang="en-US" sz="3400" cap="all" spc="600" baseline="30000" dirty="0" err="1" smtClean="0">
                <a:solidFill>
                  <a:schemeClr val="tx1">
                    <a:lumMod val="65000"/>
                    <a:lumOff val="35000"/>
                  </a:schemeClr>
                </a:solidFill>
                <a:latin typeface="Raleway"/>
                <a:cs typeface="Raleway"/>
              </a:rPr>
              <a:t>PCdd</a:t>
            </a:r>
            <a:r>
              <a:rPr lang="en-US" sz="3400" cap="all" spc="600" baseline="30000" dirty="0" smtClean="0">
                <a:solidFill>
                  <a:schemeClr val="tx1">
                    <a:lumMod val="65000"/>
                    <a:lumOff val="35000"/>
                  </a:schemeClr>
                </a:solidFill>
                <a:latin typeface="Raleway"/>
                <a:cs typeface="Raleway"/>
              </a:rPr>
              <a:t>/</a:t>
            </a:r>
            <a:r>
              <a:rPr lang="en-US" sz="3400" cap="all" spc="600" baseline="30000" dirty="0" err="1" smtClean="0">
                <a:solidFill>
                  <a:schemeClr val="tx1">
                    <a:lumMod val="65000"/>
                    <a:lumOff val="35000"/>
                  </a:schemeClr>
                </a:solidFill>
                <a:latin typeface="Raleway"/>
                <a:cs typeface="Raleway"/>
              </a:rPr>
              <a:t>pcdf</a:t>
            </a:r>
            <a:r>
              <a:rPr lang="en-US" sz="3400" cap="all" spc="600" baseline="30000" dirty="0" smtClean="0">
                <a:solidFill>
                  <a:schemeClr val="tx1">
                    <a:lumMod val="65000"/>
                    <a:lumOff val="35000"/>
                  </a:schemeClr>
                </a:solidFill>
                <a:latin typeface="Raleway"/>
                <a:cs typeface="Raleway"/>
              </a:rPr>
              <a:t>)</a:t>
            </a:r>
          </a:p>
        </p:txBody>
      </p:sp>
    </p:spTree>
    <p:extLst>
      <p:ext uri="{BB962C8B-B14F-4D97-AF65-F5344CB8AC3E}">
        <p14:creationId xmlns:p14="http://schemas.microsoft.com/office/powerpoint/2010/main" xmlns="" val="2942694842"/>
      </p:ext>
    </p:extLst>
  </p:cSld>
  <p:clrMapOvr>
    <a:masterClrMapping/>
  </p:clrMapOvr>
  <p:transition>
    <p:fade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04962" y="704912"/>
            <a:ext cx="8791574" cy="497416"/>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H" sz="3200" b="0" i="0" u="none" strike="noStrike" kern="1200" cap="all" spc="0" normalizeH="0" baseline="0" noProof="0" dirty="0" smtClean="0">
                <a:ln>
                  <a:noFill/>
                </a:ln>
                <a:solidFill>
                  <a:schemeClr val="accent1"/>
                </a:solidFill>
                <a:effectLst/>
                <a:uLnTx/>
                <a:uFillTx/>
                <a:latin typeface="Agency FB" pitchFamily="34" charset="0"/>
                <a:ea typeface="+mj-ea"/>
                <a:cs typeface="Arial"/>
              </a:rPr>
              <a:t>Changes over time in air concentrations of DDT (</a:t>
            </a:r>
            <a:r>
              <a:rPr kumimoji="0" lang="fr-CH" sz="3200" b="0" i="0" u="none" strike="noStrike" kern="1200" cap="all" spc="0" normalizeH="0" baseline="0" noProof="0" dirty="0" err="1" smtClean="0">
                <a:ln>
                  <a:noFill/>
                </a:ln>
                <a:solidFill>
                  <a:schemeClr val="accent1"/>
                </a:solidFill>
                <a:effectLst/>
                <a:uLnTx/>
                <a:uFillTx/>
                <a:latin typeface="Agency FB" pitchFamily="34" charset="0"/>
                <a:ea typeface="+mj-ea"/>
                <a:cs typeface="Arial"/>
              </a:rPr>
              <a:t>Sum</a:t>
            </a:r>
            <a:r>
              <a:rPr kumimoji="0" lang="fr-CH" sz="3200" b="0" i="0" u="none" strike="noStrike" kern="1200" cap="all" spc="0" normalizeH="0" baseline="0" noProof="0" dirty="0" smtClean="0">
                <a:ln>
                  <a:noFill/>
                </a:ln>
                <a:solidFill>
                  <a:schemeClr val="accent1"/>
                </a:solidFill>
                <a:effectLst/>
                <a:uLnTx/>
                <a:uFillTx/>
                <a:latin typeface="Agency FB" pitchFamily="34" charset="0"/>
                <a:ea typeface="+mj-ea"/>
                <a:cs typeface="Arial"/>
              </a:rPr>
              <a:t> 3 DDT)</a:t>
            </a:r>
            <a:endParaRPr kumimoji="0" lang="en-US" sz="3000" b="0" i="0" u="none" strike="noStrike" kern="1200" cap="all" spc="0" normalizeH="0" baseline="0" noProof="0" dirty="0">
              <a:ln>
                <a:noFill/>
              </a:ln>
              <a:solidFill>
                <a:schemeClr val="tx1"/>
              </a:solidFill>
              <a:effectLst/>
              <a:uLnTx/>
              <a:uFillTx/>
              <a:latin typeface="Arial"/>
              <a:ea typeface="+mj-ea"/>
              <a:cs typeface="Arial"/>
            </a:endParaRPr>
          </a:p>
        </p:txBody>
      </p:sp>
      <p:pic>
        <p:nvPicPr>
          <p:cNvPr id="2051" name="Picture 3"/>
          <p:cNvPicPr>
            <a:picLocks noChangeAspect="1" noChangeArrowheads="1"/>
          </p:cNvPicPr>
          <p:nvPr/>
        </p:nvPicPr>
        <p:blipFill>
          <a:blip r:embed="rId3"/>
          <a:srcRect/>
          <a:stretch>
            <a:fillRect/>
          </a:stretch>
        </p:blipFill>
        <p:spPr bwMode="auto">
          <a:xfrm>
            <a:off x="80035" y="2081213"/>
            <a:ext cx="9723769" cy="3890962"/>
          </a:xfrm>
          <a:prstGeom prst="rect">
            <a:avLst/>
          </a:prstGeom>
          <a:noFill/>
          <a:ln w="9525">
            <a:noFill/>
            <a:miter lim="800000"/>
            <a:headEnd/>
            <a:tailEnd/>
          </a:ln>
          <a:effectLst/>
        </p:spPr>
      </p:pic>
      <p:pic>
        <p:nvPicPr>
          <p:cNvPr id="6" name="Picture 5"/>
          <p:cNvPicPr>
            <a:picLocks noChangeAspect="1"/>
          </p:cNvPicPr>
          <p:nvPr/>
        </p:nvPicPr>
        <p:blipFill>
          <a:blip r:embed="rId4"/>
          <a:stretch>
            <a:fillRect/>
          </a:stretch>
        </p:blipFill>
        <p:spPr>
          <a:xfrm>
            <a:off x="495300" y="1438901"/>
            <a:ext cx="8915400" cy="38100"/>
          </a:xfrm>
          <a:prstGeom prst="rect">
            <a:avLst/>
          </a:prstGeom>
        </p:spPr>
      </p:pic>
    </p:spTree>
    <p:extLst>
      <p:ext uri="{BB962C8B-B14F-4D97-AF65-F5344CB8AC3E}">
        <p14:creationId xmlns:p14="http://schemas.microsoft.com/office/powerpoint/2010/main" xmlns="" val="2942694842"/>
      </p:ext>
    </p:extLst>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a:blip r:embed="rId3"/>
          <a:stretch>
            <a:fillRect/>
          </a:stretch>
        </p:blipFill>
        <p:spPr>
          <a:xfrm>
            <a:off x="495300" y="1189511"/>
            <a:ext cx="8915400" cy="38100"/>
          </a:xfrm>
          <a:prstGeom prst="rect">
            <a:avLst/>
          </a:prstGeom>
        </p:spPr>
      </p:pic>
      <p:graphicFrame>
        <p:nvGraphicFramePr>
          <p:cNvPr id="7" name="Chart 6"/>
          <p:cNvGraphicFramePr>
            <a:graphicFrameLocks noGrp="1"/>
          </p:cNvGraphicFramePr>
          <p:nvPr/>
        </p:nvGraphicFramePr>
        <p:xfrm>
          <a:off x="411536" y="799475"/>
          <a:ext cx="9290779" cy="6058525"/>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871005" y="412256"/>
            <a:ext cx="8056880" cy="929485"/>
          </a:xfrm>
          <a:prstGeom prst="rect">
            <a:avLst/>
          </a:prstGeom>
          <a:noFill/>
        </p:spPr>
        <p:txBody>
          <a:bodyPr wrap="square" rtlCol="0">
            <a:spAutoFit/>
          </a:bodyPr>
          <a:lstStyle/>
          <a:p>
            <a:pPr>
              <a:lnSpc>
                <a:spcPct val="120000"/>
              </a:lnSpc>
            </a:pPr>
            <a:r>
              <a:rPr lang="en-US" sz="3400" cap="all" spc="600" baseline="30000" dirty="0" smtClean="0">
                <a:solidFill>
                  <a:schemeClr val="tx1">
                    <a:lumMod val="65000"/>
                    <a:lumOff val="35000"/>
                  </a:schemeClr>
                </a:solidFill>
                <a:latin typeface="Raleway"/>
                <a:cs typeface="Raleway"/>
              </a:rPr>
              <a:t>Concentrations OF </a:t>
            </a:r>
            <a:r>
              <a:rPr lang="en-US" sz="3400" cap="all" spc="600" baseline="30000" dirty="0" err="1" smtClean="0">
                <a:solidFill>
                  <a:schemeClr val="tx1">
                    <a:lumMod val="65000"/>
                    <a:lumOff val="35000"/>
                  </a:schemeClr>
                </a:solidFill>
                <a:latin typeface="Raleway"/>
                <a:cs typeface="Raleway"/>
              </a:rPr>
              <a:t>ddt</a:t>
            </a:r>
            <a:r>
              <a:rPr lang="en-US" sz="3400" cap="all" spc="600" baseline="30000" dirty="0" smtClean="0">
                <a:solidFill>
                  <a:schemeClr val="tx1">
                    <a:lumMod val="65000"/>
                    <a:lumOff val="35000"/>
                  </a:schemeClr>
                </a:solidFill>
                <a:latin typeface="Raleway"/>
                <a:cs typeface="Raleway"/>
              </a:rPr>
              <a:t> IN HUMAN MILK (Sum 6 </a:t>
            </a:r>
            <a:r>
              <a:rPr lang="en-US" sz="3400" cap="all" spc="600" baseline="30000" dirty="0" err="1" smtClean="0">
                <a:solidFill>
                  <a:schemeClr val="tx1">
                    <a:lumMod val="65000"/>
                    <a:lumOff val="35000"/>
                  </a:schemeClr>
                </a:solidFill>
                <a:latin typeface="Raleway"/>
                <a:cs typeface="Raleway"/>
              </a:rPr>
              <a:t>ddt</a:t>
            </a:r>
            <a:r>
              <a:rPr lang="en-US" sz="3400" spc="600" baseline="30000" dirty="0" err="1" smtClean="0">
                <a:solidFill>
                  <a:schemeClr val="tx1">
                    <a:lumMod val="65000"/>
                    <a:lumOff val="35000"/>
                  </a:schemeClr>
                </a:solidFill>
                <a:latin typeface="Raleway"/>
                <a:cs typeface="Raleway"/>
              </a:rPr>
              <a:t>s</a:t>
            </a:r>
            <a:r>
              <a:rPr lang="en-US" sz="3400" cap="all" spc="600" baseline="30000" dirty="0" smtClean="0">
                <a:solidFill>
                  <a:schemeClr val="tx1">
                    <a:lumMod val="65000"/>
                    <a:lumOff val="35000"/>
                  </a:schemeClr>
                </a:solidFill>
                <a:latin typeface="Raleway"/>
                <a:cs typeface="Raleway"/>
              </a:rPr>
              <a:t>)</a:t>
            </a:r>
          </a:p>
        </p:txBody>
      </p:sp>
      <p:cxnSp>
        <p:nvCxnSpPr>
          <p:cNvPr id="9" name="Straight Arrow Connector 8"/>
          <p:cNvCxnSpPr/>
          <p:nvPr/>
        </p:nvCxnSpPr>
        <p:spPr>
          <a:xfrm rot="10800000" flipV="1">
            <a:off x="1018325" y="1341740"/>
            <a:ext cx="224246" cy="182259"/>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942694842"/>
      </p:ext>
    </p:extLst>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467205"/>
            <a:ext cx="8584694" cy="707886"/>
          </a:xfrm>
          <a:prstGeom prst="rect">
            <a:avLst/>
          </a:prstGeom>
          <a:noFill/>
          <a:ln w="9525">
            <a:noFill/>
            <a:miter lim="800000"/>
            <a:headEnd/>
            <a:tailEnd/>
          </a:ln>
        </p:spPr>
        <p:txBody>
          <a:bodyPr wrap="square">
            <a:prstTxWarp prst="textNoShape">
              <a:avLst/>
            </a:prstTxWarp>
            <a:spAutoFit/>
          </a:bodyPr>
          <a:lstStyle/>
          <a:p>
            <a:pPr algn="ctr"/>
            <a:r>
              <a:rPr lang="en-US" sz="4000" b="1" i="1" dirty="0" smtClean="0">
                <a:solidFill>
                  <a:srgbClr val="1F43B7"/>
                </a:solidFill>
                <a:latin typeface="Arial"/>
                <a:cs typeface="Arial"/>
              </a:rPr>
              <a:t>3. Effectiveness evaluation</a:t>
            </a:r>
            <a:endParaRPr lang="fr-FR" sz="4000" b="1" i="1" dirty="0">
              <a:solidFill>
                <a:srgbClr val="1F43B7"/>
              </a:solidFill>
              <a:latin typeface="Arial"/>
              <a:cs typeface="Arial"/>
            </a:endParaRP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2418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Tree>
    <p:extLst>
      <p:ext uri="{BB962C8B-B14F-4D97-AF65-F5344CB8AC3E}">
        <p14:creationId xmlns="" xmlns:p14="http://schemas.microsoft.com/office/powerpoint/2010/main" xmlns:mv="urn:schemas-microsoft-com:mac:vml" xmlns:mc="http://schemas.openxmlformats.org/markup-compatibility/2006" val="25002013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Process</a:t>
            </a:r>
            <a:r>
              <a:rPr lang="fr-CH" dirty="0" smtClean="0"/>
              <a:t> for </a:t>
            </a:r>
            <a:r>
              <a:rPr lang="fr-CH" dirty="0" err="1" smtClean="0"/>
              <a:t>effectiveness</a:t>
            </a:r>
            <a:r>
              <a:rPr lang="fr-CH" dirty="0" smtClean="0"/>
              <a:t> </a:t>
            </a:r>
            <a:r>
              <a:rPr lang="fr-CH" dirty="0" err="1" smtClean="0"/>
              <a:t>evaluation</a:t>
            </a:r>
            <a:endParaRPr lang="en-US" dirty="0"/>
          </a:p>
        </p:txBody>
      </p:sp>
      <p:sp>
        <p:nvSpPr>
          <p:cNvPr id="13" name="Rounded Rectangle 12"/>
          <p:cNvSpPr/>
          <p:nvPr/>
        </p:nvSpPr>
        <p:spPr>
          <a:xfrm>
            <a:off x="574765" y="883486"/>
            <a:ext cx="8961121" cy="2736304"/>
          </a:xfrm>
          <a:prstGeom prst="roundRect">
            <a:avLst>
              <a:gd name="adj" fmla="val 6296"/>
            </a:avLst>
          </a:prstGeom>
          <a:solidFill>
            <a:schemeClr val="lt1">
              <a:alpha val="9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100"/>
          </a:p>
        </p:txBody>
      </p:sp>
      <p:sp>
        <p:nvSpPr>
          <p:cNvPr id="14" name="Rounded Rectangle 13"/>
          <p:cNvSpPr/>
          <p:nvPr/>
        </p:nvSpPr>
        <p:spPr>
          <a:xfrm>
            <a:off x="574767" y="3793136"/>
            <a:ext cx="9000308" cy="2409733"/>
          </a:xfrm>
          <a:prstGeom prst="roundRect">
            <a:avLst>
              <a:gd name="adj" fmla="val 6296"/>
            </a:avLst>
          </a:prstGeom>
          <a:solidFill>
            <a:schemeClr val="lt1">
              <a:alpha val="9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5" name="Title 1"/>
          <p:cNvSpPr txBox="1">
            <a:spLocks/>
          </p:cNvSpPr>
          <p:nvPr/>
        </p:nvSpPr>
        <p:spPr>
          <a:xfrm>
            <a:off x="498447" y="814017"/>
            <a:ext cx="2536364" cy="632470"/>
          </a:xfrm>
          <a:prstGeom prst="rect">
            <a:avLst/>
          </a:prstGeom>
        </p:spPr>
        <p:txBody>
          <a:bodyPr vert="horz" lIns="195237" tIns="97618" rIns="195237" bIns="97618" rtlCol="0" anchor="ctr">
            <a:normAutofit/>
          </a:bodyPr>
          <a:lstStyle/>
          <a:p>
            <a:pPr lvl="0" algn="ctr">
              <a:spcBef>
                <a:spcPct val="0"/>
              </a:spcBef>
            </a:pPr>
            <a:r>
              <a:rPr lang="en-GB" sz="1100" b="1" dirty="0" smtClean="0">
                <a:latin typeface="55 Helvetica Roman"/>
              </a:rPr>
              <a:t>Purpose of the effectiveness evaluation</a:t>
            </a:r>
            <a:endParaRPr kumimoji="0" lang="fr-CH" sz="1100" b="1" i="0" u="none" strike="noStrike" kern="1200" cap="none" spc="0" normalizeH="0" baseline="0" noProof="0" dirty="0">
              <a:ln>
                <a:noFill/>
              </a:ln>
              <a:solidFill>
                <a:schemeClr val="tx1"/>
              </a:solidFill>
              <a:effectLst/>
              <a:uLnTx/>
              <a:uFillTx/>
              <a:latin typeface="55 Helvetica Roman"/>
              <a:ea typeface="+mn-ea"/>
              <a:cs typeface="+mn-cs"/>
            </a:endParaRPr>
          </a:p>
        </p:txBody>
      </p:sp>
      <p:sp>
        <p:nvSpPr>
          <p:cNvPr id="16" name="Content Placeholder 2"/>
          <p:cNvSpPr txBox="1">
            <a:spLocks/>
          </p:cNvSpPr>
          <p:nvPr/>
        </p:nvSpPr>
        <p:spPr>
          <a:xfrm>
            <a:off x="550699" y="1354723"/>
            <a:ext cx="2684281" cy="2376264"/>
          </a:xfrm>
          <a:prstGeom prst="rect">
            <a:avLst/>
          </a:prstGeom>
        </p:spPr>
        <p:txBody>
          <a:bodyPr vert="horz" lIns="195237" tIns="97618" rIns="195237" bIns="97618" rtlCol="0">
            <a:noAutofit/>
          </a:bodyPr>
          <a:lstStyle/>
          <a:p>
            <a:pPr lvl="0">
              <a:buFont typeface="Arial" pitchFamily="34" charset="0"/>
              <a:buChar char="•"/>
            </a:pPr>
            <a:r>
              <a:rPr lang="en-GB" sz="1100" dirty="0" smtClean="0">
                <a:latin typeface="55 Helvetica Roman"/>
              </a:rPr>
              <a:t>Assess whether the Convention has succeeded in achieving its objective of protecting human health and the environment from persistent organic pollutants;</a:t>
            </a:r>
          </a:p>
          <a:p>
            <a:pPr lvl="0">
              <a:buFont typeface="Arial" pitchFamily="34" charset="0"/>
              <a:buChar char="•"/>
            </a:pPr>
            <a:r>
              <a:rPr lang="en-GB" sz="1100" dirty="0" smtClean="0">
                <a:latin typeface="55 Helvetica Roman"/>
              </a:rPr>
              <a:t>Determine the effectiveness of the specific measures taken to implement the Convention;</a:t>
            </a:r>
          </a:p>
          <a:p>
            <a:pPr lvl="0">
              <a:buFont typeface="Arial" pitchFamily="34" charset="0"/>
              <a:buChar char="•"/>
            </a:pPr>
            <a:r>
              <a:rPr lang="en-GB" sz="1100" dirty="0" smtClean="0">
                <a:latin typeface="55 Helvetica Roman"/>
              </a:rPr>
              <a:t>Identify ways to improve the effectiveness of the Convention. </a:t>
            </a:r>
            <a:endParaRPr kumimoji="0" lang="fr-CH" sz="1100" b="0" i="0" strike="noStrike" kern="1200" cap="none" spc="0" normalizeH="0" baseline="0" noProof="0" dirty="0">
              <a:ln>
                <a:noFill/>
              </a:ln>
              <a:solidFill>
                <a:schemeClr val="tx1"/>
              </a:solidFill>
              <a:effectLst/>
              <a:uLnTx/>
              <a:uFillTx/>
              <a:latin typeface="+mn-lt"/>
              <a:ea typeface="+mn-ea"/>
              <a:cs typeface="+mn-cs"/>
            </a:endParaRPr>
          </a:p>
        </p:txBody>
      </p:sp>
      <p:sp>
        <p:nvSpPr>
          <p:cNvPr id="17" name="Title 1"/>
          <p:cNvSpPr txBox="1">
            <a:spLocks/>
          </p:cNvSpPr>
          <p:nvPr/>
        </p:nvSpPr>
        <p:spPr>
          <a:xfrm>
            <a:off x="3142387" y="917898"/>
            <a:ext cx="3039035" cy="632470"/>
          </a:xfrm>
          <a:prstGeom prst="rect">
            <a:avLst/>
          </a:prstGeom>
        </p:spPr>
        <p:txBody>
          <a:bodyPr vert="horz" lIns="195237" tIns="97618" rIns="195237" bIns="97618" rtlCol="0" anchor="ctr">
            <a:noAutofit/>
          </a:bodyPr>
          <a:lstStyle/>
          <a:p>
            <a:pPr lvl="0" algn="ctr">
              <a:spcBef>
                <a:spcPct val="0"/>
              </a:spcBef>
            </a:pPr>
            <a:r>
              <a:rPr lang="en-GB" sz="1100" b="1" dirty="0" smtClean="0">
                <a:latin typeface="55 Helvetica Roman"/>
              </a:rPr>
              <a:t>Framework for effectiveness evaluation</a:t>
            </a:r>
            <a:endParaRPr kumimoji="0" lang="fr-CH" sz="1100" b="1" i="0" u="none" strike="noStrike" kern="1200" cap="none" spc="0" normalizeH="0" baseline="0" noProof="0" dirty="0">
              <a:ln>
                <a:noFill/>
              </a:ln>
              <a:solidFill>
                <a:schemeClr val="tx1"/>
              </a:solidFill>
              <a:effectLst/>
              <a:uLnTx/>
              <a:uFillTx/>
              <a:latin typeface="55 Helvetica Roman"/>
              <a:ea typeface="+mn-ea"/>
              <a:cs typeface="+mn-cs"/>
            </a:endParaRPr>
          </a:p>
        </p:txBody>
      </p:sp>
      <p:sp>
        <p:nvSpPr>
          <p:cNvPr id="18" name="Content Placeholder 2"/>
          <p:cNvSpPr txBox="1">
            <a:spLocks/>
          </p:cNvSpPr>
          <p:nvPr/>
        </p:nvSpPr>
        <p:spPr>
          <a:xfrm>
            <a:off x="3161211" y="1544621"/>
            <a:ext cx="3531200" cy="2376264"/>
          </a:xfrm>
          <a:prstGeom prst="rect">
            <a:avLst/>
          </a:prstGeom>
        </p:spPr>
        <p:txBody>
          <a:bodyPr vert="horz" lIns="195237" tIns="97618" rIns="195237" bIns="97618" rtlCol="0">
            <a:normAutofit/>
          </a:bodyPr>
          <a:lstStyle/>
          <a:p>
            <a:pPr lvl="0"/>
            <a:r>
              <a:rPr kumimoji="0" lang="en-GB" sz="1100" b="0" i="0" strike="noStrike" kern="1200" cap="none" spc="0" normalizeH="0" baseline="0" noProof="0" dirty="0" smtClean="0">
                <a:ln>
                  <a:noFill/>
                </a:ln>
                <a:solidFill>
                  <a:schemeClr val="tx1"/>
                </a:solidFill>
                <a:effectLst/>
                <a:uLnTx/>
                <a:uFillTx/>
                <a:latin typeface="55 Helvetica Roman"/>
                <a:ea typeface="+mn-ea"/>
                <a:cs typeface="+mn-cs"/>
              </a:rPr>
              <a:t>Process</a:t>
            </a:r>
            <a:r>
              <a:rPr kumimoji="0" lang="en-GB" sz="1100" b="0" i="0" strike="noStrike" kern="1200" cap="none" spc="0" normalizeH="0" noProof="0" dirty="0" smtClean="0">
                <a:ln>
                  <a:noFill/>
                </a:ln>
                <a:solidFill>
                  <a:schemeClr val="tx1"/>
                </a:solidFill>
                <a:effectLst/>
                <a:uLnTx/>
                <a:uFillTx/>
                <a:latin typeface="55 Helvetica Roman"/>
                <a:ea typeface="+mn-ea"/>
                <a:cs typeface="+mn-cs"/>
              </a:rPr>
              <a:t> for effectiveness evaluation </a:t>
            </a:r>
            <a:r>
              <a:rPr kumimoji="0" lang="en-GB" sz="1100" b="1" i="0" strike="noStrike" kern="1200" cap="none" spc="0" normalizeH="0" noProof="0" dirty="0" smtClean="0">
                <a:ln>
                  <a:noFill/>
                </a:ln>
                <a:solidFill>
                  <a:schemeClr val="tx1"/>
                </a:solidFill>
                <a:effectLst/>
                <a:uLnTx/>
                <a:uFillTx/>
                <a:latin typeface="55 Helvetica Roman"/>
                <a:ea typeface="+mn-ea"/>
                <a:cs typeface="+mn-cs"/>
              </a:rPr>
              <a:t>adopted by:</a:t>
            </a:r>
          </a:p>
          <a:p>
            <a:pPr lvl="0">
              <a:buFont typeface="Arial" pitchFamily="34" charset="0"/>
              <a:buChar char="•"/>
            </a:pPr>
            <a:r>
              <a:rPr lang="en-GB" sz="1100" b="1" baseline="0" dirty="0" smtClean="0">
                <a:latin typeface="55 Helvetica Roman"/>
              </a:rPr>
              <a:t>SC-6/22</a:t>
            </a:r>
            <a:r>
              <a:rPr lang="en-GB" sz="1100" baseline="0" dirty="0" smtClean="0">
                <a:latin typeface="55 Helvetica Roman"/>
              </a:rPr>
              <a:t>:</a:t>
            </a:r>
            <a:r>
              <a:rPr lang="en-GB" sz="1100" dirty="0" smtClean="0">
                <a:latin typeface="55 Helvetica Roman"/>
              </a:rPr>
              <a:t> Effectiveness evaluation;</a:t>
            </a:r>
          </a:p>
          <a:p>
            <a:pPr lvl="0"/>
            <a:r>
              <a:rPr kumimoji="0" lang="en-GB" sz="1100" b="0" i="0" strike="noStrike" kern="1200" cap="none" spc="0" normalizeH="0" baseline="0" noProof="0" dirty="0" smtClean="0">
                <a:ln>
                  <a:noFill/>
                </a:ln>
                <a:solidFill>
                  <a:schemeClr val="tx1"/>
                </a:solidFill>
                <a:effectLst/>
                <a:uLnTx/>
                <a:uFillTx/>
                <a:latin typeface="55 Helvetica Roman"/>
                <a:ea typeface="+mn-ea"/>
                <a:cs typeface="+mn-cs"/>
              </a:rPr>
              <a:t>Framework set out in document:</a:t>
            </a:r>
          </a:p>
          <a:p>
            <a:pPr lvl="0">
              <a:buFont typeface="Arial" pitchFamily="34" charset="0"/>
              <a:buChar char="•"/>
            </a:pPr>
            <a:r>
              <a:rPr kumimoji="0" lang="en-GB" sz="1100" b="0" i="0" strike="noStrike" kern="1200" cap="none" spc="0" normalizeH="0" baseline="0" noProof="0" dirty="0" smtClean="0">
                <a:ln>
                  <a:noFill/>
                </a:ln>
                <a:solidFill>
                  <a:schemeClr val="tx1"/>
                </a:solidFill>
                <a:effectLst/>
                <a:uLnTx/>
                <a:uFillTx/>
                <a:latin typeface="55 Helvetica Roman"/>
                <a:ea typeface="+mn-ea"/>
                <a:cs typeface="+mn-cs"/>
              </a:rPr>
              <a:t>UNEP/POPS/COP.6/27/Add.1/Rev.1;</a:t>
            </a:r>
          </a:p>
          <a:p>
            <a:pPr lvl="0">
              <a:buFont typeface="Arial" pitchFamily="34" charset="0"/>
              <a:buChar char="•"/>
            </a:pPr>
            <a:r>
              <a:rPr lang="en-GB" sz="1100" noProof="0" dirty="0" smtClean="0">
                <a:latin typeface="55 Helvetica Roman"/>
              </a:rPr>
              <a:t>Set of process and outcome indicators to evaluate effectiveness of implementation of the various article.</a:t>
            </a:r>
            <a:endParaRPr kumimoji="0" lang="en-GB" sz="1100" b="0" i="0" strike="noStrike" kern="1200" cap="none" spc="0" normalizeH="0" baseline="0" noProof="0" dirty="0">
              <a:ln>
                <a:noFill/>
              </a:ln>
              <a:solidFill>
                <a:schemeClr val="tx1"/>
              </a:solidFill>
              <a:effectLst/>
              <a:uLnTx/>
              <a:uFillTx/>
              <a:latin typeface="+mn-lt"/>
              <a:ea typeface="+mn-ea"/>
              <a:cs typeface="+mn-cs"/>
            </a:endParaRPr>
          </a:p>
        </p:txBody>
      </p:sp>
      <p:sp>
        <p:nvSpPr>
          <p:cNvPr id="19" name="Title 1"/>
          <p:cNvSpPr txBox="1">
            <a:spLocks/>
          </p:cNvSpPr>
          <p:nvPr/>
        </p:nvSpPr>
        <p:spPr>
          <a:xfrm>
            <a:off x="6320118" y="917898"/>
            <a:ext cx="3321423" cy="632470"/>
          </a:xfrm>
          <a:prstGeom prst="rect">
            <a:avLst/>
          </a:prstGeom>
        </p:spPr>
        <p:txBody>
          <a:bodyPr vert="horz" lIns="195237" tIns="97618" rIns="195237" bIns="97618" rtlCol="0" anchor="ctr">
            <a:noAutofit/>
          </a:bodyPr>
          <a:lstStyle/>
          <a:p>
            <a:pPr lvl="0" algn="ctr">
              <a:spcBef>
                <a:spcPct val="0"/>
              </a:spcBef>
            </a:pPr>
            <a:r>
              <a:rPr lang="en-GB" sz="1100" b="1" dirty="0" smtClean="0">
                <a:latin typeface="55 Helvetica Roman"/>
              </a:rPr>
              <a:t>Effectiveness evaluation committee</a:t>
            </a:r>
            <a:endParaRPr kumimoji="0" lang="fr-CH" sz="1100" b="1" i="0" u="none" strike="noStrike" kern="1200" cap="none" spc="0" normalizeH="0" baseline="0" noProof="0" dirty="0">
              <a:ln>
                <a:noFill/>
              </a:ln>
              <a:solidFill>
                <a:schemeClr val="tx1"/>
              </a:solidFill>
              <a:effectLst/>
              <a:uLnTx/>
              <a:uFillTx/>
              <a:latin typeface="55 Helvetica Roman"/>
              <a:ea typeface="+mn-ea"/>
              <a:cs typeface="+mn-cs"/>
            </a:endParaRPr>
          </a:p>
        </p:txBody>
      </p:sp>
      <p:sp>
        <p:nvSpPr>
          <p:cNvPr id="20" name="Content Placeholder 2"/>
          <p:cNvSpPr txBox="1">
            <a:spLocks/>
          </p:cNvSpPr>
          <p:nvPr/>
        </p:nvSpPr>
        <p:spPr>
          <a:xfrm>
            <a:off x="6579068" y="1563431"/>
            <a:ext cx="3209365" cy="2376264"/>
          </a:xfrm>
          <a:prstGeom prst="rect">
            <a:avLst/>
          </a:prstGeom>
        </p:spPr>
        <p:txBody>
          <a:bodyPr vert="horz" lIns="195237" tIns="97618" rIns="195237" bIns="97618" rtlCol="0">
            <a:normAutofit/>
          </a:bodyPr>
          <a:lstStyle/>
          <a:p>
            <a:pPr lvl="0"/>
            <a:r>
              <a:rPr lang="en-GB" sz="1100" dirty="0" smtClean="0">
                <a:latin typeface="55 Helvetica Roman"/>
              </a:rPr>
              <a:t>Established in May 2015 (</a:t>
            </a:r>
            <a:r>
              <a:rPr lang="en-GB" sz="1100" b="1" dirty="0" smtClean="0">
                <a:latin typeface="55 Helvetica Roman"/>
              </a:rPr>
              <a:t>SC-7/24</a:t>
            </a:r>
            <a:r>
              <a:rPr lang="en-GB" sz="1100" dirty="0" smtClean="0">
                <a:latin typeface="55 Helvetica Roman"/>
              </a:rPr>
              <a:t>)</a:t>
            </a:r>
          </a:p>
          <a:p>
            <a:pPr lvl="0"/>
            <a:endParaRPr lang="en-GB" sz="1100" dirty="0" smtClean="0">
              <a:latin typeface="55 Helvetica Roman"/>
            </a:endParaRPr>
          </a:p>
          <a:p>
            <a:pPr lvl="0"/>
            <a:r>
              <a:rPr lang="en-GB" sz="1100" dirty="0" smtClean="0">
                <a:latin typeface="55 Helvetica Roman"/>
              </a:rPr>
              <a:t>Consists of </a:t>
            </a:r>
            <a:r>
              <a:rPr lang="en-GB" sz="1100" b="1" dirty="0" smtClean="0">
                <a:latin typeface="55 Helvetica Roman"/>
              </a:rPr>
              <a:t>14 experts</a:t>
            </a:r>
            <a:r>
              <a:rPr lang="en-GB" sz="1100" dirty="0" smtClean="0">
                <a:latin typeface="55 Helvetica Roman"/>
              </a:rPr>
              <a:t>, as follows:</a:t>
            </a:r>
          </a:p>
          <a:p>
            <a:pPr lvl="0"/>
            <a:endParaRPr lang="fr-CH" sz="1100" dirty="0" smtClean="0">
              <a:latin typeface="55 Helvetica Roman"/>
            </a:endParaRPr>
          </a:p>
          <a:p>
            <a:pPr lvl="0">
              <a:buFont typeface="Arial" pitchFamily="34" charset="0"/>
              <a:buChar char="•"/>
            </a:pPr>
            <a:r>
              <a:rPr lang="en-GB" sz="1100" dirty="0" smtClean="0">
                <a:latin typeface="55 Helvetica Roman"/>
              </a:rPr>
              <a:t>Ten experts designated by parties;</a:t>
            </a:r>
            <a:endParaRPr lang="fr-CH" sz="1100" dirty="0" smtClean="0">
              <a:latin typeface="55 Helvetica Roman"/>
            </a:endParaRPr>
          </a:p>
          <a:p>
            <a:pPr lvl="0">
              <a:buFont typeface="Arial" pitchFamily="34" charset="0"/>
              <a:buChar char="•"/>
            </a:pPr>
            <a:r>
              <a:rPr lang="en-GB" sz="1100" dirty="0" smtClean="0">
                <a:latin typeface="55 Helvetica Roman"/>
              </a:rPr>
              <a:t>One from GMP GCG;</a:t>
            </a:r>
            <a:endParaRPr lang="fr-CH" sz="1100" dirty="0" smtClean="0">
              <a:latin typeface="55 Helvetica Roman"/>
            </a:endParaRPr>
          </a:p>
          <a:p>
            <a:pPr lvl="0">
              <a:buFont typeface="Arial" pitchFamily="34" charset="0"/>
              <a:buChar char="•"/>
            </a:pPr>
            <a:r>
              <a:rPr lang="en-GB" sz="1100" dirty="0" smtClean="0">
                <a:latin typeface="55 Helvetica Roman"/>
              </a:rPr>
              <a:t>One identified by compliance committee (when and if established);</a:t>
            </a:r>
          </a:p>
          <a:p>
            <a:pPr lvl="0">
              <a:buFont typeface="Arial" pitchFamily="34" charset="0"/>
              <a:buChar char="•"/>
            </a:pPr>
            <a:r>
              <a:rPr lang="en-GB" sz="1100" dirty="0" smtClean="0">
                <a:latin typeface="55 Helvetica Roman"/>
              </a:rPr>
              <a:t>Two internationally recognized experts. </a:t>
            </a:r>
            <a:endParaRPr lang="fr-CH" sz="1100" dirty="0" smtClean="0">
              <a:latin typeface="55 Helvetica Roman"/>
            </a:endParaRPr>
          </a:p>
          <a:p>
            <a:pPr lvl="0"/>
            <a:endParaRPr kumimoji="0" lang="fr-CH" sz="1100" b="0" i="0" strike="noStrike" kern="1200" cap="none" spc="0" normalizeH="0" baseline="0" noProof="0" dirty="0">
              <a:ln>
                <a:noFill/>
              </a:ln>
              <a:solidFill>
                <a:schemeClr val="tx1"/>
              </a:solidFill>
              <a:effectLst/>
              <a:uLnTx/>
              <a:uFillTx/>
              <a:latin typeface="55 Helvetica Roman"/>
            </a:endParaRPr>
          </a:p>
        </p:txBody>
      </p:sp>
      <p:sp>
        <p:nvSpPr>
          <p:cNvPr id="21" name="Title 1"/>
          <p:cNvSpPr txBox="1">
            <a:spLocks/>
          </p:cNvSpPr>
          <p:nvPr/>
        </p:nvSpPr>
        <p:spPr>
          <a:xfrm>
            <a:off x="274323" y="3622375"/>
            <a:ext cx="4650377" cy="1143000"/>
          </a:xfrm>
          <a:prstGeom prst="rect">
            <a:avLst/>
          </a:prstGeom>
        </p:spPr>
        <p:txBody>
          <a:bodyPr vert="horz" lIns="195237" tIns="97618" rIns="195237" bIns="97618" rtlCol="0" anchor="ctr">
            <a:normAutofit/>
          </a:bodyPr>
          <a:lstStyle/>
          <a:p>
            <a:pPr lvl="0" algn="ctr">
              <a:spcBef>
                <a:spcPct val="0"/>
              </a:spcBef>
            </a:pPr>
            <a:r>
              <a:rPr lang="en-GB" sz="1100" b="1" dirty="0" smtClean="0">
                <a:latin typeface="55 Helvetica Roman"/>
              </a:rPr>
              <a:t>First stage: Information collection and compilation</a:t>
            </a:r>
            <a:endParaRPr kumimoji="0" lang="fr-CH" sz="1100" b="1" i="0" u="none" strike="noStrike" kern="1200" cap="none" spc="0" normalizeH="0" baseline="0" noProof="0" dirty="0">
              <a:ln>
                <a:noFill/>
              </a:ln>
              <a:solidFill>
                <a:schemeClr val="tx1"/>
              </a:solidFill>
              <a:effectLst/>
              <a:uLnTx/>
              <a:uFillTx/>
              <a:latin typeface="55 Helvetica Roman"/>
              <a:ea typeface="+mn-ea"/>
              <a:cs typeface="+mn-cs"/>
            </a:endParaRPr>
          </a:p>
        </p:txBody>
      </p:sp>
      <p:sp>
        <p:nvSpPr>
          <p:cNvPr id="22" name="Content Placeholder 2"/>
          <p:cNvSpPr txBox="1">
            <a:spLocks/>
          </p:cNvSpPr>
          <p:nvPr/>
        </p:nvSpPr>
        <p:spPr>
          <a:xfrm>
            <a:off x="488637" y="4295433"/>
            <a:ext cx="4070303" cy="2592288"/>
          </a:xfrm>
          <a:prstGeom prst="rect">
            <a:avLst/>
          </a:prstGeom>
        </p:spPr>
        <p:txBody>
          <a:bodyPr vert="horz" lIns="195237" tIns="97618" rIns="195237" bIns="97618" rtlCol="0">
            <a:normAutofit/>
          </a:bodyPr>
          <a:lstStyle/>
          <a:p>
            <a:pPr marL="180000" lvl="0"/>
            <a:r>
              <a:rPr lang="en-GB" sz="1100" dirty="0" smtClean="0">
                <a:latin typeface="55 Helvetica Roman"/>
              </a:rPr>
              <a:t>Independent compilation of information gathered through existing arrangements under the Convention, including the reports from the global monitoring plan, the compilation of national reports, technical assistance reports by the Secretariat and reports from the entity entrusted with administering the financial mechanism, as well as reports generated in accordance with the compliance procedure under Article 17, once established.</a:t>
            </a:r>
          </a:p>
          <a:p>
            <a:pPr marL="732138" marR="0" lvl="0" indent="-732138" defTabSz="1952369" rtl="0" eaLnBrk="1" fontAlgn="auto" latinLnBrk="0" hangingPunct="1">
              <a:lnSpc>
                <a:spcPct val="100000"/>
              </a:lnSpc>
              <a:spcBef>
                <a:spcPct val="20000"/>
              </a:spcBef>
              <a:spcAft>
                <a:spcPts val="0"/>
              </a:spcAft>
              <a:buClrTx/>
              <a:buSzTx/>
              <a:buFont typeface="Arial" pitchFamily="34" charset="0"/>
              <a:buChar char="•"/>
              <a:tabLst/>
              <a:defRPr/>
            </a:pPr>
            <a:endParaRPr kumimoji="0" lang="fr-CH" sz="1100" b="0" i="0" u="none" strike="noStrike" kern="1200" cap="none" spc="0" normalizeH="0" baseline="0" noProof="0" dirty="0">
              <a:ln>
                <a:noFill/>
              </a:ln>
              <a:solidFill>
                <a:schemeClr val="tx1"/>
              </a:solidFill>
              <a:effectLst/>
              <a:uLnTx/>
              <a:uFillTx/>
              <a:latin typeface="+mn-lt"/>
              <a:ea typeface="+mn-ea"/>
              <a:cs typeface="+mn-cs"/>
            </a:endParaRPr>
          </a:p>
        </p:txBody>
      </p:sp>
      <p:sp>
        <p:nvSpPr>
          <p:cNvPr id="23" name="Title 1"/>
          <p:cNvSpPr txBox="1">
            <a:spLocks/>
          </p:cNvSpPr>
          <p:nvPr/>
        </p:nvSpPr>
        <p:spPr>
          <a:xfrm>
            <a:off x="5029199" y="3622375"/>
            <a:ext cx="4520133" cy="1143000"/>
          </a:xfrm>
          <a:prstGeom prst="rect">
            <a:avLst/>
          </a:prstGeom>
        </p:spPr>
        <p:txBody>
          <a:bodyPr vert="horz" lIns="195237" tIns="97618" rIns="195237" bIns="97618" rtlCol="0" anchor="ctr">
            <a:normAutofit/>
          </a:bodyPr>
          <a:lstStyle/>
          <a:p>
            <a:pPr lvl="0" algn="ctr">
              <a:spcBef>
                <a:spcPct val="0"/>
              </a:spcBef>
            </a:pPr>
            <a:r>
              <a:rPr lang="en-GB" sz="1100" b="1" dirty="0" smtClean="0">
                <a:latin typeface="55 Helvetica Roman"/>
              </a:rPr>
              <a:t>Second stage: Information synthesis and evaluation </a:t>
            </a:r>
            <a:endParaRPr kumimoji="0" lang="fr-CH" sz="1100" b="1" i="0" u="none" strike="noStrike" kern="1200" cap="none" spc="0" normalizeH="0" baseline="0" noProof="0" dirty="0">
              <a:ln>
                <a:noFill/>
              </a:ln>
              <a:solidFill>
                <a:schemeClr val="tx1"/>
              </a:solidFill>
              <a:effectLst/>
              <a:uLnTx/>
              <a:uFillTx/>
              <a:latin typeface="55 Helvetica Roman"/>
              <a:ea typeface="+mn-ea"/>
              <a:cs typeface="+mn-cs"/>
            </a:endParaRPr>
          </a:p>
        </p:txBody>
      </p:sp>
      <p:sp>
        <p:nvSpPr>
          <p:cNvPr id="24" name="Content Placeholder 2"/>
          <p:cNvSpPr txBox="1">
            <a:spLocks/>
          </p:cNvSpPr>
          <p:nvPr/>
        </p:nvSpPr>
        <p:spPr>
          <a:xfrm>
            <a:off x="5120639" y="4296573"/>
            <a:ext cx="4052175" cy="2592288"/>
          </a:xfrm>
          <a:prstGeom prst="rect">
            <a:avLst/>
          </a:prstGeom>
        </p:spPr>
        <p:txBody>
          <a:bodyPr vert="horz" lIns="195237" tIns="97618" rIns="195237" bIns="97618" rtlCol="0">
            <a:normAutofit/>
          </a:bodyPr>
          <a:lstStyle/>
          <a:p>
            <a:pPr marL="180000" lvl="0"/>
            <a:r>
              <a:rPr lang="en-GB" sz="1100" dirty="0" smtClean="0">
                <a:latin typeface="55 Helvetica Roman"/>
              </a:rPr>
              <a:t>Secretariat prepares a preliminary report, including compilation of the various information and data available in the information obtained from the first stage.</a:t>
            </a:r>
          </a:p>
          <a:p>
            <a:pPr marL="180000" lvl="0"/>
            <a:r>
              <a:rPr lang="en-GB" sz="1100" dirty="0" smtClean="0">
                <a:latin typeface="55 Helvetica Roman"/>
              </a:rPr>
              <a:t>The effectiveness evaluation committee reviews and evaluates the information compiled by the Secretariat, draws conclusions as to the effectiveness of the Convention, and makes recommendations to the Conference of the Parties on any improvements that might be warranted.</a:t>
            </a:r>
          </a:p>
          <a:p>
            <a:pPr marL="732138" marR="0" lvl="0" indent="-732138" defTabSz="1952369" rtl="0" eaLnBrk="1" fontAlgn="auto" latinLnBrk="0" hangingPunct="1">
              <a:lnSpc>
                <a:spcPct val="100000"/>
              </a:lnSpc>
              <a:spcBef>
                <a:spcPct val="20000"/>
              </a:spcBef>
              <a:spcAft>
                <a:spcPts val="0"/>
              </a:spcAft>
              <a:buClrTx/>
              <a:buSzTx/>
              <a:buFont typeface="Arial" pitchFamily="34" charset="0"/>
              <a:buChar char="•"/>
              <a:tabLst/>
              <a:defRPr/>
            </a:pPr>
            <a:endParaRPr kumimoji="0" lang="fr-CH" sz="11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Sources of information</a:t>
            </a:r>
            <a:endParaRPr lang="en-US" dirty="0"/>
          </a:p>
        </p:txBody>
      </p:sp>
      <p:pic>
        <p:nvPicPr>
          <p:cNvPr id="4" name="Picture 2"/>
          <p:cNvPicPr>
            <a:picLocks noChangeAspect="1" noChangeArrowheads="1"/>
          </p:cNvPicPr>
          <p:nvPr/>
        </p:nvPicPr>
        <p:blipFill>
          <a:blip r:embed="rId2"/>
          <a:srcRect l="41881" t="20192" b="3116"/>
          <a:stretch>
            <a:fillRect/>
          </a:stretch>
        </p:blipFill>
        <p:spPr bwMode="auto">
          <a:xfrm>
            <a:off x="5431774" y="1423060"/>
            <a:ext cx="4223656" cy="4180114"/>
          </a:xfrm>
          <a:prstGeom prst="rect">
            <a:avLst/>
          </a:prstGeom>
          <a:noFill/>
          <a:ln w="9525">
            <a:noFill/>
            <a:miter lim="800000"/>
            <a:headEnd/>
            <a:tailEnd/>
          </a:ln>
          <a:effectLst/>
        </p:spPr>
      </p:pic>
      <p:sp>
        <p:nvSpPr>
          <p:cNvPr id="5" name="Text Placeholder 2"/>
          <p:cNvSpPr>
            <a:spLocks noGrp="1"/>
          </p:cNvSpPr>
          <p:nvPr>
            <p:ph type="body" idx="1"/>
          </p:nvPr>
        </p:nvSpPr>
        <p:spPr>
          <a:xfrm>
            <a:off x="321684" y="1288868"/>
            <a:ext cx="4955313" cy="5082217"/>
          </a:xfrm>
        </p:spPr>
        <p:txBody>
          <a:bodyPr>
            <a:normAutofit/>
          </a:bodyPr>
          <a:lstStyle/>
          <a:p>
            <a:pPr lvl="1"/>
            <a:r>
              <a:rPr lang="en-GB" sz="2400" dirty="0" smtClean="0">
                <a:solidFill>
                  <a:schemeClr val="tx1"/>
                </a:solidFill>
              </a:rPr>
              <a:t>Information on environmental monitoring in core media provided through the </a:t>
            </a:r>
            <a:r>
              <a:rPr lang="en-GB" sz="2400" b="1" dirty="0" smtClean="0">
                <a:solidFill>
                  <a:schemeClr val="tx1"/>
                </a:solidFill>
              </a:rPr>
              <a:t>global monitoring plan</a:t>
            </a:r>
            <a:r>
              <a:rPr lang="en-GB" sz="2400" dirty="0" smtClean="0">
                <a:solidFill>
                  <a:schemeClr val="tx1"/>
                </a:solidFill>
              </a:rPr>
              <a:t>;</a:t>
            </a:r>
          </a:p>
          <a:p>
            <a:pPr lvl="1"/>
            <a:endParaRPr lang="en-US" sz="2400" dirty="0" smtClean="0">
              <a:solidFill>
                <a:schemeClr val="tx1"/>
              </a:solidFill>
            </a:endParaRPr>
          </a:p>
          <a:p>
            <a:pPr lvl="1"/>
            <a:r>
              <a:rPr lang="en-GB" sz="2400" dirty="0" smtClean="0">
                <a:solidFill>
                  <a:schemeClr val="tx1"/>
                </a:solidFill>
              </a:rPr>
              <a:t>Information from parties provided through </a:t>
            </a:r>
            <a:r>
              <a:rPr lang="en-GB" sz="2400" b="1" dirty="0" smtClean="0">
                <a:solidFill>
                  <a:schemeClr val="tx1"/>
                </a:solidFill>
              </a:rPr>
              <a:t>national reports</a:t>
            </a:r>
            <a:r>
              <a:rPr lang="en-GB" sz="2400" dirty="0" smtClean="0">
                <a:solidFill>
                  <a:schemeClr val="tx1"/>
                </a:solidFill>
              </a:rPr>
              <a:t> submitted pursuant to Article 15;</a:t>
            </a:r>
          </a:p>
          <a:p>
            <a:pPr lvl="1"/>
            <a:endParaRPr lang="en-US" sz="2400" dirty="0" smtClean="0">
              <a:solidFill>
                <a:schemeClr val="tx1"/>
              </a:solidFill>
            </a:endParaRPr>
          </a:p>
          <a:p>
            <a:pPr lvl="1"/>
            <a:r>
              <a:rPr lang="en-GB" sz="2400" dirty="0" smtClean="0">
                <a:solidFill>
                  <a:schemeClr val="tx1"/>
                </a:solidFill>
              </a:rPr>
              <a:t>Information on </a:t>
            </a:r>
            <a:r>
              <a:rPr lang="en-GB" sz="2400" b="1" dirty="0" smtClean="0">
                <a:solidFill>
                  <a:schemeClr val="tx1"/>
                </a:solidFill>
              </a:rPr>
              <a:t>non-compliance</a:t>
            </a:r>
            <a:r>
              <a:rPr lang="en-GB" sz="2400" dirty="0" smtClean="0">
                <a:solidFill>
                  <a:schemeClr val="tx1"/>
                </a:solidFill>
              </a:rPr>
              <a:t> provided through procedures to be established under Article 17.</a:t>
            </a:r>
            <a:endParaRPr lang="en-US" sz="2400" dirty="0" smtClean="0">
              <a:solidFill>
                <a:schemeClr val="tx1"/>
              </a:solidFill>
            </a:endParaRPr>
          </a:p>
          <a:p>
            <a:endParaRPr lang="en-US"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Timeline</a:t>
            </a:r>
            <a:endParaRPr lang="en-US" dirty="0"/>
          </a:p>
        </p:txBody>
      </p:sp>
      <p:sp>
        <p:nvSpPr>
          <p:cNvPr id="4" name="Chevron 3"/>
          <p:cNvSpPr/>
          <p:nvPr/>
        </p:nvSpPr>
        <p:spPr bwMode="auto">
          <a:xfrm>
            <a:off x="490909" y="5458329"/>
            <a:ext cx="8785225" cy="288925"/>
          </a:xfrm>
          <a:prstGeom prst="chevron">
            <a:avLst/>
          </a:prstGeom>
        </p:spPr>
        <p:style>
          <a:lnRef idx="0">
            <a:schemeClr val="accent3"/>
          </a:lnRef>
          <a:fillRef idx="3">
            <a:schemeClr val="accent3"/>
          </a:fillRef>
          <a:effectRef idx="3">
            <a:schemeClr val="accent3"/>
          </a:effectRef>
          <a:fontRef idx="minor">
            <a:schemeClr val="lt1"/>
          </a:fontRef>
        </p:style>
      </p:sp>
      <p:grpSp>
        <p:nvGrpSpPr>
          <p:cNvPr id="5" name="Group 325"/>
          <p:cNvGrpSpPr>
            <a:grpSpLocks/>
          </p:cNvGrpSpPr>
          <p:nvPr/>
        </p:nvGrpSpPr>
        <p:grpSpPr bwMode="auto">
          <a:xfrm>
            <a:off x="500434" y="5449308"/>
            <a:ext cx="7832725" cy="296862"/>
            <a:chOff x="188913" y="5491163"/>
            <a:chExt cx="7832223" cy="297474"/>
          </a:xfrm>
        </p:grpSpPr>
        <p:grpSp>
          <p:nvGrpSpPr>
            <p:cNvPr id="6" name="Group 301"/>
            <p:cNvGrpSpPr>
              <a:grpSpLocks/>
            </p:cNvGrpSpPr>
            <p:nvPr/>
          </p:nvGrpSpPr>
          <p:grpSpPr bwMode="auto">
            <a:xfrm>
              <a:off x="188913" y="5491163"/>
              <a:ext cx="812298" cy="287949"/>
              <a:chOff x="179388" y="5491163"/>
              <a:chExt cx="812298" cy="287949"/>
            </a:xfrm>
          </p:grpSpPr>
          <p:sp>
            <p:nvSpPr>
              <p:cNvPr id="19" name="Chevron 18"/>
              <p:cNvSpPr/>
              <p:nvPr/>
            </p:nvSpPr>
            <p:spPr bwMode="auto">
              <a:xfrm>
                <a:off x="179388" y="5491163"/>
                <a:ext cx="701533" cy="287949"/>
              </a:xfrm>
              <a:prstGeom prst="chevron">
                <a:avLst/>
              </a:prstGeom>
            </p:spPr>
            <p:style>
              <a:lnRef idx="0">
                <a:schemeClr val="accent3"/>
              </a:lnRef>
              <a:fillRef idx="3">
                <a:schemeClr val="accent3"/>
              </a:fillRef>
              <a:effectRef idx="3">
                <a:schemeClr val="accent3"/>
              </a:effectRef>
              <a:fontRef idx="minor">
                <a:schemeClr val="lt1"/>
              </a:fontRef>
            </p:style>
          </p:sp>
          <p:sp>
            <p:nvSpPr>
              <p:cNvPr id="20" name="TextBox 171"/>
              <p:cNvSpPr txBox="1">
                <a:spLocks noChangeArrowheads="1"/>
              </p:cNvSpPr>
              <p:nvPr/>
            </p:nvSpPr>
            <p:spPr bwMode="auto">
              <a:xfrm>
                <a:off x="214922" y="5527682"/>
                <a:ext cx="776764" cy="230833"/>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grpSp>
        <p:grpSp>
          <p:nvGrpSpPr>
            <p:cNvPr id="7" name="Group 302"/>
            <p:cNvGrpSpPr>
              <a:grpSpLocks/>
            </p:cNvGrpSpPr>
            <p:nvPr/>
          </p:nvGrpSpPr>
          <p:grpSpPr bwMode="auto">
            <a:xfrm>
              <a:off x="1999026" y="5491982"/>
              <a:ext cx="792885" cy="287949"/>
              <a:chOff x="2561001" y="5482457"/>
              <a:chExt cx="792885" cy="287949"/>
            </a:xfrm>
          </p:grpSpPr>
          <p:sp>
            <p:nvSpPr>
              <p:cNvPr id="17" name="Chevron 16"/>
              <p:cNvSpPr/>
              <p:nvPr/>
            </p:nvSpPr>
            <p:spPr bwMode="auto">
              <a:xfrm>
                <a:off x="2561001" y="5482457"/>
                <a:ext cx="720303" cy="287949"/>
              </a:xfrm>
              <a:prstGeom prst="chevron">
                <a:avLst/>
              </a:prstGeom>
            </p:spPr>
            <p:style>
              <a:lnRef idx="0">
                <a:schemeClr val="accent3"/>
              </a:lnRef>
              <a:fillRef idx="3">
                <a:schemeClr val="accent3"/>
              </a:fillRef>
              <a:effectRef idx="3">
                <a:schemeClr val="accent3"/>
              </a:effectRef>
              <a:fontRef idx="minor">
                <a:schemeClr val="lt1"/>
              </a:fontRef>
            </p:style>
          </p:sp>
          <p:sp>
            <p:nvSpPr>
              <p:cNvPr id="18" name="TextBox 171"/>
              <p:cNvSpPr txBox="1">
                <a:spLocks noChangeArrowheads="1"/>
              </p:cNvSpPr>
              <p:nvPr/>
            </p:nvSpPr>
            <p:spPr bwMode="auto">
              <a:xfrm>
                <a:off x="2577122" y="5508632"/>
                <a:ext cx="776764" cy="230833"/>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grpSp>
        <p:grpSp>
          <p:nvGrpSpPr>
            <p:cNvPr id="8" name="Group 308"/>
            <p:cNvGrpSpPr>
              <a:grpSpLocks/>
            </p:cNvGrpSpPr>
            <p:nvPr/>
          </p:nvGrpSpPr>
          <p:grpSpPr bwMode="auto">
            <a:xfrm>
              <a:off x="3722688" y="5491163"/>
              <a:ext cx="812298" cy="287949"/>
              <a:chOff x="179388" y="5491163"/>
              <a:chExt cx="812298" cy="287949"/>
            </a:xfrm>
          </p:grpSpPr>
          <p:sp>
            <p:nvSpPr>
              <p:cNvPr id="15" name="Chevron 14"/>
              <p:cNvSpPr/>
              <p:nvPr/>
            </p:nvSpPr>
            <p:spPr bwMode="auto">
              <a:xfrm>
                <a:off x="179388" y="5491163"/>
                <a:ext cx="701533" cy="287949"/>
              </a:xfrm>
              <a:prstGeom prst="chevron">
                <a:avLst/>
              </a:prstGeom>
            </p:spPr>
            <p:style>
              <a:lnRef idx="0">
                <a:schemeClr val="accent3"/>
              </a:lnRef>
              <a:fillRef idx="3">
                <a:schemeClr val="accent3"/>
              </a:fillRef>
              <a:effectRef idx="3">
                <a:schemeClr val="accent3"/>
              </a:effectRef>
              <a:fontRef idx="minor">
                <a:schemeClr val="lt1"/>
              </a:fontRef>
            </p:style>
          </p:sp>
          <p:sp>
            <p:nvSpPr>
              <p:cNvPr id="16" name="TextBox 171"/>
              <p:cNvSpPr txBox="1">
                <a:spLocks noChangeArrowheads="1"/>
              </p:cNvSpPr>
              <p:nvPr/>
            </p:nvSpPr>
            <p:spPr bwMode="auto">
              <a:xfrm>
                <a:off x="214922" y="5527682"/>
                <a:ext cx="776764" cy="230833"/>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grpSp>
        <p:grpSp>
          <p:nvGrpSpPr>
            <p:cNvPr id="9" name="Group 316"/>
            <p:cNvGrpSpPr>
              <a:grpSpLocks/>
            </p:cNvGrpSpPr>
            <p:nvPr/>
          </p:nvGrpSpPr>
          <p:grpSpPr bwMode="auto">
            <a:xfrm>
              <a:off x="5437188" y="5491163"/>
              <a:ext cx="812298" cy="287949"/>
              <a:chOff x="179388" y="5491163"/>
              <a:chExt cx="812298" cy="287949"/>
            </a:xfrm>
          </p:grpSpPr>
          <p:sp>
            <p:nvSpPr>
              <p:cNvPr id="13" name="Chevron 12"/>
              <p:cNvSpPr/>
              <p:nvPr/>
            </p:nvSpPr>
            <p:spPr bwMode="auto">
              <a:xfrm>
                <a:off x="179388" y="5491163"/>
                <a:ext cx="701533" cy="287949"/>
              </a:xfrm>
              <a:prstGeom prst="chevron">
                <a:avLst/>
              </a:prstGeom>
            </p:spPr>
            <p:style>
              <a:lnRef idx="0">
                <a:schemeClr val="accent3"/>
              </a:lnRef>
              <a:fillRef idx="3">
                <a:schemeClr val="accent3"/>
              </a:fillRef>
              <a:effectRef idx="3">
                <a:schemeClr val="accent3"/>
              </a:effectRef>
              <a:fontRef idx="minor">
                <a:schemeClr val="lt1"/>
              </a:fontRef>
            </p:style>
          </p:sp>
          <p:sp>
            <p:nvSpPr>
              <p:cNvPr id="14" name="TextBox 171"/>
              <p:cNvSpPr txBox="1">
                <a:spLocks noChangeArrowheads="1"/>
              </p:cNvSpPr>
              <p:nvPr/>
            </p:nvSpPr>
            <p:spPr bwMode="auto">
              <a:xfrm>
                <a:off x="214922" y="5527682"/>
                <a:ext cx="776764" cy="230833"/>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grpSp>
        <p:grpSp>
          <p:nvGrpSpPr>
            <p:cNvPr id="10" name="Group 319"/>
            <p:cNvGrpSpPr>
              <a:grpSpLocks/>
            </p:cNvGrpSpPr>
            <p:nvPr/>
          </p:nvGrpSpPr>
          <p:grpSpPr bwMode="auto">
            <a:xfrm>
              <a:off x="7208838" y="5500688"/>
              <a:ext cx="812298" cy="287949"/>
              <a:chOff x="179388" y="5491163"/>
              <a:chExt cx="812298" cy="287949"/>
            </a:xfrm>
          </p:grpSpPr>
          <p:sp>
            <p:nvSpPr>
              <p:cNvPr id="11" name="Chevron 10"/>
              <p:cNvSpPr/>
              <p:nvPr/>
            </p:nvSpPr>
            <p:spPr bwMode="auto">
              <a:xfrm>
                <a:off x="179388" y="5491163"/>
                <a:ext cx="701533" cy="287949"/>
              </a:xfrm>
              <a:prstGeom prst="chevron">
                <a:avLst/>
              </a:prstGeom>
            </p:spPr>
            <p:style>
              <a:lnRef idx="0">
                <a:schemeClr val="accent3"/>
              </a:lnRef>
              <a:fillRef idx="3">
                <a:schemeClr val="accent3"/>
              </a:fillRef>
              <a:effectRef idx="3">
                <a:schemeClr val="accent3"/>
              </a:effectRef>
              <a:fontRef idx="minor">
                <a:schemeClr val="lt1"/>
              </a:fontRef>
            </p:style>
          </p:sp>
          <p:sp>
            <p:nvSpPr>
              <p:cNvPr id="12" name="TextBox 171"/>
              <p:cNvSpPr txBox="1">
                <a:spLocks noChangeArrowheads="1"/>
              </p:cNvSpPr>
              <p:nvPr/>
            </p:nvSpPr>
            <p:spPr bwMode="auto">
              <a:xfrm>
                <a:off x="214922" y="5527682"/>
                <a:ext cx="776764" cy="230833"/>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grpSp>
      </p:grpSp>
      <p:grpSp>
        <p:nvGrpSpPr>
          <p:cNvPr id="21" name="Group 181"/>
          <p:cNvGrpSpPr>
            <a:grpSpLocks/>
          </p:cNvGrpSpPr>
          <p:nvPr/>
        </p:nvGrpSpPr>
        <p:grpSpPr bwMode="auto">
          <a:xfrm>
            <a:off x="490909" y="6457370"/>
            <a:ext cx="8785225" cy="287338"/>
            <a:chOff x="179388" y="6330950"/>
            <a:chExt cx="8785225" cy="287338"/>
          </a:xfrm>
        </p:grpSpPr>
        <p:sp>
          <p:nvSpPr>
            <p:cNvPr id="22" name="Chevron 21"/>
            <p:cNvSpPr/>
            <p:nvPr/>
          </p:nvSpPr>
          <p:spPr bwMode="auto">
            <a:xfrm>
              <a:off x="179388" y="6330950"/>
              <a:ext cx="8785225" cy="287338"/>
            </a:xfrm>
            <a:prstGeom prst="chevron">
              <a:avLst/>
            </a:prstGeom>
            <a:solidFill>
              <a:srgbClr val="FF0000">
                <a:alpha val="16078"/>
              </a:srgbClr>
            </a:solidFill>
          </p:spPr>
          <p:style>
            <a:lnRef idx="1">
              <a:schemeClr val="accent2"/>
            </a:lnRef>
            <a:fillRef idx="2">
              <a:schemeClr val="accent2"/>
            </a:fillRef>
            <a:effectRef idx="1">
              <a:schemeClr val="accent2"/>
            </a:effectRef>
            <a:fontRef idx="minor">
              <a:schemeClr val="dk1"/>
            </a:fontRef>
          </p:style>
        </p:sp>
        <p:sp>
          <p:nvSpPr>
            <p:cNvPr id="23" name="TextBox 190"/>
            <p:cNvSpPr txBox="1">
              <a:spLocks noChangeArrowheads="1"/>
            </p:cNvSpPr>
            <p:nvPr/>
          </p:nvSpPr>
          <p:spPr bwMode="auto">
            <a:xfrm>
              <a:off x="8172400" y="6351131"/>
              <a:ext cx="668773" cy="246221"/>
            </a:xfrm>
            <a:prstGeom prst="rect">
              <a:avLst/>
            </a:prstGeom>
            <a:noFill/>
            <a:ln w="9525">
              <a:noFill/>
              <a:miter lim="800000"/>
              <a:headEnd/>
              <a:tailEnd/>
            </a:ln>
          </p:spPr>
          <p:txBody>
            <a:bodyPr wrap="none">
              <a:spAutoFit/>
            </a:bodyPr>
            <a:lstStyle/>
            <a:p>
              <a:pPr eaLnBrk="0" hangingPunct="0"/>
              <a:r>
                <a:rPr lang="en-US" sz="1000" b="1">
                  <a:solidFill>
                    <a:schemeClr val="bg1"/>
                  </a:solidFill>
                </a:rPr>
                <a:t>Reports</a:t>
              </a:r>
            </a:p>
          </p:txBody>
        </p:sp>
      </p:grpSp>
      <p:grpSp>
        <p:nvGrpSpPr>
          <p:cNvPr id="24" name="Group 184"/>
          <p:cNvGrpSpPr>
            <a:grpSpLocks/>
          </p:cNvGrpSpPr>
          <p:nvPr/>
        </p:nvGrpSpPr>
        <p:grpSpPr bwMode="auto">
          <a:xfrm>
            <a:off x="490909" y="6066845"/>
            <a:ext cx="8785225" cy="288925"/>
            <a:chOff x="179388" y="5445224"/>
            <a:chExt cx="8785225" cy="287660"/>
          </a:xfrm>
        </p:grpSpPr>
        <p:sp>
          <p:nvSpPr>
            <p:cNvPr id="25" name="Chevron 24"/>
            <p:cNvSpPr/>
            <p:nvPr/>
          </p:nvSpPr>
          <p:spPr bwMode="auto">
            <a:xfrm>
              <a:off x="179388" y="5445224"/>
              <a:ext cx="8785225" cy="287660"/>
            </a:xfrm>
            <a:prstGeom prst="chevron">
              <a:avLst/>
            </a:prstGeom>
          </p:spPr>
          <p:style>
            <a:lnRef idx="1">
              <a:schemeClr val="accent2"/>
            </a:lnRef>
            <a:fillRef idx="2">
              <a:schemeClr val="accent2"/>
            </a:fillRef>
            <a:effectRef idx="1">
              <a:schemeClr val="accent2"/>
            </a:effectRef>
            <a:fontRef idx="minor">
              <a:schemeClr val="dk1"/>
            </a:fontRef>
          </p:style>
        </p:sp>
        <p:sp>
          <p:nvSpPr>
            <p:cNvPr id="26" name="TextBox 190"/>
            <p:cNvSpPr txBox="1">
              <a:spLocks noChangeArrowheads="1"/>
            </p:cNvSpPr>
            <p:nvPr/>
          </p:nvSpPr>
          <p:spPr bwMode="auto">
            <a:xfrm>
              <a:off x="8100392" y="5445224"/>
              <a:ext cx="739305" cy="246221"/>
            </a:xfrm>
            <a:prstGeom prst="rect">
              <a:avLst/>
            </a:prstGeom>
            <a:noFill/>
            <a:ln w="9525">
              <a:noFill/>
              <a:miter lim="800000"/>
              <a:headEnd/>
              <a:tailEnd/>
            </a:ln>
          </p:spPr>
          <p:txBody>
            <a:bodyPr wrap="none">
              <a:spAutoFit/>
            </a:bodyPr>
            <a:lstStyle/>
            <a:p>
              <a:pPr eaLnBrk="0" hangingPunct="0"/>
              <a:r>
                <a:rPr lang="en-US" sz="1000" b="1">
                  <a:solidFill>
                    <a:srgbClr val="C00000"/>
                  </a:solidFill>
                </a:rPr>
                <a:t>Meetings</a:t>
              </a:r>
            </a:p>
          </p:txBody>
        </p:sp>
      </p:grpSp>
      <p:grpSp>
        <p:nvGrpSpPr>
          <p:cNvPr id="27" name="Group 155"/>
          <p:cNvGrpSpPr>
            <a:grpSpLocks/>
          </p:cNvGrpSpPr>
          <p:nvPr/>
        </p:nvGrpSpPr>
        <p:grpSpPr bwMode="auto">
          <a:xfrm>
            <a:off x="490909" y="950333"/>
            <a:ext cx="8785225" cy="863600"/>
            <a:chOff x="179388" y="1268759"/>
            <a:chExt cx="8785225" cy="864098"/>
          </a:xfrm>
        </p:grpSpPr>
        <p:sp>
          <p:nvSpPr>
            <p:cNvPr id="28" name="Chevron 27"/>
            <p:cNvSpPr/>
            <p:nvPr/>
          </p:nvSpPr>
          <p:spPr>
            <a:xfrm>
              <a:off x="179388" y="1627741"/>
              <a:ext cx="8785225" cy="505116"/>
            </a:xfrm>
            <a:prstGeom prst="chevron">
              <a:avLst/>
            </a:prstGeom>
          </p:spPr>
          <p:style>
            <a:lnRef idx="1">
              <a:schemeClr val="accent6"/>
            </a:lnRef>
            <a:fillRef idx="2">
              <a:schemeClr val="accent6"/>
            </a:fillRef>
            <a:effectRef idx="1">
              <a:schemeClr val="accent6"/>
            </a:effectRef>
            <a:fontRef idx="minor">
              <a:schemeClr val="dk1"/>
            </a:fontRef>
          </p:style>
        </p:sp>
        <p:sp>
          <p:nvSpPr>
            <p:cNvPr id="29" name="TextBox 28"/>
            <p:cNvSpPr txBox="1"/>
            <p:nvPr/>
          </p:nvSpPr>
          <p:spPr>
            <a:xfrm>
              <a:off x="179388" y="1268759"/>
              <a:ext cx="4235450" cy="338332"/>
            </a:xfrm>
            <a:prstGeom prst="rect">
              <a:avLst/>
            </a:prstGeom>
            <a:noFill/>
          </p:spPr>
          <p:txBody>
            <a:bodyPr wrap="none">
              <a:spAutoFit/>
            </a:bodyPr>
            <a:lstStyle/>
            <a:p>
              <a:pPr eaLnBrk="0" hangingPunct="0">
                <a:defRPr/>
              </a:pPr>
              <a:r>
                <a:rPr lang="en-US" sz="1600" b="1" dirty="0">
                  <a:solidFill>
                    <a:schemeClr val="accent6">
                      <a:lumMod val="75000"/>
                    </a:schemeClr>
                  </a:solidFill>
                  <a:latin typeface="Arial" charset="0"/>
                  <a:cs typeface="+mn-cs"/>
                </a:rPr>
                <a:t>Meetings of the Conference of the Parties</a:t>
              </a:r>
            </a:p>
          </p:txBody>
        </p:sp>
      </p:grpSp>
      <p:grpSp>
        <p:nvGrpSpPr>
          <p:cNvPr id="30" name="Group 211"/>
          <p:cNvGrpSpPr>
            <a:grpSpLocks/>
          </p:cNvGrpSpPr>
          <p:nvPr/>
        </p:nvGrpSpPr>
        <p:grpSpPr bwMode="auto">
          <a:xfrm>
            <a:off x="490909" y="2533070"/>
            <a:ext cx="8785225" cy="287338"/>
            <a:chOff x="113" y="2750"/>
            <a:chExt cx="5534" cy="181"/>
          </a:xfrm>
        </p:grpSpPr>
        <p:sp>
          <p:nvSpPr>
            <p:cNvPr id="31" name="Chevron 188"/>
            <p:cNvSpPr>
              <a:spLocks noChangeArrowheads="1"/>
            </p:cNvSpPr>
            <p:nvPr/>
          </p:nvSpPr>
          <p:spPr bwMode="auto">
            <a:xfrm>
              <a:off x="113" y="2750"/>
              <a:ext cx="5534" cy="181"/>
            </a:xfrm>
            <a:prstGeom prst="chevron">
              <a:avLst>
                <a:gd name="adj" fmla="val 50108"/>
              </a:avLst>
            </a:prstGeom>
            <a:solidFill>
              <a:srgbClr val="CCFF33">
                <a:alpha val="72000"/>
              </a:srgbClr>
            </a:solidFill>
            <a:ln w="9525" algn="ctr">
              <a:solidFill>
                <a:srgbClr val="46AAC5"/>
              </a:solidFill>
              <a:miter lim="800000"/>
              <a:headEnd/>
              <a:tailEnd/>
            </a:ln>
            <a:effectLst>
              <a:outerShdw dist="20000" dir="5400000" rotWithShape="0">
                <a:srgbClr val="000000">
                  <a:alpha val="37999"/>
                </a:srgbClr>
              </a:outerShdw>
            </a:effectLst>
          </p:spPr>
          <p:txBody>
            <a:bodyPr/>
            <a:lstStyle/>
            <a:p>
              <a:pPr eaLnBrk="0" hangingPunct="0">
                <a:defRPr/>
              </a:pPr>
              <a:endParaRPr lang="en-US">
                <a:latin typeface="Arial" charset="0"/>
                <a:cs typeface="+mn-cs"/>
              </a:endParaRPr>
            </a:p>
          </p:txBody>
        </p:sp>
        <p:sp>
          <p:nvSpPr>
            <p:cNvPr id="32" name="TextBox 190"/>
            <p:cNvSpPr txBox="1">
              <a:spLocks noChangeArrowheads="1"/>
            </p:cNvSpPr>
            <p:nvPr/>
          </p:nvSpPr>
          <p:spPr bwMode="auto">
            <a:xfrm>
              <a:off x="4921" y="2750"/>
              <a:ext cx="666" cy="154"/>
            </a:xfrm>
            <a:prstGeom prst="rect">
              <a:avLst/>
            </a:prstGeom>
            <a:noFill/>
            <a:ln w="9525">
              <a:noFill/>
              <a:miter lim="800000"/>
              <a:headEnd/>
              <a:tailEnd/>
            </a:ln>
          </p:spPr>
          <p:txBody>
            <a:bodyPr wrap="none">
              <a:spAutoFit/>
            </a:bodyPr>
            <a:lstStyle/>
            <a:p>
              <a:pPr eaLnBrk="0" hangingPunct="0"/>
              <a:r>
                <a:rPr lang="en-US" sz="1000" b="1">
                  <a:solidFill>
                    <a:srgbClr val="2D591D"/>
                  </a:solidFill>
                </a:rPr>
                <a:t>GMP Meetings</a:t>
              </a:r>
            </a:p>
          </p:txBody>
        </p:sp>
      </p:grpSp>
      <p:grpSp>
        <p:nvGrpSpPr>
          <p:cNvPr id="33" name="Group 207"/>
          <p:cNvGrpSpPr>
            <a:grpSpLocks/>
          </p:cNvGrpSpPr>
          <p:nvPr/>
        </p:nvGrpSpPr>
        <p:grpSpPr bwMode="auto">
          <a:xfrm>
            <a:off x="490909" y="2153658"/>
            <a:ext cx="8785225" cy="287337"/>
            <a:chOff x="113" y="2704"/>
            <a:chExt cx="5534" cy="181"/>
          </a:xfrm>
        </p:grpSpPr>
        <p:sp>
          <p:nvSpPr>
            <p:cNvPr id="34" name="Chevron 188"/>
            <p:cNvSpPr>
              <a:spLocks noChangeArrowheads="1"/>
            </p:cNvSpPr>
            <p:nvPr/>
          </p:nvSpPr>
          <p:spPr bwMode="auto">
            <a:xfrm>
              <a:off x="113" y="2704"/>
              <a:ext cx="5534" cy="181"/>
            </a:xfrm>
            <a:prstGeom prst="chevron">
              <a:avLst>
                <a:gd name="adj" fmla="val 50108"/>
              </a:avLst>
            </a:prstGeom>
            <a:solidFill>
              <a:srgbClr val="99CCFF">
                <a:alpha val="71001"/>
              </a:srgbClr>
            </a:solidFill>
            <a:ln w="9525" algn="ctr">
              <a:solidFill>
                <a:srgbClr val="46AAC5"/>
              </a:solidFill>
              <a:miter lim="800000"/>
              <a:headEnd/>
              <a:tailEnd/>
            </a:ln>
            <a:effectLst>
              <a:outerShdw dist="20000" dir="5400000" rotWithShape="0">
                <a:srgbClr val="000000">
                  <a:alpha val="37999"/>
                </a:srgbClr>
              </a:outerShdw>
            </a:effectLst>
          </p:spPr>
          <p:txBody>
            <a:bodyPr/>
            <a:lstStyle/>
            <a:p>
              <a:pPr eaLnBrk="0" hangingPunct="0">
                <a:defRPr/>
              </a:pPr>
              <a:endParaRPr lang="en-US">
                <a:latin typeface="Arial" charset="0"/>
                <a:cs typeface="+mn-cs"/>
              </a:endParaRPr>
            </a:p>
          </p:txBody>
        </p:sp>
        <p:sp>
          <p:nvSpPr>
            <p:cNvPr id="35" name="TextBox 190"/>
            <p:cNvSpPr txBox="1">
              <a:spLocks noChangeArrowheads="1"/>
            </p:cNvSpPr>
            <p:nvPr/>
          </p:nvSpPr>
          <p:spPr bwMode="auto">
            <a:xfrm>
              <a:off x="4649" y="2704"/>
              <a:ext cx="892" cy="154"/>
            </a:xfrm>
            <a:prstGeom prst="rect">
              <a:avLst/>
            </a:prstGeom>
            <a:noFill/>
            <a:ln w="9525">
              <a:noFill/>
              <a:miter lim="800000"/>
              <a:headEnd/>
              <a:tailEnd/>
            </a:ln>
          </p:spPr>
          <p:txBody>
            <a:bodyPr wrap="none">
              <a:spAutoFit/>
            </a:bodyPr>
            <a:lstStyle/>
            <a:p>
              <a:pPr eaLnBrk="0" hangingPunct="0"/>
              <a:r>
                <a:rPr lang="en-US" sz="1000" b="1">
                  <a:solidFill>
                    <a:schemeClr val="tx2"/>
                  </a:solidFill>
                </a:rPr>
                <a:t>Monitoring activities</a:t>
              </a:r>
            </a:p>
          </p:txBody>
        </p:sp>
      </p:grpSp>
      <p:grpSp>
        <p:nvGrpSpPr>
          <p:cNvPr id="36" name="Group 195"/>
          <p:cNvGrpSpPr>
            <a:grpSpLocks/>
          </p:cNvGrpSpPr>
          <p:nvPr/>
        </p:nvGrpSpPr>
        <p:grpSpPr bwMode="auto">
          <a:xfrm>
            <a:off x="490909" y="2920420"/>
            <a:ext cx="8785225" cy="287338"/>
            <a:chOff x="251520" y="2996952"/>
            <a:chExt cx="8784976" cy="288000"/>
          </a:xfrm>
        </p:grpSpPr>
        <p:sp>
          <p:nvSpPr>
            <p:cNvPr id="37" name="Chevron 36"/>
            <p:cNvSpPr/>
            <p:nvPr/>
          </p:nvSpPr>
          <p:spPr>
            <a:xfrm>
              <a:off x="251520" y="2996952"/>
              <a:ext cx="8784976" cy="288000"/>
            </a:xfrm>
            <a:prstGeom prst="chevron">
              <a:avLst/>
            </a:prstGeom>
          </p:spPr>
          <p:style>
            <a:lnRef idx="1">
              <a:schemeClr val="accent5"/>
            </a:lnRef>
            <a:fillRef idx="2">
              <a:schemeClr val="accent5"/>
            </a:fillRef>
            <a:effectRef idx="1">
              <a:schemeClr val="accent5"/>
            </a:effectRef>
            <a:fontRef idx="minor">
              <a:schemeClr val="dk1"/>
            </a:fontRef>
          </p:style>
        </p:sp>
        <p:sp>
          <p:nvSpPr>
            <p:cNvPr id="38" name="TextBox 190"/>
            <p:cNvSpPr txBox="1">
              <a:spLocks noChangeArrowheads="1"/>
            </p:cNvSpPr>
            <p:nvPr/>
          </p:nvSpPr>
          <p:spPr bwMode="auto">
            <a:xfrm>
              <a:off x="7956376" y="2996952"/>
              <a:ext cx="995785" cy="246221"/>
            </a:xfrm>
            <a:prstGeom prst="rect">
              <a:avLst/>
            </a:prstGeom>
            <a:noFill/>
            <a:ln w="9525">
              <a:noFill/>
              <a:miter lim="800000"/>
              <a:headEnd/>
              <a:tailEnd/>
            </a:ln>
          </p:spPr>
          <p:txBody>
            <a:bodyPr wrap="none">
              <a:spAutoFit/>
            </a:bodyPr>
            <a:lstStyle/>
            <a:p>
              <a:pPr eaLnBrk="0" hangingPunct="0"/>
              <a:r>
                <a:rPr lang="en-US" sz="1000" b="1">
                  <a:solidFill>
                    <a:schemeClr val="tx2"/>
                  </a:solidFill>
                </a:rPr>
                <a:t>GMP Reports</a:t>
              </a:r>
            </a:p>
          </p:txBody>
        </p:sp>
      </p:grpSp>
      <p:sp>
        <p:nvSpPr>
          <p:cNvPr id="39" name="Chevron 38"/>
          <p:cNvSpPr/>
          <p:nvPr/>
        </p:nvSpPr>
        <p:spPr bwMode="auto">
          <a:xfrm>
            <a:off x="490909" y="3577645"/>
            <a:ext cx="8785225" cy="288925"/>
          </a:xfrm>
          <a:prstGeom prst="chevron">
            <a:avLst/>
          </a:prstGeom>
          <a:solidFill>
            <a:srgbClr val="DAC2EC"/>
          </a:solidFill>
        </p:spPr>
        <p:style>
          <a:lnRef idx="1">
            <a:schemeClr val="accent4"/>
          </a:lnRef>
          <a:fillRef idx="2">
            <a:schemeClr val="accent4"/>
          </a:fillRef>
          <a:effectRef idx="1">
            <a:schemeClr val="accent4"/>
          </a:effectRef>
          <a:fontRef idx="minor">
            <a:schemeClr val="dk1"/>
          </a:fontRef>
        </p:style>
      </p:sp>
      <p:grpSp>
        <p:nvGrpSpPr>
          <p:cNvPr id="40" name="Group 129"/>
          <p:cNvGrpSpPr>
            <a:grpSpLocks/>
          </p:cNvGrpSpPr>
          <p:nvPr/>
        </p:nvGrpSpPr>
        <p:grpSpPr bwMode="auto">
          <a:xfrm>
            <a:off x="490909" y="650295"/>
            <a:ext cx="8748712" cy="307975"/>
            <a:chOff x="251520" y="764704"/>
            <a:chExt cx="8748464" cy="307777"/>
          </a:xfrm>
        </p:grpSpPr>
        <p:grpSp>
          <p:nvGrpSpPr>
            <p:cNvPr id="41" name="Group 24"/>
            <p:cNvGrpSpPr>
              <a:grpSpLocks noChangeAspect="1"/>
            </p:cNvGrpSpPr>
            <p:nvPr/>
          </p:nvGrpSpPr>
          <p:grpSpPr bwMode="auto">
            <a:xfrm>
              <a:off x="251520" y="764704"/>
              <a:ext cx="720705" cy="288739"/>
              <a:chOff x="1960066" y="1596823"/>
              <a:chExt cx="2177991" cy="872578"/>
            </a:xfrm>
          </p:grpSpPr>
          <p:sp>
            <p:nvSpPr>
              <p:cNvPr id="99" name="Chevron 25"/>
              <p:cNvSpPr/>
              <p:nvPr/>
            </p:nvSpPr>
            <p:spPr>
              <a:xfrm>
                <a:off x="1960066" y="1596823"/>
                <a:ext cx="2177991"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0" name="Chevron 4"/>
              <p:cNvSpPr/>
              <p:nvPr/>
            </p:nvSpPr>
            <p:spPr>
              <a:xfrm>
                <a:off x="2396622" y="1596823"/>
                <a:ext cx="1304876"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42" name="Group 27"/>
            <p:cNvGrpSpPr>
              <a:grpSpLocks noChangeAspect="1"/>
            </p:cNvGrpSpPr>
            <p:nvPr/>
          </p:nvGrpSpPr>
          <p:grpSpPr bwMode="auto">
            <a:xfrm>
              <a:off x="827766" y="764704"/>
              <a:ext cx="719118" cy="288739"/>
              <a:chOff x="1960616" y="1596823"/>
              <a:chExt cx="2173196" cy="872578"/>
            </a:xfrm>
          </p:grpSpPr>
          <p:sp>
            <p:nvSpPr>
              <p:cNvPr id="97" name="Chevron 28"/>
              <p:cNvSpPr/>
              <p:nvPr/>
            </p:nvSpPr>
            <p:spPr>
              <a:xfrm>
                <a:off x="1960616" y="1596823"/>
                <a:ext cx="2173196"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8" name="Chevron 4"/>
              <p:cNvSpPr/>
              <p:nvPr/>
            </p:nvSpPr>
            <p:spPr>
              <a:xfrm>
                <a:off x="2397175" y="1596823"/>
                <a:ext cx="1300077"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43" name="Group 30"/>
            <p:cNvGrpSpPr>
              <a:grpSpLocks noChangeAspect="1"/>
            </p:cNvGrpSpPr>
            <p:nvPr/>
          </p:nvGrpSpPr>
          <p:grpSpPr bwMode="auto">
            <a:xfrm>
              <a:off x="1404012" y="764704"/>
              <a:ext cx="719117" cy="288739"/>
              <a:chOff x="1961166" y="1596823"/>
              <a:chExt cx="2173193" cy="872578"/>
            </a:xfrm>
          </p:grpSpPr>
          <p:sp>
            <p:nvSpPr>
              <p:cNvPr id="95" name="Chevron 31"/>
              <p:cNvSpPr/>
              <p:nvPr/>
            </p:nvSpPr>
            <p:spPr>
              <a:xfrm>
                <a:off x="1961166" y="1596823"/>
                <a:ext cx="2173193"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6" name="Chevron 4"/>
              <p:cNvSpPr/>
              <p:nvPr/>
            </p:nvSpPr>
            <p:spPr>
              <a:xfrm>
                <a:off x="2397722" y="1596823"/>
                <a:ext cx="1300080"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44" name="Group 33"/>
            <p:cNvGrpSpPr>
              <a:grpSpLocks noChangeAspect="1"/>
            </p:cNvGrpSpPr>
            <p:nvPr/>
          </p:nvGrpSpPr>
          <p:grpSpPr bwMode="auto">
            <a:xfrm>
              <a:off x="1980258" y="764704"/>
              <a:ext cx="719118" cy="288739"/>
              <a:chOff x="1961716" y="1596823"/>
              <a:chExt cx="2173196" cy="872578"/>
            </a:xfrm>
          </p:grpSpPr>
          <p:sp>
            <p:nvSpPr>
              <p:cNvPr id="93" name="Chevron 34"/>
              <p:cNvSpPr/>
              <p:nvPr/>
            </p:nvSpPr>
            <p:spPr>
              <a:xfrm>
                <a:off x="1961716" y="1596823"/>
                <a:ext cx="2173196"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4" name="Chevron 4"/>
              <p:cNvSpPr/>
              <p:nvPr/>
            </p:nvSpPr>
            <p:spPr>
              <a:xfrm>
                <a:off x="2398275" y="1596823"/>
                <a:ext cx="1300077"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45" name="Group 36"/>
            <p:cNvGrpSpPr>
              <a:grpSpLocks noChangeAspect="1"/>
            </p:cNvGrpSpPr>
            <p:nvPr/>
          </p:nvGrpSpPr>
          <p:grpSpPr bwMode="auto">
            <a:xfrm>
              <a:off x="2556505" y="764704"/>
              <a:ext cx="719117" cy="288739"/>
              <a:chOff x="1962269" y="1596823"/>
              <a:chExt cx="2173193" cy="872578"/>
            </a:xfrm>
          </p:grpSpPr>
          <p:sp>
            <p:nvSpPr>
              <p:cNvPr id="91" name="Chevron 90"/>
              <p:cNvSpPr/>
              <p:nvPr/>
            </p:nvSpPr>
            <p:spPr>
              <a:xfrm>
                <a:off x="1962269" y="1596823"/>
                <a:ext cx="2173193"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2" name="Chevron 4"/>
              <p:cNvSpPr/>
              <p:nvPr/>
            </p:nvSpPr>
            <p:spPr>
              <a:xfrm>
                <a:off x="2398825" y="1596823"/>
                <a:ext cx="1300080"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46" name="Group 39"/>
            <p:cNvGrpSpPr>
              <a:grpSpLocks noChangeAspect="1"/>
            </p:cNvGrpSpPr>
            <p:nvPr/>
          </p:nvGrpSpPr>
          <p:grpSpPr bwMode="auto">
            <a:xfrm>
              <a:off x="3131163" y="764704"/>
              <a:ext cx="720705" cy="288739"/>
              <a:chOff x="1958020" y="1596823"/>
              <a:chExt cx="2177991" cy="872578"/>
            </a:xfrm>
          </p:grpSpPr>
          <p:sp>
            <p:nvSpPr>
              <p:cNvPr id="89" name="Chevron 88"/>
              <p:cNvSpPr/>
              <p:nvPr/>
            </p:nvSpPr>
            <p:spPr>
              <a:xfrm>
                <a:off x="1958020" y="1596823"/>
                <a:ext cx="2177991"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0" name="Chevron 4"/>
              <p:cNvSpPr/>
              <p:nvPr/>
            </p:nvSpPr>
            <p:spPr>
              <a:xfrm>
                <a:off x="2394576" y="1596823"/>
                <a:ext cx="1304876"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47" name="Group 42"/>
            <p:cNvGrpSpPr>
              <a:grpSpLocks noChangeAspect="1"/>
            </p:cNvGrpSpPr>
            <p:nvPr/>
          </p:nvGrpSpPr>
          <p:grpSpPr bwMode="auto">
            <a:xfrm>
              <a:off x="3707409" y="764704"/>
              <a:ext cx="720705" cy="288739"/>
              <a:chOff x="1958570" y="1596823"/>
              <a:chExt cx="2177991" cy="872578"/>
            </a:xfrm>
          </p:grpSpPr>
          <p:sp>
            <p:nvSpPr>
              <p:cNvPr id="87" name="Chevron 86"/>
              <p:cNvSpPr/>
              <p:nvPr/>
            </p:nvSpPr>
            <p:spPr>
              <a:xfrm>
                <a:off x="1958570" y="1596823"/>
                <a:ext cx="2177991"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8" name="Chevron 4"/>
              <p:cNvSpPr/>
              <p:nvPr/>
            </p:nvSpPr>
            <p:spPr>
              <a:xfrm>
                <a:off x="2395129" y="1596823"/>
                <a:ext cx="1304876"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48" name="Group 47"/>
            <p:cNvGrpSpPr>
              <a:grpSpLocks noChangeAspect="1"/>
            </p:cNvGrpSpPr>
            <p:nvPr/>
          </p:nvGrpSpPr>
          <p:grpSpPr bwMode="auto">
            <a:xfrm>
              <a:off x="4283656" y="764704"/>
              <a:ext cx="720705" cy="288739"/>
              <a:chOff x="1959123" y="1596823"/>
              <a:chExt cx="2177991" cy="872578"/>
            </a:xfrm>
          </p:grpSpPr>
          <p:sp>
            <p:nvSpPr>
              <p:cNvPr id="85" name="Chevron 84"/>
              <p:cNvSpPr/>
              <p:nvPr/>
            </p:nvSpPr>
            <p:spPr>
              <a:xfrm>
                <a:off x="1959123" y="1596823"/>
                <a:ext cx="2177991"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6" name="Chevron 4"/>
              <p:cNvSpPr/>
              <p:nvPr/>
            </p:nvSpPr>
            <p:spPr>
              <a:xfrm>
                <a:off x="2395679" y="1596823"/>
                <a:ext cx="1304876"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49" name="Group 48"/>
            <p:cNvGrpSpPr>
              <a:grpSpLocks noChangeAspect="1"/>
            </p:cNvGrpSpPr>
            <p:nvPr/>
          </p:nvGrpSpPr>
          <p:grpSpPr bwMode="auto">
            <a:xfrm>
              <a:off x="4859901" y="764704"/>
              <a:ext cx="720705" cy="288739"/>
              <a:chOff x="1959670" y="1596823"/>
              <a:chExt cx="2177991" cy="872578"/>
            </a:xfrm>
          </p:grpSpPr>
          <p:sp>
            <p:nvSpPr>
              <p:cNvPr id="83" name="Chevron 82"/>
              <p:cNvSpPr/>
              <p:nvPr/>
            </p:nvSpPr>
            <p:spPr>
              <a:xfrm>
                <a:off x="1959670" y="1596823"/>
                <a:ext cx="2177991"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4" name="Chevron 4"/>
              <p:cNvSpPr/>
              <p:nvPr/>
            </p:nvSpPr>
            <p:spPr>
              <a:xfrm>
                <a:off x="2396229" y="1596823"/>
                <a:ext cx="1304876"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50" name="Group 51"/>
            <p:cNvGrpSpPr>
              <a:grpSpLocks noChangeAspect="1"/>
            </p:cNvGrpSpPr>
            <p:nvPr/>
          </p:nvGrpSpPr>
          <p:grpSpPr bwMode="auto">
            <a:xfrm>
              <a:off x="5436148" y="764704"/>
              <a:ext cx="720705" cy="288739"/>
              <a:chOff x="1960223" y="1596823"/>
              <a:chExt cx="2177991" cy="872578"/>
            </a:xfrm>
          </p:grpSpPr>
          <p:sp>
            <p:nvSpPr>
              <p:cNvPr id="81" name="Chevron 80"/>
              <p:cNvSpPr/>
              <p:nvPr/>
            </p:nvSpPr>
            <p:spPr>
              <a:xfrm>
                <a:off x="1960223" y="1596823"/>
                <a:ext cx="2177991"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2" name="Chevron 4"/>
              <p:cNvSpPr/>
              <p:nvPr/>
            </p:nvSpPr>
            <p:spPr>
              <a:xfrm>
                <a:off x="2396779" y="1596823"/>
                <a:ext cx="1304876"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51" name="Group 54"/>
            <p:cNvGrpSpPr>
              <a:grpSpLocks noChangeAspect="1"/>
            </p:cNvGrpSpPr>
            <p:nvPr/>
          </p:nvGrpSpPr>
          <p:grpSpPr bwMode="auto">
            <a:xfrm>
              <a:off x="6012394" y="764704"/>
              <a:ext cx="719118" cy="288739"/>
              <a:chOff x="1960537" y="1596823"/>
              <a:chExt cx="2173196" cy="872578"/>
            </a:xfrm>
          </p:grpSpPr>
          <p:sp>
            <p:nvSpPr>
              <p:cNvPr id="79" name="Chevron 78"/>
              <p:cNvSpPr/>
              <p:nvPr/>
            </p:nvSpPr>
            <p:spPr>
              <a:xfrm>
                <a:off x="1960537" y="1596823"/>
                <a:ext cx="2173196"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0" name="Chevron 4"/>
              <p:cNvSpPr/>
              <p:nvPr/>
            </p:nvSpPr>
            <p:spPr>
              <a:xfrm>
                <a:off x="2397096" y="1596823"/>
                <a:ext cx="1300077"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52" name="Group 57"/>
            <p:cNvGrpSpPr>
              <a:grpSpLocks noChangeAspect="1"/>
            </p:cNvGrpSpPr>
            <p:nvPr/>
          </p:nvGrpSpPr>
          <p:grpSpPr bwMode="auto">
            <a:xfrm>
              <a:off x="6588640" y="764704"/>
              <a:ext cx="719117" cy="288739"/>
              <a:chOff x="1961323" y="1596823"/>
              <a:chExt cx="2173193" cy="872578"/>
            </a:xfrm>
          </p:grpSpPr>
          <p:sp>
            <p:nvSpPr>
              <p:cNvPr id="77" name="Chevron 76"/>
              <p:cNvSpPr/>
              <p:nvPr/>
            </p:nvSpPr>
            <p:spPr>
              <a:xfrm>
                <a:off x="1961323" y="1596823"/>
                <a:ext cx="2173193"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8" name="Chevron 4"/>
              <p:cNvSpPr/>
              <p:nvPr/>
            </p:nvSpPr>
            <p:spPr>
              <a:xfrm>
                <a:off x="2397879" y="1596823"/>
                <a:ext cx="1300080"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53" name="Group 81"/>
            <p:cNvGrpSpPr>
              <a:grpSpLocks noChangeAspect="1"/>
            </p:cNvGrpSpPr>
            <p:nvPr/>
          </p:nvGrpSpPr>
          <p:grpSpPr bwMode="auto">
            <a:xfrm>
              <a:off x="7741133" y="764704"/>
              <a:ext cx="719117" cy="288739"/>
              <a:chOff x="1962426" y="1596823"/>
              <a:chExt cx="2173193" cy="872578"/>
            </a:xfrm>
          </p:grpSpPr>
          <p:sp>
            <p:nvSpPr>
              <p:cNvPr id="75" name="Chevron 74"/>
              <p:cNvSpPr/>
              <p:nvPr/>
            </p:nvSpPr>
            <p:spPr>
              <a:xfrm>
                <a:off x="1962426" y="1596823"/>
                <a:ext cx="2173193"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6" name="Chevron 4"/>
              <p:cNvSpPr/>
              <p:nvPr/>
            </p:nvSpPr>
            <p:spPr>
              <a:xfrm>
                <a:off x="2398982" y="1596823"/>
                <a:ext cx="1300080"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54" name="Group 84"/>
            <p:cNvGrpSpPr>
              <a:grpSpLocks noChangeAspect="1"/>
            </p:cNvGrpSpPr>
            <p:nvPr/>
          </p:nvGrpSpPr>
          <p:grpSpPr bwMode="auto">
            <a:xfrm>
              <a:off x="8279279" y="764704"/>
              <a:ext cx="720705" cy="288739"/>
              <a:chOff x="1957942" y="1596823"/>
              <a:chExt cx="2177991" cy="872578"/>
            </a:xfrm>
          </p:grpSpPr>
          <p:sp>
            <p:nvSpPr>
              <p:cNvPr id="73" name="Chevron 72"/>
              <p:cNvSpPr/>
              <p:nvPr/>
            </p:nvSpPr>
            <p:spPr>
              <a:xfrm>
                <a:off x="1957942" y="1596823"/>
                <a:ext cx="2177991"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4" name="Chevron 4"/>
              <p:cNvSpPr/>
              <p:nvPr/>
            </p:nvSpPr>
            <p:spPr>
              <a:xfrm>
                <a:off x="2394501" y="1596823"/>
                <a:ext cx="1304876"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grpSp>
          <p:nvGrpSpPr>
            <p:cNvPr id="55" name="Group 87"/>
            <p:cNvGrpSpPr>
              <a:grpSpLocks noChangeAspect="1"/>
            </p:cNvGrpSpPr>
            <p:nvPr/>
          </p:nvGrpSpPr>
          <p:grpSpPr bwMode="auto">
            <a:xfrm>
              <a:off x="7164886" y="764704"/>
              <a:ext cx="719118" cy="288739"/>
              <a:chOff x="1961873" y="1596823"/>
              <a:chExt cx="2173196" cy="872578"/>
            </a:xfrm>
          </p:grpSpPr>
          <p:sp>
            <p:nvSpPr>
              <p:cNvPr id="71" name="Chevron 70"/>
              <p:cNvSpPr/>
              <p:nvPr/>
            </p:nvSpPr>
            <p:spPr>
              <a:xfrm>
                <a:off x="1961873" y="1596823"/>
                <a:ext cx="2173196" cy="872578"/>
              </a:xfrm>
              <a:prstGeom prst="chevron">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2" name="Chevron 4"/>
              <p:cNvSpPr/>
              <p:nvPr/>
            </p:nvSpPr>
            <p:spPr>
              <a:xfrm>
                <a:off x="2398432" y="1596823"/>
                <a:ext cx="1300077" cy="872578"/>
              </a:xfrm>
              <a:prstGeom prst="rect">
                <a:avLst/>
              </a:prstGeom>
            </p:spPr>
            <p:style>
              <a:lnRef idx="0">
                <a:scrgbClr r="0" g="0" b="0"/>
              </a:lnRef>
              <a:fillRef idx="0">
                <a:scrgbClr r="0" g="0" b="0"/>
              </a:fillRef>
              <a:effectRef idx="0">
                <a:scrgbClr r="0" g="0" b="0"/>
              </a:effectRef>
              <a:fontRef idx="minor">
                <a:schemeClr val="lt1"/>
              </a:fontRef>
            </p:style>
            <p:txBody>
              <a:bodyPr lIns="152019" tIns="50673" rIns="50673" bIns="50673" spcCol="1270" anchor="ctr"/>
              <a:lstStyle/>
              <a:p>
                <a:pPr algn="ctr" defTabSz="1689100" eaLnBrk="0" hangingPunct="0">
                  <a:lnSpc>
                    <a:spcPct val="90000"/>
                  </a:lnSpc>
                  <a:spcAft>
                    <a:spcPct val="35000"/>
                  </a:spcAft>
                  <a:defRPr/>
                </a:pPr>
                <a:endParaRPr lang="en-US" sz="3800"/>
              </a:p>
            </p:txBody>
          </p:sp>
        </p:grpSp>
        <p:sp>
          <p:nvSpPr>
            <p:cNvPr id="56" name="TextBox 90"/>
            <p:cNvSpPr txBox="1">
              <a:spLocks noChangeArrowheads="1"/>
            </p:cNvSpPr>
            <p:nvPr/>
          </p:nvSpPr>
          <p:spPr bwMode="auto">
            <a:xfrm>
              <a:off x="323528"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2009</a:t>
              </a:r>
            </a:p>
          </p:txBody>
        </p:sp>
        <p:sp>
          <p:nvSpPr>
            <p:cNvPr id="57" name="TextBox 91"/>
            <p:cNvSpPr txBox="1">
              <a:spLocks noChangeArrowheads="1"/>
            </p:cNvSpPr>
            <p:nvPr/>
          </p:nvSpPr>
          <p:spPr bwMode="auto">
            <a:xfrm>
              <a:off x="2050403"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2012</a:t>
              </a:r>
            </a:p>
          </p:txBody>
        </p:sp>
        <p:sp>
          <p:nvSpPr>
            <p:cNvPr id="58" name="TextBox 92"/>
            <p:cNvSpPr txBox="1">
              <a:spLocks noChangeArrowheads="1"/>
            </p:cNvSpPr>
            <p:nvPr/>
          </p:nvSpPr>
          <p:spPr bwMode="auto">
            <a:xfrm>
              <a:off x="1474778" y="764704"/>
              <a:ext cx="572336"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2011</a:t>
              </a:r>
            </a:p>
          </p:txBody>
        </p:sp>
        <p:sp>
          <p:nvSpPr>
            <p:cNvPr id="59" name="TextBox 93"/>
            <p:cNvSpPr txBox="1">
              <a:spLocks noChangeArrowheads="1"/>
            </p:cNvSpPr>
            <p:nvPr/>
          </p:nvSpPr>
          <p:spPr bwMode="auto">
            <a:xfrm>
              <a:off x="3201653"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2014</a:t>
              </a:r>
            </a:p>
          </p:txBody>
        </p:sp>
        <p:sp>
          <p:nvSpPr>
            <p:cNvPr id="60" name="TextBox 94"/>
            <p:cNvSpPr txBox="1">
              <a:spLocks noChangeArrowheads="1"/>
            </p:cNvSpPr>
            <p:nvPr/>
          </p:nvSpPr>
          <p:spPr bwMode="auto">
            <a:xfrm>
              <a:off x="2626028"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2013</a:t>
              </a:r>
            </a:p>
          </p:txBody>
        </p:sp>
        <p:sp>
          <p:nvSpPr>
            <p:cNvPr id="61" name="TextBox 95"/>
            <p:cNvSpPr txBox="1">
              <a:spLocks noChangeArrowheads="1"/>
            </p:cNvSpPr>
            <p:nvPr/>
          </p:nvSpPr>
          <p:spPr bwMode="auto">
            <a:xfrm>
              <a:off x="899153"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2010</a:t>
              </a:r>
            </a:p>
          </p:txBody>
        </p:sp>
        <p:sp>
          <p:nvSpPr>
            <p:cNvPr id="62" name="TextBox 96"/>
            <p:cNvSpPr txBox="1">
              <a:spLocks noChangeArrowheads="1"/>
            </p:cNvSpPr>
            <p:nvPr/>
          </p:nvSpPr>
          <p:spPr bwMode="auto">
            <a:xfrm>
              <a:off x="5504153"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2018</a:t>
              </a:r>
            </a:p>
          </p:txBody>
        </p:sp>
        <p:sp>
          <p:nvSpPr>
            <p:cNvPr id="63" name="TextBox 97"/>
            <p:cNvSpPr txBox="1">
              <a:spLocks noChangeArrowheads="1"/>
            </p:cNvSpPr>
            <p:nvPr/>
          </p:nvSpPr>
          <p:spPr bwMode="auto">
            <a:xfrm>
              <a:off x="4928528"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2017</a:t>
              </a:r>
            </a:p>
          </p:txBody>
        </p:sp>
        <p:sp>
          <p:nvSpPr>
            <p:cNvPr id="64" name="TextBox 98"/>
            <p:cNvSpPr txBox="1">
              <a:spLocks noChangeArrowheads="1"/>
            </p:cNvSpPr>
            <p:nvPr/>
          </p:nvSpPr>
          <p:spPr bwMode="auto">
            <a:xfrm>
              <a:off x="4352903"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2016</a:t>
              </a:r>
            </a:p>
          </p:txBody>
        </p:sp>
        <p:sp>
          <p:nvSpPr>
            <p:cNvPr id="65" name="TextBox 99"/>
            <p:cNvSpPr txBox="1">
              <a:spLocks noChangeArrowheads="1"/>
            </p:cNvSpPr>
            <p:nvPr/>
          </p:nvSpPr>
          <p:spPr bwMode="auto">
            <a:xfrm>
              <a:off x="3777278"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2015</a:t>
              </a:r>
            </a:p>
          </p:txBody>
        </p:sp>
        <p:sp>
          <p:nvSpPr>
            <p:cNvPr id="66" name="TextBox 100"/>
            <p:cNvSpPr txBox="1">
              <a:spLocks noChangeArrowheads="1"/>
            </p:cNvSpPr>
            <p:nvPr/>
          </p:nvSpPr>
          <p:spPr bwMode="auto">
            <a:xfrm>
              <a:off x="7231028"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2021</a:t>
              </a:r>
            </a:p>
          </p:txBody>
        </p:sp>
        <p:sp>
          <p:nvSpPr>
            <p:cNvPr id="67" name="TextBox 101"/>
            <p:cNvSpPr txBox="1">
              <a:spLocks noChangeArrowheads="1"/>
            </p:cNvSpPr>
            <p:nvPr/>
          </p:nvSpPr>
          <p:spPr bwMode="auto">
            <a:xfrm>
              <a:off x="6655403"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2020</a:t>
              </a:r>
            </a:p>
          </p:txBody>
        </p:sp>
        <p:sp>
          <p:nvSpPr>
            <p:cNvPr id="68" name="TextBox 102"/>
            <p:cNvSpPr txBox="1">
              <a:spLocks noChangeArrowheads="1"/>
            </p:cNvSpPr>
            <p:nvPr/>
          </p:nvSpPr>
          <p:spPr bwMode="auto">
            <a:xfrm>
              <a:off x="6079778"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2019</a:t>
              </a:r>
            </a:p>
          </p:txBody>
        </p:sp>
        <p:sp>
          <p:nvSpPr>
            <p:cNvPr id="69" name="TextBox 103"/>
            <p:cNvSpPr txBox="1">
              <a:spLocks noChangeArrowheads="1"/>
            </p:cNvSpPr>
            <p:nvPr/>
          </p:nvSpPr>
          <p:spPr bwMode="auto">
            <a:xfrm>
              <a:off x="8382277"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2023</a:t>
              </a:r>
            </a:p>
          </p:txBody>
        </p:sp>
        <p:sp>
          <p:nvSpPr>
            <p:cNvPr id="70" name="TextBox 104"/>
            <p:cNvSpPr txBox="1">
              <a:spLocks noChangeArrowheads="1"/>
            </p:cNvSpPr>
            <p:nvPr/>
          </p:nvSpPr>
          <p:spPr bwMode="auto">
            <a:xfrm>
              <a:off x="7806653" y="764704"/>
              <a:ext cx="582211" cy="307777"/>
            </a:xfrm>
            <a:prstGeom prst="rect">
              <a:avLst/>
            </a:prstGeom>
            <a:noFill/>
            <a:ln w="9525">
              <a:noFill/>
              <a:miter lim="800000"/>
              <a:headEnd/>
              <a:tailEnd/>
            </a:ln>
          </p:spPr>
          <p:txBody>
            <a:bodyPr wrap="none">
              <a:spAutoFit/>
            </a:bodyPr>
            <a:lstStyle/>
            <a:p>
              <a:pPr eaLnBrk="0" hangingPunct="0"/>
              <a:r>
                <a:rPr lang="en-US" sz="1400" b="1">
                  <a:solidFill>
                    <a:schemeClr val="bg1"/>
                  </a:solidFill>
                </a:rPr>
                <a:t>2022</a:t>
              </a:r>
            </a:p>
          </p:txBody>
        </p:sp>
      </p:grpSp>
      <p:grpSp>
        <p:nvGrpSpPr>
          <p:cNvPr id="101" name="Group 244"/>
          <p:cNvGrpSpPr>
            <a:grpSpLocks/>
          </p:cNvGrpSpPr>
          <p:nvPr/>
        </p:nvGrpSpPr>
        <p:grpSpPr bwMode="auto">
          <a:xfrm>
            <a:off x="490909" y="1309108"/>
            <a:ext cx="8964612" cy="504825"/>
            <a:chOff x="179512" y="1484784"/>
            <a:chExt cx="8964488" cy="504056"/>
          </a:xfrm>
        </p:grpSpPr>
        <p:grpSp>
          <p:nvGrpSpPr>
            <p:cNvPr id="102" name="Group 241"/>
            <p:cNvGrpSpPr>
              <a:grpSpLocks/>
            </p:cNvGrpSpPr>
            <p:nvPr/>
          </p:nvGrpSpPr>
          <p:grpSpPr bwMode="auto">
            <a:xfrm>
              <a:off x="179512" y="1484784"/>
              <a:ext cx="8784898" cy="504056"/>
              <a:chOff x="179512" y="1196752"/>
              <a:chExt cx="8784898" cy="504056"/>
            </a:xfrm>
          </p:grpSpPr>
          <p:sp>
            <p:nvSpPr>
              <p:cNvPr id="104" name="Chevron 103"/>
              <p:cNvSpPr/>
              <p:nvPr/>
            </p:nvSpPr>
            <p:spPr>
              <a:xfrm>
                <a:off x="179512" y="1196752"/>
                <a:ext cx="720002" cy="504056"/>
              </a:xfrm>
              <a:prstGeom prst="chevron">
                <a:avLst/>
              </a:prstGeom>
            </p:spPr>
            <p:style>
              <a:lnRef idx="0">
                <a:schemeClr val="accent6"/>
              </a:lnRef>
              <a:fillRef idx="3">
                <a:schemeClr val="accent6"/>
              </a:fillRef>
              <a:effectRef idx="3">
                <a:schemeClr val="accent6"/>
              </a:effectRef>
              <a:fontRef idx="minor">
                <a:schemeClr val="lt1"/>
              </a:fontRef>
            </p:style>
          </p:sp>
          <p:sp>
            <p:nvSpPr>
              <p:cNvPr id="105" name="TextBox 104"/>
              <p:cNvSpPr txBox="1"/>
              <p:nvPr/>
            </p:nvSpPr>
            <p:spPr>
              <a:xfrm>
                <a:off x="285873" y="1268080"/>
                <a:ext cx="685790" cy="309091"/>
              </a:xfrm>
              <a:prstGeom prst="rect">
                <a:avLst/>
              </a:prstGeom>
              <a:noFill/>
            </p:spPr>
            <p:txBody>
              <a:bodyPr>
                <a:spAutoFit/>
              </a:bodyPr>
              <a:lstStyle/>
              <a:p>
                <a:pPr eaLnBrk="0" hangingPunct="0">
                  <a:defRPr/>
                </a:pPr>
                <a:r>
                  <a:rPr lang="en-US" sz="1400" b="1" dirty="0">
                    <a:latin typeface="+mn-lt"/>
                    <a:cs typeface="+mn-cs"/>
                  </a:rPr>
                  <a:t>COP 4</a:t>
                </a:r>
              </a:p>
            </p:txBody>
          </p:sp>
          <p:sp>
            <p:nvSpPr>
              <p:cNvPr id="106" name="Chevron 105"/>
              <p:cNvSpPr/>
              <p:nvPr/>
            </p:nvSpPr>
            <p:spPr>
              <a:xfrm>
                <a:off x="1331640" y="1196752"/>
                <a:ext cx="720002" cy="504056"/>
              </a:xfrm>
              <a:prstGeom prst="chevron">
                <a:avLst/>
              </a:prstGeom>
            </p:spPr>
            <p:style>
              <a:lnRef idx="0">
                <a:schemeClr val="accent6"/>
              </a:lnRef>
              <a:fillRef idx="3">
                <a:schemeClr val="accent6"/>
              </a:fillRef>
              <a:effectRef idx="3">
                <a:schemeClr val="accent6"/>
              </a:effectRef>
              <a:fontRef idx="minor">
                <a:schemeClr val="lt1"/>
              </a:fontRef>
            </p:style>
          </p:sp>
          <p:sp>
            <p:nvSpPr>
              <p:cNvPr id="107" name="TextBox 106"/>
              <p:cNvSpPr txBox="1"/>
              <p:nvPr/>
            </p:nvSpPr>
            <p:spPr>
              <a:xfrm>
                <a:off x="1436795" y="1268080"/>
                <a:ext cx="758814" cy="309091"/>
              </a:xfrm>
              <a:prstGeom prst="rect">
                <a:avLst/>
              </a:prstGeom>
              <a:noFill/>
            </p:spPr>
            <p:txBody>
              <a:bodyPr>
                <a:spAutoFit/>
              </a:bodyPr>
              <a:lstStyle/>
              <a:p>
                <a:pPr eaLnBrk="0" hangingPunct="0">
                  <a:defRPr/>
                </a:pPr>
                <a:r>
                  <a:rPr lang="en-US" sz="1400" b="1" dirty="0">
                    <a:latin typeface="+mn-lt"/>
                    <a:cs typeface="+mn-cs"/>
                  </a:rPr>
                  <a:t>COP 5</a:t>
                </a:r>
              </a:p>
            </p:txBody>
          </p:sp>
          <p:sp>
            <p:nvSpPr>
              <p:cNvPr id="108" name="Chevron 107"/>
              <p:cNvSpPr/>
              <p:nvPr/>
            </p:nvSpPr>
            <p:spPr>
              <a:xfrm>
                <a:off x="2483768" y="1196752"/>
                <a:ext cx="720002" cy="504056"/>
              </a:xfrm>
              <a:prstGeom prst="chevron">
                <a:avLst/>
              </a:prstGeom>
            </p:spPr>
            <p:style>
              <a:lnRef idx="0">
                <a:schemeClr val="accent6"/>
              </a:lnRef>
              <a:fillRef idx="3">
                <a:schemeClr val="accent6"/>
              </a:fillRef>
              <a:effectRef idx="3">
                <a:schemeClr val="accent6"/>
              </a:effectRef>
              <a:fontRef idx="minor">
                <a:schemeClr val="lt1"/>
              </a:fontRef>
            </p:style>
          </p:sp>
          <p:sp>
            <p:nvSpPr>
              <p:cNvPr id="109" name="TextBox 108"/>
              <p:cNvSpPr txBox="1"/>
              <p:nvPr/>
            </p:nvSpPr>
            <p:spPr>
              <a:xfrm>
                <a:off x="2589304" y="1268080"/>
                <a:ext cx="758814" cy="309091"/>
              </a:xfrm>
              <a:prstGeom prst="rect">
                <a:avLst/>
              </a:prstGeom>
              <a:noFill/>
            </p:spPr>
            <p:txBody>
              <a:bodyPr>
                <a:spAutoFit/>
              </a:bodyPr>
              <a:lstStyle/>
              <a:p>
                <a:pPr eaLnBrk="0" hangingPunct="0">
                  <a:defRPr/>
                </a:pPr>
                <a:r>
                  <a:rPr lang="en-US" sz="1400" b="1" dirty="0">
                    <a:latin typeface="+mn-lt"/>
                    <a:cs typeface="+mn-cs"/>
                  </a:rPr>
                  <a:t>COP 6</a:t>
                </a:r>
              </a:p>
            </p:txBody>
          </p:sp>
          <p:sp>
            <p:nvSpPr>
              <p:cNvPr id="110" name="Chevron 109"/>
              <p:cNvSpPr/>
              <p:nvPr/>
            </p:nvSpPr>
            <p:spPr>
              <a:xfrm>
                <a:off x="3635896" y="1196752"/>
                <a:ext cx="720002" cy="504056"/>
              </a:xfrm>
              <a:prstGeom prst="chevron">
                <a:avLst/>
              </a:prstGeom>
            </p:spPr>
            <p:style>
              <a:lnRef idx="0">
                <a:schemeClr val="accent6"/>
              </a:lnRef>
              <a:fillRef idx="3">
                <a:schemeClr val="accent6"/>
              </a:fillRef>
              <a:effectRef idx="3">
                <a:schemeClr val="accent6"/>
              </a:effectRef>
              <a:fontRef idx="minor">
                <a:schemeClr val="lt1"/>
              </a:fontRef>
            </p:style>
          </p:sp>
          <p:sp>
            <p:nvSpPr>
              <p:cNvPr id="111" name="TextBox 110"/>
              <p:cNvSpPr txBox="1"/>
              <p:nvPr/>
            </p:nvSpPr>
            <p:spPr>
              <a:xfrm>
                <a:off x="3741813" y="1268080"/>
                <a:ext cx="901687" cy="309091"/>
              </a:xfrm>
              <a:prstGeom prst="rect">
                <a:avLst/>
              </a:prstGeom>
              <a:noFill/>
            </p:spPr>
            <p:txBody>
              <a:bodyPr>
                <a:spAutoFit/>
              </a:bodyPr>
              <a:lstStyle/>
              <a:p>
                <a:pPr eaLnBrk="0" hangingPunct="0">
                  <a:defRPr/>
                </a:pPr>
                <a:r>
                  <a:rPr lang="en-US" sz="1400" b="1" dirty="0">
                    <a:latin typeface="+mn-lt"/>
                    <a:cs typeface="+mn-cs"/>
                  </a:rPr>
                  <a:t>COP 7</a:t>
                </a:r>
              </a:p>
            </p:txBody>
          </p:sp>
          <p:sp>
            <p:nvSpPr>
              <p:cNvPr id="112" name="Chevron 111"/>
              <p:cNvSpPr/>
              <p:nvPr/>
            </p:nvSpPr>
            <p:spPr>
              <a:xfrm>
                <a:off x="4788024" y="1196752"/>
                <a:ext cx="720002" cy="504056"/>
              </a:xfrm>
              <a:prstGeom prst="chevron">
                <a:avLst/>
              </a:prstGeom>
            </p:spPr>
            <p:style>
              <a:lnRef idx="0">
                <a:schemeClr val="accent6"/>
              </a:lnRef>
              <a:fillRef idx="3">
                <a:schemeClr val="accent6"/>
              </a:fillRef>
              <a:effectRef idx="3">
                <a:schemeClr val="accent6"/>
              </a:effectRef>
              <a:fontRef idx="minor">
                <a:schemeClr val="lt1"/>
              </a:fontRef>
            </p:style>
          </p:sp>
          <p:sp>
            <p:nvSpPr>
              <p:cNvPr id="113" name="TextBox 112"/>
              <p:cNvSpPr txBox="1"/>
              <p:nvPr/>
            </p:nvSpPr>
            <p:spPr>
              <a:xfrm>
                <a:off x="4894322" y="1268080"/>
                <a:ext cx="627053" cy="309091"/>
              </a:xfrm>
              <a:prstGeom prst="rect">
                <a:avLst/>
              </a:prstGeom>
              <a:noFill/>
            </p:spPr>
            <p:txBody>
              <a:bodyPr wrap="none">
                <a:spAutoFit/>
              </a:bodyPr>
              <a:lstStyle/>
              <a:p>
                <a:pPr eaLnBrk="0" hangingPunct="0">
                  <a:defRPr/>
                </a:pPr>
                <a:r>
                  <a:rPr lang="en-US" sz="1400" b="1" dirty="0">
                    <a:latin typeface="+mn-lt"/>
                    <a:cs typeface="+mn-cs"/>
                  </a:rPr>
                  <a:t>COP 8</a:t>
                </a:r>
              </a:p>
            </p:txBody>
          </p:sp>
          <p:sp>
            <p:nvSpPr>
              <p:cNvPr id="114" name="Chevron 113"/>
              <p:cNvSpPr/>
              <p:nvPr/>
            </p:nvSpPr>
            <p:spPr>
              <a:xfrm>
                <a:off x="5940152" y="1196752"/>
                <a:ext cx="720002" cy="504056"/>
              </a:xfrm>
              <a:prstGeom prst="chevron">
                <a:avLst/>
              </a:prstGeom>
            </p:spPr>
            <p:style>
              <a:lnRef idx="0">
                <a:schemeClr val="accent6"/>
              </a:lnRef>
              <a:fillRef idx="3">
                <a:schemeClr val="accent6"/>
              </a:fillRef>
              <a:effectRef idx="3">
                <a:schemeClr val="accent6"/>
              </a:effectRef>
              <a:fontRef idx="minor">
                <a:schemeClr val="lt1"/>
              </a:fontRef>
            </p:style>
          </p:sp>
          <p:sp>
            <p:nvSpPr>
              <p:cNvPr id="115" name="TextBox 114"/>
              <p:cNvSpPr txBox="1"/>
              <p:nvPr/>
            </p:nvSpPr>
            <p:spPr>
              <a:xfrm>
                <a:off x="6045243" y="1268080"/>
                <a:ext cx="687378" cy="309091"/>
              </a:xfrm>
              <a:prstGeom prst="rect">
                <a:avLst/>
              </a:prstGeom>
              <a:noFill/>
            </p:spPr>
            <p:txBody>
              <a:bodyPr>
                <a:spAutoFit/>
              </a:bodyPr>
              <a:lstStyle/>
              <a:p>
                <a:pPr eaLnBrk="0" hangingPunct="0">
                  <a:defRPr/>
                </a:pPr>
                <a:r>
                  <a:rPr lang="en-US" sz="1400" b="1" dirty="0">
                    <a:latin typeface="+mn-lt"/>
                    <a:cs typeface="+mn-cs"/>
                  </a:rPr>
                  <a:t>COP 9</a:t>
                </a:r>
              </a:p>
            </p:txBody>
          </p:sp>
          <p:sp>
            <p:nvSpPr>
              <p:cNvPr id="116" name="Chevron 115"/>
              <p:cNvSpPr/>
              <p:nvPr/>
            </p:nvSpPr>
            <p:spPr>
              <a:xfrm>
                <a:off x="7092280" y="1196752"/>
                <a:ext cx="720002" cy="504056"/>
              </a:xfrm>
              <a:prstGeom prst="chevron">
                <a:avLst/>
              </a:prstGeom>
            </p:spPr>
            <p:style>
              <a:lnRef idx="0">
                <a:schemeClr val="accent6"/>
              </a:lnRef>
              <a:fillRef idx="3">
                <a:schemeClr val="accent6"/>
              </a:fillRef>
              <a:effectRef idx="3">
                <a:schemeClr val="accent6"/>
              </a:effectRef>
              <a:fontRef idx="minor">
                <a:schemeClr val="lt1"/>
              </a:fontRef>
            </p:style>
          </p:sp>
          <p:sp>
            <p:nvSpPr>
              <p:cNvPr id="117" name="TextBox 116"/>
              <p:cNvSpPr txBox="1"/>
              <p:nvPr/>
            </p:nvSpPr>
            <p:spPr>
              <a:xfrm>
                <a:off x="7197752" y="1268080"/>
                <a:ext cx="758814" cy="309091"/>
              </a:xfrm>
              <a:prstGeom prst="rect">
                <a:avLst/>
              </a:prstGeom>
              <a:noFill/>
            </p:spPr>
            <p:txBody>
              <a:bodyPr>
                <a:spAutoFit/>
              </a:bodyPr>
              <a:lstStyle/>
              <a:p>
                <a:pPr eaLnBrk="0" hangingPunct="0">
                  <a:defRPr/>
                </a:pPr>
                <a:r>
                  <a:rPr lang="en-US" sz="1400" b="1" dirty="0">
                    <a:latin typeface="+mn-lt"/>
                    <a:cs typeface="+mn-cs"/>
                  </a:rPr>
                  <a:t>COP 10</a:t>
                </a:r>
              </a:p>
            </p:txBody>
          </p:sp>
          <p:sp>
            <p:nvSpPr>
              <p:cNvPr id="118" name="Chevron 117"/>
              <p:cNvSpPr/>
              <p:nvPr/>
            </p:nvSpPr>
            <p:spPr>
              <a:xfrm>
                <a:off x="8244408" y="1196752"/>
                <a:ext cx="720002" cy="504056"/>
              </a:xfrm>
              <a:prstGeom prst="chevron">
                <a:avLst/>
              </a:prstGeom>
            </p:spPr>
            <p:style>
              <a:lnRef idx="0">
                <a:schemeClr val="accent6"/>
              </a:lnRef>
              <a:fillRef idx="3">
                <a:schemeClr val="accent6"/>
              </a:fillRef>
              <a:effectRef idx="3">
                <a:schemeClr val="accent6"/>
              </a:effectRef>
              <a:fontRef idx="minor">
                <a:schemeClr val="lt1"/>
              </a:fontRef>
            </p:style>
          </p:sp>
        </p:grpSp>
        <p:sp>
          <p:nvSpPr>
            <p:cNvPr id="103" name="TextBox 102"/>
            <p:cNvSpPr txBox="1"/>
            <p:nvPr/>
          </p:nvSpPr>
          <p:spPr>
            <a:xfrm>
              <a:off x="8350261" y="1556112"/>
              <a:ext cx="793739" cy="309091"/>
            </a:xfrm>
            <a:prstGeom prst="rect">
              <a:avLst/>
            </a:prstGeom>
            <a:noFill/>
          </p:spPr>
          <p:txBody>
            <a:bodyPr>
              <a:spAutoFit/>
            </a:bodyPr>
            <a:lstStyle/>
            <a:p>
              <a:pPr eaLnBrk="0" hangingPunct="0">
                <a:defRPr/>
              </a:pPr>
              <a:r>
                <a:rPr lang="en-US" sz="1400" b="1" dirty="0">
                  <a:latin typeface="+mn-lt"/>
                  <a:cs typeface="+mn-cs"/>
                </a:rPr>
                <a:t>COP 11</a:t>
              </a:r>
            </a:p>
          </p:txBody>
        </p:sp>
      </p:grpSp>
      <p:grpSp>
        <p:nvGrpSpPr>
          <p:cNvPr id="119" name="Group 177"/>
          <p:cNvGrpSpPr>
            <a:grpSpLocks/>
          </p:cNvGrpSpPr>
          <p:nvPr/>
        </p:nvGrpSpPr>
        <p:grpSpPr bwMode="auto">
          <a:xfrm>
            <a:off x="490909" y="2121908"/>
            <a:ext cx="2160587" cy="400050"/>
            <a:chOff x="179388" y="2700338"/>
            <a:chExt cx="2160587" cy="400050"/>
          </a:xfrm>
        </p:grpSpPr>
        <p:sp>
          <p:nvSpPr>
            <p:cNvPr id="120" name="Chevron 119"/>
            <p:cNvSpPr/>
            <p:nvPr/>
          </p:nvSpPr>
          <p:spPr bwMode="auto">
            <a:xfrm>
              <a:off x="179388" y="2755900"/>
              <a:ext cx="2160587" cy="288925"/>
            </a:xfrm>
            <a:prstGeom prst="chevron">
              <a:avLst/>
            </a:prstGeom>
          </p:spPr>
          <p:style>
            <a:lnRef idx="1">
              <a:schemeClr val="accent1"/>
            </a:lnRef>
            <a:fillRef idx="2">
              <a:schemeClr val="accent1"/>
            </a:fillRef>
            <a:effectRef idx="1">
              <a:schemeClr val="accent1"/>
            </a:effectRef>
            <a:fontRef idx="minor">
              <a:schemeClr val="dk1"/>
            </a:fontRef>
          </p:style>
        </p:sp>
        <p:sp>
          <p:nvSpPr>
            <p:cNvPr id="121" name="TextBox 155"/>
            <p:cNvSpPr txBox="1">
              <a:spLocks noChangeArrowheads="1"/>
            </p:cNvSpPr>
            <p:nvPr/>
          </p:nvSpPr>
          <p:spPr bwMode="auto">
            <a:xfrm>
              <a:off x="899584" y="2700338"/>
              <a:ext cx="1152313" cy="400050"/>
            </a:xfrm>
            <a:prstGeom prst="rect">
              <a:avLst/>
            </a:prstGeom>
            <a:noFill/>
            <a:ln w="9525">
              <a:noFill/>
              <a:miter lim="800000"/>
              <a:headEnd/>
              <a:tailEnd/>
            </a:ln>
          </p:spPr>
          <p:txBody>
            <a:bodyPr>
              <a:spAutoFit/>
            </a:bodyPr>
            <a:lstStyle/>
            <a:p>
              <a:pPr eaLnBrk="0" hangingPunct="0"/>
              <a:r>
                <a:rPr lang="en-US" sz="1000" b="1"/>
                <a:t>Amendment of GMP Guidance</a:t>
              </a:r>
            </a:p>
          </p:txBody>
        </p:sp>
      </p:grpSp>
      <p:sp>
        <p:nvSpPr>
          <p:cNvPr id="122" name="TextBox 121"/>
          <p:cNvSpPr txBox="1"/>
          <p:nvPr/>
        </p:nvSpPr>
        <p:spPr>
          <a:xfrm>
            <a:off x="490909" y="1801233"/>
            <a:ext cx="2411412" cy="336550"/>
          </a:xfrm>
          <a:prstGeom prst="rect">
            <a:avLst/>
          </a:prstGeom>
          <a:noFill/>
        </p:spPr>
        <p:txBody>
          <a:bodyPr wrap="none">
            <a:spAutoFit/>
          </a:bodyPr>
          <a:lstStyle/>
          <a:p>
            <a:pPr eaLnBrk="0" hangingPunct="0">
              <a:defRPr/>
            </a:pPr>
            <a:r>
              <a:rPr lang="en-US" sz="1600" b="1" dirty="0">
                <a:solidFill>
                  <a:srgbClr val="28466A"/>
                </a:solidFill>
                <a:latin typeface="Arial" charset="0"/>
                <a:cs typeface="+mn-cs"/>
              </a:rPr>
              <a:t>Global Monitoring Plan</a:t>
            </a:r>
          </a:p>
        </p:txBody>
      </p:sp>
      <p:sp>
        <p:nvSpPr>
          <p:cNvPr id="123" name="TextBox 122"/>
          <p:cNvSpPr txBox="1"/>
          <p:nvPr/>
        </p:nvSpPr>
        <p:spPr>
          <a:xfrm>
            <a:off x="490909" y="3239508"/>
            <a:ext cx="2754312" cy="338137"/>
          </a:xfrm>
          <a:prstGeom prst="rect">
            <a:avLst/>
          </a:prstGeom>
          <a:noFill/>
        </p:spPr>
        <p:txBody>
          <a:bodyPr wrap="none">
            <a:spAutoFit/>
          </a:bodyPr>
          <a:lstStyle/>
          <a:p>
            <a:pPr eaLnBrk="0" hangingPunct="0">
              <a:defRPr/>
            </a:pPr>
            <a:r>
              <a:rPr lang="en-US" sz="1600" b="1" dirty="0">
                <a:solidFill>
                  <a:schemeClr val="accent4">
                    <a:lumMod val="75000"/>
                  </a:schemeClr>
                </a:solidFill>
                <a:latin typeface="Arial" charset="0"/>
                <a:cs typeface="+mn-cs"/>
              </a:rPr>
              <a:t>Reporting under Article 15</a:t>
            </a:r>
          </a:p>
        </p:txBody>
      </p:sp>
      <p:sp>
        <p:nvSpPr>
          <p:cNvPr id="124" name="TextBox 158"/>
          <p:cNvSpPr txBox="1">
            <a:spLocks noChangeArrowheads="1"/>
          </p:cNvSpPr>
          <p:nvPr/>
        </p:nvSpPr>
        <p:spPr bwMode="auto">
          <a:xfrm>
            <a:off x="481384" y="5708070"/>
            <a:ext cx="2601912" cy="339725"/>
          </a:xfrm>
          <a:prstGeom prst="rect">
            <a:avLst/>
          </a:prstGeom>
          <a:noFill/>
          <a:ln w="9525">
            <a:noFill/>
            <a:miter lim="800000"/>
            <a:headEnd/>
            <a:tailEnd/>
          </a:ln>
        </p:spPr>
        <p:txBody>
          <a:bodyPr wrap="none">
            <a:spAutoFit/>
          </a:bodyPr>
          <a:lstStyle/>
          <a:p>
            <a:pPr eaLnBrk="0" hangingPunct="0"/>
            <a:r>
              <a:rPr lang="en-US" sz="1600" b="1">
                <a:solidFill>
                  <a:srgbClr val="913533"/>
                </a:solidFill>
              </a:rPr>
              <a:t>Effectiveness Evaluation</a:t>
            </a:r>
          </a:p>
        </p:txBody>
      </p:sp>
      <p:grpSp>
        <p:nvGrpSpPr>
          <p:cNvPr id="125" name="Group 165"/>
          <p:cNvGrpSpPr>
            <a:grpSpLocks/>
          </p:cNvGrpSpPr>
          <p:nvPr/>
        </p:nvGrpSpPr>
        <p:grpSpPr bwMode="auto">
          <a:xfrm>
            <a:off x="490909" y="2082220"/>
            <a:ext cx="6480175" cy="400050"/>
            <a:chOff x="179388" y="2773363"/>
            <a:chExt cx="6480175" cy="400050"/>
          </a:xfrm>
        </p:grpSpPr>
        <p:grpSp>
          <p:nvGrpSpPr>
            <p:cNvPr id="126" name="Group 153"/>
            <p:cNvGrpSpPr>
              <a:grpSpLocks/>
            </p:cNvGrpSpPr>
            <p:nvPr/>
          </p:nvGrpSpPr>
          <p:grpSpPr bwMode="auto">
            <a:xfrm>
              <a:off x="179388" y="2773363"/>
              <a:ext cx="6480171" cy="400050"/>
              <a:chOff x="251520" y="1700808"/>
              <a:chExt cx="6480720" cy="400110"/>
            </a:xfrm>
          </p:grpSpPr>
          <p:sp>
            <p:nvSpPr>
              <p:cNvPr id="128" name="Chevron 127"/>
              <p:cNvSpPr/>
              <p:nvPr/>
            </p:nvSpPr>
            <p:spPr>
              <a:xfrm>
                <a:off x="251520" y="1772816"/>
                <a:ext cx="720002" cy="288000"/>
              </a:xfrm>
              <a:prstGeom prst="chevron">
                <a:avLst/>
              </a:prstGeom>
            </p:spPr>
            <p:style>
              <a:lnRef idx="0">
                <a:schemeClr val="accent1"/>
              </a:lnRef>
              <a:fillRef idx="3">
                <a:schemeClr val="accent1"/>
              </a:fillRef>
              <a:effectRef idx="3">
                <a:schemeClr val="accent1"/>
              </a:effectRef>
              <a:fontRef idx="minor">
                <a:schemeClr val="lt1"/>
              </a:fontRef>
            </p:style>
          </p:sp>
          <p:sp>
            <p:nvSpPr>
              <p:cNvPr id="129" name="TextBox 146"/>
              <p:cNvSpPr txBox="1">
                <a:spLocks noChangeArrowheads="1"/>
              </p:cNvSpPr>
              <p:nvPr/>
            </p:nvSpPr>
            <p:spPr bwMode="auto">
              <a:xfrm>
                <a:off x="323529" y="1700808"/>
                <a:ext cx="648071" cy="400110"/>
              </a:xfrm>
              <a:prstGeom prst="rect">
                <a:avLst/>
              </a:prstGeom>
              <a:noFill/>
              <a:ln w="9525">
                <a:noFill/>
                <a:miter lim="800000"/>
                <a:headEnd/>
                <a:tailEnd/>
              </a:ln>
            </p:spPr>
            <p:txBody>
              <a:bodyPr>
                <a:spAutoFit/>
              </a:bodyPr>
              <a:lstStyle/>
              <a:p>
                <a:pPr eaLnBrk="0" hangingPunct="0"/>
                <a:r>
                  <a:rPr lang="en-US" sz="1000" b="1">
                    <a:solidFill>
                      <a:schemeClr val="bg1"/>
                    </a:solidFill>
                  </a:rPr>
                  <a:t>Human survey</a:t>
                </a:r>
              </a:p>
            </p:txBody>
          </p:sp>
          <p:sp>
            <p:nvSpPr>
              <p:cNvPr id="130" name="Chevron 129"/>
              <p:cNvSpPr/>
              <p:nvPr/>
            </p:nvSpPr>
            <p:spPr>
              <a:xfrm>
                <a:off x="2555776" y="1772816"/>
                <a:ext cx="720002" cy="288000"/>
              </a:xfrm>
              <a:prstGeom prst="chevron">
                <a:avLst/>
              </a:prstGeom>
            </p:spPr>
            <p:style>
              <a:lnRef idx="0">
                <a:schemeClr val="accent1"/>
              </a:lnRef>
              <a:fillRef idx="3">
                <a:schemeClr val="accent1"/>
              </a:fillRef>
              <a:effectRef idx="3">
                <a:schemeClr val="accent1"/>
              </a:effectRef>
              <a:fontRef idx="minor">
                <a:schemeClr val="lt1"/>
              </a:fontRef>
            </p:style>
          </p:sp>
          <p:sp>
            <p:nvSpPr>
              <p:cNvPr id="131" name="TextBox 148"/>
              <p:cNvSpPr txBox="1">
                <a:spLocks noChangeArrowheads="1"/>
              </p:cNvSpPr>
              <p:nvPr/>
            </p:nvSpPr>
            <p:spPr bwMode="auto">
              <a:xfrm>
                <a:off x="2627785" y="1700808"/>
                <a:ext cx="648071" cy="400110"/>
              </a:xfrm>
              <a:prstGeom prst="rect">
                <a:avLst/>
              </a:prstGeom>
              <a:noFill/>
              <a:ln w="9525">
                <a:noFill/>
                <a:miter lim="800000"/>
                <a:headEnd/>
                <a:tailEnd/>
              </a:ln>
            </p:spPr>
            <p:txBody>
              <a:bodyPr>
                <a:spAutoFit/>
              </a:bodyPr>
              <a:lstStyle/>
              <a:p>
                <a:pPr eaLnBrk="0" hangingPunct="0"/>
                <a:r>
                  <a:rPr lang="en-US" sz="1000" b="1">
                    <a:solidFill>
                      <a:schemeClr val="bg1"/>
                    </a:solidFill>
                  </a:rPr>
                  <a:t>Human survey</a:t>
                </a:r>
              </a:p>
            </p:txBody>
          </p:sp>
          <p:sp>
            <p:nvSpPr>
              <p:cNvPr id="132" name="Chevron 131"/>
              <p:cNvSpPr/>
              <p:nvPr/>
            </p:nvSpPr>
            <p:spPr>
              <a:xfrm>
                <a:off x="6012160" y="1772816"/>
                <a:ext cx="720002" cy="288000"/>
              </a:xfrm>
              <a:prstGeom prst="chevron">
                <a:avLst/>
              </a:prstGeom>
            </p:spPr>
            <p:style>
              <a:lnRef idx="0">
                <a:schemeClr val="accent1"/>
              </a:lnRef>
              <a:fillRef idx="3">
                <a:schemeClr val="accent1"/>
              </a:fillRef>
              <a:effectRef idx="3">
                <a:schemeClr val="accent1"/>
              </a:effectRef>
              <a:fontRef idx="minor">
                <a:schemeClr val="lt1"/>
              </a:fontRef>
            </p:style>
          </p:sp>
          <p:sp>
            <p:nvSpPr>
              <p:cNvPr id="133" name="TextBox 150"/>
              <p:cNvSpPr txBox="1">
                <a:spLocks noChangeArrowheads="1"/>
              </p:cNvSpPr>
              <p:nvPr/>
            </p:nvSpPr>
            <p:spPr bwMode="auto">
              <a:xfrm>
                <a:off x="6084169" y="1700808"/>
                <a:ext cx="648071" cy="400110"/>
              </a:xfrm>
              <a:prstGeom prst="rect">
                <a:avLst/>
              </a:prstGeom>
              <a:noFill/>
              <a:ln w="9525">
                <a:noFill/>
                <a:miter lim="800000"/>
                <a:headEnd/>
                <a:tailEnd/>
              </a:ln>
            </p:spPr>
            <p:txBody>
              <a:bodyPr>
                <a:spAutoFit/>
              </a:bodyPr>
              <a:lstStyle/>
              <a:p>
                <a:pPr eaLnBrk="0" hangingPunct="0"/>
                <a:r>
                  <a:rPr lang="en-US" sz="1000" b="1">
                    <a:solidFill>
                      <a:schemeClr val="bg1"/>
                    </a:solidFill>
                  </a:rPr>
                  <a:t>Human survey</a:t>
                </a:r>
              </a:p>
            </p:txBody>
          </p:sp>
        </p:grpSp>
        <p:sp>
          <p:nvSpPr>
            <p:cNvPr id="127" name="TextBox 190"/>
            <p:cNvSpPr txBox="1">
              <a:spLocks noChangeArrowheads="1"/>
            </p:cNvSpPr>
            <p:nvPr/>
          </p:nvSpPr>
          <p:spPr bwMode="auto">
            <a:xfrm>
              <a:off x="3419872" y="2852936"/>
              <a:ext cx="2304256" cy="246221"/>
            </a:xfrm>
            <a:prstGeom prst="rect">
              <a:avLst/>
            </a:prstGeom>
            <a:noFill/>
            <a:ln w="9525">
              <a:noFill/>
              <a:miter lim="800000"/>
              <a:headEnd/>
              <a:tailEnd/>
            </a:ln>
          </p:spPr>
          <p:txBody>
            <a:bodyPr>
              <a:spAutoFit/>
            </a:bodyPr>
            <a:lstStyle/>
            <a:p>
              <a:pPr eaLnBrk="0" hangingPunct="0"/>
              <a:r>
                <a:rPr lang="en-US" sz="1000" b="1">
                  <a:solidFill>
                    <a:schemeClr val="bg1"/>
                  </a:solidFill>
                </a:rPr>
                <a:t>Ongoing air monitoring activities</a:t>
              </a:r>
            </a:p>
          </p:txBody>
        </p:sp>
      </p:grpSp>
      <p:grpSp>
        <p:nvGrpSpPr>
          <p:cNvPr id="134" name="Group 161"/>
          <p:cNvGrpSpPr>
            <a:grpSpLocks/>
          </p:cNvGrpSpPr>
          <p:nvPr/>
        </p:nvGrpSpPr>
        <p:grpSpPr bwMode="auto">
          <a:xfrm>
            <a:off x="490909" y="2493383"/>
            <a:ext cx="8280400" cy="400050"/>
            <a:chOff x="179512" y="3388930"/>
            <a:chExt cx="8280276" cy="400433"/>
          </a:xfrm>
        </p:grpSpPr>
        <p:sp>
          <p:nvSpPr>
            <p:cNvPr id="135" name="Chevron 134"/>
            <p:cNvSpPr/>
            <p:nvPr/>
          </p:nvSpPr>
          <p:spPr bwMode="auto">
            <a:xfrm>
              <a:off x="1403456" y="3428655"/>
              <a:ext cx="719127" cy="289202"/>
            </a:xfrm>
            <a:prstGeom prst="chevron">
              <a:avLst/>
            </a:prstGeom>
          </p:spPr>
          <p:style>
            <a:lnRef idx="2">
              <a:schemeClr val="accent5"/>
            </a:lnRef>
            <a:fillRef idx="1">
              <a:schemeClr val="lt1"/>
            </a:fillRef>
            <a:effectRef idx="0">
              <a:schemeClr val="accent5"/>
            </a:effectRef>
            <a:fontRef idx="minor">
              <a:schemeClr val="dk1"/>
            </a:fontRef>
          </p:style>
        </p:sp>
        <p:sp>
          <p:nvSpPr>
            <p:cNvPr id="136" name="Chevron 135"/>
            <p:cNvSpPr/>
            <p:nvPr/>
          </p:nvSpPr>
          <p:spPr bwMode="auto">
            <a:xfrm>
              <a:off x="2482940" y="3428655"/>
              <a:ext cx="720714" cy="289202"/>
            </a:xfrm>
            <a:prstGeom prst="chevron">
              <a:avLst/>
            </a:prstGeom>
          </p:spPr>
          <p:style>
            <a:lnRef idx="2">
              <a:schemeClr val="accent5"/>
            </a:lnRef>
            <a:fillRef idx="1">
              <a:schemeClr val="lt1"/>
            </a:fillRef>
            <a:effectRef idx="0">
              <a:schemeClr val="accent5"/>
            </a:effectRef>
            <a:fontRef idx="minor">
              <a:schemeClr val="dk1"/>
            </a:fontRef>
          </p:style>
        </p:sp>
        <p:sp>
          <p:nvSpPr>
            <p:cNvPr id="137" name="Chevron 136"/>
            <p:cNvSpPr/>
            <p:nvPr/>
          </p:nvSpPr>
          <p:spPr bwMode="auto">
            <a:xfrm>
              <a:off x="1979710" y="3428655"/>
              <a:ext cx="719126" cy="289202"/>
            </a:xfrm>
            <a:prstGeom prst="chevron">
              <a:avLst/>
            </a:prstGeom>
          </p:spPr>
          <p:style>
            <a:lnRef idx="2">
              <a:schemeClr val="accent5"/>
            </a:lnRef>
            <a:fillRef idx="1">
              <a:schemeClr val="lt1"/>
            </a:fillRef>
            <a:effectRef idx="0">
              <a:schemeClr val="accent5"/>
            </a:effectRef>
            <a:fontRef idx="minor">
              <a:schemeClr val="dk1"/>
            </a:fontRef>
          </p:style>
        </p:sp>
        <p:sp>
          <p:nvSpPr>
            <p:cNvPr id="138" name="Chevron 137"/>
            <p:cNvSpPr/>
            <p:nvPr/>
          </p:nvSpPr>
          <p:spPr bwMode="auto">
            <a:xfrm>
              <a:off x="3059194" y="3428655"/>
              <a:ext cx="720714" cy="289202"/>
            </a:xfrm>
            <a:prstGeom prst="chevron">
              <a:avLst/>
            </a:prstGeom>
          </p:spPr>
          <p:style>
            <a:lnRef idx="2">
              <a:schemeClr val="accent5"/>
            </a:lnRef>
            <a:fillRef idx="1">
              <a:schemeClr val="lt1"/>
            </a:fillRef>
            <a:effectRef idx="0">
              <a:schemeClr val="accent5"/>
            </a:effectRef>
            <a:fontRef idx="minor">
              <a:schemeClr val="dk1"/>
            </a:fontRef>
          </p:style>
        </p:sp>
        <p:sp>
          <p:nvSpPr>
            <p:cNvPr id="139" name="Chevron 138"/>
            <p:cNvSpPr/>
            <p:nvPr/>
          </p:nvSpPr>
          <p:spPr bwMode="auto">
            <a:xfrm>
              <a:off x="179512" y="3428655"/>
              <a:ext cx="720714" cy="289202"/>
            </a:xfrm>
            <a:prstGeom prst="chevron">
              <a:avLst/>
            </a:prstGeom>
          </p:spPr>
          <p:style>
            <a:lnRef idx="2">
              <a:schemeClr val="accent5"/>
            </a:lnRef>
            <a:fillRef idx="1">
              <a:schemeClr val="lt1"/>
            </a:fillRef>
            <a:effectRef idx="0">
              <a:schemeClr val="accent5"/>
            </a:effectRef>
            <a:fontRef idx="minor">
              <a:schemeClr val="dk1"/>
            </a:fontRef>
          </p:style>
        </p:sp>
        <p:sp>
          <p:nvSpPr>
            <p:cNvPr id="140" name="TextBox 171"/>
            <p:cNvSpPr txBox="1">
              <a:spLocks noChangeArrowheads="1"/>
            </p:cNvSpPr>
            <p:nvPr/>
          </p:nvSpPr>
          <p:spPr bwMode="auto">
            <a:xfrm>
              <a:off x="323972" y="3428656"/>
              <a:ext cx="503230" cy="246298"/>
            </a:xfrm>
            <a:prstGeom prst="rect">
              <a:avLst/>
            </a:prstGeom>
            <a:noFill/>
            <a:ln w="9525">
              <a:noFill/>
              <a:miter lim="800000"/>
              <a:headEnd/>
              <a:tailEnd/>
            </a:ln>
          </p:spPr>
          <p:txBody>
            <a:bodyPr>
              <a:spAutoFit/>
            </a:bodyPr>
            <a:lstStyle/>
            <a:p>
              <a:pPr eaLnBrk="0" hangingPunct="0"/>
              <a:r>
                <a:rPr lang="en-US" sz="1000" b="1"/>
                <a:t>ROG</a:t>
              </a:r>
            </a:p>
          </p:txBody>
        </p:sp>
        <p:sp>
          <p:nvSpPr>
            <p:cNvPr id="141" name="TextBox 180"/>
            <p:cNvSpPr txBox="1">
              <a:spLocks noChangeArrowheads="1"/>
            </p:cNvSpPr>
            <p:nvPr/>
          </p:nvSpPr>
          <p:spPr bwMode="auto">
            <a:xfrm>
              <a:off x="1547917" y="3428656"/>
              <a:ext cx="503229" cy="246298"/>
            </a:xfrm>
            <a:prstGeom prst="rect">
              <a:avLst/>
            </a:prstGeom>
            <a:noFill/>
            <a:ln w="9525">
              <a:noFill/>
              <a:miter lim="800000"/>
              <a:headEnd/>
              <a:tailEnd/>
            </a:ln>
          </p:spPr>
          <p:txBody>
            <a:bodyPr>
              <a:spAutoFit/>
            </a:bodyPr>
            <a:lstStyle/>
            <a:p>
              <a:pPr eaLnBrk="0" hangingPunct="0"/>
              <a:r>
                <a:rPr lang="en-US" sz="1000" b="1"/>
                <a:t>GCG</a:t>
              </a:r>
            </a:p>
          </p:txBody>
        </p:sp>
        <p:sp>
          <p:nvSpPr>
            <p:cNvPr id="142" name="TextBox 181"/>
            <p:cNvSpPr txBox="1">
              <a:spLocks noChangeArrowheads="1"/>
            </p:cNvSpPr>
            <p:nvPr/>
          </p:nvSpPr>
          <p:spPr bwMode="auto">
            <a:xfrm>
              <a:off x="2122583" y="3428656"/>
              <a:ext cx="504817" cy="246298"/>
            </a:xfrm>
            <a:prstGeom prst="rect">
              <a:avLst/>
            </a:prstGeom>
            <a:noFill/>
            <a:ln w="9525">
              <a:noFill/>
              <a:miter lim="800000"/>
              <a:headEnd/>
              <a:tailEnd/>
            </a:ln>
          </p:spPr>
          <p:txBody>
            <a:bodyPr>
              <a:spAutoFit/>
            </a:bodyPr>
            <a:lstStyle/>
            <a:p>
              <a:pPr eaLnBrk="0" hangingPunct="0"/>
              <a:r>
                <a:rPr lang="en-US" sz="1000" b="1"/>
                <a:t>ROG</a:t>
              </a:r>
            </a:p>
          </p:txBody>
        </p:sp>
        <p:sp>
          <p:nvSpPr>
            <p:cNvPr id="143" name="TextBox 184"/>
            <p:cNvSpPr txBox="1">
              <a:spLocks noChangeArrowheads="1"/>
            </p:cNvSpPr>
            <p:nvPr/>
          </p:nvSpPr>
          <p:spPr bwMode="auto">
            <a:xfrm>
              <a:off x="2627400" y="3428656"/>
              <a:ext cx="503229" cy="246298"/>
            </a:xfrm>
            <a:prstGeom prst="rect">
              <a:avLst/>
            </a:prstGeom>
            <a:noFill/>
            <a:ln w="9525">
              <a:noFill/>
              <a:miter lim="800000"/>
              <a:headEnd/>
              <a:tailEnd/>
            </a:ln>
          </p:spPr>
          <p:txBody>
            <a:bodyPr>
              <a:spAutoFit/>
            </a:bodyPr>
            <a:lstStyle/>
            <a:p>
              <a:pPr eaLnBrk="0" hangingPunct="0"/>
              <a:r>
                <a:rPr lang="en-US" sz="1000" b="1"/>
                <a:t>GCG</a:t>
              </a:r>
            </a:p>
          </p:txBody>
        </p:sp>
        <p:sp>
          <p:nvSpPr>
            <p:cNvPr id="144" name="TextBox 185"/>
            <p:cNvSpPr txBox="1">
              <a:spLocks noChangeArrowheads="1"/>
            </p:cNvSpPr>
            <p:nvPr/>
          </p:nvSpPr>
          <p:spPr bwMode="auto">
            <a:xfrm>
              <a:off x="3203654" y="3388930"/>
              <a:ext cx="503230" cy="400433"/>
            </a:xfrm>
            <a:prstGeom prst="rect">
              <a:avLst/>
            </a:prstGeom>
            <a:noFill/>
            <a:ln w="9525">
              <a:noFill/>
              <a:miter lim="800000"/>
              <a:headEnd/>
              <a:tailEnd/>
            </a:ln>
          </p:spPr>
          <p:txBody>
            <a:bodyPr>
              <a:spAutoFit/>
            </a:bodyPr>
            <a:lstStyle/>
            <a:p>
              <a:pPr eaLnBrk="0" hangingPunct="0"/>
              <a:r>
                <a:rPr lang="en-US" sz="1000" b="1"/>
                <a:t>ROGGCG</a:t>
              </a:r>
            </a:p>
          </p:txBody>
        </p:sp>
        <p:sp>
          <p:nvSpPr>
            <p:cNvPr id="145" name="Chevron 144"/>
            <p:cNvSpPr/>
            <p:nvPr/>
          </p:nvSpPr>
          <p:spPr bwMode="auto">
            <a:xfrm>
              <a:off x="4211702" y="3428655"/>
              <a:ext cx="719126" cy="289202"/>
            </a:xfrm>
            <a:prstGeom prst="chevron">
              <a:avLst/>
            </a:prstGeom>
          </p:spPr>
          <p:style>
            <a:lnRef idx="2">
              <a:schemeClr val="accent5"/>
            </a:lnRef>
            <a:fillRef idx="1">
              <a:schemeClr val="lt1"/>
            </a:fillRef>
            <a:effectRef idx="0">
              <a:schemeClr val="accent5"/>
            </a:effectRef>
            <a:fontRef idx="minor">
              <a:schemeClr val="dk1"/>
            </a:fontRef>
          </p:style>
        </p:sp>
        <p:sp>
          <p:nvSpPr>
            <p:cNvPr id="146" name="TextBox 206"/>
            <p:cNvSpPr txBox="1">
              <a:spLocks noChangeArrowheads="1"/>
            </p:cNvSpPr>
            <p:nvPr/>
          </p:nvSpPr>
          <p:spPr bwMode="auto">
            <a:xfrm>
              <a:off x="4356161" y="3428656"/>
              <a:ext cx="503230" cy="246298"/>
            </a:xfrm>
            <a:prstGeom prst="rect">
              <a:avLst/>
            </a:prstGeom>
            <a:noFill/>
            <a:ln w="9525">
              <a:noFill/>
              <a:miter lim="800000"/>
              <a:headEnd/>
              <a:tailEnd/>
            </a:ln>
          </p:spPr>
          <p:txBody>
            <a:bodyPr>
              <a:spAutoFit/>
            </a:bodyPr>
            <a:lstStyle/>
            <a:p>
              <a:pPr eaLnBrk="0" hangingPunct="0"/>
              <a:r>
                <a:rPr lang="en-US" sz="1000" b="1"/>
                <a:t>GCG</a:t>
              </a:r>
            </a:p>
          </p:txBody>
        </p:sp>
        <p:sp>
          <p:nvSpPr>
            <p:cNvPr id="147" name="Chevron 146"/>
            <p:cNvSpPr/>
            <p:nvPr/>
          </p:nvSpPr>
          <p:spPr bwMode="auto">
            <a:xfrm>
              <a:off x="6588153" y="3428655"/>
              <a:ext cx="719127" cy="289202"/>
            </a:xfrm>
            <a:prstGeom prst="chevron">
              <a:avLst/>
            </a:prstGeom>
          </p:spPr>
          <p:style>
            <a:lnRef idx="2">
              <a:schemeClr val="accent5"/>
            </a:lnRef>
            <a:fillRef idx="1">
              <a:schemeClr val="lt1"/>
            </a:fillRef>
            <a:effectRef idx="0">
              <a:schemeClr val="accent5"/>
            </a:effectRef>
            <a:fontRef idx="minor">
              <a:schemeClr val="dk1"/>
            </a:fontRef>
          </p:style>
        </p:sp>
        <p:sp>
          <p:nvSpPr>
            <p:cNvPr id="148" name="TextBox 208"/>
            <p:cNvSpPr txBox="1">
              <a:spLocks noChangeArrowheads="1"/>
            </p:cNvSpPr>
            <p:nvPr/>
          </p:nvSpPr>
          <p:spPr bwMode="auto">
            <a:xfrm>
              <a:off x="6731026" y="3388930"/>
              <a:ext cx="504817" cy="400433"/>
            </a:xfrm>
            <a:prstGeom prst="rect">
              <a:avLst/>
            </a:prstGeom>
            <a:noFill/>
            <a:ln w="9525">
              <a:noFill/>
              <a:miter lim="800000"/>
              <a:headEnd/>
              <a:tailEnd/>
            </a:ln>
          </p:spPr>
          <p:txBody>
            <a:bodyPr>
              <a:spAutoFit/>
            </a:bodyPr>
            <a:lstStyle/>
            <a:p>
              <a:pPr eaLnBrk="0" hangingPunct="0"/>
              <a:r>
                <a:rPr lang="en-US" sz="1000" b="1"/>
                <a:t>ROGGCG</a:t>
              </a:r>
            </a:p>
          </p:txBody>
        </p:sp>
        <p:sp>
          <p:nvSpPr>
            <p:cNvPr id="149" name="Chevron 148"/>
            <p:cNvSpPr/>
            <p:nvPr/>
          </p:nvSpPr>
          <p:spPr bwMode="auto">
            <a:xfrm>
              <a:off x="7739074" y="3428655"/>
              <a:ext cx="720714" cy="289202"/>
            </a:xfrm>
            <a:prstGeom prst="chevron">
              <a:avLst/>
            </a:prstGeom>
          </p:spPr>
          <p:style>
            <a:lnRef idx="2">
              <a:schemeClr val="accent5"/>
            </a:lnRef>
            <a:fillRef idx="1">
              <a:schemeClr val="lt1"/>
            </a:fillRef>
            <a:effectRef idx="0">
              <a:schemeClr val="accent5"/>
            </a:effectRef>
            <a:fontRef idx="minor">
              <a:schemeClr val="dk1"/>
            </a:fontRef>
          </p:style>
        </p:sp>
        <p:sp>
          <p:nvSpPr>
            <p:cNvPr id="150" name="TextBox 210"/>
            <p:cNvSpPr txBox="1">
              <a:spLocks noChangeArrowheads="1"/>
            </p:cNvSpPr>
            <p:nvPr/>
          </p:nvSpPr>
          <p:spPr bwMode="auto">
            <a:xfrm>
              <a:off x="7883534" y="3428656"/>
              <a:ext cx="504817" cy="246298"/>
            </a:xfrm>
            <a:prstGeom prst="rect">
              <a:avLst/>
            </a:prstGeom>
            <a:noFill/>
            <a:ln w="9525">
              <a:noFill/>
              <a:miter lim="800000"/>
              <a:headEnd/>
              <a:tailEnd/>
            </a:ln>
          </p:spPr>
          <p:txBody>
            <a:bodyPr>
              <a:spAutoFit/>
            </a:bodyPr>
            <a:lstStyle/>
            <a:p>
              <a:pPr eaLnBrk="0" hangingPunct="0"/>
              <a:r>
                <a:rPr lang="en-US" sz="1000" b="1"/>
                <a:t>GCG</a:t>
              </a:r>
            </a:p>
          </p:txBody>
        </p:sp>
        <p:sp>
          <p:nvSpPr>
            <p:cNvPr id="151" name="Chevron 150"/>
            <p:cNvSpPr/>
            <p:nvPr/>
          </p:nvSpPr>
          <p:spPr bwMode="auto">
            <a:xfrm>
              <a:off x="4787955" y="3428655"/>
              <a:ext cx="720714" cy="287613"/>
            </a:xfrm>
            <a:prstGeom prst="chevron">
              <a:avLst/>
            </a:prstGeom>
          </p:spPr>
          <p:style>
            <a:lnRef idx="2">
              <a:schemeClr val="accent5"/>
            </a:lnRef>
            <a:fillRef idx="1">
              <a:schemeClr val="lt1"/>
            </a:fillRef>
            <a:effectRef idx="0">
              <a:schemeClr val="accent5"/>
            </a:effectRef>
            <a:fontRef idx="minor">
              <a:schemeClr val="dk1"/>
            </a:fontRef>
          </p:style>
        </p:sp>
        <p:sp>
          <p:nvSpPr>
            <p:cNvPr id="152" name="TextBox 171"/>
            <p:cNvSpPr txBox="1">
              <a:spLocks noChangeArrowheads="1"/>
            </p:cNvSpPr>
            <p:nvPr/>
          </p:nvSpPr>
          <p:spPr bwMode="auto">
            <a:xfrm>
              <a:off x="4932416" y="3428656"/>
              <a:ext cx="503229" cy="246298"/>
            </a:xfrm>
            <a:prstGeom prst="rect">
              <a:avLst/>
            </a:prstGeom>
            <a:noFill/>
            <a:ln w="9525">
              <a:noFill/>
              <a:miter lim="800000"/>
              <a:headEnd/>
              <a:tailEnd/>
            </a:ln>
          </p:spPr>
          <p:txBody>
            <a:bodyPr>
              <a:spAutoFit/>
            </a:bodyPr>
            <a:lstStyle/>
            <a:p>
              <a:pPr eaLnBrk="0" hangingPunct="0"/>
              <a:r>
                <a:rPr lang="en-US" sz="1000" b="1"/>
                <a:t>ROG</a:t>
              </a:r>
            </a:p>
          </p:txBody>
        </p:sp>
      </p:grpSp>
      <p:grpSp>
        <p:nvGrpSpPr>
          <p:cNvPr id="153" name="Group 173"/>
          <p:cNvGrpSpPr>
            <a:grpSpLocks/>
          </p:cNvGrpSpPr>
          <p:nvPr/>
        </p:nvGrpSpPr>
        <p:grpSpPr bwMode="auto">
          <a:xfrm>
            <a:off x="490909" y="2848983"/>
            <a:ext cx="7704137" cy="400050"/>
            <a:chOff x="179388" y="3933056"/>
            <a:chExt cx="7704137" cy="400110"/>
          </a:xfrm>
        </p:grpSpPr>
        <p:grpSp>
          <p:nvGrpSpPr>
            <p:cNvPr id="154" name="Group 201"/>
            <p:cNvGrpSpPr>
              <a:grpSpLocks/>
            </p:cNvGrpSpPr>
            <p:nvPr/>
          </p:nvGrpSpPr>
          <p:grpSpPr bwMode="auto">
            <a:xfrm>
              <a:off x="179388" y="4004504"/>
              <a:ext cx="7704137" cy="287381"/>
              <a:chOff x="251520" y="2996190"/>
              <a:chExt cx="7704779" cy="288044"/>
            </a:xfrm>
          </p:grpSpPr>
          <p:sp>
            <p:nvSpPr>
              <p:cNvPr id="158" name="Chevron 157"/>
              <p:cNvSpPr/>
              <p:nvPr/>
            </p:nvSpPr>
            <p:spPr>
              <a:xfrm>
                <a:off x="251520" y="2996190"/>
                <a:ext cx="720785" cy="288044"/>
              </a:xfrm>
              <a:prstGeom prst="chevron">
                <a:avLst/>
              </a:prstGeom>
            </p:spPr>
            <p:style>
              <a:lnRef idx="1">
                <a:schemeClr val="accent5"/>
              </a:lnRef>
              <a:fillRef idx="3">
                <a:schemeClr val="accent5"/>
              </a:fillRef>
              <a:effectRef idx="2">
                <a:schemeClr val="accent5"/>
              </a:effectRef>
              <a:fontRef idx="minor">
                <a:schemeClr val="lt1"/>
              </a:fontRef>
            </p:style>
          </p:sp>
          <p:sp>
            <p:nvSpPr>
              <p:cNvPr id="159" name="Chevron 158"/>
              <p:cNvSpPr/>
              <p:nvPr/>
            </p:nvSpPr>
            <p:spPr>
              <a:xfrm>
                <a:off x="3707795" y="2996190"/>
                <a:ext cx="720785" cy="288044"/>
              </a:xfrm>
              <a:prstGeom prst="chevron">
                <a:avLst/>
              </a:prstGeom>
            </p:spPr>
            <p:style>
              <a:lnRef idx="1">
                <a:schemeClr val="accent5"/>
              </a:lnRef>
              <a:fillRef idx="3">
                <a:schemeClr val="accent5"/>
              </a:fillRef>
              <a:effectRef idx="2">
                <a:schemeClr val="accent5"/>
              </a:effectRef>
              <a:fontRef idx="minor">
                <a:schemeClr val="lt1"/>
              </a:fontRef>
            </p:style>
          </p:sp>
          <p:sp>
            <p:nvSpPr>
              <p:cNvPr id="160" name="Chevron 159"/>
              <p:cNvSpPr/>
              <p:nvPr/>
            </p:nvSpPr>
            <p:spPr>
              <a:xfrm>
                <a:off x="7235514" y="2996190"/>
                <a:ext cx="720785" cy="288044"/>
              </a:xfrm>
              <a:prstGeom prst="chevron">
                <a:avLst/>
              </a:prstGeom>
            </p:spPr>
            <p:style>
              <a:lnRef idx="1">
                <a:schemeClr val="accent5"/>
              </a:lnRef>
              <a:fillRef idx="3">
                <a:schemeClr val="accent5"/>
              </a:fillRef>
              <a:effectRef idx="2">
                <a:schemeClr val="accent5"/>
              </a:effectRef>
              <a:fontRef idx="minor">
                <a:schemeClr val="lt1"/>
              </a:fontRef>
            </p:style>
          </p:sp>
        </p:grpSp>
        <p:sp>
          <p:nvSpPr>
            <p:cNvPr id="155" name="TextBox 171"/>
            <p:cNvSpPr txBox="1">
              <a:spLocks noChangeArrowheads="1"/>
            </p:cNvSpPr>
            <p:nvPr/>
          </p:nvSpPr>
          <p:spPr bwMode="auto">
            <a:xfrm>
              <a:off x="251520" y="3933056"/>
              <a:ext cx="576064" cy="400110"/>
            </a:xfrm>
            <a:prstGeom prst="rect">
              <a:avLst/>
            </a:prstGeom>
            <a:noFill/>
            <a:ln w="9525">
              <a:noFill/>
              <a:miter lim="800000"/>
              <a:headEnd/>
              <a:tailEnd/>
            </a:ln>
          </p:spPr>
          <p:txBody>
            <a:bodyPr>
              <a:spAutoFit/>
            </a:bodyPr>
            <a:lstStyle/>
            <a:p>
              <a:pPr eaLnBrk="0" hangingPunct="0"/>
              <a:r>
                <a:rPr lang="en-US" sz="1000" b="1">
                  <a:solidFill>
                    <a:schemeClr val="bg1"/>
                  </a:solidFill>
                </a:rPr>
                <a:t>1</a:t>
              </a:r>
              <a:r>
                <a:rPr lang="en-US" sz="1000" b="1" baseline="30000">
                  <a:solidFill>
                    <a:schemeClr val="bg1"/>
                  </a:solidFill>
                </a:rPr>
                <a:t>st</a:t>
              </a:r>
              <a:r>
                <a:rPr lang="en-US" sz="1000" b="1">
                  <a:solidFill>
                    <a:schemeClr val="bg1"/>
                  </a:solidFill>
                </a:rPr>
                <a:t> report</a:t>
              </a:r>
            </a:p>
          </p:txBody>
        </p:sp>
        <p:sp>
          <p:nvSpPr>
            <p:cNvPr id="156" name="TextBox 171"/>
            <p:cNvSpPr txBox="1">
              <a:spLocks noChangeArrowheads="1"/>
            </p:cNvSpPr>
            <p:nvPr/>
          </p:nvSpPr>
          <p:spPr bwMode="auto">
            <a:xfrm>
              <a:off x="3707904" y="3933056"/>
              <a:ext cx="576064" cy="400110"/>
            </a:xfrm>
            <a:prstGeom prst="rect">
              <a:avLst/>
            </a:prstGeom>
            <a:noFill/>
            <a:ln w="9525">
              <a:noFill/>
              <a:miter lim="800000"/>
              <a:headEnd/>
              <a:tailEnd/>
            </a:ln>
          </p:spPr>
          <p:txBody>
            <a:bodyPr>
              <a:spAutoFit/>
            </a:bodyPr>
            <a:lstStyle/>
            <a:p>
              <a:pPr eaLnBrk="0" hangingPunct="0"/>
              <a:r>
                <a:rPr lang="en-US" sz="1000" b="1">
                  <a:solidFill>
                    <a:schemeClr val="bg1"/>
                  </a:solidFill>
                </a:rPr>
                <a:t>2</a:t>
              </a:r>
              <a:r>
                <a:rPr lang="en-US" sz="1000" b="1" baseline="30000">
                  <a:solidFill>
                    <a:schemeClr val="bg1"/>
                  </a:solidFill>
                </a:rPr>
                <a:t>nd</a:t>
              </a:r>
              <a:r>
                <a:rPr lang="en-US" sz="1000" b="1">
                  <a:solidFill>
                    <a:schemeClr val="bg1"/>
                  </a:solidFill>
                </a:rPr>
                <a:t> report</a:t>
              </a:r>
            </a:p>
          </p:txBody>
        </p:sp>
        <p:sp>
          <p:nvSpPr>
            <p:cNvPr id="157" name="TextBox 171"/>
            <p:cNvSpPr txBox="1">
              <a:spLocks noChangeArrowheads="1"/>
            </p:cNvSpPr>
            <p:nvPr/>
          </p:nvSpPr>
          <p:spPr bwMode="auto">
            <a:xfrm>
              <a:off x="7236296" y="3933056"/>
              <a:ext cx="576064" cy="400110"/>
            </a:xfrm>
            <a:prstGeom prst="rect">
              <a:avLst/>
            </a:prstGeom>
            <a:noFill/>
            <a:ln w="9525">
              <a:noFill/>
              <a:miter lim="800000"/>
              <a:headEnd/>
              <a:tailEnd/>
            </a:ln>
          </p:spPr>
          <p:txBody>
            <a:bodyPr>
              <a:spAutoFit/>
            </a:bodyPr>
            <a:lstStyle/>
            <a:p>
              <a:pPr eaLnBrk="0" hangingPunct="0"/>
              <a:r>
                <a:rPr lang="en-US" sz="1000" b="1">
                  <a:solidFill>
                    <a:schemeClr val="bg1"/>
                  </a:solidFill>
                </a:rPr>
                <a:t>3</a:t>
              </a:r>
              <a:r>
                <a:rPr lang="en-US" sz="1000" b="1" baseline="30000">
                  <a:solidFill>
                    <a:schemeClr val="bg1"/>
                  </a:solidFill>
                </a:rPr>
                <a:t>rd</a:t>
              </a:r>
              <a:r>
                <a:rPr lang="en-US" sz="1000" b="1">
                  <a:solidFill>
                    <a:schemeClr val="bg1"/>
                  </a:solidFill>
                </a:rPr>
                <a:t> report</a:t>
              </a:r>
            </a:p>
          </p:txBody>
        </p:sp>
      </p:grpSp>
      <p:grpSp>
        <p:nvGrpSpPr>
          <p:cNvPr id="161" name="Group 177"/>
          <p:cNvGrpSpPr>
            <a:grpSpLocks/>
          </p:cNvGrpSpPr>
          <p:nvPr/>
        </p:nvGrpSpPr>
        <p:grpSpPr bwMode="auto">
          <a:xfrm>
            <a:off x="1643434" y="3568120"/>
            <a:ext cx="7777162" cy="369888"/>
            <a:chOff x="1331913" y="5075892"/>
            <a:chExt cx="7776591" cy="369332"/>
          </a:xfrm>
        </p:grpSpPr>
        <p:grpSp>
          <p:nvGrpSpPr>
            <p:cNvPr id="162" name="Group 235"/>
            <p:cNvGrpSpPr>
              <a:grpSpLocks/>
            </p:cNvGrpSpPr>
            <p:nvPr/>
          </p:nvGrpSpPr>
          <p:grpSpPr bwMode="auto">
            <a:xfrm>
              <a:off x="1331913" y="5085403"/>
              <a:ext cx="7632140" cy="288491"/>
              <a:chOff x="1403649" y="3573649"/>
              <a:chExt cx="7632214" cy="287567"/>
            </a:xfrm>
          </p:grpSpPr>
          <p:sp>
            <p:nvSpPr>
              <p:cNvPr id="167" name="Chevron 166"/>
              <p:cNvSpPr/>
              <p:nvPr/>
            </p:nvSpPr>
            <p:spPr>
              <a:xfrm>
                <a:off x="1403649" y="3573649"/>
                <a:ext cx="720679" cy="287567"/>
              </a:xfrm>
              <a:prstGeom prst="chevron">
                <a:avLst/>
              </a:prstGeom>
              <a:solidFill>
                <a:srgbClr val="7030A0"/>
              </a:solidFill>
            </p:spPr>
            <p:style>
              <a:lnRef idx="1">
                <a:schemeClr val="accent4"/>
              </a:lnRef>
              <a:fillRef idx="3">
                <a:schemeClr val="accent4"/>
              </a:fillRef>
              <a:effectRef idx="2">
                <a:schemeClr val="accent4"/>
              </a:effectRef>
              <a:fontRef idx="minor">
                <a:schemeClr val="lt1"/>
              </a:fontRef>
            </p:style>
          </p:sp>
          <p:sp>
            <p:nvSpPr>
              <p:cNvPr id="168" name="Chevron 167"/>
              <p:cNvSpPr/>
              <p:nvPr/>
            </p:nvSpPr>
            <p:spPr>
              <a:xfrm>
                <a:off x="8315184" y="3573649"/>
                <a:ext cx="720679" cy="287567"/>
              </a:xfrm>
              <a:prstGeom prst="chevron">
                <a:avLst/>
              </a:prstGeom>
              <a:solidFill>
                <a:srgbClr val="7030A0"/>
              </a:solidFill>
            </p:spPr>
            <p:style>
              <a:lnRef idx="1">
                <a:schemeClr val="accent4"/>
              </a:lnRef>
              <a:fillRef idx="3">
                <a:schemeClr val="accent4"/>
              </a:fillRef>
              <a:effectRef idx="2">
                <a:schemeClr val="accent4"/>
              </a:effectRef>
              <a:fontRef idx="minor">
                <a:schemeClr val="lt1"/>
              </a:fontRef>
            </p:style>
          </p:sp>
          <p:sp>
            <p:nvSpPr>
              <p:cNvPr id="169" name="Chevron 168"/>
              <p:cNvSpPr/>
              <p:nvPr/>
            </p:nvSpPr>
            <p:spPr>
              <a:xfrm>
                <a:off x="3706964" y="3573649"/>
                <a:ext cx="720679" cy="287567"/>
              </a:xfrm>
              <a:prstGeom prst="chevron">
                <a:avLst/>
              </a:prstGeom>
              <a:solidFill>
                <a:srgbClr val="7030A0"/>
              </a:solidFill>
            </p:spPr>
            <p:style>
              <a:lnRef idx="1">
                <a:schemeClr val="accent4"/>
              </a:lnRef>
              <a:fillRef idx="3">
                <a:schemeClr val="accent4"/>
              </a:fillRef>
              <a:effectRef idx="2">
                <a:schemeClr val="accent4"/>
              </a:effectRef>
              <a:fontRef idx="minor">
                <a:schemeClr val="lt1"/>
              </a:fontRef>
            </p:style>
          </p:sp>
          <p:sp>
            <p:nvSpPr>
              <p:cNvPr id="170" name="Chevron 169"/>
              <p:cNvSpPr/>
              <p:nvPr/>
            </p:nvSpPr>
            <p:spPr>
              <a:xfrm>
                <a:off x="6011868" y="3573649"/>
                <a:ext cx="720679" cy="287567"/>
              </a:xfrm>
              <a:prstGeom prst="chevron">
                <a:avLst/>
              </a:prstGeom>
              <a:solidFill>
                <a:srgbClr val="7030A0"/>
              </a:solidFill>
            </p:spPr>
            <p:style>
              <a:lnRef idx="1">
                <a:schemeClr val="accent4"/>
              </a:lnRef>
              <a:fillRef idx="3">
                <a:schemeClr val="accent4"/>
              </a:fillRef>
              <a:effectRef idx="2">
                <a:schemeClr val="accent4"/>
              </a:effectRef>
              <a:fontRef idx="minor">
                <a:schemeClr val="lt1"/>
              </a:fontRef>
            </p:style>
          </p:sp>
        </p:grpSp>
        <p:sp>
          <p:nvSpPr>
            <p:cNvPr id="163" name="TextBox 171"/>
            <p:cNvSpPr txBox="1">
              <a:spLocks noChangeArrowheads="1"/>
            </p:cNvSpPr>
            <p:nvPr/>
          </p:nvSpPr>
          <p:spPr bwMode="auto">
            <a:xfrm>
              <a:off x="1403648" y="5075892"/>
              <a:ext cx="792088" cy="369332"/>
            </a:xfrm>
            <a:prstGeom prst="rect">
              <a:avLst/>
            </a:prstGeom>
            <a:noFill/>
            <a:ln w="9525">
              <a:noFill/>
              <a:miter lim="800000"/>
              <a:headEnd/>
              <a:tailEnd/>
            </a:ln>
          </p:spPr>
          <p:txBody>
            <a:bodyPr>
              <a:spAutoFit/>
            </a:bodyPr>
            <a:lstStyle/>
            <a:p>
              <a:pPr eaLnBrk="0" hangingPunct="0"/>
              <a:r>
                <a:rPr lang="en-US" sz="900" b="1">
                  <a:solidFill>
                    <a:schemeClr val="bg1"/>
                  </a:solidFill>
                </a:rPr>
                <a:t>Compiled reports</a:t>
              </a:r>
            </a:p>
          </p:txBody>
        </p:sp>
        <p:sp>
          <p:nvSpPr>
            <p:cNvPr id="164" name="TextBox 171"/>
            <p:cNvSpPr txBox="1">
              <a:spLocks noChangeArrowheads="1"/>
            </p:cNvSpPr>
            <p:nvPr/>
          </p:nvSpPr>
          <p:spPr bwMode="auto">
            <a:xfrm>
              <a:off x="3707904" y="5075892"/>
              <a:ext cx="792088" cy="369332"/>
            </a:xfrm>
            <a:prstGeom prst="rect">
              <a:avLst/>
            </a:prstGeom>
            <a:noFill/>
            <a:ln w="9525">
              <a:noFill/>
              <a:miter lim="800000"/>
              <a:headEnd/>
              <a:tailEnd/>
            </a:ln>
          </p:spPr>
          <p:txBody>
            <a:bodyPr>
              <a:spAutoFit/>
            </a:bodyPr>
            <a:lstStyle/>
            <a:p>
              <a:pPr eaLnBrk="0" hangingPunct="0"/>
              <a:r>
                <a:rPr lang="en-US" sz="900" b="1">
                  <a:solidFill>
                    <a:schemeClr val="bg1"/>
                  </a:solidFill>
                </a:rPr>
                <a:t>Compiled reports</a:t>
              </a:r>
            </a:p>
          </p:txBody>
        </p:sp>
        <p:sp>
          <p:nvSpPr>
            <p:cNvPr id="165" name="TextBox 171"/>
            <p:cNvSpPr txBox="1">
              <a:spLocks noChangeArrowheads="1"/>
            </p:cNvSpPr>
            <p:nvPr/>
          </p:nvSpPr>
          <p:spPr bwMode="auto">
            <a:xfrm>
              <a:off x="6012160" y="5075892"/>
              <a:ext cx="792088" cy="369332"/>
            </a:xfrm>
            <a:prstGeom prst="rect">
              <a:avLst/>
            </a:prstGeom>
            <a:noFill/>
            <a:ln w="9525">
              <a:noFill/>
              <a:miter lim="800000"/>
              <a:headEnd/>
              <a:tailEnd/>
            </a:ln>
          </p:spPr>
          <p:txBody>
            <a:bodyPr>
              <a:spAutoFit/>
            </a:bodyPr>
            <a:lstStyle/>
            <a:p>
              <a:pPr eaLnBrk="0" hangingPunct="0"/>
              <a:r>
                <a:rPr lang="en-US" sz="900" b="1">
                  <a:solidFill>
                    <a:schemeClr val="bg1"/>
                  </a:solidFill>
                </a:rPr>
                <a:t>Compiled reports</a:t>
              </a:r>
            </a:p>
          </p:txBody>
        </p:sp>
        <p:sp>
          <p:nvSpPr>
            <p:cNvPr id="166" name="TextBox 171"/>
            <p:cNvSpPr txBox="1">
              <a:spLocks noChangeArrowheads="1"/>
            </p:cNvSpPr>
            <p:nvPr/>
          </p:nvSpPr>
          <p:spPr bwMode="auto">
            <a:xfrm>
              <a:off x="8316416" y="5075892"/>
              <a:ext cx="792088" cy="369332"/>
            </a:xfrm>
            <a:prstGeom prst="rect">
              <a:avLst/>
            </a:prstGeom>
            <a:noFill/>
            <a:ln w="9525">
              <a:noFill/>
              <a:miter lim="800000"/>
              <a:headEnd/>
              <a:tailEnd/>
            </a:ln>
          </p:spPr>
          <p:txBody>
            <a:bodyPr>
              <a:spAutoFit/>
            </a:bodyPr>
            <a:lstStyle/>
            <a:p>
              <a:pPr eaLnBrk="0" hangingPunct="0"/>
              <a:r>
                <a:rPr lang="en-US" sz="900" b="1">
                  <a:solidFill>
                    <a:schemeClr val="bg1"/>
                  </a:solidFill>
                </a:rPr>
                <a:t>Compiled reports</a:t>
              </a:r>
            </a:p>
          </p:txBody>
        </p:sp>
      </p:grpSp>
      <p:grpSp>
        <p:nvGrpSpPr>
          <p:cNvPr id="171" name="Group 182"/>
          <p:cNvGrpSpPr>
            <a:grpSpLocks/>
          </p:cNvGrpSpPr>
          <p:nvPr/>
        </p:nvGrpSpPr>
        <p:grpSpPr bwMode="auto">
          <a:xfrm>
            <a:off x="1643434" y="6406570"/>
            <a:ext cx="7704137" cy="368300"/>
            <a:chOff x="1331640" y="6280150"/>
            <a:chExt cx="7704856" cy="367724"/>
          </a:xfrm>
        </p:grpSpPr>
        <p:sp>
          <p:nvSpPr>
            <p:cNvPr id="172" name="Chevron 171"/>
            <p:cNvSpPr/>
            <p:nvPr/>
          </p:nvSpPr>
          <p:spPr bwMode="auto">
            <a:xfrm>
              <a:off x="1331640" y="6330871"/>
              <a:ext cx="792236" cy="286889"/>
            </a:xfrm>
            <a:prstGeom prst="chevron">
              <a:avLst/>
            </a:prstGeom>
          </p:spPr>
          <p:style>
            <a:lnRef idx="3">
              <a:schemeClr val="lt1"/>
            </a:lnRef>
            <a:fillRef idx="1">
              <a:schemeClr val="accent2"/>
            </a:fillRef>
            <a:effectRef idx="1">
              <a:schemeClr val="accent2"/>
            </a:effectRef>
            <a:fontRef idx="minor">
              <a:schemeClr val="lt1"/>
            </a:fontRef>
          </p:style>
        </p:sp>
        <p:sp>
          <p:nvSpPr>
            <p:cNvPr id="173" name="TextBox 224"/>
            <p:cNvSpPr txBox="1">
              <a:spLocks noChangeArrowheads="1"/>
            </p:cNvSpPr>
            <p:nvPr/>
          </p:nvSpPr>
          <p:spPr bwMode="auto">
            <a:xfrm>
              <a:off x="1331640" y="6330896"/>
              <a:ext cx="863599" cy="230055"/>
            </a:xfrm>
            <a:prstGeom prst="rect">
              <a:avLst/>
            </a:prstGeom>
            <a:noFill/>
            <a:ln w="9525">
              <a:noFill/>
              <a:miter lim="800000"/>
              <a:headEnd/>
              <a:tailEnd/>
            </a:ln>
          </p:spPr>
          <p:txBody>
            <a:bodyPr>
              <a:spAutoFit/>
            </a:bodyPr>
            <a:lstStyle/>
            <a:p>
              <a:pPr eaLnBrk="0" hangingPunct="0"/>
              <a:r>
                <a:rPr lang="en-US" sz="900" b="1">
                  <a:solidFill>
                    <a:schemeClr val="bg1"/>
                  </a:solidFill>
                </a:rPr>
                <a:t>  Procedure</a:t>
              </a:r>
            </a:p>
          </p:txBody>
        </p:sp>
        <p:sp>
          <p:nvSpPr>
            <p:cNvPr id="174" name="Chevron 173"/>
            <p:cNvSpPr/>
            <p:nvPr/>
          </p:nvSpPr>
          <p:spPr bwMode="auto">
            <a:xfrm>
              <a:off x="2484273" y="6330871"/>
              <a:ext cx="720792" cy="286889"/>
            </a:xfrm>
            <a:prstGeom prst="chevron">
              <a:avLst/>
            </a:prstGeom>
          </p:spPr>
          <p:style>
            <a:lnRef idx="1">
              <a:schemeClr val="accent2"/>
            </a:lnRef>
            <a:fillRef idx="3">
              <a:schemeClr val="accent2"/>
            </a:fillRef>
            <a:effectRef idx="2">
              <a:schemeClr val="accent2"/>
            </a:effectRef>
            <a:fontRef idx="minor">
              <a:schemeClr val="lt1"/>
            </a:fontRef>
          </p:style>
        </p:sp>
        <p:sp>
          <p:nvSpPr>
            <p:cNvPr id="175" name="TextBox 226"/>
            <p:cNvSpPr txBox="1">
              <a:spLocks noChangeArrowheads="1"/>
            </p:cNvSpPr>
            <p:nvPr/>
          </p:nvSpPr>
          <p:spPr bwMode="auto">
            <a:xfrm>
              <a:off x="2555875" y="6280150"/>
              <a:ext cx="720725" cy="337777"/>
            </a:xfrm>
            <a:prstGeom prst="rect">
              <a:avLst/>
            </a:prstGeom>
            <a:noFill/>
            <a:ln w="9525">
              <a:noFill/>
              <a:miter lim="800000"/>
              <a:headEnd/>
              <a:tailEnd/>
            </a:ln>
          </p:spPr>
          <p:txBody>
            <a:bodyPr>
              <a:spAutoFit/>
            </a:bodyPr>
            <a:lstStyle/>
            <a:p>
              <a:pPr eaLnBrk="0" hangingPunct="0"/>
              <a:r>
                <a:rPr lang="en-US" sz="800" b="1">
                  <a:solidFill>
                    <a:schemeClr val="bg1"/>
                  </a:solidFill>
                </a:rPr>
                <a:t>Partial evaluation</a:t>
              </a:r>
            </a:p>
          </p:txBody>
        </p:sp>
        <p:sp>
          <p:nvSpPr>
            <p:cNvPr id="176" name="Chevron 175"/>
            <p:cNvSpPr/>
            <p:nvPr/>
          </p:nvSpPr>
          <p:spPr bwMode="auto">
            <a:xfrm>
              <a:off x="4716506" y="6330871"/>
              <a:ext cx="863681" cy="286889"/>
            </a:xfrm>
            <a:prstGeom prst="chevron">
              <a:avLst/>
            </a:prstGeom>
          </p:spPr>
          <p:style>
            <a:lnRef idx="1">
              <a:schemeClr val="accent2"/>
            </a:lnRef>
            <a:fillRef idx="3">
              <a:schemeClr val="accent2"/>
            </a:fillRef>
            <a:effectRef idx="2">
              <a:schemeClr val="accent2"/>
            </a:effectRef>
            <a:fontRef idx="minor">
              <a:schemeClr val="lt1"/>
            </a:fontRef>
          </p:style>
        </p:sp>
        <p:sp>
          <p:nvSpPr>
            <p:cNvPr id="177" name="Chevron 176"/>
            <p:cNvSpPr/>
            <p:nvPr/>
          </p:nvSpPr>
          <p:spPr bwMode="auto">
            <a:xfrm>
              <a:off x="8099784" y="6330871"/>
              <a:ext cx="863681" cy="286889"/>
            </a:xfrm>
            <a:prstGeom prst="chevron">
              <a:avLst/>
            </a:prstGeom>
          </p:spPr>
          <p:style>
            <a:lnRef idx="1">
              <a:schemeClr val="accent2"/>
            </a:lnRef>
            <a:fillRef idx="3">
              <a:schemeClr val="accent2"/>
            </a:fillRef>
            <a:effectRef idx="2">
              <a:schemeClr val="accent2"/>
            </a:effectRef>
            <a:fontRef idx="minor">
              <a:schemeClr val="lt1"/>
            </a:fontRef>
          </p:style>
        </p:sp>
        <p:sp>
          <p:nvSpPr>
            <p:cNvPr id="178" name="TextBox 226"/>
            <p:cNvSpPr txBox="1">
              <a:spLocks noChangeArrowheads="1"/>
            </p:cNvSpPr>
            <p:nvPr/>
          </p:nvSpPr>
          <p:spPr bwMode="auto">
            <a:xfrm>
              <a:off x="4787900" y="6308694"/>
              <a:ext cx="863600" cy="337777"/>
            </a:xfrm>
            <a:prstGeom prst="rect">
              <a:avLst/>
            </a:prstGeom>
            <a:noFill/>
            <a:ln w="9525">
              <a:noFill/>
              <a:miter lim="800000"/>
              <a:headEnd/>
              <a:tailEnd/>
            </a:ln>
          </p:spPr>
          <p:txBody>
            <a:bodyPr>
              <a:spAutoFit/>
            </a:bodyPr>
            <a:lstStyle/>
            <a:p>
              <a:pPr eaLnBrk="0" hangingPunct="0"/>
              <a:r>
                <a:rPr lang="en-US" sz="800" b="1">
                  <a:solidFill>
                    <a:schemeClr val="bg1"/>
                  </a:solidFill>
                </a:rPr>
                <a:t>Effectiveness evaluation</a:t>
              </a:r>
            </a:p>
          </p:txBody>
        </p:sp>
        <p:sp>
          <p:nvSpPr>
            <p:cNvPr id="179" name="TextBox 226"/>
            <p:cNvSpPr txBox="1">
              <a:spLocks noChangeArrowheads="1"/>
            </p:cNvSpPr>
            <p:nvPr/>
          </p:nvSpPr>
          <p:spPr bwMode="auto">
            <a:xfrm>
              <a:off x="8172846" y="6309320"/>
              <a:ext cx="863650" cy="338554"/>
            </a:xfrm>
            <a:prstGeom prst="rect">
              <a:avLst/>
            </a:prstGeom>
            <a:noFill/>
            <a:ln w="9525">
              <a:noFill/>
              <a:miter lim="800000"/>
              <a:headEnd/>
              <a:tailEnd/>
            </a:ln>
          </p:spPr>
          <p:txBody>
            <a:bodyPr>
              <a:spAutoFit/>
            </a:bodyPr>
            <a:lstStyle/>
            <a:p>
              <a:pPr eaLnBrk="0" hangingPunct="0"/>
              <a:r>
                <a:rPr lang="en-US" sz="800" b="1">
                  <a:solidFill>
                    <a:schemeClr val="bg1"/>
                  </a:solidFill>
                </a:rPr>
                <a:t>Effectiveness evaluation</a:t>
              </a:r>
            </a:p>
          </p:txBody>
        </p:sp>
      </p:grpSp>
      <p:grpSp>
        <p:nvGrpSpPr>
          <p:cNvPr id="180" name="Group 183"/>
          <p:cNvGrpSpPr>
            <a:grpSpLocks/>
          </p:cNvGrpSpPr>
          <p:nvPr/>
        </p:nvGrpSpPr>
        <p:grpSpPr bwMode="auto">
          <a:xfrm>
            <a:off x="490909" y="6057320"/>
            <a:ext cx="7921625" cy="327025"/>
            <a:chOff x="179388" y="5814501"/>
            <a:chExt cx="7920948" cy="328507"/>
          </a:xfrm>
        </p:grpSpPr>
        <p:sp>
          <p:nvSpPr>
            <p:cNvPr id="181" name="Chevron 180"/>
            <p:cNvSpPr/>
            <p:nvPr/>
          </p:nvSpPr>
          <p:spPr bwMode="auto">
            <a:xfrm>
              <a:off x="179388" y="5827259"/>
              <a:ext cx="720663" cy="287045"/>
            </a:xfrm>
            <a:prstGeom prst="chevron">
              <a:avLst/>
            </a:prstGeom>
          </p:spPr>
          <p:style>
            <a:lnRef idx="2">
              <a:schemeClr val="accent2"/>
            </a:lnRef>
            <a:fillRef idx="1">
              <a:schemeClr val="lt1"/>
            </a:fillRef>
            <a:effectRef idx="0">
              <a:schemeClr val="accent2"/>
            </a:effectRef>
            <a:fontRef idx="minor">
              <a:schemeClr val="dk1"/>
            </a:fontRef>
          </p:style>
        </p:sp>
        <p:sp>
          <p:nvSpPr>
            <p:cNvPr id="182" name="TextBox 215"/>
            <p:cNvSpPr txBox="1">
              <a:spLocks noChangeArrowheads="1"/>
            </p:cNvSpPr>
            <p:nvPr/>
          </p:nvSpPr>
          <p:spPr bwMode="auto">
            <a:xfrm>
              <a:off x="251400" y="5827713"/>
              <a:ext cx="576084" cy="245654"/>
            </a:xfrm>
            <a:prstGeom prst="rect">
              <a:avLst/>
            </a:prstGeom>
            <a:noFill/>
            <a:ln w="9525">
              <a:noFill/>
              <a:miter lim="800000"/>
              <a:headEnd/>
              <a:tailEnd/>
            </a:ln>
          </p:spPr>
          <p:txBody>
            <a:bodyPr>
              <a:spAutoFit/>
            </a:bodyPr>
            <a:lstStyle/>
            <a:p>
              <a:pPr eaLnBrk="0" hangingPunct="0"/>
              <a:r>
                <a:rPr lang="en-US" sz="1000" b="1">
                  <a:solidFill>
                    <a:schemeClr val="accent2"/>
                  </a:solidFill>
                </a:rPr>
                <a:t>EEWG</a:t>
              </a:r>
            </a:p>
          </p:txBody>
        </p:sp>
        <p:sp>
          <p:nvSpPr>
            <p:cNvPr id="183" name="Chevron 182"/>
            <p:cNvSpPr/>
            <p:nvPr/>
          </p:nvSpPr>
          <p:spPr bwMode="auto">
            <a:xfrm>
              <a:off x="755601" y="5827259"/>
              <a:ext cx="720663" cy="287045"/>
            </a:xfrm>
            <a:prstGeom prst="chevron">
              <a:avLst/>
            </a:prstGeom>
          </p:spPr>
          <p:style>
            <a:lnRef idx="2">
              <a:schemeClr val="accent2"/>
            </a:lnRef>
            <a:fillRef idx="1">
              <a:schemeClr val="lt1"/>
            </a:fillRef>
            <a:effectRef idx="0">
              <a:schemeClr val="accent2"/>
            </a:effectRef>
            <a:fontRef idx="minor">
              <a:schemeClr val="dk1"/>
            </a:fontRef>
          </p:style>
        </p:sp>
        <p:sp>
          <p:nvSpPr>
            <p:cNvPr id="184" name="TextBox 217"/>
            <p:cNvSpPr txBox="1">
              <a:spLocks noChangeArrowheads="1"/>
            </p:cNvSpPr>
            <p:nvPr/>
          </p:nvSpPr>
          <p:spPr bwMode="auto">
            <a:xfrm>
              <a:off x="827484" y="5827713"/>
              <a:ext cx="576084" cy="245654"/>
            </a:xfrm>
            <a:prstGeom prst="rect">
              <a:avLst/>
            </a:prstGeom>
            <a:noFill/>
            <a:ln w="9525">
              <a:noFill/>
              <a:miter lim="800000"/>
              <a:headEnd/>
              <a:tailEnd/>
            </a:ln>
          </p:spPr>
          <p:txBody>
            <a:bodyPr>
              <a:spAutoFit/>
            </a:bodyPr>
            <a:lstStyle/>
            <a:p>
              <a:pPr eaLnBrk="0" hangingPunct="0"/>
              <a:r>
                <a:rPr lang="en-US" sz="1000" b="1">
                  <a:solidFill>
                    <a:schemeClr val="accent2"/>
                  </a:solidFill>
                </a:rPr>
                <a:t>EEWG</a:t>
              </a:r>
            </a:p>
          </p:txBody>
        </p:sp>
        <p:sp>
          <p:nvSpPr>
            <p:cNvPr id="185" name="Chevron 184"/>
            <p:cNvSpPr/>
            <p:nvPr/>
          </p:nvSpPr>
          <p:spPr bwMode="auto">
            <a:xfrm>
              <a:off x="1979459" y="5827259"/>
              <a:ext cx="720663" cy="287045"/>
            </a:xfrm>
            <a:prstGeom prst="chevron">
              <a:avLst/>
            </a:prstGeom>
          </p:spPr>
          <p:style>
            <a:lnRef idx="2">
              <a:schemeClr val="accent2"/>
            </a:lnRef>
            <a:fillRef idx="1">
              <a:schemeClr val="lt1"/>
            </a:fillRef>
            <a:effectRef idx="0">
              <a:schemeClr val="accent2"/>
            </a:effectRef>
            <a:fontRef idx="minor">
              <a:schemeClr val="dk1"/>
            </a:fontRef>
          </p:style>
        </p:sp>
        <p:sp>
          <p:nvSpPr>
            <p:cNvPr id="186" name="TextBox 219"/>
            <p:cNvSpPr txBox="1">
              <a:spLocks noChangeArrowheads="1"/>
            </p:cNvSpPr>
            <p:nvPr/>
          </p:nvSpPr>
          <p:spPr bwMode="auto">
            <a:xfrm>
              <a:off x="2123671" y="5827713"/>
              <a:ext cx="504113" cy="246221"/>
            </a:xfrm>
            <a:prstGeom prst="rect">
              <a:avLst/>
            </a:prstGeom>
            <a:noFill/>
            <a:ln w="9525">
              <a:noFill/>
              <a:miter lim="800000"/>
              <a:headEnd/>
              <a:tailEnd/>
            </a:ln>
          </p:spPr>
          <p:txBody>
            <a:bodyPr>
              <a:spAutoFit/>
            </a:bodyPr>
            <a:lstStyle/>
            <a:p>
              <a:pPr eaLnBrk="0" hangingPunct="0"/>
              <a:r>
                <a:rPr lang="en-US" sz="1000" b="1">
                  <a:solidFill>
                    <a:schemeClr val="accent2"/>
                  </a:solidFill>
                </a:rPr>
                <a:t>EEC</a:t>
              </a:r>
            </a:p>
          </p:txBody>
        </p:sp>
        <p:sp>
          <p:nvSpPr>
            <p:cNvPr id="187" name="Chevron 186"/>
            <p:cNvSpPr/>
            <p:nvPr/>
          </p:nvSpPr>
          <p:spPr bwMode="auto">
            <a:xfrm>
              <a:off x="4139862" y="5833637"/>
              <a:ext cx="720663" cy="287045"/>
            </a:xfrm>
            <a:prstGeom prst="chevron">
              <a:avLst/>
            </a:prstGeom>
          </p:spPr>
          <p:style>
            <a:lnRef idx="2">
              <a:schemeClr val="accent2"/>
            </a:lnRef>
            <a:fillRef idx="1">
              <a:schemeClr val="lt1"/>
            </a:fillRef>
            <a:effectRef idx="0">
              <a:schemeClr val="accent2"/>
            </a:effectRef>
            <a:fontRef idx="minor">
              <a:schemeClr val="dk1"/>
            </a:fontRef>
          </p:style>
        </p:sp>
        <p:sp>
          <p:nvSpPr>
            <p:cNvPr id="188" name="TextBox 221"/>
            <p:cNvSpPr txBox="1">
              <a:spLocks noChangeArrowheads="1"/>
            </p:cNvSpPr>
            <p:nvPr/>
          </p:nvSpPr>
          <p:spPr bwMode="auto">
            <a:xfrm>
              <a:off x="4283968" y="5832973"/>
              <a:ext cx="504056" cy="245654"/>
            </a:xfrm>
            <a:prstGeom prst="rect">
              <a:avLst/>
            </a:prstGeom>
            <a:noFill/>
            <a:ln w="9525">
              <a:noFill/>
              <a:miter lim="800000"/>
              <a:headEnd/>
              <a:tailEnd/>
            </a:ln>
          </p:spPr>
          <p:txBody>
            <a:bodyPr>
              <a:spAutoFit/>
            </a:bodyPr>
            <a:lstStyle/>
            <a:p>
              <a:pPr eaLnBrk="0" hangingPunct="0"/>
              <a:r>
                <a:rPr lang="en-US" sz="1000" b="1">
                  <a:solidFill>
                    <a:schemeClr val="accent2"/>
                  </a:solidFill>
                </a:rPr>
                <a:t>EEC</a:t>
              </a:r>
            </a:p>
          </p:txBody>
        </p:sp>
        <p:sp>
          <p:nvSpPr>
            <p:cNvPr id="189" name="Chevron 188"/>
            <p:cNvSpPr/>
            <p:nvPr/>
          </p:nvSpPr>
          <p:spPr bwMode="auto">
            <a:xfrm>
              <a:off x="7379673" y="5814501"/>
              <a:ext cx="720663" cy="328507"/>
            </a:xfrm>
            <a:prstGeom prst="chevron">
              <a:avLst/>
            </a:prstGeom>
          </p:spPr>
          <p:style>
            <a:lnRef idx="2">
              <a:schemeClr val="accent2"/>
            </a:lnRef>
            <a:fillRef idx="1">
              <a:schemeClr val="lt1"/>
            </a:fillRef>
            <a:effectRef idx="0">
              <a:schemeClr val="accent2"/>
            </a:effectRef>
            <a:fontRef idx="minor">
              <a:schemeClr val="dk1"/>
            </a:fontRef>
          </p:style>
        </p:sp>
        <p:sp>
          <p:nvSpPr>
            <p:cNvPr id="190" name="TextBox 219"/>
            <p:cNvSpPr txBox="1">
              <a:spLocks noChangeArrowheads="1"/>
            </p:cNvSpPr>
            <p:nvPr/>
          </p:nvSpPr>
          <p:spPr bwMode="auto">
            <a:xfrm>
              <a:off x="7524328" y="5814501"/>
              <a:ext cx="504113" cy="246221"/>
            </a:xfrm>
            <a:prstGeom prst="rect">
              <a:avLst/>
            </a:prstGeom>
            <a:noFill/>
            <a:ln w="9525">
              <a:noFill/>
              <a:miter lim="800000"/>
              <a:headEnd/>
              <a:tailEnd/>
            </a:ln>
          </p:spPr>
          <p:txBody>
            <a:bodyPr>
              <a:spAutoFit/>
            </a:bodyPr>
            <a:lstStyle/>
            <a:p>
              <a:pPr eaLnBrk="0" hangingPunct="0"/>
              <a:r>
                <a:rPr lang="en-US" sz="1000" b="1">
                  <a:solidFill>
                    <a:schemeClr val="accent2"/>
                  </a:solidFill>
                </a:rPr>
                <a:t>EEC</a:t>
              </a:r>
            </a:p>
          </p:txBody>
        </p:sp>
      </p:grpSp>
      <p:sp>
        <p:nvSpPr>
          <p:cNvPr id="191" name="TextBox 190"/>
          <p:cNvSpPr txBox="1"/>
          <p:nvPr/>
        </p:nvSpPr>
        <p:spPr>
          <a:xfrm>
            <a:off x="490909" y="5120695"/>
            <a:ext cx="5668962" cy="338138"/>
          </a:xfrm>
          <a:prstGeom prst="rect">
            <a:avLst/>
          </a:prstGeom>
          <a:noFill/>
        </p:spPr>
        <p:txBody>
          <a:bodyPr wrap="none">
            <a:spAutoFit/>
          </a:bodyPr>
          <a:lstStyle/>
          <a:p>
            <a:pPr eaLnBrk="0" hangingPunct="0">
              <a:defRPr/>
            </a:pPr>
            <a:r>
              <a:rPr lang="en-US" sz="1600" b="1" dirty="0">
                <a:solidFill>
                  <a:schemeClr val="accent4">
                    <a:lumMod val="75000"/>
                  </a:schemeClr>
                </a:solidFill>
                <a:latin typeface="Arial" charset="0"/>
                <a:cs typeface="+mn-cs"/>
              </a:rPr>
              <a:t>Reporting and Evaluation of the continued need for DDT</a:t>
            </a:r>
          </a:p>
        </p:txBody>
      </p:sp>
      <p:sp>
        <p:nvSpPr>
          <p:cNvPr id="192" name="Chevron 191"/>
          <p:cNvSpPr/>
          <p:nvPr/>
        </p:nvSpPr>
        <p:spPr bwMode="auto">
          <a:xfrm>
            <a:off x="491033" y="4216672"/>
            <a:ext cx="8785225" cy="288925"/>
          </a:xfrm>
          <a:prstGeom prst="chevron">
            <a:avLst/>
          </a:prstGeom>
        </p:spPr>
        <p:style>
          <a:lnRef idx="0">
            <a:schemeClr val="accent3"/>
          </a:lnRef>
          <a:fillRef idx="3">
            <a:schemeClr val="accent3"/>
          </a:fillRef>
          <a:effectRef idx="3">
            <a:schemeClr val="accent3"/>
          </a:effectRef>
          <a:fontRef idx="minor">
            <a:schemeClr val="lt1"/>
          </a:fontRef>
        </p:style>
      </p:sp>
      <p:sp>
        <p:nvSpPr>
          <p:cNvPr id="193" name="TextBox 192"/>
          <p:cNvSpPr txBox="1"/>
          <p:nvPr/>
        </p:nvSpPr>
        <p:spPr>
          <a:xfrm>
            <a:off x="490909" y="3879270"/>
            <a:ext cx="6502400" cy="338138"/>
          </a:xfrm>
          <a:prstGeom prst="rect">
            <a:avLst/>
          </a:prstGeom>
          <a:noFill/>
        </p:spPr>
        <p:txBody>
          <a:bodyPr wrap="none">
            <a:spAutoFit/>
          </a:bodyPr>
          <a:lstStyle/>
          <a:p>
            <a:pPr eaLnBrk="0" hangingPunct="0">
              <a:defRPr/>
            </a:pPr>
            <a:r>
              <a:rPr lang="en-US" sz="1600" b="1" dirty="0">
                <a:solidFill>
                  <a:schemeClr val="accent4">
                    <a:lumMod val="75000"/>
                  </a:schemeClr>
                </a:solidFill>
                <a:latin typeface="Arial" charset="0"/>
                <a:cs typeface="+mn-cs"/>
              </a:rPr>
              <a:t>Reporting and Evaluation of progress towards BDEs elimination</a:t>
            </a:r>
          </a:p>
        </p:txBody>
      </p:sp>
      <p:grpSp>
        <p:nvGrpSpPr>
          <p:cNvPr id="194" name="Group 208"/>
          <p:cNvGrpSpPr>
            <a:grpSpLocks/>
          </p:cNvGrpSpPr>
          <p:nvPr/>
        </p:nvGrpSpPr>
        <p:grpSpPr bwMode="auto">
          <a:xfrm>
            <a:off x="2762621" y="4172958"/>
            <a:ext cx="5368925" cy="387350"/>
            <a:chOff x="2451008" y="4214432"/>
            <a:chExt cx="5369195" cy="386700"/>
          </a:xfrm>
        </p:grpSpPr>
        <p:sp>
          <p:nvSpPr>
            <p:cNvPr id="195" name="Chevron 194"/>
            <p:cNvSpPr/>
            <p:nvPr/>
          </p:nvSpPr>
          <p:spPr bwMode="auto">
            <a:xfrm>
              <a:off x="7024679" y="4250100"/>
              <a:ext cx="720724" cy="289358"/>
            </a:xfrm>
            <a:prstGeom prst="chevron">
              <a:avLst/>
            </a:prstGeom>
          </p:spPr>
          <p:style>
            <a:lnRef idx="0">
              <a:schemeClr val="accent5"/>
            </a:lnRef>
            <a:fillRef idx="3">
              <a:schemeClr val="accent5"/>
            </a:fillRef>
            <a:effectRef idx="3">
              <a:schemeClr val="accent5"/>
            </a:effectRef>
            <a:fontRef idx="minor">
              <a:schemeClr val="lt1"/>
            </a:fontRef>
          </p:style>
        </p:sp>
        <p:sp>
          <p:nvSpPr>
            <p:cNvPr id="196" name="Chevron 195"/>
            <p:cNvSpPr/>
            <p:nvPr/>
          </p:nvSpPr>
          <p:spPr bwMode="auto">
            <a:xfrm>
              <a:off x="2451008" y="4258807"/>
              <a:ext cx="720724" cy="289358"/>
            </a:xfrm>
            <a:prstGeom prst="chevron">
              <a:avLst/>
            </a:prstGeom>
          </p:spPr>
          <p:style>
            <a:lnRef idx="0">
              <a:schemeClr val="accent5"/>
            </a:lnRef>
            <a:fillRef idx="3">
              <a:schemeClr val="accent5"/>
            </a:fillRef>
            <a:effectRef idx="3">
              <a:schemeClr val="accent5"/>
            </a:effectRef>
            <a:fontRef idx="minor">
              <a:schemeClr val="lt1"/>
            </a:fontRef>
          </p:style>
        </p:sp>
        <p:sp>
          <p:nvSpPr>
            <p:cNvPr id="197" name="Chevron 196"/>
            <p:cNvSpPr/>
            <p:nvPr/>
          </p:nvSpPr>
          <p:spPr bwMode="auto">
            <a:xfrm>
              <a:off x="4817016" y="4258809"/>
              <a:ext cx="720724" cy="289358"/>
            </a:xfrm>
            <a:prstGeom prst="chevron">
              <a:avLst/>
            </a:prstGeom>
          </p:spPr>
          <p:style>
            <a:lnRef idx="0">
              <a:schemeClr val="accent5"/>
            </a:lnRef>
            <a:fillRef idx="3">
              <a:schemeClr val="accent5"/>
            </a:fillRef>
            <a:effectRef idx="3">
              <a:schemeClr val="accent5"/>
            </a:effectRef>
            <a:fontRef idx="minor">
              <a:schemeClr val="lt1"/>
            </a:fontRef>
          </p:style>
        </p:sp>
        <p:sp>
          <p:nvSpPr>
            <p:cNvPr id="198" name="TextBox 171"/>
            <p:cNvSpPr txBox="1">
              <a:spLocks noChangeArrowheads="1"/>
            </p:cNvSpPr>
            <p:nvPr/>
          </p:nvSpPr>
          <p:spPr bwMode="auto">
            <a:xfrm>
              <a:off x="2462730" y="4231844"/>
              <a:ext cx="776777" cy="369288"/>
            </a:xfrm>
            <a:prstGeom prst="rect">
              <a:avLst/>
            </a:prstGeom>
            <a:noFill/>
            <a:ln w="9525">
              <a:noFill/>
              <a:miter lim="800000"/>
              <a:headEnd/>
              <a:tailEnd/>
            </a:ln>
          </p:spPr>
          <p:txBody>
            <a:bodyPr>
              <a:spAutoFit/>
            </a:bodyPr>
            <a:lstStyle/>
            <a:p>
              <a:pPr eaLnBrk="0" hangingPunct="0"/>
              <a:r>
                <a:rPr lang="en-US" sz="900" b="1">
                  <a:solidFill>
                    <a:srgbClr val="000000"/>
                  </a:solidFill>
                </a:rPr>
                <a:t>Progress evaluation</a:t>
              </a:r>
            </a:p>
          </p:txBody>
        </p:sp>
        <p:sp>
          <p:nvSpPr>
            <p:cNvPr id="199" name="TextBox 171"/>
            <p:cNvSpPr txBox="1">
              <a:spLocks noChangeArrowheads="1"/>
            </p:cNvSpPr>
            <p:nvPr/>
          </p:nvSpPr>
          <p:spPr bwMode="auto">
            <a:xfrm>
              <a:off x="4819429" y="4223139"/>
              <a:ext cx="762723" cy="369288"/>
            </a:xfrm>
            <a:prstGeom prst="rect">
              <a:avLst/>
            </a:prstGeom>
            <a:noFill/>
            <a:ln w="9525">
              <a:noFill/>
              <a:miter lim="800000"/>
              <a:headEnd/>
              <a:tailEnd/>
            </a:ln>
          </p:spPr>
          <p:txBody>
            <a:bodyPr>
              <a:spAutoFit/>
            </a:bodyPr>
            <a:lstStyle/>
            <a:p>
              <a:pPr eaLnBrk="0" hangingPunct="0"/>
              <a:r>
                <a:rPr lang="en-US" sz="900" b="1">
                  <a:solidFill>
                    <a:srgbClr val="000000"/>
                  </a:solidFill>
                </a:rPr>
                <a:t>Progress evaluation</a:t>
              </a:r>
            </a:p>
          </p:txBody>
        </p:sp>
        <p:sp>
          <p:nvSpPr>
            <p:cNvPr id="200" name="TextBox 171"/>
            <p:cNvSpPr txBox="1">
              <a:spLocks noChangeArrowheads="1"/>
            </p:cNvSpPr>
            <p:nvPr/>
          </p:nvSpPr>
          <p:spPr bwMode="auto">
            <a:xfrm>
              <a:off x="7028056" y="4214432"/>
              <a:ext cx="792147" cy="369288"/>
            </a:xfrm>
            <a:prstGeom prst="rect">
              <a:avLst/>
            </a:prstGeom>
            <a:noFill/>
            <a:ln w="9525">
              <a:noFill/>
              <a:miter lim="800000"/>
              <a:headEnd/>
              <a:tailEnd/>
            </a:ln>
          </p:spPr>
          <p:txBody>
            <a:bodyPr>
              <a:spAutoFit/>
            </a:bodyPr>
            <a:lstStyle/>
            <a:p>
              <a:pPr eaLnBrk="0" hangingPunct="0"/>
              <a:r>
                <a:rPr lang="en-US" sz="900" b="1">
                  <a:solidFill>
                    <a:srgbClr val="000000"/>
                  </a:solidFill>
                </a:rPr>
                <a:t>Progress evaluation</a:t>
              </a:r>
            </a:p>
          </p:txBody>
        </p:sp>
      </p:grpSp>
      <p:sp>
        <p:nvSpPr>
          <p:cNvPr id="201" name="Chevron 200"/>
          <p:cNvSpPr/>
          <p:nvPr/>
        </p:nvSpPr>
        <p:spPr bwMode="auto">
          <a:xfrm>
            <a:off x="495380" y="4856776"/>
            <a:ext cx="8785225" cy="288925"/>
          </a:xfrm>
          <a:prstGeom prst="chevron">
            <a:avLst/>
          </a:prstGeom>
        </p:spPr>
        <p:style>
          <a:lnRef idx="0">
            <a:schemeClr val="accent3"/>
          </a:lnRef>
          <a:fillRef idx="3">
            <a:schemeClr val="accent3"/>
          </a:fillRef>
          <a:effectRef idx="3">
            <a:schemeClr val="accent3"/>
          </a:effectRef>
          <a:fontRef idx="minor">
            <a:schemeClr val="lt1"/>
          </a:fontRef>
        </p:style>
      </p:sp>
      <p:sp>
        <p:nvSpPr>
          <p:cNvPr id="202" name="TextBox 201"/>
          <p:cNvSpPr txBox="1"/>
          <p:nvPr/>
        </p:nvSpPr>
        <p:spPr>
          <a:xfrm>
            <a:off x="495671" y="4519033"/>
            <a:ext cx="5807075" cy="338137"/>
          </a:xfrm>
          <a:prstGeom prst="rect">
            <a:avLst/>
          </a:prstGeom>
          <a:noFill/>
        </p:spPr>
        <p:txBody>
          <a:bodyPr wrap="none">
            <a:spAutoFit/>
          </a:bodyPr>
          <a:lstStyle/>
          <a:p>
            <a:pPr eaLnBrk="0" hangingPunct="0">
              <a:defRPr/>
            </a:pPr>
            <a:r>
              <a:rPr lang="en-US" sz="1600" b="1" dirty="0">
                <a:solidFill>
                  <a:schemeClr val="accent4">
                    <a:lumMod val="75000"/>
                  </a:schemeClr>
                </a:solidFill>
                <a:latin typeface="Arial" charset="0"/>
                <a:cs typeface="+mn-cs"/>
              </a:rPr>
              <a:t>Reporting and Evaluation of the continued need for PFOS</a:t>
            </a:r>
          </a:p>
        </p:txBody>
      </p:sp>
      <p:grpSp>
        <p:nvGrpSpPr>
          <p:cNvPr id="203" name="Group 210"/>
          <p:cNvGrpSpPr>
            <a:grpSpLocks/>
          </p:cNvGrpSpPr>
          <p:nvPr/>
        </p:nvGrpSpPr>
        <p:grpSpPr bwMode="auto">
          <a:xfrm>
            <a:off x="4021509" y="4804783"/>
            <a:ext cx="5351462" cy="377825"/>
            <a:chOff x="3709988" y="4846233"/>
            <a:chExt cx="5351194" cy="378040"/>
          </a:xfrm>
        </p:grpSpPr>
        <p:grpSp>
          <p:nvGrpSpPr>
            <p:cNvPr id="204" name="Group 209"/>
            <p:cNvGrpSpPr>
              <a:grpSpLocks/>
            </p:cNvGrpSpPr>
            <p:nvPr/>
          </p:nvGrpSpPr>
          <p:grpSpPr bwMode="auto">
            <a:xfrm>
              <a:off x="3709988" y="4889500"/>
              <a:ext cx="5249862" cy="298450"/>
              <a:chOff x="3709389" y="4890204"/>
              <a:chExt cx="5250853" cy="298067"/>
            </a:xfrm>
          </p:grpSpPr>
          <p:sp>
            <p:nvSpPr>
              <p:cNvPr id="208" name="Chevron 207"/>
              <p:cNvSpPr/>
              <p:nvPr/>
            </p:nvSpPr>
            <p:spPr bwMode="auto">
              <a:xfrm>
                <a:off x="8239518" y="4890204"/>
                <a:ext cx="720724" cy="289358"/>
              </a:xfrm>
              <a:prstGeom prst="chevron">
                <a:avLst/>
              </a:prstGeom>
            </p:spPr>
            <p:style>
              <a:lnRef idx="0">
                <a:schemeClr val="accent5"/>
              </a:lnRef>
              <a:fillRef idx="3">
                <a:schemeClr val="accent5"/>
              </a:fillRef>
              <a:effectRef idx="3">
                <a:schemeClr val="accent5"/>
              </a:effectRef>
              <a:fontRef idx="minor">
                <a:schemeClr val="lt1"/>
              </a:fontRef>
            </p:style>
          </p:sp>
          <p:sp>
            <p:nvSpPr>
              <p:cNvPr id="209" name="Chevron 203"/>
              <p:cNvSpPr/>
              <p:nvPr/>
            </p:nvSpPr>
            <p:spPr bwMode="auto">
              <a:xfrm>
                <a:off x="3709389" y="4898912"/>
                <a:ext cx="720724" cy="289358"/>
              </a:xfrm>
              <a:prstGeom prst="chevron">
                <a:avLst/>
              </a:prstGeom>
            </p:spPr>
            <p:style>
              <a:lnRef idx="0">
                <a:schemeClr val="accent5"/>
              </a:lnRef>
              <a:fillRef idx="3">
                <a:schemeClr val="accent5"/>
              </a:fillRef>
              <a:effectRef idx="3">
                <a:schemeClr val="accent5"/>
              </a:effectRef>
              <a:fontRef idx="minor">
                <a:schemeClr val="lt1"/>
              </a:fontRef>
            </p:style>
          </p:sp>
          <p:sp>
            <p:nvSpPr>
              <p:cNvPr id="210" name="Chevron 209"/>
              <p:cNvSpPr/>
              <p:nvPr/>
            </p:nvSpPr>
            <p:spPr bwMode="auto">
              <a:xfrm>
                <a:off x="6014437" y="4898913"/>
                <a:ext cx="720724" cy="289358"/>
              </a:xfrm>
              <a:prstGeom prst="chevron">
                <a:avLst/>
              </a:prstGeom>
            </p:spPr>
            <p:style>
              <a:lnRef idx="0">
                <a:schemeClr val="accent5"/>
              </a:lnRef>
              <a:fillRef idx="3">
                <a:schemeClr val="accent5"/>
              </a:fillRef>
              <a:effectRef idx="3">
                <a:schemeClr val="accent5"/>
              </a:effectRef>
              <a:fontRef idx="minor">
                <a:schemeClr val="lt1"/>
              </a:fontRef>
            </p:style>
          </p:sp>
        </p:grpSp>
        <p:sp>
          <p:nvSpPr>
            <p:cNvPr id="205" name="TextBox 171"/>
            <p:cNvSpPr txBox="1">
              <a:spLocks noChangeArrowheads="1"/>
            </p:cNvSpPr>
            <p:nvPr/>
          </p:nvSpPr>
          <p:spPr bwMode="auto">
            <a:xfrm>
              <a:off x="3721219" y="4854938"/>
              <a:ext cx="776764" cy="369332"/>
            </a:xfrm>
            <a:prstGeom prst="rect">
              <a:avLst/>
            </a:prstGeom>
            <a:noFill/>
            <a:ln w="9525">
              <a:noFill/>
              <a:miter lim="800000"/>
              <a:headEnd/>
              <a:tailEnd/>
            </a:ln>
          </p:spPr>
          <p:txBody>
            <a:bodyPr>
              <a:spAutoFit/>
            </a:bodyPr>
            <a:lstStyle/>
            <a:p>
              <a:pPr eaLnBrk="0" hangingPunct="0"/>
              <a:r>
                <a:rPr lang="en-US" sz="900" b="1">
                  <a:solidFill>
                    <a:srgbClr val="000000"/>
                  </a:solidFill>
                </a:rPr>
                <a:t>Progress evaluation</a:t>
              </a:r>
            </a:p>
          </p:txBody>
        </p:sp>
        <p:sp>
          <p:nvSpPr>
            <p:cNvPr id="206" name="TextBox 171"/>
            <p:cNvSpPr txBox="1">
              <a:spLocks noChangeArrowheads="1"/>
            </p:cNvSpPr>
            <p:nvPr/>
          </p:nvSpPr>
          <p:spPr bwMode="auto">
            <a:xfrm>
              <a:off x="6043042" y="4854941"/>
              <a:ext cx="762710" cy="369332"/>
            </a:xfrm>
            <a:prstGeom prst="rect">
              <a:avLst/>
            </a:prstGeom>
            <a:noFill/>
            <a:ln w="9525">
              <a:noFill/>
              <a:miter lim="800000"/>
              <a:headEnd/>
              <a:tailEnd/>
            </a:ln>
          </p:spPr>
          <p:txBody>
            <a:bodyPr>
              <a:spAutoFit/>
            </a:bodyPr>
            <a:lstStyle/>
            <a:p>
              <a:pPr eaLnBrk="0" hangingPunct="0"/>
              <a:r>
                <a:rPr lang="en-US" sz="900" b="1">
                  <a:solidFill>
                    <a:srgbClr val="000000"/>
                  </a:solidFill>
                </a:rPr>
                <a:t>Progress evaluation</a:t>
              </a:r>
            </a:p>
          </p:txBody>
        </p:sp>
        <p:sp>
          <p:nvSpPr>
            <p:cNvPr id="207" name="TextBox 171"/>
            <p:cNvSpPr txBox="1">
              <a:spLocks noChangeArrowheads="1"/>
            </p:cNvSpPr>
            <p:nvPr/>
          </p:nvSpPr>
          <p:spPr bwMode="auto">
            <a:xfrm>
              <a:off x="8269049" y="4846233"/>
              <a:ext cx="792133" cy="369332"/>
            </a:xfrm>
            <a:prstGeom prst="rect">
              <a:avLst/>
            </a:prstGeom>
            <a:noFill/>
            <a:ln w="9525">
              <a:noFill/>
              <a:miter lim="800000"/>
              <a:headEnd/>
              <a:tailEnd/>
            </a:ln>
          </p:spPr>
          <p:txBody>
            <a:bodyPr>
              <a:spAutoFit/>
            </a:bodyPr>
            <a:lstStyle/>
            <a:p>
              <a:pPr eaLnBrk="0" hangingPunct="0"/>
              <a:r>
                <a:rPr lang="en-US" sz="900" b="1">
                  <a:solidFill>
                    <a:srgbClr val="000000"/>
                  </a:solidFill>
                </a:rPr>
                <a:t>Progress evaluation</a:t>
              </a:r>
            </a:p>
          </p:txBody>
        </p:sp>
      </p:grpSp>
      <p:grpSp>
        <p:nvGrpSpPr>
          <p:cNvPr id="211" name="Group 177"/>
          <p:cNvGrpSpPr>
            <a:grpSpLocks/>
          </p:cNvGrpSpPr>
          <p:nvPr/>
        </p:nvGrpSpPr>
        <p:grpSpPr bwMode="auto">
          <a:xfrm>
            <a:off x="1071934" y="3577645"/>
            <a:ext cx="7748587" cy="288925"/>
            <a:chOff x="1331913" y="5085403"/>
            <a:chExt cx="7748019" cy="288491"/>
          </a:xfrm>
        </p:grpSpPr>
        <p:grpSp>
          <p:nvGrpSpPr>
            <p:cNvPr id="212" name="Group 235"/>
            <p:cNvGrpSpPr>
              <a:grpSpLocks/>
            </p:cNvGrpSpPr>
            <p:nvPr/>
          </p:nvGrpSpPr>
          <p:grpSpPr bwMode="auto">
            <a:xfrm>
              <a:off x="1331913" y="5085403"/>
              <a:ext cx="7632140" cy="288491"/>
              <a:chOff x="1403649" y="3573649"/>
              <a:chExt cx="7632214" cy="287567"/>
            </a:xfrm>
          </p:grpSpPr>
          <p:sp>
            <p:nvSpPr>
              <p:cNvPr id="217" name="Chevron 216"/>
              <p:cNvSpPr/>
              <p:nvPr/>
            </p:nvSpPr>
            <p:spPr>
              <a:xfrm>
                <a:off x="1403649" y="3573649"/>
                <a:ext cx="720679" cy="287567"/>
              </a:xfrm>
              <a:prstGeom prst="chevron">
                <a:avLst/>
              </a:prstGeom>
              <a:solidFill>
                <a:schemeClr val="bg1"/>
              </a:solidFill>
              <a:ln>
                <a:solidFill>
                  <a:srgbClr val="7030A0"/>
                </a:solidFill>
              </a:ln>
            </p:spPr>
            <p:style>
              <a:lnRef idx="3">
                <a:schemeClr val="lt1"/>
              </a:lnRef>
              <a:fillRef idx="1">
                <a:schemeClr val="accent6"/>
              </a:fillRef>
              <a:effectRef idx="1">
                <a:schemeClr val="accent6"/>
              </a:effectRef>
              <a:fontRef idx="minor">
                <a:schemeClr val="lt1"/>
              </a:fontRef>
            </p:style>
          </p:sp>
          <p:sp>
            <p:nvSpPr>
              <p:cNvPr id="218" name="Chevron 217"/>
              <p:cNvSpPr/>
              <p:nvPr/>
            </p:nvSpPr>
            <p:spPr>
              <a:xfrm>
                <a:off x="8315184" y="3573649"/>
                <a:ext cx="720679" cy="287567"/>
              </a:xfrm>
              <a:prstGeom prst="chevron">
                <a:avLst/>
              </a:prstGeom>
              <a:ln>
                <a:solidFill>
                  <a:srgbClr val="7030A0"/>
                </a:solidFill>
              </a:ln>
            </p:spPr>
            <p:style>
              <a:lnRef idx="2">
                <a:schemeClr val="accent2"/>
              </a:lnRef>
              <a:fillRef idx="1">
                <a:schemeClr val="lt1"/>
              </a:fillRef>
              <a:effectRef idx="0">
                <a:schemeClr val="accent2"/>
              </a:effectRef>
              <a:fontRef idx="minor">
                <a:schemeClr val="dk1"/>
              </a:fontRef>
            </p:style>
          </p:sp>
          <p:sp>
            <p:nvSpPr>
              <p:cNvPr id="219" name="Chevron 218"/>
              <p:cNvSpPr/>
              <p:nvPr/>
            </p:nvSpPr>
            <p:spPr>
              <a:xfrm>
                <a:off x="3706964" y="3573649"/>
                <a:ext cx="720679" cy="287567"/>
              </a:xfrm>
              <a:prstGeom prst="chevron">
                <a:avLst/>
              </a:prstGeom>
              <a:ln>
                <a:solidFill>
                  <a:srgbClr val="7030A0"/>
                </a:solidFill>
              </a:ln>
            </p:spPr>
            <p:style>
              <a:lnRef idx="2">
                <a:schemeClr val="accent2"/>
              </a:lnRef>
              <a:fillRef idx="1">
                <a:schemeClr val="lt1"/>
              </a:fillRef>
              <a:effectRef idx="0">
                <a:schemeClr val="accent2"/>
              </a:effectRef>
              <a:fontRef idx="minor">
                <a:schemeClr val="dk1"/>
              </a:fontRef>
            </p:style>
          </p:sp>
          <p:sp>
            <p:nvSpPr>
              <p:cNvPr id="220" name="Chevron 219"/>
              <p:cNvSpPr/>
              <p:nvPr/>
            </p:nvSpPr>
            <p:spPr>
              <a:xfrm>
                <a:off x="6011868" y="3573649"/>
                <a:ext cx="720679" cy="287567"/>
              </a:xfrm>
              <a:prstGeom prst="chevron">
                <a:avLst/>
              </a:prstGeom>
              <a:ln>
                <a:solidFill>
                  <a:srgbClr val="7030A0"/>
                </a:solidFill>
              </a:ln>
            </p:spPr>
            <p:style>
              <a:lnRef idx="2">
                <a:schemeClr val="accent2"/>
              </a:lnRef>
              <a:fillRef idx="1">
                <a:schemeClr val="lt1"/>
              </a:fillRef>
              <a:effectRef idx="0">
                <a:schemeClr val="accent2"/>
              </a:effectRef>
              <a:fontRef idx="minor">
                <a:schemeClr val="dk1"/>
              </a:fontRef>
            </p:style>
          </p:sp>
        </p:grpSp>
        <p:sp>
          <p:nvSpPr>
            <p:cNvPr id="213" name="TextBox 171"/>
            <p:cNvSpPr txBox="1">
              <a:spLocks noChangeArrowheads="1"/>
            </p:cNvSpPr>
            <p:nvPr/>
          </p:nvSpPr>
          <p:spPr bwMode="auto">
            <a:xfrm>
              <a:off x="1371597" y="5113934"/>
              <a:ext cx="723847" cy="230485"/>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sp>
          <p:nvSpPr>
            <p:cNvPr id="214" name="TextBox 171"/>
            <p:cNvSpPr txBox="1">
              <a:spLocks noChangeArrowheads="1"/>
            </p:cNvSpPr>
            <p:nvPr/>
          </p:nvSpPr>
          <p:spPr bwMode="auto">
            <a:xfrm>
              <a:off x="3698379" y="5104424"/>
              <a:ext cx="792088" cy="230485"/>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sp>
          <p:nvSpPr>
            <p:cNvPr id="215" name="TextBox 171"/>
            <p:cNvSpPr txBox="1">
              <a:spLocks noChangeArrowheads="1"/>
            </p:cNvSpPr>
            <p:nvPr/>
          </p:nvSpPr>
          <p:spPr bwMode="auto">
            <a:xfrm>
              <a:off x="5983587" y="5113935"/>
              <a:ext cx="792088" cy="230485"/>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sp>
          <p:nvSpPr>
            <p:cNvPr id="216" name="TextBox 171"/>
            <p:cNvSpPr txBox="1">
              <a:spLocks noChangeArrowheads="1"/>
            </p:cNvSpPr>
            <p:nvPr/>
          </p:nvSpPr>
          <p:spPr bwMode="auto">
            <a:xfrm>
              <a:off x="8287844" y="5113922"/>
              <a:ext cx="792088" cy="230484"/>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grpSp>
      <p:grpSp>
        <p:nvGrpSpPr>
          <p:cNvPr id="221" name="Group 208"/>
          <p:cNvGrpSpPr>
            <a:grpSpLocks/>
          </p:cNvGrpSpPr>
          <p:nvPr/>
        </p:nvGrpSpPr>
        <p:grpSpPr bwMode="auto">
          <a:xfrm>
            <a:off x="2181596" y="4199945"/>
            <a:ext cx="5397500" cy="296863"/>
            <a:chOff x="2451008" y="4250100"/>
            <a:chExt cx="5397770" cy="298067"/>
          </a:xfrm>
        </p:grpSpPr>
        <p:sp>
          <p:nvSpPr>
            <p:cNvPr id="222" name="Chevron 221"/>
            <p:cNvSpPr/>
            <p:nvPr/>
          </p:nvSpPr>
          <p:spPr bwMode="auto">
            <a:xfrm>
              <a:off x="7024825" y="4250100"/>
              <a:ext cx="720761" cy="290097"/>
            </a:xfrm>
            <a:prstGeom prst="chevron">
              <a:avLst/>
            </a:prstGeom>
          </p:spPr>
          <p:style>
            <a:lnRef idx="1">
              <a:schemeClr val="accent4"/>
            </a:lnRef>
            <a:fillRef idx="2">
              <a:schemeClr val="accent4"/>
            </a:fillRef>
            <a:effectRef idx="1">
              <a:schemeClr val="accent4"/>
            </a:effectRef>
            <a:fontRef idx="minor">
              <a:schemeClr val="dk1"/>
            </a:fontRef>
          </p:style>
        </p:sp>
        <p:sp>
          <p:nvSpPr>
            <p:cNvPr id="223" name="Chevron 222"/>
            <p:cNvSpPr/>
            <p:nvPr/>
          </p:nvSpPr>
          <p:spPr bwMode="auto">
            <a:xfrm>
              <a:off x="2451008" y="4258070"/>
              <a:ext cx="720761" cy="290097"/>
            </a:xfrm>
            <a:prstGeom prst="chevron">
              <a:avLst/>
            </a:prstGeom>
          </p:spPr>
          <p:style>
            <a:lnRef idx="1">
              <a:schemeClr val="accent4"/>
            </a:lnRef>
            <a:fillRef idx="2">
              <a:schemeClr val="accent4"/>
            </a:fillRef>
            <a:effectRef idx="1">
              <a:schemeClr val="accent4"/>
            </a:effectRef>
            <a:fontRef idx="minor">
              <a:schemeClr val="dk1"/>
            </a:fontRef>
          </p:style>
        </p:sp>
        <p:sp>
          <p:nvSpPr>
            <p:cNvPr id="224" name="Chevron 223"/>
            <p:cNvSpPr/>
            <p:nvPr/>
          </p:nvSpPr>
          <p:spPr bwMode="auto">
            <a:xfrm>
              <a:off x="4816501" y="4258070"/>
              <a:ext cx="720761" cy="290097"/>
            </a:xfrm>
            <a:prstGeom prst="chevron">
              <a:avLst/>
            </a:prstGeom>
          </p:spPr>
          <p:style>
            <a:lnRef idx="1">
              <a:schemeClr val="accent4"/>
            </a:lnRef>
            <a:fillRef idx="2">
              <a:schemeClr val="accent4"/>
            </a:fillRef>
            <a:effectRef idx="1">
              <a:schemeClr val="accent4"/>
            </a:effectRef>
            <a:fontRef idx="minor">
              <a:schemeClr val="dk1"/>
            </a:fontRef>
          </p:style>
        </p:sp>
        <p:sp>
          <p:nvSpPr>
            <p:cNvPr id="225" name="TextBox 171"/>
            <p:cNvSpPr txBox="1">
              <a:spLocks noChangeArrowheads="1"/>
            </p:cNvSpPr>
            <p:nvPr/>
          </p:nvSpPr>
          <p:spPr bwMode="auto">
            <a:xfrm>
              <a:off x="2481781" y="4279463"/>
              <a:ext cx="776777" cy="230805"/>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sp>
          <p:nvSpPr>
            <p:cNvPr id="226" name="TextBox 171"/>
            <p:cNvSpPr txBox="1">
              <a:spLocks noChangeArrowheads="1"/>
            </p:cNvSpPr>
            <p:nvPr/>
          </p:nvSpPr>
          <p:spPr bwMode="auto">
            <a:xfrm>
              <a:off x="4848003" y="4299337"/>
              <a:ext cx="828859" cy="230804"/>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sp>
          <p:nvSpPr>
            <p:cNvPr id="227" name="TextBox 171"/>
            <p:cNvSpPr txBox="1">
              <a:spLocks noChangeArrowheads="1"/>
            </p:cNvSpPr>
            <p:nvPr/>
          </p:nvSpPr>
          <p:spPr bwMode="auto">
            <a:xfrm>
              <a:off x="7056631" y="4271568"/>
              <a:ext cx="792147" cy="230804"/>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grpSp>
      <p:grpSp>
        <p:nvGrpSpPr>
          <p:cNvPr id="228" name="Group 208"/>
          <p:cNvGrpSpPr>
            <a:grpSpLocks/>
          </p:cNvGrpSpPr>
          <p:nvPr/>
        </p:nvGrpSpPr>
        <p:grpSpPr bwMode="auto">
          <a:xfrm>
            <a:off x="3438896" y="4838120"/>
            <a:ext cx="5349875" cy="306388"/>
            <a:chOff x="2498634" y="4250100"/>
            <a:chExt cx="5350144" cy="307591"/>
          </a:xfrm>
        </p:grpSpPr>
        <p:sp>
          <p:nvSpPr>
            <p:cNvPr id="229" name="Chevron 228"/>
            <p:cNvSpPr/>
            <p:nvPr/>
          </p:nvSpPr>
          <p:spPr bwMode="auto">
            <a:xfrm>
              <a:off x="7024825" y="4250100"/>
              <a:ext cx="720761" cy="290059"/>
            </a:xfrm>
            <a:prstGeom prst="chevron">
              <a:avLst/>
            </a:prstGeom>
          </p:spPr>
          <p:style>
            <a:lnRef idx="1">
              <a:schemeClr val="accent4"/>
            </a:lnRef>
            <a:fillRef idx="2">
              <a:schemeClr val="accent4"/>
            </a:fillRef>
            <a:effectRef idx="1">
              <a:schemeClr val="accent4"/>
            </a:effectRef>
            <a:fontRef idx="minor">
              <a:schemeClr val="dk1"/>
            </a:fontRef>
          </p:style>
        </p:sp>
        <p:sp>
          <p:nvSpPr>
            <p:cNvPr id="230" name="Chevron 229"/>
            <p:cNvSpPr/>
            <p:nvPr/>
          </p:nvSpPr>
          <p:spPr bwMode="auto">
            <a:xfrm>
              <a:off x="2498634" y="4267632"/>
              <a:ext cx="720761" cy="290059"/>
            </a:xfrm>
            <a:prstGeom prst="chevron">
              <a:avLst/>
            </a:prstGeom>
          </p:spPr>
          <p:style>
            <a:lnRef idx="1">
              <a:schemeClr val="accent4"/>
            </a:lnRef>
            <a:fillRef idx="2">
              <a:schemeClr val="accent4"/>
            </a:fillRef>
            <a:effectRef idx="1">
              <a:schemeClr val="accent4"/>
            </a:effectRef>
            <a:fontRef idx="minor">
              <a:schemeClr val="dk1"/>
            </a:fontRef>
          </p:style>
        </p:sp>
        <p:sp>
          <p:nvSpPr>
            <p:cNvPr id="231" name="Chevron 230"/>
            <p:cNvSpPr/>
            <p:nvPr/>
          </p:nvSpPr>
          <p:spPr bwMode="auto">
            <a:xfrm>
              <a:off x="4816501" y="4258069"/>
              <a:ext cx="720761" cy="290059"/>
            </a:xfrm>
            <a:prstGeom prst="chevron">
              <a:avLst/>
            </a:prstGeom>
          </p:spPr>
          <p:style>
            <a:lnRef idx="1">
              <a:schemeClr val="accent4"/>
            </a:lnRef>
            <a:fillRef idx="2">
              <a:schemeClr val="accent4"/>
            </a:fillRef>
            <a:effectRef idx="1">
              <a:schemeClr val="accent4"/>
            </a:effectRef>
            <a:fontRef idx="minor">
              <a:schemeClr val="dk1"/>
            </a:fontRef>
          </p:style>
        </p:sp>
        <p:sp>
          <p:nvSpPr>
            <p:cNvPr id="232" name="TextBox 171"/>
            <p:cNvSpPr txBox="1">
              <a:spLocks noChangeArrowheads="1"/>
            </p:cNvSpPr>
            <p:nvPr/>
          </p:nvSpPr>
          <p:spPr bwMode="auto">
            <a:xfrm>
              <a:off x="2529407" y="4288989"/>
              <a:ext cx="776777" cy="230805"/>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sp>
          <p:nvSpPr>
            <p:cNvPr id="233" name="TextBox 171"/>
            <p:cNvSpPr txBox="1">
              <a:spLocks noChangeArrowheads="1"/>
            </p:cNvSpPr>
            <p:nvPr/>
          </p:nvSpPr>
          <p:spPr bwMode="auto">
            <a:xfrm>
              <a:off x="4848003" y="4299337"/>
              <a:ext cx="828859" cy="230804"/>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sp>
          <p:nvSpPr>
            <p:cNvPr id="234" name="TextBox 171"/>
            <p:cNvSpPr txBox="1">
              <a:spLocks noChangeArrowheads="1"/>
            </p:cNvSpPr>
            <p:nvPr/>
          </p:nvSpPr>
          <p:spPr bwMode="auto">
            <a:xfrm>
              <a:off x="7056631" y="4271568"/>
              <a:ext cx="792147" cy="230804"/>
            </a:xfrm>
            <a:prstGeom prst="rect">
              <a:avLst/>
            </a:prstGeom>
            <a:noFill/>
            <a:ln w="9525">
              <a:noFill/>
              <a:miter lim="800000"/>
              <a:headEnd/>
              <a:tailEnd/>
            </a:ln>
          </p:spPr>
          <p:txBody>
            <a:bodyPr>
              <a:spAutoFit/>
            </a:bodyPr>
            <a:lstStyle/>
            <a:p>
              <a:pPr eaLnBrk="0" hangingPunct="0"/>
              <a:r>
                <a:rPr lang="en-US" sz="900" b="1">
                  <a:solidFill>
                    <a:srgbClr val="000000"/>
                  </a:solidFill>
                </a:rPr>
                <a:t>Reporting</a:t>
              </a:r>
            </a:p>
          </p:txBody>
        </p:sp>
      </p:grpSp>
      <p:grpSp>
        <p:nvGrpSpPr>
          <p:cNvPr id="235" name="Group 244"/>
          <p:cNvGrpSpPr>
            <a:grpSpLocks/>
          </p:cNvGrpSpPr>
          <p:nvPr/>
        </p:nvGrpSpPr>
        <p:grpSpPr bwMode="auto">
          <a:xfrm>
            <a:off x="1737096" y="5403270"/>
            <a:ext cx="7635875" cy="388938"/>
            <a:chOff x="1425575" y="5444867"/>
            <a:chExt cx="7635875" cy="389196"/>
          </a:xfrm>
        </p:grpSpPr>
        <p:sp>
          <p:nvSpPr>
            <p:cNvPr id="236" name="Chevron 235"/>
            <p:cNvSpPr/>
            <p:nvPr/>
          </p:nvSpPr>
          <p:spPr bwMode="auto">
            <a:xfrm>
              <a:off x="2572082" y="5491333"/>
              <a:ext cx="721198" cy="289172"/>
            </a:xfrm>
            <a:prstGeom prst="chevron">
              <a:avLst/>
            </a:prstGeom>
          </p:spPr>
          <p:style>
            <a:lnRef idx="0">
              <a:schemeClr val="accent5"/>
            </a:lnRef>
            <a:fillRef idx="3">
              <a:schemeClr val="accent5"/>
            </a:fillRef>
            <a:effectRef idx="3">
              <a:schemeClr val="accent5"/>
            </a:effectRef>
            <a:fontRef idx="minor">
              <a:schemeClr val="lt1"/>
            </a:fontRef>
          </p:style>
        </p:sp>
        <p:sp>
          <p:nvSpPr>
            <p:cNvPr id="237" name="Chevron 236"/>
            <p:cNvSpPr/>
            <p:nvPr/>
          </p:nvSpPr>
          <p:spPr bwMode="auto">
            <a:xfrm>
              <a:off x="8239368" y="5491642"/>
              <a:ext cx="720748" cy="289172"/>
            </a:xfrm>
            <a:prstGeom prst="chevron">
              <a:avLst/>
            </a:prstGeom>
          </p:spPr>
          <p:style>
            <a:lnRef idx="0">
              <a:schemeClr val="accent5"/>
            </a:lnRef>
            <a:fillRef idx="3">
              <a:schemeClr val="accent5"/>
            </a:fillRef>
            <a:effectRef idx="3">
              <a:schemeClr val="accent5"/>
            </a:effectRef>
            <a:fontRef idx="minor">
              <a:schemeClr val="lt1"/>
            </a:fontRef>
          </p:style>
        </p:sp>
        <p:sp>
          <p:nvSpPr>
            <p:cNvPr id="238" name="Chevron 237"/>
            <p:cNvSpPr/>
            <p:nvPr/>
          </p:nvSpPr>
          <p:spPr bwMode="auto">
            <a:xfrm>
              <a:off x="1425575" y="5490820"/>
              <a:ext cx="701630" cy="289172"/>
            </a:xfrm>
            <a:prstGeom prst="chevron">
              <a:avLst/>
            </a:prstGeom>
          </p:spPr>
          <p:style>
            <a:lnRef idx="0">
              <a:schemeClr val="accent5"/>
            </a:lnRef>
            <a:fillRef idx="3">
              <a:schemeClr val="accent5"/>
            </a:fillRef>
            <a:effectRef idx="3">
              <a:schemeClr val="accent5"/>
            </a:effectRef>
            <a:fontRef idx="minor">
              <a:schemeClr val="lt1"/>
            </a:fontRef>
          </p:style>
        </p:sp>
        <p:sp>
          <p:nvSpPr>
            <p:cNvPr id="239" name="Chevron 238"/>
            <p:cNvSpPr/>
            <p:nvPr/>
          </p:nvSpPr>
          <p:spPr bwMode="auto">
            <a:xfrm>
              <a:off x="5967461" y="5505327"/>
              <a:ext cx="721198" cy="289172"/>
            </a:xfrm>
            <a:prstGeom prst="chevron">
              <a:avLst/>
            </a:prstGeom>
          </p:spPr>
          <p:style>
            <a:lnRef idx="0">
              <a:schemeClr val="accent5"/>
            </a:lnRef>
            <a:fillRef idx="3">
              <a:schemeClr val="accent5"/>
            </a:fillRef>
            <a:effectRef idx="3">
              <a:schemeClr val="accent5"/>
            </a:effectRef>
            <a:fontRef idx="minor">
              <a:schemeClr val="lt1"/>
            </a:fontRef>
          </p:style>
        </p:sp>
        <p:sp>
          <p:nvSpPr>
            <p:cNvPr id="240" name="TextBox 171"/>
            <p:cNvSpPr txBox="1">
              <a:spLocks noChangeArrowheads="1"/>
            </p:cNvSpPr>
            <p:nvPr/>
          </p:nvSpPr>
          <p:spPr bwMode="auto">
            <a:xfrm>
              <a:off x="2563491" y="5446378"/>
              <a:ext cx="776791" cy="369901"/>
            </a:xfrm>
            <a:prstGeom prst="rect">
              <a:avLst/>
            </a:prstGeom>
            <a:noFill/>
            <a:ln w="9525">
              <a:noFill/>
              <a:miter lim="800000"/>
              <a:headEnd/>
              <a:tailEnd/>
            </a:ln>
          </p:spPr>
          <p:txBody>
            <a:bodyPr>
              <a:spAutoFit/>
            </a:bodyPr>
            <a:lstStyle/>
            <a:p>
              <a:pPr eaLnBrk="0" hangingPunct="0"/>
              <a:r>
                <a:rPr lang="en-US" sz="900" b="1">
                  <a:solidFill>
                    <a:srgbClr val="000000"/>
                  </a:solidFill>
                </a:rPr>
                <a:t>Detailed evaluation</a:t>
              </a:r>
            </a:p>
          </p:txBody>
        </p:sp>
        <p:sp>
          <p:nvSpPr>
            <p:cNvPr id="241" name="TextBox 171"/>
            <p:cNvSpPr txBox="1">
              <a:spLocks noChangeArrowheads="1"/>
            </p:cNvSpPr>
            <p:nvPr/>
          </p:nvSpPr>
          <p:spPr bwMode="auto">
            <a:xfrm>
              <a:off x="6003470" y="5464162"/>
              <a:ext cx="762737" cy="369901"/>
            </a:xfrm>
            <a:prstGeom prst="rect">
              <a:avLst/>
            </a:prstGeom>
            <a:noFill/>
            <a:ln w="9525">
              <a:noFill/>
              <a:miter lim="800000"/>
              <a:headEnd/>
              <a:tailEnd/>
            </a:ln>
          </p:spPr>
          <p:txBody>
            <a:bodyPr>
              <a:spAutoFit/>
            </a:bodyPr>
            <a:lstStyle/>
            <a:p>
              <a:pPr eaLnBrk="0" hangingPunct="0"/>
              <a:r>
                <a:rPr lang="en-US" sz="900" b="1">
                  <a:solidFill>
                    <a:srgbClr val="000000"/>
                  </a:solidFill>
                </a:rPr>
                <a:t>Detailed evaluation</a:t>
              </a:r>
            </a:p>
          </p:txBody>
        </p:sp>
        <p:sp>
          <p:nvSpPr>
            <p:cNvPr id="242" name="TextBox 171"/>
            <p:cNvSpPr txBox="1">
              <a:spLocks noChangeArrowheads="1"/>
            </p:cNvSpPr>
            <p:nvPr/>
          </p:nvSpPr>
          <p:spPr bwMode="auto">
            <a:xfrm>
              <a:off x="8269289" y="5446713"/>
              <a:ext cx="792161" cy="369901"/>
            </a:xfrm>
            <a:prstGeom prst="rect">
              <a:avLst/>
            </a:prstGeom>
            <a:noFill/>
            <a:ln w="9525">
              <a:noFill/>
              <a:miter lim="800000"/>
              <a:headEnd/>
              <a:tailEnd/>
            </a:ln>
          </p:spPr>
          <p:txBody>
            <a:bodyPr>
              <a:spAutoFit/>
            </a:bodyPr>
            <a:lstStyle/>
            <a:p>
              <a:pPr eaLnBrk="0" hangingPunct="0"/>
              <a:r>
                <a:rPr lang="en-US" sz="900" b="1">
                  <a:solidFill>
                    <a:srgbClr val="000000"/>
                  </a:solidFill>
                </a:rPr>
                <a:t>Detailed evaluation</a:t>
              </a:r>
            </a:p>
          </p:txBody>
        </p:sp>
        <p:sp>
          <p:nvSpPr>
            <p:cNvPr id="243" name="TextBox 171"/>
            <p:cNvSpPr txBox="1">
              <a:spLocks noChangeArrowheads="1"/>
            </p:cNvSpPr>
            <p:nvPr/>
          </p:nvSpPr>
          <p:spPr bwMode="auto">
            <a:xfrm>
              <a:off x="1435220" y="5459795"/>
              <a:ext cx="776791" cy="369901"/>
            </a:xfrm>
            <a:prstGeom prst="rect">
              <a:avLst/>
            </a:prstGeom>
            <a:noFill/>
            <a:ln w="9525">
              <a:noFill/>
              <a:miter lim="800000"/>
              <a:headEnd/>
              <a:tailEnd/>
            </a:ln>
          </p:spPr>
          <p:txBody>
            <a:bodyPr>
              <a:spAutoFit/>
            </a:bodyPr>
            <a:lstStyle/>
            <a:p>
              <a:pPr eaLnBrk="0" hangingPunct="0"/>
              <a:r>
                <a:rPr lang="en-US" sz="900" b="1">
                  <a:solidFill>
                    <a:srgbClr val="000000"/>
                  </a:solidFill>
                </a:rPr>
                <a:t>Detailed evaluation</a:t>
              </a:r>
            </a:p>
          </p:txBody>
        </p:sp>
        <p:sp>
          <p:nvSpPr>
            <p:cNvPr id="244" name="Chevron 243"/>
            <p:cNvSpPr/>
            <p:nvPr/>
          </p:nvSpPr>
          <p:spPr bwMode="auto">
            <a:xfrm>
              <a:off x="4861068" y="5489822"/>
              <a:ext cx="721198" cy="289172"/>
            </a:xfrm>
            <a:prstGeom prst="chevron">
              <a:avLst/>
            </a:prstGeom>
          </p:spPr>
          <p:style>
            <a:lnRef idx="0">
              <a:schemeClr val="accent5"/>
            </a:lnRef>
            <a:fillRef idx="3">
              <a:schemeClr val="accent5"/>
            </a:fillRef>
            <a:effectRef idx="3">
              <a:schemeClr val="accent5"/>
            </a:effectRef>
            <a:fontRef idx="minor">
              <a:schemeClr val="lt1"/>
            </a:fontRef>
          </p:style>
        </p:sp>
        <p:sp>
          <p:nvSpPr>
            <p:cNvPr id="245" name="TextBox 171"/>
            <p:cNvSpPr txBox="1">
              <a:spLocks noChangeArrowheads="1"/>
            </p:cNvSpPr>
            <p:nvPr/>
          </p:nvSpPr>
          <p:spPr bwMode="auto">
            <a:xfrm>
              <a:off x="4852477" y="5444867"/>
              <a:ext cx="776791" cy="369901"/>
            </a:xfrm>
            <a:prstGeom prst="rect">
              <a:avLst/>
            </a:prstGeom>
            <a:noFill/>
            <a:ln w="9525">
              <a:noFill/>
              <a:miter lim="800000"/>
              <a:headEnd/>
              <a:tailEnd/>
            </a:ln>
          </p:spPr>
          <p:txBody>
            <a:bodyPr>
              <a:spAutoFit/>
            </a:bodyPr>
            <a:lstStyle/>
            <a:p>
              <a:pPr eaLnBrk="0" hangingPunct="0"/>
              <a:r>
                <a:rPr lang="en-US" sz="900" b="1">
                  <a:solidFill>
                    <a:srgbClr val="000000"/>
                  </a:solidFill>
                </a:rPr>
                <a:t>Detailed evaluation</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heckerboard(across)">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blinds(horizontal)">
                                      <p:cBhvr>
                                        <p:cTn id="12" dur="500"/>
                                        <p:tgtEl>
                                          <p:spTgt spid="10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22"/>
                                        </p:tgtEl>
                                        <p:attrNameLst>
                                          <p:attrName>style.visibility</p:attrName>
                                        </p:attrNameLst>
                                      </p:cBhvr>
                                      <p:to>
                                        <p:strVal val="visible"/>
                                      </p:to>
                                    </p:set>
                                    <p:animEffect transition="in" filter="checkerboard(across)">
                                      <p:cBhvr>
                                        <p:cTn id="17" dur="500"/>
                                        <p:tgtEl>
                                          <p:spTgt spid="122"/>
                                        </p:tgtEl>
                                      </p:cBhvr>
                                    </p:animEffect>
                                  </p:childTnLst>
                                </p:cTn>
                              </p:par>
                              <p:par>
                                <p:cTn id="18" presetID="5" presetClass="entr" presetSubtype="10"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checkerboard(across)">
                                      <p:cBhvr>
                                        <p:cTn id="20" dur="500"/>
                                        <p:tgtEl>
                                          <p:spTgt spid="33"/>
                                        </p:tgtEl>
                                      </p:cBhvr>
                                    </p:animEffect>
                                  </p:childTnLst>
                                </p:cTn>
                              </p:par>
                              <p:par>
                                <p:cTn id="21" presetID="5" presetClass="entr" presetSubtype="10"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checkerboard(across)">
                                      <p:cBhvr>
                                        <p:cTn id="23" dur="500"/>
                                        <p:tgtEl>
                                          <p:spTgt spid="30"/>
                                        </p:tgtEl>
                                      </p:cBhvr>
                                    </p:animEffect>
                                  </p:childTnLst>
                                </p:cTn>
                              </p:par>
                              <p:par>
                                <p:cTn id="24" presetID="5" presetClass="entr" presetSubtype="10"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checkerboard(across)">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125"/>
                                        </p:tgtEl>
                                        <p:attrNameLst>
                                          <p:attrName>style.visibility</p:attrName>
                                        </p:attrNameLst>
                                      </p:cBhvr>
                                      <p:to>
                                        <p:strVal val="visible"/>
                                      </p:to>
                                    </p:set>
                                    <p:animEffect transition="in" filter="blinds(horizontal)">
                                      <p:cBhvr>
                                        <p:cTn id="31" dur="500"/>
                                        <p:tgtEl>
                                          <p:spTgt spid="125"/>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32" fill="hold" nodeType="clickEffect">
                                  <p:stCondLst>
                                    <p:cond delay="0"/>
                                  </p:stCondLst>
                                  <p:childTnLst>
                                    <p:set>
                                      <p:cBhvr>
                                        <p:cTn id="35" dur="1" fill="hold">
                                          <p:stCondLst>
                                            <p:cond delay="0"/>
                                          </p:stCondLst>
                                        </p:cTn>
                                        <p:tgtEl>
                                          <p:spTgt spid="119"/>
                                        </p:tgtEl>
                                        <p:attrNameLst>
                                          <p:attrName>style.visibility</p:attrName>
                                        </p:attrNameLst>
                                      </p:cBhvr>
                                      <p:to>
                                        <p:strVal val="visible"/>
                                      </p:to>
                                    </p:set>
                                    <p:animEffect transition="in" filter="box(out)">
                                      <p:cBhvr>
                                        <p:cTn id="36" dur="500"/>
                                        <p:tgtEl>
                                          <p:spTgt spid="119"/>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134"/>
                                        </p:tgtEl>
                                        <p:attrNameLst>
                                          <p:attrName>style.visibility</p:attrName>
                                        </p:attrNameLst>
                                      </p:cBhvr>
                                      <p:to>
                                        <p:strVal val="visible"/>
                                      </p:to>
                                    </p:set>
                                    <p:animEffect transition="in" filter="blinds(horizontal)">
                                      <p:cBhvr>
                                        <p:cTn id="41" dur="500"/>
                                        <p:tgtEl>
                                          <p:spTgt spid="134"/>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5" fill="hold" nodeType="clickEffect">
                                  <p:stCondLst>
                                    <p:cond delay="0"/>
                                  </p:stCondLst>
                                  <p:childTnLst>
                                    <p:set>
                                      <p:cBhvr>
                                        <p:cTn id="45" dur="1" fill="hold">
                                          <p:stCondLst>
                                            <p:cond delay="0"/>
                                          </p:stCondLst>
                                        </p:cTn>
                                        <p:tgtEl>
                                          <p:spTgt spid="153"/>
                                        </p:tgtEl>
                                        <p:attrNameLst>
                                          <p:attrName>style.visibility</p:attrName>
                                        </p:attrNameLst>
                                      </p:cBhvr>
                                      <p:to>
                                        <p:strVal val="visible"/>
                                      </p:to>
                                    </p:set>
                                    <p:animEffect transition="in" filter="blinds(vertical)">
                                      <p:cBhvr>
                                        <p:cTn id="46" dur="500"/>
                                        <p:tgtEl>
                                          <p:spTgt spid="153"/>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blinds(horizontal)">
                                      <p:cBhvr>
                                        <p:cTn id="51" dur="500"/>
                                        <p:tgtEl>
                                          <p:spTgt spid="123"/>
                                        </p:tgtEl>
                                      </p:cBhvr>
                                    </p:animEffect>
                                  </p:childTnLst>
                                </p:cTn>
                              </p:par>
                              <p:par>
                                <p:cTn id="52" presetID="3" presetClass="entr" presetSubtype="10"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blinds(horizontal)">
                                      <p:cBhvr>
                                        <p:cTn id="54" dur="500"/>
                                        <p:tgtEl>
                                          <p:spTgt spid="39"/>
                                        </p:tgtEl>
                                      </p:cBhvr>
                                    </p:animEffec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nodeType="clickEffect">
                                  <p:stCondLst>
                                    <p:cond delay="0"/>
                                  </p:stCondLst>
                                  <p:childTnLst>
                                    <p:set>
                                      <p:cBhvr>
                                        <p:cTn id="58" dur="1" fill="hold">
                                          <p:stCondLst>
                                            <p:cond delay="0"/>
                                          </p:stCondLst>
                                        </p:cTn>
                                        <p:tgtEl>
                                          <p:spTgt spid="211"/>
                                        </p:tgtEl>
                                        <p:attrNameLst>
                                          <p:attrName>style.visibility</p:attrName>
                                        </p:attrNameLst>
                                      </p:cBhvr>
                                      <p:to>
                                        <p:strVal val="visible"/>
                                      </p:to>
                                    </p:set>
                                    <p:animEffect transition="in" filter="blinds(horizontal)">
                                      <p:cBhvr>
                                        <p:cTn id="59" dur="500"/>
                                        <p:tgtEl>
                                          <p:spTgt spid="211"/>
                                        </p:tgtEl>
                                      </p:cBhvr>
                                    </p:animEffect>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nodeType="clickEffect">
                                  <p:stCondLst>
                                    <p:cond delay="0"/>
                                  </p:stCondLst>
                                  <p:childTnLst>
                                    <p:set>
                                      <p:cBhvr>
                                        <p:cTn id="63" dur="1" fill="hold">
                                          <p:stCondLst>
                                            <p:cond delay="0"/>
                                          </p:stCondLst>
                                        </p:cTn>
                                        <p:tgtEl>
                                          <p:spTgt spid="161"/>
                                        </p:tgtEl>
                                        <p:attrNameLst>
                                          <p:attrName>style.visibility</p:attrName>
                                        </p:attrNameLst>
                                      </p:cBhvr>
                                      <p:to>
                                        <p:strVal val="visible"/>
                                      </p:to>
                                    </p:set>
                                    <p:animEffect transition="in" filter="blinds(horizontal)">
                                      <p:cBhvr>
                                        <p:cTn id="64" dur="500"/>
                                        <p:tgtEl>
                                          <p:spTgt spid="161"/>
                                        </p:tgtEl>
                                      </p:cBhvr>
                                    </p:animEffect>
                                  </p:childTnLst>
                                </p:cTn>
                              </p:par>
                            </p:childTnLst>
                          </p:cTn>
                        </p:par>
                      </p:childTnLst>
                    </p:cTn>
                  </p:par>
                  <p:par>
                    <p:cTn id="65" fill="hold">
                      <p:stCondLst>
                        <p:cond delay="indefinite"/>
                      </p:stCondLst>
                      <p:childTnLst>
                        <p:par>
                          <p:cTn id="66" fill="hold">
                            <p:stCondLst>
                              <p:cond delay="0"/>
                            </p:stCondLst>
                            <p:childTnLst>
                              <p:par>
                                <p:cTn id="67" presetID="3" presetClass="entr" presetSubtype="10" fill="hold" grpId="0" nodeType="clickEffect">
                                  <p:stCondLst>
                                    <p:cond delay="0"/>
                                  </p:stCondLst>
                                  <p:childTnLst>
                                    <p:set>
                                      <p:cBhvr>
                                        <p:cTn id="68" dur="1" fill="hold">
                                          <p:stCondLst>
                                            <p:cond delay="0"/>
                                          </p:stCondLst>
                                        </p:cTn>
                                        <p:tgtEl>
                                          <p:spTgt spid="193"/>
                                        </p:tgtEl>
                                        <p:attrNameLst>
                                          <p:attrName>style.visibility</p:attrName>
                                        </p:attrNameLst>
                                      </p:cBhvr>
                                      <p:to>
                                        <p:strVal val="visible"/>
                                      </p:to>
                                    </p:set>
                                    <p:animEffect transition="in" filter="blinds(horizontal)">
                                      <p:cBhvr>
                                        <p:cTn id="69" dur="500"/>
                                        <p:tgtEl>
                                          <p:spTgt spid="193"/>
                                        </p:tgtEl>
                                      </p:cBhvr>
                                    </p:animEffect>
                                  </p:childTnLst>
                                </p:cTn>
                              </p:par>
                              <p:par>
                                <p:cTn id="70" presetID="3" presetClass="entr" presetSubtype="10" fill="hold" nodeType="withEffect">
                                  <p:stCondLst>
                                    <p:cond delay="0"/>
                                  </p:stCondLst>
                                  <p:childTnLst>
                                    <p:set>
                                      <p:cBhvr>
                                        <p:cTn id="71" dur="1" fill="hold">
                                          <p:stCondLst>
                                            <p:cond delay="0"/>
                                          </p:stCondLst>
                                        </p:cTn>
                                        <p:tgtEl>
                                          <p:spTgt spid="192"/>
                                        </p:tgtEl>
                                        <p:attrNameLst>
                                          <p:attrName>style.visibility</p:attrName>
                                        </p:attrNameLst>
                                      </p:cBhvr>
                                      <p:to>
                                        <p:strVal val="visible"/>
                                      </p:to>
                                    </p:set>
                                    <p:animEffect transition="in" filter="blinds(horizontal)">
                                      <p:cBhvr>
                                        <p:cTn id="72" dur="500"/>
                                        <p:tgtEl>
                                          <p:spTgt spid="192"/>
                                        </p:tgtEl>
                                      </p:cBhvr>
                                    </p:animEffect>
                                  </p:childTnLst>
                                </p:cTn>
                              </p:par>
                            </p:childTnLst>
                          </p:cTn>
                        </p:par>
                      </p:childTnLst>
                    </p:cTn>
                  </p:par>
                  <p:par>
                    <p:cTn id="73" fill="hold">
                      <p:stCondLst>
                        <p:cond delay="indefinite"/>
                      </p:stCondLst>
                      <p:childTnLst>
                        <p:par>
                          <p:cTn id="74" fill="hold">
                            <p:stCondLst>
                              <p:cond delay="0"/>
                            </p:stCondLst>
                            <p:childTnLst>
                              <p:par>
                                <p:cTn id="75" presetID="5" presetClass="entr" presetSubtype="10" fill="hold" nodeType="clickEffect">
                                  <p:stCondLst>
                                    <p:cond delay="0"/>
                                  </p:stCondLst>
                                  <p:childTnLst>
                                    <p:set>
                                      <p:cBhvr>
                                        <p:cTn id="76" dur="1" fill="hold">
                                          <p:stCondLst>
                                            <p:cond delay="0"/>
                                          </p:stCondLst>
                                        </p:cTn>
                                        <p:tgtEl>
                                          <p:spTgt spid="221"/>
                                        </p:tgtEl>
                                        <p:attrNameLst>
                                          <p:attrName>style.visibility</p:attrName>
                                        </p:attrNameLst>
                                      </p:cBhvr>
                                      <p:to>
                                        <p:strVal val="visible"/>
                                      </p:to>
                                    </p:set>
                                    <p:animEffect transition="in" filter="checkerboard(across)">
                                      <p:cBhvr>
                                        <p:cTn id="77" dur="500"/>
                                        <p:tgtEl>
                                          <p:spTgt spid="221"/>
                                        </p:tgtEl>
                                      </p:cBhvr>
                                    </p:animEffect>
                                  </p:childTnLst>
                                </p:cTn>
                              </p:par>
                            </p:childTnLst>
                          </p:cTn>
                        </p:par>
                      </p:childTnLst>
                    </p:cTn>
                  </p:par>
                  <p:par>
                    <p:cTn id="78" fill="hold">
                      <p:stCondLst>
                        <p:cond delay="indefinite"/>
                      </p:stCondLst>
                      <p:childTnLst>
                        <p:par>
                          <p:cTn id="79" fill="hold">
                            <p:stCondLst>
                              <p:cond delay="0"/>
                            </p:stCondLst>
                            <p:childTnLst>
                              <p:par>
                                <p:cTn id="80" presetID="5" presetClass="entr" presetSubtype="10" fill="hold" nodeType="clickEffect">
                                  <p:stCondLst>
                                    <p:cond delay="0"/>
                                  </p:stCondLst>
                                  <p:childTnLst>
                                    <p:set>
                                      <p:cBhvr>
                                        <p:cTn id="81" dur="1" fill="hold">
                                          <p:stCondLst>
                                            <p:cond delay="0"/>
                                          </p:stCondLst>
                                        </p:cTn>
                                        <p:tgtEl>
                                          <p:spTgt spid="194"/>
                                        </p:tgtEl>
                                        <p:attrNameLst>
                                          <p:attrName>style.visibility</p:attrName>
                                        </p:attrNameLst>
                                      </p:cBhvr>
                                      <p:to>
                                        <p:strVal val="visible"/>
                                      </p:to>
                                    </p:set>
                                    <p:animEffect transition="in" filter="checkerboard(across)">
                                      <p:cBhvr>
                                        <p:cTn id="82" dur="500"/>
                                        <p:tgtEl>
                                          <p:spTgt spid="194"/>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202"/>
                                        </p:tgtEl>
                                        <p:attrNameLst>
                                          <p:attrName>style.visibility</p:attrName>
                                        </p:attrNameLst>
                                      </p:cBhvr>
                                      <p:to>
                                        <p:strVal val="visible"/>
                                      </p:to>
                                    </p:set>
                                    <p:animEffect transition="in" filter="blinds(horizontal)">
                                      <p:cBhvr>
                                        <p:cTn id="87" dur="500"/>
                                        <p:tgtEl>
                                          <p:spTgt spid="202"/>
                                        </p:tgtEl>
                                      </p:cBhvr>
                                    </p:animEffect>
                                  </p:childTnLst>
                                </p:cTn>
                              </p:par>
                              <p:par>
                                <p:cTn id="88" presetID="3" presetClass="entr" presetSubtype="10" fill="hold" nodeType="withEffect">
                                  <p:stCondLst>
                                    <p:cond delay="0"/>
                                  </p:stCondLst>
                                  <p:childTnLst>
                                    <p:set>
                                      <p:cBhvr>
                                        <p:cTn id="89" dur="1" fill="hold">
                                          <p:stCondLst>
                                            <p:cond delay="0"/>
                                          </p:stCondLst>
                                        </p:cTn>
                                        <p:tgtEl>
                                          <p:spTgt spid="201"/>
                                        </p:tgtEl>
                                        <p:attrNameLst>
                                          <p:attrName>style.visibility</p:attrName>
                                        </p:attrNameLst>
                                      </p:cBhvr>
                                      <p:to>
                                        <p:strVal val="visible"/>
                                      </p:to>
                                    </p:set>
                                    <p:animEffect transition="in" filter="blinds(horizontal)">
                                      <p:cBhvr>
                                        <p:cTn id="90" dur="500"/>
                                        <p:tgtEl>
                                          <p:spTgt spid="201"/>
                                        </p:tgtEl>
                                      </p:cBhvr>
                                    </p:animEffect>
                                  </p:childTnLst>
                                </p:cTn>
                              </p:par>
                            </p:childTnLst>
                          </p:cTn>
                        </p:par>
                      </p:childTnLst>
                    </p:cTn>
                  </p:par>
                  <p:par>
                    <p:cTn id="91" fill="hold">
                      <p:stCondLst>
                        <p:cond delay="indefinite"/>
                      </p:stCondLst>
                      <p:childTnLst>
                        <p:par>
                          <p:cTn id="92" fill="hold">
                            <p:stCondLst>
                              <p:cond delay="0"/>
                            </p:stCondLst>
                            <p:childTnLst>
                              <p:par>
                                <p:cTn id="93" presetID="5" presetClass="entr" presetSubtype="10" fill="hold" nodeType="clickEffect">
                                  <p:stCondLst>
                                    <p:cond delay="0"/>
                                  </p:stCondLst>
                                  <p:childTnLst>
                                    <p:set>
                                      <p:cBhvr>
                                        <p:cTn id="94" dur="1" fill="hold">
                                          <p:stCondLst>
                                            <p:cond delay="0"/>
                                          </p:stCondLst>
                                        </p:cTn>
                                        <p:tgtEl>
                                          <p:spTgt spid="228"/>
                                        </p:tgtEl>
                                        <p:attrNameLst>
                                          <p:attrName>style.visibility</p:attrName>
                                        </p:attrNameLst>
                                      </p:cBhvr>
                                      <p:to>
                                        <p:strVal val="visible"/>
                                      </p:to>
                                    </p:set>
                                    <p:animEffect transition="in" filter="checkerboard(across)">
                                      <p:cBhvr>
                                        <p:cTn id="95" dur="500"/>
                                        <p:tgtEl>
                                          <p:spTgt spid="228"/>
                                        </p:tgtEl>
                                      </p:cBhvr>
                                    </p:animEffect>
                                  </p:childTnLst>
                                </p:cTn>
                              </p:par>
                            </p:childTnLst>
                          </p:cTn>
                        </p:par>
                      </p:childTnLst>
                    </p:cTn>
                  </p:par>
                  <p:par>
                    <p:cTn id="96" fill="hold">
                      <p:stCondLst>
                        <p:cond delay="indefinite"/>
                      </p:stCondLst>
                      <p:childTnLst>
                        <p:par>
                          <p:cTn id="97" fill="hold">
                            <p:stCondLst>
                              <p:cond delay="0"/>
                            </p:stCondLst>
                            <p:childTnLst>
                              <p:par>
                                <p:cTn id="98" presetID="3" presetClass="entr" presetSubtype="5" fill="hold" nodeType="clickEffect">
                                  <p:stCondLst>
                                    <p:cond delay="0"/>
                                  </p:stCondLst>
                                  <p:childTnLst>
                                    <p:set>
                                      <p:cBhvr>
                                        <p:cTn id="99" dur="1" fill="hold">
                                          <p:stCondLst>
                                            <p:cond delay="0"/>
                                          </p:stCondLst>
                                        </p:cTn>
                                        <p:tgtEl>
                                          <p:spTgt spid="203"/>
                                        </p:tgtEl>
                                        <p:attrNameLst>
                                          <p:attrName>style.visibility</p:attrName>
                                        </p:attrNameLst>
                                      </p:cBhvr>
                                      <p:to>
                                        <p:strVal val="visible"/>
                                      </p:to>
                                    </p:set>
                                    <p:animEffect transition="in" filter="blinds(vertical)">
                                      <p:cBhvr>
                                        <p:cTn id="100" dur="500"/>
                                        <p:tgtEl>
                                          <p:spTgt spid="203"/>
                                        </p:tgtEl>
                                      </p:cBhvr>
                                    </p:animEffect>
                                  </p:childTnLst>
                                </p:cTn>
                              </p:par>
                            </p:childTnLst>
                          </p:cTn>
                        </p:par>
                      </p:childTnLst>
                    </p:cTn>
                  </p:par>
                  <p:par>
                    <p:cTn id="101" fill="hold">
                      <p:stCondLst>
                        <p:cond delay="indefinite"/>
                      </p:stCondLst>
                      <p:childTnLst>
                        <p:par>
                          <p:cTn id="102" fill="hold">
                            <p:stCondLst>
                              <p:cond delay="0"/>
                            </p:stCondLst>
                            <p:childTnLst>
                              <p:par>
                                <p:cTn id="103" presetID="3" presetClass="entr" presetSubtype="10" fill="hold" grpId="0" nodeType="clickEffect">
                                  <p:stCondLst>
                                    <p:cond delay="0"/>
                                  </p:stCondLst>
                                  <p:childTnLst>
                                    <p:set>
                                      <p:cBhvr>
                                        <p:cTn id="104" dur="1" fill="hold">
                                          <p:stCondLst>
                                            <p:cond delay="0"/>
                                          </p:stCondLst>
                                        </p:cTn>
                                        <p:tgtEl>
                                          <p:spTgt spid="191"/>
                                        </p:tgtEl>
                                        <p:attrNameLst>
                                          <p:attrName>style.visibility</p:attrName>
                                        </p:attrNameLst>
                                      </p:cBhvr>
                                      <p:to>
                                        <p:strVal val="visible"/>
                                      </p:to>
                                    </p:set>
                                    <p:animEffect transition="in" filter="blinds(horizontal)">
                                      <p:cBhvr>
                                        <p:cTn id="105" dur="500"/>
                                        <p:tgtEl>
                                          <p:spTgt spid="191"/>
                                        </p:tgtEl>
                                      </p:cBhvr>
                                    </p:animEffect>
                                  </p:childTnLst>
                                </p:cTn>
                              </p:par>
                              <p:par>
                                <p:cTn id="106" presetID="3" presetClass="entr" presetSubtype="10" fill="hold" nodeType="withEffect">
                                  <p:stCondLst>
                                    <p:cond delay="0"/>
                                  </p:stCondLst>
                                  <p:childTnLst>
                                    <p:set>
                                      <p:cBhvr>
                                        <p:cTn id="107" dur="1" fill="hold">
                                          <p:stCondLst>
                                            <p:cond delay="0"/>
                                          </p:stCondLst>
                                        </p:cTn>
                                        <p:tgtEl>
                                          <p:spTgt spid="4"/>
                                        </p:tgtEl>
                                        <p:attrNameLst>
                                          <p:attrName>style.visibility</p:attrName>
                                        </p:attrNameLst>
                                      </p:cBhvr>
                                      <p:to>
                                        <p:strVal val="visible"/>
                                      </p:to>
                                    </p:set>
                                    <p:animEffect transition="in" filter="blinds(horizontal)">
                                      <p:cBhvr>
                                        <p:cTn id="108" dur="500"/>
                                        <p:tgtEl>
                                          <p:spTgt spid="4"/>
                                        </p:tgtEl>
                                      </p:cBhvr>
                                    </p:animEffect>
                                  </p:childTnLst>
                                </p:cTn>
                              </p:par>
                            </p:childTnLst>
                          </p:cTn>
                        </p:par>
                      </p:childTnLst>
                    </p:cTn>
                  </p:par>
                  <p:par>
                    <p:cTn id="109" fill="hold">
                      <p:stCondLst>
                        <p:cond delay="indefinite"/>
                      </p:stCondLst>
                      <p:childTnLst>
                        <p:par>
                          <p:cTn id="110" fill="hold">
                            <p:stCondLst>
                              <p:cond delay="0"/>
                            </p:stCondLst>
                            <p:childTnLst>
                              <p:par>
                                <p:cTn id="111" presetID="3" presetClass="entr" presetSubtype="10" fill="hold" nodeType="clickEffect">
                                  <p:stCondLst>
                                    <p:cond delay="0"/>
                                  </p:stCondLst>
                                  <p:childTnLst>
                                    <p:set>
                                      <p:cBhvr>
                                        <p:cTn id="112" dur="1" fill="hold">
                                          <p:stCondLst>
                                            <p:cond delay="0"/>
                                          </p:stCondLst>
                                        </p:cTn>
                                        <p:tgtEl>
                                          <p:spTgt spid="5"/>
                                        </p:tgtEl>
                                        <p:attrNameLst>
                                          <p:attrName>style.visibility</p:attrName>
                                        </p:attrNameLst>
                                      </p:cBhvr>
                                      <p:to>
                                        <p:strVal val="visible"/>
                                      </p:to>
                                    </p:set>
                                    <p:animEffect transition="in" filter="blinds(horizontal)">
                                      <p:cBhvr>
                                        <p:cTn id="113" dur="500"/>
                                        <p:tgtEl>
                                          <p:spTgt spid="5"/>
                                        </p:tgtEl>
                                      </p:cBhvr>
                                    </p:animEffect>
                                  </p:childTnLst>
                                </p:cTn>
                              </p:par>
                            </p:childTnLst>
                          </p:cTn>
                        </p:par>
                      </p:childTnLst>
                    </p:cTn>
                  </p:par>
                  <p:par>
                    <p:cTn id="114" fill="hold">
                      <p:stCondLst>
                        <p:cond delay="indefinite"/>
                      </p:stCondLst>
                      <p:childTnLst>
                        <p:par>
                          <p:cTn id="115" fill="hold">
                            <p:stCondLst>
                              <p:cond delay="0"/>
                            </p:stCondLst>
                            <p:childTnLst>
                              <p:par>
                                <p:cTn id="116" presetID="5" presetClass="entr" presetSubtype="10" fill="hold" nodeType="clickEffect">
                                  <p:stCondLst>
                                    <p:cond delay="0"/>
                                  </p:stCondLst>
                                  <p:childTnLst>
                                    <p:set>
                                      <p:cBhvr>
                                        <p:cTn id="117" dur="1" fill="hold">
                                          <p:stCondLst>
                                            <p:cond delay="0"/>
                                          </p:stCondLst>
                                        </p:cTn>
                                        <p:tgtEl>
                                          <p:spTgt spid="235"/>
                                        </p:tgtEl>
                                        <p:attrNameLst>
                                          <p:attrName>style.visibility</p:attrName>
                                        </p:attrNameLst>
                                      </p:cBhvr>
                                      <p:to>
                                        <p:strVal val="visible"/>
                                      </p:to>
                                    </p:set>
                                    <p:animEffect transition="in" filter="checkerboard(across)">
                                      <p:cBhvr>
                                        <p:cTn id="118" dur="500"/>
                                        <p:tgtEl>
                                          <p:spTgt spid="235"/>
                                        </p:tgtEl>
                                      </p:cBhvr>
                                    </p:animEffect>
                                  </p:childTnLst>
                                </p:cTn>
                              </p:par>
                            </p:childTnLst>
                          </p:cTn>
                        </p:par>
                      </p:childTnLst>
                    </p:cTn>
                  </p:par>
                  <p:par>
                    <p:cTn id="119" fill="hold">
                      <p:stCondLst>
                        <p:cond delay="indefinite"/>
                      </p:stCondLst>
                      <p:childTnLst>
                        <p:par>
                          <p:cTn id="120" fill="hold">
                            <p:stCondLst>
                              <p:cond delay="0"/>
                            </p:stCondLst>
                            <p:childTnLst>
                              <p:par>
                                <p:cTn id="121" presetID="5" presetClass="entr" presetSubtype="10" fill="hold" nodeType="clickEffect">
                                  <p:stCondLst>
                                    <p:cond delay="0"/>
                                  </p:stCondLst>
                                  <p:childTnLst>
                                    <p:set>
                                      <p:cBhvr>
                                        <p:cTn id="122" dur="1" fill="hold">
                                          <p:stCondLst>
                                            <p:cond delay="0"/>
                                          </p:stCondLst>
                                        </p:cTn>
                                        <p:tgtEl>
                                          <p:spTgt spid="124"/>
                                        </p:tgtEl>
                                        <p:attrNameLst>
                                          <p:attrName>style.visibility</p:attrName>
                                        </p:attrNameLst>
                                      </p:cBhvr>
                                      <p:to>
                                        <p:strVal val="visible"/>
                                      </p:to>
                                    </p:set>
                                    <p:animEffect transition="in" filter="checkerboard(across)">
                                      <p:cBhvr>
                                        <p:cTn id="123" dur="500"/>
                                        <p:tgtEl>
                                          <p:spTgt spid="124"/>
                                        </p:tgtEl>
                                      </p:cBhvr>
                                    </p:animEffect>
                                  </p:childTnLst>
                                </p:cTn>
                              </p:par>
                              <p:par>
                                <p:cTn id="124" presetID="5" presetClass="entr" presetSubtype="10" fill="hold" nodeType="withEffect">
                                  <p:stCondLst>
                                    <p:cond delay="0"/>
                                  </p:stCondLst>
                                  <p:childTnLst>
                                    <p:set>
                                      <p:cBhvr>
                                        <p:cTn id="125" dur="1" fill="hold">
                                          <p:stCondLst>
                                            <p:cond delay="0"/>
                                          </p:stCondLst>
                                        </p:cTn>
                                        <p:tgtEl>
                                          <p:spTgt spid="24"/>
                                        </p:tgtEl>
                                        <p:attrNameLst>
                                          <p:attrName>style.visibility</p:attrName>
                                        </p:attrNameLst>
                                      </p:cBhvr>
                                      <p:to>
                                        <p:strVal val="visible"/>
                                      </p:to>
                                    </p:set>
                                    <p:animEffect transition="in" filter="checkerboard(across)">
                                      <p:cBhvr>
                                        <p:cTn id="126" dur="500"/>
                                        <p:tgtEl>
                                          <p:spTgt spid="24"/>
                                        </p:tgtEl>
                                      </p:cBhvr>
                                    </p:animEffect>
                                  </p:childTnLst>
                                </p:cTn>
                              </p:par>
                              <p:par>
                                <p:cTn id="127" presetID="5" presetClass="entr" presetSubtype="10" fill="hold" nodeType="withEffect">
                                  <p:stCondLst>
                                    <p:cond delay="0"/>
                                  </p:stCondLst>
                                  <p:childTnLst>
                                    <p:set>
                                      <p:cBhvr>
                                        <p:cTn id="128" dur="1" fill="hold">
                                          <p:stCondLst>
                                            <p:cond delay="0"/>
                                          </p:stCondLst>
                                        </p:cTn>
                                        <p:tgtEl>
                                          <p:spTgt spid="21"/>
                                        </p:tgtEl>
                                        <p:attrNameLst>
                                          <p:attrName>style.visibility</p:attrName>
                                        </p:attrNameLst>
                                      </p:cBhvr>
                                      <p:to>
                                        <p:strVal val="visible"/>
                                      </p:to>
                                    </p:set>
                                    <p:animEffect transition="in" filter="checkerboard(across)">
                                      <p:cBhvr>
                                        <p:cTn id="129" dur="500"/>
                                        <p:tgtEl>
                                          <p:spTgt spid="21"/>
                                        </p:tgtEl>
                                      </p:cBhvr>
                                    </p:animEffect>
                                  </p:childTnLst>
                                </p:cTn>
                              </p:par>
                            </p:childTnLst>
                          </p:cTn>
                        </p:par>
                      </p:childTnLst>
                    </p:cTn>
                  </p:par>
                  <p:par>
                    <p:cTn id="130" fill="hold">
                      <p:stCondLst>
                        <p:cond delay="indefinite"/>
                      </p:stCondLst>
                      <p:childTnLst>
                        <p:par>
                          <p:cTn id="131" fill="hold">
                            <p:stCondLst>
                              <p:cond delay="0"/>
                            </p:stCondLst>
                            <p:childTnLst>
                              <p:par>
                                <p:cTn id="132" presetID="3" presetClass="entr" presetSubtype="5" fill="hold" nodeType="clickEffect">
                                  <p:stCondLst>
                                    <p:cond delay="0"/>
                                  </p:stCondLst>
                                  <p:childTnLst>
                                    <p:set>
                                      <p:cBhvr>
                                        <p:cTn id="133" dur="1" fill="hold">
                                          <p:stCondLst>
                                            <p:cond delay="0"/>
                                          </p:stCondLst>
                                        </p:cTn>
                                        <p:tgtEl>
                                          <p:spTgt spid="180"/>
                                        </p:tgtEl>
                                        <p:attrNameLst>
                                          <p:attrName>style.visibility</p:attrName>
                                        </p:attrNameLst>
                                      </p:cBhvr>
                                      <p:to>
                                        <p:strVal val="visible"/>
                                      </p:to>
                                    </p:set>
                                    <p:animEffect transition="in" filter="blinds(vertical)">
                                      <p:cBhvr>
                                        <p:cTn id="134" dur="500"/>
                                        <p:tgtEl>
                                          <p:spTgt spid="180"/>
                                        </p:tgtEl>
                                      </p:cBhvr>
                                    </p:animEffect>
                                  </p:childTnLst>
                                </p:cTn>
                              </p:par>
                            </p:childTnLst>
                          </p:cTn>
                        </p:par>
                      </p:childTnLst>
                    </p:cTn>
                  </p:par>
                  <p:par>
                    <p:cTn id="135" fill="hold">
                      <p:stCondLst>
                        <p:cond delay="indefinite"/>
                      </p:stCondLst>
                      <p:childTnLst>
                        <p:par>
                          <p:cTn id="136" fill="hold">
                            <p:stCondLst>
                              <p:cond delay="0"/>
                            </p:stCondLst>
                            <p:childTnLst>
                              <p:par>
                                <p:cTn id="137" presetID="5" presetClass="entr" presetSubtype="5" fill="hold" nodeType="clickEffect">
                                  <p:stCondLst>
                                    <p:cond delay="0"/>
                                  </p:stCondLst>
                                  <p:childTnLst>
                                    <p:set>
                                      <p:cBhvr>
                                        <p:cTn id="138" dur="1" fill="hold">
                                          <p:stCondLst>
                                            <p:cond delay="0"/>
                                          </p:stCondLst>
                                        </p:cTn>
                                        <p:tgtEl>
                                          <p:spTgt spid="171"/>
                                        </p:tgtEl>
                                        <p:attrNameLst>
                                          <p:attrName>style.visibility</p:attrName>
                                        </p:attrNameLst>
                                      </p:cBhvr>
                                      <p:to>
                                        <p:strVal val="visible"/>
                                      </p:to>
                                    </p:set>
                                    <p:animEffect transition="in" filter="checkerboard(down)">
                                      <p:cBhvr>
                                        <p:cTn id="139"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p:bldP spid="191" grpId="0"/>
      <p:bldP spid="193" grpId="0"/>
      <p:bldP spid="20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OuTcomes</a:t>
            </a:r>
            <a:endParaRPr lang="en-US" dirty="0"/>
          </a:p>
        </p:txBody>
      </p:sp>
      <p:graphicFrame>
        <p:nvGraphicFramePr>
          <p:cNvPr id="4" name="Content Placeholder 4"/>
          <p:cNvGraphicFramePr>
            <a:graphicFrameLocks/>
          </p:cNvGraphicFramePr>
          <p:nvPr/>
        </p:nvGraphicFramePr>
        <p:xfrm>
          <a:off x="252414" y="1257300"/>
          <a:ext cx="7996236" cy="4924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25060764476_12a8d12c29_z.jpg"/>
          <p:cNvPicPr>
            <a:picLocks noChangeAspect="1"/>
          </p:cNvPicPr>
          <p:nvPr/>
        </p:nvPicPr>
        <p:blipFill>
          <a:blip r:embed="rId7"/>
          <a:stretch>
            <a:fillRect/>
          </a:stretch>
        </p:blipFill>
        <p:spPr>
          <a:xfrm>
            <a:off x="279092" y="1752600"/>
            <a:ext cx="3296735" cy="2448000"/>
          </a:xfrm>
          <a:prstGeom prst="rect">
            <a:avLst/>
          </a:prstGeom>
          <a:ln>
            <a:noFill/>
          </a:ln>
          <a:effectLst>
            <a:softEdge rad="112500"/>
          </a:effectLst>
        </p:spPr>
      </p:pic>
      <p:sp>
        <p:nvSpPr>
          <p:cNvPr id="7" name="TextBox 6"/>
          <p:cNvSpPr txBox="1"/>
          <p:nvPr/>
        </p:nvSpPr>
        <p:spPr>
          <a:xfrm>
            <a:off x="285750" y="4448175"/>
            <a:ext cx="3343275" cy="1754326"/>
          </a:xfrm>
          <a:prstGeom prst="rect">
            <a:avLst/>
          </a:prstGeom>
          <a:noFill/>
        </p:spPr>
        <p:txBody>
          <a:bodyPr wrap="square" rtlCol="0">
            <a:spAutoFit/>
          </a:bodyPr>
          <a:lstStyle/>
          <a:p>
            <a:pPr>
              <a:buFont typeface="Arial" pitchFamily="34" charset="0"/>
              <a:buChar char="•"/>
            </a:pPr>
            <a:r>
              <a:rPr lang="fr-CH" sz="1200" dirty="0" smtClean="0"/>
              <a:t> </a:t>
            </a:r>
            <a:r>
              <a:rPr lang="fr-CH" sz="1200" dirty="0" err="1" smtClean="0"/>
              <a:t>Review</a:t>
            </a:r>
            <a:r>
              <a:rPr lang="fr-CH" sz="1200" dirty="0" smtClean="0"/>
              <a:t> of the </a:t>
            </a:r>
            <a:r>
              <a:rPr lang="fr-CH" sz="1200" dirty="0" err="1" smtClean="0"/>
              <a:t>preliminary</a:t>
            </a:r>
            <a:r>
              <a:rPr lang="fr-CH" sz="1200" dirty="0" smtClean="0"/>
              <a:t> </a:t>
            </a:r>
            <a:r>
              <a:rPr lang="fr-CH" sz="1200" dirty="0" err="1" smtClean="0"/>
              <a:t>analysis</a:t>
            </a:r>
            <a:r>
              <a:rPr lang="fr-CH" sz="1200" dirty="0" smtClean="0"/>
              <a:t> for </a:t>
            </a:r>
            <a:r>
              <a:rPr lang="fr-CH" sz="1200" dirty="0" err="1" smtClean="0"/>
              <a:t>effectiveness</a:t>
            </a:r>
            <a:r>
              <a:rPr lang="fr-CH" sz="1200" dirty="0" smtClean="0"/>
              <a:t> </a:t>
            </a:r>
            <a:r>
              <a:rPr lang="fr-CH" sz="1200" dirty="0" err="1" smtClean="0"/>
              <a:t>evaluation</a:t>
            </a:r>
            <a:endParaRPr lang="fr-CH" sz="1200" dirty="0" smtClean="0"/>
          </a:p>
          <a:p>
            <a:pPr>
              <a:buFont typeface="Arial" pitchFamily="34" charset="0"/>
              <a:buChar char="•"/>
            </a:pPr>
            <a:r>
              <a:rPr lang="fr-CH" sz="1200" dirty="0" smtClean="0"/>
              <a:t> </a:t>
            </a:r>
            <a:r>
              <a:rPr lang="fr-CH" sz="1200" dirty="0" err="1" smtClean="0"/>
              <a:t>Need</a:t>
            </a:r>
            <a:r>
              <a:rPr lang="fr-CH" sz="1200" dirty="0" smtClean="0"/>
              <a:t> for </a:t>
            </a:r>
            <a:r>
              <a:rPr lang="fr-CH" sz="1200" b="1" dirty="0" err="1" smtClean="0"/>
              <a:t>additional</a:t>
            </a:r>
            <a:r>
              <a:rPr lang="fr-CH" sz="1200" b="1" dirty="0" smtClean="0"/>
              <a:t> sources of information </a:t>
            </a:r>
            <a:r>
              <a:rPr lang="fr-CH" sz="1200" dirty="0" smtClean="0"/>
              <a:t>to support conclusions and </a:t>
            </a:r>
            <a:r>
              <a:rPr lang="fr-CH" sz="1200" dirty="0" err="1" smtClean="0"/>
              <a:t>recommendations</a:t>
            </a:r>
            <a:r>
              <a:rPr lang="fr-CH" sz="1200" dirty="0" smtClean="0"/>
              <a:t> of the </a:t>
            </a:r>
            <a:r>
              <a:rPr lang="fr-CH" sz="1200" dirty="0" err="1" smtClean="0"/>
              <a:t>committee</a:t>
            </a:r>
            <a:endParaRPr lang="fr-CH" sz="1200" dirty="0" smtClean="0"/>
          </a:p>
          <a:p>
            <a:pPr>
              <a:buFont typeface="Arial" pitchFamily="34" charset="0"/>
              <a:buChar char="•"/>
            </a:pPr>
            <a:r>
              <a:rPr lang="fr-CH" sz="1200" dirty="0" smtClean="0"/>
              <a:t> </a:t>
            </a:r>
            <a:r>
              <a:rPr lang="fr-CH" sz="1200" dirty="0" err="1" smtClean="0"/>
              <a:t>Additional</a:t>
            </a:r>
            <a:r>
              <a:rPr lang="fr-CH" sz="1200" dirty="0" smtClean="0"/>
              <a:t> reports </a:t>
            </a:r>
            <a:r>
              <a:rPr lang="fr-CH" sz="1200" dirty="0" err="1" smtClean="0"/>
              <a:t>submitted</a:t>
            </a:r>
            <a:r>
              <a:rPr lang="fr-CH" sz="1200" dirty="0" smtClean="0"/>
              <a:t> by </a:t>
            </a:r>
            <a:r>
              <a:rPr lang="fr-CH" sz="1200" b="1" dirty="0" smtClean="0"/>
              <a:t>30 April </a:t>
            </a:r>
            <a:r>
              <a:rPr lang="fr-CH" sz="1200" dirty="0" err="1" smtClean="0"/>
              <a:t>taken</a:t>
            </a:r>
            <a:r>
              <a:rPr lang="fr-CH" sz="1200" dirty="0" smtClean="0"/>
              <a:t> </a:t>
            </a:r>
            <a:r>
              <a:rPr lang="fr-CH" sz="1200" dirty="0" err="1" smtClean="0"/>
              <a:t>into</a:t>
            </a:r>
            <a:r>
              <a:rPr lang="fr-CH" sz="1200" dirty="0" smtClean="0"/>
              <a:t> </a:t>
            </a:r>
            <a:r>
              <a:rPr lang="fr-CH" sz="1200" dirty="0" err="1" smtClean="0"/>
              <a:t>account</a:t>
            </a:r>
            <a:r>
              <a:rPr lang="fr-CH" sz="1200" dirty="0" smtClean="0"/>
              <a:t> in the </a:t>
            </a:r>
            <a:r>
              <a:rPr lang="fr-CH" sz="1200" dirty="0" err="1" smtClean="0"/>
              <a:t>committee’s</a:t>
            </a:r>
            <a:r>
              <a:rPr lang="fr-CH" sz="1200" dirty="0" smtClean="0"/>
              <a:t> </a:t>
            </a:r>
            <a:r>
              <a:rPr lang="fr-CH" sz="1200" dirty="0" err="1" smtClean="0"/>
              <a:t>review</a:t>
            </a:r>
            <a:r>
              <a:rPr lang="fr-CH" sz="1200" dirty="0" smtClean="0"/>
              <a:t> of the </a:t>
            </a:r>
            <a:r>
              <a:rPr lang="fr-CH" sz="1200" dirty="0" err="1" smtClean="0"/>
              <a:t>effectiveness</a:t>
            </a:r>
            <a:r>
              <a:rPr lang="fr-CH" sz="1200" dirty="0" smtClean="0"/>
              <a:t> of the Convention</a:t>
            </a:r>
            <a:endParaRPr lang="fr-CH" sz="1200" dirty="0"/>
          </a:p>
        </p:txBody>
      </p:sp>
      <p:sp>
        <p:nvSpPr>
          <p:cNvPr id="8" name="TextBox 7"/>
          <p:cNvSpPr txBox="1"/>
          <p:nvPr/>
        </p:nvSpPr>
        <p:spPr>
          <a:xfrm>
            <a:off x="3771899" y="1562101"/>
            <a:ext cx="1620000" cy="3960000"/>
          </a:xfrm>
          <a:prstGeom prst="roundRect">
            <a:avLst/>
          </a:prstGeom>
          <a:solidFill>
            <a:schemeClr val="accent2">
              <a:lumMod val="40000"/>
              <a:lumOff val="60000"/>
            </a:schemeClr>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lvl="0" algn="ctr"/>
            <a:endParaRPr lang="fr-CH" sz="1400" b="1" dirty="0" smtClean="0"/>
          </a:p>
          <a:p>
            <a:pPr lvl="0" algn="ctr"/>
            <a:r>
              <a:rPr lang="fr-CH" sz="1400" b="1" dirty="0" smtClean="0"/>
              <a:t>30 April 2016 </a:t>
            </a:r>
          </a:p>
          <a:p>
            <a:pPr lvl="0"/>
            <a:endParaRPr lang="fr-CH" sz="1400" dirty="0" smtClean="0"/>
          </a:p>
          <a:p>
            <a:pPr lvl="0"/>
            <a:endParaRPr lang="fr-CH" sz="1400" dirty="0" smtClean="0"/>
          </a:p>
          <a:p>
            <a:pPr lvl="0" algn="ctr"/>
            <a:endParaRPr lang="fr-CH" sz="1400" b="1" dirty="0" smtClean="0"/>
          </a:p>
          <a:p>
            <a:pPr lvl="0" algn="ctr"/>
            <a:endParaRPr lang="fr-CH" sz="1400" b="1" dirty="0" smtClean="0"/>
          </a:p>
          <a:p>
            <a:pPr lvl="0" algn="ctr"/>
            <a:r>
              <a:rPr lang="fr-CH" sz="1400" dirty="0" err="1" smtClean="0"/>
              <a:t>Extended</a:t>
            </a:r>
            <a:r>
              <a:rPr lang="fr-CH" sz="1400" dirty="0" smtClean="0"/>
              <a:t> </a:t>
            </a:r>
            <a:r>
              <a:rPr lang="fr-CH" sz="1400" b="1" dirty="0" smtClean="0"/>
              <a:t>deadline for </a:t>
            </a:r>
            <a:r>
              <a:rPr lang="fr-CH" sz="1400" b="1" dirty="0" err="1" smtClean="0"/>
              <a:t>submission</a:t>
            </a:r>
            <a:r>
              <a:rPr lang="fr-CH" sz="1400" b="1" dirty="0" smtClean="0"/>
              <a:t> of 3rd national reports </a:t>
            </a:r>
            <a:r>
              <a:rPr lang="fr-CH" sz="1400" dirty="0" err="1" smtClean="0"/>
              <a:t>pursuant</a:t>
            </a:r>
            <a:r>
              <a:rPr lang="fr-CH" sz="1400" dirty="0" smtClean="0"/>
              <a:t> to </a:t>
            </a:r>
            <a:br>
              <a:rPr lang="fr-CH" sz="1400" dirty="0" smtClean="0"/>
            </a:br>
            <a:r>
              <a:rPr lang="fr-CH" sz="1400" dirty="0" smtClean="0"/>
              <a:t>Article 15</a:t>
            </a:r>
          </a:p>
          <a:p>
            <a:pPr lvl="0" algn="ctr"/>
            <a:endParaRPr lang="fr-CH" sz="1400" dirty="0" smtClean="0"/>
          </a:p>
          <a:p>
            <a:pPr lvl="0" algn="ctr"/>
            <a:endParaRPr lang="fr-CH" sz="1400" dirty="0" smtClean="0"/>
          </a:p>
          <a:p>
            <a:pPr lvl="0" algn="ctr"/>
            <a:endParaRPr lang="fr-CH" sz="1400" dirty="0" smtClean="0"/>
          </a:p>
          <a:p>
            <a:pPr lvl="0" algn="ctr"/>
            <a:endParaRPr lang="fr-CH" sz="1400" dirty="0" smtClean="0"/>
          </a:p>
          <a:p>
            <a:pPr lvl="0" algn="ctr"/>
            <a:endParaRPr lang="fr-CH" sz="1400" dirty="0" smtClean="0"/>
          </a:p>
          <a:p>
            <a:pPr lvl="0" algn="ctr"/>
            <a:endParaRPr lang="fr-CH" sz="1400" dirty="0" smtClean="0"/>
          </a:p>
          <a:p>
            <a:endParaRPr lang="fr-CH" dirty="0"/>
          </a:p>
        </p:txBody>
      </p:sp>
      <p:sp>
        <p:nvSpPr>
          <p:cNvPr id="9" name="TextBox 8"/>
          <p:cNvSpPr txBox="1"/>
          <p:nvPr/>
        </p:nvSpPr>
        <p:spPr>
          <a:xfrm>
            <a:off x="5600700" y="1733550"/>
            <a:ext cx="2266950" cy="1225868"/>
          </a:xfrm>
          <a:prstGeom prst="round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CH" sz="1100" dirty="0" err="1" smtClean="0"/>
              <a:t>Finalize</a:t>
            </a:r>
            <a:r>
              <a:rPr lang="fr-CH" sz="1100" dirty="0" smtClean="0"/>
              <a:t> </a:t>
            </a:r>
            <a:r>
              <a:rPr lang="fr-CH" sz="1100" dirty="0" err="1" smtClean="0"/>
              <a:t>effectiveness</a:t>
            </a:r>
            <a:r>
              <a:rPr lang="fr-CH" sz="1100" dirty="0" smtClean="0"/>
              <a:t> </a:t>
            </a:r>
            <a:r>
              <a:rPr lang="fr-CH" sz="1100" dirty="0" err="1" smtClean="0"/>
              <a:t>evaluation</a:t>
            </a:r>
            <a:r>
              <a:rPr lang="fr-CH" sz="1100" dirty="0" smtClean="0"/>
              <a:t> report </a:t>
            </a:r>
            <a:r>
              <a:rPr lang="fr-CH" sz="1100" dirty="0" err="1" smtClean="0"/>
              <a:t>including</a:t>
            </a:r>
            <a:r>
              <a:rPr lang="fr-CH" sz="1100" dirty="0" smtClean="0"/>
              <a:t> conclusions and </a:t>
            </a:r>
            <a:r>
              <a:rPr lang="fr-CH" sz="1100" dirty="0" err="1" smtClean="0"/>
              <a:t>recommendations</a:t>
            </a:r>
            <a:r>
              <a:rPr lang="fr-CH" sz="1100" dirty="0" smtClean="0"/>
              <a:t> as to the </a:t>
            </a:r>
            <a:r>
              <a:rPr lang="fr-CH" sz="1100" dirty="0" err="1" smtClean="0"/>
              <a:t>effectiveness</a:t>
            </a:r>
            <a:r>
              <a:rPr lang="fr-CH" sz="1100" dirty="0" smtClean="0"/>
              <a:t> of the Convention</a:t>
            </a:r>
          </a:p>
        </p:txBody>
      </p:sp>
      <p:sp>
        <p:nvSpPr>
          <p:cNvPr id="10" name="TextBox 9"/>
          <p:cNvSpPr txBox="1"/>
          <p:nvPr/>
        </p:nvSpPr>
        <p:spPr>
          <a:xfrm>
            <a:off x="5153025" y="1171576"/>
            <a:ext cx="3267075" cy="800219"/>
          </a:xfrm>
          <a:prstGeom prst="rect">
            <a:avLst/>
          </a:prstGeom>
          <a:noFill/>
          <a:ln>
            <a:noFill/>
          </a:ln>
        </p:spPr>
        <p:style>
          <a:lnRef idx="1">
            <a:schemeClr val="accent2"/>
          </a:lnRef>
          <a:fillRef idx="2">
            <a:schemeClr val="accent2"/>
          </a:fillRef>
          <a:effectRef idx="1">
            <a:schemeClr val="accent2"/>
          </a:effectRef>
          <a:fontRef idx="minor">
            <a:schemeClr val="dk1"/>
          </a:fontRef>
        </p:style>
        <p:txBody>
          <a:bodyPr wrap="square" rtlCol="0">
            <a:spAutoFit/>
          </a:bodyPr>
          <a:lstStyle/>
          <a:p>
            <a:pPr lvl="0" algn="ctr"/>
            <a:r>
              <a:rPr lang="fr-CH" sz="1400" b="1" dirty="0" smtClean="0"/>
              <a:t>Second meeting of the </a:t>
            </a:r>
            <a:r>
              <a:rPr lang="fr-CH" sz="1400" b="1" dirty="0" err="1" smtClean="0"/>
              <a:t>committee</a:t>
            </a:r>
            <a:endParaRPr lang="fr-CH" sz="1400" b="1" dirty="0" smtClean="0"/>
          </a:p>
          <a:p>
            <a:pPr lvl="0" algn="ctr"/>
            <a:r>
              <a:rPr lang="fr-CH" sz="1400" b="1" dirty="0" smtClean="0"/>
              <a:t>4-6 </a:t>
            </a:r>
            <a:r>
              <a:rPr lang="fr-CH" sz="1400" b="1" dirty="0" err="1" smtClean="0"/>
              <a:t>October</a:t>
            </a:r>
            <a:r>
              <a:rPr lang="fr-CH" sz="1400" b="1" dirty="0" smtClean="0"/>
              <a:t> 2016, Geneva </a:t>
            </a:r>
            <a:endParaRPr lang="fr-CH" sz="1400" dirty="0" smtClean="0"/>
          </a:p>
          <a:p>
            <a:endParaRPr lang="fr-CH" dirty="0"/>
          </a:p>
        </p:txBody>
      </p:sp>
      <p:sp>
        <p:nvSpPr>
          <p:cNvPr id="11" name="TextBox 10"/>
          <p:cNvSpPr txBox="1"/>
          <p:nvPr/>
        </p:nvSpPr>
        <p:spPr>
          <a:xfrm>
            <a:off x="219075" y="1181100"/>
            <a:ext cx="3362325" cy="523220"/>
          </a:xfrm>
          <a:prstGeom prst="rect">
            <a:avLst/>
          </a:prstGeom>
          <a:noFill/>
        </p:spPr>
        <p:txBody>
          <a:bodyPr wrap="square" rtlCol="0">
            <a:spAutoFit/>
          </a:bodyPr>
          <a:lstStyle/>
          <a:p>
            <a:pPr lvl="0" algn="ctr"/>
            <a:r>
              <a:rPr lang="fr-CH" sz="1400" b="1" dirty="0" smtClean="0"/>
              <a:t>First Meeting of the </a:t>
            </a:r>
            <a:r>
              <a:rPr lang="fr-CH" sz="1400" b="1" dirty="0" err="1" smtClean="0"/>
              <a:t>committee</a:t>
            </a:r>
            <a:endParaRPr lang="fr-CH" sz="1400" b="1" dirty="0" smtClean="0"/>
          </a:p>
          <a:p>
            <a:pPr lvl="0" algn="ctr"/>
            <a:r>
              <a:rPr lang="fr-CH" sz="1400" b="1" dirty="0" smtClean="0"/>
              <a:t>16-18 </a:t>
            </a:r>
            <a:r>
              <a:rPr lang="fr-CH" sz="1400" b="1" dirty="0" err="1" smtClean="0"/>
              <a:t>February</a:t>
            </a:r>
            <a:r>
              <a:rPr lang="fr-CH" sz="1400" b="1" dirty="0" smtClean="0"/>
              <a:t> 2016, Geneva</a:t>
            </a:r>
            <a:endParaRPr lang="fr-CH" sz="1400" b="1" dirty="0"/>
          </a:p>
        </p:txBody>
      </p:sp>
      <p:pic>
        <p:nvPicPr>
          <p:cNvPr id="12" name="Picture 2" descr="N:\BRS LOGOS\7. logos\7.17 BRS Hexagon\Stockholm\Stockholm-transparent240-160.png"/>
          <p:cNvPicPr>
            <a:picLocks noChangeAspect="1" noChangeArrowheads="1"/>
          </p:cNvPicPr>
          <p:nvPr/>
        </p:nvPicPr>
        <p:blipFill>
          <a:blip r:embed="rId8"/>
          <a:srcRect/>
          <a:stretch>
            <a:fillRect/>
          </a:stretch>
        </p:blipFill>
        <p:spPr bwMode="auto">
          <a:xfrm>
            <a:off x="6891336" y="3533775"/>
            <a:ext cx="2322002" cy="1548000"/>
          </a:xfrm>
          <a:prstGeom prst="rect">
            <a:avLst/>
          </a:prstGeom>
          <a:noFill/>
        </p:spPr>
      </p:pic>
      <p:sp>
        <p:nvSpPr>
          <p:cNvPr id="13" name="TextBox 12"/>
          <p:cNvSpPr txBox="1"/>
          <p:nvPr/>
        </p:nvSpPr>
        <p:spPr>
          <a:xfrm>
            <a:off x="8810625" y="4733925"/>
            <a:ext cx="1008000" cy="396000"/>
          </a:xfrm>
          <a:prstGeom prst="rect">
            <a:avLst/>
          </a:prstGeom>
          <a:noFill/>
        </p:spPr>
        <p:txBody>
          <a:bodyPr wrap="square" rtlCol="0">
            <a:spAutoFit/>
          </a:bodyPr>
          <a:lstStyle/>
          <a:p>
            <a:r>
              <a:rPr lang="en-US" sz="2100" b="1" dirty="0" smtClean="0">
                <a:solidFill>
                  <a:schemeClr val="accent2"/>
                </a:solidFill>
                <a:latin typeface="Arial" pitchFamily="34" charset="0"/>
                <a:cs typeface="Arial" pitchFamily="34" charset="0"/>
              </a:rPr>
              <a:t>COP-8</a:t>
            </a:r>
            <a:endParaRPr lang="fr-CH" sz="2100" b="1" dirty="0">
              <a:solidFill>
                <a:schemeClr val="accent2"/>
              </a:solidFill>
              <a:latin typeface="Arial" pitchFamily="34" charset="0"/>
              <a:cs typeface="Arial" pitchFamily="34" charset="0"/>
            </a:endParaRPr>
          </a:p>
        </p:txBody>
      </p:sp>
      <p:sp>
        <p:nvSpPr>
          <p:cNvPr id="14" name="TextBox 13"/>
          <p:cNvSpPr txBox="1"/>
          <p:nvPr/>
        </p:nvSpPr>
        <p:spPr>
          <a:xfrm>
            <a:off x="6715125" y="5398080"/>
            <a:ext cx="3190875" cy="584775"/>
          </a:xfrm>
          <a:prstGeom prst="rect">
            <a:avLst/>
          </a:prstGeom>
          <a:noFill/>
        </p:spPr>
        <p:txBody>
          <a:bodyPr wrap="square" rtlCol="0">
            <a:spAutoFit/>
          </a:bodyPr>
          <a:lstStyle/>
          <a:p>
            <a:pPr algn="ctr"/>
            <a:r>
              <a:rPr lang="fr-CH" sz="1600" b="1" dirty="0" smtClean="0"/>
              <a:t>To </a:t>
            </a:r>
            <a:r>
              <a:rPr lang="fr-CH" sz="1600" b="1" dirty="0" err="1" smtClean="0"/>
              <a:t>consider</a:t>
            </a:r>
            <a:r>
              <a:rPr lang="fr-CH" sz="1600" b="1" dirty="0" smtClean="0"/>
              <a:t> the </a:t>
            </a:r>
            <a:r>
              <a:rPr lang="fr-CH" sz="1600" b="1" dirty="0" err="1" smtClean="0"/>
              <a:t>effectiveness</a:t>
            </a:r>
            <a:r>
              <a:rPr lang="fr-CH" sz="1600" b="1" dirty="0" smtClean="0"/>
              <a:t> </a:t>
            </a:r>
            <a:r>
              <a:rPr lang="fr-CH" sz="1600" b="1" dirty="0" err="1" smtClean="0"/>
              <a:t>evaluation</a:t>
            </a:r>
            <a:r>
              <a:rPr lang="fr-CH" sz="1600" b="1" dirty="0" smtClean="0"/>
              <a:t> report</a:t>
            </a:r>
            <a:endParaRPr lang="fr-CH" sz="1600" b="1" dirty="0"/>
          </a:p>
        </p:txBody>
      </p:sp>
      <p:sp>
        <p:nvSpPr>
          <p:cNvPr id="17" name="TextBox 16"/>
          <p:cNvSpPr txBox="1"/>
          <p:nvPr/>
        </p:nvSpPr>
        <p:spPr>
          <a:xfrm>
            <a:off x="6705600" y="5093280"/>
            <a:ext cx="3200399" cy="369332"/>
          </a:xfrm>
          <a:prstGeom prst="rect">
            <a:avLst/>
          </a:prstGeom>
          <a:noFill/>
        </p:spPr>
        <p:txBody>
          <a:bodyPr wrap="square" rtlCol="0">
            <a:spAutoFit/>
          </a:bodyPr>
          <a:lstStyle/>
          <a:p>
            <a:pPr algn="ctr"/>
            <a:r>
              <a:rPr lang="en-US" b="1" dirty="0" smtClean="0">
                <a:latin typeface="Arial" pitchFamily="34" charset="0"/>
                <a:cs typeface="Arial" pitchFamily="34" charset="0"/>
              </a:rPr>
              <a:t>24 April to 05 May 2017</a:t>
            </a:r>
            <a:endParaRPr lang="fr-CH" b="1" dirty="0">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467205"/>
            <a:ext cx="8584694" cy="707886"/>
          </a:xfrm>
          <a:prstGeom prst="rect">
            <a:avLst/>
          </a:prstGeom>
          <a:noFill/>
          <a:ln w="9525">
            <a:noFill/>
            <a:miter lim="800000"/>
            <a:headEnd/>
            <a:tailEnd/>
          </a:ln>
        </p:spPr>
        <p:txBody>
          <a:bodyPr wrap="square">
            <a:prstTxWarp prst="textNoShape">
              <a:avLst/>
            </a:prstTxWarp>
            <a:spAutoFit/>
          </a:bodyPr>
          <a:lstStyle/>
          <a:p>
            <a:pPr algn="ctr"/>
            <a:r>
              <a:rPr lang="en-US" sz="4000" b="1" i="1" dirty="0" smtClean="0">
                <a:solidFill>
                  <a:srgbClr val="1F43B7"/>
                </a:solidFill>
                <a:latin typeface="Arial"/>
                <a:cs typeface="Arial"/>
              </a:rPr>
              <a:t>4. Acknowledgements</a:t>
            </a:r>
            <a:endParaRPr lang="fr-FR" sz="4000" b="1" i="1" dirty="0">
              <a:solidFill>
                <a:srgbClr val="1F43B7"/>
              </a:solidFill>
              <a:latin typeface="Arial"/>
              <a:cs typeface="Arial"/>
            </a:endParaRP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2418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Tree>
    <p:extLst>
      <p:ext uri="{BB962C8B-B14F-4D97-AF65-F5344CB8AC3E}">
        <p14:creationId xmlns="" xmlns:p14="http://schemas.microsoft.com/office/powerpoint/2010/main" xmlns:mv="urn:schemas-microsoft-com:mac:vml" xmlns:mc="http://schemas.openxmlformats.org/markup-compatibility/2006" val="2500201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467205"/>
            <a:ext cx="8584694" cy="707886"/>
          </a:xfrm>
          <a:prstGeom prst="rect">
            <a:avLst/>
          </a:prstGeom>
          <a:noFill/>
          <a:ln w="9525">
            <a:noFill/>
            <a:miter lim="800000"/>
            <a:headEnd/>
            <a:tailEnd/>
          </a:ln>
        </p:spPr>
        <p:txBody>
          <a:bodyPr wrap="square">
            <a:prstTxWarp prst="textNoShape">
              <a:avLst/>
            </a:prstTxWarp>
            <a:spAutoFit/>
          </a:bodyPr>
          <a:lstStyle/>
          <a:p>
            <a:pPr algn="ctr"/>
            <a:r>
              <a:rPr lang="fr-FR" sz="4000" b="1" i="1" dirty="0" smtClean="0">
                <a:solidFill>
                  <a:srgbClr val="1F43B7"/>
                </a:solidFill>
                <a:latin typeface="Arial"/>
                <a:cs typeface="Arial"/>
              </a:rPr>
              <a:t>1. Background &amp; mandate</a:t>
            </a:r>
            <a:endParaRPr lang="fr-FR" sz="4000" b="1" i="1" dirty="0">
              <a:solidFill>
                <a:srgbClr val="1F43B7"/>
              </a:solidFill>
              <a:latin typeface="Arial"/>
              <a:cs typeface="Arial"/>
            </a:endParaRP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2418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Tree>
    <p:extLst>
      <p:ext uri="{BB962C8B-B14F-4D97-AF65-F5344CB8AC3E}">
        <p14:creationId xmlns="" xmlns:p14="http://schemas.microsoft.com/office/powerpoint/2010/main" xmlns:mv="urn:schemas-microsoft-com:mac:vml" xmlns:mc="http://schemas.openxmlformats.org/markup-compatibility/2006" val="25002013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a:spLocks noGrp="1"/>
          </p:cNvSpPr>
          <p:nvPr>
            <p:ph type="body" idx="1"/>
          </p:nvPr>
        </p:nvSpPr>
        <p:spPr>
          <a:xfrm>
            <a:off x="506505" y="908720"/>
            <a:ext cx="8915401" cy="5472608"/>
          </a:xfrm>
          <a:prstGeom prst="rect">
            <a:avLst/>
          </a:prstGeom>
        </p:spPr>
        <p:txBody>
          <a:bodyPr lIns="0" tIns="0" rIns="0" bIns="0">
            <a:normAutofit/>
          </a:bodyPr>
          <a:lstStyle/>
          <a:p>
            <a:pPr marL="145414" lvl="0" indent="-146050" defTabSz="457200">
              <a:spcBef>
                <a:spcPts val="300"/>
              </a:spcBef>
              <a:buSzTx/>
              <a:buFontTx/>
              <a:buNone/>
              <a:tabLst>
                <a:tab pos="12700" algn="l"/>
                <a:tab pos="1524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solidFill>
                  <a:srgbClr val="000000"/>
                </a:solidFill>
              </a:defRPr>
            </a:pPr>
            <a:r>
              <a:rPr sz="2000">
                <a:latin typeface="Arial" pitchFamily="34" charset="0"/>
                <a:ea typeface="+mj-ea"/>
                <a:cs typeface="Arial" pitchFamily="34" charset="0"/>
                <a:sym typeface="Helvetica Neue"/>
              </a:rPr>
              <a:t> </a:t>
            </a:r>
            <a:endParaRPr lang="fr-CH" sz="2000" dirty="0" smtClean="0">
              <a:latin typeface="Arial" pitchFamily="34" charset="0"/>
              <a:ea typeface="+mj-ea"/>
              <a:cs typeface="Arial" pitchFamily="34" charset="0"/>
              <a:sym typeface="Helvetica Neue"/>
            </a:endParaRPr>
          </a:p>
          <a:p>
            <a:pPr marL="145414" lvl="0" indent="-146050" defTabSz="457200">
              <a:spcBef>
                <a:spcPts val="300"/>
              </a:spcBef>
              <a:buSzTx/>
              <a:buFontTx/>
              <a:buNone/>
              <a:tabLst>
                <a:tab pos="12700" algn="l"/>
                <a:tab pos="1524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solidFill>
                  <a:srgbClr val="000000"/>
                </a:solidFill>
              </a:defRPr>
            </a:pPr>
            <a:endParaRPr lang="fr-CH" sz="2000" dirty="0" smtClean="0">
              <a:latin typeface="Arial" pitchFamily="34" charset="0"/>
              <a:ea typeface="+mj-ea"/>
              <a:cs typeface="Arial" pitchFamily="34" charset="0"/>
              <a:sym typeface="Helvetica Neue"/>
            </a:endParaRPr>
          </a:p>
          <a:p>
            <a:pPr marL="145414" lvl="0" indent="-146050" defTabSz="457200">
              <a:spcBef>
                <a:spcPts val="300"/>
              </a:spcBef>
              <a:buSzTx/>
              <a:buFontTx/>
              <a:buNone/>
              <a:tabLst>
                <a:tab pos="12700" algn="l"/>
                <a:tab pos="1524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solidFill>
                  <a:srgbClr val="000000"/>
                </a:solidFill>
              </a:defRPr>
            </a:pPr>
            <a:r>
              <a:rPr lang="en-US" sz="2000" i="1" dirty="0" smtClean="0">
                <a:latin typeface="Arial" pitchFamily="34" charset="0"/>
                <a:cs typeface="Arial" pitchFamily="34" charset="0"/>
              </a:rPr>
              <a:t>The worldwide implementation of the Global Monitoring Plan is made possible thanks to the generous contributions to the Stockholm Convention Voluntary Trust Fund from the Governments of Japan, Norway, Sweden, and through the European Commission’s Thematic </a:t>
            </a:r>
            <a:r>
              <a:rPr lang="en-US" sz="2000" i="1" dirty="0" err="1" smtClean="0">
                <a:latin typeface="Arial" pitchFamily="34" charset="0"/>
                <a:cs typeface="Arial" pitchFamily="34" charset="0"/>
              </a:rPr>
              <a:t>Programme</a:t>
            </a:r>
            <a:r>
              <a:rPr lang="en-US" sz="2000" i="1" dirty="0" smtClean="0">
                <a:latin typeface="Arial" pitchFamily="34" charset="0"/>
                <a:cs typeface="Arial" pitchFamily="34" charset="0"/>
              </a:rPr>
              <a:t> for Environment and Sustainable Management of Natural Resources, including Energy (ENRTP). Further, the contribution of the projects to support POPs monitoring activities in regions, funded through the Global Environment Facility (GEF) and the Strategic Approach to International Chemicals Management (SAICM), is greatly acknowledged. Monitoring activities, and data collection and analysis are implemented in the five UN regions in cooperation with strategic partners and through involvement of Regional Organization Groups and Global Coordination Group.</a:t>
            </a:r>
            <a:endParaRPr sz="2000" i="1">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More information </a:t>
            </a:r>
            <a:r>
              <a:rPr lang="fr-CH" dirty="0" err="1" smtClean="0"/>
              <a:t>at</a:t>
            </a:r>
            <a:r>
              <a:rPr lang="fr-CH" dirty="0" smtClean="0"/>
              <a:t>:</a:t>
            </a:r>
            <a:endParaRPr lang="en-US" dirty="0"/>
          </a:p>
        </p:txBody>
      </p:sp>
      <p:pic>
        <p:nvPicPr>
          <p:cNvPr id="1026" name="Picture 2"/>
          <p:cNvPicPr>
            <a:picLocks noChangeAspect="1" noChangeArrowheads="1"/>
          </p:cNvPicPr>
          <p:nvPr/>
        </p:nvPicPr>
        <p:blipFill>
          <a:blip r:embed="rId2"/>
          <a:srcRect l="2433" t="11964" r="3817" b="6250"/>
          <a:stretch>
            <a:fillRect/>
          </a:stretch>
        </p:blipFill>
        <p:spPr bwMode="auto">
          <a:xfrm>
            <a:off x="1280161" y="1681973"/>
            <a:ext cx="7132320" cy="4666575"/>
          </a:xfrm>
          <a:prstGeom prst="rect">
            <a:avLst/>
          </a:prstGeom>
          <a:noFill/>
          <a:ln w="9525">
            <a:noFill/>
            <a:miter lim="800000"/>
            <a:headEnd/>
            <a:tailEnd/>
          </a:ln>
          <a:effectLst/>
        </p:spPr>
      </p:pic>
      <p:sp>
        <p:nvSpPr>
          <p:cNvPr id="5" name="TextBox 4"/>
          <p:cNvSpPr txBox="1"/>
          <p:nvPr/>
        </p:nvSpPr>
        <p:spPr>
          <a:xfrm>
            <a:off x="1188721" y="1201783"/>
            <a:ext cx="7027817" cy="369332"/>
          </a:xfrm>
          <a:prstGeom prst="rect">
            <a:avLst/>
          </a:prstGeom>
          <a:noFill/>
        </p:spPr>
        <p:txBody>
          <a:bodyPr wrap="square" rtlCol="0">
            <a:spAutoFit/>
          </a:bodyPr>
          <a:lstStyle/>
          <a:p>
            <a:pPr algn="ctr"/>
            <a:r>
              <a:rPr lang="fr-CH" b="1" dirty="0" smtClean="0">
                <a:solidFill>
                  <a:srgbClr val="0070C0"/>
                </a:solidFill>
              </a:rPr>
              <a:t>chm.pops.int</a:t>
            </a:r>
            <a:endParaRPr lang="en-US" b="1" dirty="0">
              <a:solidFill>
                <a:srgbClr val="0070C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414953"/>
            <a:ext cx="8676134" cy="830997"/>
          </a:xfrm>
          <a:prstGeom prst="rect">
            <a:avLst/>
          </a:prstGeom>
          <a:noFill/>
          <a:ln w="9525">
            <a:noFill/>
            <a:miter lim="800000"/>
            <a:headEnd/>
            <a:tailEnd/>
          </a:ln>
        </p:spPr>
        <p:txBody>
          <a:bodyPr wrap="square">
            <a:prstTxWarp prst="textNoShape">
              <a:avLst/>
            </a:prstTxWarp>
            <a:spAutoFit/>
          </a:bodyPr>
          <a:lstStyle/>
          <a:p>
            <a:pPr algn="ctr"/>
            <a:r>
              <a:rPr lang="fr-FR" sz="4800" b="1" i="1" dirty="0" err="1" smtClean="0">
                <a:solidFill>
                  <a:srgbClr val="1F43B7"/>
                </a:solidFill>
                <a:latin typeface="Arial"/>
                <a:cs typeface="Arial"/>
              </a:rPr>
              <a:t>Thank</a:t>
            </a:r>
            <a:r>
              <a:rPr lang="fr-FR" sz="4800" b="1" i="1" dirty="0" smtClean="0">
                <a:solidFill>
                  <a:srgbClr val="1F43B7"/>
                </a:solidFill>
                <a:latin typeface="Arial"/>
                <a:cs typeface="Arial"/>
              </a:rPr>
              <a:t> </a:t>
            </a:r>
            <a:r>
              <a:rPr lang="fr-FR" sz="4800" b="1" i="1" dirty="0" err="1" smtClean="0">
                <a:solidFill>
                  <a:srgbClr val="1F43B7"/>
                </a:solidFill>
                <a:latin typeface="Arial"/>
                <a:cs typeface="Arial"/>
              </a:rPr>
              <a:t>you</a:t>
            </a:r>
            <a:r>
              <a:rPr lang="fr-FR" sz="4800" b="1" i="1" dirty="0" smtClean="0">
                <a:solidFill>
                  <a:srgbClr val="1F43B7"/>
                </a:solidFill>
                <a:latin typeface="Arial"/>
                <a:cs typeface="Arial"/>
              </a:rPr>
              <a:t> for </a:t>
            </a:r>
            <a:r>
              <a:rPr lang="fr-FR" sz="4800" b="1" i="1" dirty="0" err="1" smtClean="0">
                <a:solidFill>
                  <a:srgbClr val="1F43B7"/>
                </a:solidFill>
                <a:latin typeface="Arial"/>
                <a:cs typeface="Arial"/>
              </a:rPr>
              <a:t>your</a:t>
            </a:r>
            <a:r>
              <a:rPr lang="fr-FR" sz="4800" b="1" i="1" dirty="0" smtClean="0">
                <a:solidFill>
                  <a:srgbClr val="1F43B7"/>
                </a:solidFill>
                <a:latin typeface="Arial"/>
                <a:cs typeface="Arial"/>
              </a:rPr>
              <a:t> attention</a:t>
            </a:r>
            <a:endParaRPr lang="fr-FR" sz="4800" b="1" i="1" dirty="0">
              <a:solidFill>
                <a:srgbClr val="1F43B7"/>
              </a:solidFill>
              <a:latin typeface="Arial"/>
              <a:cs typeface="Arial"/>
            </a:endParaRP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2418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Tree>
    <p:extLst>
      <p:ext uri="{BB962C8B-B14F-4D97-AF65-F5344CB8AC3E}">
        <p14:creationId xmlns="" xmlns:p14="http://schemas.microsoft.com/office/powerpoint/2010/main" xmlns:mv="urn:schemas-microsoft-com:mac:vml" xmlns:mc="http://schemas.openxmlformats.org/markup-compatibility/2006" val="25002013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358" y="501844"/>
            <a:ext cx="8791574" cy="497416"/>
          </a:xfrm>
        </p:spPr>
        <p:txBody>
          <a:bodyPr/>
          <a:lstStyle/>
          <a:p>
            <a:r>
              <a:rPr lang="fr-CH" dirty="0" smtClean="0"/>
              <a:t>Stockholm Convention</a:t>
            </a:r>
            <a:endParaRPr lang="en-US" dirty="0"/>
          </a:p>
        </p:txBody>
      </p:sp>
      <p:sp>
        <p:nvSpPr>
          <p:cNvPr id="3" name="Text Placeholder 2"/>
          <p:cNvSpPr>
            <a:spLocks noGrp="1"/>
          </p:cNvSpPr>
          <p:nvPr>
            <p:ph type="body" idx="1"/>
          </p:nvPr>
        </p:nvSpPr>
        <p:spPr>
          <a:xfrm>
            <a:off x="691356" y="1755775"/>
            <a:ext cx="8523288" cy="4354079"/>
          </a:xfrm>
        </p:spPr>
        <p:txBody>
          <a:bodyPr>
            <a:normAutofit lnSpcReduction="10000"/>
          </a:bodyPr>
          <a:lstStyle/>
          <a:p>
            <a:r>
              <a:rPr lang="en-US" sz="2800" dirty="0" smtClean="0"/>
              <a:t>Adopted in 2001, entered into force in 2004: </a:t>
            </a:r>
            <a:r>
              <a:rPr lang="en-US" sz="2800" dirty="0" smtClean="0">
                <a:solidFill>
                  <a:srgbClr val="C00000"/>
                </a:solidFill>
              </a:rPr>
              <a:t>181 </a:t>
            </a:r>
            <a:r>
              <a:rPr lang="en-US" sz="2800" dirty="0" smtClean="0">
                <a:solidFill>
                  <a:srgbClr val="C00000"/>
                </a:solidFill>
              </a:rPr>
              <a:t>Parties</a:t>
            </a:r>
          </a:p>
          <a:p>
            <a:r>
              <a:rPr lang="fr-CH" sz="2800" dirty="0" err="1" smtClean="0"/>
              <a:t>Covers</a:t>
            </a:r>
            <a:r>
              <a:rPr lang="fr-CH" sz="2800" dirty="0" smtClean="0"/>
              <a:t> </a:t>
            </a:r>
            <a:r>
              <a:rPr lang="en-US" sz="2800" dirty="0" smtClean="0"/>
              <a:t>POPs -15 pesticides and </a:t>
            </a:r>
            <a:r>
              <a:rPr lang="en-US" sz="2800" dirty="0" smtClean="0"/>
              <a:t>13 </a:t>
            </a:r>
            <a:r>
              <a:rPr lang="en-US" sz="2800" dirty="0" smtClean="0"/>
              <a:t>industrial chemicals and by-products:</a:t>
            </a:r>
          </a:p>
          <a:p>
            <a:pPr lvl="1"/>
            <a:r>
              <a:rPr lang="en-US" sz="2400" b="1" dirty="0" smtClean="0">
                <a:solidFill>
                  <a:srgbClr val="0070C0"/>
                </a:solidFill>
              </a:rPr>
              <a:t>Prohibition and/or elimination of the production and use, and the import and export of intentionally produced POPs listed in Annex A</a:t>
            </a:r>
          </a:p>
          <a:p>
            <a:pPr lvl="1"/>
            <a:r>
              <a:rPr lang="en-US" sz="2400" b="1" dirty="0" smtClean="0">
                <a:solidFill>
                  <a:srgbClr val="0070C0"/>
                </a:solidFill>
              </a:rPr>
              <a:t>Restriction of the production and use, and the import and export of intentionally produced POPs listed in Annex B</a:t>
            </a:r>
          </a:p>
          <a:p>
            <a:pPr lvl="1"/>
            <a:r>
              <a:rPr lang="en-US" sz="2400" b="1" dirty="0" smtClean="0">
                <a:solidFill>
                  <a:srgbClr val="0070C0"/>
                </a:solidFill>
              </a:rPr>
              <a:t>Reduction or elimination of unintentional releases of the POPs listed in Annex C</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Targeting</a:t>
            </a:r>
            <a:r>
              <a:rPr lang="fr-CH" dirty="0" smtClean="0"/>
              <a:t> </a:t>
            </a:r>
            <a:r>
              <a:rPr lang="fr-CH" dirty="0" err="1" smtClean="0"/>
              <a:t>additional</a:t>
            </a:r>
            <a:r>
              <a:rPr lang="fr-CH" dirty="0" smtClean="0"/>
              <a:t> </a:t>
            </a:r>
            <a:r>
              <a:rPr lang="fr-CH" dirty="0" err="1" smtClean="0"/>
              <a:t>chemicals</a:t>
            </a:r>
            <a:endParaRPr lang="en-US" dirty="0"/>
          </a:p>
        </p:txBody>
      </p:sp>
      <p:grpSp>
        <p:nvGrpSpPr>
          <p:cNvPr id="4" name="Group 18"/>
          <p:cNvGrpSpPr/>
          <p:nvPr/>
        </p:nvGrpSpPr>
        <p:grpSpPr>
          <a:xfrm>
            <a:off x="1459897" y="1197183"/>
            <a:ext cx="1345744" cy="1631394"/>
            <a:chOff x="1" y="1287"/>
            <a:chExt cx="1272482" cy="1817831"/>
          </a:xfrm>
        </p:grpSpPr>
        <p:sp>
          <p:nvSpPr>
            <p:cNvPr id="5" name="Chevron 4"/>
            <p:cNvSpPr/>
            <p:nvPr/>
          </p:nvSpPr>
          <p:spPr>
            <a:xfrm rot="5400000">
              <a:off x="-272674" y="273962"/>
              <a:ext cx="1817831" cy="1272482"/>
            </a:xfrm>
            <a:prstGeom prst="chevron">
              <a:avLst/>
            </a:prstGeom>
            <a:solidFill>
              <a:srgbClr val="00B050"/>
            </a:solidFill>
          </p:spPr>
          <p:style>
            <a:lnRef idx="2">
              <a:schemeClr val="accent1">
                <a:shade val="50000"/>
                <a:hueOff val="0"/>
                <a:satOff val="0"/>
                <a:lumOff val="0"/>
                <a:alphaOff val="0"/>
              </a:schemeClr>
            </a:lnRef>
            <a:fillRef idx="1">
              <a:schemeClr val="accent1">
                <a:shade val="50000"/>
                <a:hueOff val="0"/>
                <a:satOff val="0"/>
                <a:lumOff val="0"/>
                <a:alphaOff val="0"/>
              </a:schemeClr>
            </a:fillRef>
            <a:effectRef idx="0">
              <a:schemeClr val="accent1">
                <a:shade val="50000"/>
                <a:hueOff val="0"/>
                <a:satOff val="0"/>
                <a:lumOff val="0"/>
                <a:alphaOff val="0"/>
              </a:schemeClr>
            </a:effectRef>
            <a:fontRef idx="minor">
              <a:schemeClr val="lt1"/>
            </a:fontRef>
          </p:style>
        </p:sp>
        <p:sp>
          <p:nvSpPr>
            <p:cNvPr id="6" name="Chevron 4"/>
            <p:cNvSpPr/>
            <p:nvPr/>
          </p:nvSpPr>
          <p:spPr>
            <a:xfrm>
              <a:off x="1" y="637528"/>
              <a:ext cx="1272482" cy="54534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400" b="1" kern="1200" dirty="0" smtClean="0">
                  <a:solidFill>
                    <a:schemeClr val="tx1"/>
                  </a:solidFill>
                </a:rPr>
                <a:t>Submission of proposal for listing a chemical</a:t>
              </a:r>
              <a:endParaRPr lang="en-US" sz="1400" b="1" kern="1200" dirty="0">
                <a:solidFill>
                  <a:schemeClr val="tx1"/>
                </a:solidFill>
              </a:endParaRPr>
            </a:p>
          </p:txBody>
        </p:sp>
      </p:grpSp>
      <p:grpSp>
        <p:nvGrpSpPr>
          <p:cNvPr id="7" name="Group 19"/>
          <p:cNvGrpSpPr/>
          <p:nvPr/>
        </p:nvGrpSpPr>
        <p:grpSpPr>
          <a:xfrm>
            <a:off x="2805639" y="1197185"/>
            <a:ext cx="5604942" cy="1060406"/>
            <a:chOff x="1272481" y="1289"/>
            <a:chExt cx="5299813" cy="1181590"/>
          </a:xfrm>
        </p:grpSpPr>
        <p:sp>
          <p:nvSpPr>
            <p:cNvPr id="8" name="Round Same Side Corner Rectangle 7"/>
            <p:cNvSpPr/>
            <p:nvPr/>
          </p:nvSpPr>
          <p:spPr>
            <a:xfrm rot="5400000">
              <a:off x="3331593" y="-2057823"/>
              <a:ext cx="1181590" cy="5299813"/>
            </a:xfrm>
            <a:prstGeom prst="round2SameRect">
              <a:avLst/>
            </a:prstGeom>
            <a:ln>
              <a:solidFill>
                <a:srgbClr val="00B050"/>
              </a:solidFill>
            </a:ln>
          </p:spPr>
          <p:style>
            <a:lnRef idx="2">
              <a:schemeClr val="accent1">
                <a:shade val="5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Round Same Side Corner Rectangle 6"/>
            <p:cNvSpPr/>
            <p:nvPr/>
          </p:nvSpPr>
          <p:spPr>
            <a:xfrm>
              <a:off x="1272482" y="58968"/>
              <a:ext cx="5242133" cy="106623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Any Party may submit a proposal for listing a chemical in the Convention</a:t>
              </a:r>
              <a:endParaRPr lang="en-US" sz="1200" kern="1200" dirty="0"/>
            </a:p>
            <a:p>
              <a:pPr marL="571500" lvl="2" indent="-114300" defTabSz="533400">
                <a:lnSpc>
                  <a:spcPct val="90000"/>
                </a:lnSpc>
                <a:spcAft>
                  <a:spcPct val="15000"/>
                </a:spcAft>
                <a:buChar char="••"/>
              </a:pPr>
              <a:r>
                <a:rPr lang="en-US" sz="1200" kern="1200" dirty="0" smtClean="0"/>
                <a:t>Hazard assessment showing POPs characteristics: environmental fate and </a:t>
              </a:r>
              <a:r>
                <a:rPr lang="en-US" sz="1200" kern="1200" dirty="0" err="1" smtClean="0"/>
                <a:t>behaviour</a:t>
              </a:r>
              <a:r>
                <a:rPr lang="en-US" sz="1200" kern="1200" dirty="0" smtClean="0"/>
                <a:t>; eco-toxicological effects</a:t>
              </a:r>
              <a:endParaRPr lang="en-US" sz="1200" kern="1200" dirty="0"/>
            </a:p>
            <a:p>
              <a:pPr marL="571500" lvl="2" indent="-114300" defTabSz="533400">
                <a:lnSpc>
                  <a:spcPct val="90000"/>
                </a:lnSpc>
                <a:spcAft>
                  <a:spcPct val="15000"/>
                </a:spcAft>
                <a:buChar char="••"/>
              </a:pPr>
              <a:r>
                <a:rPr lang="en-US" sz="1200" kern="1200" dirty="0" smtClean="0"/>
                <a:t>Monitoring data suggesting presence of a substance far from exposure sources</a:t>
              </a:r>
              <a:endParaRPr lang="en-US" sz="1200" kern="1200" dirty="0"/>
            </a:p>
          </p:txBody>
        </p:sp>
      </p:grpSp>
      <p:grpSp>
        <p:nvGrpSpPr>
          <p:cNvPr id="10" name="Group 24"/>
          <p:cNvGrpSpPr/>
          <p:nvPr/>
        </p:nvGrpSpPr>
        <p:grpSpPr>
          <a:xfrm>
            <a:off x="1459897" y="2287075"/>
            <a:ext cx="1345744" cy="1631394"/>
            <a:chOff x="1" y="1627132"/>
            <a:chExt cx="1272482" cy="1817831"/>
          </a:xfrm>
          <a:solidFill>
            <a:srgbClr val="F37003"/>
          </a:solidFill>
        </p:grpSpPr>
        <p:sp>
          <p:nvSpPr>
            <p:cNvPr id="11" name="Chevron 10"/>
            <p:cNvSpPr/>
            <p:nvPr/>
          </p:nvSpPr>
          <p:spPr>
            <a:xfrm rot="5400000">
              <a:off x="-272674" y="1899807"/>
              <a:ext cx="1817831" cy="1272482"/>
            </a:xfrm>
            <a:prstGeom prst="chevron">
              <a:avLst/>
            </a:prstGeom>
            <a:grpFill/>
          </p:spPr>
          <p:style>
            <a:lnRef idx="2">
              <a:schemeClr val="accent1">
                <a:shade val="50000"/>
                <a:hueOff val="11637"/>
                <a:satOff val="16422"/>
                <a:lumOff val="20661"/>
                <a:alphaOff val="0"/>
              </a:schemeClr>
            </a:lnRef>
            <a:fillRef idx="1">
              <a:schemeClr val="accent1">
                <a:shade val="50000"/>
                <a:hueOff val="11637"/>
                <a:satOff val="16422"/>
                <a:lumOff val="20661"/>
                <a:alphaOff val="0"/>
              </a:schemeClr>
            </a:fillRef>
            <a:effectRef idx="0">
              <a:schemeClr val="accent1">
                <a:shade val="50000"/>
                <a:hueOff val="11637"/>
                <a:satOff val="16422"/>
                <a:lumOff val="20661"/>
                <a:alphaOff val="0"/>
              </a:schemeClr>
            </a:effectRef>
            <a:fontRef idx="minor">
              <a:schemeClr val="lt1"/>
            </a:fontRef>
          </p:style>
        </p:sp>
        <p:sp>
          <p:nvSpPr>
            <p:cNvPr id="12" name="Chevron 4"/>
            <p:cNvSpPr/>
            <p:nvPr/>
          </p:nvSpPr>
          <p:spPr>
            <a:xfrm>
              <a:off x="1" y="2263373"/>
              <a:ext cx="1272482" cy="54534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400" b="1" kern="1200" dirty="0" smtClean="0">
                  <a:solidFill>
                    <a:schemeClr val="tx1"/>
                  </a:solidFill>
                </a:rPr>
                <a:t>Screening phase</a:t>
              </a:r>
              <a:endParaRPr lang="en-US" sz="1400" b="1" kern="1200" dirty="0">
                <a:solidFill>
                  <a:schemeClr val="tx1"/>
                </a:solidFill>
              </a:endParaRPr>
            </a:p>
          </p:txBody>
        </p:sp>
      </p:grpSp>
      <p:grpSp>
        <p:nvGrpSpPr>
          <p:cNvPr id="13" name="Group 25"/>
          <p:cNvGrpSpPr/>
          <p:nvPr/>
        </p:nvGrpSpPr>
        <p:grpSpPr>
          <a:xfrm>
            <a:off x="2805639" y="2287077"/>
            <a:ext cx="5604942" cy="1060406"/>
            <a:chOff x="1272481" y="1627134"/>
            <a:chExt cx="5299813" cy="1181590"/>
          </a:xfrm>
        </p:grpSpPr>
        <p:sp>
          <p:nvSpPr>
            <p:cNvPr id="14" name="Round Same Side Corner Rectangle 13"/>
            <p:cNvSpPr/>
            <p:nvPr/>
          </p:nvSpPr>
          <p:spPr>
            <a:xfrm rot="5400000">
              <a:off x="3331593" y="-431978"/>
              <a:ext cx="1181590" cy="5299813"/>
            </a:xfrm>
            <a:prstGeom prst="round2SameRect">
              <a:avLst/>
            </a:prstGeom>
            <a:ln>
              <a:solidFill>
                <a:srgbClr val="F37003"/>
              </a:solidFill>
            </a:ln>
          </p:spPr>
          <p:style>
            <a:lnRef idx="2">
              <a:schemeClr val="accent1">
                <a:shade val="50000"/>
                <a:hueOff val="11637"/>
                <a:satOff val="16422"/>
                <a:lumOff val="2066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Round Same Side Corner Rectangle 6"/>
            <p:cNvSpPr/>
            <p:nvPr/>
          </p:nvSpPr>
          <p:spPr>
            <a:xfrm>
              <a:off x="1272482" y="1684813"/>
              <a:ext cx="5242133" cy="106623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altLang="ja-JP" sz="1200" kern="1200" dirty="0" smtClean="0">
                  <a:solidFill>
                    <a:schemeClr val="tx1"/>
                  </a:solidFill>
                  <a:ea typeface="MS PGothic" pitchFamily="34" charset="-128"/>
                </a:rPr>
                <a:t>POPRC examines the proposal and decides whether screening criteria in Annex D are fulfilled</a:t>
              </a:r>
              <a:endParaRPr lang="en-US" sz="1200" kern="1200" dirty="0">
                <a:solidFill>
                  <a:schemeClr val="tx1"/>
                </a:solidFill>
              </a:endParaRPr>
            </a:p>
          </p:txBody>
        </p:sp>
      </p:grpSp>
      <p:grpSp>
        <p:nvGrpSpPr>
          <p:cNvPr id="16" name="Group 30"/>
          <p:cNvGrpSpPr/>
          <p:nvPr/>
        </p:nvGrpSpPr>
        <p:grpSpPr>
          <a:xfrm>
            <a:off x="1459897" y="3312856"/>
            <a:ext cx="1345744" cy="1631394"/>
            <a:chOff x="1" y="3252977"/>
            <a:chExt cx="1272482" cy="1817831"/>
          </a:xfrm>
        </p:grpSpPr>
        <p:sp>
          <p:nvSpPr>
            <p:cNvPr id="17" name="Chevron 16"/>
            <p:cNvSpPr/>
            <p:nvPr/>
          </p:nvSpPr>
          <p:spPr>
            <a:xfrm rot="5400000">
              <a:off x="-272674" y="3525652"/>
              <a:ext cx="1817831" cy="1272482"/>
            </a:xfrm>
            <a:prstGeom prst="chevron">
              <a:avLst/>
            </a:prstGeom>
            <a:solidFill>
              <a:srgbClr val="0066FF"/>
            </a:solidFill>
          </p:spPr>
          <p:style>
            <a:lnRef idx="2">
              <a:schemeClr val="accent1">
                <a:shade val="50000"/>
                <a:hueOff val="11637"/>
                <a:satOff val="16422"/>
                <a:lumOff val="20661"/>
                <a:alphaOff val="0"/>
              </a:schemeClr>
            </a:lnRef>
            <a:fillRef idx="1">
              <a:schemeClr val="accent1">
                <a:shade val="50000"/>
                <a:hueOff val="11637"/>
                <a:satOff val="16422"/>
                <a:lumOff val="20661"/>
                <a:alphaOff val="0"/>
              </a:schemeClr>
            </a:fillRef>
            <a:effectRef idx="0">
              <a:schemeClr val="accent1">
                <a:shade val="50000"/>
                <a:hueOff val="11637"/>
                <a:satOff val="16422"/>
                <a:lumOff val="20661"/>
                <a:alphaOff val="0"/>
              </a:schemeClr>
            </a:effectRef>
            <a:fontRef idx="minor">
              <a:schemeClr val="lt1"/>
            </a:fontRef>
          </p:style>
        </p:sp>
        <p:sp>
          <p:nvSpPr>
            <p:cNvPr id="18" name="Chevron 4"/>
            <p:cNvSpPr/>
            <p:nvPr/>
          </p:nvSpPr>
          <p:spPr>
            <a:xfrm>
              <a:off x="1" y="3889218"/>
              <a:ext cx="1272482" cy="54534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CH" sz="1400" b="1" kern="1200" dirty="0" err="1" smtClean="0">
                  <a:solidFill>
                    <a:schemeClr val="tx1"/>
                  </a:solidFill>
                </a:rPr>
                <a:t>Risk</a:t>
              </a:r>
              <a:r>
                <a:rPr lang="fr-CH" sz="1400" b="1" kern="1200" dirty="0" smtClean="0">
                  <a:solidFill>
                    <a:schemeClr val="tx1"/>
                  </a:solidFill>
                </a:rPr>
                <a:t> profile</a:t>
              </a:r>
              <a:endParaRPr lang="en-US" sz="1400" b="1" kern="1200" dirty="0">
                <a:solidFill>
                  <a:schemeClr val="tx1"/>
                </a:solidFill>
              </a:endParaRPr>
            </a:p>
          </p:txBody>
        </p:sp>
      </p:grpSp>
      <p:grpSp>
        <p:nvGrpSpPr>
          <p:cNvPr id="19" name="Group 31"/>
          <p:cNvGrpSpPr/>
          <p:nvPr/>
        </p:nvGrpSpPr>
        <p:grpSpPr>
          <a:xfrm>
            <a:off x="2805639" y="3312857"/>
            <a:ext cx="5604942" cy="1060406"/>
            <a:chOff x="1272481" y="3252978"/>
            <a:chExt cx="5299813" cy="1181590"/>
          </a:xfrm>
        </p:grpSpPr>
        <p:sp>
          <p:nvSpPr>
            <p:cNvPr id="20" name="Round Same Side Corner Rectangle 19"/>
            <p:cNvSpPr/>
            <p:nvPr/>
          </p:nvSpPr>
          <p:spPr>
            <a:xfrm rot="5400000">
              <a:off x="3331593" y="1193866"/>
              <a:ext cx="1181590" cy="5299813"/>
            </a:xfrm>
            <a:prstGeom prst="round2SameRect">
              <a:avLst/>
            </a:prstGeom>
            <a:ln>
              <a:solidFill>
                <a:srgbClr val="0066FF"/>
              </a:solidFill>
            </a:ln>
          </p:spPr>
          <p:style>
            <a:lnRef idx="2">
              <a:schemeClr val="accent1">
                <a:shade val="50000"/>
                <a:hueOff val="11637"/>
                <a:satOff val="16422"/>
                <a:lumOff val="2066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 Same Side Corner Rectangle 6"/>
            <p:cNvSpPr/>
            <p:nvPr/>
          </p:nvSpPr>
          <p:spPr>
            <a:xfrm>
              <a:off x="1272482" y="3310657"/>
              <a:ext cx="5242133" cy="106623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solidFill>
                    <a:schemeClr val="tx1"/>
                  </a:solidFill>
                </a:rPr>
                <a:t>POPRC evaluates whether the chemical is likely to lead to significant adverse human health or environmental effects, such that global action is warranted </a:t>
              </a:r>
              <a:endParaRPr lang="en-US" sz="1200" kern="1200" dirty="0">
                <a:solidFill>
                  <a:schemeClr val="tx1"/>
                </a:solidFill>
              </a:endParaRPr>
            </a:p>
          </p:txBody>
        </p:sp>
      </p:grpSp>
      <p:grpSp>
        <p:nvGrpSpPr>
          <p:cNvPr id="22" name="Group 36"/>
          <p:cNvGrpSpPr/>
          <p:nvPr/>
        </p:nvGrpSpPr>
        <p:grpSpPr>
          <a:xfrm>
            <a:off x="1459897" y="4338637"/>
            <a:ext cx="1345744" cy="1631394"/>
            <a:chOff x="1" y="3252977"/>
            <a:chExt cx="1272482" cy="1817831"/>
          </a:xfrm>
        </p:grpSpPr>
        <p:sp>
          <p:nvSpPr>
            <p:cNvPr id="23" name="Chevron 22"/>
            <p:cNvSpPr/>
            <p:nvPr/>
          </p:nvSpPr>
          <p:spPr>
            <a:xfrm rot="5400000">
              <a:off x="-272674" y="3525652"/>
              <a:ext cx="1817831" cy="1272482"/>
            </a:xfrm>
            <a:prstGeom prst="chevron">
              <a:avLst/>
            </a:prstGeom>
            <a:solidFill>
              <a:srgbClr val="92D050"/>
            </a:solidFill>
          </p:spPr>
          <p:style>
            <a:lnRef idx="2">
              <a:schemeClr val="accent1">
                <a:shade val="50000"/>
                <a:hueOff val="11637"/>
                <a:satOff val="16422"/>
                <a:lumOff val="20661"/>
                <a:alphaOff val="0"/>
              </a:schemeClr>
            </a:lnRef>
            <a:fillRef idx="1">
              <a:schemeClr val="accent1">
                <a:shade val="50000"/>
                <a:hueOff val="11637"/>
                <a:satOff val="16422"/>
                <a:lumOff val="20661"/>
                <a:alphaOff val="0"/>
              </a:schemeClr>
            </a:fillRef>
            <a:effectRef idx="0">
              <a:schemeClr val="accent1">
                <a:shade val="50000"/>
                <a:hueOff val="11637"/>
                <a:satOff val="16422"/>
                <a:lumOff val="20661"/>
                <a:alphaOff val="0"/>
              </a:schemeClr>
            </a:effectRef>
            <a:fontRef idx="minor">
              <a:schemeClr val="lt1"/>
            </a:fontRef>
          </p:style>
        </p:sp>
        <p:sp>
          <p:nvSpPr>
            <p:cNvPr id="24" name="Chevron 4"/>
            <p:cNvSpPr/>
            <p:nvPr/>
          </p:nvSpPr>
          <p:spPr>
            <a:xfrm>
              <a:off x="1" y="3889218"/>
              <a:ext cx="1272482" cy="54534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fr-CH" sz="1400" b="1" kern="1200" dirty="0" err="1" smtClean="0">
                  <a:solidFill>
                    <a:schemeClr val="tx1"/>
                  </a:solidFill>
                </a:rPr>
                <a:t>Risk</a:t>
              </a:r>
              <a:r>
                <a:rPr lang="fr-CH" sz="1400" b="1" kern="1200" dirty="0" smtClean="0">
                  <a:solidFill>
                    <a:schemeClr val="tx1"/>
                  </a:solidFill>
                </a:rPr>
                <a:t> management </a:t>
              </a:r>
              <a:r>
                <a:rPr lang="fr-CH" sz="1400" b="1" kern="1200" dirty="0" err="1" smtClean="0">
                  <a:solidFill>
                    <a:schemeClr val="tx1"/>
                  </a:solidFill>
                </a:rPr>
                <a:t>evalution</a:t>
              </a:r>
              <a:endParaRPr lang="en-US" sz="1400" b="1" kern="1200" dirty="0">
                <a:solidFill>
                  <a:schemeClr val="tx1"/>
                </a:solidFill>
              </a:endParaRPr>
            </a:p>
          </p:txBody>
        </p:sp>
      </p:grpSp>
      <p:grpSp>
        <p:nvGrpSpPr>
          <p:cNvPr id="25" name="Group 39"/>
          <p:cNvGrpSpPr/>
          <p:nvPr/>
        </p:nvGrpSpPr>
        <p:grpSpPr>
          <a:xfrm>
            <a:off x="2805639" y="4338638"/>
            <a:ext cx="5604942" cy="1060406"/>
            <a:chOff x="1272481" y="3252978"/>
            <a:chExt cx="5299813" cy="1181590"/>
          </a:xfrm>
        </p:grpSpPr>
        <p:sp>
          <p:nvSpPr>
            <p:cNvPr id="26" name="Round Same Side Corner Rectangle 25"/>
            <p:cNvSpPr/>
            <p:nvPr/>
          </p:nvSpPr>
          <p:spPr>
            <a:xfrm rot="5400000">
              <a:off x="3331593" y="1193866"/>
              <a:ext cx="1181590" cy="5299813"/>
            </a:xfrm>
            <a:prstGeom prst="round2SameRect">
              <a:avLst/>
            </a:prstGeom>
            <a:ln>
              <a:solidFill>
                <a:srgbClr val="92D050"/>
              </a:solidFill>
            </a:ln>
          </p:spPr>
          <p:style>
            <a:lnRef idx="2">
              <a:schemeClr val="accent1">
                <a:shade val="50000"/>
                <a:hueOff val="11637"/>
                <a:satOff val="16422"/>
                <a:lumOff val="2066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7" name="Round Same Side Corner Rectangle 6"/>
            <p:cNvSpPr/>
            <p:nvPr/>
          </p:nvSpPr>
          <p:spPr>
            <a:xfrm>
              <a:off x="1272482" y="3310657"/>
              <a:ext cx="5242133" cy="106623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5344" tIns="7620" rIns="7620" bIns="7620" numCol="1" spcCol="1270" anchor="ctr" anchorCtr="0">
              <a:noAutofit/>
            </a:bodyPr>
            <a:lstStyle/>
            <a:p>
              <a:pPr marL="114300" lvl="1" indent="-114300" defTabSz="533400">
                <a:lnSpc>
                  <a:spcPct val="90000"/>
                </a:lnSpc>
                <a:spcAft>
                  <a:spcPct val="15000"/>
                </a:spcAft>
                <a:buChar char="••"/>
              </a:pPr>
              <a:r>
                <a:rPr lang="en-US" sz="1200" dirty="0" smtClean="0">
                  <a:solidFill>
                    <a:schemeClr val="tx1"/>
                  </a:solidFill>
                </a:rPr>
                <a:t>Based on the Risk </a:t>
              </a:r>
              <a:r>
                <a:rPr lang="en-US" sz="1200" dirty="0" err="1" smtClean="0">
                  <a:solidFill>
                    <a:schemeClr val="tx1"/>
                  </a:solidFill>
                </a:rPr>
                <a:t>rofile</a:t>
              </a:r>
              <a:r>
                <a:rPr lang="en-US" sz="1200" dirty="0" smtClean="0">
                  <a:solidFill>
                    <a:schemeClr val="tx1"/>
                  </a:solidFill>
                </a:rPr>
                <a:t> and Risk Management Evaluation, POPRC recommends whether the chemical should be considered by the COP for listing and suggest possible control measures</a:t>
              </a:r>
            </a:p>
          </p:txBody>
        </p:sp>
      </p:grpSp>
      <p:grpSp>
        <p:nvGrpSpPr>
          <p:cNvPr id="28" name="Group 43"/>
          <p:cNvGrpSpPr/>
          <p:nvPr/>
        </p:nvGrpSpPr>
        <p:grpSpPr>
          <a:xfrm>
            <a:off x="2805639" y="5428531"/>
            <a:ext cx="5604942" cy="483561"/>
            <a:chOff x="1272481" y="3252978"/>
            <a:chExt cx="5299813" cy="1181590"/>
          </a:xfrm>
        </p:grpSpPr>
        <p:sp>
          <p:nvSpPr>
            <p:cNvPr id="29" name="Round Same Side Corner Rectangle 28"/>
            <p:cNvSpPr/>
            <p:nvPr/>
          </p:nvSpPr>
          <p:spPr>
            <a:xfrm rot="5400000">
              <a:off x="3331593" y="1193866"/>
              <a:ext cx="1181590" cy="5299813"/>
            </a:xfrm>
            <a:prstGeom prst="round2SameRect">
              <a:avLst/>
            </a:prstGeom>
            <a:ln>
              <a:solidFill>
                <a:srgbClr val="FF0000"/>
              </a:solidFill>
            </a:ln>
          </p:spPr>
          <p:style>
            <a:lnRef idx="2">
              <a:schemeClr val="accent1">
                <a:shade val="50000"/>
                <a:hueOff val="11637"/>
                <a:satOff val="16422"/>
                <a:lumOff val="2066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0" name="Round Same Side Corner Rectangle 6"/>
            <p:cNvSpPr/>
            <p:nvPr/>
          </p:nvSpPr>
          <p:spPr>
            <a:xfrm>
              <a:off x="1272482" y="3310657"/>
              <a:ext cx="5242133" cy="106623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5344" tIns="7620" rIns="7620" bIns="7620" numCol="1" spcCol="1270" anchor="ctr" anchorCtr="0">
              <a:noAutofit/>
            </a:bodyPr>
            <a:lstStyle/>
            <a:p>
              <a:pPr marL="114300" lvl="1" indent="-114300" defTabSz="533400">
                <a:lnSpc>
                  <a:spcPct val="90000"/>
                </a:lnSpc>
                <a:spcAft>
                  <a:spcPct val="15000"/>
                </a:spcAft>
                <a:buChar char="••"/>
              </a:pPr>
              <a:r>
                <a:rPr lang="en-US" sz="1200" dirty="0" smtClean="0">
                  <a:solidFill>
                    <a:schemeClr val="tx1"/>
                  </a:solidFill>
                </a:rPr>
                <a:t>COP decides on listing the chemical and specifies its related control measures</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Mandate for GMP and EE</a:t>
            </a:r>
            <a:endParaRPr lang="fr-FR" dirty="0"/>
          </a:p>
        </p:txBody>
      </p:sp>
      <p:sp>
        <p:nvSpPr>
          <p:cNvPr id="5" name="Espace réservé du contenu 4"/>
          <p:cNvSpPr>
            <a:spLocks noGrp="1"/>
          </p:cNvSpPr>
          <p:nvPr>
            <p:ph sz="quarter" idx="13"/>
          </p:nvPr>
        </p:nvSpPr>
        <p:spPr/>
        <p:txBody>
          <a:bodyPr>
            <a:normAutofit fontScale="77500" lnSpcReduction="20000"/>
          </a:bodyPr>
          <a:lstStyle/>
          <a:p>
            <a:pPr>
              <a:buNone/>
            </a:pPr>
            <a:r>
              <a:rPr lang="en-US" b="1" dirty="0" smtClean="0"/>
              <a:t>ARTICLE 16</a:t>
            </a:r>
            <a:r>
              <a:rPr lang="en-US" dirty="0" smtClean="0"/>
              <a:t> on </a:t>
            </a:r>
            <a:r>
              <a:rPr lang="en-US" b="1" dirty="0" smtClean="0">
                <a:solidFill>
                  <a:srgbClr val="0070C0"/>
                </a:solidFill>
              </a:rPr>
              <a:t>Effectiveness Evaluation</a:t>
            </a:r>
            <a:r>
              <a:rPr lang="en-US" dirty="0" smtClean="0"/>
              <a:t>:</a:t>
            </a:r>
          </a:p>
          <a:p>
            <a:pPr>
              <a:buNone/>
            </a:pPr>
            <a:r>
              <a:rPr lang="en-US" dirty="0" smtClean="0"/>
              <a:t>	</a:t>
            </a:r>
            <a:r>
              <a:rPr lang="en-US" i="1" dirty="0" smtClean="0"/>
              <a:t>In order to facilitate such evaluation, the Conference of the Parties shall, at its first meeting, </a:t>
            </a:r>
            <a:r>
              <a:rPr lang="en-US" b="1" i="1" dirty="0" smtClean="0">
                <a:solidFill>
                  <a:srgbClr val="0070C0"/>
                </a:solidFill>
              </a:rPr>
              <a:t>initiate the establishment of arrangements to provide itself with comparable monitoring data on the presence of the chemicals listed in Annexes A, B and C as well as their regional and global environmental transport. </a:t>
            </a:r>
          </a:p>
          <a:p>
            <a:endParaRPr lang="en-US" dirty="0" smtClean="0"/>
          </a:p>
          <a:p>
            <a:pPr>
              <a:buNone/>
            </a:pPr>
            <a:r>
              <a:rPr lang="en-US" dirty="0" smtClean="0"/>
              <a:t>These arrangements:</a:t>
            </a:r>
          </a:p>
          <a:p>
            <a:pPr>
              <a:buNone/>
            </a:pPr>
            <a:r>
              <a:rPr lang="en-US" dirty="0" smtClean="0"/>
              <a:t>(a) Should be implemented by the Parties on a regional basis when appropriate, in accordance with their technical and financial capabilities, </a:t>
            </a:r>
            <a:r>
              <a:rPr lang="en-US" b="1" dirty="0" smtClean="0">
                <a:solidFill>
                  <a:srgbClr val="0070C0"/>
                </a:solidFill>
              </a:rPr>
              <a:t>using existing monitoring </a:t>
            </a:r>
            <a:r>
              <a:rPr lang="en-US" b="1" dirty="0" err="1" smtClean="0">
                <a:solidFill>
                  <a:srgbClr val="0070C0"/>
                </a:solidFill>
              </a:rPr>
              <a:t>programmes</a:t>
            </a:r>
            <a:r>
              <a:rPr lang="en-US" b="1" dirty="0" smtClean="0">
                <a:solidFill>
                  <a:srgbClr val="0070C0"/>
                </a:solidFill>
              </a:rPr>
              <a:t> and mechanisms to the extent possible and promoting harmonization of approaches</a:t>
            </a:r>
            <a:r>
              <a:rPr lang="en-US" dirty="0" smtClean="0"/>
              <a:t>;</a:t>
            </a:r>
          </a:p>
          <a:p>
            <a:pPr>
              <a:buNone/>
            </a:pPr>
            <a:r>
              <a:rPr lang="en-US" dirty="0" smtClean="0"/>
              <a:t>(b) May be supplemented where necessary, taking into account the differences between regions and their capabilities to implement monitoring activities; and</a:t>
            </a:r>
          </a:p>
          <a:p>
            <a:pPr>
              <a:buNone/>
            </a:pPr>
            <a:r>
              <a:rPr lang="en-US" dirty="0" smtClean="0"/>
              <a:t>(c) Shall include </a:t>
            </a:r>
            <a:r>
              <a:rPr lang="en-US" b="1" dirty="0" smtClean="0">
                <a:solidFill>
                  <a:srgbClr val="0070C0"/>
                </a:solidFill>
              </a:rPr>
              <a:t>reports to the Conference of the Parties on the results of the monitoring activities </a:t>
            </a:r>
            <a:r>
              <a:rPr lang="en-US" dirty="0" smtClean="0"/>
              <a:t>on a regional and global basis at intervals to be specified by the Conference of the Parties.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467205"/>
            <a:ext cx="8584694" cy="1323439"/>
          </a:xfrm>
          <a:prstGeom prst="rect">
            <a:avLst/>
          </a:prstGeom>
          <a:noFill/>
          <a:ln w="9525">
            <a:noFill/>
            <a:miter lim="800000"/>
            <a:headEnd/>
            <a:tailEnd/>
          </a:ln>
        </p:spPr>
        <p:txBody>
          <a:bodyPr wrap="square">
            <a:prstTxWarp prst="textNoShape">
              <a:avLst/>
            </a:prstTxWarp>
            <a:spAutoFit/>
          </a:bodyPr>
          <a:lstStyle/>
          <a:p>
            <a:pPr algn="ctr"/>
            <a:r>
              <a:rPr lang="fr-FR" sz="4000" b="1" i="1" dirty="0" smtClean="0">
                <a:solidFill>
                  <a:srgbClr val="1F43B7"/>
                </a:solidFill>
                <a:latin typeface="Arial"/>
                <a:cs typeface="Arial"/>
              </a:rPr>
              <a:t>2.1. GMP: </a:t>
            </a:r>
            <a:r>
              <a:rPr lang="fr-FR" sz="4000" b="1" i="1" dirty="0" err="1" smtClean="0">
                <a:solidFill>
                  <a:srgbClr val="1F43B7"/>
                </a:solidFill>
                <a:latin typeface="Arial"/>
                <a:cs typeface="Arial"/>
              </a:rPr>
              <a:t>Implementation</a:t>
            </a:r>
            <a:r>
              <a:rPr lang="fr-FR" sz="4000" b="1" i="1" dirty="0" smtClean="0">
                <a:solidFill>
                  <a:srgbClr val="1F43B7"/>
                </a:solidFill>
                <a:latin typeface="Arial"/>
                <a:cs typeface="Arial"/>
              </a:rPr>
              <a:t> arrangements</a:t>
            </a:r>
            <a:endParaRPr lang="fr-FR" sz="4000" b="1" i="1" dirty="0">
              <a:solidFill>
                <a:srgbClr val="1F43B7"/>
              </a:solidFill>
              <a:latin typeface="Arial"/>
              <a:cs typeface="Arial"/>
            </a:endParaRP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879109"/>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Tree>
    <p:extLst>
      <p:ext uri="{BB962C8B-B14F-4D97-AF65-F5344CB8AC3E}">
        <p14:creationId xmlns="" xmlns:p14="http://schemas.microsoft.com/office/powerpoint/2010/main" xmlns:mv="urn:schemas-microsoft-com:mac:vml" xmlns:mc="http://schemas.openxmlformats.org/markup-compatibility/2006" val="25002013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Regional</a:t>
            </a:r>
            <a:r>
              <a:rPr lang="fr-CH" dirty="0" smtClean="0"/>
              <a:t> </a:t>
            </a:r>
            <a:r>
              <a:rPr lang="fr-CH" dirty="0" err="1" smtClean="0"/>
              <a:t>implementation</a:t>
            </a:r>
            <a:endParaRPr lang="en-US" dirty="0"/>
          </a:p>
        </p:txBody>
      </p:sp>
      <p:sp>
        <p:nvSpPr>
          <p:cNvPr id="3" name="Content Placeholder 2"/>
          <p:cNvSpPr>
            <a:spLocks noGrp="1"/>
          </p:cNvSpPr>
          <p:nvPr>
            <p:ph sz="quarter" idx="13"/>
          </p:nvPr>
        </p:nvSpPr>
        <p:spPr/>
        <p:txBody>
          <a:bodyPr>
            <a:normAutofit fontScale="85000" lnSpcReduction="20000"/>
          </a:bodyPr>
          <a:lstStyle/>
          <a:p>
            <a:r>
              <a:rPr lang="cs-CZ" sz="2800" b="1" dirty="0" smtClean="0">
                <a:solidFill>
                  <a:srgbClr val="0070C0"/>
                </a:solidFill>
              </a:rPr>
              <a:t>ROG </a:t>
            </a:r>
            <a:r>
              <a:rPr lang="cs-CZ" sz="2800" b="1" dirty="0" smtClean="0"/>
              <a:t>– Regional Organization Group, 6 members per UN region, monitoring experts</a:t>
            </a:r>
          </a:p>
          <a:p>
            <a:r>
              <a:rPr lang="cs-CZ" sz="2800" b="1" dirty="0" smtClean="0">
                <a:solidFill>
                  <a:srgbClr val="0070C0"/>
                </a:solidFill>
              </a:rPr>
              <a:t>GCG </a:t>
            </a:r>
            <a:r>
              <a:rPr lang="cs-CZ" sz="2800" b="1" dirty="0" smtClean="0"/>
              <a:t>– Global Coordination Group, 15 members in total, 3 from every UN region</a:t>
            </a:r>
          </a:p>
          <a:p>
            <a:endParaRPr lang="cs-CZ" sz="1050" b="1" dirty="0" smtClean="0">
              <a:solidFill>
                <a:srgbClr val="0070C0"/>
              </a:solidFill>
            </a:endParaRPr>
          </a:p>
          <a:p>
            <a:r>
              <a:rPr lang="cs-CZ" sz="2800" b="1" dirty="0" smtClean="0">
                <a:solidFill>
                  <a:srgbClr val="0070C0"/>
                </a:solidFill>
              </a:rPr>
              <a:t>ROGs: Every 6 years </a:t>
            </a:r>
          </a:p>
          <a:p>
            <a:r>
              <a:rPr lang="cs-CZ" sz="2800" b="1" dirty="0" smtClean="0">
                <a:solidFill>
                  <a:srgbClr val="0070C0"/>
                </a:solidFill>
              </a:rPr>
              <a:t>Collect information on regional basis in core media</a:t>
            </a:r>
            <a:r>
              <a:rPr lang="cs-CZ" sz="2800" b="1" dirty="0" smtClean="0"/>
              <a:t> on concentrations of POPs (first 200</a:t>
            </a:r>
            <a:r>
              <a:rPr lang="fr-CH" sz="2800" b="1" dirty="0" smtClean="0"/>
              <a:t>9</a:t>
            </a:r>
            <a:r>
              <a:rPr lang="cs-CZ" sz="2800" b="1" dirty="0" smtClean="0"/>
              <a:t> - pdf, second 201</a:t>
            </a:r>
            <a:r>
              <a:rPr lang="fr-CH" sz="2800" b="1" dirty="0" smtClean="0"/>
              <a:t>5</a:t>
            </a:r>
            <a:r>
              <a:rPr lang="cs-CZ" sz="2800" b="1" dirty="0" smtClean="0"/>
              <a:t> – electronic format: GMP DWH)</a:t>
            </a:r>
          </a:p>
          <a:p>
            <a:endParaRPr lang="cs-CZ" sz="2400" b="1" dirty="0" smtClean="0"/>
          </a:p>
          <a:p>
            <a:r>
              <a:rPr lang="cs-CZ" sz="2800" b="1" dirty="0" smtClean="0">
                <a:solidFill>
                  <a:srgbClr val="0070C0"/>
                </a:solidFill>
              </a:rPr>
              <a:t>Prepare reports </a:t>
            </a:r>
            <a:r>
              <a:rPr lang="cs-CZ" sz="2800" b="1" dirty="0" smtClean="0"/>
              <a:t>(regional/global) </a:t>
            </a:r>
          </a:p>
          <a:p>
            <a:endParaRPr lang="cs-CZ" sz="1050" b="1" dirty="0" smtClean="0"/>
          </a:p>
          <a:p>
            <a:r>
              <a:rPr lang="cs-CZ" sz="2800" b="1" dirty="0" smtClean="0">
                <a:solidFill>
                  <a:srgbClr val="0070C0"/>
                </a:solidFill>
              </a:rPr>
              <a:t>Submit to COP for consideration</a:t>
            </a:r>
            <a:r>
              <a:rPr lang="cs-CZ" sz="2800" b="1" dirty="0" smtClean="0"/>
              <a:t> – and </a:t>
            </a:r>
            <a:r>
              <a:rPr lang="fr-CH" sz="2800" b="1" dirty="0" smtClean="0"/>
              <a:t>input to </a:t>
            </a:r>
            <a:r>
              <a:rPr lang="cs-CZ" sz="2800" b="1" dirty="0" smtClean="0"/>
              <a:t>evaluate effectiveness of the Stockholm Convention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GMP Guidance document</a:t>
            </a:r>
            <a:endParaRPr lang="en-US" dirty="0"/>
          </a:p>
        </p:txBody>
      </p:sp>
      <p:sp>
        <p:nvSpPr>
          <p:cNvPr id="3" name="Content Placeholder 2"/>
          <p:cNvSpPr>
            <a:spLocks noGrp="1"/>
          </p:cNvSpPr>
          <p:nvPr>
            <p:ph sz="quarter" idx="13"/>
          </p:nvPr>
        </p:nvSpPr>
        <p:spPr/>
        <p:txBody>
          <a:bodyPr>
            <a:normAutofit fontScale="77500" lnSpcReduction="20000"/>
          </a:bodyPr>
          <a:lstStyle/>
          <a:p>
            <a:r>
              <a:rPr lang="en-US" dirty="0" smtClean="0"/>
              <a:t>Guidance document = technical (practical document!)</a:t>
            </a:r>
          </a:p>
          <a:p>
            <a:r>
              <a:rPr lang="en-US" dirty="0" smtClean="0"/>
              <a:t>Collection, analysis and reporting of information and data</a:t>
            </a:r>
          </a:p>
          <a:p>
            <a:r>
              <a:rPr lang="en-US" dirty="0" smtClean="0"/>
              <a:t>Statistical considerations </a:t>
            </a:r>
          </a:p>
          <a:p>
            <a:pPr>
              <a:buNone/>
            </a:pPr>
            <a:r>
              <a:rPr lang="en-US" dirty="0" smtClean="0"/>
              <a:t>= all that to provide comparable information in all regions</a:t>
            </a:r>
          </a:p>
          <a:p>
            <a:pPr>
              <a:buNone/>
            </a:pPr>
            <a:r>
              <a:rPr lang="en-US" dirty="0" smtClean="0"/>
              <a:t>+ also describes a harmonized regime for the preparation of monitoring reports </a:t>
            </a:r>
          </a:p>
          <a:p>
            <a:endParaRPr lang="en-US" dirty="0" smtClean="0"/>
          </a:p>
          <a:p>
            <a:r>
              <a:rPr lang="en-US" dirty="0" smtClean="0"/>
              <a:t>Updated to increase comparability and consistency, broadened core media (ambient air, human breast milk, blood + newly – surface water for PFOS)</a:t>
            </a:r>
          </a:p>
          <a:p>
            <a:r>
              <a:rPr lang="en-US" dirty="0" smtClean="0"/>
              <a:t>Information on sampling and analysis of POPs listed in 2009&amp;2011 harmonized regime for monitoring reports… </a:t>
            </a:r>
          </a:p>
          <a:p>
            <a:r>
              <a:rPr lang="fr-CH" dirty="0" err="1" smtClean="0"/>
              <a:t>Separate</a:t>
            </a:r>
            <a:r>
              <a:rPr lang="fr-CH" dirty="0" smtClean="0"/>
              <a:t> guidance </a:t>
            </a:r>
            <a:r>
              <a:rPr lang="fr-CH" dirty="0" err="1" smtClean="0"/>
              <a:t>chapter</a:t>
            </a:r>
            <a:r>
              <a:rPr lang="fr-CH" dirty="0" smtClean="0"/>
              <a:t> </a:t>
            </a:r>
            <a:r>
              <a:rPr lang="fr-CH" dirty="0" err="1" smtClean="0"/>
              <a:t>addressing</a:t>
            </a:r>
            <a:r>
              <a:rPr lang="fr-CH" dirty="0" smtClean="0"/>
              <a:t> ESB</a:t>
            </a:r>
            <a:endParaRPr lang="en-US" dirty="0" smtClean="0"/>
          </a:p>
          <a:p>
            <a:r>
              <a:rPr lang="en-US" dirty="0" smtClean="0"/>
              <a:t>Latest version of the Guidance document (UNEP/POPS/COP.7/INF/39) http://chm.pops.int/TheConvention/ConferenceoftheParties/Meetings/COP7/tabid/4251/mctl/ViewDetails/EventModID/870/EventID/543/xmid/13075/Default.aspx</a:t>
            </a:r>
          </a:p>
          <a:p>
            <a:endParaRPr lang="en-US" dirty="0"/>
          </a:p>
        </p:txBody>
      </p:sp>
      <p:pic>
        <p:nvPicPr>
          <p:cNvPr id="4" name="Picture 3" descr="GMP guidance cover.jpg"/>
          <p:cNvPicPr>
            <a:picLocks noChangeAspect="1"/>
          </p:cNvPicPr>
          <p:nvPr/>
        </p:nvPicPr>
        <p:blipFill>
          <a:blip r:embed="rId2"/>
          <a:stretch>
            <a:fillRect/>
          </a:stretch>
        </p:blipFill>
        <p:spPr>
          <a:xfrm rot="858600">
            <a:off x="7750019" y="486804"/>
            <a:ext cx="1494781" cy="21200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raînée de condensation">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1860</Words>
  <Application>Microsoft Office PowerPoint</Application>
  <PresentationFormat>A4 Paper (210x297 mm)</PresentationFormat>
  <Paragraphs>350</Paragraphs>
  <Slides>32</Slides>
  <Notes>12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Traînée de condensation</vt:lpstr>
      <vt:lpstr>Stockholm Convention on POPs: The Global Monitoring Plan (GMP) and  effectiveness evaluation</vt:lpstr>
      <vt:lpstr>THIS PRESENTATION</vt:lpstr>
      <vt:lpstr>Slide 3</vt:lpstr>
      <vt:lpstr>Stockholm Convention</vt:lpstr>
      <vt:lpstr>Targeting additional chemicals</vt:lpstr>
      <vt:lpstr>Mandate for GMP and EE</vt:lpstr>
      <vt:lpstr>Slide 7</vt:lpstr>
      <vt:lpstr>Regional implementation</vt:lpstr>
      <vt:lpstr>GMP Guidance document</vt:lpstr>
      <vt:lpstr>Monitoring activities</vt:lpstr>
      <vt:lpstr>Strategic Partnerships</vt:lpstr>
      <vt:lpstr>Slide 12</vt:lpstr>
      <vt:lpstr>Slide 13</vt:lpstr>
      <vt:lpstr>Regional and global monitoring reports</vt:lpstr>
      <vt:lpstr>GMP Data warehouse</vt:lpstr>
      <vt:lpstr>Data Availability</vt:lpstr>
      <vt:lpstr>Slide 17</vt:lpstr>
      <vt:lpstr>Changes over time in air concentrations of indicator PCB (Sum 6 PCB)</vt:lpstr>
      <vt:lpstr>Slide 19</vt:lpstr>
      <vt:lpstr>Slide 20</vt:lpstr>
      <vt:lpstr>Slide 21</vt:lpstr>
      <vt:lpstr>Slide 22</vt:lpstr>
      <vt:lpstr>Slide 23</vt:lpstr>
      <vt:lpstr>Slide 24</vt:lpstr>
      <vt:lpstr>Process for effectiveness evaluation</vt:lpstr>
      <vt:lpstr>Sources of information</vt:lpstr>
      <vt:lpstr>Timeline</vt:lpstr>
      <vt:lpstr>OuTcomes</vt:lpstr>
      <vt:lpstr>Slide 29</vt:lpstr>
      <vt:lpstr>Slide 30</vt:lpstr>
      <vt:lpstr>More information at:</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Petr Barborik</dc:creator>
  <cp:lastModifiedBy>kmagulova</cp:lastModifiedBy>
  <cp:revision>125</cp:revision>
  <cp:lastPrinted>2015-01-30T07:41:22Z</cp:lastPrinted>
  <dcterms:created xsi:type="dcterms:W3CDTF">2015-01-30T10:12:02Z</dcterms:created>
  <dcterms:modified xsi:type="dcterms:W3CDTF">2017-06-06T13:46:57Z</dcterms:modified>
</cp:coreProperties>
</file>