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6" r:id="rId2"/>
    <p:sldId id="309" r:id="rId3"/>
    <p:sldId id="287" r:id="rId4"/>
    <p:sldId id="311" r:id="rId5"/>
    <p:sldId id="313" r:id="rId6"/>
    <p:sldId id="294" r:id="rId7"/>
    <p:sldId id="296" r:id="rId8"/>
    <p:sldId id="297" r:id="rId9"/>
    <p:sldId id="300" r:id="rId10"/>
    <p:sldId id="304" r:id="rId11"/>
    <p:sldId id="302" r:id="rId12"/>
    <p:sldId id="305" r:id="rId13"/>
    <p:sldId id="314" r:id="rId14"/>
    <p:sldId id="306" r:id="rId15"/>
    <p:sldId id="316" r:id="rId16"/>
    <p:sldId id="308" r:id="rId17"/>
    <p:sldId id="315" r:id="rId18"/>
    <p:sldId id="318" r:id="rId19"/>
    <p:sldId id="319" r:id="rId20"/>
    <p:sldId id="320" r:id="rId21"/>
    <p:sldId id="321" r:id="rId22"/>
    <p:sldId id="322" r:id="rId23"/>
    <p:sldId id="317" r:id="rId24"/>
    <p:sldId id="278" r:id="rId2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362389"/>
    <a:srgbClr val="008000"/>
    <a:srgbClr val="000099"/>
    <a:srgbClr val="0066CC"/>
    <a:srgbClr val="006600"/>
    <a:srgbClr val="452CAE"/>
    <a:srgbClr val="FFFFDD"/>
    <a:srgbClr val="FFFFCC"/>
    <a:srgbClr val="2345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563" autoAdjust="0"/>
  </p:normalViewPr>
  <p:slideViewPr>
    <p:cSldViewPr>
      <p:cViewPr varScale="1">
        <p:scale>
          <a:sx n="107" d="100"/>
          <a:sy n="107" d="100"/>
        </p:scale>
        <p:origin x="78" y="144"/>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Emi\Desktop\ANALISI%20E%20DATI%20HG%20PRIMA%20CAMPAGNIA%20PASSIVI%20IIA\dati%20analisi%20TEK%20passivi%20maggio%202017_3.xlsm"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errBars>
            <c:errBarType val="both"/>
            <c:errValType val="cust"/>
            <c:noEndCap val="0"/>
            <c:plus>
              <c:numRef>
                <c:f>(MONTECURCIO!$Q$17;MONTECURCIO!$Q$19;MONTECURCIO!$Q$21;MONTECURCIO!$Q$23;MONTECURCIO!$Q$25)</c:f>
                <c:numCache>
                  <c:formatCode>General</c:formatCode>
                  <c:ptCount val="5"/>
                  <c:pt idx="0">
                    <c:v>0.37119002267581502</c:v>
                  </c:pt>
                  <c:pt idx="1">
                    <c:v>0.54101560577525198</c:v>
                  </c:pt>
                  <c:pt idx="2">
                    <c:v>0.48049484144976701</c:v>
                  </c:pt>
                  <c:pt idx="3">
                    <c:v>0.10415724976567201</c:v>
                  </c:pt>
                  <c:pt idx="4">
                    <c:v>0.102267422713572</c:v>
                  </c:pt>
                </c:numCache>
              </c:numRef>
            </c:plus>
            <c:minus>
              <c:numRef>
                <c:f>(MONTECURCIO!$Q$17;MONTECURCIO!$Q$19;MONTECURCIO!$Q$21;MONTECURCIO!$Q$23;MONTECURCIO!$Q$25)</c:f>
                <c:numCache>
                  <c:formatCode>General</c:formatCode>
                  <c:ptCount val="5"/>
                  <c:pt idx="0">
                    <c:v>0.37119002267581502</c:v>
                  </c:pt>
                  <c:pt idx="1">
                    <c:v>0.54101560577525198</c:v>
                  </c:pt>
                  <c:pt idx="2">
                    <c:v>0.48049484144976701</c:v>
                  </c:pt>
                  <c:pt idx="3">
                    <c:v>0.10415724976567201</c:v>
                  </c:pt>
                  <c:pt idx="4">
                    <c:v>0.102267422713572</c:v>
                  </c:pt>
                </c:numCache>
              </c:numRef>
            </c:minus>
          </c:errBars>
          <c:cat>
            <c:strRef>
              <c:f>(MONTECURCIO!$M$17;MONTECURCIO!$M$19;MONTECURCIO!$M$21;MONTECURCIO!$M$23;MONTECURCIO!$M$25)</c:f>
              <c:strCache>
                <c:ptCount val="5"/>
                <c:pt idx="0">
                  <c:v>1W2W</c:v>
                </c:pt>
                <c:pt idx="1">
                  <c:v>3W4W</c:v>
                </c:pt>
                <c:pt idx="2">
                  <c:v>5W6W</c:v>
                </c:pt>
                <c:pt idx="3">
                  <c:v>1W2W3W</c:v>
                </c:pt>
                <c:pt idx="4">
                  <c:v>4W5W6W</c:v>
                </c:pt>
              </c:strCache>
            </c:strRef>
          </c:cat>
          <c:val>
            <c:numRef>
              <c:f>(MONTECURCIO!$P$17;MONTECURCIO!$P$19;MONTECURCIO!$P$21;MONTECURCIO!$P$23;MONTECURCIO!$P$25)</c:f>
              <c:numCache>
                <c:formatCode>0.000</c:formatCode>
                <c:ptCount val="5"/>
                <c:pt idx="0">
                  <c:v>1.112015625</c:v>
                </c:pt>
                <c:pt idx="1">
                  <c:v>1.8262834821428571</c:v>
                </c:pt>
                <c:pt idx="2">
                  <c:v>1.4911361607142859</c:v>
                </c:pt>
                <c:pt idx="3">
                  <c:v>1.2047217261904759</c:v>
                </c:pt>
                <c:pt idx="4">
                  <c:v>1.310552083333334</c:v>
                </c:pt>
              </c:numCache>
            </c:numRef>
          </c:val>
        </c:ser>
        <c:dLbls>
          <c:showLegendKey val="0"/>
          <c:showVal val="0"/>
          <c:showCatName val="0"/>
          <c:showSerName val="0"/>
          <c:showPercent val="0"/>
          <c:showBubbleSize val="0"/>
        </c:dLbls>
        <c:gapWidth val="150"/>
        <c:axId val="146144256"/>
        <c:axId val="146148568"/>
      </c:barChart>
      <c:catAx>
        <c:axId val="146144256"/>
        <c:scaling>
          <c:orientation val="minMax"/>
        </c:scaling>
        <c:delete val="0"/>
        <c:axPos val="b"/>
        <c:numFmt formatCode="General" sourceLinked="0"/>
        <c:majorTickMark val="out"/>
        <c:minorTickMark val="none"/>
        <c:tickLblPos val="nextTo"/>
        <c:crossAx val="146148568"/>
        <c:crosses val="autoZero"/>
        <c:auto val="1"/>
        <c:lblAlgn val="ctr"/>
        <c:lblOffset val="100"/>
        <c:noMultiLvlLbl val="0"/>
      </c:catAx>
      <c:valAx>
        <c:axId val="146148568"/>
        <c:scaling>
          <c:orientation val="minMax"/>
          <c:max val="3"/>
        </c:scaling>
        <c:delete val="0"/>
        <c:axPos val="l"/>
        <c:majorGridlines/>
        <c:numFmt formatCode="0.000" sourceLinked="1"/>
        <c:majorTickMark val="out"/>
        <c:minorTickMark val="none"/>
        <c:tickLblPos val="nextTo"/>
        <c:crossAx val="14614425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errBars>
            <c:errBarType val="both"/>
            <c:errValType val="cust"/>
            <c:noEndCap val="0"/>
            <c:plus>
              <c:numRef>
                <c:f>(ARGENTINA!$L$37;ARGENTINA!$L$39;ARGENTINA!$L$41;ARGENTINA!$L$43)</c:f>
                <c:numCache>
                  <c:formatCode>General</c:formatCode>
                  <c:ptCount val="4"/>
                  <c:pt idx="0">
                    <c:v>7.8141612774517005E-2</c:v>
                  </c:pt>
                  <c:pt idx="1">
                    <c:v>0.50022122660885104</c:v>
                  </c:pt>
                  <c:pt idx="2">
                    <c:v>6.3185041661740798E-2</c:v>
                  </c:pt>
                  <c:pt idx="3">
                    <c:v>3.6155043157097902E-2</c:v>
                  </c:pt>
                </c:numCache>
              </c:numRef>
            </c:plus>
            <c:minus>
              <c:numRef>
                <c:f>(ARGENTINA!$L$37;ARGENTINA!$L$39;ARGENTINA!$L$41;ARGENTINA!$L$43)</c:f>
                <c:numCache>
                  <c:formatCode>General</c:formatCode>
                  <c:ptCount val="4"/>
                  <c:pt idx="0">
                    <c:v>7.8141612774517005E-2</c:v>
                  </c:pt>
                  <c:pt idx="1">
                    <c:v>0.50022122660885104</c:v>
                  </c:pt>
                  <c:pt idx="2">
                    <c:v>6.3185041661740798E-2</c:v>
                  </c:pt>
                  <c:pt idx="3">
                    <c:v>3.6155043157097902E-2</c:v>
                  </c:pt>
                </c:numCache>
              </c:numRef>
            </c:minus>
          </c:errBars>
          <c:cat>
            <c:strRef>
              <c:f>(ARGENTINA!$B$37;ARGENTINA!$B$39;ARGENTINA!$B$41;ARGENTINA!$B$43)</c:f>
              <c:strCache>
                <c:ptCount val="4"/>
                <c:pt idx="0">
                  <c:v>3W4W</c:v>
                </c:pt>
                <c:pt idx="1">
                  <c:v>5W6W</c:v>
                </c:pt>
                <c:pt idx="2">
                  <c:v>1W2W3W</c:v>
                </c:pt>
                <c:pt idx="3">
                  <c:v>4W5W6W</c:v>
                </c:pt>
              </c:strCache>
            </c:strRef>
          </c:cat>
          <c:val>
            <c:numRef>
              <c:f>(ARGENTINA!$K$37;ARGENTINA!$K$39;ARGENTINA!$K$41;ARGENTINA!$K$43)</c:f>
              <c:numCache>
                <c:formatCode>0.000</c:formatCode>
                <c:ptCount val="4"/>
                <c:pt idx="0">
                  <c:v>0.71904464285714298</c:v>
                </c:pt>
                <c:pt idx="1">
                  <c:v>1.128821428571428</c:v>
                </c:pt>
                <c:pt idx="2">
                  <c:v>0.81525000000000003</c:v>
                </c:pt>
                <c:pt idx="3">
                  <c:v>0.88535119047619104</c:v>
                </c:pt>
              </c:numCache>
            </c:numRef>
          </c:val>
        </c:ser>
        <c:dLbls>
          <c:showLegendKey val="0"/>
          <c:showVal val="0"/>
          <c:showCatName val="0"/>
          <c:showSerName val="0"/>
          <c:showPercent val="0"/>
          <c:showBubbleSize val="0"/>
        </c:dLbls>
        <c:gapWidth val="150"/>
        <c:axId val="146149352"/>
        <c:axId val="146142296"/>
      </c:barChart>
      <c:catAx>
        <c:axId val="146149352"/>
        <c:scaling>
          <c:orientation val="minMax"/>
        </c:scaling>
        <c:delete val="0"/>
        <c:axPos val="b"/>
        <c:numFmt formatCode="General" sourceLinked="0"/>
        <c:majorTickMark val="out"/>
        <c:minorTickMark val="none"/>
        <c:tickLblPos val="nextTo"/>
        <c:crossAx val="146142296"/>
        <c:crosses val="autoZero"/>
        <c:auto val="1"/>
        <c:lblAlgn val="ctr"/>
        <c:lblOffset val="100"/>
        <c:noMultiLvlLbl val="0"/>
      </c:catAx>
      <c:valAx>
        <c:axId val="146142296"/>
        <c:scaling>
          <c:orientation val="minMax"/>
          <c:max val="3"/>
        </c:scaling>
        <c:delete val="0"/>
        <c:axPos val="l"/>
        <c:majorGridlines/>
        <c:numFmt formatCode="0.000" sourceLinked="1"/>
        <c:majorTickMark val="out"/>
        <c:minorTickMark val="none"/>
        <c:tickLblPos val="nextTo"/>
        <c:crossAx val="14614935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errBars>
            <c:errBarType val="both"/>
            <c:errValType val="cust"/>
            <c:noEndCap val="0"/>
            <c:plus>
              <c:numRef>
                <c:f>(SUDAFRICA!$M$16;SUDAFRICA!$M$18;SUDAFRICA!$M$20;SUDAFRICA!$M$22;SUDAFRICA!$M$24)</c:f>
                <c:numCache>
                  <c:formatCode>General</c:formatCode>
                  <c:ptCount val="5"/>
                  <c:pt idx="0">
                    <c:v>0.20701498037246699</c:v>
                  </c:pt>
                  <c:pt idx="1">
                    <c:v>0.43390155533229702</c:v>
                  </c:pt>
                  <c:pt idx="2">
                    <c:v>4.4560354121559301E-2</c:v>
                  </c:pt>
                  <c:pt idx="3">
                    <c:v>6.3176623723869493E-2</c:v>
                  </c:pt>
                  <c:pt idx="4">
                    <c:v>0.26060883407213298</c:v>
                  </c:pt>
                </c:numCache>
              </c:numRef>
            </c:plus>
            <c:minus>
              <c:numRef>
                <c:f>(SUDAFRICA!$M$16;SUDAFRICA!$M$18;SUDAFRICA!$M$20;SUDAFRICA!$M$22;SUDAFRICA!$M$24)</c:f>
                <c:numCache>
                  <c:formatCode>General</c:formatCode>
                  <c:ptCount val="5"/>
                  <c:pt idx="0">
                    <c:v>0.20701498037246699</c:v>
                  </c:pt>
                  <c:pt idx="1">
                    <c:v>0.43390155533229702</c:v>
                  </c:pt>
                  <c:pt idx="2">
                    <c:v>4.4560354121559301E-2</c:v>
                  </c:pt>
                  <c:pt idx="3">
                    <c:v>6.3176623723869493E-2</c:v>
                  </c:pt>
                  <c:pt idx="4">
                    <c:v>0.26060883407213298</c:v>
                  </c:pt>
                </c:numCache>
              </c:numRef>
            </c:minus>
          </c:errBars>
          <c:cat>
            <c:strRef>
              <c:f>(SUDAFRICA!$B$16;SUDAFRICA!$B$18;SUDAFRICA!$B$20;SUDAFRICA!$B$22;SUDAFRICA!$B$24)</c:f>
              <c:strCache>
                <c:ptCount val="5"/>
                <c:pt idx="0">
                  <c:v>1W2W</c:v>
                </c:pt>
                <c:pt idx="1">
                  <c:v>3W4W</c:v>
                </c:pt>
                <c:pt idx="2">
                  <c:v>5W6W</c:v>
                </c:pt>
                <c:pt idx="3">
                  <c:v>1W2W3W</c:v>
                </c:pt>
                <c:pt idx="4">
                  <c:v>4W5W6W</c:v>
                </c:pt>
              </c:strCache>
            </c:strRef>
          </c:cat>
          <c:val>
            <c:numRef>
              <c:f>(SUDAFRICA!$L$16;SUDAFRICA!$L$18;SUDAFRICA!$L$20;SUDAFRICA!$L$22;SUDAFRICA!$L$24)</c:f>
              <c:numCache>
                <c:formatCode>0.000</c:formatCode>
                <c:ptCount val="5"/>
                <c:pt idx="0">
                  <c:v>2.3947075892857139</c:v>
                </c:pt>
                <c:pt idx="1">
                  <c:v>2.270502232142857</c:v>
                </c:pt>
                <c:pt idx="2">
                  <c:v>1.920116071428571</c:v>
                </c:pt>
                <c:pt idx="3">
                  <c:v>1.332985119047619</c:v>
                </c:pt>
                <c:pt idx="4">
                  <c:v>1.2422782738095239</c:v>
                </c:pt>
              </c:numCache>
            </c:numRef>
          </c:val>
        </c:ser>
        <c:dLbls>
          <c:showLegendKey val="0"/>
          <c:showVal val="0"/>
          <c:showCatName val="0"/>
          <c:showSerName val="0"/>
          <c:showPercent val="0"/>
          <c:showBubbleSize val="0"/>
        </c:dLbls>
        <c:gapWidth val="150"/>
        <c:axId val="146142688"/>
        <c:axId val="146145040"/>
      </c:barChart>
      <c:catAx>
        <c:axId val="146142688"/>
        <c:scaling>
          <c:orientation val="minMax"/>
        </c:scaling>
        <c:delete val="0"/>
        <c:axPos val="b"/>
        <c:numFmt formatCode="General" sourceLinked="0"/>
        <c:majorTickMark val="out"/>
        <c:minorTickMark val="none"/>
        <c:tickLblPos val="nextTo"/>
        <c:crossAx val="146145040"/>
        <c:crosses val="autoZero"/>
        <c:auto val="1"/>
        <c:lblAlgn val="ctr"/>
        <c:lblOffset val="100"/>
        <c:noMultiLvlLbl val="0"/>
      </c:catAx>
      <c:valAx>
        <c:axId val="146145040"/>
        <c:scaling>
          <c:orientation val="minMax"/>
        </c:scaling>
        <c:delete val="0"/>
        <c:axPos val="l"/>
        <c:majorGridlines/>
        <c:numFmt formatCode="0.000" sourceLinked="1"/>
        <c:majorTickMark val="out"/>
        <c:minorTickMark val="none"/>
        <c:tickLblPos val="nextTo"/>
        <c:crossAx val="146142688"/>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errBars>
            <c:errBarType val="both"/>
            <c:errValType val="cust"/>
            <c:noEndCap val="0"/>
            <c:plus>
              <c:numRef>
                <c:f>(RUSSIA!$K$14;RUSSIA!$K$16;RUSSIA!$K$18;RUSSIA!$K$20;RUSSIA!$K$22;RUSSIA!$K$24;RUSSIA!$K$26;RUSSIA!$K$28;RUSSIA!$K$30;RUSSIA!$K$32;RUSSIA!$K$34)</c:f>
                <c:numCache>
                  <c:formatCode>General</c:formatCode>
                  <c:ptCount val="11"/>
                  <c:pt idx="0">
                    <c:v>0.13962202201732499</c:v>
                  </c:pt>
                  <c:pt idx="1">
                    <c:v>0.55490204653614295</c:v>
                  </c:pt>
                  <c:pt idx="2">
                    <c:v>1.0562407543974099E-2</c:v>
                  </c:pt>
                  <c:pt idx="3">
                    <c:v>6.5659915395893198E-4</c:v>
                  </c:pt>
                  <c:pt idx="4">
                    <c:v>2.8094867645357901E-3</c:v>
                  </c:pt>
                  <c:pt idx="5">
                    <c:v>9.3906305922934905E-2</c:v>
                  </c:pt>
                  <c:pt idx="6">
                    <c:v>2.93575583260488E-3</c:v>
                  </c:pt>
                  <c:pt idx="7">
                    <c:v>1.62034781599577E-2</c:v>
                  </c:pt>
                  <c:pt idx="8">
                    <c:v>0.17777737766108501</c:v>
                  </c:pt>
                  <c:pt idx="9">
                    <c:v>0.16175909413429501</c:v>
                  </c:pt>
                  <c:pt idx="10">
                    <c:v>2.94627825494366E-4</c:v>
                  </c:pt>
                </c:numCache>
              </c:numRef>
            </c:plus>
            <c:minus>
              <c:numRef>
                <c:f>(RUSSIA!$K$14;RUSSIA!$K$16;RUSSIA!$K$18;RUSSIA!$K$20;RUSSIA!$K$22;RUSSIA!$K$24;RUSSIA!$K$26;RUSSIA!$K$28;RUSSIA!$K$30;RUSSIA!$K$32;RUSSIA!$K$34)</c:f>
                <c:numCache>
                  <c:formatCode>General</c:formatCode>
                  <c:ptCount val="11"/>
                  <c:pt idx="0">
                    <c:v>0.13962202201732499</c:v>
                  </c:pt>
                  <c:pt idx="1">
                    <c:v>0.55490204653614295</c:v>
                  </c:pt>
                  <c:pt idx="2">
                    <c:v>1.0562407543974099E-2</c:v>
                  </c:pt>
                  <c:pt idx="3">
                    <c:v>6.5659915395893198E-4</c:v>
                  </c:pt>
                  <c:pt idx="4">
                    <c:v>2.8094867645357901E-3</c:v>
                  </c:pt>
                  <c:pt idx="5">
                    <c:v>9.3906305922934905E-2</c:v>
                  </c:pt>
                  <c:pt idx="6">
                    <c:v>2.93575583260488E-3</c:v>
                  </c:pt>
                  <c:pt idx="7">
                    <c:v>1.62034781599577E-2</c:v>
                  </c:pt>
                  <c:pt idx="8">
                    <c:v>0.17777737766108501</c:v>
                  </c:pt>
                  <c:pt idx="9">
                    <c:v>0.16175909413429501</c:v>
                  </c:pt>
                  <c:pt idx="10">
                    <c:v>2.94627825494366E-4</c:v>
                  </c:pt>
                </c:numCache>
              </c:numRef>
            </c:minus>
          </c:errBars>
          <c:cat>
            <c:strRef>
              <c:f>(RUSSIA!$B$14;RUSSIA!$B$16;RUSSIA!$B$18;RUSSIA!$B$20;RUSSIA!$B$22;RUSSIA!$B$24;RUSSIA!$B$26;RUSSIA!$B$28;RUSSIA!$B$30;RUSSIA!$B$32;RUSSIA!$B$34)</c:f>
              <c:strCache>
                <c:ptCount val="11"/>
                <c:pt idx="0">
                  <c:v>1W</c:v>
                </c:pt>
                <c:pt idx="1">
                  <c:v>2W</c:v>
                </c:pt>
                <c:pt idx="2">
                  <c:v>3W</c:v>
                </c:pt>
                <c:pt idx="3">
                  <c:v>4W</c:v>
                </c:pt>
                <c:pt idx="4">
                  <c:v>5W</c:v>
                </c:pt>
                <c:pt idx="5">
                  <c:v>6W</c:v>
                </c:pt>
                <c:pt idx="6">
                  <c:v>1W2W</c:v>
                </c:pt>
                <c:pt idx="7">
                  <c:v>2W3W</c:v>
                </c:pt>
                <c:pt idx="8">
                  <c:v>4W5W</c:v>
                </c:pt>
                <c:pt idx="9">
                  <c:v>1W2W3W</c:v>
                </c:pt>
                <c:pt idx="10">
                  <c:v>4W5W6W</c:v>
                </c:pt>
              </c:strCache>
            </c:strRef>
          </c:cat>
          <c:val>
            <c:numRef>
              <c:f>(RUSSIA!$J$14;RUSSIA!$J$16;RUSSIA!$J$18;RUSSIA!$J$20;RUSSIA!$J$22;RUSSIA!$J$24;RUSSIA!$J$26;RUSSIA!$J$28;RUSSIA!$J$30;RUSSIA!$J$32;RUSSIA!$J$34)</c:f>
              <c:numCache>
                <c:formatCode>0.000</c:formatCode>
                <c:ptCount val="11"/>
                <c:pt idx="0">
                  <c:v>0.97261160714285699</c:v>
                </c:pt>
                <c:pt idx="1">
                  <c:v>1.358794642857142</c:v>
                </c:pt>
                <c:pt idx="2">
                  <c:v>1.3467544642857141</c:v>
                </c:pt>
                <c:pt idx="3">
                  <c:v>0.93796428571428603</c:v>
                </c:pt>
                <c:pt idx="4">
                  <c:v>1.2658705357142861</c:v>
                </c:pt>
                <c:pt idx="5">
                  <c:v>1.7485803571428571</c:v>
                </c:pt>
                <c:pt idx="6">
                  <c:v>0.92618303571428495</c:v>
                </c:pt>
                <c:pt idx="7">
                  <c:v>0.81195758928571404</c:v>
                </c:pt>
                <c:pt idx="8">
                  <c:v>0.94698883928571398</c:v>
                </c:pt>
                <c:pt idx="9">
                  <c:v>0.97727976190476196</c:v>
                </c:pt>
                <c:pt idx="10">
                  <c:v>0.86330357142857195</c:v>
                </c:pt>
              </c:numCache>
            </c:numRef>
          </c:val>
        </c:ser>
        <c:dLbls>
          <c:showLegendKey val="0"/>
          <c:showVal val="0"/>
          <c:showCatName val="0"/>
          <c:showSerName val="0"/>
          <c:showPercent val="0"/>
          <c:showBubbleSize val="0"/>
        </c:dLbls>
        <c:gapWidth val="150"/>
        <c:axId val="146143080"/>
        <c:axId val="146147000"/>
      </c:barChart>
      <c:catAx>
        <c:axId val="146143080"/>
        <c:scaling>
          <c:orientation val="minMax"/>
        </c:scaling>
        <c:delete val="0"/>
        <c:axPos val="b"/>
        <c:numFmt formatCode="General" sourceLinked="0"/>
        <c:majorTickMark val="out"/>
        <c:minorTickMark val="none"/>
        <c:tickLblPos val="nextTo"/>
        <c:crossAx val="146147000"/>
        <c:crosses val="autoZero"/>
        <c:auto val="1"/>
        <c:lblAlgn val="ctr"/>
        <c:lblOffset val="100"/>
        <c:noMultiLvlLbl val="0"/>
      </c:catAx>
      <c:valAx>
        <c:axId val="146147000"/>
        <c:scaling>
          <c:orientation val="minMax"/>
          <c:max val="3"/>
        </c:scaling>
        <c:delete val="0"/>
        <c:axPos val="l"/>
        <c:majorGridlines/>
        <c:numFmt formatCode="0.000" sourceLinked="1"/>
        <c:majorTickMark val="out"/>
        <c:minorTickMark val="none"/>
        <c:tickLblPos val="nextTo"/>
        <c:crossAx val="146143080"/>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dLbls>
          <c:showLegendKey val="0"/>
          <c:showVal val="0"/>
          <c:showCatName val="0"/>
          <c:showSerName val="0"/>
          <c:showPercent val="0"/>
          <c:showBubbleSize val="0"/>
        </c:dLbls>
        <c:gapWidth val="150"/>
        <c:axId val="146143864"/>
        <c:axId val="146145824"/>
      </c:barChart>
      <c:catAx>
        <c:axId val="146143864"/>
        <c:scaling>
          <c:orientation val="minMax"/>
        </c:scaling>
        <c:delete val="0"/>
        <c:axPos val="b"/>
        <c:majorTickMark val="out"/>
        <c:minorTickMark val="none"/>
        <c:tickLblPos val="nextTo"/>
        <c:crossAx val="146145824"/>
        <c:crosses val="autoZero"/>
        <c:auto val="1"/>
        <c:lblAlgn val="ctr"/>
        <c:lblOffset val="100"/>
        <c:noMultiLvlLbl val="0"/>
      </c:catAx>
      <c:valAx>
        <c:axId val="146145824"/>
        <c:scaling>
          <c:orientation val="minMax"/>
        </c:scaling>
        <c:delete val="0"/>
        <c:axPos val="l"/>
        <c:majorGridlines/>
        <c:numFmt formatCode="0.000" sourceLinked="1"/>
        <c:majorTickMark val="out"/>
        <c:minorTickMark val="none"/>
        <c:tickLblPos val="nextTo"/>
        <c:crossAx val="146143864"/>
        <c:crosses val="autoZero"/>
        <c:crossBetween val="between"/>
      </c:valAx>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7298948096604"/>
          <c:y val="2.3980811994554201E-2"/>
          <c:w val="0.79749756861787602"/>
          <c:h val="0.81589736132298796"/>
        </c:manualLayout>
      </c:layout>
      <c:barChart>
        <c:barDir val="col"/>
        <c:grouping val="clustered"/>
        <c:varyColors val="0"/>
        <c:ser>
          <c:idx val="0"/>
          <c:order val="0"/>
          <c:invertIfNegative val="0"/>
          <c:errBars>
            <c:errBarType val="both"/>
            <c:errValType val="cust"/>
            <c:noEndCap val="0"/>
            <c:plus>
              <c:numRef>
                <c:f>(INDIA!$K$16;INDIA!$K$18;INDIA!$K$20;INDIA!$K$22;INDIA!$K$24;INDIA!$K$26;INDIA!$K$28;INDIA!$K$30;INDIA!$K$32;INDIA!$K$34;INDIA!$K$36)</c:f>
                <c:numCache>
                  <c:formatCode>General</c:formatCode>
                  <c:ptCount val="11"/>
                  <c:pt idx="0">
                    <c:v>2.2412759582253299E-3</c:v>
                  </c:pt>
                  <c:pt idx="1">
                    <c:v>0.39709727871688</c:v>
                  </c:pt>
                  <c:pt idx="2">
                    <c:v>0.43267358864532601</c:v>
                  </c:pt>
                  <c:pt idx="3">
                    <c:v>1.03224963146428E-2</c:v>
                  </c:pt>
                  <c:pt idx="4">
                    <c:v>0.21902001201912999</c:v>
                  </c:pt>
                  <c:pt idx="5">
                    <c:v>0.46849612325650503</c:v>
                  </c:pt>
                  <c:pt idx="6">
                    <c:v>0.22136545995851301</c:v>
                  </c:pt>
                  <c:pt idx="7">
                    <c:v>0.50421764261323698</c:v>
                  </c:pt>
                  <c:pt idx="8">
                    <c:v>6.4542434143482902E-2</c:v>
                  </c:pt>
                  <c:pt idx="9">
                    <c:v>7.2478445071620301E-3</c:v>
                  </c:pt>
                  <c:pt idx="10">
                    <c:v>0.28313944478458197</c:v>
                  </c:pt>
                </c:numCache>
              </c:numRef>
            </c:plus>
            <c:minus>
              <c:numRef>
                <c:f>(INDIA!$K$16;INDIA!$K$18;INDIA!$K$20;INDIA!$K$22;INDIA!$K$24;INDIA!$K$26;INDIA!$K$28;INDIA!$K$30;INDIA!$K$32;INDIA!$K$34;INDIA!$K$36;INDIA!$K$16;INDIA!$K$16)</c:f>
                <c:numCache>
                  <c:formatCode>General</c:formatCode>
                  <c:ptCount val="13"/>
                  <c:pt idx="0">
                    <c:v>2.2412759582253299E-3</c:v>
                  </c:pt>
                  <c:pt idx="1">
                    <c:v>0.39709727871688</c:v>
                  </c:pt>
                  <c:pt idx="2">
                    <c:v>0.43267358864532601</c:v>
                  </c:pt>
                  <c:pt idx="3">
                    <c:v>1.03224963146428E-2</c:v>
                  </c:pt>
                  <c:pt idx="4">
                    <c:v>0.21902001201912999</c:v>
                  </c:pt>
                  <c:pt idx="5">
                    <c:v>0.46849612325650503</c:v>
                  </c:pt>
                  <c:pt idx="6">
                    <c:v>0.22136545995851301</c:v>
                  </c:pt>
                  <c:pt idx="7">
                    <c:v>0.50421764261323698</c:v>
                  </c:pt>
                  <c:pt idx="8">
                    <c:v>6.4542434143482902E-2</c:v>
                  </c:pt>
                  <c:pt idx="9">
                    <c:v>7.2478445071620301E-3</c:v>
                  </c:pt>
                  <c:pt idx="10">
                    <c:v>0.28313944478458197</c:v>
                  </c:pt>
                  <c:pt idx="11">
                    <c:v>2.2412759582253299E-3</c:v>
                  </c:pt>
                  <c:pt idx="12">
                    <c:v>2.2412759582253299E-3</c:v>
                  </c:pt>
                </c:numCache>
              </c:numRef>
            </c:minus>
          </c:errBars>
          <c:cat>
            <c:strRef>
              <c:f>(INDIA!$B$16;INDIA!$B$18;INDIA!$B$20;INDIA!$B$22;INDIA!$B$24;INDIA!$B$26;INDIA!$B$28;INDIA!$B$30;INDIA!$B$32;INDIA!$B$34;INDIA!$B$36)</c:f>
              <c:strCache>
                <c:ptCount val="11"/>
                <c:pt idx="0">
                  <c:v>1W</c:v>
                </c:pt>
                <c:pt idx="1">
                  <c:v>2W</c:v>
                </c:pt>
                <c:pt idx="2">
                  <c:v>3W</c:v>
                </c:pt>
                <c:pt idx="3">
                  <c:v>4W</c:v>
                </c:pt>
                <c:pt idx="4">
                  <c:v>5W</c:v>
                </c:pt>
                <c:pt idx="5">
                  <c:v>6W</c:v>
                </c:pt>
                <c:pt idx="6">
                  <c:v>1W2W</c:v>
                </c:pt>
                <c:pt idx="7">
                  <c:v>2W3W</c:v>
                </c:pt>
                <c:pt idx="8">
                  <c:v>4W5W</c:v>
                </c:pt>
                <c:pt idx="9">
                  <c:v>1W2W3W</c:v>
                </c:pt>
                <c:pt idx="10">
                  <c:v>4W5W6W</c:v>
                </c:pt>
              </c:strCache>
            </c:strRef>
          </c:cat>
          <c:val>
            <c:numRef>
              <c:f>(INDIA!$J$16;INDIA!$J$18;INDIA!$J$20;INDIA!$J$22;INDIA!$J$24;INDIA!$J$26;INDIA!$J$28;INDIA!$J$30;INDIA!$J$32;INDIA!$J$34;INDIA!$J$36)</c:f>
              <c:numCache>
                <c:formatCode>0.000</c:formatCode>
                <c:ptCount val="11"/>
                <c:pt idx="0">
                  <c:v>2.8765848214285712</c:v>
                </c:pt>
                <c:pt idx="1">
                  <c:v>2.1259687500000002</c:v>
                </c:pt>
                <c:pt idx="2">
                  <c:v>2.2730446428571431</c:v>
                </c:pt>
                <c:pt idx="3">
                  <c:v>2.0021383928571428</c:v>
                </c:pt>
                <c:pt idx="4">
                  <c:v>2.1501205357142852</c:v>
                </c:pt>
                <c:pt idx="5">
                  <c:v>2.5806071428571431</c:v>
                </c:pt>
                <c:pt idx="6">
                  <c:v>1.552654017857142</c:v>
                </c:pt>
                <c:pt idx="7">
                  <c:v>1.793745535714286</c:v>
                </c:pt>
                <c:pt idx="8">
                  <c:v>1.7911026785714279</c:v>
                </c:pt>
                <c:pt idx="9">
                  <c:v>0.95410416666666598</c:v>
                </c:pt>
                <c:pt idx="10">
                  <c:v>1.4207633928571419</c:v>
                </c:pt>
              </c:numCache>
            </c:numRef>
          </c:val>
        </c:ser>
        <c:dLbls>
          <c:showLegendKey val="0"/>
          <c:showVal val="0"/>
          <c:showCatName val="0"/>
          <c:showSerName val="0"/>
          <c:showPercent val="0"/>
          <c:showBubbleSize val="0"/>
        </c:dLbls>
        <c:gapWidth val="150"/>
        <c:axId val="146147784"/>
        <c:axId val="146148176"/>
      </c:barChart>
      <c:catAx>
        <c:axId val="146147784"/>
        <c:scaling>
          <c:orientation val="minMax"/>
        </c:scaling>
        <c:delete val="0"/>
        <c:axPos val="b"/>
        <c:numFmt formatCode="General" sourceLinked="0"/>
        <c:majorTickMark val="out"/>
        <c:minorTickMark val="none"/>
        <c:tickLblPos val="nextTo"/>
        <c:crossAx val="146148176"/>
        <c:crosses val="autoZero"/>
        <c:auto val="1"/>
        <c:lblAlgn val="ctr"/>
        <c:lblOffset val="100"/>
        <c:noMultiLvlLbl val="0"/>
      </c:catAx>
      <c:valAx>
        <c:axId val="146148176"/>
        <c:scaling>
          <c:orientation val="minMax"/>
          <c:max val="3"/>
        </c:scaling>
        <c:delete val="0"/>
        <c:axPos val="l"/>
        <c:majorGridlines/>
        <c:numFmt formatCode="0.000" sourceLinked="1"/>
        <c:majorTickMark val="out"/>
        <c:minorTickMark val="none"/>
        <c:tickLblPos val="nextTo"/>
        <c:crossAx val="146147784"/>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errBars>
            <c:errBarType val="both"/>
            <c:errValType val="cust"/>
            <c:noEndCap val="0"/>
            <c:plus>
              <c:numRef>
                <c:f>(MONGOLIA!$K$14;MONGOLIA!$K$16;MONGOLIA!$K$14;MONGOLIA!$K$18;MONGOLIA!$K$20;MONGOLIA!$K$22;MONGOLIA!$K$24;MONGOLIA!$K$26;MONGOLIA!$K$28;MONGOLIA!$K$30;MONGOLIA!$K$32;MONGOLIA!$K$34;MONGOLIA!$K$36)</c:f>
                <c:numCache>
                  <c:formatCode>General</c:formatCode>
                  <c:ptCount val="13"/>
                  <c:pt idx="0">
                    <c:v>0</c:v>
                  </c:pt>
                  <c:pt idx="1">
                    <c:v>5.0204581464244898E-2</c:v>
                  </c:pt>
                  <c:pt idx="2">
                    <c:v>0</c:v>
                  </c:pt>
                  <c:pt idx="3">
                    <c:v>0.30721264261194098</c:v>
                  </c:pt>
                  <c:pt idx="4">
                    <c:v>0.27361875705217698</c:v>
                  </c:pt>
                  <c:pt idx="5">
                    <c:v>2.8757780252720699E-2</c:v>
                  </c:pt>
                  <c:pt idx="6">
                    <c:v>1.9761109152802801E-3</c:v>
                  </c:pt>
                  <c:pt idx="7">
                    <c:v>7.7402938726314E-3</c:v>
                  </c:pt>
                  <c:pt idx="8">
                    <c:v>1.54679608384578E-4</c:v>
                  </c:pt>
                  <c:pt idx="9">
                    <c:v>0</c:v>
                  </c:pt>
                  <c:pt idx="10">
                    <c:v>2.7949658217078899E-2</c:v>
                  </c:pt>
                  <c:pt idx="11">
                    <c:v>6.0819601119911702E-4</c:v>
                  </c:pt>
                  <c:pt idx="12">
                    <c:v>5.8062726467074E-2</c:v>
                  </c:pt>
                </c:numCache>
              </c:numRef>
            </c:plus>
            <c:minus>
              <c:numRef>
                <c:f>(MONGOLIA!$K$16;MONGOLIA!$K$18;MONGOLIA!$K$20;MONGOLIA!$K$22;MONGOLIA!$K$24;MONGOLIA!$K$26;MONGOLIA!$K$28;MONGOLIA!$K$30;MONGOLIA!$K$32;MONGOLIA!$K$34;MONGOLIA!$K$36)</c:f>
                <c:numCache>
                  <c:formatCode>General</c:formatCode>
                  <c:ptCount val="11"/>
                  <c:pt idx="0">
                    <c:v>5.0204581464244898E-2</c:v>
                  </c:pt>
                  <c:pt idx="1">
                    <c:v>0.30721264261194098</c:v>
                  </c:pt>
                  <c:pt idx="2">
                    <c:v>0.27361875705217698</c:v>
                  </c:pt>
                  <c:pt idx="3">
                    <c:v>2.8757780252720699E-2</c:v>
                  </c:pt>
                  <c:pt idx="4">
                    <c:v>1.9761109152802801E-3</c:v>
                  </c:pt>
                  <c:pt idx="5">
                    <c:v>7.7402938726314E-3</c:v>
                  </c:pt>
                  <c:pt idx="6">
                    <c:v>1.54679608384578E-4</c:v>
                  </c:pt>
                  <c:pt idx="7">
                    <c:v>0</c:v>
                  </c:pt>
                  <c:pt idx="8">
                    <c:v>2.7949658217078899E-2</c:v>
                  </c:pt>
                  <c:pt idx="9">
                    <c:v>6.0819601119911702E-4</c:v>
                  </c:pt>
                  <c:pt idx="10">
                    <c:v>5.8062726467074E-2</c:v>
                  </c:pt>
                </c:numCache>
              </c:numRef>
            </c:minus>
          </c:errBars>
          <c:cat>
            <c:strRef>
              <c:f>(MONGOLIA!$B$16;MONGOLIA!$B$18;MONGOLIA!$B$20;MONGOLIA!$B$22;MONGOLIA!$B$24;MONGOLIA!$B$26;MONGOLIA!$B$28;MONGOLIA!$B$30;MONGOLIA!$B$32;MONGOLIA!$B$34;MONGOLIA!$B$36)</c:f>
              <c:strCache>
                <c:ptCount val="11"/>
                <c:pt idx="0">
                  <c:v>1W</c:v>
                </c:pt>
                <c:pt idx="1">
                  <c:v>2W</c:v>
                </c:pt>
                <c:pt idx="2">
                  <c:v>3W</c:v>
                </c:pt>
                <c:pt idx="3">
                  <c:v>4W</c:v>
                </c:pt>
                <c:pt idx="4">
                  <c:v>5W</c:v>
                </c:pt>
                <c:pt idx="5">
                  <c:v>6W</c:v>
                </c:pt>
                <c:pt idx="6">
                  <c:v>1W2W</c:v>
                </c:pt>
                <c:pt idx="7">
                  <c:v>2W3W</c:v>
                </c:pt>
                <c:pt idx="8">
                  <c:v>4W5W</c:v>
                </c:pt>
                <c:pt idx="9">
                  <c:v>1W2W3W</c:v>
                </c:pt>
                <c:pt idx="10">
                  <c:v>4W5W6W</c:v>
                </c:pt>
              </c:strCache>
            </c:strRef>
          </c:cat>
          <c:val>
            <c:numRef>
              <c:f>(MONGOLIA!$J$16;MONGOLIA!$J$18;MONGOLIA!$J$20;MONGOLIA!$J$22;MONGOLIA!$J$24;MONGOLIA!$J$26;MONGOLIA!$J$28;MONGOLIA!$J$30;MONGOLIA!$J$32;MONGOLIA!$J$34;MONGOLIA!$J$36)</c:f>
              <c:numCache>
                <c:formatCode>0.000</c:formatCode>
                <c:ptCount val="11"/>
                <c:pt idx="0">
                  <c:v>0.84250000000000003</c:v>
                </c:pt>
                <c:pt idx="1">
                  <c:v>0.81870535714285697</c:v>
                </c:pt>
                <c:pt idx="2">
                  <c:v>0.67689732142857195</c:v>
                </c:pt>
                <c:pt idx="3">
                  <c:v>0.66045982142857196</c:v>
                </c:pt>
                <c:pt idx="4">
                  <c:v>0.60241517857142801</c:v>
                </c:pt>
                <c:pt idx="5">
                  <c:v>0.83435714285714302</c:v>
                </c:pt>
                <c:pt idx="6">
                  <c:v>0.53168973214285697</c:v>
                </c:pt>
                <c:pt idx="7">
                  <c:v>0.43875892857142801</c:v>
                </c:pt>
                <c:pt idx="8">
                  <c:v>0.64147321428571402</c:v>
                </c:pt>
                <c:pt idx="9">
                  <c:v>0.51828720238095205</c:v>
                </c:pt>
                <c:pt idx="10">
                  <c:v>0.64294345238095196</c:v>
                </c:pt>
              </c:numCache>
            </c:numRef>
          </c:val>
        </c:ser>
        <c:dLbls>
          <c:showLegendKey val="0"/>
          <c:showVal val="0"/>
          <c:showCatName val="0"/>
          <c:showSerName val="0"/>
          <c:showPercent val="0"/>
          <c:showBubbleSize val="0"/>
        </c:dLbls>
        <c:gapWidth val="150"/>
        <c:axId val="146989808"/>
        <c:axId val="146987848"/>
      </c:barChart>
      <c:catAx>
        <c:axId val="146989808"/>
        <c:scaling>
          <c:orientation val="minMax"/>
        </c:scaling>
        <c:delete val="0"/>
        <c:axPos val="b"/>
        <c:numFmt formatCode="General" sourceLinked="0"/>
        <c:majorTickMark val="out"/>
        <c:minorTickMark val="none"/>
        <c:tickLblPos val="nextTo"/>
        <c:crossAx val="146987848"/>
        <c:crosses val="autoZero"/>
        <c:auto val="1"/>
        <c:lblAlgn val="ctr"/>
        <c:lblOffset val="100"/>
        <c:noMultiLvlLbl val="0"/>
      </c:catAx>
      <c:valAx>
        <c:axId val="146987848"/>
        <c:scaling>
          <c:orientation val="minMax"/>
          <c:max val="3"/>
        </c:scaling>
        <c:delete val="0"/>
        <c:axPos val="l"/>
        <c:majorGridlines/>
        <c:numFmt formatCode="0.000" sourceLinked="1"/>
        <c:majorTickMark val="out"/>
        <c:minorTickMark val="none"/>
        <c:tickLblPos val="nextTo"/>
        <c:crossAx val="146989808"/>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533019761697801"/>
          <c:y val="7.8289949854523297E-2"/>
          <c:w val="0.85178738421422695"/>
          <c:h val="0.68778493386506601"/>
        </c:manualLayout>
      </c:layout>
      <c:barChart>
        <c:barDir val="col"/>
        <c:grouping val="clustered"/>
        <c:varyColors val="0"/>
        <c:ser>
          <c:idx val="0"/>
          <c:order val="0"/>
          <c:invertIfNegative val="0"/>
          <c:errBars>
            <c:errBarType val="both"/>
            <c:errValType val="cust"/>
            <c:noEndCap val="0"/>
            <c:plus>
              <c:numRef>
                <c:f>(CINA!$K$14;CINA!$K$16;CINA!$K$18;CINA!$K$20;CINA!$K$22;CINA!$K$24;CINA!$K$26;CINA!$K$28;CINA!$K$30;CINA!$K$32;CINA!$K$34)</c:f>
                <c:numCache>
                  <c:formatCode>General</c:formatCode>
                  <c:ptCount val="11"/>
                  <c:pt idx="0">
                    <c:v>0</c:v>
                  </c:pt>
                  <c:pt idx="1">
                    <c:v>0</c:v>
                  </c:pt>
                  <c:pt idx="2">
                    <c:v>0</c:v>
                  </c:pt>
                  <c:pt idx="3">
                    <c:v>0</c:v>
                  </c:pt>
                  <c:pt idx="4">
                    <c:v>5.2881485707308197E-2</c:v>
                  </c:pt>
                  <c:pt idx="5">
                    <c:v>0.16767269548886099</c:v>
                  </c:pt>
                  <c:pt idx="6">
                    <c:v>3.9560099026026099E-2</c:v>
                  </c:pt>
                  <c:pt idx="7">
                    <c:v>0.28698749463398399</c:v>
                  </c:pt>
                  <c:pt idx="8">
                    <c:v>0</c:v>
                  </c:pt>
                  <c:pt idx="9">
                    <c:v>0</c:v>
                  </c:pt>
                  <c:pt idx="10">
                    <c:v>5.7437694580132301E-2</c:v>
                  </c:pt>
                </c:numCache>
              </c:numRef>
            </c:plus>
            <c:minus>
              <c:numRef>
                <c:f>(CINA!$K$14;CINA!$K$16;CINA!$K$18;CINA!$K$20;CINA!$K$22;CINA!$K$24;CINA!$K$26;CINA!$K$28;CINA!$K$30;CINA!$K$32;CINA!$K$34)</c:f>
                <c:numCache>
                  <c:formatCode>General</c:formatCode>
                  <c:ptCount val="11"/>
                  <c:pt idx="0">
                    <c:v>0</c:v>
                  </c:pt>
                  <c:pt idx="1">
                    <c:v>0</c:v>
                  </c:pt>
                  <c:pt idx="2">
                    <c:v>0</c:v>
                  </c:pt>
                  <c:pt idx="3">
                    <c:v>0</c:v>
                  </c:pt>
                  <c:pt idx="4">
                    <c:v>5.2881485707308197E-2</c:v>
                  </c:pt>
                  <c:pt idx="5">
                    <c:v>0.16767269548886099</c:v>
                  </c:pt>
                  <c:pt idx="6">
                    <c:v>3.9560099026026099E-2</c:v>
                  </c:pt>
                  <c:pt idx="7">
                    <c:v>0.28698749463398399</c:v>
                  </c:pt>
                  <c:pt idx="8">
                    <c:v>0</c:v>
                  </c:pt>
                  <c:pt idx="9">
                    <c:v>0</c:v>
                  </c:pt>
                  <c:pt idx="10">
                    <c:v>5.7437694580132301E-2</c:v>
                  </c:pt>
                </c:numCache>
              </c:numRef>
            </c:minus>
          </c:errBars>
          <c:cat>
            <c:strRef>
              <c:f>(CINA!$B$14;CINA!$B$16;CINA!$B$18;CINA!$B$20;CINA!$B$22;CINA!$B$24;CINA!$B$26;CINA!$B$28;CINA!$B$30;CINA!$B$32;CINA!$B$34)</c:f>
              <c:strCache>
                <c:ptCount val="11"/>
                <c:pt idx="0">
                  <c:v>1W</c:v>
                </c:pt>
                <c:pt idx="1">
                  <c:v>2W</c:v>
                </c:pt>
                <c:pt idx="2">
                  <c:v>3W</c:v>
                </c:pt>
                <c:pt idx="3">
                  <c:v>4W</c:v>
                </c:pt>
                <c:pt idx="4">
                  <c:v>5W</c:v>
                </c:pt>
                <c:pt idx="5">
                  <c:v>6W</c:v>
                </c:pt>
                <c:pt idx="6">
                  <c:v>1W2W</c:v>
                </c:pt>
                <c:pt idx="7">
                  <c:v>2W3W</c:v>
                </c:pt>
                <c:pt idx="8">
                  <c:v>4W5W</c:v>
                </c:pt>
                <c:pt idx="9">
                  <c:v>1W2W3W</c:v>
                </c:pt>
                <c:pt idx="10">
                  <c:v>4W5W6W</c:v>
                </c:pt>
              </c:strCache>
            </c:strRef>
          </c:cat>
          <c:val>
            <c:numRef>
              <c:f>(CINA!$J$14;CINA!$J$16;CINA!$J$18;CINA!$J$20;CINA!$J$22;CINA!$J$24;CINA!$J$26;CINA!$J$28;CINA!$J$30;CINA!$J$32;CINA!$J$34)</c:f>
              <c:numCache>
                <c:formatCode>0.000</c:formatCode>
                <c:ptCount val="11"/>
                <c:pt idx="0">
                  <c:v>1.0822857142857141</c:v>
                </c:pt>
                <c:pt idx="1">
                  <c:v>0.90118750000000003</c:v>
                </c:pt>
                <c:pt idx="2">
                  <c:v>0.81732142857142898</c:v>
                </c:pt>
                <c:pt idx="3">
                  <c:v>0.79311607142857099</c:v>
                </c:pt>
                <c:pt idx="4">
                  <c:v>0.73197321428571405</c:v>
                </c:pt>
                <c:pt idx="5">
                  <c:v>0.81382142857142903</c:v>
                </c:pt>
                <c:pt idx="6">
                  <c:v>1.3156964285714281</c:v>
                </c:pt>
                <c:pt idx="7">
                  <c:v>1.1795156250000001</c:v>
                </c:pt>
                <c:pt idx="8">
                  <c:v>0.72104464285714298</c:v>
                </c:pt>
                <c:pt idx="9">
                  <c:v>1.004848214285714</c:v>
                </c:pt>
                <c:pt idx="10">
                  <c:v>0.55071577380952397</c:v>
                </c:pt>
              </c:numCache>
            </c:numRef>
          </c:val>
        </c:ser>
        <c:dLbls>
          <c:showLegendKey val="0"/>
          <c:showVal val="0"/>
          <c:showCatName val="0"/>
          <c:showSerName val="0"/>
          <c:showPercent val="0"/>
          <c:showBubbleSize val="0"/>
        </c:dLbls>
        <c:gapWidth val="150"/>
        <c:axId val="146987064"/>
        <c:axId val="146985104"/>
      </c:barChart>
      <c:catAx>
        <c:axId val="146987064"/>
        <c:scaling>
          <c:orientation val="minMax"/>
        </c:scaling>
        <c:delete val="0"/>
        <c:axPos val="b"/>
        <c:numFmt formatCode="General" sourceLinked="0"/>
        <c:majorTickMark val="out"/>
        <c:minorTickMark val="none"/>
        <c:tickLblPos val="nextTo"/>
        <c:crossAx val="146985104"/>
        <c:crosses val="autoZero"/>
        <c:auto val="1"/>
        <c:lblAlgn val="ctr"/>
        <c:lblOffset val="100"/>
        <c:noMultiLvlLbl val="0"/>
      </c:catAx>
      <c:valAx>
        <c:axId val="146985104"/>
        <c:scaling>
          <c:orientation val="minMax"/>
          <c:max val="3"/>
        </c:scaling>
        <c:delete val="0"/>
        <c:axPos val="l"/>
        <c:majorGridlines/>
        <c:numFmt formatCode="0.000" sourceLinked="1"/>
        <c:majorTickMark val="out"/>
        <c:minorTickMark val="none"/>
        <c:tickLblPos val="nextTo"/>
        <c:crossAx val="146987064"/>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errBars>
            <c:errBarType val="both"/>
            <c:errValType val="cust"/>
            <c:noEndCap val="0"/>
            <c:plus>
              <c:numRef>
                <c:f>(GIAPPONE!$M$19;GIAPPONE!$M$21;GIAPPONE!$M$23;GIAPPONE!$M$25)</c:f>
                <c:numCache>
                  <c:formatCode>General</c:formatCode>
                  <c:ptCount val="4"/>
                  <c:pt idx="0">
                    <c:v>0.34931627417788302</c:v>
                  </c:pt>
                  <c:pt idx="1">
                    <c:v>0</c:v>
                  </c:pt>
                  <c:pt idx="2">
                    <c:v>0.27972211275625802</c:v>
                  </c:pt>
                  <c:pt idx="3">
                    <c:v>0.39186553032988403</c:v>
                  </c:pt>
                </c:numCache>
              </c:numRef>
            </c:plus>
            <c:minus>
              <c:numRef>
                <c:f>(GIAPPONE!$M$19;GIAPPONE!$M$21;GIAPPONE!$M$23;GIAPPONE!$M$25)</c:f>
                <c:numCache>
                  <c:formatCode>General</c:formatCode>
                  <c:ptCount val="4"/>
                  <c:pt idx="0">
                    <c:v>0.34931627417788302</c:v>
                  </c:pt>
                  <c:pt idx="1">
                    <c:v>0</c:v>
                  </c:pt>
                  <c:pt idx="2">
                    <c:v>0.27972211275625802</c:v>
                  </c:pt>
                  <c:pt idx="3">
                    <c:v>0.39186553032988403</c:v>
                  </c:pt>
                </c:numCache>
              </c:numRef>
            </c:minus>
          </c:errBars>
          <c:cat>
            <c:strRef>
              <c:f>(GIAPPONE!$B$19;GIAPPONE!$B$21;GIAPPONE!$B$23;GIAPPONE!$B$25)</c:f>
              <c:strCache>
                <c:ptCount val="4"/>
                <c:pt idx="0">
                  <c:v>1W2W</c:v>
                </c:pt>
                <c:pt idx="1">
                  <c:v>3W4W</c:v>
                </c:pt>
                <c:pt idx="2">
                  <c:v>5W6W</c:v>
                </c:pt>
                <c:pt idx="3">
                  <c:v>1W2W3W</c:v>
                </c:pt>
              </c:strCache>
            </c:strRef>
          </c:cat>
          <c:val>
            <c:numRef>
              <c:f>(GIAPPONE!$L$19;GIAPPONE!$L$21;GIAPPONE!$L$23;GIAPPONE!$L$25)</c:f>
              <c:numCache>
                <c:formatCode>0.000</c:formatCode>
                <c:ptCount val="4"/>
                <c:pt idx="0">
                  <c:v>0.93533593749999999</c:v>
                </c:pt>
                <c:pt idx="1">
                  <c:v>1.6692499999999999</c:v>
                </c:pt>
                <c:pt idx="2">
                  <c:v>1.0048107638888899</c:v>
                </c:pt>
                <c:pt idx="3">
                  <c:v>1.026736607142857</c:v>
                </c:pt>
              </c:numCache>
            </c:numRef>
          </c:val>
        </c:ser>
        <c:dLbls>
          <c:showLegendKey val="0"/>
          <c:showVal val="0"/>
          <c:showCatName val="0"/>
          <c:showSerName val="0"/>
          <c:showPercent val="0"/>
          <c:showBubbleSize val="0"/>
        </c:dLbls>
        <c:gapWidth val="150"/>
        <c:axId val="146991768"/>
        <c:axId val="146986280"/>
      </c:barChart>
      <c:catAx>
        <c:axId val="146991768"/>
        <c:scaling>
          <c:orientation val="minMax"/>
        </c:scaling>
        <c:delete val="0"/>
        <c:axPos val="b"/>
        <c:numFmt formatCode="General" sourceLinked="0"/>
        <c:majorTickMark val="out"/>
        <c:minorTickMark val="none"/>
        <c:tickLblPos val="nextTo"/>
        <c:crossAx val="146986280"/>
        <c:crosses val="autoZero"/>
        <c:auto val="1"/>
        <c:lblAlgn val="ctr"/>
        <c:lblOffset val="100"/>
        <c:noMultiLvlLbl val="0"/>
      </c:catAx>
      <c:valAx>
        <c:axId val="146986280"/>
        <c:scaling>
          <c:orientation val="minMax"/>
          <c:max val="3"/>
        </c:scaling>
        <c:delete val="0"/>
        <c:axPos val="l"/>
        <c:majorGridlines/>
        <c:numFmt formatCode="0.000" sourceLinked="1"/>
        <c:majorTickMark val="out"/>
        <c:minorTickMark val="none"/>
        <c:tickLblPos val="nextTo"/>
        <c:crossAx val="146991768"/>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image" Target="../media/image106.wmf"/><Relationship Id="rId1" Type="http://schemas.openxmlformats.org/officeDocument/2006/relationships/image" Target="../media/image105.wmf"/><Relationship Id="rId4" Type="http://schemas.openxmlformats.org/officeDocument/2006/relationships/image" Target="../media/image10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1.wmf"/><Relationship Id="rId1" Type="http://schemas.openxmlformats.org/officeDocument/2006/relationships/image" Target="../media/image1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3.wmf"/><Relationship Id="rId1" Type="http://schemas.openxmlformats.org/officeDocument/2006/relationships/image" Target="../media/image1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F882C4-09CF-4F06-9EB9-FCC2F9B327C2}" type="datetimeFigureOut">
              <a:rPr lang="it-IT" smtClean="0"/>
              <a:pPr/>
              <a:t>13/06/2017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C3E95D-C7D1-422A-ABAD-02A7C4F83404}" type="slidenum">
              <a:rPr lang="it-IT" smtClean="0"/>
              <a:pPr/>
              <a:t>‹N°›</a:t>
            </a:fld>
            <a:endParaRPr lang="it-IT"/>
          </a:p>
        </p:txBody>
      </p:sp>
    </p:spTree>
    <p:extLst>
      <p:ext uri="{BB962C8B-B14F-4D97-AF65-F5344CB8AC3E}">
        <p14:creationId xmlns:p14="http://schemas.microsoft.com/office/powerpoint/2010/main" val="3743395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24B50BB-A125-45BF-A5BB-7A1D9F1A8554}" type="slidenum">
              <a:rPr lang="it-IT" smtClean="0"/>
              <a:pPr/>
              <a:t>3</a:t>
            </a:fld>
            <a:endParaRPr lang="it-IT"/>
          </a:p>
        </p:txBody>
      </p:sp>
    </p:spTree>
    <p:extLst>
      <p:ext uri="{BB962C8B-B14F-4D97-AF65-F5344CB8AC3E}">
        <p14:creationId xmlns:p14="http://schemas.microsoft.com/office/powerpoint/2010/main" val="752949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p:cNvSpPr>
            <a:spLocks noGrp="1" noChangeArrowheads="1"/>
          </p:cNvSpPr>
          <p:nvPr>
            <p:ph type="sldNum" sz="quarter"/>
          </p:nvPr>
        </p:nvSpPr>
        <p:spPr>
          <a:noFill/>
          <a:ln>
            <a:round/>
            <a:headEnd/>
            <a:tailEnd/>
          </a:ln>
        </p:spPr>
        <p:txBody>
          <a:bodyPr/>
          <a:lstStyle/>
          <a:p>
            <a:fld id="{97A6C17B-D467-4DF6-B3CE-2A83627CBA0D}" type="slidenum">
              <a:rPr lang="fr-FR" altLang="fr-FR" smtClean="0">
                <a:latin typeface="Times New Roman" pitchFamily="18" charset="0"/>
                <a:ea typeface="Microsoft YaHei" pitchFamily="34" charset="-122"/>
                <a:cs typeface="Arial Unicode MS" pitchFamily="34" charset="-128"/>
              </a:rPr>
              <a:pPr/>
              <a:t>6</a:t>
            </a:fld>
            <a:endParaRPr lang="fr-FR" altLang="fr-FR" smtClean="0">
              <a:latin typeface="Times New Roman" pitchFamily="18" charset="0"/>
              <a:ea typeface="Microsoft YaHei" pitchFamily="34" charset="-122"/>
              <a:cs typeface="Arial Unicode MS" pitchFamily="34" charset="-128"/>
            </a:endParaRPr>
          </a:p>
        </p:txBody>
      </p:sp>
      <p:sp>
        <p:nvSpPr>
          <p:cNvPr id="6147" name="Rectangle 1"/>
          <p:cNvSpPr>
            <a:spLocks noGrp="1" noRot="1" noChangeAspect="1" noChangeArrowheads="1" noTextEdit="1"/>
          </p:cNvSpPr>
          <p:nvPr>
            <p:ph type="sldImg"/>
          </p:nvPr>
        </p:nvSpPr>
        <p:spPr>
          <a:xfrm>
            <a:off x="1143000" y="695325"/>
            <a:ext cx="4568825" cy="3425825"/>
          </a:xfrm>
          <a:solidFill>
            <a:srgbClr val="FFFFFF"/>
          </a:solidFill>
          <a:ln>
            <a:solidFill>
              <a:srgbClr val="000000"/>
            </a:solidFill>
            <a:miter lim="800000"/>
          </a:ln>
        </p:spPr>
      </p:sp>
      <p:sp>
        <p:nvSpPr>
          <p:cNvPr id="6148" name="Rectangle 2"/>
          <p:cNvSpPr>
            <a:spLocks noGrp="1" noChangeArrowheads="1"/>
          </p:cNvSpPr>
          <p:nvPr>
            <p:ph type="body" idx="1"/>
          </p:nvPr>
        </p:nvSpPr>
        <p:spPr>
          <a:xfrm>
            <a:off x="685512" y="4343231"/>
            <a:ext cx="5485536" cy="4113782"/>
          </a:xfrm>
          <a:noFill/>
        </p:spPr>
        <p:txBody>
          <a:bodyPr wrap="none" anchor="ctr"/>
          <a:lstStyle/>
          <a:p>
            <a:endParaRPr lang="fr-FR" altLang="fr-FR" dirty="0" smtClean="0"/>
          </a:p>
        </p:txBody>
      </p:sp>
    </p:spTree>
    <p:extLst>
      <p:ext uri="{BB962C8B-B14F-4D97-AF65-F5344CB8AC3E}">
        <p14:creationId xmlns:p14="http://schemas.microsoft.com/office/powerpoint/2010/main" val="3997680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p:cNvSpPr>
            <a:spLocks noGrp="1" noChangeArrowheads="1"/>
          </p:cNvSpPr>
          <p:nvPr>
            <p:ph type="sldNum" sz="quarter"/>
          </p:nvPr>
        </p:nvSpPr>
        <p:spPr>
          <a:noFill/>
          <a:ln>
            <a:round/>
            <a:headEnd/>
            <a:tailEnd/>
          </a:ln>
        </p:spPr>
        <p:txBody>
          <a:bodyPr/>
          <a:lstStyle/>
          <a:p>
            <a:fld id="{97A6C17B-D467-4DF6-B3CE-2A83627CBA0D}" type="slidenum">
              <a:rPr lang="fr-FR" altLang="fr-FR" smtClean="0">
                <a:latin typeface="Times New Roman" pitchFamily="18" charset="0"/>
                <a:ea typeface="Microsoft YaHei" pitchFamily="34" charset="-122"/>
                <a:cs typeface="Arial Unicode MS" pitchFamily="34" charset="-128"/>
              </a:rPr>
              <a:pPr/>
              <a:t>7</a:t>
            </a:fld>
            <a:endParaRPr lang="fr-FR" altLang="fr-FR" smtClean="0">
              <a:latin typeface="Times New Roman" pitchFamily="18" charset="0"/>
              <a:ea typeface="Microsoft YaHei" pitchFamily="34" charset="-122"/>
              <a:cs typeface="Arial Unicode MS" pitchFamily="34" charset="-128"/>
            </a:endParaRPr>
          </a:p>
        </p:txBody>
      </p:sp>
      <p:sp>
        <p:nvSpPr>
          <p:cNvPr id="6147" name="Rectangle 1"/>
          <p:cNvSpPr>
            <a:spLocks noGrp="1" noRot="1" noChangeAspect="1" noChangeArrowheads="1" noTextEdit="1"/>
          </p:cNvSpPr>
          <p:nvPr>
            <p:ph type="sldImg"/>
          </p:nvPr>
        </p:nvSpPr>
        <p:spPr>
          <a:xfrm>
            <a:off x="1143000" y="695325"/>
            <a:ext cx="4568825" cy="3425825"/>
          </a:xfrm>
          <a:solidFill>
            <a:srgbClr val="FFFFFF"/>
          </a:solidFill>
          <a:ln>
            <a:solidFill>
              <a:srgbClr val="000000"/>
            </a:solidFill>
            <a:miter lim="800000"/>
          </a:ln>
        </p:spPr>
      </p:sp>
      <p:sp>
        <p:nvSpPr>
          <p:cNvPr id="6148" name="Rectangle 2"/>
          <p:cNvSpPr>
            <a:spLocks noGrp="1" noChangeArrowheads="1"/>
          </p:cNvSpPr>
          <p:nvPr>
            <p:ph type="body" idx="1"/>
          </p:nvPr>
        </p:nvSpPr>
        <p:spPr>
          <a:xfrm>
            <a:off x="685512" y="4343231"/>
            <a:ext cx="5485536" cy="4113782"/>
          </a:xfrm>
          <a:noFill/>
        </p:spPr>
        <p:txBody>
          <a:bodyPr wrap="none" anchor="ctr"/>
          <a:lstStyle/>
          <a:p>
            <a:endParaRPr lang="fr-FR" altLang="fr-FR" dirty="0" smtClean="0"/>
          </a:p>
        </p:txBody>
      </p:sp>
    </p:spTree>
    <p:extLst>
      <p:ext uri="{BB962C8B-B14F-4D97-AF65-F5344CB8AC3E}">
        <p14:creationId xmlns:p14="http://schemas.microsoft.com/office/powerpoint/2010/main" val="2680178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p:cNvSpPr>
            <a:spLocks noGrp="1" noChangeArrowheads="1"/>
          </p:cNvSpPr>
          <p:nvPr>
            <p:ph type="sldNum" sz="quarter"/>
          </p:nvPr>
        </p:nvSpPr>
        <p:spPr>
          <a:noFill/>
          <a:ln>
            <a:round/>
            <a:headEnd/>
            <a:tailEnd/>
          </a:ln>
        </p:spPr>
        <p:txBody>
          <a:bodyPr/>
          <a:lstStyle/>
          <a:p>
            <a:fld id="{97A6C17B-D467-4DF6-B3CE-2A83627CBA0D}" type="slidenum">
              <a:rPr lang="fr-FR" altLang="fr-FR" smtClean="0">
                <a:latin typeface="Times New Roman" pitchFamily="18" charset="0"/>
                <a:ea typeface="Microsoft YaHei" pitchFamily="34" charset="-122"/>
                <a:cs typeface="Arial Unicode MS" pitchFamily="34" charset="-128"/>
              </a:rPr>
              <a:pPr/>
              <a:t>8</a:t>
            </a:fld>
            <a:endParaRPr lang="fr-FR" altLang="fr-FR" dirty="0" smtClean="0">
              <a:latin typeface="Times New Roman" pitchFamily="18" charset="0"/>
              <a:ea typeface="Microsoft YaHei" pitchFamily="34" charset="-122"/>
              <a:cs typeface="Arial Unicode MS" pitchFamily="34" charset="-128"/>
            </a:endParaRPr>
          </a:p>
        </p:txBody>
      </p:sp>
      <p:sp>
        <p:nvSpPr>
          <p:cNvPr id="6147" name="Rectangle 1"/>
          <p:cNvSpPr>
            <a:spLocks noGrp="1" noRot="1" noChangeAspect="1" noChangeArrowheads="1" noTextEdit="1"/>
          </p:cNvSpPr>
          <p:nvPr>
            <p:ph type="sldImg"/>
          </p:nvPr>
        </p:nvSpPr>
        <p:spPr>
          <a:xfrm>
            <a:off x="1143000" y="695325"/>
            <a:ext cx="4568825" cy="3425825"/>
          </a:xfrm>
          <a:solidFill>
            <a:srgbClr val="FFFFFF"/>
          </a:solidFill>
          <a:ln>
            <a:solidFill>
              <a:srgbClr val="000000"/>
            </a:solidFill>
            <a:miter lim="800000"/>
          </a:ln>
        </p:spPr>
      </p:sp>
      <p:sp>
        <p:nvSpPr>
          <p:cNvPr id="6148" name="Rectangle 2"/>
          <p:cNvSpPr>
            <a:spLocks noGrp="1" noChangeArrowheads="1"/>
          </p:cNvSpPr>
          <p:nvPr>
            <p:ph type="body" idx="1"/>
          </p:nvPr>
        </p:nvSpPr>
        <p:spPr>
          <a:xfrm>
            <a:off x="685512" y="4343231"/>
            <a:ext cx="5485536" cy="4113782"/>
          </a:xfrm>
          <a:noFill/>
        </p:spPr>
        <p:txBody>
          <a:bodyPr wrap="none" anchor="ctr"/>
          <a:lstStyle/>
          <a:p>
            <a:endParaRPr lang="fr-FR" altLang="fr-FR" dirty="0" smtClean="0"/>
          </a:p>
        </p:txBody>
      </p:sp>
    </p:spTree>
    <p:extLst>
      <p:ext uri="{BB962C8B-B14F-4D97-AF65-F5344CB8AC3E}">
        <p14:creationId xmlns:p14="http://schemas.microsoft.com/office/powerpoint/2010/main" val="2935467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p:cNvSpPr>
            <a:spLocks noGrp="1" noChangeArrowheads="1"/>
          </p:cNvSpPr>
          <p:nvPr>
            <p:ph type="sldNum" sz="quarter"/>
          </p:nvPr>
        </p:nvSpPr>
        <p:spPr>
          <a:noFill/>
          <a:ln>
            <a:round/>
            <a:headEnd/>
            <a:tailEnd/>
          </a:ln>
        </p:spPr>
        <p:txBody>
          <a:bodyPr/>
          <a:lstStyle/>
          <a:p>
            <a:fld id="{97A6C17B-D467-4DF6-B3CE-2A83627CBA0D}" type="slidenum">
              <a:rPr lang="fr-FR" altLang="fr-FR" smtClean="0">
                <a:latin typeface="Times New Roman" pitchFamily="18" charset="0"/>
                <a:ea typeface="Microsoft YaHei" pitchFamily="34" charset="-122"/>
                <a:cs typeface="Arial Unicode MS" pitchFamily="34" charset="-128"/>
              </a:rPr>
              <a:pPr/>
              <a:t>9</a:t>
            </a:fld>
            <a:endParaRPr lang="fr-FR" altLang="fr-FR" smtClean="0">
              <a:latin typeface="Times New Roman" pitchFamily="18" charset="0"/>
              <a:ea typeface="Microsoft YaHei" pitchFamily="34" charset="-122"/>
              <a:cs typeface="Arial Unicode MS" pitchFamily="34" charset="-128"/>
            </a:endParaRPr>
          </a:p>
        </p:txBody>
      </p:sp>
      <p:sp>
        <p:nvSpPr>
          <p:cNvPr id="6147" name="Rectangle 1"/>
          <p:cNvSpPr>
            <a:spLocks noGrp="1" noRot="1" noChangeAspect="1" noChangeArrowheads="1" noTextEdit="1"/>
          </p:cNvSpPr>
          <p:nvPr>
            <p:ph type="sldImg"/>
          </p:nvPr>
        </p:nvSpPr>
        <p:spPr>
          <a:xfrm>
            <a:off x="1143000" y="695325"/>
            <a:ext cx="4568825" cy="3425825"/>
          </a:xfrm>
          <a:solidFill>
            <a:srgbClr val="FFFFFF"/>
          </a:solidFill>
          <a:ln>
            <a:solidFill>
              <a:srgbClr val="000000"/>
            </a:solidFill>
            <a:miter lim="800000"/>
          </a:ln>
        </p:spPr>
      </p:sp>
      <p:sp>
        <p:nvSpPr>
          <p:cNvPr id="6148" name="Rectangle 2"/>
          <p:cNvSpPr>
            <a:spLocks noGrp="1" noChangeArrowheads="1"/>
          </p:cNvSpPr>
          <p:nvPr>
            <p:ph type="body" idx="1"/>
          </p:nvPr>
        </p:nvSpPr>
        <p:spPr>
          <a:xfrm>
            <a:off x="685512" y="4343231"/>
            <a:ext cx="5485536" cy="4113782"/>
          </a:xfrm>
          <a:noFill/>
        </p:spPr>
        <p:txBody>
          <a:bodyPr wrap="none" anchor="ctr"/>
          <a:lstStyle/>
          <a:p>
            <a:endParaRPr lang="fr-FR" altLang="fr-FR" dirty="0" smtClean="0"/>
          </a:p>
        </p:txBody>
      </p:sp>
    </p:spTree>
    <p:extLst>
      <p:ext uri="{BB962C8B-B14F-4D97-AF65-F5344CB8AC3E}">
        <p14:creationId xmlns:p14="http://schemas.microsoft.com/office/powerpoint/2010/main" val="888013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5A3BEC7-3CC3-461E-9754-CB2BB665ACA1}" type="slidenum">
              <a:rPr lang="it-IT" smtClean="0"/>
              <a:pPr/>
              <a:t>10</a:t>
            </a:fld>
            <a:endParaRPr lang="it-IT"/>
          </a:p>
        </p:txBody>
      </p:sp>
    </p:spTree>
    <p:extLst>
      <p:ext uri="{BB962C8B-B14F-4D97-AF65-F5344CB8AC3E}">
        <p14:creationId xmlns:p14="http://schemas.microsoft.com/office/powerpoint/2010/main" val="1649794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p:cNvSpPr>
            <a:spLocks noGrp="1" noChangeArrowheads="1"/>
          </p:cNvSpPr>
          <p:nvPr>
            <p:ph type="sldNum" sz="quarter"/>
          </p:nvPr>
        </p:nvSpPr>
        <p:spPr>
          <a:noFill/>
          <a:ln>
            <a:round/>
            <a:headEnd/>
            <a:tailEnd/>
          </a:ln>
        </p:spPr>
        <p:txBody>
          <a:bodyPr/>
          <a:lstStyle/>
          <a:p>
            <a:fld id="{97A6C17B-D467-4DF6-B3CE-2A83627CBA0D}" type="slidenum">
              <a:rPr lang="fr-FR" altLang="fr-FR" smtClean="0">
                <a:latin typeface="Times New Roman" pitchFamily="18" charset="0"/>
                <a:ea typeface="Microsoft YaHei" pitchFamily="34" charset="-122"/>
                <a:cs typeface="Arial Unicode MS" pitchFamily="34" charset="-128"/>
              </a:rPr>
              <a:pPr/>
              <a:t>11</a:t>
            </a:fld>
            <a:endParaRPr lang="fr-FR" altLang="fr-FR" smtClean="0">
              <a:latin typeface="Times New Roman" pitchFamily="18" charset="0"/>
              <a:ea typeface="Microsoft YaHei" pitchFamily="34" charset="-122"/>
              <a:cs typeface="Arial Unicode MS" pitchFamily="34" charset="-128"/>
            </a:endParaRPr>
          </a:p>
        </p:txBody>
      </p:sp>
      <p:sp>
        <p:nvSpPr>
          <p:cNvPr id="6147" name="Rectangle 1"/>
          <p:cNvSpPr>
            <a:spLocks noGrp="1" noRot="1" noChangeAspect="1" noChangeArrowheads="1" noTextEdit="1"/>
          </p:cNvSpPr>
          <p:nvPr>
            <p:ph type="sldImg"/>
          </p:nvPr>
        </p:nvSpPr>
        <p:spPr>
          <a:xfrm>
            <a:off x="1143000" y="695325"/>
            <a:ext cx="4568825" cy="3425825"/>
          </a:xfrm>
          <a:solidFill>
            <a:srgbClr val="FFFFFF"/>
          </a:solidFill>
          <a:ln>
            <a:solidFill>
              <a:srgbClr val="000000"/>
            </a:solidFill>
            <a:miter lim="800000"/>
          </a:ln>
        </p:spPr>
      </p:sp>
      <p:sp>
        <p:nvSpPr>
          <p:cNvPr id="6148" name="Rectangle 2"/>
          <p:cNvSpPr>
            <a:spLocks noGrp="1" noChangeArrowheads="1"/>
          </p:cNvSpPr>
          <p:nvPr>
            <p:ph type="body" idx="1"/>
          </p:nvPr>
        </p:nvSpPr>
        <p:spPr>
          <a:xfrm>
            <a:off x="685512" y="4343231"/>
            <a:ext cx="5485536" cy="4113782"/>
          </a:xfrm>
          <a:noFill/>
        </p:spPr>
        <p:txBody>
          <a:bodyPr wrap="none" anchor="ctr"/>
          <a:lstStyle/>
          <a:p>
            <a:endParaRPr lang="fr-FR" altLang="fr-FR" dirty="0" smtClean="0"/>
          </a:p>
        </p:txBody>
      </p:sp>
    </p:spTree>
    <p:extLst>
      <p:ext uri="{BB962C8B-B14F-4D97-AF65-F5344CB8AC3E}">
        <p14:creationId xmlns:p14="http://schemas.microsoft.com/office/powerpoint/2010/main" val="715407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13/06/2017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13/06/2017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gif"/><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png"/><Relationship Id="rId7" Type="http://schemas.openxmlformats.org/officeDocument/2006/relationships/image" Target="../media/image7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7.jpeg"/><Relationship Id="rId11" Type="http://schemas.openxmlformats.org/officeDocument/2006/relationships/image" Target="../media/image6.gif"/><Relationship Id="rId5" Type="http://schemas.openxmlformats.org/officeDocument/2006/relationships/image" Target="../media/image76.jpeg"/><Relationship Id="rId10" Type="http://schemas.openxmlformats.org/officeDocument/2006/relationships/image" Target="../media/image81.jpeg"/><Relationship Id="rId4" Type="http://schemas.openxmlformats.org/officeDocument/2006/relationships/image" Target="../media/image75.png"/><Relationship Id="rId9" Type="http://schemas.openxmlformats.org/officeDocument/2006/relationships/image" Target="../media/image80.jpeg"/></Relationships>
</file>

<file path=ppt/slides/_rels/slide11.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jpeg"/><Relationship Id="rId7" Type="http://schemas.openxmlformats.org/officeDocument/2006/relationships/image" Target="../media/image8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5.jpeg"/><Relationship Id="rId5" Type="http://schemas.openxmlformats.org/officeDocument/2006/relationships/image" Target="../media/image84.png"/><Relationship Id="rId10" Type="http://schemas.openxmlformats.org/officeDocument/2006/relationships/image" Target="../media/image6.gif"/><Relationship Id="rId4" Type="http://schemas.openxmlformats.org/officeDocument/2006/relationships/image" Target="../media/image83.png"/><Relationship Id="rId9" Type="http://schemas.openxmlformats.org/officeDocument/2006/relationships/image" Target="../media/image88.emf"/></Relationships>
</file>

<file path=ppt/slides/_rels/slide12.xml.rels><?xml version="1.0" encoding="UTF-8" standalone="yes"?>
<Relationships xmlns="http://schemas.openxmlformats.org/package/2006/relationships"><Relationship Id="rId8" Type="http://schemas.openxmlformats.org/officeDocument/2006/relationships/image" Target="../media/image95.png"/><Relationship Id="rId13" Type="http://schemas.openxmlformats.org/officeDocument/2006/relationships/image" Target="../media/image99.png"/><Relationship Id="rId3" Type="http://schemas.openxmlformats.org/officeDocument/2006/relationships/image" Target="../media/image90.jpeg"/><Relationship Id="rId7" Type="http://schemas.openxmlformats.org/officeDocument/2006/relationships/image" Target="../media/image94.jpeg"/><Relationship Id="rId12" Type="http://schemas.openxmlformats.org/officeDocument/2006/relationships/image" Target="../media/image98.jpeg"/><Relationship Id="rId2" Type="http://schemas.openxmlformats.org/officeDocument/2006/relationships/image" Target="../media/image89.jpeg"/><Relationship Id="rId16"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93.jpeg"/><Relationship Id="rId11" Type="http://schemas.openxmlformats.org/officeDocument/2006/relationships/image" Target="../media/image97.png"/><Relationship Id="rId5" Type="http://schemas.openxmlformats.org/officeDocument/2006/relationships/image" Target="../media/image92.png"/><Relationship Id="rId15" Type="http://schemas.openxmlformats.org/officeDocument/2006/relationships/image" Target="../media/image100.png"/><Relationship Id="rId10" Type="http://schemas.openxmlformats.org/officeDocument/2006/relationships/image" Target="../media/image79.png"/><Relationship Id="rId4" Type="http://schemas.openxmlformats.org/officeDocument/2006/relationships/image" Target="../media/image91.jpeg"/><Relationship Id="rId9" Type="http://schemas.openxmlformats.org/officeDocument/2006/relationships/image" Target="../media/image96.jpeg"/><Relationship Id="rId14" Type="http://schemas.openxmlformats.org/officeDocument/2006/relationships/image" Target="../media/image74.png"/></Relationships>
</file>

<file path=ppt/slides/_rels/slide1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07.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6.gi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06.wmf"/><Relationship Id="rId11" Type="http://schemas.openxmlformats.org/officeDocument/2006/relationships/image" Target="../media/image109.jpeg"/><Relationship Id="rId5" Type="http://schemas.openxmlformats.org/officeDocument/2006/relationships/oleObject" Target="../embeddings/oleObject2.bin"/><Relationship Id="rId10" Type="http://schemas.openxmlformats.org/officeDocument/2006/relationships/image" Target="../media/image108.wmf"/><Relationship Id="rId4" Type="http://schemas.openxmlformats.org/officeDocument/2006/relationships/image" Target="../media/image105.wmf"/><Relationship Id="rId9"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chart" Target="../charts/chart1.xml"/><Relationship Id="rId7" Type="http://schemas.openxmlformats.org/officeDocument/2006/relationships/image" Target="../media/image110.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6.gif"/><Relationship Id="rId4" Type="http://schemas.openxmlformats.org/officeDocument/2006/relationships/chart" Target="../charts/chart2.xml"/><Relationship Id="rId9" Type="http://schemas.openxmlformats.org/officeDocument/2006/relationships/image" Target="../media/image111.wmf"/></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20.xml.rels><?xml version="1.0" encoding="UTF-8" standalone="yes"?>
<Relationships xmlns="http://schemas.openxmlformats.org/package/2006/relationships"><Relationship Id="rId8" Type="http://schemas.openxmlformats.org/officeDocument/2006/relationships/image" Target="../media/image113.wmf"/><Relationship Id="rId3" Type="http://schemas.openxmlformats.org/officeDocument/2006/relationships/chart" Target="../charts/chart3.xml"/><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12.wmf"/><Relationship Id="rId5" Type="http://schemas.openxmlformats.org/officeDocument/2006/relationships/oleObject" Target="../embeddings/oleObject7.bin"/><Relationship Id="rId4" Type="http://schemas.openxmlformats.org/officeDocument/2006/relationships/chart" Target="../charts/chart4.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22.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4.png"/><Relationship Id="rId7" Type="http://schemas.openxmlformats.org/officeDocument/2006/relationships/image" Target="../media/image117.png"/><Relationship Id="rId12" Type="http://schemas.openxmlformats.org/officeDocument/2006/relationships/image" Target="../media/image122.png"/><Relationship Id="rId2" Type="http://schemas.openxmlformats.org/officeDocument/2006/relationships/image" Target="../media/image6.gif"/><Relationship Id="rId1" Type="http://schemas.openxmlformats.org/officeDocument/2006/relationships/slideLayout" Target="../slideLayouts/slideLayout7.xml"/><Relationship Id="rId6" Type="http://schemas.microsoft.com/office/2007/relationships/hdphoto" Target="../media/hdphoto1.wdp"/><Relationship Id="rId11" Type="http://schemas.openxmlformats.org/officeDocument/2006/relationships/image" Target="../media/image121.png"/><Relationship Id="rId5" Type="http://schemas.openxmlformats.org/officeDocument/2006/relationships/image" Target="../media/image116.png"/><Relationship Id="rId10" Type="http://schemas.openxmlformats.org/officeDocument/2006/relationships/image" Target="../media/image120.png"/><Relationship Id="rId4" Type="http://schemas.openxmlformats.org/officeDocument/2006/relationships/image" Target="../media/image115.png"/><Relationship Id="rId9" Type="http://schemas.openxmlformats.org/officeDocument/2006/relationships/image" Target="../media/image119.png"/></Relationships>
</file>

<file path=ppt/slides/_rels/slide2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18" Type="http://schemas.openxmlformats.org/officeDocument/2006/relationships/image" Target="../media/image26.jpeg"/><Relationship Id="rId26" Type="http://schemas.openxmlformats.org/officeDocument/2006/relationships/image" Target="../media/image34.tiff"/><Relationship Id="rId3" Type="http://schemas.openxmlformats.org/officeDocument/2006/relationships/image" Target="../media/image11.jpeg"/><Relationship Id="rId21" Type="http://schemas.openxmlformats.org/officeDocument/2006/relationships/image" Target="../media/image29.jpeg"/><Relationship Id="rId34" Type="http://schemas.openxmlformats.org/officeDocument/2006/relationships/image" Target="../media/image42.png"/><Relationship Id="rId7" Type="http://schemas.openxmlformats.org/officeDocument/2006/relationships/image" Target="../media/image15.jpeg"/><Relationship Id="rId12" Type="http://schemas.openxmlformats.org/officeDocument/2006/relationships/image" Target="../media/image20.jpeg"/><Relationship Id="rId17" Type="http://schemas.openxmlformats.org/officeDocument/2006/relationships/image" Target="../media/image25.jpeg"/><Relationship Id="rId25" Type="http://schemas.openxmlformats.org/officeDocument/2006/relationships/image" Target="../media/image33.jpeg"/><Relationship Id="rId33" Type="http://schemas.openxmlformats.org/officeDocument/2006/relationships/image" Target="../media/image41.jpeg"/><Relationship Id="rId2" Type="http://schemas.openxmlformats.org/officeDocument/2006/relationships/notesSlide" Target="../notesSlides/notesSlide1.xml"/><Relationship Id="rId16" Type="http://schemas.openxmlformats.org/officeDocument/2006/relationships/image" Target="../media/image24.jpeg"/><Relationship Id="rId20" Type="http://schemas.openxmlformats.org/officeDocument/2006/relationships/image" Target="../media/image28.jpeg"/><Relationship Id="rId29"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jpeg"/><Relationship Id="rId24" Type="http://schemas.openxmlformats.org/officeDocument/2006/relationships/image" Target="../media/image32.jpeg"/><Relationship Id="rId32" Type="http://schemas.openxmlformats.org/officeDocument/2006/relationships/image" Target="../media/image40.jpeg"/><Relationship Id="rId5" Type="http://schemas.openxmlformats.org/officeDocument/2006/relationships/image" Target="../media/image13.jpeg"/><Relationship Id="rId15" Type="http://schemas.openxmlformats.org/officeDocument/2006/relationships/image" Target="../media/image23.jpeg"/><Relationship Id="rId23" Type="http://schemas.openxmlformats.org/officeDocument/2006/relationships/image" Target="../media/image31.jpeg"/><Relationship Id="rId28" Type="http://schemas.openxmlformats.org/officeDocument/2006/relationships/image" Target="../media/image36.jpeg"/><Relationship Id="rId10" Type="http://schemas.openxmlformats.org/officeDocument/2006/relationships/image" Target="../media/image18.jpeg"/><Relationship Id="rId19" Type="http://schemas.openxmlformats.org/officeDocument/2006/relationships/image" Target="../media/image27.jpeg"/><Relationship Id="rId31" Type="http://schemas.openxmlformats.org/officeDocument/2006/relationships/image" Target="../media/image39.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 Id="rId22" Type="http://schemas.openxmlformats.org/officeDocument/2006/relationships/image" Target="../media/image30.jpeg"/><Relationship Id="rId27" Type="http://schemas.openxmlformats.org/officeDocument/2006/relationships/image" Target="../media/image35.jpeg"/><Relationship Id="rId30" Type="http://schemas.openxmlformats.org/officeDocument/2006/relationships/image" Target="../media/image38.jpeg"/></Relationships>
</file>

<file path=ppt/slides/_rels/slide4.xml.rels><?xml version="1.0" encoding="UTF-8" standalone="yes"?>
<Relationships xmlns="http://schemas.openxmlformats.org/package/2006/relationships"><Relationship Id="rId8" Type="http://schemas.openxmlformats.org/officeDocument/2006/relationships/image" Target="../media/image49.emf"/><Relationship Id="rId3" Type="http://schemas.openxmlformats.org/officeDocument/2006/relationships/image" Target="../media/image44.png"/><Relationship Id="rId7" Type="http://schemas.openxmlformats.org/officeDocument/2006/relationships/image" Target="../media/image48.emf"/><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7.emf"/><Relationship Id="rId5" Type="http://schemas.openxmlformats.org/officeDocument/2006/relationships/image" Target="../media/image46.emf"/><Relationship Id="rId4" Type="http://schemas.openxmlformats.org/officeDocument/2006/relationships/image" Target="../media/image45.jpeg"/><Relationship Id="rId9" Type="http://schemas.openxmlformats.org/officeDocument/2006/relationships/image" Target="../media/image6.gif"/></Relationships>
</file>

<file path=ppt/slides/_rels/slide5.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image" Target="../media/image50.jpeg"/><Relationship Id="rId1" Type="http://schemas.openxmlformats.org/officeDocument/2006/relationships/slideLayout" Target="../slideLayouts/slideLayout7.xml"/><Relationship Id="rId5" Type="http://schemas.openxmlformats.org/officeDocument/2006/relationships/image" Target="../media/image6.gif"/><Relationship Id="rId4" Type="http://schemas.openxmlformats.org/officeDocument/2006/relationships/image" Target="../media/image52.jpeg"/></Relationships>
</file>

<file path=ppt/slides/_rels/slide6.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gif"/><Relationship Id="rId3" Type="http://schemas.openxmlformats.org/officeDocument/2006/relationships/image" Target="../media/image53.png"/><Relationship Id="rId7" Type="http://schemas.openxmlformats.org/officeDocument/2006/relationships/image" Target="../media/image57.jpeg"/><Relationship Id="rId12" Type="http://schemas.openxmlformats.org/officeDocument/2006/relationships/image" Target="../media/image6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7.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 Id="rId9" Type="http://schemas.openxmlformats.org/officeDocument/2006/relationships/image" Target="../media/image6.gif"/></Relationships>
</file>

<file path=ppt/slides/_rels/slide9.xml.rels><?xml version="1.0" encoding="UTF-8" standalone="yes"?>
<Relationships xmlns="http://schemas.openxmlformats.org/package/2006/relationships"><Relationship Id="rId3" Type="http://schemas.openxmlformats.org/officeDocument/2006/relationships/image" Target="../media/image70.emf"/><Relationship Id="rId7"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3.emf"/><Relationship Id="rId5" Type="http://schemas.openxmlformats.org/officeDocument/2006/relationships/image" Target="../media/image72.jpeg"/><Relationship Id="rId4" Type="http://schemas.openxmlformats.org/officeDocument/2006/relationships/image" Target="../media/image7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63688" y="142852"/>
            <a:ext cx="7453492" cy="1938992"/>
          </a:xfrm>
          <a:prstGeom prst="rect">
            <a:avLst/>
          </a:prstGeom>
          <a:noFill/>
        </p:spPr>
        <p:txBody>
          <a:bodyPr wrap="square" rtlCol="0">
            <a:spAutoFit/>
          </a:bodyPr>
          <a:lstStyle/>
          <a:p>
            <a:pPr algn="ctr"/>
            <a:r>
              <a:rPr lang="en-US" sz="2400" b="1" dirty="0" smtClean="0">
                <a:solidFill>
                  <a:srgbClr val="C00000"/>
                </a:solidFill>
                <a:latin typeface="Arial"/>
                <a:cs typeface="Arial"/>
              </a:rPr>
              <a:t>“Develop a plan for global monitoring of Human exposure to and environmental concentration of Mercury”: next </a:t>
            </a:r>
            <a:r>
              <a:rPr lang="en-US" sz="2400" b="1" dirty="0" smtClean="0">
                <a:solidFill>
                  <a:srgbClr val="C00000"/>
                </a:solidFill>
                <a:latin typeface="Arial"/>
                <a:cs typeface="Arial"/>
              </a:rPr>
              <a:t>steps</a:t>
            </a:r>
          </a:p>
          <a:p>
            <a:pPr algn="ctr"/>
            <a:endParaRPr lang="en-US" sz="2400" b="1" dirty="0">
              <a:solidFill>
                <a:srgbClr val="C00000"/>
              </a:solidFill>
              <a:latin typeface="Arial"/>
              <a:cs typeface="Arial"/>
            </a:endParaRPr>
          </a:p>
          <a:p>
            <a:pPr algn="ctr"/>
            <a:endParaRPr lang="it-IT" sz="2400" b="1" dirty="0">
              <a:solidFill>
                <a:srgbClr val="C00000"/>
              </a:solidFill>
              <a:latin typeface="Arial"/>
              <a:cs typeface="Arial"/>
            </a:endParaRPr>
          </a:p>
        </p:txBody>
      </p:sp>
      <p:sp>
        <p:nvSpPr>
          <p:cNvPr id="3" name="CasellaDiTesto 2"/>
          <p:cNvSpPr txBox="1"/>
          <p:nvPr/>
        </p:nvSpPr>
        <p:spPr>
          <a:xfrm>
            <a:off x="3219807" y="3544386"/>
            <a:ext cx="5240625" cy="900246"/>
          </a:xfrm>
          <a:prstGeom prst="rect">
            <a:avLst/>
          </a:prstGeom>
          <a:noFill/>
        </p:spPr>
        <p:txBody>
          <a:bodyPr wrap="square" rtlCol="0">
            <a:spAutoFit/>
          </a:bodyPr>
          <a:lstStyle/>
          <a:p>
            <a:pPr algn="ctr">
              <a:lnSpc>
                <a:spcPct val="150000"/>
              </a:lnSpc>
            </a:pPr>
            <a:r>
              <a:rPr lang="it-IT" b="1" i="1" dirty="0" smtClean="0">
                <a:solidFill>
                  <a:srgbClr val="008000"/>
                </a:solidFill>
                <a:latin typeface="Baskerville Old Face" pitchFamily="18" charset="0"/>
              </a:rPr>
              <a:t>UNEP-GEF Project Meeting</a:t>
            </a:r>
          </a:p>
          <a:p>
            <a:pPr algn="ctr">
              <a:lnSpc>
                <a:spcPct val="150000"/>
              </a:lnSpc>
            </a:pPr>
            <a:r>
              <a:rPr lang="it-IT" b="1" i="1" dirty="0" smtClean="0">
                <a:solidFill>
                  <a:srgbClr val="008000"/>
                </a:solidFill>
                <a:latin typeface="Baskerville Old Face" pitchFamily="18" charset="0"/>
              </a:rPr>
              <a:t>Geneva, 7 </a:t>
            </a:r>
            <a:r>
              <a:rPr lang="it-IT" b="1" i="1" dirty="0" err="1" smtClean="0">
                <a:solidFill>
                  <a:srgbClr val="008000"/>
                </a:solidFill>
                <a:latin typeface="Baskerville Old Face" pitchFamily="18" charset="0"/>
              </a:rPr>
              <a:t>June</a:t>
            </a:r>
            <a:r>
              <a:rPr lang="it-IT" b="1" i="1" dirty="0" smtClean="0">
                <a:solidFill>
                  <a:srgbClr val="008000"/>
                </a:solidFill>
                <a:latin typeface="Baskerville Old Face" pitchFamily="18" charset="0"/>
              </a:rPr>
              <a:t> 2017</a:t>
            </a:r>
            <a:endParaRPr lang="it-IT" b="1" i="1" dirty="0">
              <a:solidFill>
                <a:srgbClr val="008000"/>
              </a:solidFill>
              <a:latin typeface="Baskerville Old Face" pitchFamily="18" charset="0"/>
            </a:endParaRPr>
          </a:p>
        </p:txBody>
      </p:sp>
      <p:grpSp>
        <p:nvGrpSpPr>
          <p:cNvPr id="15" name="Gruppo 14"/>
          <p:cNvGrpSpPr/>
          <p:nvPr/>
        </p:nvGrpSpPr>
        <p:grpSpPr>
          <a:xfrm>
            <a:off x="-3242" y="-27384"/>
            <a:ext cx="1910946" cy="6885384"/>
            <a:chOff x="-32" y="1142984"/>
            <a:chExt cx="1500198" cy="4896909"/>
          </a:xfrm>
        </p:grpSpPr>
        <p:pic>
          <p:nvPicPr>
            <p:cNvPr id="11" name="Immagine 13" descr="terra_005.jpg"/>
            <p:cNvPicPr>
              <a:picLocks noChangeAspect="1"/>
            </p:cNvPicPr>
            <p:nvPr/>
          </p:nvPicPr>
          <p:blipFill>
            <a:blip r:embed="rId2"/>
            <a:srcRect/>
            <a:stretch>
              <a:fillRect/>
            </a:stretch>
          </p:blipFill>
          <p:spPr bwMode="auto">
            <a:xfrm>
              <a:off x="5" y="4714884"/>
              <a:ext cx="1497779" cy="1325009"/>
            </a:xfrm>
            <a:prstGeom prst="rect">
              <a:avLst/>
            </a:prstGeom>
            <a:noFill/>
            <a:ln w="9525">
              <a:noFill/>
              <a:miter lim="800000"/>
              <a:headEnd/>
              <a:tailEnd/>
            </a:ln>
          </p:spPr>
        </p:pic>
        <p:pic>
          <p:nvPicPr>
            <p:cNvPr id="12" name="Immagine 9" descr="Mercury.jpeg"/>
            <p:cNvPicPr>
              <a:picLocks noChangeAspect="1"/>
            </p:cNvPicPr>
            <p:nvPr/>
          </p:nvPicPr>
          <p:blipFill>
            <a:blip r:embed="rId3"/>
            <a:srcRect/>
            <a:stretch>
              <a:fillRect/>
            </a:stretch>
          </p:blipFill>
          <p:spPr bwMode="auto">
            <a:xfrm>
              <a:off x="5" y="3571876"/>
              <a:ext cx="1500161" cy="1190348"/>
            </a:xfrm>
            <a:prstGeom prst="rect">
              <a:avLst/>
            </a:prstGeom>
            <a:noFill/>
            <a:ln w="9525">
              <a:noFill/>
              <a:miter lim="800000"/>
              <a:headEnd/>
              <a:tailEnd/>
            </a:ln>
          </p:spPr>
        </p:pic>
        <p:pic>
          <p:nvPicPr>
            <p:cNvPr id="13" name="Immagine 1" descr="C_2_articolo_1113915_imagepp.jpg"/>
            <p:cNvPicPr>
              <a:picLocks noChangeAspect="1"/>
            </p:cNvPicPr>
            <p:nvPr/>
          </p:nvPicPr>
          <p:blipFill>
            <a:blip r:embed="rId4"/>
            <a:srcRect/>
            <a:stretch>
              <a:fillRect/>
            </a:stretch>
          </p:blipFill>
          <p:spPr bwMode="auto">
            <a:xfrm>
              <a:off x="5" y="2428868"/>
              <a:ext cx="1492697" cy="1201782"/>
            </a:xfrm>
            <a:prstGeom prst="rect">
              <a:avLst/>
            </a:prstGeom>
            <a:noFill/>
            <a:ln w="9525">
              <a:noFill/>
              <a:miter lim="800000"/>
              <a:headEnd/>
              <a:tailEnd/>
            </a:ln>
          </p:spPr>
        </p:pic>
        <p:pic>
          <p:nvPicPr>
            <p:cNvPr id="14" name="Immagine 2" descr="energia-solare-emissioni.jpg"/>
            <p:cNvPicPr>
              <a:picLocks noChangeAspect="1"/>
            </p:cNvPicPr>
            <p:nvPr/>
          </p:nvPicPr>
          <p:blipFill>
            <a:blip r:embed="rId5"/>
            <a:srcRect/>
            <a:stretch>
              <a:fillRect/>
            </a:stretch>
          </p:blipFill>
          <p:spPr bwMode="auto">
            <a:xfrm>
              <a:off x="-32" y="1142984"/>
              <a:ext cx="1489998" cy="1326279"/>
            </a:xfrm>
            <a:prstGeom prst="rect">
              <a:avLst/>
            </a:prstGeom>
            <a:noFill/>
            <a:ln w="9525">
              <a:noFill/>
              <a:miter lim="800000"/>
              <a:headEnd/>
              <a:tailEnd/>
            </a:ln>
          </p:spPr>
        </p:pic>
      </p:grpSp>
      <p:grpSp>
        <p:nvGrpSpPr>
          <p:cNvPr id="20" name="Gruppo 19"/>
          <p:cNvGrpSpPr/>
          <p:nvPr/>
        </p:nvGrpSpPr>
        <p:grpSpPr>
          <a:xfrm>
            <a:off x="4170967" y="4941168"/>
            <a:ext cx="3425369" cy="1047038"/>
            <a:chOff x="3286116" y="3571876"/>
            <a:chExt cx="3425369" cy="1047038"/>
          </a:xfrm>
        </p:grpSpPr>
        <p:pic>
          <p:nvPicPr>
            <p:cNvPr id="9" name="Immagine 1"/>
            <p:cNvPicPr>
              <a:picLocks noChangeAspect="1"/>
            </p:cNvPicPr>
            <p:nvPr/>
          </p:nvPicPr>
          <p:blipFill>
            <a:blip r:embed="rId6"/>
            <a:srcRect/>
            <a:stretch>
              <a:fillRect/>
            </a:stretch>
          </p:blipFill>
          <p:spPr bwMode="auto">
            <a:xfrm>
              <a:off x="3286116" y="3571876"/>
              <a:ext cx="996744" cy="1047038"/>
            </a:xfrm>
            <a:prstGeom prst="rect">
              <a:avLst/>
            </a:prstGeom>
            <a:noFill/>
            <a:ln w="9525">
              <a:noFill/>
              <a:miter lim="800000"/>
              <a:headEnd/>
              <a:tailEnd/>
            </a:ln>
          </p:spPr>
        </p:pic>
        <p:pic>
          <p:nvPicPr>
            <p:cNvPr id="17" name="Immagine 16" descr="logo_arial.gif"/>
            <p:cNvPicPr>
              <a:picLocks noChangeAspect="1"/>
            </p:cNvPicPr>
            <p:nvPr/>
          </p:nvPicPr>
          <p:blipFill>
            <a:blip r:embed="rId7"/>
            <a:stretch>
              <a:fillRect/>
            </a:stretch>
          </p:blipFill>
          <p:spPr>
            <a:xfrm>
              <a:off x="4572000" y="3625712"/>
              <a:ext cx="906113" cy="766096"/>
            </a:xfrm>
            <a:prstGeom prst="rect">
              <a:avLst/>
            </a:prstGeom>
            <a:noFill/>
            <a:ln>
              <a:noFill/>
            </a:ln>
          </p:spPr>
        </p:pic>
        <p:pic>
          <p:nvPicPr>
            <p:cNvPr id="18" name="Picture 8"/>
            <p:cNvPicPr>
              <a:picLocks noChangeAspect="1" noChangeArrowheads="1"/>
            </p:cNvPicPr>
            <p:nvPr/>
          </p:nvPicPr>
          <p:blipFill>
            <a:blip r:embed="rId8">
              <a:extLst>
                <a:ext uri="{28A0092B-C50C-407E-A947-70E740481C1C}">
                  <a14:useLocalDpi xmlns:a14="http://schemas.microsoft.com/office/drawing/2010/main" val="0"/>
                </a:ext>
              </a:extLst>
            </a:blip>
            <a:srcRect l="88017" t="23633"/>
            <a:stretch>
              <a:fillRect/>
            </a:stretch>
          </p:blipFill>
          <p:spPr bwMode="auto">
            <a:xfrm>
              <a:off x="5857884" y="3631819"/>
              <a:ext cx="853601" cy="846879"/>
            </a:xfrm>
            <a:prstGeom prst="rect">
              <a:avLst/>
            </a:prstGeom>
            <a:noFill/>
            <a:ln>
              <a:noFill/>
            </a:ln>
            <a:effectLst/>
            <a:extLst>
              <a:ext uri="{909E8E84-426E-40dd-AFC4-6F175D3DCCD1}">
                <a14:hiddenFill xmlns:a14="http://schemas.microsoft.com/office/drawing/2010/main" xmlns="">
                  <a:solidFill>
                    <a:srgbClr val="00B8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sp>
        <p:nvSpPr>
          <p:cNvPr id="21" name="CasellaDiTesto 20"/>
          <p:cNvSpPr txBox="1"/>
          <p:nvPr/>
        </p:nvSpPr>
        <p:spPr>
          <a:xfrm>
            <a:off x="2195736" y="1628800"/>
            <a:ext cx="6696744" cy="646331"/>
          </a:xfrm>
          <a:prstGeom prst="rect">
            <a:avLst/>
          </a:prstGeom>
          <a:noFill/>
        </p:spPr>
        <p:txBody>
          <a:bodyPr wrap="square" rtlCol="0">
            <a:spAutoFit/>
          </a:bodyPr>
          <a:lstStyle/>
          <a:p>
            <a:pPr algn="ctr"/>
            <a:r>
              <a:rPr lang="it-IT" dirty="0" smtClean="0">
                <a:solidFill>
                  <a:srgbClr val="000099"/>
                </a:solidFill>
                <a:latin typeface="Arial"/>
                <a:cs typeface="Arial"/>
              </a:rPr>
              <a:t>Nicola Pirrone</a:t>
            </a:r>
          </a:p>
          <a:p>
            <a:pPr algn="ctr"/>
            <a:r>
              <a:rPr lang="it-IT" dirty="0" smtClean="0">
                <a:solidFill>
                  <a:srgbClr val="000099"/>
                </a:solidFill>
                <a:latin typeface="Arial"/>
                <a:cs typeface="Arial"/>
              </a:rPr>
              <a:t>Alessandra Fino, Antonella Macagnano, Francesca Sprovieri</a:t>
            </a:r>
          </a:p>
        </p:txBody>
      </p:sp>
      <p:sp>
        <p:nvSpPr>
          <p:cNvPr id="22" name="CasellaDiTesto 21"/>
          <p:cNvSpPr txBox="1"/>
          <p:nvPr/>
        </p:nvSpPr>
        <p:spPr>
          <a:xfrm>
            <a:off x="2267744" y="2708920"/>
            <a:ext cx="6858048" cy="584776"/>
          </a:xfrm>
          <a:prstGeom prst="rect">
            <a:avLst/>
          </a:prstGeom>
          <a:noFill/>
        </p:spPr>
        <p:txBody>
          <a:bodyPr wrap="square" rtlCol="0">
            <a:spAutoFit/>
          </a:bodyPr>
          <a:lstStyle/>
          <a:p>
            <a:pPr algn="ctr"/>
            <a:r>
              <a:rPr lang="it-IT" sz="1600" dirty="0" smtClean="0">
                <a:solidFill>
                  <a:srgbClr val="000099"/>
                </a:solidFill>
                <a:latin typeface="Arial"/>
                <a:cs typeface="Arial"/>
              </a:rPr>
              <a:t>CNR-</a:t>
            </a:r>
            <a:r>
              <a:rPr lang="it-IT" sz="1600" dirty="0" err="1" smtClean="0">
                <a:solidFill>
                  <a:srgbClr val="000099"/>
                </a:solidFill>
                <a:latin typeface="Arial"/>
                <a:cs typeface="Arial"/>
              </a:rPr>
              <a:t>Institute</a:t>
            </a:r>
            <a:r>
              <a:rPr lang="it-IT" sz="1600" b="1" dirty="0" smtClean="0">
                <a:solidFill>
                  <a:srgbClr val="000099"/>
                </a:solidFill>
                <a:latin typeface="Arial"/>
                <a:cs typeface="Arial"/>
              </a:rPr>
              <a:t> </a:t>
            </a:r>
            <a:r>
              <a:rPr lang="it-IT" sz="1600" dirty="0" smtClean="0">
                <a:solidFill>
                  <a:srgbClr val="000099"/>
                </a:solidFill>
                <a:latin typeface="Arial"/>
                <a:cs typeface="Arial"/>
              </a:rPr>
              <a:t>of </a:t>
            </a:r>
            <a:r>
              <a:rPr lang="it-IT" sz="1600" dirty="0" err="1" smtClean="0">
                <a:solidFill>
                  <a:srgbClr val="000099"/>
                </a:solidFill>
                <a:latin typeface="Arial"/>
                <a:cs typeface="Arial"/>
              </a:rPr>
              <a:t>Atmospehric</a:t>
            </a:r>
            <a:r>
              <a:rPr lang="it-IT" sz="1600" dirty="0" smtClean="0">
                <a:solidFill>
                  <a:srgbClr val="000099"/>
                </a:solidFill>
                <a:latin typeface="Arial"/>
                <a:cs typeface="Arial"/>
              </a:rPr>
              <a:t> </a:t>
            </a:r>
            <a:r>
              <a:rPr lang="it-IT" sz="1600" dirty="0" err="1" smtClean="0">
                <a:solidFill>
                  <a:srgbClr val="000099"/>
                </a:solidFill>
                <a:latin typeface="Arial"/>
                <a:cs typeface="Arial"/>
              </a:rPr>
              <a:t>Pollution</a:t>
            </a:r>
            <a:r>
              <a:rPr lang="it-IT" sz="1600" dirty="0" smtClean="0">
                <a:solidFill>
                  <a:srgbClr val="000099"/>
                </a:solidFill>
                <a:latin typeface="Arial"/>
                <a:cs typeface="Arial"/>
              </a:rPr>
              <a:t> </a:t>
            </a:r>
            <a:r>
              <a:rPr lang="it-IT" sz="1600" dirty="0" err="1" smtClean="0">
                <a:solidFill>
                  <a:srgbClr val="000099"/>
                </a:solidFill>
                <a:latin typeface="Arial"/>
                <a:cs typeface="Arial"/>
              </a:rPr>
              <a:t>Research</a:t>
            </a:r>
            <a:r>
              <a:rPr lang="it-IT" sz="1600" dirty="0" smtClean="0">
                <a:solidFill>
                  <a:srgbClr val="000099"/>
                </a:solidFill>
                <a:latin typeface="Arial"/>
                <a:cs typeface="Arial"/>
              </a:rPr>
              <a:t>, Rome, </a:t>
            </a:r>
            <a:r>
              <a:rPr lang="it-IT" sz="1600" dirty="0" err="1" smtClean="0">
                <a:solidFill>
                  <a:srgbClr val="000099"/>
                </a:solidFill>
                <a:latin typeface="Arial"/>
                <a:cs typeface="Arial"/>
              </a:rPr>
              <a:t>Italy</a:t>
            </a:r>
            <a:endParaRPr lang="it-IT" sz="1600" dirty="0" smtClean="0">
              <a:solidFill>
                <a:srgbClr val="000099"/>
              </a:solidFill>
              <a:latin typeface="Arial"/>
              <a:cs typeface="Arial"/>
            </a:endParaRPr>
          </a:p>
          <a:p>
            <a:pPr algn="ctr"/>
            <a:r>
              <a:rPr lang="it-IT" sz="1600" dirty="0" err="1" smtClean="0">
                <a:solidFill>
                  <a:srgbClr val="000099"/>
                </a:solidFill>
                <a:latin typeface="Arial"/>
                <a:cs typeface="Arial"/>
              </a:rPr>
              <a:t>www.iia.cnr.it</a:t>
            </a:r>
            <a:endParaRPr lang="it-IT" sz="1600" dirty="0">
              <a:solidFill>
                <a:srgbClr val="000099"/>
              </a:solidFill>
              <a:latin typeface="Arial"/>
              <a:cs typeface="Arial"/>
            </a:endParaRPr>
          </a:p>
        </p:txBody>
      </p:sp>
      <p:pic>
        <p:nvPicPr>
          <p:cNvPr id="16" name="Picture 4"/>
          <p:cNvPicPr/>
          <p:nvPr/>
        </p:nvPicPr>
        <p:blipFill>
          <a:blip r:embed="rId9" cstate="print">
            <a:extLst>
              <a:ext uri="{28A0092B-C50C-407E-A947-70E740481C1C}">
                <a14:useLocalDpi xmlns:a14="http://schemas.microsoft.com/office/drawing/2010/main" val="0"/>
              </a:ext>
            </a:extLst>
          </a:blip>
          <a:stretch>
            <a:fillRect/>
          </a:stretch>
        </p:blipFill>
        <p:spPr>
          <a:xfrm>
            <a:off x="3150650" y="5001184"/>
            <a:ext cx="792088" cy="864096"/>
          </a:xfrm>
          <a:prstGeom prst="rect">
            <a:avLst/>
          </a:prstGeom>
          <a:extLst>
            <a:ext uri="{FAA26D3D-D897-4be2-8F04-BA451C77F1D7}">
              <ma14:placeholderFlag xmlns:ma14="http://schemas.microsoft.com/office/mac/drawingml/2011/main" xmln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77232" y="48260"/>
            <a:ext cx="8895362" cy="461665"/>
          </a:xfrm>
          <a:prstGeom prst="rect">
            <a:avLst/>
          </a:prstGeom>
          <a:noFill/>
        </p:spPr>
        <p:txBody>
          <a:bodyPr wrap="square" rtlCol="0">
            <a:spAutoFit/>
          </a:bodyPr>
          <a:lstStyle/>
          <a:p>
            <a:pPr algn="ctr"/>
            <a:r>
              <a:rPr lang="en-US" sz="2400" b="1" dirty="0" smtClean="0">
                <a:solidFill>
                  <a:srgbClr val="C00000"/>
                </a:solidFill>
                <a:latin typeface="Arial"/>
                <a:cs typeface="Arial"/>
              </a:rPr>
              <a:t>Towards the passive sampling: the sequence </a:t>
            </a:r>
            <a:endParaRPr lang="it-IT" sz="2400" b="1" dirty="0">
              <a:solidFill>
                <a:srgbClr val="C00000"/>
              </a:solidFill>
              <a:latin typeface="Arial"/>
              <a:cs typeface="Arial"/>
            </a:endParaRP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646" r="13870" b="18306"/>
          <a:stretch/>
        </p:blipFill>
        <p:spPr bwMode="auto">
          <a:xfrm>
            <a:off x="2143108" y="1376975"/>
            <a:ext cx="1194994" cy="1724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9999" r="7420" b="9597"/>
          <a:stretch/>
        </p:blipFill>
        <p:spPr bwMode="auto">
          <a:xfrm>
            <a:off x="4033551" y="1376974"/>
            <a:ext cx="1181391" cy="1724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0" name="Picture 6" descr="C:\Users\Antonella\Downloads\IMG_2768.JPG"/>
          <p:cNvPicPr>
            <a:picLocks noChangeAspect="1" noChangeArrowheads="1"/>
          </p:cNvPicPr>
          <p:nvPr/>
        </p:nvPicPr>
        <p:blipFill rotWithShape="1">
          <a:blip r:embed="rId5">
            <a:extLst>
              <a:ext uri="{28A0092B-C50C-407E-A947-70E740481C1C}">
                <a14:useLocalDpi xmlns:a14="http://schemas.microsoft.com/office/drawing/2010/main" val="0"/>
              </a:ext>
            </a:extLst>
          </a:blip>
          <a:srcRect r="41447"/>
          <a:stretch/>
        </p:blipFill>
        <p:spPr bwMode="auto">
          <a:xfrm rot="5400000">
            <a:off x="6227057" y="868378"/>
            <a:ext cx="2120011" cy="27154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1031" name="Picture 7" descr="C:\Users\Antonella\Downloads\IMG_2769.JPG"/>
          <p:cNvPicPr>
            <a:picLocks noChangeAspect="1" noChangeArrowheads="1"/>
          </p:cNvPicPr>
          <p:nvPr/>
        </p:nvPicPr>
        <p:blipFill rotWithShape="1">
          <a:blip r:embed="rId6">
            <a:extLst>
              <a:ext uri="{28A0092B-C50C-407E-A947-70E740481C1C}">
                <a14:useLocalDpi xmlns:a14="http://schemas.microsoft.com/office/drawing/2010/main" val="0"/>
              </a:ext>
            </a:extLst>
          </a:blip>
          <a:srcRect t="8535"/>
          <a:stretch/>
        </p:blipFill>
        <p:spPr bwMode="auto">
          <a:xfrm rot="5400000">
            <a:off x="1924574" y="4205672"/>
            <a:ext cx="1773796" cy="1216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1032" name="Picture 8" descr="C:\Users\Antonella\Downloads\IMG_2770.JPG"/>
          <p:cNvPicPr>
            <a:picLocks noChangeAspect="1" noChangeArrowheads="1"/>
          </p:cNvPicPr>
          <p:nvPr/>
        </p:nvPicPr>
        <p:blipFill rotWithShape="1">
          <a:blip r:embed="rId7">
            <a:extLst>
              <a:ext uri="{28A0092B-C50C-407E-A947-70E740481C1C}">
                <a14:useLocalDpi xmlns:a14="http://schemas.microsoft.com/office/drawing/2010/main" val="0"/>
              </a:ext>
            </a:extLst>
          </a:blip>
          <a:srcRect t="6830"/>
          <a:stretch/>
        </p:blipFill>
        <p:spPr bwMode="auto">
          <a:xfrm rot="5400000">
            <a:off x="23265" y="4189630"/>
            <a:ext cx="1742578" cy="12176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grpSp>
        <p:nvGrpSpPr>
          <p:cNvPr id="6" name="Gruppo 9"/>
          <p:cNvGrpSpPr/>
          <p:nvPr/>
        </p:nvGrpSpPr>
        <p:grpSpPr>
          <a:xfrm>
            <a:off x="285720" y="1376975"/>
            <a:ext cx="1224116" cy="1725562"/>
            <a:chOff x="367522" y="1165123"/>
            <a:chExt cx="1224116" cy="1725562"/>
          </a:xfrm>
        </p:grpSpPr>
        <p:pic>
          <p:nvPicPr>
            <p:cNvPr id="1026"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10741" t="9983" r="18788" b="15513"/>
            <a:stretch/>
          </p:blipFill>
          <p:spPr bwMode="auto">
            <a:xfrm>
              <a:off x="367522" y="1165123"/>
              <a:ext cx="1224116" cy="17255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CasellaDiTesto 6"/>
            <p:cNvSpPr txBox="1"/>
            <p:nvPr/>
          </p:nvSpPr>
          <p:spPr>
            <a:xfrm>
              <a:off x="755576" y="1484784"/>
              <a:ext cx="644728" cy="184666"/>
            </a:xfrm>
            <a:prstGeom prst="rect">
              <a:avLst/>
            </a:prstGeom>
            <a:solidFill>
              <a:srgbClr val="FFFF00"/>
            </a:solidFill>
          </p:spPr>
          <p:txBody>
            <a:bodyPr wrap="none" rtlCol="0">
              <a:spAutoFit/>
            </a:bodyPr>
            <a:lstStyle/>
            <a:p>
              <a:r>
                <a:rPr lang="it-IT" sz="600" b="1" dirty="0" smtClean="0"/>
                <a:t>001#01A07ITA</a:t>
              </a:r>
              <a:endParaRPr lang="it-IT" sz="600" b="1" dirty="0"/>
            </a:p>
          </p:txBody>
        </p:sp>
      </p:grpSp>
      <p:grpSp>
        <p:nvGrpSpPr>
          <p:cNvPr id="9" name="Gruppo 8"/>
          <p:cNvGrpSpPr/>
          <p:nvPr/>
        </p:nvGrpSpPr>
        <p:grpSpPr>
          <a:xfrm>
            <a:off x="3964237" y="3927174"/>
            <a:ext cx="1433593" cy="1758940"/>
            <a:chOff x="6156176" y="3490642"/>
            <a:chExt cx="1964432" cy="2388198"/>
          </a:xfrm>
        </p:grpSpPr>
        <p:pic>
          <p:nvPicPr>
            <p:cNvPr id="1029" name="Picture 5" descr="C:\Users\Antonella\Downloads\IMG_2773.JPG"/>
            <p:cNvPicPr>
              <a:picLocks noChangeAspect="1" noChangeArrowheads="1"/>
            </p:cNvPicPr>
            <p:nvPr/>
          </p:nvPicPr>
          <p:blipFill rotWithShape="1">
            <a:blip r:embed="rId9">
              <a:extLst>
                <a:ext uri="{28A0092B-C50C-407E-A947-70E740481C1C}">
                  <a14:useLocalDpi xmlns:a14="http://schemas.microsoft.com/office/drawing/2010/main" val="0"/>
                </a:ext>
              </a:extLst>
            </a:blip>
            <a:srcRect l="8821"/>
            <a:stretch/>
          </p:blipFill>
          <p:spPr bwMode="auto">
            <a:xfrm rot="5400000">
              <a:off x="5944293" y="3702525"/>
              <a:ext cx="2388198" cy="19644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16" name="CasellaDiTesto 15"/>
            <p:cNvSpPr txBox="1"/>
            <p:nvPr/>
          </p:nvSpPr>
          <p:spPr>
            <a:xfrm rot="19902725">
              <a:off x="6271053" y="3914879"/>
              <a:ext cx="778026" cy="229836"/>
            </a:xfrm>
            <a:prstGeom prst="rect">
              <a:avLst/>
            </a:prstGeom>
            <a:solidFill>
              <a:srgbClr val="FFFF00"/>
            </a:solidFill>
          </p:spPr>
          <p:txBody>
            <a:bodyPr wrap="none" rtlCol="0">
              <a:spAutoFit/>
            </a:bodyPr>
            <a:lstStyle/>
            <a:p>
              <a:r>
                <a:rPr lang="it-IT" sz="500" b="1" dirty="0" smtClean="0"/>
                <a:t>001#01A07ITA</a:t>
              </a:r>
              <a:endParaRPr lang="it-IT" sz="500" b="1" dirty="0"/>
            </a:p>
          </p:txBody>
        </p:sp>
      </p:grpSp>
      <p:sp>
        <p:nvSpPr>
          <p:cNvPr id="8" name="CasellaDiTesto 7"/>
          <p:cNvSpPr txBox="1"/>
          <p:nvPr/>
        </p:nvSpPr>
        <p:spPr>
          <a:xfrm>
            <a:off x="214282" y="926208"/>
            <a:ext cx="1617751" cy="307777"/>
          </a:xfrm>
          <a:prstGeom prst="rect">
            <a:avLst/>
          </a:prstGeom>
          <a:noFill/>
        </p:spPr>
        <p:txBody>
          <a:bodyPr wrap="none" rtlCol="0">
            <a:spAutoFit/>
          </a:bodyPr>
          <a:lstStyle/>
          <a:p>
            <a:r>
              <a:rPr lang="it-IT" sz="1400" b="1" dirty="0" smtClean="0">
                <a:solidFill>
                  <a:srgbClr val="0033CC"/>
                </a:solidFill>
                <a:latin typeface="Arial" pitchFamily="34" charset="0"/>
                <a:cs typeface="Arial" pitchFamily="34" charset="0"/>
              </a:rPr>
              <a:t>1°: </a:t>
            </a:r>
            <a:r>
              <a:rPr lang="it-IT" sz="1400" b="1" dirty="0" err="1" smtClean="0">
                <a:solidFill>
                  <a:srgbClr val="0033CC"/>
                </a:solidFill>
                <a:latin typeface="Arial" pitchFamily="34" charset="0"/>
                <a:cs typeface="Arial" pitchFamily="34" charset="0"/>
              </a:rPr>
              <a:t>sampling</a:t>
            </a:r>
            <a:r>
              <a:rPr lang="it-IT" sz="1400" b="1" dirty="0" smtClean="0">
                <a:solidFill>
                  <a:srgbClr val="0033CC"/>
                </a:solidFill>
                <a:latin typeface="Arial" pitchFamily="34" charset="0"/>
                <a:cs typeface="Arial" pitchFamily="34" charset="0"/>
              </a:rPr>
              <a:t> </a:t>
            </a:r>
            <a:r>
              <a:rPr lang="it-IT" sz="1400" b="1" dirty="0" err="1" smtClean="0">
                <a:solidFill>
                  <a:srgbClr val="0033CC"/>
                </a:solidFill>
                <a:latin typeface="Arial" pitchFamily="34" charset="0"/>
                <a:cs typeface="Arial" pitchFamily="34" charset="0"/>
              </a:rPr>
              <a:t>bag</a:t>
            </a:r>
            <a:endParaRPr lang="it-IT" sz="1400" b="1" dirty="0">
              <a:solidFill>
                <a:srgbClr val="0033CC"/>
              </a:solidFill>
              <a:latin typeface="Arial" pitchFamily="34" charset="0"/>
              <a:cs typeface="Arial" pitchFamily="34" charset="0"/>
            </a:endParaRPr>
          </a:p>
        </p:txBody>
      </p:sp>
      <p:sp>
        <p:nvSpPr>
          <p:cNvPr id="18" name="CasellaDiTesto 17"/>
          <p:cNvSpPr txBox="1"/>
          <p:nvPr/>
        </p:nvSpPr>
        <p:spPr>
          <a:xfrm>
            <a:off x="2000232" y="926208"/>
            <a:ext cx="1526380" cy="307777"/>
          </a:xfrm>
          <a:prstGeom prst="rect">
            <a:avLst/>
          </a:prstGeom>
          <a:noFill/>
        </p:spPr>
        <p:txBody>
          <a:bodyPr wrap="none" rtlCol="0">
            <a:spAutoFit/>
          </a:bodyPr>
          <a:lstStyle/>
          <a:p>
            <a:pPr algn="ctr"/>
            <a:r>
              <a:rPr lang="it-IT" sz="1400" b="1" dirty="0">
                <a:solidFill>
                  <a:srgbClr val="0033CC"/>
                </a:solidFill>
                <a:latin typeface="Arial" pitchFamily="34" charset="0"/>
                <a:cs typeface="Arial" pitchFamily="34" charset="0"/>
              </a:rPr>
              <a:t>2</a:t>
            </a:r>
            <a:r>
              <a:rPr lang="it-IT" sz="1400" b="1" dirty="0" smtClean="0">
                <a:solidFill>
                  <a:srgbClr val="0033CC"/>
                </a:solidFill>
                <a:latin typeface="Arial" pitchFamily="34" charset="0"/>
                <a:cs typeface="Arial" pitchFamily="34" charset="0"/>
              </a:rPr>
              <a:t>°: </a:t>
            </a:r>
            <a:r>
              <a:rPr lang="it-IT" sz="1400" b="1" dirty="0" err="1" smtClean="0">
                <a:solidFill>
                  <a:srgbClr val="0033CC"/>
                </a:solidFill>
                <a:latin typeface="Arial" pitchFamily="34" charset="0"/>
                <a:cs typeface="Arial" pitchFamily="34" charset="0"/>
              </a:rPr>
              <a:t>bag</a:t>
            </a:r>
            <a:r>
              <a:rPr lang="it-IT" sz="1400" b="1" dirty="0" smtClean="0">
                <a:solidFill>
                  <a:srgbClr val="0033CC"/>
                </a:solidFill>
                <a:latin typeface="Arial" pitchFamily="34" charset="0"/>
                <a:cs typeface="Arial" pitchFamily="34" charset="0"/>
              </a:rPr>
              <a:t> opening</a:t>
            </a:r>
            <a:endParaRPr lang="it-IT" sz="1400" b="1" dirty="0">
              <a:solidFill>
                <a:srgbClr val="0033CC"/>
              </a:solidFill>
              <a:latin typeface="Arial" pitchFamily="34" charset="0"/>
              <a:cs typeface="Arial" pitchFamily="34" charset="0"/>
            </a:endParaRPr>
          </a:p>
        </p:txBody>
      </p:sp>
      <p:sp>
        <p:nvSpPr>
          <p:cNvPr id="19" name="CasellaDiTesto 18"/>
          <p:cNvSpPr txBox="1"/>
          <p:nvPr/>
        </p:nvSpPr>
        <p:spPr>
          <a:xfrm>
            <a:off x="3692233" y="854770"/>
            <a:ext cx="1665585" cy="523220"/>
          </a:xfrm>
          <a:prstGeom prst="rect">
            <a:avLst/>
          </a:prstGeom>
          <a:noFill/>
        </p:spPr>
        <p:txBody>
          <a:bodyPr wrap="none" rtlCol="0">
            <a:spAutoFit/>
          </a:bodyPr>
          <a:lstStyle/>
          <a:p>
            <a:pPr algn="ctr"/>
            <a:r>
              <a:rPr lang="it-IT" sz="1400" b="1" dirty="0" smtClean="0">
                <a:solidFill>
                  <a:srgbClr val="0033CC"/>
                </a:solidFill>
                <a:latin typeface="Arial" pitchFamily="34" charset="0"/>
                <a:cs typeface="Arial" pitchFamily="34" charset="0"/>
              </a:rPr>
              <a:t>3°: </a:t>
            </a:r>
            <a:r>
              <a:rPr lang="it-IT" sz="1400" b="1" dirty="0" err="1" smtClean="0">
                <a:solidFill>
                  <a:srgbClr val="0033CC"/>
                </a:solidFill>
                <a:latin typeface="Arial" pitchFamily="34" charset="0"/>
                <a:cs typeface="Arial" pitchFamily="34" charset="0"/>
              </a:rPr>
              <a:t>capped</a:t>
            </a:r>
            <a:r>
              <a:rPr lang="it-IT" sz="1400" b="1" dirty="0" smtClean="0">
                <a:solidFill>
                  <a:srgbClr val="0033CC"/>
                </a:solidFill>
                <a:latin typeface="Arial" pitchFamily="34" charset="0"/>
                <a:cs typeface="Arial" pitchFamily="34" charset="0"/>
              </a:rPr>
              <a:t> </a:t>
            </a:r>
            <a:r>
              <a:rPr lang="it-IT" sz="1400" b="1" dirty="0" err="1" smtClean="0">
                <a:solidFill>
                  <a:srgbClr val="0033CC"/>
                </a:solidFill>
                <a:latin typeface="Arial" pitchFamily="34" charset="0"/>
                <a:cs typeface="Arial" pitchFamily="34" charset="0"/>
              </a:rPr>
              <a:t>glass</a:t>
            </a:r>
            <a:r>
              <a:rPr lang="it-IT" sz="1400" b="1" dirty="0" smtClean="0">
                <a:solidFill>
                  <a:srgbClr val="0033CC"/>
                </a:solidFill>
                <a:latin typeface="Arial" pitchFamily="34" charset="0"/>
                <a:cs typeface="Arial" pitchFamily="34" charset="0"/>
              </a:rPr>
              <a:t> </a:t>
            </a:r>
          </a:p>
          <a:p>
            <a:pPr algn="ctr"/>
            <a:r>
              <a:rPr lang="it-IT" sz="1400" b="1" dirty="0" smtClean="0">
                <a:solidFill>
                  <a:srgbClr val="0033CC"/>
                </a:solidFill>
                <a:latin typeface="Arial" pitchFamily="34" charset="0"/>
                <a:cs typeface="Arial" pitchFamily="34" charset="0"/>
              </a:rPr>
              <a:t>      vessel pickup</a:t>
            </a:r>
            <a:endParaRPr lang="it-IT" sz="1400" b="1" dirty="0">
              <a:solidFill>
                <a:srgbClr val="0033CC"/>
              </a:solidFill>
              <a:latin typeface="Arial" pitchFamily="34" charset="0"/>
              <a:cs typeface="Arial" pitchFamily="34" charset="0"/>
            </a:endParaRPr>
          </a:p>
        </p:txBody>
      </p:sp>
      <p:sp>
        <p:nvSpPr>
          <p:cNvPr id="21" name="CasellaDiTesto 20"/>
          <p:cNvSpPr txBox="1"/>
          <p:nvPr/>
        </p:nvSpPr>
        <p:spPr>
          <a:xfrm>
            <a:off x="321846" y="3405846"/>
            <a:ext cx="1321196" cy="523220"/>
          </a:xfrm>
          <a:prstGeom prst="rect">
            <a:avLst/>
          </a:prstGeom>
          <a:noFill/>
        </p:spPr>
        <p:txBody>
          <a:bodyPr wrap="none" rtlCol="0">
            <a:spAutoFit/>
          </a:bodyPr>
          <a:lstStyle/>
          <a:p>
            <a:pPr algn="ctr"/>
            <a:r>
              <a:rPr lang="it-IT" sz="1400" b="1" dirty="0">
                <a:solidFill>
                  <a:srgbClr val="0033CC"/>
                </a:solidFill>
                <a:latin typeface="Arial" pitchFamily="34" charset="0"/>
                <a:cs typeface="Arial" pitchFamily="34" charset="0"/>
              </a:rPr>
              <a:t>4</a:t>
            </a:r>
            <a:r>
              <a:rPr lang="it-IT" sz="1400" b="1" dirty="0" smtClean="0">
                <a:solidFill>
                  <a:srgbClr val="0033CC"/>
                </a:solidFill>
                <a:latin typeface="Arial" pitchFamily="34" charset="0"/>
                <a:cs typeface="Arial" pitchFamily="34" charset="0"/>
              </a:rPr>
              <a:t>°: </a:t>
            </a:r>
            <a:r>
              <a:rPr lang="it-IT" sz="1400" b="1" dirty="0" err="1" smtClean="0">
                <a:solidFill>
                  <a:srgbClr val="0033CC"/>
                </a:solidFill>
                <a:latin typeface="Arial" pitchFamily="34" charset="0"/>
                <a:cs typeface="Arial" pitchFamily="34" charset="0"/>
              </a:rPr>
              <a:t>removing</a:t>
            </a:r>
            <a:r>
              <a:rPr lang="it-IT" sz="1400" b="1" dirty="0" smtClean="0">
                <a:solidFill>
                  <a:srgbClr val="0033CC"/>
                </a:solidFill>
                <a:latin typeface="Arial" pitchFamily="34" charset="0"/>
                <a:cs typeface="Arial" pitchFamily="34" charset="0"/>
              </a:rPr>
              <a:t> </a:t>
            </a:r>
          </a:p>
          <a:p>
            <a:pPr algn="ctr"/>
            <a:r>
              <a:rPr lang="it-IT" sz="1400" b="1" dirty="0" smtClean="0">
                <a:solidFill>
                  <a:srgbClr val="0033CC"/>
                </a:solidFill>
                <a:latin typeface="Arial" pitchFamily="34" charset="0"/>
                <a:cs typeface="Arial" pitchFamily="34" charset="0"/>
              </a:rPr>
              <a:t> the </a:t>
            </a:r>
            <a:r>
              <a:rPr lang="it-IT" sz="1400" b="1" dirty="0" err="1" smtClean="0">
                <a:solidFill>
                  <a:srgbClr val="0033CC"/>
                </a:solidFill>
                <a:latin typeface="Arial" pitchFamily="34" charset="0"/>
                <a:cs typeface="Arial" pitchFamily="34" charset="0"/>
              </a:rPr>
              <a:t>cap</a:t>
            </a:r>
            <a:endParaRPr lang="it-IT" sz="1400" b="1" dirty="0">
              <a:solidFill>
                <a:srgbClr val="0033CC"/>
              </a:solidFill>
              <a:latin typeface="Arial" pitchFamily="34" charset="0"/>
              <a:cs typeface="Arial" pitchFamily="34" charset="0"/>
            </a:endParaRPr>
          </a:p>
        </p:txBody>
      </p:sp>
      <p:sp>
        <p:nvSpPr>
          <p:cNvPr id="22" name="CasellaDiTesto 21"/>
          <p:cNvSpPr txBox="1"/>
          <p:nvPr/>
        </p:nvSpPr>
        <p:spPr>
          <a:xfrm>
            <a:off x="2000232" y="3405846"/>
            <a:ext cx="1608133" cy="523220"/>
          </a:xfrm>
          <a:prstGeom prst="rect">
            <a:avLst/>
          </a:prstGeom>
          <a:noFill/>
        </p:spPr>
        <p:txBody>
          <a:bodyPr wrap="none" rtlCol="0">
            <a:spAutoFit/>
          </a:bodyPr>
          <a:lstStyle/>
          <a:p>
            <a:pPr algn="ctr"/>
            <a:r>
              <a:rPr lang="it-IT" sz="1400" b="1" dirty="0" smtClean="0">
                <a:solidFill>
                  <a:srgbClr val="0033CC"/>
                </a:solidFill>
                <a:latin typeface="Arial" pitchFamily="34" charset="0"/>
                <a:cs typeface="Arial" pitchFamily="34" charset="0"/>
              </a:rPr>
              <a:t>5°: </a:t>
            </a:r>
            <a:r>
              <a:rPr lang="it-IT" sz="1400" b="1" dirty="0" err="1" smtClean="0">
                <a:solidFill>
                  <a:srgbClr val="0033CC"/>
                </a:solidFill>
                <a:latin typeface="Arial" pitchFamily="34" charset="0"/>
                <a:cs typeface="Arial" pitchFamily="34" charset="0"/>
              </a:rPr>
              <a:t>screwing</a:t>
            </a:r>
            <a:r>
              <a:rPr lang="it-IT" sz="1400" b="1" dirty="0" smtClean="0">
                <a:solidFill>
                  <a:srgbClr val="0033CC"/>
                </a:solidFill>
                <a:latin typeface="Arial" pitchFamily="34" charset="0"/>
                <a:cs typeface="Arial" pitchFamily="34" charset="0"/>
              </a:rPr>
              <a:t> the </a:t>
            </a:r>
          </a:p>
          <a:p>
            <a:pPr algn="ctr"/>
            <a:r>
              <a:rPr lang="it-IT" sz="1400" b="1" dirty="0" smtClean="0">
                <a:solidFill>
                  <a:srgbClr val="0033CC"/>
                </a:solidFill>
                <a:latin typeface="Arial" pitchFamily="34" charset="0"/>
                <a:cs typeface="Arial" pitchFamily="34" charset="0"/>
              </a:rPr>
              <a:t>  </a:t>
            </a:r>
            <a:r>
              <a:rPr lang="it-IT" sz="1400" b="1" dirty="0" err="1" smtClean="0">
                <a:solidFill>
                  <a:srgbClr val="0033CC"/>
                </a:solidFill>
                <a:latin typeface="Arial" pitchFamily="34" charset="0"/>
                <a:cs typeface="Arial" pitchFamily="34" charset="0"/>
              </a:rPr>
              <a:t>hollow</a:t>
            </a:r>
            <a:r>
              <a:rPr lang="it-IT" sz="1400" b="1" dirty="0" smtClean="0">
                <a:solidFill>
                  <a:srgbClr val="0033CC"/>
                </a:solidFill>
                <a:latin typeface="Arial" pitchFamily="34" charset="0"/>
                <a:cs typeface="Arial" pitchFamily="34" charset="0"/>
              </a:rPr>
              <a:t> </a:t>
            </a:r>
            <a:r>
              <a:rPr lang="it-IT" sz="1400" b="1" dirty="0" err="1" smtClean="0">
                <a:solidFill>
                  <a:srgbClr val="0033CC"/>
                </a:solidFill>
                <a:latin typeface="Arial" pitchFamily="34" charset="0"/>
                <a:cs typeface="Arial" pitchFamily="34" charset="0"/>
              </a:rPr>
              <a:t>cap</a:t>
            </a:r>
            <a:endParaRPr lang="it-IT" sz="1400" b="1" dirty="0">
              <a:solidFill>
                <a:srgbClr val="0033CC"/>
              </a:solidFill>
              <a:latin typeface="Arial" pitchFamily="34" charset="0"/>
              <a:cs typeface="Arial" pitchFamily="34" charset="0"/>
            </a:endParaRPr>
          </a:p>
        </p:txBody>
      </p:sp>
      <p:sp>
        <p:nvSpPr>
          <p:cNvPr id="24" name="CasellaDiTesto 23"/>
          <p:cNvSpPr txBox="1"/>
          <p:nvPr/>
        </p:nvSpPr>
        <p:spPr>
          <a:xfrm>
            <a:off x="3714744" y="3405846"/>
            <a:ext cx="1857388" cy="523220"/>
          </a:xfrm>
          <a:prstGeom prst="rect">
            <a:avLst/>
          </a:prstGeom>
          <a:noFill/>
        </p:spPr>
        <p:txBody>
          <a:bodyPr wrap="square" rtlCol="0">
            <a:spAutoFit/>
          </a:bodyPr>
          <a:lstStyle/>
          <a:p>
            <a:pPr algn="ctr"/>
            <a:r>
              <a:rPr lang="it-IT" sz="1400" b="1" dirty="0" smtClean="0">
                <a:solidFill>
                  <a:srgbClr val="0033CC"/>
                </a:solidFill>
                <a:latin typeface="Arial" pitchFamily="34" charset="0"/>
                <a:cs typeface="Arial" pitchFamily="34" charset="0"/>
              </a:rPr>
              <a:t>6°: </a:t>
            </a:r>
            <a:r>
              <a:rPr lang="it-IT" sz="1400" b="1" dirty="0" err="1" smtClean="0">
                <a:solidFill>
                  <a:srgbClr val="0033CC"/>
                </a:solidFill>
                <a:latin typeface="Arial" pitchFamily="34" charset="0"/>
                <a:cs typeface="Arial" pitchFamily="34" charset="0"/>
              </a:rPr>
              <a:t>cap</a:t>
            </a:r>
            <a:r>
              <a:rPr lang="it-IT" sz="1400" b="1" dirty="0" smtClean="0">
                <a:solidFill>
                  <a:srgbClr val="0033CC"/>
                </a:solidFill>
                <a:latin typeface="Arial" pitchFamily="34" charset="0"/>
                <a:cs typeface="Arial" pitchFamily="34" charset="0"/>
              </a:rPr>
              <a:t> </a:t>
            </a:r>
            <a:r>
              <a:rPr lang="it-IT" sz="1400" b="1" dirty="0" err="1" smtClean="0">
                <a:solidFill>
                  <a:srgbClr val="0033CC"/>
                </a:solidFill>
                <a:latin typeface="Arial" pitchFamily="34" charset="0"/>
                <a:cs typeface="Arial" pitchFamily="34" charset="0"/>
              </a:rPr>
              <a:t>storage</a:t>
            </a:r>
            <a:r>
              <a:rPr lang="it-IT" sz="1400" b="1" dirty="0" smtClean="0">
                <a:solidFill>
                  <a:srgbClr val="0033CC"/>
                </a:solidFill>
                <a:latin typeface="Arial" pitchFamily="34" charset="0"/>
                <a:cs typeface="Arial" pitchFamily="34" charset="0"/>
              </a:rPr>
              <a:t> in </a:t>
            </a:r>
          </a:p>
          <a:p>
            <a:pPr algn="ctr"/>
            <a:r>
              <a:rPr lang="it-IT" sz="1400" b="1" dirty="0" smtClean="0">
                <a:solidFill>
                  <a:srgbClr val="0033CC"/>
                </a:solidFill>
                <a:latin typeface="Arial" pitchFamily="34" charset="0"/>
                <a:cs typeface="Arial" pitchFamily="34" charset="0"/>
              </a:rPr>
              <a:t>     the </a:t>
            </a:r>
            <a:r>
              <a:rPr lang="it-IT" sz="1400" b="1" dirty="0" err="1" smtClean="0">
                <a:solidFill>
                  <a:srgbClr val="0033CC"/>
                </a:solidFill>
                <a:latin typeface="Arial" pitchFamily="34" charset="0"/>
                <a:cs typeface="Arial" pitchFamily="34" charset="0"/>
              </a:rPr>
              <a:t>same</a:t>
            </a:r>
            <a:r>
              <a:rPr lang="it-IT" sz="1400" b="1" dirty="0" smtClean="0">
                <a:solidFill>
                  <a:srgbClr val="0033CC"/>
                </a:solidFill>
                <a:latin typeface="Arial" pitchFamily="34" charset="0"/>
                <a:cs typeface="Arial" pitchFamily="34" charset="0"/>
              </a:rPr>
              <a:t> bag</a:t>
            </a:r>
            <a:endParaRPr lang="it-IT" sz="1400" b="1" dirty="0">
              <a:solidFill>
                <a:srgbClr val="0033CC"/>
              </a:solidFill>
              <a:latin typeface="Arial" pitchFamily="34" charset="0"/>
              <a:cs typeface="Arial" pitchFamily="34" charset="0"/>
            </a:endParaRPr>
          </a:p>
        </p:txBody>
      </p:sp>
      <p:sp>
        <p:nvSpPr>
          <p:cNvPr id="11" name="Freccia a destra 10"/>
          <p:cNvSpPr/>
          <p:nvPr/>
        </p:nvSpPr>
        <p:spPr>
          <a:xfrm>
            <a:off x="1500166" y="2265905"/>
            <a:ext cx="682332" cy="249550"/>
          </a:xfrm>
          <a:prstGeom prst="rightArrow">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Freccia a destra 26"/>
          <p:cNvSpPr/>
          <p:nvPr/>
        </p:nvSpPr>
        <p:spPr>
          <a:xfrm>
            <a:off x="3357554" y="2265905"/>
            <a:ext cx="682332" cy="249550"/>
          </a:xfrm>
          <a:prstGeom prst="rightArrow">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8" name="Freccia a destra 27"/>
          <p:cNvSpPr/>
          <p:nvPr/>
        </p:nvSpPr>
        <p:spPr>
          <a:xfrm>
            <a:off x="5214942" y="2265905"/>
            <a:ext cx="682332" cy="249550"/>
          </a:xfrm>
          <a:prstGeom prst="rightArrow">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Freccia a destra 28"/>
          <p:cNvSpPr/>
          <p:nvPr/>
        </p:nvSpPr>
        <p:spPr>
          <a:xfrm>
            <a:off x="1528159" y="4741849"/>
            <a:ext cx="682332" cy="249550"/>
          </a:xfrm>
          <a:prstGeom prst="rightArrow">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Freccia a destra 29"/>
          <p:cNvSpPr/>
          <p:nvPr/>
        </p:nvSpPr>
        <p:spPr>
          <a:xfrm>
            <a:off x="3438746" y="4741849"/>
            <a:ext cx="682332" cy="249550"/>
          </a:xfrm>
          <a:prstGeom prst="rightArrow">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p:cNvSpPr txBox="1"/>
          <p:nvPr/>
        </p:nvSpPr>
        <p:spPr>
          <a:xfrm>
            <a:off x="6136882" y="3284984"/>
            <a:ext cx="2892267" cy="338554"/>
          </a:xfrm>
          <a:prstGeom prst="rect">
            <a:avLst/>
          </a:prstGeom>
          <a:solidFill>
            <a:schemeClr val="accent3">
              <a:lumMod val="60000"/>
              <a:lumOff val="40000"/>
            </a:schemeClr>
          </a:solidFill>
          <a:scene3d>
            <a:camera prst="orthographicFront"/>
            <a:lightRig rig="threePt" dir="t"/>
          </a:scene3d>
          <a:sp3d>
            <a:bevelT/>
          </a:sp3d>
        </p:spPr>
        <p:txBody>
          <a:bodyPr wrap="none" rtlCol="0">
            <a:spAutoFit/>
          </a:bodyPr>
          <a:lstStyle/>
          <a:p>
            <a:r>
              <a:rPr lang="en-GB" sz="1600" b="1" dirty="0" smtClean="0">
                <a:solidFill>
                  <a:srgbClr val="0033CC"/>
                </a:solidFill>
              </a:rPr>
              <a:t>Top view of the passive sampler</a:t>
            </a:r>
            <a:endParaRPr lang="en-GB" sz="1600" b="1" dirty="0">
              <a:solidFill>
                <a:srgbClr val="0033CC"/>
              </a:solidFill>
            </a:endParaRPr>
          </a:p>
        </p:txBody>
      </p:sp>
      <p:sp>
        <p:nvSpPr>
          <p:cNvPr id="33" name="CasellaDiTesto 32"/>
          <p:cNvSpPr txBox="1"/>
          <p:nvPr/>
        </p:nvSpPr>
        <p:spPr>
          <a:xfrm>
            <a:off x="6000760" y="711894"/>
            <a:ext cx="2559803" cy="369332"/>
          </a:xfrm>
          <a:prstGeom prst="rect">
            <a:avLst/>
          </a:prstGeom>
          <a:solidFill>
            <a:schemeClr val="accent1">
              <a:lumMod val="40000"/>
              <a:lumOff val="60000"/>
            </a:schemeClr>
          </a:solidFill>
          <a:scene3d>
            <a:camera prst="orthographicFront"/>
            <a:lightRig rig="threePt" dir="t"/>
          </a:scene3d>
          <a:sp3d>
            <a:bevelT/>
          </a:sp3d>
        </p:spPr>
        <p:txBody>
          <a:bodyPr wrap="none" rtlCol="0">
            <a:spAutoFit/>
          </a:bodyPr>
          <a:lstStyle/>
          <a:p>
            <a:r>
              <a:rPr lang="it-IT" b="1" dirty="0" err="1" smtClean="0">
                <a:solidFill>
                  <a:srgbClr val="0033CC"/>
                </a:solidFill>
              </a:rPr>
              <a:t>Labeled</a:t>
            </a:r>
            <a:r>
              <a:rPr lang="it-IT" b="1" dirty="0" smtClean="0">
                <a:solidFill>
                  <a:srgbClr val="0033CC"/>
                </a:solidFill>
              </a:rPr>
              <a:t> passive </a:t>
            </a:r>
            <a:r>
              <a:rPr lang="it-IT" b="1" dirty="0" err="1" smtClean="0">
                <a:solidFill>
                  <a:srgbClr val="0033CC"/>
                </a:solidFill>
              </a:rPr>
              <a:t>sampler</a:t>
            </a:r>
            <a:endParaRPr lang="it-IT" b="1" dirty="0">
              <a:solidFill>
                <a:srgbClr val="0033CC"/>
              </a:solidFill>
            </a:endParaRPr>
          </a:p>
        </p:txBody>
      </p:sp>
      <p:pic>
        <p:nvPicPr>
          <p:cNvPr id="1033" name="Picture 9" descr="C:\Users\Antonella\Downloads\IMG_2771.JPG"/>
          <p:cNvPicPr>
            <a:picLocks noChangeAspect="1" noChangeArrowheads="1"/>
          </p:cNvPicPr>
          <p:nvPr/>
        </p:nvPicPr>
        <p:blipFill rotWithShape="1">
          <a:blip r:embed="rId10">
            <a:extLst>
              <a:ext uri="{28A0092B-C50C-407E-A947-70E740481C1C}">
                <a14:useLocalDpi xmlns:a14="http://schemas.microsoft.com/office/drawing/2010/main" val="0"/>
              </a:ext>
            </a:extLst>
          </a:blip>
          <a:srcRect t="10495" r="36599"/>
          <a:stretch/>
        </p:blipFill>
        <p:spPr bwMode="auto">
          <a:xfrm rot="5400000">
            <a:off x="6358448" y="3589360"/>
            <a:ext cx="2447120" cy="25909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31" name="Freccia a destra 30"/>
          <p:cNvSpPr/>
          <p:nvPr/>
        </p:nvSpPr>
        <p:spPr>
          <a:xfrm>
            <a:off x="5429256" y="4741849"/>
            <a:ext cx="908539" cy="249550"/>
          </a:xfrm>
          <a:prstGeom prst="rightArrow">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2" name="Gruppo 31"/>
          <p:cNvGrpSpPr/>
          <p:nvPr/>
        </p:nvGrpSpPr>
        <p:grpSpPr>
          <a:xfrm>
            <a:off x="0" y="6286520"/>
            <a:ext cx="9144000" cy="547211"/>
            <a:chOff x="0" y="6286520"/>
            <a:chExt cx="9144000" cy="547211"/>
          </a:xfrm>
        </p:grpSpPr>
        <p:sp>
          <p:nvSpPr>
            <p:cNvPr id="34"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35" name="Immagine 34" descr="logo_arial.gif"/>
            <p:cNvPicPr>
              <a:picLocks noChangeAspect="1"/>
            </p:cNvPicPr>
            <p:nvPr/>
          </p:nvPicPr>
          <p:blipFill>
            <a:blip r:embed="rId11"/>
            <a:stretch>
              <a:fillRect/>
            </a:stretch>
          </p:blipFill>
          <p:spPr>
            <a:xfrm>
              <a:off x="37821" y="6286520"/>
              <a:ext cx="647224" cy="547211"/>
            </a:xfrm>
            <a:prstGeom prst="rect">
              <a:avLst/>
            </a:prstGeom>
            <a:noFill/>
            <a:ln>
              <a:noFill/>
            </a:ln>
          </p:spPr>
        </p:pic>
        <p:sp>
          <p:nvSpPr>
            <p:cNvPr id="36"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extLst>
      <p:ext uri="{BB962C8B-B14F-4D97-AF65-F5344CB8AC3E}">
        <p14:creationId xmlns:p14="http://schemas.microsoft.com/office/powerpoint/2010/main" val="604445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ccia circolare a destra 7"/>
          <p:cNvSpPr/>
          <p:nvPr/>
        </p:nvSpPr>
        <p:spPr>
          <a:xfrm rot="18674239">
            <a:off x="1785918" y="3357562"/>
            <a:ext cx="1143008" cy="1643074"/>
          </a:xfrm>
          <a:prstGeom prst="curvedRightArrow">
            <a:avLst/>
          </a:prstGeom>
          <a:solidFill>
            <a:schemeClr val="bg1">
              <a:lumMod val="75000"/>
              <a:alpha val="5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9" name="CasellaDiTesto 8"/>
          <p:cNvSpPr txBox="1"/>
          <p:nvPr/>
        </p:nvSpPr>
        <p:spPr>
          <a:xfrm>
            <a:off x="357158" y="71414"/>
            <a:ext cx="8358246" cy="523220"/>
          </a:xfrm>
          <a:prstGeom prst="rect">
            <a:avLst/>
          </a:prstGeom>
          <a:noFill/>
        </p:spPr>
        <p:txBody>
          <a:bodyPr wrap="square" rtlCol="0">
            <a:spAutoFit/>
          </a:bodyPr>
          <a:lstStyle/>
          <a:p>
            <a:pPr algn="ctr"/>
            <a:r>
              <a:rPr lang="en-US" sz="2800" b="1" dirty="0" smtClean="0">
                <a:solidFill>
                  <a:srgbClr val="C00000"/>
                </a:solidFill>
                <a:latin typeface="Arial"/>
                <a:cs typeface="Arial"/>
              </a:rPr>
              <a:t>Hg Passive sampler Materials</a:t>
            </a:r>
            <a:endParaRPr lang="it-IT" sz="2800" b="1" dirty="0">
              <a:solidFill>
                <a:srgbClr val="C00000"/>
              </a:solidFill>
              <a:latin typeface="Arial"/>
              <a:cs typeface="Arial"/>
            </a:endParaRPr>
          </a:p>
        </p:txBody>
      </p:sp>
      <p:pic>
        <p:nvPicPr>
          <p:cNvPr id="1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b="21562"/>
          <a:stretch/>
        </p:blipFill>
        <p:spPr bwMode="auto">
          <a:xfrm>
            <a:off x="5800756" y="571480"/>
            <a:ext cx="3200400" cy="3347106"/>
          </a:xfrm>
          <a:prstGeom prst="rect">
            <a:avLst/>
          </a:prstGeom>
          <a:solidFill>
            <a:schemeClr val="bg1">
              <a:lumMod val="75000"/>
              <a:alpha val="59000"/>
            </a:schemeClr>
          </a:solidFill>
          <a:ln>
            <a:noFill/>
          </a:ln>
          <a:effectLst>
            <a:softEdge rad="112500"/>
          </a:effectLst>
          <a:extLst>
            <a:ext uri="{91240B29-F687-4f45-9708-019B960494DF}">
              <a14:hiddenLine xmlns:a14="http://schemas.microsoft.com/office/drawing/2010/main" xmlns="" w="9525">
                <a:solidFill>
                  <a:schemeClr val="tx1"/>
                </a:solidFill>
                <a:miter lim="800000"/>
                <a:headEnd/>
                <a:tailEnd/>
              </a14:hiddenLine>
            </a:ext>
          </a:extLst>
        </p:spPr>
      </p:pic>
      <p:sp>
        <p:nvSpPr>
          <p:cNvPr id="11" name="Freccia circolare a destra 10"/>
          <p:cNvSpPr/>
          <p:nvPr/>
        </p:nvSpPr>
        <p:spPr>
          <a:xfrm rot="15260123">
            <a:off x="6088768" y="3400982"/>
            <a:ext cx="880095" cy="2269743"/>
          </a:xfrm>
          <a:prstGeom prst="curvedRightArrow">
            <a:avLst/>
          </a:prstGeom>
          <a:solidFill>
            <a:schemeClr val="bg1">
              <a:lumMod val="75000"/>
              <a:alpha val="5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6579" b="21579"/>
          <a:stretch/>
        </p:blipFill>
        <p:spPr bwMode="auto">
          <a:xfrm>
            <a:off x="428596" y="739885"/>
            <a:ext cx="2594088" cy="2903429"/>
          </a:xfrm>
          <a:prstGeom prst="rect">
            <a:avLst/>
          </a:prstGeom>
          <a:solidFill>
            <a:schemeClr val="bg1">
              <a:lumMod val="75000"/>
              <a:alpha val="59000"/>
            </a:schemeClr>
          </a:solidFill>
          <a:ln>
            <a:noFill/>
          </a:ln>
          <a:effectLst>
            <a:softEdge rad="112500"/>
          </a:effectLst>
          <a:extLst>
            <a:ext uri="{91240B29-F687-4f45-9708-019B960494DF}">
              <a14:hiddenLine xmlns:a14="http://schemas.microsoft.com/office/drawing/2010/main" xmlns="" w="9525">
                <a:solidFill>
                  <a:schemeClr val="tx1"/>
                </a:solidFill>
                <a:miter lim="800000"/>
                <a:headEnd/>
                <a:tailEnd/>
              </a14:hiddenLine>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1802" y="1008892"/>
            <a:ext cx="2725916" cy="3634554"/>
          </a:xfrm>
          <a:prstGeom prst="rect">
            <a:avLst/>
          </a:prstGeom>
          <a:solidFill>
            <a:schemeClr val="bg1">
              <a:lumMod val="75000"/>
              <a:alpha val="59000"/>
            </a:schemeClr>
          </a:solidFill>
          <a:ln>
            <a:noFill/>
          </a:ln>
          <a:effectLst>
            <a:softEdge rad="112500"/>
          </a:effectLst>
          <a:extLst>
            <a:ext uri="{91240B29-F687-4f45-9708-019B960494DF}">
              <a14:hiddenLine xmlns:a14="http://schemas.microsoft.com/office/drawing/2010/main" xmlns="" w="9525">
                <a:solidFill>
                  <a:schemeClr val="tx1"/>
                </a:solidFill>
                <a:miter lim="800000"/>
                <a:headEnd/>
                <a:tailEnd/>
              </a14:hiddenLine>
            </a:ext>
          </a:extLst>
        </p:spPr>
      </p:pic>
      <p:grpSp>
        <p:nvGrpSpPr>
          <p:cNvPr id="13" name="Gruppo 12"/>
          <p:cNvGrpSpPr>
            <a:grpSpLocks noChangeAspect="1"/>
          </p:cNvGrpSpPr>
          <p:nvPr/>
        </p:nvGrpSpPr>
        <p:grpSpPr>
          <a:xfrm>
            <a:off x="437036" y="3789040"/>
            <a:ext cx="2706204" cy="2440793"/>
            <a:chOff x="428596" y="642918"/>
            <a:chExt cx="5412412" cy="4881586"/>
          </a:xfrm>
        </p:grpSpPr>
        <p:pic>
          <p:nvPicPr>
            <p:cNvPr id="14"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1842" r="11316" b="5790"/>
            <a:stretch/>
          </p:blipFill>
          <p:spPr bwMode="auto">
            <a:xfrm>
              <a:off x="428596" y="642918"/>
              <a:ext cx="2597614" cy="4881586"/>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5" name="Picture 8"/>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4361" t="10613" r="26434" b="30086"/>
            <a:stretch/>
          </p:blipFill>
          <p:spPr bwMode="auto">
            <a:xfrm>
              <a:off x="3929058" y="3286124"/>
              <a:ext cx="1911950" cy="216899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16" name="Connettore 2 15"/>
            <p:cNvCxnSpPr>
              <a:cxnSpLocks noChangeAspect="1"/>
            </p:cNvCxnSpPr>
            <p:nvPr/>
          </p:nvCxnSpPr>
          <p:spPr>
            <a:xfrm rot="10800000">
              <a:off x="2628889" y="3971929"/>
              <a:ext cx="1371607" cy="600079"/>
            </a:xfrm>
            <a:prstGeom prst="straightConnector1">
              <a:avLst/>
            </a:prstGeom>
            <a:ln w="50800">
              <a:solidFill>
                <a:srgbClr val="000099"/>
              </a:solidFill>
              <a:headEnd type="arrow"/>
              <a:tailEnd type="arrow"/>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7"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l="7368" t="36579" b="31711"/>
          <a:stretch/>
        </p:blipFill>
        <p:spPr bwMode="auto">
          <a:xfrm>
            <a:off x="6012160" y="4941168"/>
            <a:ext cx="2948080" cy="1345592"/>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8" name="Picture 3"/>
          <p:cNvPicPr>
            <a:picLocks noChangeAspect="1" noChangeArrowheads="1"/>
          </p:cNvPicPr>
          <p:nvPr/>
        </p:nvPicPr>
        <p:blipFill>
          <a:blip r:embed="rId9"/>
          <a:srcRect/>
          <a:stretch>
            <a:fillRect/>
          </a:stretch>
        </p:blipFill>
        <p:spPr bwMode="auto">
          <a:xfrm>
            <a:off x="3995936" y="4725144"/>
            <a:ext cx="1319008" cy="1528684"/>
          </a:xfrm>
          <a:prstGeom prst="rect">
            <a:avLst/>
          </a:prstGeom>
          <a:ln>
            <a:noFill/>
          </a:ln>
          <a:effectLst>
            <a:softEdge rad="112500"/>
          </a:effectLst>
        </p:spPr>
      </p:pic>
      <p:grpSp>
        <p:nvGrpSpPr>
          <p:cNvPr id="19" name="Gruppo 18"/>
          <p:cNvGrpSpPr/>
          <p:nvPr/>
        </p:nvGrpSpPr>
        <p:grpSpPr>
          <a:xfrm>
            <a:off x="0" y="6286520"/>
            <a:ext cx="9144000" cy="547211"/>
            <a:chOff x="0" y="6286520"/>
            <a:chExt cx="9144000" cy="547211"/>
          </a:xfrm>
        </p:grpSpPr>
        <p:sp>
          <p:nvSpPr>
            <p:cNvPr id="20"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21" name="Immagine 20" descr="logo_arial.gif"/>
            <p:cNvPicPr>
              <a:picLocks noChangeAspect="1"/>
            </p:cNvPicPr>
            <p:nvPr/>
          </p:nvPicPr>
          <p:blipFill>
            <a:blip r:embed="rId10"/>
            <a:stretch>
              <a:fillRect/>
            </a:stretch>
          </p:blipFill>
          <p:spPr>
            <a:xfrm>
              <a:off x="37821" y="6286520"/>
              <a:ext cx="647224" cy="547211"/>
            </a:xfrm>
            <a:prstGeom prst="rect">
              <a:avLst/>
            </a:prstGeom>
            <a:noFill/>
            <a:ln>
              <a:noFill/>
            </a:ln>
          </p:spPr>
        </p:pic>
        <p:sp>
          <p:nvSpPr>
            <p:cNvPr id="22"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7504" y="160358"/>
            <a:ext cx="8928992" cy="523220"/>
          </a:xfrm>
          <a:prstGeom prst="rect">
            <a:avLst/>
          </a:prstGeom>
          <a:noFill/>
        </p:spPr>
        <p:txBody>
          <a:bodyPr wrap="square" rtlCol="0">
            <a:spAutoFit/>
          </a:bodyPr>
          <a:lstStyle/>
          <a:p>
            <a:pPr algn="ctr"/>
            <a:r>
              <a:rPr lang="en-US" sz="2800" b="1" dirty="0" smtClean="0">
                <a:solidFill>
                  <a:srgbClr val="C00000"/>
                </a:solidFill>
                <a:latin typeface="Arial"/>
                <a:cs typeface="Arial"/>
              </a:rPr>
              <a:t>Removal, Packaging, Storage and Transportation </a:t>
            </a:r>
            <a:endParaRPr lang="it-IT" sz="2800" dirty="0">
              <a:solidFill>
                <a:srgbClr val="C00000"/>
              </a:solidFill>
              <a:latin typeface="Arial"/>
              <a:cs typeface="Arial"/>
            </a:endParaRPr>
          </a:p>
        </p:txBody>
      </p:sp>
      <p:sp>
        <p:nvSpPr>
          <p:cNvPr id="10" name="AutoShape 21" descr="Risultati immagini per italy map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 name="Freccia in giù 20"/>
          <p:cNvSpPr/>
          <p:nvPr/>
        </p:nvSpPr>
        <p:spPr>
          <a:xfrm rot="14281683">
            <a:off x="5022365" y="4250364"/>
            <a:ext cx="218027" cy="658219"/>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44" name="Gruppo 43"/>
          <p:cNvGrpSpPr/>
          <p:nvPr/>
        </p:nvGrpSpPr>
        <p:grpSpPr>
          <a:xfrm>
            <a:off x="142844" y="1209170"/>
            <a:ext cx="8842726" cy="4934474"/>
            <a:chOff x="225511" y="756899"/>
            <a:chExt cx="8842726" cy="4934474"/>
          </a:xfrm>
        </p:grpSpPr>
        <p:grpSp>
          <p:nvGrpSpPr>
            <p:cNvPr id="2" name="Gruppo 8"/>
            <p:cNvGrpSpPr/>
            <p:nvPr/>
          </p:nvGrpSpPr>
          <p:grpSpPr>
            <a:xfrm>
              <a:off x="3275856" y="3861048"/>
              <a:ext cx="1504481" cy="1410437"/>
              <a:chOff x="107504" y="4365104"/>
              <a:chExt cx="2736304" cy="2380067"/>
            </a:xfrm>
          </p:grpSpPr>
          <p:pic>
            <p:nvPicPr>
              <p:cNvPr id="1026" name="Picture 2" descr="http://g02.a.alicdn.com/kf/HTB1J3RhIXXXXXX2XVXXq6xXFXXXY/Large-Thicken-Folding-Fresh-Keeping-Cooler-font-b-Bag-b-font-Lunch-font-b-Bag-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733" y="5629000"/>
                <a:ext cx="1258225" cy="1101572"/>
              </a:xfrm>
              <a:prstGeom prst="rect">
                <a:avLst/>
              </a:prstGeom>
              <a:ln>
                <a:noFill/>
              </a:ln>
              <a:effectLst>
                <a:outerShdw blurRad="50800" dist="38100" dir="2700000" algn="tl" rotWithShape="0">
                  <a:prstClr val="black">
                    <a:alpha val="40000"/>
                  </a:prstClr>
                </a:outerShdw>
                <a:softEdge rad="112500"/>
              </a:effectLst>
              <a:extLst>
                <a:ext uri="{909E8E84-426E-40dd-AFC4-6F175D3DCCD1}">
                  <a14:hiddenFill xmlns:a14="http://schemas.microsoft.com/office/drawing/2010/main" xmlns="">
                    <a:solidFill>
                      <a:srgbClr val="FFFFFF"/>
                    </a:solidFill>
                  </a14:hiddenFill>
                </a:ext>
              </a:extLst>
            </p:spPr>
          </p:pic>
          <p:pic>
            <p:nvPicPr>
              <p:cNvPr id="1031" name="Picture 7" descr="http://www.pharmaceutical-networking.com/wp-content/uploads/2012/06/Plasibox.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229" y="4779160"/>
                <a:ext cx="1420866" cy="116559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33" name="Picture 9" descr="http://2.imimg.com/data2/CD/KP/MY-1084194/thermal-bag-with-flat-bottom-250x25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5655" y="4611763"/>
                <a:ext cx="1251168" cy="125116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4" name="Ovale 3"/>
              <p:cNvSpPr/>
              <p:nvPr/>
            </p:nvSpPr>
            <p:spPr>
              <a:xfrm>
                <a:off x="107504" y="4365104"/>
                <a:ext cx="2736304" cy="2380067"/>
              </a:xfrm>
              <a:prstGeom prst="ellipse">
                <a:avLst/>
              </a:prstGeom>
              <a:noFill/>
              <a:ln w="57150"/>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3" name="Gruppo 7"/>
            <p:cNvGrpSpPr/>
            <p:nvPr/>
          </p:nvGrpSpPr>
          <p:grpSpPr>
            <a:xfrm>
              <a:off x="3347864" y="1556792"/>
              <a:ext cx="1215646" cy="1944215"/>
              <a:chOff x="3203848" y="2924944"/>
              <a:chExt cx="2016224" cy="3716178"/>
            </a:xfrm>
          </p:grpSpPr>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2924944"/>
                <a:ext cx="2016224" cy="371617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ettangolo arrotondato 5"/>
              <p:cNvSpPr/>
              <p:nvPr/>
            </p:nvSpPr>
            <p:spPr>
              <a:xfrm>
                <a:off x="3347864" y="2924944"/>
                <a:ext cx="1872208" cy="3716178"/>
              </a:xfrm>
              <a:prstGeom prst="roundRect">
                <a:avLst/>
              </a:prstGeom>
              <a:noFill/>
              <a:ln w="57150">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7" name="Gruppo 10"/>
            <p:cNvGrpSpPr/>
            <p:nvPr/>
          </p:nvGrpSpPr>
          <p:grpSpPr>
            <a:xfrm>
              <a:off x="5066498" y="1988840"/>
              <a:ext cx="1665742" cy="2683669"/>
              <a:chOff x="4860032" y="3777343"/>
              <a:chExt cx="1943100" cy="2899694"/>
            </a:xfrm>
          </p:grpSpPr>
          <p:pic>
            <p:nvPicPr>
              <p:cNvPr id="1035" name="Picture 11" descr="Risultati immagini per nave"/>
              <p:cNvPicPr>
                <a:picLocks noChangeAspect="1" noChangeArrowheads="1"/>
              </p:cNvPicPr>
              <p:nvPr/>
            </p:nvPicPr>
            <p:blipFill rotWithShape="1">
              <a:blip r:embed="rId6">
                <a:extLst>
                  <a:ext uri="{28A0092B-C50C-407E-A947-70E740481C1C}">
                    <a14:useLocalDpi xmlns:a14="http://schemas.microsoft.com/office/drawing/2010/main" val="0"/>
                  </a:ext>
                </a:extLst>
              </a:blip>
              <a:srcRect t="16714" b="21430"/>
              <a:stretch/>
            </p:blipFill>
            <p:spPr bwMode="auto">
              <a:xfrm flipH="1">
                <a:off x="5004048" y="3777343"/>
                <a:ext cx="1734836" cy="803785"/>
              </a:xfrm>
              <a:prstGeom prst="rect">
                <a:avLst/>
              </a:prstGeom>
              <a:noFill/>
              <a:extLst>
                <a:ext uri="{909E8E84-426E-40dd-AFC4-6F175D3DCCD1}">
                  <a14:hiddenFill xmlns:a14="http://schemas.microsoft.com/office/drawing/2010/main" xmlns="">
                    <a:solidFill>
                      <a:srgbClr val="FFFFFF"/>
                    </a:solidFill>
                  </a14:hiddenFill>
                </a:ext>
              </a:extLst>
            </p:spPr>
          </p:pic>
          <p:pic>
            <p:nvPicPr>
              <p:cNvPr id="1037" name="Picture 13" descr="Risultati immagini per aereo"/>
              <p:cNvPicPr>
                <a:picLocks noChangeAspect="1" noChangeArrowheads="1"/>
              </p:cNvPicPr>
              <p:nvPr/>
            </p:nvPicPr>
            <p:blipFill rotWithShape="1">
              <a:blip r:embed="rId7">
                <a:extLst>
                  <a:ext uri="{28A0092B-C50C-407E-A947-70E740481C1C}">
                    <a14:useLocalDpi xmlns:a14="http://schemas.microsoft.com/office/drawing/2010/main" val="0"/>
                  </a:ext>
                </a:extLst>
              </a:blip>
              <a:srcRect t="13944" b="18132"/>
              <a:stretch/>
            </p:blipFill>
            <p:spPr bwMode="auto">
              <a:xfrm>
                <a:off x="4860032" y="4581128"/>
                <a:ext cx="1943100" cy="1319808"/>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http://www.clipartlord.com/wp-content/uploads/2015/01/train24.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04048" y="5911954"/>
                <a:ext cx="1561394" cy="765083"/>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35" name="Picture 5"/>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5345" b="24964"/>
            <a:stretch/>
          </p:blipFill>
          <p:spPr bwMode="auto">
            <a:xfrm>
              <a:off x="307975" y="756899"/>
              <a:ext cx="1945759" cy="1808005"/>
            </a:xfrm>
            <a:prstGeom prst="rect">
              <a:avLst/>
            </a:prstGeom>
            <a:solidFill>
              <a:schemeClr val="bg1">
                <a:lumMod val="75000"/>
                <a:alpha val="59000"/>
              </a:schemeClr>
            </a:solidFill>
            <a:ln>
              <a:noFill/>
            </a:ln>
            <a:effectLst>
              <a:softEdge rad="112500"/>
            </a:effectLst>
            <a:extLst>
              <a:ext uri="{91240B29-F687-4f45-9708-019B960494DF}">
                <a14:hiddenLine xmlns:a14="http://schemas.microsoft.com/office/drawing/2010/main" xmlns="" w="9525">
                  <a:solidFill>
                    <a:schemeClr val="tx1"/>
                  </a:solidFill>
                  <a:miter lim="800000"/>
                  <a:headEnd/>
                  <a:tailEnd/>
                </a14:hiddenLine>
              </a:ext>
            </a:extLst>
          </p:spPr>
        </p:pic>
        <p:grpSp>
          <p:nvGrpSpPr>
            <p:cNvPr id="8" name="Gruppo 15"/>
            <p:cNvGrpSpPr/>
            <p:nvPr/>
          </p:nvGrpSpPr>
          <p:grpSpPr>
            <a:xfrm>
              <a:off x="225511" y="4033002"/>
              <a:ext cx="2762313" cy="1658371"/>
              <a:chOff x="5179160" y="701407"/>
              <a:chExt cx="3568840" cy="2091935"/>
            </a:xfrm>
          </p:grpSpPr>
          <p:grpSp>
            <p:nvGrpSpPr>
              <p:cNvPr id="9" name="Gruppo 35"/>
              <p:cNvGrpSpPr/>
              <p:nvPr/>
            </p:nvGrpSpPr>
            <p:grpSpPr>
              <a:xfrm>
                <a:off x="5179160" y="829118"/>
                <a:ext cx="1487716" cy="1818622"/>
                <a:chOff x="176188" y="1165123"/>
                <a:chExt cx="1224116" cy="1725562"/>
              </a:xfrm>
            </p:grpSpPr>
            <p:pic>
              <p:nvPicPr>
                <p:cNvPr id="37"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l="10741" t="9983" r="18788" b="15513"/>
                <a:stretch/>
              </p:blipFill>
              <p:spPr bwMode="auto">
                <a:xfrm>
                  <a:off x="176188" y="1165123"/>
                  <a:ext cx="1224116" cy="1725562"/>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8" name="CasellaDiTesto 37"/>
                <p:cNvSpPr txBox="1"/>
                <p:nvPr/>
              </p:nvSpPr>
              <p:spPr>
                <a:xfrm>
                  <a:off x="755576" y="1484784"/>
                  <a:ext cx="644728" cy="184666"/>
                </a:xfrm>
                <a:prstGeom prst="rect">
                  <a:avLst/>
                </a:prstGeom>
                <a:solidFill>
                  <a:srgbClr val="FFFF00"/>
                </a:solidFill>
              </p:spPr>
              <p:txBody>
                <a:bodyPr wrap="none" rtlCol="0">
                  <a:spAutoFit/>
                </a:bodyPr>
                <a:lstStyle/>
                <a:p>
                  <a:r>
                    <a:rPr lang="it-IT" sz="600" b="1" dirty="0" smtClean="0"/>
                    <a:t>001#01A07ITA</a:t>
                  </a:r>
                  <a:endParaRPr lang="it-IT" sz="600" b="1" dirty="0"/>
                </a:p>
              </p:txBody>
            </p:sp>
          </p:grpSp>
          <p:pic>
            <p:nvPicPr>
              <p:cNvPr id="1047" name="Picture 23"/>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7000" t="6190" r="31750" b="5810"/>
              <a:stretch/>
            </p:blipFill>
            <p:spPr bwMode="auto">
              <a:xfrm rot="656541">
                <a:off x="6627245" y="1032016"/>
                <a:ext cx="1467772" cy="176132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49" name="Picture 25" descr="Risultati immagini per pen"/>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799240" y="701407"/>
                <a:ext cx="948760" cy="87953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grpSp>
        <p:pic>
          <p:nvPicPr>
            <p:cNvPr id="1052" name="Picture 2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rot="1328447">
              <a:off x="1152506" y="2932693"/>
              <a:ext cx="1347363" cy="1223626"/>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4" name="Picture 3"/>
            <p:cNvPicPr>
              <a:picLocks noChangeAspect="1" noChangeArrowheads="1"/>
            </p:cNvPicPr>
            <p:nvPr/>
          </p:nvPicPr>
          <p:blipFill rotWithShape="1">
            <a:blip r:embed="rId14">
              <a:extLst>
                <a:ext uri="{28A0092B-C50C-407E-A947-70E740481C1C}">
                  <a14:useLocalDpi xmlns:a14="http://schemas.microsoft.com/office/drawing/2010/main" val="0"/>
                </a:ext>
              </a:extLst>
            </a:blip>
            <a:srcRect l="10646" r="13870" b="18306"/>
            <a:stretch/>
          </p:blipFill>
          <p:spPr bwMode="auto">
            <a:xfrm rot="21344319">
              <a:off x="251520" y="2607833"/>
              <a:ext cx="1186815" cy="1552944"/>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Freccia circolare a destra 17"/>
            <p:cNvSpPr/>
            <p:nvPr/>
          </p:nvSpPr>
          <p:spPr>
            <a:xfrm rot="14560376">
              <a:off x="2818304" y="4621611"/>
              <a:ext cx="503786" cy="1334669"/>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grpSp>
          <p:nvGrpSpPr>
            <p:cNvPr id="11" name="Gruppo 19"/>
            <p:cNvGrpSpPr/>
            <p:nvPr/>
          </p:nvGrpSpPr>
          <p:grpSpPr>
            <a:xfrm>
              <a:off x="6572264" y="2060847"/>
              <a:ext cx="2495973" cy="2520281"/>
              <a:chOff x="6516215" y="2060847"/>
              <a:chExt cx="2495973" cy="2520281"/>
            </a:xfrm>
          </p:grpSpPr>
          <p:grpSp>
            <p:nvGrpSpPr>
              <p:cNvPr id="14" name="Gruppo 16"/>
              <p:cNvGrpSpPr/>
              <p:nvPr/>
            </p:nvGrpSpPr>
            <p:grpSpPr>
              <a:xfrm>
                <a:off x="6516215" y="2060847"/>
                <a:ext cx="2495973" cy="2520281"/>
                <a:chOff x="6626111" y="3168081"/>
                <a:chExt cx="2321746" cy="2360848"/>
              </a:xfrm>
            </p:grpSpPr>
            <p:pic>
              <p:nvPicPr>
                <p:cNvPr id="1046" name="Picture 22"/>
                <p:cNvPicPr>
                  <a:picLocks noChangeAspect="1" noChangeArrowheads="1"/>
                </p:cNvPicPr>
                <p:nvPr/>
              </p:nvPicPr>
              <p:blipFill rotWithShape="1">
                <a:blip r:embed="rId15">
                  <a:extLst>
                    <a:ext uri="{28A0092B-C50C-407E-A947-70E740481C1C}">
                      <a14:useLocalDpi xmlns:a14="http://schemas.microsoft.com/office/drawing/2010/main" val="0"/>
                    </a:ext>
                  </a:extLst>
                </a:blip>
                <a:srcRect r="4470"/>
                <a:stretch/>
              </p:blipFill>
              <p:spPr bwMode="auto">
                <a:xfrm>
                  <a:off x="6761885" y="3240672"/>
                  <a:ext cx="2185972" cy="228825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Ovale 11"/>
                <p:cNvSpPr/>
                <p:nvPr/>
              </p:nvSpPr>
              <p:spPr>
                <a:xfrm>
                  <a:off x="7892367" y="4372455"/>
                  <a:ext cx="108000" cy="108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p:cNvSpPr txBox="1"/>
                <p:nvPr/>
              </p:nvSpPr>
              <p:spPr>
                <a:xfrm>
                  <a:off x="7567620" y="4160777"/>
                  <a:ext cx="676788" cy="276999"/>
                </a:xfrm>
                <a:prstGeom prst="rect">
                  <a:avLst/>
                </a:prstGeom>
                <a:noFill/>
              </p:spPr>
              <p:txBody>
                <a:bodyPr wrap="none" rtlCol="0">
                  <a:spAutoFit/>
                </a:bodyPr>
                <a:lstStyle/>
                <a:p>
                  <a:r>
                    <a:rPr lang="it-IT" sz="1200" b="1" dirty="0" smtClean="0"/>
                    <a:t>CNR-IIA</a:t>
                  </a:r>
                  <a:endParaRPr lang="it-IT" sz="1200" b="1" dirty="0"/>
                </a:p>
              </p:txBody>
            </p:sp>
            <p:sp>
              <p:nvSpPr>
                <p:cNvPr id="15" name="Freccia circolare a sinistra 14"/>
                <p:cNvSpPr/>
                <p:nvPr/>
              </p:nvSpPr>
              <p:spPr>
                <a:xfrm rot="17290810">
                  <a:off x="7119229" y="2809702"/>
                  <a:ext cx="363362" cy="1080120"/>
                </a:xfrm>
                <a:prstGeom prst="curvedLeftArrow">
                  <a:avLst/>
                </a:prstGeom>
                <a:solidFill>
                  <a:schemeClr val="accent6">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8" name="Freccia circolare a sinistra 27"/>
                <p:cNvSpPr/>
                <p:nvPr/>
              </p:nvSpPr>
              <p:spPr>
                <a:xfrm rot="4309190" flipV="1">
                  <a:off x="7097521" y="4388123"/>
                  <a:ext cx="363362" cy="1306181"/>
                </a:xfrm>
                <a:prstGeom prst="curvedLeftArrow">
                  <a:avLst/>
                </a:prstGeom>
                <a:solidFill>
                  <a:schemeClr val="accent6">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9" name="Freccia circolare a sinistra 28"/>
                <p:cNvSpPr/>
                <p:nvPr/>
              </p:nvSpPr>
              <p:spPr>
                <a:xfrm rot="16200000">
                  <a:off x="7017376" y="3613244"/>
                  <a:ext cx="363362" cy="935865"/>
                </a:xfrm>
                <a:prstGeom prst="curvedLeftArrow">
                  <a:avLst/>
                </a:prstGeom>
                <a:solidFill>
                  <a:schemeClr val="accent6">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grpSp>
          <p:sp>
            <p:nvSpPr>
              <p:cNvPr id="19" name="Ovale 18"/>
              <p:cNvSpPr/>
              <p:nvPr/>
            </p:nvSpPr>
            <p:spPr>
              <a:xfrm>
                <a:off x="8610906" y="4289968"/>
                <a:ext cx="401282" cy="29116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48" name="Freccia circolare a destra 47"/>
            <p:cNvSpPr/>
            <p:nvPr/>
          </p:nvSpPr>
          <p:spPr>
            <a:xfrm rot="10022531" flipH="1">
              <a:off x="2805093" y="2576601"/>
              <a:ext cx="530207" cy="1334669"/>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3" name="Freccia circolare a destra 22"/>
            <p:cNvSpPr/>
            <p:nvPr/>
          </p:nvSpPr>
          <p:spPr>
            <a:xfrm>
              <a:off x="899592" y="2383825"/>
              <a:ext cx="252546" cy="469111"/>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53" name="Freccia circolare a destra 52"/>
            <p:cNvSpPr/>
            <p:nvPr/>
          </p:nvSpPr>
          <p:spPr>
            <a:xfrm>
              <a:off x="395536" y="3908831"/>
              <a:ext cx="252546" cy="469111"/>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4" name="CasellaDiTesto 23"/>
            <p:cNvSpPr txBox="1"/>
            <p:nvPr/>
          </p:nvSpPr>
          <p:spPr>
            <a:xfrm>
              <a:off x="3131840" y="1187460"/>
              <a:ext cx="1664879" cy="369332"/>
            </a:xfrm>
            <a:prstGeom prst="rect">
              <a:avLst/>
            </a:prstGeom>
            <a:noFill/>
          </p:spPr>
          <p:txBody>
            <a:bodyPr wrap="none" rtlCol="0">
              <a:spAutoFit/>
            </a:bodyPr>
            <a:lstStyle/>
            <a:p>
              <a:r>
                <a:rPr lang="it-IT" b="1" i="1" dirty="0" smtClean="0"/>
                <a:t>Storage (T: 4°C)</a:t>
              </a:r>
              <a:endParaRPr lang="it-IT" b="1" i="1" dirty="0"/>
            </a:p>
          </p:txBody>
        </p:sp>
        <p:sp>
          <p:nvSpPr>
            <p:cNvPr id="55" name="Freccia circolare a destra 54"/>
            <p:cNvSpPr/>
            <p:nvPr/>
          </p:nvSpPr>
          <p:spPr>
            <a:xfrm rot="276900" flipH="1">
              <a:off x="4472788" y="3384025"/>
              <a:ext cx="530207" cy="831915"/>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grpSp>
      <p:grpSp>
        <p:nvGrpSpPr>
          <p:cNvPr id="42" name="Gruppo 41"/>
          <p:cNvGrpSpPr/>
          <p:nvPr/>
        </p:nvGrpSpPr>
        <p:grpSpPr>
          <a:xfrm>
            <a:off x="0" y="6286520"/>
            <a:ext cx="9144000" cy="547211"/>
            <a:chOff x="0" y="6286520"/>
            <a:chExt cx="9144000" cy="547211"/>
          </a:xfrm>
        </p:grpSpPr>
        <p:sp>
          <p:nvSpPr>
            <p:cNvPr id="43"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45" name="Immagine 44" descr="logo_arial.gif"/>
            <p:cNvPicPr>
              <a:picLocks noChangeAspect="1"/>
            </p:cNvPicPr>
            <p:nvPr/>
          </p:nvPicPr>
          <p:blipFill>
            <a:blip r:embed="rId16"/>
            <a:stretch>
              <a:fillRect/>
            </a:stretch>
          </p:blipFill>
          <p:spPr>
            <a:xfrm>
              <a:off x="37821" y="6286520"/>
              <a:ext cx="647224" cy="547211"/>
            </a:xfrm>
            <a:prstGeom prst="rect">
              <a:avLst/>
            </a:prstGeom>
            <a:noFill/>
            <a:ln>
              <a:noFill/>
            </a:ln>
          </p:spPr>
        </p:pic>
        <p:sp>
          <p:nvSpPr>
            <p:cNvPr id="46"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extLst>
      <p:ext uri="{BB962C8B-B14F-4D97-AF65-F5344CB8AC3E}">
        <p14:creationId xmlns:p14="http://schemas.microsoft.com/office/powerpoint/2010/main" val="587472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200px-UN_regional_groups.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6752"/>
            <a:ext cx="9144000" cy="4038600"/>
          </a:xfrm>
          <a:prstGeom prst="rect">
            <a:avLst/>
          </a:prstGeom>
        </p:spPr>
      </p:pic>
      <p:pic>
        <p:nvPicPr>
          <p:cNvPr id="7" name="Immagine 6" descr="Screen Shot 2017-06-05 at 10.35.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85184"/>
            <a:ext cx="2797944" cy="1269836"/>
          </a:xfrm>
          <a:prstGeom prst="rect">
            <a:avLst/>
          </a:prstGeom>
        </p:spPr>
      </p:pic>
      <p:sp>
        <p:nvSpPr>
          <p:cNvPr id="9" name="CasellaDiTesto 8"/>
          <p:cNvSpPr txBox="1"/>
          <p:nvPr/>
        </p:nvSpPr>
        <p:spPr>
          <a:xfrm>
            <a:off x="3563888" y="4149080"/>
            <a:ext cx="813218" cy="307777"/>
          </a:xfrm>
          <a:prstGeom prst="rect">
            <a:avLst/>
          </a:prstGeom>
          <a:noFill/>
        </p:spPr>
        <p:txBody>
          <a:bodyPr wrap="none" rtlCol="0">
            <a:spAutoFit/>
          </a:bodyPr>
          <a:lstStyle/>
          <a:p>
            <a:r>
              <a:rPr lang="it-IT" sz="1400" dirty="0" smtClean="0">
                <a:latin typeface="Arial Black"/>
                <a:cs typeface="Arial Black"/>
              </a:rPr>
              <a:t>Ghana</a:t>
            </a:r>
            <a:endParaRPr lang="it-IT" sz="1400" dirty="0">
              <a:latin typeface="Arial Black"/>
              <a:cs typeface="Arial Black"/>
            </a:endParaRPr>
          </a:p>
        </p:txBody>
      </p:sp>
      <p:cxnSp>
        <p:nvCxnSpPr>
          <p:cNvPr id="11" name="Connettore 2 10"/>
          <p:cNvCxnSpPr/>
          <p:nvPr/>
        </p:nvCxnSpPr>
        <p:spPr>
          <a:xfrm flipV="1">
            <a:off x="3995936" y="3501008"/>
            <a:ext cx="288032" cy="64807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Connettore 2 11"/>
          <p:cNvCxnSpPr>
            <a:stCxn id="15" idx="1"/>
          </p:cNvCxnSpPr>
          <p:nvPr/>
        </p:nvCxnSpPr>
        <p:spPr>
          <a:xfrm flipH="1">
            <a:off x="6876256" y="2070721"/>
            <a:ext cx="1008112" cy="6213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 name="CasellaDiTesto 14"/>
          <p:cNvSpPr txBox="1"/>
          <p:nvPr/>
        </p:nvSpPr>
        <p:spPr>
          <a:xfrm>
            <a:off x="7884368" y="1916832"/>
            <a:ext cx="1072442" cy="307777"/>
          </a:xfrm>
          <a:prstGeom prst="rect">
            <a:avLst/>
          </a:prstGeom>
          <a:noFill/>
        </p:spPr>
        <p:txBody>
          <a:bodyPr wrap="none" rtlCol="0">
            <a:spAutoFit/>
          </a:bodyPr>
          <a:lstStyle/>
          <a:p>
            <a:r>
              <a:rPr lang="it-IT" sz="1400" dirty="0" smtClean="0">
                <a:latin typeface="Arial Black"/>
                <a:cs typeface="Arial Black"/>
              </a:rPr>
              <a:t>Mongolia</a:t>
            </a:r>
            <a:endParaRPr lang="it-IT" sz="1400" dirty="0">
              <a:latin typeface="Arial Black"/>
              <a:cs typeface="Arial Black"/>
            </a:endParaRPr>
          </a:p>
        </p:txBody>
      </p:sp>
      <p:sp>
        <p:nvSpPr>
          <p:cNvPr id="16" name="CasellaDiTesto 15"/>
          <p:cNvSpPr txBox="1"/>
          <p:nvPr/>
        </p:nvSpPr>
        <p:spPr>
          <a:xfrm>
            <a:off x="6732240" y="5013176"/>
            <a:ext cx="673569" cy="307777"/>
          </a:xfrm>
          <a:prstGeom prst="rect">
            <a:avLst/>
          </a:prstGeom>
          <a:noFill/>
        </p:spPr>
        <p:txBody>
          <a:bodyPr wrap="none" rtlCol="0">
            <a:spAutoFit/>
          </a:bodyPr>
          <a:lstStyle/>
          <a:p>
            <a:r>
              <a:rPr lang="it-IT" sz="1400" dirty="0" smtClean="0">
                <a:latin typeface="Arial Black"/>
                <a:cs typeface="Arial Black"/>
              </a:rPr>
              <a:t>India</a:t>
            </a:r>
            <a:endParaRPr lang="it-IT" sz="1400" dirty="0">
              <a:latin typeface="Arial Black"/>
              <a:cs typeface="Arial Black"/>
            </a:endParaRPr>
          </a:p>
        </p:txBody>
      </p:sp>
      <p:cxnSp>
        <p:nvCxnSpPr>
          <p:cNvPr id="17" name="Connettore 2 16"/>
          <p:cNvCxnSpPr/>
          <p:nvPr/>
        </p:nvCxnSpPr>
        <p:spPr>
          <a:xfrm flipH="1" flipV="1">
            <a:off x="6300193" y="3284984"/>
            <a:ext cx="720079" cy="172819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2" name="CasellaDiTesto 21"/>
          <p:cNvSpPr txBox="1"/>
          <p:nvPr/>
        </p:nvSpPr>
        <p:spPr>
          <a:xfrm>
            <a:off x="683568" y="4365104"/>
            <a:ext cx="1251978" cy="307777"/>
          </a:xfrm>
          <a:prstGeom prst="rect">
            <a:avLst/>
          </a:prstGeom>
          <a:noFill/>
        </p:spPr>
        <p:txBody>
          <a:bodyPr wrap="none" rtlCol="0">
            <a:spAutoFit/>
          </a:bodyPr>
          <a:lstStyle/>
          <a:p>
            <a:r>
              <a:rPr lang="it-IT" sz="1400" dirty="0" smtClean="0">
                <a:latin typeface="Arial Black"/>
                <a:cs typeface="Arial Black"/>
              </a:rPr>
              <a:t>Costa Rica</a:t>
            </a:r>
            <a:endParaRPr lang="it-IT" sz="1400" dirty="0">
              <a:latin typeface="Arial Black"/>
              <a:cs typeface="Arial Black"/>
            </a:endParaRPr>
          </a:p>
        </p:txBody>
      </p:sp>
      <p:cxnSp>
        <p:nvCxnSpPr>
          <p:cNvPr id="23" name="Connettore 2 22"/>
          <p:cNvCxnSpPr/>
          <p:nvPr/>
        </p:nvCxnSpPr>
        <p:spPr>
          <a:xfrm flipV="1">
            <a:off x="1259632" y="3429000"/>
            <a:ext cx="864096" cy="93610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6" name="CasellaDiTesto 25"/>
          <p:cNvSpPr txBox="1"/>
          <p:nvPr/>
        </p:nvSpPr>
        <p:spPr>
          <a:xfrm>
            <a:off x="395536" y="160358"/>
            <a:ext cx="8215370" cy="523220"/>
          </a:xfrm>
          <a:prstGeom prst="rect">
            <a:avLst/>
          </a:prstGeom>
          <a:noFill/>
        </p:spPr>
        <p:txBody>
          <a:bodyPr wrap="square" rtlCol="0">
            <a:spAutoFit/>
          </a:bodyPr>
          <a:lstStyle/>
          <a:p>
            <a:pPr algn="ctr"/>
            <a:r>
              <a:rPr lang="en-US" sz="2800" b="1" dirty="0" smtClean="0">
                <a:solidFill>
                  <a:srgbClr val="C00000"/>
                </a:solidFill>
                <a:latin typeface="Arial"/>
                <a:cs typeface="Arial"/>
              </a:rPr>
              <a:t>Selected 10 Sampling </a:t>
            </a:r>
            <a:r>
              <a:rPr lang="en-US" sz="2800" b="1" dirty="0">
                <a:solidFill>
                  <a:srgbClr val="C00000"/>
                </a:solidFill>
                <a:latin typeface="Arial"/>
                <a:cs typeface="Arial"/>
              </a:rPr>
              <a:t>S</a:t>
            </a:r>
            <a:r>
              <a:rPr lang="en-US" sz="2800" b="1" dirty="0" smtClean="0">
                <a:solidFill>
                  <a:srgbClr val="C00000"/>
                </a:solidFill>
                <a:latin typeface="Arial"/>
                <a:cs typeface="Arial"/>
              </a:rPr>
              <a:t>ites</a:t>
            </a:r>
            <a:endParaRPr lang="it-IT" sz="2800" dirty="0">
              <a:solidFill>
                <a:srgbClr val="C00000"/>
              </a:solidFill>
              <a:latin typeface="Arial"/>
              <a:cs typeface="Arial"/>
            </a:endParaRPr>
          </a:p>
        </p:txBody>
      </p:sp>
      <p:sp>
        <p:nvSpPr>
          <p:cNvPr id="27" name="CasellaDiTesto 26"/>
          <p:cNvSpPr txBox="1"/>
          <p:nvPr/>
        </p:nvSpPr>
        <p:spPr>
          <a:xfrm>
            <a:off x="7956376" y="2996952"/>
            <a:ext cx="743350" cy="307777"/>
          </a:xfrm>
          <a:prstGeom prst="rect">
            <a:avLst/>
          </a:prstGeom>
          <a:noFill/>
        </p:spPr>
        <p:txBody>
          <a:bodyPr wrap="none" rtlCol="0">
            <a:spAutoFit/>
          </a:bodyPr>
          <a:lstStyle/>
          <a:p>
            <a:r>
              <a:rPr lang="it-IT" sz="1400" dirty="0" smtClean="0">
                <a:latin typeface="Arial Black"/>
                <a:cs typeface="Arial Black"/>
              </a:rPr>
              <a:t>China</a:t>
            </a:r>
            <a:endParaRPr lang="it-IT" sz="1400" dirty="0">
              <a:latin typeface="Arial Black"/>
              <a:cs typeface="Arial Black"/>
            </a:endParaRPr>
          </a:p>
        </p:txBody>
      </p:sp>
      <p:cxnSp>
        <p:nvCxnSpPr>
          <p:cNvPr id="28" name="Connettore 2 27"/>
          <p:cNvCxnSpPr/>
          <p:nvPr/>
        </p:nvCxnSpPr>
        <p:spPr>
          <a:xfrm flipH="1" flipV="1">
            <a:off x="7092280" y="2780928"/>
            <a:ext cx="1152128" cy="21602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9" name="CasellaDiTesto 28"/>
          <p:cNvSpPr txBox="1"/>
          <p:nvPr/>
        </p:nvSpPr>
        <p:spPr>
          <a:xfrm>
            <a:off x="6804248" y="980728"/>
            <a:ext cx="2070762" cy="307777"/>
          </a:xfrm>
          <a:prstGeom prst="rect">
            <a:avLst/>
          </a:prstGeom>
          <a:noFill/>
        </p:spPr>
        <p:txBody>
          <a:bodyPr wrap="none" rtlCol="0">
            <a:spAutoFit/>
          </a:bodyPr>
          <a:lstStyle/>
          <a:p>
            <a:r>
              <a:rPr lang="en-GB" sz="1400" dirty="0" smtClean="0">
                <a:latin typeface="Arial Black"/>
                <a:cs typeface="Arial Black"/>
              </a:rPr>
              <a:t>Russian Federation</a:t>
            </a:r>
            <a:endParaRPr lang="en-GB" sz="1400" dirty="0">
              <a:latin typeface="Arial Black"/>
              <a:cs typeface="Arial Black"/>
            </a:endParaRPr>
          </a:p>
        </p:txBody>
      </p:sp>
      <p:cxnSp>
        <p:nvCxnSpPr>
          <p:cNvPr id="30" name="Connettore 2 29"/>
          <p:cNvCxnSpPr>
            <a:stCxn id="29" idx="2"/>
          </p:cNvCxnSpPr>
          <p:nvPr/>
        </p:nvCxnSpPr>
        <p:spPr>
          <a:xfrm flipH="1">
            <a:off x="7053770" y="1288505"/>
            <a:ext cx="785859" cy="19627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4" name="CasellaDiTesto 33"/>
          <p:cNvSpPr txBox="1"/>
          <p:nvPr/>
        </p:nvSpPr>
        <p:spPr>
          <a:xfrm>
            <a:off x="3923928" y="764704"/>
            <a:ext cx="633507" cy="307777"/>
          </a:xfrm>
          <a:prstGeom prst="rect">
            <a:avLst/>
          </a:prstGeom>
          <a:noFill/>
        </p:spPr>
        <p:txBody>
          <a:bodyPr wrap="none" rtlCol="0">
            <a:spAutoFit/>
          </a:bodyPr>
          <a:lstStyle/>
          <a:p>
            <a:r>
              <a:rPr lang="en-GB" sz="1400" dirty="0" smtClean="0">
                <a:latin typeface="Arial Black"/>
                <a:cs typeface="Arial Black"/>
              </a:rPr>
              <a:t>Italy</a:t>
            </a:r>
            <a:endParaRPr lang="en-GB" sz="1400" dirty="0">
              <a:latin typeface="Arial Black"/>
              <a:cs typeface="Arial Black"/>
            </a:endParaRPr>
          </a:p>
        </p:txBody>
      </p:sp>
      <p:cxnSp>
        <p:nvCxnSpPr>
          <p:cNvPr id="35" name="Connettore 2 34"/>
          <p:cNvCxnSpPr>
            <a:stCxn id="34" idx="2"/>
          </p:cNvCxnSpPr>
          <p:nvPr/>
        </p:nvCxnSpPr>
        <p:spPr>
          <a:xfrm>
            <a:off x="4240682" y="1072481"/>
            <a:ext cx="403326" cy="120439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9" name="CasellaDiTesto 38"/>
          <p:cNvSpPr txBox="1"/>
          <p:nvPr/>
        </p:nvSpPr>
        <p:spPr>
          <a:xfrm>
            <a:off x="1979712" y="5229200"/>
            <a:ext cx="1146693" cy="307777"/>
          </a:xfrm>
          <a:prstGeom prst="rect">
            <a:avLst/>
          </a:prstGeom>
          <a:noFill/>
        </p:spPr>
        <p:txBody>
          <a:bodyPr wrap="none" rtlCol="0">
            <a:spAutoFit/>
          </a:bodyPr>
          <a:lstStyle/>
          <a:p>
            <a:r>
              <a:rPr lang="it-IT" sz="1400" dirty="0" smtClean="0">
                <a:latin typeface="Arial Black"/>
                <a:cs typeface="Arial Black"/>
              </a:rPr>
              <a:t>Argentina</a:t>
            </a:r>
            <a:endParaRPr lang="it-IT" sz="1400" dirty="0">
              <a:latin typeface="Arial Black"/>
              <a:cs typeface="Arial Black"/>
            </a:endParaRPr>
          </a:p>
        </p:txBody>
      </p:sp>
      <p:cxnSp>
        <p:nvCxnSpPr>
          <p:cNvPr id="40" name="Connettore 2 39"/>
          <p:cNvCxnSpPr>
            <a:stCxn id="39" idx="0"/>
          </p:cNvCxnSpPr>
          <p:nvPr/>
        </p:nvCxnSpPr>
        <p:spPr>
          <a:xfrm flipV="1">
            <a:off x="2553059" y="4509120"/>
            <a:ext cx="218741" cy="72008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43" name="CasellaDiTesto 42"/>
          <p:cNvSpPr txBox="1"/>
          <p:nvPr/>
        </p:nvSpPr>
        <p:spPr>
          <a:xfrm>
            <a:off x="8055770" y="2420888"/>
            <a:ext cx="782098" cy="307777"/>
          </a:xfrm>
          <a:prstGeom prst="rect">
            <a:avLst/>
          </a:prstGeom>
          <a:noFill/>
        </p:spPr>
        <p:txBody>
          <a:bodyPr wrap="none" rtlCol="0">
            <a:spAutoFit/>
          </a:bodyPr>
          <a:lstStyle/>
          <a:p>
            <a:r>
              <a:rPr lang="it-IT" sz="1400" dirty="0" smtClean="0">
                <a:latin typeface="Arial Black"/>
                <a:cs typeface="Arial Black"/>
              </a:rPr>
              <a:t>Japan</a:t>
            </a:r>
            <a:endParaRPr lang="it-IT" sz="1400" dirty="0">
              <a:latin typeface="Arial Black"/>
              <a:cs typeface="Arial Black"/>
            </a:endParaRPr>
          </a:p>
        </p:txBody>
      </p:sp>
      <p:cxnSp>
        <p:nvCxnSpPr>
          <p:cNvPr id="44" name="Connettore 2 43"/>
          <p:cNvCxnSpPr>
            <a:stCxn id="43" idx="1"/>
          </p:cNvCxnSpPr>
          <p:nvPr/>
        </p:nvCxnSpPr>
        <p:spPr>
          <a:xfrm flipH="1" flipV="1">
            <a:off x="7668344" y="2492896"/>
            <a:ext cx="387426" cy="8188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8" name="CasellaDiTesto 47"/>
          <p:cNvSpPr txBox="1"/>
          <p:nvPr/>
        </p:nvSpPr>
        <p:spPr>
          <a:xfrm>
            <a:off x="4788024" y="5301208"/>
            <a:ext cx="1402948" cy="307777"/>
          </a:xfrm>
          <a:prstGeom prst="rect">
            <a:avLst/>
          </a:prstGeom>
          <a:noFill/>
        </p:spPr>
        <p:txBody>
          <a:bodyPr wrap="none" rtlCol="0">
            <a:spAutoFit/>
          </a:bodyPr>
          <a:lstStyle/>
          <a:p>
            <a:r>
              <a:rPr lang="it-IT" sz="1400" dirty="0" smtClean="0">
                <a:latin typeface="Arial Black"/>
                <a:cs typeface="Arial Black"/>
              </a:rPr>
              <a:t>South Africa</a:t>
            </a:r>
            <a:endParaRPr lang="it-IT" sz="1400" dirty="0">
              <a:latin typeface="Arial Black"/>
              <a:cs typeface="Arial Black"/>
            </a:endParaRPr>
          </a:p>
        </p:txBody>
      </p:sp>
      <p:cxnSp>
        <p:nvCxnSpPr>
          <p:cNvPr id="49" name="Connettore 2 48"/>
          <p:cNvCxnSpPr/>
          <p:nvPr/>
        </p:nvCxnSpPr>
        <p:spPr>
          <a:xfrm flipH="1" flipV="1">
            <a:off x="4932040" y="4581128"/>
            <a:ext cx="504056" cy="72008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3" name="CasellaDiTesto 52"/>
          <p:cNvSpPr txBox="1"/>
          <p:nvPr/>
        </p:nvSpPr>
        <p:spPr>
          <a:xfrm>
            <a:off x="2771800" y="5661248"/>
            <a:ext cx="6300192" cy="1169551"/>
          </a:xfrm>
          <a:prstGeom prst="rect">
            <a:avLst/>
          </a:prstGeom>
          <a:noFill/>
        </p:spPr>
        <p:txBody>
          <a:bodyPr wrap="square" rtlCol="0">
            <a:spAutoFit/>
          </a:bodyPr>
          <a:lstStyle/>
          <a:p>
            <a:r>
              <a:rPr lang="en-GB" sz="1000" b="1" u="sng" dirty="0" smtClean="0"/>
              <a:t>Conditions defined by the project</a:t>
            </a:r>
          </a:p>
          <a:p>
            <a:pPr marL="228600" indent="-228600">
              <a:buFontTx/>
              <a:buAutoNum type="arabicParenR"/>
            </a:pPr>
            <a:r>
              <a:rPr lang="en-GB" sz="1000" dirty="0" smtClean="0"/>
              <a:t>PAS </a:t>
            </a:r>
            <a:r>
              <a:rPr lang="en-GB" sz="1000" dirty="0"/>
              <a:t>and disks distributed </a:t>
            </a:r>
            <a:r>
              <a:rPr lang="en-GB" sz="1000" dirty="0" smtClean="0"/>
              <a:t>to </a:t>
            </a:r>
            <a:r>
              <a:rPr lang="en-GB" sz="1000" dirty="0"/>
              <a:t>and utilized at </a:t>
            </a:r>
            <a:r>
              <a:rPr lang="en-GB" sz="1000" dirty="0" smtClean="0"/>
              <a:t>least at 6 sites.</a:t>
            </a:r>
            <a:endParaRPr lang="en-GB" sz="1000" dirty="0"/>
          </a:p>
          <a:p>
            <a:pPr marL="228600" indent="-228600">
              <a:buAutoNum type="arabicParenR"/>
            </a:pPr>
            <a:r>
              <a:rPr lang="en-GB" sz="1000" dirty="0" smtClean="0"/>
              <a:t>At least 4 locations for co-exposure of active and passive air samplers</a:t>
            </a:r>
          </a:p>
          <a:p>
            <a:pPr marL="228600" indent="-228600">
              <a:buAutoNum type="arabicParenR"/>
            </a:pPr>
            <a:r>
              <a:rPr lang="en-GB" sz="1000" dirty="0"/>
              <a:t>A</a:t>
            </a:r>
            <a:r>
              <a:rPr lang="en-GB" sz="1000" dirty="0" smtClean="0"/>
              <a:t>t least 3 master sites established that deliver results for simultaneous capture of mercury using active and passive samplers. </a:t>
            </a:r>
          </a:p>
          <a:p>
            <a:pPr marL="228600" indent="-228600">
              <a:buAutoNum type="arabicParenR"/>
            </a:pPr>
            <a:r>
              <a:rPr lang="en-GB" sz="1000" dirty="0" smtClean="0"/>
              <a:t>Regarding the UN regions, there is a reference that "it is attempted to cover all UN regions" </a:t>
            </a:r>
          </a:p>
          <a:p>
            <a:pPr marL="228600" indent="-228600">
              <a:buAutoNum type="arabicParenR"/>
            </a:pPr>
            <a:r>
              <a:rPr lang="en-GB" sz="1000" dirty="0" smtClean="0"/>
              <a:t>and that the report presenting PAS data covers at least 3 developing country regions. </a:t>
            </a:r>
            <a:endParaRPr lang="en-GB" sz="1000" dirty="0"/>
          </a:p>
        </p:txBody>
      </p:sp>
      <p:pic>
        <p:nvPicPr>
          <p:cNvPr id="58" name="Immagine 57" descr="logo_arial.gif"/>
          <p:cNvPicPr>
            <a:picLocks noChangeAspect="1"/>
          </p:cNvPicPr>
          <p:nvPr/>
        </p:nvPicPr>
        <p:blipFill>
          <a:blip r:embed="rId4"/>
          <a:stretch>
            <a:fillRect/>
          </a:stretch>
        </p:blipFill>
        <p:spPr>
          <a:xfrm>
            <a:off x="8511232" y="6309319"/>
            <a:ext cx="617044" cy="521695"/>
          </a:xfrm>
          <a:prstGeom prst="rect">
            <a:avLst/>
          </a:prstGeom>
          <a:noFill/>
          <a:ln>
            <a:noFill/>
          </a:ln>
        </p:spPr>
      </p:pic>
    </p:spTree>
    <p:extLst>
      <p:ext uri="{BB962C8B-B14F-4D97-AF65-F5344CB8AC3E}">
        <p14:creationId xmlns:p14="http://schemas.microsoft.com/office/powerpoint/2010/main" val="50841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
          <p:cNvSpPr>
            <a:spLocks noChangeArrowheads="1"/>
          </p:cNvSpPr>
          <p:nvPr/>
        </p:nvSpPr>
        <p:spPr bwMode="auto">
          <a:xfrm>
            <a:off x="396000" y="44624"/>
            <a:ext cx="8229600" cy="1000132"/>
          </a:xfrm>
          <a:prstGeom prst="rect">
            <a:avLst/>
          </a:prstGeom>
          <a:noFill/>
          <a:ln w="9525">
            <a:noFill/>
            <a:miter lim="800000"/>
            <a:headEnd/>
            <a:tailEnd/>
          </a:ln>
          <a:effectLst/>
        </p:spPr>
        <p:txBody>
          <a:bodyPr lIns="91430" tIns="45715" rIns="91430" bIns="45715" anchor="ctr"/>
          <a:lstStyle/>
          <a:p>
            <a:pPr algn="ctr"/>
            <a:r>
              <a:rPr lang="en-GB" sz="2800" b="1" dirty="0">
                <a:solidFill>
                  <a:srgbClr val="C00000"/>
                </a:solidFill>
                <a:latin typeface="Arial"/>
                <a:cs typeface="Arial"/>
              </a:rPr>
              <a:t>Selection of monitoring sites </a:t>
            </a:r>
          </a:p>
          <a:p>
            <a:pPr algn="ctr"/>
            <a:r>
              <a:rPr lang="en-GB" sz="2800" b="1" dirty="0" smtClean="0">
                <a:solidFill>
                  <a:srgbClr val="C00000"/>
                </a:solidFill>
                <a:latin typeface="Arial"/>
                <a:cs typeface="Arial"/>
              </a:rPr>
              <a:t>From GMOS &amp; WHO networks</a:t>
            </a:r>
            <a:endParaRPr lang="en-GB" sz="2800" b="1" dirty="0">
              <a:solidFill>
                <a:srgbClr val="C00000"/>
              </a:solidFill>
              <a:latin typeface="Arial"/>
              <a:cs typeface="Arial"/>
            </a:endParaRPr>
          </a:p>
        </p:txBody>
      </p:sp>
      <p:sp>
        <p:nvSpPr>
          <p:cNvPr id="24582" name="CasellaDiTesto 1"/>
          <p:cNvSpPr txBox="1">
            <a:spLocks noChangeArrowheads="1"/>
          </p:cNvSpPr>
          <p:nvPr/>
        </p:nvSpPr>
        <p:spPr bwMode="auto">
          <a:xfrm>
            <a:off x="240475" y="1484784"/>
            <a:ext cx="4402963" cy="2277536"/>
          </a:xfrm>
          <a:prstGeom prst="rect">
            <a:avLst/>
          </a:prstGeom>
          <a:noFill/>
          <a:ln w="9525">
            <a:noFill/>
            <a:miter lim="800000"/>
            <a:headEnd/>
            <a:tailEnd/>
          </a:ln>
        </p:spPr>
        <p:txBody>
          <a:bodyPr wrap="square" lIns="91430" tIns="45715" rIns="91430" bIns="45715">
            <a:spAutoFit/>
          </a:bodyPr>
          <a:lstStyle/>
          <a:p>
            <a:pPr algn="ctr">
              <a:lnSpc>
                <a:spcPts val="1600"/>
              </a:lnSpc>
            </a:pPr>
            <a:r>
              <a:rPr lang="en-US" sz="2000" b="1" dirty="0" smtClean="0">
                <a:solidFill>
                  <a:srgbClr val="008000"/>
                </a:solidFill>
                <a:latin typeface="Arial"/>
                <a:cs typeface="Arial"/>
              </a:rPr>
              <a:t>GMOS – Selected monitoring sites</a:t>
            </a:r>
          </a:p>
          <a:p>
            <a:pPr algn="ctr">
              <a:lnSpc>
                <a:spcPts val="1600"/>
              </a:lnSpc>
            </a:pPr>
            <a:endParaRPr lang="en-US" sz="2000" b="1" dirty="0" smtClean="0">
              <a:solidFill>
                <a:srgbClr val="008000"/>
              </a:solidFill>
              <a:latin typeface="Arial"/>
              <a:cs typeface="Arial"/>
            </a:endParaRPr>
          </a:p>
          <a:p>
            <a:pPr algn="ctr">
              <a:lnSpc>
                <a:spcPts val="1600"/>
              </a:lnSpc>
            </a:pPr>
            <a:r>
              <a:rPr lang="en-US" sz="2000" b="1" i="1" dirty="0" smtClean="0">
                <a:latin typeface="Arial"/>
                <a:cs typeface="Arial"/>
              </a:rPr>
              <a:t>Background sites</a:t>
            </a:r>
          </a:p>
          <a:p>
            <a:pPr eaLnBrk="1" hangingPunct="1"/>
            <a:endParaRPr lang="en-US" altLang="ja-JP" sz="1200" dirty="0">
              <a:latin typeface="Arial"/>
              <a:ea typeface="MS PGothic" pitchFamily="34" charset="-128"/>
              <a:cs typeface="Arial"/>
            </a:endParaRPr>
          </a:p>
          <a:p>
            <a:pPr marL="285750" indent="-285750" eaLnBrk="1" hangingPunct="1">
              <a:buFont typeface="Wingdings" charset="2"/>
              <a:buChar char="Ø"/>
            </a:pPr>
            <a:r>
              <a:rPr lang="en-US" dirty="0" smtClean="0">
                <a:solidFill>
                  <a:srgbClr val="0033CC"/>
                </a:solidFill>
                <a:latin typeface="Arial"/>
                <a:ea typeface="MS PGothic" pitchFamily="34" charset="-128"/>
                <a:cs typeface="Arial"/>
              </a:rPr>
              <a:t>Monte </a:t>
            </a:r>
            <a:r>
              <a:rPr lang="en-US" dirty="0" err="1">
                <a:solidFill>
                  <a:srgbClr val="0033CC"/>
                </a:solidFill>
                <a:latin typeface="Arial"/>
                <a:ea typeface="MS PGothic" pitchFamily="34" charset="-128"/>
                <a:cs typeface="Arial"/>
              </a:rPr>
              <a:t>Curcio</a:t>
            </a:r>
            <a:r>
              <a:rPr lang="en-US" dirty="0">
                <a:solidFill>
                  <a:srgbClr val="0033CC"/>
                </a:solidFill>
                <a:latin typeface="Arial"/>
                <a:ea typeface="MS PGothic" pitchFamily="34" charset="-128"/>
                <a:cs typeface="Arial"/>
              </a:rPr>
              <a:t> (Italy) 	</a:t>
            </a:r>
          </a:p>
          <a:p>
            <a:pPr marL="285750" indent="-285750" eaLnBrk="1" hangingPunct="1">
              <a:buFont typeface="Wingdings" charset="2"/>
              <a:buChar char="Ø"/>
            </a:pPr>
            <a:r>
              <a:rPr lang="en-US" dirty="0" err="1" smtClean="0">
                <a:solidFill>
                  <a:srgbClr val="0033CC"/>
                </a:solidFill>
                <a:latin typeface="Arial"/>
                <a:ea typeface="MS PGothic" pitchFamily="34" charset="-128"/>
                <a:cs typeface="Arial"/>
              </a:rPr>
              <a:t>Bariloche</a:t>
            </a:r>
            <a:r>
              <a:rPr lang="en-US" dirty="0" smtClean="0">
                <a:solidFill>
                  <a:srgbClr val="0033CC"/>
                </a:solidFill>
                <a:latin typeface="Arial"/>
                <a:ea typeface="MS PGothic" pitchFamily="34" charset="-128"/>
                <a:cs typeface="Arial"/>
              </a:rPr>
              <a:t> </a:t>
            </a:r>
            <a:r>
              <a:rPr lang="en-US" dirty="0">
                <a:solidFill>
                  <a:srgbClr val="0033CC"/>
                </a:solidFill>
                <a:latin typeface="Arial"/>
                <a:ea typeface="MS PGothic" pitchFamily="34" charset="-128"/>
                <a:cs typeface="Arial"/>
              </a:rPr>
              <a:t>(Argentina) </a:t>
            </a:r>
          </a:p>
          <a:p>
            <a:pPr marL="285750" indent="-285750" eaLnBrk="1" hangingPunct="1">
              <a:buFont typeface="Wingdings" charset="2"/>
              <a:buChar char="Ø"/>
            </a:pPr>
            <a:r>
              <a:rPr lang="en-US" dirty="0" smtClean="0">
                <a:solidFill>
                  <a:srgbClr val="0033CC"/>
                </a:solidFill>
                <a:latin typeface="Arial"/>
                <a:ea typeface="MS PGothic" pitchFamily="34" charset="-128"/>
                <a:cs typeface="Arial"/>
              </a:rPr>
              <a:t>Cape </a:t>
            </a:r>
            <a:r>
              <a:rPr lang="en-US" dirty="0">
                <a:solidFill>
                  <a:srgbClr val="0033CC"/>
                </a:solidFill>
                <a:latin typeface="Arial"/>
                <a:ea typeface="MS PGothic" pitchFamily="34" charset="-128"/>
                <a:cs typeface="Arial"/>
              </a:rPr>
              <a:t>Point (</a:t>
            </a:r>
            <a:r>
              <a:rPr lang="en-US" dirty="0" err="1">
                <a:solidFill>
                  <a:srgbClr val="0033CC"/>
                </a:solidFill>
                <a:latin typeface="Arial"/>
                <a:ea typeface="MS PGothic" pitchFamily="34" charset="-128"/>
                <a:cs typeface="Arial"/>
              </a:rPr>
              <a:t>Sud</a:t>
            </a:r>
            <a:r>
              <a:rPr lang="en-US" dirty="0">
                <a:solidFill>
                  <a:srgbClr val="0033CC"/>
                </a:solidFill>
                <a:latin typeface="Arial"/>
                <a:ea typeface="MS PGothic" pitchFamily="34" charset="-128"/>
                <a:cs typeface="Arial"/>
              </a:rPr>
              <a:t> Africa)   	</a:t>
            </a:r>
            <a:endParaRPr lang="en-US" dirty="0" smtClean="0">
              <a:solidFill>
                <a:srgbClr val="0033CC"/>
              </a:solidFill>
              <a:latin typeface="Arial"/>
              <a:ea typeface="MS PGothic" pitchFamily="34" charset="-128"/>
              <a:cs typeface="Arial"/>
            </a:endParaRPr>
          </a:p>
          <a:p>
            <a:pPr marL="285750" indent="-285750">
              <a:buFont typeface="Wingdings" charset="2"/>
              <a:buChar char="Ø"/>
            </a:pPr>
            <a:r>
              <a:rPr lang="en-US" dirty="0" smtClean="0">
                <a:solidFill>
                  <a:srgbClr val="0033CC"/>
                </a:solidFill>
                <a:latin typeface="Arial"/>
                <a:ea typeface="MS PGothic" pitchFamily="34" charset="-128"/>
                <a:cs typeface="Arial"/>
              </a:rPr>
              <a:t>Cape </a:t>
            </a:r>
            <a:r>
              <a:rPr lang="en-US" dirty="0" err="1" smtClean="0">
                <a:solidFill>
                  <a:srgbClr val="0033CC"/>
                </a:solidFill>
                <a:latin typeface="Arial"/>
                <a:ea typeface="MS PGothic" pitchFamily="34" charset="-128"/>
                <a:cs typeface="Arial"/>
              </a:rPr>
              <a:t>Hedo</a:t>
            </a:r>
            <a:r>
              <a:rPr lang="en-US" dirty="0" smtClean="0">
                <a:solidFill>
                  <a:srgbClr val="0033CC"/>
                </a:solidFill>
                <a:latin typeface="Arial"/>
                <a:ea typeface="MS PGothic" pitchFamily="34" charset="-128"/>
                <a:cs typeface="Arial"/>
              </a:rPr>
              <a:t> (Japan)</a:t>
            </a:r>
          </a:p>
          <a:p>
            <a:r>
              <a:rPr lang="en-US" dirty="0" smtClean="0">
                <a:latin typeface="Arial"/>
                <a:ea typeface="MS PGothic" pitchFamily="34" charset="-128"/>
                <a:cs typeface="Arial"/>
              </a:rPr>
              <a:t>		</a:t>
            </a:r>
            <a:endParaRPr lang="en-US" dirty="0">
              <a:latin typeface="Arial"/>
              <a:ea typeface="MS PGothic" pitchFamily="34" charset="-128"/>
              <a:cs typeface="Arial"/>
            </a:endParaRPr>
          </a:p>
        </p:txBody>
      </p:sp>
      <p:sp>
        <p:nvSpPr>
          <p:cNvPr id="24583" name="CasellaDiTesto 1"/>
          <p:cNvSpPr txBox="1">
            <a:spLocks noChangeArrowheads="1"/>
          </p:cNvSpPr>
          <p:nvPr/>
        </p:nvSpPr>
        <p:spPr bwMode="auto">
          <a:xfrm>
            <a:off x="4860032" y="1412776"/>
            <a:ext cx="4283968" cy="3175218"/>
          </a:xfrm>
          <a:prstGeom prst="rect">
            <a:avLst/>
          </a:prstGeom>
          <a:noFill/>
          <a:ln w="9525">
            <a:noFill/>
            <a:miter lim="800000"/>
            <a:headEnd/>
            <a:tailEnd/>
          </a:ln>
        </p:spPr>
        <p:txBody>
          <a:bodyPr wrap="square" lIns="91430" tIns="45715" rIns="91430" bIns="45715">
            <a:spAutoFit/>
          </a:bodyPr>
          <a:lstStyle/>
          <a:p>
            <a:pPr>
              <a:lnSpc>
                <a:spcPts val="1600"/>
              </a:lnSpc>
            </a:pPr>
            <a:r>
              <a:rPr lang="en-US" sz="2000" b="1" dirty="0" smtClean="0">
                <a:solidFill>
                  <a:srgbClr val="008000"/>
                </a:solidFill>
                <a:latin typeface="Arial"/>
                <a:cs typeface="Arial"/>
              </a:rPr>
              <a:t>WHO- Selected sampling sites</a:t>
            </a:r>
          </a:p>
          <a:p>
            <a:pPr algn="ctr">
              <a:lnSpc>
                <a:spcPts val="1600"/>
              </a:lnSpc>
            </a:pPr>
            <a:endParaRPr lang="en-US" sz="2000" b="1" i="1" dirty="0" smtClean="0">
              <a:solidFill>
                <a:srgbClr val="000000"/>
              </a:solidFill>
              <a:latin typeface="Arial"/>
              <a:cs typeface="Arial"/>
            </a:endParaRPr>
          </a:p>
          <a:p>
            <a:pPr algn="ctr">
              <a:lnSpc>
                <a:spcPts val="1600"/>
              </a:lnSpc>
            </a:pPr>
            <a:r>
              <a:rPr lang="en-US" sz="2000" b="1" i="1" dirty="0" smtClean="0">
                <a:solidFill>
                  <a:srgbClr val="000000"/>
                </a:solidFill>
                <a:latin typeface="Arial"/>
                <a:cs typeface="Arial"/>
              </a:rPr>
              <a:t>Polluted sites</a:t>
            </a:r>
          </a:p>
          <a:p>
            <a:pPr>
              <a:lnSpc>
                <a:spcPts val="1600"/>
              </a:lnSpc>
            </a:pPr>
            <a:endParaRPr lang="en-US" sz="1300" b="1" i="1" dirty="0">
              <a:latin typeface="Arial"/>
              <a:cs typeface="Arial"/>
            </a:endParaRPr>
          </a:p>
          <a:p>
            <a:pPr marL="263525" indent="-263525">
              <a:lnSpc>
                <a:spcPts val="1600"/>
              </a:lnSpc>
              <a:buFont typeface="Wingdings" charset="2"/>
              <a:buChar char="Ø"/>
            </a:pPr>
            <a:r>
              <a:rPr lang="it-IT" dirty="0">
                <a:latin typeface="Arial"/>
                <a:ea typeface="MS PGothic" pitchFamily="34" charset="-128"/>
                <a:cs typeface="Arial"/>
              </a:rPr>
              <a:t>Ghana </a:t>
            </a:r>
            <a:endParaRPr lang="it-IT" dirty="0" smtClean="0">
              <a:latin typeface="Arial"/>
              <a:ea typeface="MS PGothic" pitchFamily="34" charset="-128"/>
              <a:cs typeface="Arial"/>
            </a:endParaRPr>
          </a:p>
          <a:p>
            <a:pPr marL="263525" indent="-263525">
              <a:lnSpc>
                <a:spcPts val="1600"/>
              </a:lnSpc>
              <a:buFont typeface="Wingdings" charset="2"/>
              <a:buChar char="Ø"/>
            </a:pPr>
            <a:endParaRPr lang="it-IT" dirty="0" smtClean="0">
              <a:latin typeface="Arial"/>
              <a:ea typeface="MS PGothic" pitchFamily="34" charset="-128"/>
              <a:cs typeface="Arial"/>
            </a:endParaRPr>
          </a:p>
          <a:p>
            <a:pPr marL="263525" indent="-263525">
              <a:lnSpc>
                <a:spcPts val="1600"/>
              </a:lnSpc>
              <a:buFont typeface="Wingdings" charset="2"/>
              <a:buChar char="Ø"/>
            </a:pPr>
            <a:r>
              <a:rPr lang="it-IT" dirty="0" smtClean="0">
                <a:latin typeface="Arial"/>
                <a:ea typeface="MS PGothic" pitchFamily="34" charset="-128"/>
                <a:cs typeface="Arial"/>
              </a:rPr>
              <a:t>Mongolia</a:t>
            </a:r>
          </a:p>
          <a:p>
            <a:pPr indent="-803275">
              <a:lnSpc>
                <a:spcPts val="1600"/>
              </a:lnSpc>
              <a:buFont typeface="Wingdings" charset="2"/>
              <a:buChar char="Ø"/>
            </a:pPr>
            <a:endParaRPr lang="it-IT" dirty="0">
              <a:latin typeface="Arial"/>
              <a:ea typeface="MS PGothic" pitchFamily="34" charset="-128"/>
              <a:cs typeface="Arial"/>
            </a:endParaRPr>
          </a:p>
          <a:p>
            <a:pPr marL="285750" indent="-285750">
              <a:lnSpc>
                <a:spcPts val="1600"/>
              </a:lnSpc>
              <a:buFont typeface="Wingdings" charset="2"/>
              <a:buChar char="Ø"/>
            </a:pPr>
            <a:r>
              <a:rPr lang="it-IT" dirty="0" smtClean="0">
                <a:latin typeface="Arial"/>
                <a:ea typeface="MS PGothic" pitchFamily="34" charset="-128"/>
                <a:cs typeface="Arial"/>
              </a:rPr>
              <a:t>India</a:t>
            </a:r>
          </a:p>
          <a:p>
            <a:pPr marL="285750" indent="-285750">
              <a:lnSpc>
                <a:spcPts val="1600"/>
              </a:lnSpc>
              <a:buFont typeface="Wingdings" charset="2"/>
              <a:buChar char="Ø"/>
            </a:pPr>
            <a:endParaRPr lang="it-IT" dirty="0" smtClean="0">
              <a:latin typeface="Arial"/>
              <a:ea typeface="MS PGothic" pitchFamily="34" charset="-128"/>
              <a:cs typeface="Arial"/>
            </a:endParaRPr>
          </a:p>
          <a:p>
            <a:pPr marL="285750" indent="-285750">
              <a:lnSpc>
                <a:spcPts val="1600"/>
              </a:lnSpc>
              <a:buFont typeface="Wingdings" charset="2"/>
              <a:buChar char="Ø"/>
            </a:pPr>
            <a:r>
              <a:rPr lang="it-IT" dirty="0" smtClean="0">
                <a:latin typeface="Arial"/>
                <a:ea typeface="MS PGothic" pitchFamily="34" charset="-128"/>
                <a:cs typeface="Arial"/>
              </a:rPr>
              <a:t>Costa Rica</a:t>
            </a:r>
          </a:p>
          <a:p>
            <a:pPr marL="285750" indent="-285750">
              <a:buFont typeface="Wingdings" charset="2"/>
              <a:buChar char="Ø"/>
            </a:pPr>
            <a:r>
              <a:rPr lang="en-US" dirty="0" smtClean="0">
                <a:solidFill>
                  <a:srgbClr val="FF0000"/>
                </a:solidFill>
                <a:latin typeface="Arial"/>
                <a:ea typeface="MS PGothic" pitchFamily="34" charset="-128"/>
                <a:cs typeface="Arial"/>
              </a:rPr>
              <a:t>China (*Mt</a:t>
            </a:r>
            <a:r>
              <a:rPr lang="en-US" dirty="0">
                <a:solidFill>
                  <a:srgbClr val="FF0000"/>
                </a:solidFill>
                <a:latin typeface="Arial"/>
                <a:ea typeface="MS PGothic" pitchFamily="34" charset="-128"/>
                <a:cs typeface="Arial"/>
              </a:rPr>
              <a:t>. </a:t>
            </a:r>
            <a:r>
              <a:rPr lang="en-US" dirty="0" err="1">
                <a:solidFill>
                  <a:srgbClr val="FF0000"/>
                </a:solidFill>
                <a:latin typeface="Arial"/>
                <a:ea typeface="MS PGothic" pitchFamily="34" charset="-128"/>
                <a:cs typeface="Arial"/>
              </a:rPr>
              <a:t>Ailao</a:t>
            </a:r>
            <a:r>
              <a:rPr lang="en-US" dirty="0">
                <a:solidFill>
                  <a:srgbClr val="FF0000"/>
                </a:solidFill>
                <a:latin typeface="Arial"/>
                <a:ea typeface="MS PGothic" pitchFamily="34" charset="-128"/>
                <a:cs typeface="Arial"/>
              </a:rPr>
              <a:t> </a:t>
            </a:r>
            <a:r>
              <a:rPr lang="en-US" dirty="0" smtClean="0">
                <a:solidFill>
                  <a:srgbClr val="FF0000"/>
                </a:solidFill>
                <a:latin typeface="Arial"/>
                <a:ea typeface="MS PGothic" pitchFamily="34" charset="-128"/>
                <a:cs typeface="Arial"/>
              </a:rPr>
              <a:t>*</a:t>
            </a:r>
            <a:r>
              <a:rPr lang="en-US" i="1" dirty="0" smtClean="0">
                <a:solidFill>
                  <a:srgbClr val="FF0000"/>
                </a:solidFill>
                <a:latin typeface="Arial"/>
                <a:ea typeface="MS PGothic" pitchFamily="34" charset="-128"/>
                <a:cs typeface="Arial"/>
              </a:rPr>
              <a:t>substituted site)</a:t>
            </a:r>
          </a:p>
          <a:p>
            <a:pPr marL="285750" indent="-285750">
              <a:buFont typeface="Wingdings" charset="2"/>
              <a:buChar char="Ø"/>
            </a:pPr>
            <a:r>
              <a:rPr lang="en-US" dirty="0">
                <a:solidFill>
                  <a:srgbClr val="FF0000"/>
                </a:solidFill>
                <a:latin typeface="Arial"/>
                <a:ea typeface="MS PGothic" pitchFamily="34" charset="-128"/>
                <a:cs typeface="Arial"/>
              </a:rPr>
              <a:t>Russian </a:t>
            </a:r>
            <a:r>
              <a:rPr lang="en-US" dirty="0" smtClean="0">
                <a:solidFill>
                  <a:srgbClr val="FF0000"/>
                </a:solidFill>
                <a:latin typeface="Arial"/>
                <a:ea typeface="MS PGothic" pitchFamily="34" charset="-128"/>
                <a:cs typeface="Arial"/>
              </a:rPr>
              <a:t>Federation (*</a:t>
            </a:r>
            <a:r>
              <a:rPr lang="en-US" dirty="0" err="1" smtClean="0">
                <a:solidFill>
                  <a:srgbClr val="FF0000"/>
                </a:solidFill>
                <a:latin typeface="Arial"/>
                <a:ea typeface="MS PGothic" pitchFamily="34" charset="-128"/>
                <a:cs typeface="Arial"/>
              </a:rPr>
              <a:t>Listvyanka</a:t>
            </a:r>
            <a:r>
              <a:rPr lang="en-US" dirty="0" smtClean="0">
                <a:solidFill>
                  <a:srgbClr val="FF0000"/>
                </a:solidFill>
                <a:latin typeface="Arial"/>
                <a:ea typeface="MS PGothic" pitchFamily="34" charset="-128"/>
                <a:cs typeface="Arial"/>
              </a:rPr>
              <a:t> - </a:t>
            </a:r>
            <a:r>
              <a:rPr lang="en-US" i="1" dirty="0" smtClean="0">
                <a:solidFill>
                  <a:srgbClr val="FF0000"/>
                </a:solidFill>
                <a:latin typeface="Arial"/>
                <a:ea typeface="MS PGothic" pitchFamily="34" charset="-128"/>
                <a:cs typeface="Arial"/>
              </a:rPr>
              <a:t>substituted site)</a:t>
            </a:r>
            <a:endParaRPr lang="it-IT" dirty="0">
              <a:solidFill>
                <a:srgbClr val="FF0000"/>
              </a:solidFill>
              <a:latin typeface="Arial"/>
              <a:ea typeface="MS PGothic" pitchFamily="34" charset="-128"/>
              <a:cs typeface="Arial"/>
            </a:endParaRPr>
          </a:p>
        </p:txBody>
      </p:sp>
      <p:sp>
        <p:nvSpPr>
          <p:cNvPr id="15" name="Rectangle 2"/>
          <p:cNvSpPr>
            <a:spLocks noChangeArrowheads="1"/>
          </p:cNvSpPr>
          <p:nvPr/>
        </p:nvSpPr>
        <p:spPr bwMode="auto">
          <a:xfrm>
            <a:off x="253688" y="4481205"/>
            <a:ext cx="8676030" cy="1805315"/>
          </a:xfrm>
          <a:prstGeom prst="rect">
            <a:avLst/>
          </a:prstGeom>
          <a:noFill/>
          <a:ln w="9525">
            <a:noFill/>
            <a:miter lim="800000"/>
            <a:headEnd/>
            <a:tailEnd/>
          </a:ln>
          <a:effectLst/>
        </p:spPr>
        <p:txBody>
          <a:bodyPr lIns="91430" tIns="45715" rIns="91430" bIns="45715" anchor="ctr"/>
          <a:lstStyle/>
          <a:p>
            <a:pPr marL="355563" indent="-355563" algn="ctr">
              <a:spcAft>
                <a:spcPct val="30000"/>
              </a:spcAft>
              <a:defRPr/>
            </a:pPr>
            <a:r>
              <a:rPr lang="en-GB" b="1" dirty="0" smtClean="0">
                <a:solidFill>
                  <a:srgbClr val="362389"/>
                </a:solidFill>
                <a:effectLst>
                  <a:outerShdw blurRad="38100" dist="38100" dir="2700000" algn="tl">
                    <a:srgbClr val="C0C0C0"/>
                  </a:outerShdw>
                </a:effectLst>
                <a:latin typeface="+mn-lt"/>
                <a:ea typeface="+mn-ea"/>
                <a:cs typeface="Arial" pitchFamily="34" charset="0"/>
                <a:sym typeface="Wingdings" pitchFamily="2" charset="2"/>
              </a:rPr>
              <a:t>All GMOS sites are located in background locations in order to obtain measurements that are representative of a large region (important for trends analysis), </a:t>
            </a:r>
          </a:p>
          <a:p>
            <a:pPr marL="355563" indent="-355563" algn="ctr">
              <a:spcAft>
                <a:spcPct val="30000"/>
              </a:spcAft>
              <a:defRPr/>
            </a:pPr>
            <a:endParaRPr lang="en-GB" b="1" dirty="0" smtClean="0">
              <a:solidFill>
                <a:srgbClr val="362389"/>
              </a:solidFill>
              <a:effectLst>
                <a:outerShdw blurRad="38100" dist="38100" dir="2700000" algn="tl">
                  <a:srgbClr val="C0C0C0"/>
                </a:outerShdw>
              </a:effectLst>
              <a:latin typeface="+mn-lt"/>
              <a:ea typeface="+mn-ea"/>
              <a:cs typeface="Arial" pitchFamily="34" charset="0"/>
              <a:sym typeface="Wingdings" pitchFamily="2" charset="2"/>
            </a:endParaRPr>
          </a:p>
          <a:p>
            <a:pPr marL="355563" indent="-355563" algn="ctr">
              <a:spcAft>
                <a:spcPct val="30000"/>
              </a:spcAft>
              <a:defRPr/>
            </a:pPr>
            <a:r>
              <a:rPr lang="en-GB" b="1" dirty="0" smtClean="0">
                <a:solidFill>
                  <a:srgbClr val="362389"/>
                </a:solidFill>
                <a:effectLst>
                  <a:outerShdw blurRad="38100" dist="38100" dir="2700000" algn="tl">
                    <a:srgbClr val="C0C0C0"/>
                  </a:outerShdw>
                </a:effectLst>
                <a:latin typeface="+mn-lt"/>
                <a:ea typeface="+mn-ea"/>
                <a:cs typeface="Arial" pitchFamily="34" charset="0"/>
                <a:sym typeface="Wingdings" pitchFamily="2" charset="2"/>
              </a:rPr>
              <a:t>Some sites for our co-monitoring will be located at polluted sites affected by ASGM, mining activities or other types of pollution</a:t>
            </a:r>
            <a:endParaRPr lang="en-GB" b="1" dirty="0">
              <a:solidFill>
                <a:srgbClr val="362389"/>
              </a:solidFill>
              <a:effectLst>
                <a:outerShdw blurRad="38100" dist="38100" dir="2700000" algn="tl">
                  <a:srgbClr val="C0C0C0"/>
                </a:outerShdw>
              </a:effectLst>
              <a:latin typeface="+mn-lt"/>
              <a:ea typeface="+mn-ea"/>
              <a:cs typeface="Arial" pitchFamily="34" charset="0"/>
              <a:sym typeface="Wingdings" pitchFamily="2" charset="2"/>
            </a:endParaRPr>
          </a:p>
        </p:txBody>
      </p:sp>
      <p:sp>
        <p:nvSpPr>
          <p:cNvPr id="3" name="Più 2"/>
          <p:cNvSpPr/>
          <p:nvPr/>
        </p:nvSpPr>
        <p:spPr bwMode="auto">
          <a:xfrm>
            <a:off x="4500562" y="5185610"/>
            <a:ext cx="522720" cy="457968"/>
          </a:xfrm>
          <a:prstGeom prst="mathPlus">
            <a:avLst/>
          </a:prstGeom>
          <a:solidFill>
            <a:schemeClr val="accent1"/>
          </a:solidFill>
          <a:ln w="9525" cap="flat" cmpd="sng" algn="ctr">
            <a:solidFill>
              <a:schemeClr val="tx1"/>
            </a:solidFill>
            <a:prstDash val="solid"/>
            <a:round/>
            <a:headEnd type="none" w="med" len="med"/>
            <a:tailEnd type="none" w="med" len="med"/>
          </a:ln>
          <a:effectLst/>
          <a:extLst/>
        </p:spPr>
        <p:txBody>
          <a:bodyPr lIns="82945" tIns="41473" rIns="82945" bIns="41473"/>
          <a:lstStyle/>
          <a:p>
            <a:pPr eaLnBrk="1">
              <a:lnSpc>
                <a:spcPct val="93000"/>
              </a:lnSpc>
              <a:buClr>
                <a:srgbClr val="000000"/>
              </a:buClr>
              <a:buSzPct val="100000"/>
              <a:buFont typeface="Times New Roman" panose="02020603050405020304" pitchFamily="18" charset="0"/>
              <a:buNone/>
              <a:defRPr/>
            </a:pPr>
            <a:endParaRPr lang="it-IT">
              <a:cs typeface="Microsoft YaHei" charset="0"/>
            </a:endParaRPr>
          </a:p>
        </p:txBody>
      </p:sp>
      <p:grpSp>
        <p:nvGrpSpPr>
          <p:cNvPr id="7" name="Gruppo 6"/>
          <p:cNvGrpSpPr/>
          <p:nvPr/>
        </p:nvGrpSpPr>
        <p:grpSpPr>
          <a:xfrm>
            <a:off x="0" y="6286520"/>
            <a:ext cx="9144000" cy="547211"/>
            <a:chOff x="0" y="6286520"/>
            <a:chExt cx="9144000" cy="547211"/>
          </a:xfrm>
        </p:grpSpPr>
        <p:sp>
          <p:nvSpPr>
            <p:cNvPr id="8"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9" name="Immagine 8" descr="logo_arial.gif"/>
            <p:cNvPicPr>
              <a:picLocks noChangeAspect="1"/>
            </p:cNvPicPr>
            <p:nvPr/>
          </p:nvPicPr>
          <p:blipFill>
            <a:blip r:embed="rId2"/>
            <a:stretch>
              <a:fillRect/>
            </a:stretch>
          </p:blipFill>
          <p:spPr>
            <a:xfrm>
              <a:off x="37821" y="6286520"/>
              <a:ext cx="647224" cy="547211"/>
            </a:xfrm>
            <a:prstGeom prst="rect">
              <a:avLst/>
            </a:prstGeom>
            <a:noFill/>
            <a:ln>
              <a:noFill/>
            </a:ln>
          </p:spPr>
        </p:pic>
        <p:sp>
          <p:nvSpPr>
            <p:cNvPr id="10"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ccia destra con strisce 3"/>
          <p:cNvSpPr/>
          <p:nvPr/>
        </p:nvSpPr>
        <p:spPr>
          <a:xfrm>
            <a:off x="323528" y="1268760"/>
            <a:ext cx="7848872" cy="2376264"/>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CasellaDiTesto 4"/>
          <p:cNvSpPr txBox="1"/>
          <p:nvPr/>
        </p:nvSpPr>
        <p:spPr>
          <a:xfrm>
            <a:off x="571472" y="116632"/>
            <a:ext cx="7715304" cy="584776"/>
          </a:xfrm>
          <a:prstGeom prst="rect">
            <a:avLst/>
          </a:prstGeom>
          <a:noFill/>
        </p:spPr>
        <p:txBody>
          <a:bodyPr wrap="square" rtlCol="0">
            <a:spAutoFit/>
          </a:bodyPr>
          <a:lstStyle/>
          <a:p>
            <a:pPr marL="358775" indent="-358775" algn="ctr"/>
            <a:r>
              <a:rPr lang="en-GB" sz="3200" b="1" dirty="0" smtClean="0">
                <a:solidFill>
                  <a:srgbClr val="C00000"/>
                </a:solidFill>
                <a:latin typeface="Arial"/>
                <a:cs typeface="Arial"/>
              </a:rPr>
              <a:t>Hg Monitoring Program:</a:t>
            </a:r>
          </a:p>
        </p:txBody>
      </p:sp>
      <p:cxnSp>
        <p:nvCxnSpPr>
          <p:cNvPr id="7" name="Connettore 2 6"/>
          <p:cNvCxnSpPr/>
          <p:nvPr/>
        </p:nvCxnSpPr>
        <p:spPr>
          <a:xfrm>
            <a:off x="1763688" y="1875536"/>
            <a:ext cx="0" cy="16561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CasellaDiTesto 10"/>
          <p:cNvSpPr txBox="1"/>
          <p:nvPr/>
        </p:nvSpPr>
        <p:spPr>
          <a:xfrm>
            <a:off x="683568" y="3717032"/>
            <a:ext cx="2120292" cy="584776"/>
          </a:xfrm>
          <a:prstGeom prst="rect">
            <a:avLst/>
          </a:prstGeom>
          <a:noFill/>
        </p:spPr>
        <p:txBody>
          <a:bodyPr wrap="none" rtlCol="0">
            <a:spAutoFit/>
          </a:bodyPr>
          <a:lstStyle/>
          <a:p>
            <a:pPr algn="ctr"/>
            <a:r>
              <a:rPr lang="it-IT" sz="1600" b="1" dirty="0" smtClean="0"/>
              <a:t>First </a:t>
            </a:r>
            <a:r>
              <a:rPr lang="it-IT" sz="1600" b="1" dirty="0" err="1" smtClean="0"/>
              <a:t>campaign</a:t>
            </a:r>
            <a:r>
              <a:rPr lang="it-IT" sz="1600" b="1" dirty="0" smtClean="0"/>
              <a:t> </a:t>
            </a:r>
          </a:p>
          <a:p>
            <a:pPr algn="ctr"/>
            <a:r>
              <a:rPr lang="it-IT" sz="1600" dirty="0" smtClean="0"/>
              <a:t>(</a:t>
            </a:r>
            <a:r>
              <a:rPr lang="it-IT" sz="1600" dirty="0" err="1" smtClean="0"/>
              <a:t>February</a:t>
            </a:r>
            <a:r>
              <a:rPr lang="it-IT" sz="1600" dirty="0" smtClean="0"/>
              <a:t>-March 2017)</a:t>
            </a:r>
            <a:endParaRPr lang="it-IT" sz="1600" dirty="0"/>
          </a:p>
        </p:txBody>
      </p:sp>
      <p:sp>
        <p:nvSpPr>
          <p:cNvPr id="12" name="CasellaDiTesto 11"/>
          <p:cNvSpPr txBox="1"/>
          <p:nvPr/>
        </p:nvSpPr>
        <p:spPr>
          <a:xfrm>
            <a:off x="611560" y="4293096"/>
            <a:ext cx="2401218" cy="2000548"/>
          </a:xfrm>
          <a:prstGeom prst="rect">
            <a:avLst/>
          </a:prstGeom>
          <a:noFill/>
        </p:spPr>
        <p:txBody>
          <a:bodyPr wrap="none" rtlCol="0">
            <a:spAutoFit/>
          </a:bodyPr>
          <a:lstStyle/>
          <a:p>
            <a:r>
              <a:rPr lang="it-IT" sz="1400" b="1" dirty="0" err="1" smtClean="0"/>
              <a:t>Carried</a:t>
            </a:r>
            <a:r>
              <a:rPr lang="it-IT" sz="1400" b="1" dirty="0" smtClean="0"/>
              <a:t> out and </a:t>
            </a:r>
            <a:r>
              <a:rPr lang="it-IT" sz="1400" b="1" dirty="0" err="1" smtClean="0"/>
              <a:t>completed</a:t>
            </a:r>
            <a:r>
              <a:rPr lang="it-IT" sz="1400" b="1" dirty="0" smtClean="0"/>
              <a:t> in</a:t>
            </a:r>
            <a:r>
              <a:rPr lang="it-IT" sz="1100" dirty="0" smtClean="0"/>
              <a:t>:</a:t>
            </a:r>
          </a:p>
          <a:p>
            <a:r>
              <a:rPr lang="it-IT" sz="1100" dirty="0" smtClean="0"/>
              <a:t>- Mongolia</a:t>
            </a:r>
          </a:p>
          <a:p>
            <a:r>
              <a:rPr lang="it-IT" sz="1100" dirty="0" smtClean="0"/>
              <a:t>- Ghana</a:t>
            </a:r>
          </a:p>
          <a:p>
            <a:r>
              <a:rPr lang="it-IT" sz="1100" dirty="0" smtClean="0"/>
              <a:t>- India</a:t>
            </a:r>
          </a:p>
          <a:p>
            <a:r>
              <a:rPr lang="it-IT" sz="1100" dirty="0" smtClean="0"/>
              <a:t>- China</a:t>
            </a:r>
          </a:p>
          <a:p>
            <a:r>
              <a:rPr lang="it-IT" sz="1100" dirty="0" smtClean="0"/>
              <a:t>- </a:t>
            </a:r>
            <a:r>
              <a:rPr lang="it-IT" sz="1100" dirty="0" err="1" smtClean="0"/>
              <a:t>Italy</a:t>
            </a:r>
            <a:endParaRPr lang="it-IT" sz="1100" dirty="0" smtClean="0"/>
          </a:p>
          <a:p>
            <a:r>
              <a:rPr lang="it-IT" sz="1100" dirty="0" smtClean="0"/>
              <a:t>- Argentina</a:t>
            </a:r>
          </a:p>
          <a:p>
            <a:r>
              <a:rPr lang="it-IT" sz="1100" dirty="0" smtClean="0"/>
              <a:t>- South Africa</a:t>
            </a:r>
          </a:p>
          <a:p>
            <a:r>
              <a:rPr lang="it-IT" sz="1100" dirty="0" smtClean="0"/>
              <a:t>- Japan</a:t>
            </a:r>
          </a:p>
          <a:p>
            <a:r>
              <a:rPr lang="it-IT" sz="1100" dirty="0" smtClean="0"/>
              <a:t>- </a:t>
            </a:r>
            <a:r>
              <a:rPr lang="en-GB" sz="1100" dirty="0" smtClean="0"/>
              <a:t>Russian Federation</a:t>
            </a:r>
          </a:p>
          <a:p>
            <a:r>
              <a:rPr lang="it-IT" sz="1100" dirty="0" smtClean="0">
                <a:sym typeface="Wingdings"/>
              </a:rPr>
              <a:t></a:t>
            </a:r>
            <a:r>
              <a:rPr lang="it-IT" sz="1100" dirty="0" smtClean="0"/>
              <a:t>COSTA RICA (NOT YET STARTED)</a:t>
            </a:r>
          </a:p>
        </p:txBody>
      </p:sp>
      <p:cxnSp>
        <p:nvCxnSpPr>
          <p:cNvPr id="13" name="Connettore 2 12"/>
          <p:cNvCxnSpPr/>
          <p:nvPr/>
        </p:nvCxnSpPr>
        <p:spPr>
          <a:xfrm>
            <a:off x="4139952" y="1854888"/>
            <a:ext cx="0" cy="16561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CasellaDiTesto 13"/>
          <p:cNvSpPr txBox="1"/>
          <p:nvPr/>
        </p:nvSpPr>
        <p:spPr>
          <a:xfrm>
            <a:off x="3428519" y="3758328"/>
            <a:ext cx="1670950" cy="584776"/>
          </a:xfrm>
          <a:prstGeom prst="rect">
            <a:avLst/>
          </a:prstGeom>
          <a:noFill/>
        </p:spPr>
        <p:txBody>
          <a:bodyPr wrap="none" rtlCol="0">
            <a:spAutoFit/>
          </a:bodyPr>
          <a:lstStyle/>
          <a:p>
            <a:pPr algn="ctr"/>
            <a:r>
              <a:rPr lang="it-IT" sz="1600" b="1" dirty="0" smtClean="0"/>
              <a:t>Second </a:t>
            </a:r>
            <a:r>
              <a:rPr lang="it-IT" sz="1600" b="1" dirty="0" err="1" smtClean="0"/>
              <a:t>campaign</a:t>
            </a:r>
            <a:r>
              <a:rPr lang="it-IT" sz="1600" b="1" dirty="0" smtClean="0"/>
              <a:t> </a:t>
            </a:r>
          </a:p>
          <a:p>
            <a:pPr algn="ctr"/>
            <a:r>
              <a:rPr lang="it-IT" sz="1600" dirty="0" smtClean="0"/>
              <a:t>(June-July2017)</a:t>
            </a:r>
            <a:endParaRPr lang="it-IT" sz="1600" dirty="0"/>
          </a:p>
        </p:txBody>
      </p:sp>
      <p:sp>
        <p:nvSpPr>
          <p:cNvPr id="15" name="CasellaDiTesto 14"/>
          <p:cNvSpPr txBox="1"/>
          <p:nvPr/>
        </p:nvSpPr>
        <p:spPr>
          <a:xfrm>
            <a:off x="3635896" y="4293096"/>
            <a:ext cx="1227482" cy="984885"/>
          </a:xfrm>
          <a:prstGeom prst="rect">
            <a:avLst/>
          </a:prstGeom>
          <a:noFill/>
        </p:spPr>
        <p:txBody>
          <a:bodyPr wrap="none" rtlCol="0">
            <a:spAutoFit/>
          </a:bodyPr>
          <a:lstStyle/>
          <a:p>
            <a:r>
              <a:rPr lang="it-IT" sz="1400" b="1" dirty="0" smtClean="0"/>
              <a:t>In progress in</a:t>
            </a:r>
            <a:r>
              <a:rPr lang="it-IT" sz="1100" dirty="0" smtClean="0"/>
              <a:t>:</a:t>
            </a:r>
          </a:p>
          <a:p>
            <a:r>
              <a:rPr lang="it-IT" sz="1100" dirty="0" smtClean="0"/>
              <a:t>- </a:t>
            </a:r>
            <a:r>
              <a:rPr lang="it-IT" sz="1100" dirty="0" err="1" smtClean="0"/>
              <a:t>Italy</a:t>
            </a:r>
            <a:endParaRPr lang="it-IT" sz="1100" dirty="0" smtClean="0"/>
          </a:p>
          <a:p>
            <a:r>
              <a:rPr lang="it-IT" sz="1100" dirty="0" smtClean="0"/>
              <a:t>- Argentina</a:t>
            </a:r>
          </a:p>
          <a:p>
            <a:r>
              <a:rPr lang="it-IT" sz="1100" dirty="0" smtClean="0"/>
              <a:t>- South Africa</a:t>
            </a:r>
          </a:p>
          <a:p>
            <a:r>
              <a:rPr lang="it-IT" sz="1100" dirty="0" smtClean="0"/>
              <a:t>- Japan</a:t>
            </a:r>
          </a:p>
        </p:txBody>
      </p:sp>
      <p:sp>
        <p:nvSpPr>
          <p:cNvPr id="16" name="CasellaDiTesto 15"/>
          <p:cNvSpPr txBox="1"/>
          <p:nvPr/>
        </p:nvSpPr>
        <p:spPr>
          <a:xfrm>
            <a:off x="5324396" y="3706708"/>
            <a:ext cx="2488782" cy="584776"/>
          </a:xfrm>
          <a:prstGeom prst="rect">
            <a:avLst/>
          </a:prstGeom>
          <a:noFill/>
        </p:spPr>
        <p:txBody>
          <a:bodyPr wrap="none" rtlCol="0">
            <a:spAutoFit/>
          </a:bodyPr>
          <a:lstStyle/>
          <a:p>
            <a:pPr algn="ctr"/>
            <a:r>
              <a:rPr lang="it-IT" sz="1600" b="1" dirty="0" smtClean="0"/>
              <a:t>Third </a:t>
            </a:r>
            <a:r>
              <a:rPr lang="it-IT" sz="1600" b="1" dirty="0" err="1" smtClean="0"/>
              <a:t>campaign</a:t>
            </a:r>
            <a:r>
              <a:rPr lang="it-IT" sz="1600" b="1" dirty="0" smtClean="0"/>
              <a:t> </a:t>
            </a:r>
          </a:p>
          <a:p>
            <a:pPr algn="ctr"/>
            <a:r>
              <a:rPr lang="it-IT" sz="1600" dirty="0" smtClean="0"/>
              <a:t>(</a:t>
            </a:r>
            <a:r>
              <a:rPr lang="it-IT" sz="1600" dirty="0" err="1" smtClean="0"/>
              <a:t>October</a:t>
            </a:r>
            <a:r>
              <a:rPr lang="it-IT" sz="1600" dirty="0" smtClean="0"/>
              <a:t> - </a:t>
            </a:r>
            <a:r>
              <a:rPr lang="it-IT" sz="1600" dirty="0" err="1" smtClean="0"/>
              <a:t>November</a:t>
            </a:r>
            <a:r>
              <a:rPr lang="it-IT" sz="1600" dirty="0" smtClean="0"/>
              <a:t> 2017)</a:t>
            </a:r>
            <a:endParaRPr lang="it-IT" sz="1600" dirty="0"/>
          </a:p>
        </p:txBody>
      </p:sp>
      <p:cxnSp>
        <p:nvCxnSpPr>
          <p:cNvPr id="17" name="Connettore 2 16"/>
          <p:cNvCxnSpPr/>
          <p:nvPr/>
        </p:nvCxnSpPr>
        <p:spPr>
          <a:xfrm>
            <a:off x="6444208" y="1885860"/>
            <a:ext cx="0" cy="16561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CasellaDiTesto 17"/>
          <p:cNvSpPr txBox="1"/>
          <p:nvPr/>
        </p:nvSpPr>
        <p:spPr>
          <a:xfrm>
            <a:off x="5580112" y="4293096"/>
            <a:ext cx="1674657" cy="2000548"/>
          </a:xfrm>
          <a:prstGeom prst="rect">
            <a:avLst/>
          </a:prstGeom>
          <a:noFill/>
        </p:spPr>
        <p:txBody>
          <a:bodyPr wrap="none" rtlCol="0">
            <a:spAutoFit/>
          </a:bodyPr>
          <a:lstStyle/>
          <a:p>
            <a:r>
              <a:rPr lang="it-IT" sz="1400" b="1" dirty="0" smtClean="0"/>
              <a:t>To be </a:t>
            </a:r>
            <a:r>
              <a:rPr lang="it-IT" sz="1400" b="1" dirty="0" err="1"/>
              <a:t>c</a:t>
            </a:r>
            <a:r>
              <a:rPr lang="it-IT" sz="1400" b="1" dirty="0" err="1" smtClean="0"/>
              <a:t>arried</a:t>
            </a:r>
            <a:r>
              <a:rPr lang="it-IT" sz="1400" b="1" dirty="0" smtClean="0"/>
              <a:t> out in</a:t>
            </a:r>
            <a:r>
              <a:rPr lang="it-IT" sz="1100" dirty="0" smtClean="0"/>
              <a:t>:</a:t>
            </a:r>
          </a:p>
          <a:p>
            <a:r>
              <a:rPr lang="it-IT" sz="1100" dirty="0" smtClean="0"/>
              <a:t>- Mongolia</a:t>
            </a:r>
          </a:p>
          <a:p>
            <a:r>
              <a:rPr lang="it-IT" sz="1100" dirty="0" smtClean="0"/>
              <a:t>- Ghana</a:t>
            </a:r>
          </a:p>
          <a:p>
            <a:r>
              <a:rPr lang="it-IT" sz="1100" dirty="0" smtClean="0"/>
              <a:t>- India</a:t>
            </a:r>
          </a:p>
          <a:p>
            <a:r>
              <a:rPr lang="it-IT" sz="1100" dirty="0" smtClean="0"/>
              <a:t>- China</a:t>
            </a:r>
          </a:p>
          <a:p>
            <a:r>
              <a:rPr lang="it-IT" sz="1100" dirty="0" smtClean="0"/>
              <a:t>- </a:t>
            </a:r>
            <a:r>
              <a:rPr lang="it-IT" sz="1100" dirty="0" err="1" smtClean="0"/>
              <a:t>Italy</a:t>
            </a:r>
            <a:endParaRPr lang="it-IT" sz="1100" dirty="0" smtClean="0"/>
          </a:p>
          <a:p>
            <a:r>
              <a:rPr lang="it-IT" sz="1100" dirty="0" smtClean="0"/>
              <a:t>- Argentina</a:t>
            </a:r>
          </a:p>
          <a:p>
            <a:r>
              <a:rPr lang="it-IT" sz="1100" dirty="0" smtClean="0"/>
              <a:t>- South Africa</a:t>
            </a:r>
          </a:p>
          <a:p>
            <a:r>
              <a:rPr lang="it-IT" sz="1100" dirty="0" smtClean="0"/>
              <a:t>- Japan</a:t>
            </a:r>
          </a:p>
          <a:p>
            <a:r>
              <a:rPr lang="it-IT" sz="1100" dirty="0" smtClean="0"/>
              <a:t>- </a:t>
            </a:r>
            <a:r>
              <a:rPr lang="en-GB" sz="1100" dirty="0" smtClean="0"/>
              <a:t>Russian Federation</a:t>
            </a:r>
          </a:p>
          <a:p>
            <a:r>
              <a:rPr lang="it-IT" sz="1100" dirty="0" smtClean="0"/>
              <a:t>- Costa Rica (??)</a:t>
            </a:r>
          </a:p>
        </p:txBody>
      </p:sp>
      <p:sp>
        <p:nvSpPr>
          <p:cNvPr id="19" name="CasellaDiTesto 18"/>
          <p:cNvSpPr txBox="1"/>
          <p:nvPr/>
        </p:nvSpPr>
        <p:spPr>
          <a:xfrm>
            <a:off x="8063881" y="1844824"/>
            <a:ext cx="1080119" cy="1323439"/>
          </a:xfrm>
          <a:prstGeom prst="rect">
            <a:avLst/>
          </a:prstGeom>
          <a:noFill/>
        </p:spPr>
        <p:txBody>
          <a:bodyPr wrap="square" rtlCol="0">
            <a:spAutoFit/>
          </a:bodyPr>
          <a:lstStyle/>
          <a:p>
            <a:r>
              <a:rPr lang="en-GB" sz="1600" b="1" dirty="0" smtClean="0">
                <a:solidFill>
                  <a:srgbClr val="FF0000"/>
                </a:solidFill>
              </a:rPr>
              <a:t>Toward the final workshop and the </a:t>
            </a:r>
          </a:p>
          <a:p>
            <a:r>
              <a:rPr lang="en-GB" sz="1600" b="1" dirty="0" smtClean="0">
                <a:solidFill>
                  <a:srgbClr val="FF0000"/>
                </a:solidFill>
              </a:rPr>
              <a:t>COP1</a:t>
            </a:r>
            <a:endParaRPr lang="en-GB" sz="1600" b="1" dirty="0">
              <a:solidFill>
                <a:srgbClr val="FF0000"/>
              </a:solidFill>
            </a:endParaRPr>
          </a:p>
        </p:txBody>
      </p:sp>
      <p:sp>
        <p:nvSpPr>
          <p:cNvPr id="20" name="CasellaDiTesto 19"/>
          <p:cNvSpPr txBox="1"/>
          <p:nvPr/>
        </p:nvSpPr>
        <p:spPr>
          <a:xfrm>
            <a:off x="539552" y="764704"/>
            <a:ext cx="7555602" cy="646331"/>
          </a:xfrm>
          <a:prstGeom prst="rect">
            <a:avLst/>
          </a:prstGeom>
          <a:noFill/>
        </p:spPr>
        <p:txBody>
          <a:bodyPr wrap="square" rtlCol="0">
            <a:spAutoFit/>
          </a:bodyPr>
          <a:lstStyle/>
          <a:p>
            <a:pPr algn="ctr"/>
            <a:r>
              <a:rPr lang="en-GB" b="1" dirty="0" smtClean="0">
                <a:solidFill>
                  <a:srgbClr val="000099"/>
                </a:solidFill>
                <a:latin typeface="Baskerville Old Face" pitchFamily="18" charset="0"/>
                <a:cs typeface="Arial" pitchFamily="34" charset="0"/>
                <a:sym typeface="Wingdings" pitchFamily="2" charset="2"/>
              </a:rPr>
              <a:t>3 Intensive Sampling Campaigns have been planned </a:t>
            </a:r>
          </a:p>
          <a:p>
            <a:pPr algn="ctr"/>
            <a:r>
              <a:rPr lang="en-GB" b="1" dirty="0" smtClean="0">
                <a:solidFill>
                  <a:srgbClr val="000099"/>
                </a:solidFill>
                <a:latin typeface="Baskerville Old Face" pitchFamily="18" charset="0"/>
                <a:cs typeface="Arial" pitchFamily="34" charset="0"/>
                <a:sym typeface="Wingdings" pitchFamily="2" charset="2"/>
              </a:rPr>
              <a:t>during three different seasons (different meteorological conditions)</a:t>
            </a:r>
            <a:endParaRPr lang="en-GB" dirty="0"/>
          </a:p>
        </p:txBody>
      </p:sp>
      <p:grpSp>
        <p:nvGrpSpPr>
          <p:cNvPr id="21" name="Gruppo 20"/>
          <p:cNvGrpSpPr/>
          <p:nvPr/>
        </p:nvGrpSpPr>
        <p:grpSpPr>
          <a:xfrm>
            <a:off x="0" y="6286520"/>
            <a:ext cx="9144000" cy="547211"/>
            <a:chOff x="0" y="6286520"/>
            <a:chExt cx="9144000" cy="547211"/>
          </a:xfrm>
        </p:grpSpPr>
        <p:sp>
          <p:nvSpPr>
            <p:cNvPr id="22"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23" name="Immagine 22" descr="logo_arial.gif"/>
            <p:cNvPicPr>
              <a:picLocks noChangeAspect="1"/>
            </p:cNvPicPr>
            <p:nvPr/>
          </p:nvPicPr>
          <p:blipFill>
            <a:blip r:embed="rId2"/>
            <a:stretch>
              <a:fillRect/>
            </a:stretch>
          </p:blipFill>
          <p:spPr>
            <a:xfrm>
              <a:off x="37821" y="6286520"/>
              <a:ext cx="647224" cy="547211"/>
            </a:xfrm>
            <a:prstGeom prst="rect">
              <a:avLst/>
            </a:prstGeom>
            <a:noFill/>
            <a:ln>
              <a:noFill/>
            </a:ln>
          </p:spPr>
        </p:pic>
        <p:sp>
          <p:nvSpPr>
            <p:cNvPr id="24"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extLst>
      <p:ext uri="{BB962C8B-B14F-4D97-AF65-F5344CB8AC3E}">
        <p14:creationId xmlns:p14="http://schemas.microsoft.com/office/powerpoint/2010/main" val="2194383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11560" y="13388"/>
            <a:ext cx="7715304" cy="830997"/>
          </a:xfrm>
          <a:prstGeom prst="rect">
            <a:avLst/>
          </a:prstGeom>
          <a:noFill/>
        </p:spPr>
        <p:txBody>
          <a:bodyPr wrap="square" rtlCol="0">
            <a:spAutoFit/>
          </a:bodyPr>
          <a:lstStyle/>
          <a:p>
            <a:pPr marL="358775" indent="-358775" algn="ctr"/>
            <a:r>
              <a:rPr lang="en-GB" sz="2400" b="1" dirty="0" smtClean="0">
                <a:solidFill>
                  <a:srgbClr val="C00000"/>
                </a:solidFill>
                <a:latin typeface="Arial"/>
                <a:cs typeface="Arial"/>
              </a:rPr>
              <a:t>Hg Monitoring Program:</a:t>
            </a:r>
          </a:p>
          <a:p>
            <a:pPr marL="358775" indent="-358775" algn="ctr"/>
            <a:r>
              <a:rPr lang="en-GB" sz="2400" b="1" dirty="0" smtClean="0">
                <a:solidFill>
                  <a:srgbClr val="C00000"/>
                </a:solidFill>
                <a:latin typeface="Arial"/>
                <a:cs typeface="Arial"/>
              </a:rPr>
              <a:t>Sampling schemes at polluted sites</a:t>
            </a:r>
          </a:p>
        </p:txBody>
      </p:sp>
      <p:pic>
        <p:nvPicPr>
          <p:cNvPr id="2" name="Immagine 1"/>
          <p:cNvPicPr>
            <a:picLocks noChangeAspect="1"/>
          </p:cNvPicPr>
          <p:nvPr/>
        </p:nvPicPr>
        <p:blipFill rotWithShape="1">
          <a:blip r:embed="rId2"/>
          <a:srcRect b="14718"/>
          <a:stretch/>
        </p:blipFill>
        <p:spPr>
          <a:xfrm>
            <a:off x="58074" y="836712"/>
            <a:ext cx="9085926" cy="4325764"/>
          </a:xfrm>
          <a:prstGeom prst="rect">
            <a:avLst/>
          </a:prstGeom>
        </p:spPr>
      </p:pic>
      <p:grpSp>
        <p:nvGrpSpPr>
          <p:cNvPr id="5" name="Gruppo 4"/>
          <p:cNvGrpSpPr/>
          <p:nvPr/>
        </p:nvGrpSpPr>
        <p:grpSpPr>
          <a:xfrm>
            <a:off x="0" y="6286520"/>
            <a:ext cx="9144000" cy="547211"/>
            <a:chOff x="0" y="6286520"/>
            <a:chExt cx="9144000" cy="547211"/>
          </a:xfrm>
        </p:grpSpPr>
        <p:sp>
          <p:nvSpPr>
            <p:cNvPr id="6"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7" name="Immagine 6" descr="logo_arial.gif"/>
            <p:cNvPicPr>
              <a:picLocks noChangeAspect="1"/>
            </p:cNvPicPr>
            <p:nvPr/>
          </p:nvPicPr>
          <p:blipFill>
            <a:blip r:embed="rId3"/>
            <a:stretch>
              <a:fillRect/>
            </a:stretch>
          </p:blipFill>
          <p:spPr>
            <a:xfrm>
              <a:off x="37821" y="6286520"/>
              <a:ext cx="647224" cy="547211"/>
            </a:xfrm>
            <a:prstGeom prst="rect">
              <a:avLst/>
            </a:prstGeom>
            <a:noFill/>
            <a:ln>
              <a:noFill/>
            </a:ln>
          </p:spPr>
        </p:pic>
        <p:sp>
          <p:nvSpPr>
            <p:cNvPr id="8"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
        <p:nvSpPr>
          <p:cNvPr id="4" name="CasellaDiTesto 3"/>
          <p:cNvSpPr txBox="1"/>
          <p:nvPr/>
        </p:nvSpPr>
        <p:spPr>
          <a:xfrm>
            <a:off x="179512" y="5229200"/>
            <a:ext cx="8352928" cy="1015663"/>
          </a:xfrm>
          <a:prstGeom prst="rect">
            <a:avLst/>
          </a:prstGeom>
          <a:noFill/>
        </p:spPr>
        <p:txBody>
          <a:bodyPr wrap="square" rtlCol="0">
            <a:spAutoFit/>
          </a:bodyPr>
          <a:lstStyle/>
          <a:p>
            <a:r>
              <a:rPr lang="en-GB" sz="1000" dirty="0" smtClean="0"/>
              <a:t>The pilot survey within this project is aimed to perform a global scale validation of sampling devices (PAS) and gather ambient Hg data for exposure assessment along with WHO </a:t>
            </a:r>
            <a:r>
              <a:rPr lang="en-GB" sz="1000" dirty="0" err="1" smtClean="0"/>
              <a:t>biomonitoring</a:t>
            </a:r>
            <a:r>
              <a:rPr lang="en-GB" sz="1000" dirty="0" smtClean="0"/>
              <a:t> campaigns. </a:t>
            </a:r>
          </a:p>
          <a:p>
            <a:r>
              <a:rPr lang="en-GB" sz="1000" dirty="0"/>
              <a:t>S</a:t>
            </a:r>
            <a:r>
              <a:rPr lang="en-GB" sz="1000" dirty="0" smtClean="0"/>
              <a:t>amplers will be co-locate (with active air samplers, at GMOS sites) and will be exposed for 1, 2 and 3 weeks in parallel (at polluted sites); this will allow us to cross check the following </a:t>
            </a:r>
            <a:r>
              <a:rPr lang="en-GB" sz="1000" dirty="0"/>
              <a:t>QA/QC</a:t>
            </a:r>
            <a:r>
              <a:rPr lang="en-GB" sz="1000" dirty="0" smtClean="0"/>
              <a:t> key parameters: </a:t>
            </a:r>
          </a:p>
          <a:p>
            <a:r>
              <a:rPr lang="en-GB" sz="1000" dirty="0" smtClean="0"/>
              <a:t>linearity over time, reproducibility and behaviour of samplers at different climate conditions.</a:t>
            </a:r>
          </a:p>
          <a:p>
            <a:r>
              <a:rPr lang="en-GB" sz="1000" dirty="0" smtClean="0"/>
              <a:t>The gathered data will be representative of seasonal Hg concentration levels at all site.</a:t>
            </a:r>
            <a:endParaRPr lang="en-GB"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11560" y="13388"/>
            <a:ext cx="7715304" cy="830997"/>
          </a:xfrm>
          <a:prstGeom prst="rect">
            <a:avLst/>
          </a:prstGeom>
          <a:noFill/>
        </p:spPr>
        <p:txBody>
          <a:bodyPr wrap="square" rtlCol="0">
            <a:spAutoFit/>
          </a:bodyPr>
          <a:lstStyle/>
          <a:p>
            <a:pPr marL="358775" indent="-358775" algn="ctr"/>
            <a:r>
              <a:rPr lang="en-GB" sz="2400" b="1" dirty="0" smtClean="0">
                <a:solidFill>
                  <a:srgbClr val="C00000"/>
                </a:solidFill>
                <a:latin typeface="Arial"/>
                <a:cs typeface="Arial"/>
              </a:rPr>
              <a:t>Hg Monitoring Program:</a:t>
            </a:r>
          </a:p>
          <a:p>
            <a:pPr marL="358775" indent="-358775" algn="ctr"/>
            <a:r>
              <a:rPr lang="en-GB" sz="2400" b="1" dirty="0" smtClean="0">
                <a:solidFill>
                  <a:srgbClr val="C00000"/>
                </a:solidFill>
                <a:latin typeface="Arial"/>
                <a:cs typeface="Arial"/>
              </a:rPr>
              <a:t>Sampling schemes at background sites</a:t>
            </a:r>
          </a:p>
        </p:txBody>
      </p:sp>
      <p:pic>
        <p:nvPicPr>
          <p:cNvPr id="4" name="Immagine 3"/>
          <p:cNvPicPr>
            <a:picLocks noChangeAspect="1"/>
          </p:cNvPicPr>
          <p:nvPr/>
        </p:nvPicPr>
        <p:blipFill>
          <a:blip r:embed="rId2"/>
          <a:stretch>
            <a:fillRect/>
          </a:stretch>
        </p:blipFill>
        <p:spPr>
          <a:xfrm>
            <a:off x="0" y="1219200"/>
            <a:ext cx="9144000" cy="4409818"/>
          </a:xfrm>
          <a:prstGeom prst="rect">
            <a:avLst/>
          </a:prstGeom>
        </p:spPr>
      </p:pic>
      <p:grpSp>
        <p:nvGrpSpPr>
          <p:cNvPr id="5" name="Gruppo 4"/>
          <p:cNvGrpSpPr/>
          <p:nvPr/>
        </p:nvGrpSpPr>
        <p:grpSpPr>
          <a:xfrm>
            <a:off x="0" y="6286520"/>
            <a:ext cx="9144000" cy="547211"/>
            <a:chOff x="0" y="6286520"/>
            <a:chExt cx="9144000" cy="547211"/>
          </a:xfrm>
        </p:grpSpPr>
        <p:sp>
          <p:nvSpPr>
            <p:cNvPr id="6"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7" name="Immagine 6" descr="logo_arial.gif"/>
            <p:cNvPicPr>
              <a:picLocks noChangeAspect="1"/>
            </p:cNvPicPr>
            <p:nvPr/>
          </p:nvPicPr>
          <p:blipFill>
            <a:blip r:embed="rId3"/>
            <a:stretch>
              <a:fillRect/>
            </a:stretch>
          </p:blipFill>
          <p:spPr>
            <a:xfrm>
              <a:off x="37821" y="6286520"/>
              <a:ext cx="647224" cy="547211"/>
            </a:xfrm>
            <a:prstGeom prst="rect">
              <a:avLst/>
            </a:prstGeom>
            <a:noFill/>
            <a:ln>
              <a:noFill/>
            </a:ln>
          </p:spPr>
        </p:pic>
        <p:sp>
          <p:nvSpPr>
            <p:cNvPr id="8"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extLst>
      <p:ext uri="{BB962C8B-B14F-4D97-AF65-F5344CB8AC3E}">
        <p14:creationId xmlns:p14="http://schemas.microsoft.com/office/powerpoint/2010/main" val="41082508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5496" y="279387"/>
            <a:ext cx="9108504" cy="584775"/>
          </a:xfrm>
          <a:prstGeom prst="rect">
            <a:avLst/>
          </a:prstGeom>
          <a:noFill/>
        </p:spPr>
        <p:txBody>
          <a:bodyPr wrap="square" rtlCol="0">
            <a:spAutoFit/>
          </a:bodyPr>
          <a:lstStyle/>
          <a:p>
            <a:pPr algn="ctr"/>
            <a:r>
              <a:rPr lang="en-US" sz="3200" b="1" dirty="0" smtClean="0">
                <a:solidFill>
                  <a:schemeClr val="tx2">
                    <a:lumMod val="75000"/>
                  </a:schemeClr>
                </a:solidFill>
              </a:rPr>
              <a:t>1</a:t>
            </a:r>
            <a:r>
              <a:rPr lang="en-US" sz="3200" b="1" baseline="30000" dirty="0" smtClean="0">
                <a:solidFill>
                  <a:schemeClr val="tx2">
                    <a:lumMod val="75000"/>
                  </a:schemeClr>
                </a:solidFill>
              </a:rPr>
              <a:t>st</a:t>
            </a:r>
            <a:r>
              <a:rPr lang="en-US" sz="3200" b="1" dirty="0" smtClean="0">
                <a:solidFill>
                  <a:schemeClr val="tx2">
                    <a:lumMod val="75000"/>
                  </a:schemeClr>
                </a:solidFill>
              </a:rPr>
              <a:t> Campaign: PASs desorption procedure</a:t>
            </a:r>
            <a:endParaRPr lang="en-US" sz="3200" b="1" dirty="0">
              <a:solidFill>
                <a:schemeClr val="tx2">
                  <a:lumMod val="75000"/>
                </a:schemeClr>
              </a:solidFill>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676910688"/>
              </p:ext>
            </p:extLst>
          </p:nvPr>
        </p:nvGraphicFramePr>
        <p:xfrm>
          <a:off x="179512" y="1556792"/>
          <a:ext cx="3867578" cy="2736304"/>
        </p:xfrm>
        <a:graphic>
          <a:graphicData uri="http://schemas.openxmlformats.org/presentationml/2006/ole">
            <mc:AlternateContent xmlns:mc="http://schemas.openxmlformats.org/markup-compatibility/2006">
              <mc:Choice xmlns:v="urn:schemas-microsoft-com:vml" Requires="v">
                <p:oleObj spid="_x0000_s1139" name="Graph" r:id="rId3" imgW="4276800" imgH="3025440" progId="Origin50.Graph">
                  <p:embed/>
                </p:oleObj>
              </mc:Choice>
              <mc:Fallback>
                <p:oleObj name="Graph" r:id="rId3" imgW="4276800" imgH="3025440" progId="Origin50.Graph">
                  <p:embed/>
                  <p:pic>
                    <p:nvPicPr>
                      <p:cNvPr id="0" name=""/>
                      <p:cNvPicPr/>
                      <p:nvPr/>
                    </p:nvPicPr>
                    <p:blipFill>
                      <a:blip r:embed="rId4"/>
                      <a:stretch>
                        <a:fillRect/>
                      </a:stretch>
                    </p:blipFill>
                    <p:spPr>
                      <a:xfrm>
                        <a:off x="179512" y="1556792"/>
                        <a:ext cx="3867578" cy="2736304"/>
                      </a:xfrm>
                      <a:prstGeom prst="rect">
                        <a:avLst/>
                      </a:prstGeom>
                    </p:spPr>
                  </p:pic>
                </p:oleObj>
              </mc:Fallback>
            </mc:AlternateContent>
          </a:graphicData>
        </a:graphic>
      </p:graphicFrame>
      <p:graphicFrame>
        <p:nvGraphicFramePr>
          <p:cNvPr id="8" name="Oggetto 7"/>
          <p:cNvGraphicFramePr>
            <a:graphicFrameLocks noChangeAspect="1"/>
          </p:cNvGraphicFramePr>
          <p:nvPr>
            <p:extLst>
              <p:ext uri="{D42A27DB-BD31-4B8C-83A1-F6EECF244321}">
                <p14:modId xmlns:p14="http://schemas.microsoft.com/office/powerpoint/2010/main" val="2668916252"/>
              </p:ext>
            </p:extLst>
          </p:nvPr>
        </p:nvGraphicFramePr>
        <p:xfrm>
          <a:off x="3144942" y="1484784"/>
          <a:ext cx="3955481" cy="2798495"/>
        </p:xfrm>
        <a:graphic>
          <a:graphicData uri="http://schemas.openxmlformats.org/presentationml/2006/ole">
            <mc:AlternateContent xmlns:mc="http://schemas.openxmlformats.org/markup-compatibility/2006">
              <mc:Choice xmlns:v="urn:schemas-microsoft-com:vml" Requires="v">
                <p:oleObj spid="_x0000_s1140" name="Graph" r:id="rId5" imgW="4276800" imgH="3025440" progId="Origin50.Graph">
                  <p:embed/>
                </p:oleObj>
              </mc:Choice>
              <mc:Fallback>
                <p:oleObj name="Graph" r:id="rId5" imgW="4276800" imgH="3025440" progId="Origin50.Graph">
                  <p:embed/>
                  <p:pic>
                    <p:nvPicPr>
                      <p:cNvPr id="0" name=""/>
                      <p:cNvPicPr/>
                      <p:nvPr/>
                    </p:nvPicPr>
                    <p:blipFill>
                      <a:blip r:embed="rId6"/>
                      <a:stretch>
                        <a:fillRect/>
                      </a:stretch>
                    </p:blipFill>
                    <p:spPr>
                      <a:xfrm>
                        <a:off x="3144942" y="1484784"/>
                        <a:ext cx="3955481" cy="2798495"/>
                      </a:xfrm>
                      <a:prstGeom prst="rect">
                        <a:avLst/>
                      </a:prstGeom>
                    </p:spPr>
                  </p:pic>
                </p:oleObj>
              </mc:Fallback>
            </mc:AlternateContent>
          </a:graphicData>
        </a:graphic>
      </p:graphicFrame>
      <p:graphicFrame>
        <p:nvGraphicFramePr>
          <p:cNvPr id="9" name="Oggetto 8"/>
          <p:cNvGraphicFramePr>
            <a:graphicFrameLocks noChangeAspect="1"/>
          </p:cNvGraphicFramePr>
          <p:nvPr>
            <p:extLst>
              <p:ext uri="{D42A27DB-BD31-4B8C-83A1-F6EECF244321}">
                <p14:modId xmlns:p14="http://schemas.microsoft.com/office/powerpoint/2010/main" val="1450216481"/>
              </p:ext>
            </p:extLst>
          </p:nvPr>
        </p:nvGraphicFramePr>
        <p:xfrm>
          <a:off x="107504" y="3931617"/>
          <a:ext cx="4071136" cy="2880321"/>
        </p:xfrm>
        <a:graphic>
          <a:graphicData uri="http://schemas.openxmlformats.org/presentationml/2006/ole">
            <mc:AlternateContent xmlns:mc="http://schemas.openxmlformats.org/markup-compatibility/2006">
              <mc:Choice xmlns:v="urn:schemas-microsoft-com:vml" Requires="v">
                <p:oleObj spid="_x0000_s1141" name="Graph" r:id="rId7" imgW="4276800" imgH="3025440" progId="Origin50.Graph">
                  <p:embed/>
                </p:oleObj>
              </mc:Choice>
              <mc:Fallback>
                <p:oleObj name="Graph" r:id="rId7" imgW="4276800" imgH="3025440" progId="Origin50.Graph">
                  <p:embed/>
                  <p:pic>
                    <p:nvPicPr>
                      <p:cNvPr id="0" name=""/>
                      <p:cNvPicPr/>
                      <p:nvPr/>
                    </p:nvPicPr>
                    <p:blipFill>
                      <a:blip r:embed="rId8"/>
                      <a:stretch>
                        <a:fillRect/>
                      </a:stretch>
                    </p:blipFill>
                    <p:spPr>
                      <a:xfrm>
                        <a:off x="107504" y="3931617"/>
                        <a:ext cx="4071136" cy="2880321"/>
                      </a:xfrm>
                      <a:prstGeom prst="rect">
                        <a:avLst/>
                      </a:prstGeom>
                    </p:spPr>
                  </p:pic>
                </p:oleObj>
              </mc:Fallback>
            </mc:AlternateContent>
          </a:graphicData>
        </a:graphic>
      </p:graphicFrame>
      <p:graphicFrame>
        <p:nvGraphicFramePr>
          <p:cNvPr id="13" name="Oggetto 12"/>
          <p:cNvGraphicFramePr>
            <a:graphicFrameLocks noChangeAspect="1"/>
          </p:cNvGraphicFramePr>
          <p:nvPr>
            <p:extLst>
              <p:ext uri="{D42A27DB-BD31-4B8C-83A1-F6EECF244321}">
                <p14:modId xmlns:p14="http://schemas.microsoft.com/office/powerpoint/2010/main" val="3170422136"/>
              </p:ext>
            </p:extLst>
          </p:nvPr>
        </p:nvGraphicFramePr>
        <p:xfrm>
          <a:off x="3118457" y="3933056"/>
          <a:ext cx="3971390" cy="2809751"/>
        </p:xfrm>
        <a:graphic>
          <a:graphicData uri="http://schemas.openxmlformats.org/presentationml/2006/ole">
            <mc:AlternateContent xmlns:mc="http://schemas.openxmlformats.org/markup-compatibility/2006">
              <mc:Choice xmlns:v="urn:schemas-microsoft-com:vml" Requires="v">
                <p:oleObj spid="_x0000_s1142" name="Graph" r:id="rId9" imgW="4276800" imgH="3025440" progId="Origin50.Graph">
                  <p:embed/>
                </p:oleObj>
              </mc:Choice>
              <mc:Fallback>
                <p:oleObj name="Graph" r:id="rId9" imgW="4276800" imgH="3025440" progId="Origin50.Graph">
                  <p:embed/>
                  <p:pic>
                    <p:nvPicPr>
                      <p:cNvPr id="0" name=""/>
                      <p:cNvPicPr/>
                      <p:nvPr/>
                    </p:nvPicPr>
                    <p:blipFill>
                      <a:blip r:embed="rId10"/>
                      <a:stretch>
                        <a:fillRect/>
                      </a:stretch>
                    </p:blipFill>
                    <p:spPr>
                      <a:xfrm>
                        <a:off x="3118457" y="3933056"/>
                        <a:ext cx="3971390" cy="2809751"/>
                      </a:xfrm>
                      <a:prstGeom prst="rect">
                        <a:avLst/>
                      </a:prstGeom>
                    </p:spPr>
                  </p:pic>
                </p:oleObj>
              </mc:Fallback>
            </mc:AlternateContent>
          </a:graphicData>
        </a:graphic>
      </p:graphicFrame>
      <p:pic>
        <p:nvPicPr>
          <p:cNvPr id="2061" name="Picture 13" descr="desorption"/>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84167" y="1340768"/>
            <a:ext cx="2915157" cy="1872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0" name="Gruppo 9"/>
          <p:cNvGrpSpPr/>
          <p:nvPr/>
        </p:nvGrpSpPr>
        <p:grpSpPr>
          <a:xfrm>
            <a:off x="0" y="6286520"/>
            <a:ext cx="9144000" cy="547211"/>
            <a:chOff x="0" y="6286520"/>
            <a:chExt cx="9144000" cy="547211"/>
          </a:xfrm>
        </p:grpSpPr>
        <p:sp>
          <p:nvSpPr>
            <p:cNvPr id="11"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12" name="Immagine 11" descr="logo_arial.gif"/>
            <p:cNvPicPr>
              <a:picLocks noChangeAspect="1"/>
            </p:cNvPicPr>
            <p:nvPr/>
          </p:nvPicPr>
          <p:blipFill>
            <a:blip r:embed="rId12"/>
            <a:stretch>
              <a:fillRect/>
            </a:stretch>
          </p:blipFill>
          <p:spPr>
            <a:xfrm>
              <a:off x="37821" y="6286520"/>
              <a:ext cx="647224" cy="547211"/>
            </a:xfrm>
            <a:prstGeom prst="rect">
              <a:avLst/>
            </a:prstGeom>
            <a:noFill/>
            <a:ln>
              <a:noFill/>
            </a:ln>
          </p:spPr>
        </p:pic>
        <p:sp>
          <p:nvSpPr>
            <p:cNvPr id="14"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
        <p:nvSpPr>
          <p:cNvPr id="2" name="CasellaDiTesto 1"/>
          <p:cNvSpPr txBox="1"/>
          <p:nvPr/>
        </p:nvSpPr>
        <p:spPr>
          <a:xfrm>
            <a:off x="5832648" y="3563724"/>
            <a:ext cx="3347864" cy="2062103"/>
          </a:xfrm>
          <a:prstGeom prst="rect">
            <a:avLst/>
          </a:prstGeom>
          <a:noFill/>
        </p:spPr>
        <p:txBody>
          <a:bodyPr wrap="square" rtlCol="0">
            <a:spAutoFit/>
          </a:bodyPr>
          <a:lstStyle/>
          <a:p>
            <a:pPr algn="just"/>
            <a:r>
              <a:rPr lang="it-IT" sz="1600" dirty="0" smtClean="0"/>
              <a:t>In </a:t>
            </a:r>
            <a:r>
              <a:rPr lang="it-IT" sz="1600" dirty="0" err="1" smtClean="0"/>
              <a:t>order</a:t>
            </a:r>
            <a:r>
              <a:rPr lang="it-IT" sz="1600" dirty="0" smtClean="0"/>
              <a:t> to </a:t>
            </a:r>
            <a:r>
              <a:rPr lang="it-IT" sz="1600" dirty="0" err="1" smtClean="0"/>
              <a:t>desorb</a:t>
            </a:r>
            <a:r>
              <a:rPr lang="it-IT" sz="1600" dirty="0" smtClean="0"/>
              <a:t> Hg</a:t>
            </a:r>
            <a:r>
              <a:rPr lang="it-IT" sz="1600" baseline="30000" dirty="0" smtClean="0"/>
              <a:t>0</a:t>
            </a:r>
            <a:r>
              <a:rPr lang="it-IT" sz="1600" dirty="0" smtClean="0"/>
              <a:t> from the membrane, 5 </a:t>
            </a:r>
            <a:r>
              <a:rPr lang="it-IT" sz="1600" dirty="0" err="1" smtClean="0"/>
              <a:t>min</a:t>
            </a:r>
            <a:r>
              <a:rPr lang="it-IT" sz="1600" dirty="0" smtClean="0"/>
              <a:t> under air flow </a:t>
            </a:r>
            <a:r>
              <a:rPr lang="it-IT" sz="1600" dirty="0" err="1" smtClean="0"/>
              <a:t>at</a:t>
            </a:r>
            <a:r>
              <a:rPr lang="it-IT" sz="1600" dirty="0" smtClean="0"/>
              <a:t> 500° C are </a:t>
            </a:r>
            <a:r>
              <a:rPr lang="it-IT" sz="1600" dirty="0" err="1" smtClean="0"/>
              <a:t>sufficient</a:t>
            </a:r>
            <a:r>
              <a:rPr lang="it-IT" sz="1600" dirty="0" smtClean="0"/>
              <a:t> to </a:t>
            </a:r>
            <a:r>
              <a:rPr lang="it-IT" sz="1600" dirty="0" err="1" smtClean="0"/>
              <a:t>collect</a:t>
            </a:r>
            <a:r>
              <a:rPr lang="it-IT" sz="1600" dirty="0" smtClean="0"/>
              <a:t> and </a:t>
            </a:r>
            <a:r>
              <a:rPr lang="it-IT" sz="1600" dirty="0" err="1" smtClean="0"/>
              <a:t>measure</a:t>
            </a:r>
            <a:r>
              <a:rPr lang="it-IT" sz="1600" dirty="0" smtClean="0"/>
              <a:t> (by Tekran) the </a:t>
            </a:r>
            <a:r>
              <a:rPr lang="it-IT" sz="1600" dirty="0" err="1" smtClean="0"/>
              <a:t>amount</a:t>
            </a:r>
            <a:r>
              <a:rPr lang="it-IT" sz="1600" dirty="0" smtClean="0"/>
              <a:t> of the </a:t>
            </a:r>
            <a:r>
              <a:rPr lang="it-IT" sz="1600" dirty="0" err="1" smtClean="0"/>
              <a:t>pollutant</a:t>
            </a:r>
            <a:r>
              <a:rPr lang="it-IT" sz="1600" dirty="0" smtClean="0"/>
              <a:t> </a:t>
            </a:r>
            <a:r>
              <a:rPr lang="it-IT" sz="1600" dirty="0" err="1" smtClean="0"/>
              <a:t>adsorbed</a:t>
            </a:r>
            <a:r>
              <a:rPr lang="it-IT" sz="1600" dirty="0" smtClean="0"/>
              <a:t> </a:t>
            </a:r>
            <a:r>
              <a:rPr lang="it-IT" sz="1600" dirty="0" err="1" smtClean="0"/>
              <a:t>after</a:t>
            </a:r>
            <a:r>
              <a:rPr lang="it-IT" sz="1600" dirty="0" smtClean="0"/>
              <a:t> </a:t>
            </a:r>
            <a:r>
              <a:rPr lang="it-IT" sz="1600" dirty="0" err="1" smtClean="0"/>
              <a:t>exposure</a:t>
            </a:r>
            <a:r>
              <a:rPr lang="it-IT" sz="1600" dirty="0" smtClean="0"/>
              <a:t> to the </a:t>
            </a:r>
            <a:r>
              <a:rPr lang="it-IT" sz="1600" dirty="0" err="1" smtClean="0"/>
              <a:t>environment</a:t>
            </a:r>
            <a:r>
              <a:rPr lang="it-IT" sz="1600" dirty="0" smtClean="0"/>
              <a:t>.</a:t>
            </a:r>
          </a:p>
          <a:p>
            <a:pPr algn="just"/>
            <a:endParaRPr lang="it-IT" sz="1600" dirty="0"/>
          </a:p>
          <a:p>
            <a:pPr algn="just"/>
            <a:r>
              <a:rPr lang="it-IT" sz="1600" dirty="0" err="1" smtClean="0"/>
              <a:t>Each</a:t>
            </a:r>
            <a:r>
              <a:rPr lang="it-IT" sz="1600" dirty="0" smtClean="0"/>
              <a:t> membrane can be </a:t>
            </a:r>
            <a:r>
              <a:rPr lang="it-IT" sz="1600" dirty="0" err="1" smtClean="0"/>
              <a:t>recovered</a:t>
            </a:r>
            <a:r>
              <a:rPr lang="it-IT" sz="1600" dirty="0" smtClean="0"/>
              <a:t> !</a:t>
            </a:r>
            <a:endParaRPr lang="en-US" sz="1600" dirty="0"/>
          </a:p>
        </p:txBody>
      </p:sp>
      <p:sp>
        <p:nvSpPr>
          <p:cNvPr id="3" name="CasellaDiTesto 2"/>
          <p:cNvSpPr txBox="1"/>
          <p:nvPr/>
        </p:nvSpPr>
        <p:spPr>
          <a:xfrm>
            <a:off x="323528" y="1124744"/>
            <a:ext cx="2912529" cy="369332"/>
          </a:xfrm>
          <a:prstGeom prst="rect">
            <a:avLst/>
          </a:prstGeom>
          <a:noFill/>
        </p:spPr>
        <p:txBody>
          <a:bodyPr wrap="none" rtlCol="0">
            <a:spAutoFit/>
          </a:bodyPr>
          <a:lstStyle/>
          <a:p>
            <a:r>
              <a:rPr lang="it-IT" b="1" i="1" dirty="0" err="1" smtClean="0">
                <a:solidFill>
                  <a:srgbClr val="C00000"/>
                </a:solidFill>
              </a:rPr>
              <a:t>Examples</a:t>
            </a:r>
            <a:r>
              <a:rPr lang="it-IT" b="1" i="1" dirty="0" smtClean="0">
                <a:solidFill>
                  <a:srgbClr val="C00000"/>
                </a:solidFill>
              </a:rPr>
              <a:t> of </a:t>
            </a:r>
            <a:r>
              <a:rPr lang="it-IT" b="1" i="1" dirty="0" err="1">
                <a:solidFill>
                  <a:srgbClr val="C00000"/>
                </a:solidFill>
              </a:rPr>
              <a:t>c</a:t>
            </a:r>
            <a:r>
              <a:rPr lang="it-IT" b="1" i="1" dirty="0" err="1" smtClean="0">
                <a:solidFill>
                  <a:srgbClr val="C00000"/>
                </a:solidFill>
              </a:rPr>
              <a:t>ouples</a:t>
            </a:r>
            <a:r>
              <a:rPr lang="it-IT" b="1" i="1" dirty="0" smtClean="0">
                <a:solidFill>
                  <a:srgbClr val="C00000"/>
                </a:solidFill>
              </a:rPr>
              <a:t> of </a:t>
            </a:r>
            <a:r>
              <a:rPr lang="it-IT" b="1" i="1" dirty="0" err="1" smtClean="0">
                <a:solidFill>
                  <a:srgbClr val="C00000"/>
                </a:solidFill>
              </a:rPr>
              <a:t>PASs</a:t>
            </a:r>
            <a:r>
              <a:rPr lang="it-IT" b="1" i="1" dirty="0" smtClean="0">
                <a:solidFill>
                  <a:srgbClr val="C00000"/>
                </a:solidFill>
              </a:rPr>
              <a:t> </a:t>
            </a:r>
            <a:endParaRPr lang="en-US" b="1" i="1" dirty="0">
              <a:solidFill>
                <a:srgbClr val="C00000"/>
              </a:solidFill>
            </a:endParaRPr>
          </a:p>
        </p:txBody>
      </p:sp>
    </p:spTree>
    <p:extLst>
      <p:ext uri="{BB962C8B-B14F-4D97-AF65-F5344CB8AC3E}">
        <p14:creationId xmlns:p14="http://schemas.microsoft.com/office/powerpoint/2010/main" val="8495051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6512" y="26040"/>
            <a:ext cx="3241031" cy="461665"/>
          </a:xfrm>
          <a:prstGeom prst="rect">
            <a:avLst/>
          </a:prstGeom>
          <a:noFill/>
        </p:spPr>
        <p:txBody>
          <a:bodyPr wrap="square" rtlCol="0">
            <a:spAutoFit/>
          </a:bodyPr>
          <a:lstStyle/>
          <a:p>
            <a:r>
              <a:rPr lang="it-IT" sz="2400" b="1" dirty="0">
                <a:solidFill>
                  <a:srgbClr val="0070C0"/>
                </a:solidFill>
                <a:effectLst>
                  <a:outerShdw blurRad="38100" dist="38100" dir="2700000" algn="tl">
                    <a:srgbClr val="000000">
                      <a:alpha val="43137"/>
                    </a:srgbClr>
                  </a:outerShdw>
                </a:effectLst>
              </a:rPr>
              <a:t>Monte </a:t>
            </a:r>
            <a:r>
              <a:rPr lang="it-IT" sz="2400" b="1" dirty="0" smtClean="0">
                <a:solidFill>
                  <a:srgbClr val="0070C0"/>
                </a:solidFill>
                <a:effectLst>
                  <a:outerShdw blurRad="38100" dist="38100" dir="2700000" algn="tl">
                    <a:srgbClr val="000000">
                      <a:alpha val="43137"/>
                    </a:srgbClr>
                  </a:outerShdw>
                </a:effectLst>
              </a:rPr>
              <a:t>Curcio - ITALY</a:t>
            </a:r>
            <a:endParaRPr lang="it-IT" dirty="0"/>
          </a:p>
        </p:txBody>
      </p:sp>
      <p:graphicFrame>
        <p:nvGraphicFramePr>
          <p:cNvPr id="10" name="Grafico 9"/>
          <p:cNvGraphicFramePr>
            <a:graphicFrameLocks/>
          </p:cNvGraphicFramePr>
          <p:nvPr>
            <p:extLst>
              <p:ext uri="{D42A27DB-BD31-4B8C-83A1-F6EECF244321}">
                <p14:modId xmlns:p14="http://schemas.microsoft.com/office/powerpoint/2010/main" val="2242235519"/>
              </p:ext>
            </p:extLst>
          </p:nvPr>
        </p:nvGraphicFramePr>
        <p:xfrm>
          <a:off x="15958" y="884521"/>
          <a:ext cx="4194225" cy="2144738"/>
        </p:xfrm>
        <a:graphic>
          <a:graphicData uri="http://schemas.openxmlformats.org/drawingml/2006/chart">
            <c:chart xmlns:c="http://schemas.openxmlformats.org/drawingml/2006/chart" xmlns:r="http://schemas.openxmlformats.org/officeDocument/2006/relationships" r:id="rId3"/>
          </a:graphicData>
        </a:graphic>
      </p:graphicFrame>
      <p:sp>
        <p:nvSpPr>
          <p:cNvPr id="12" name="CasellaDiTesto 11"/>
          <p:cNvSpPr txBox="1"/>
          <p:nvPr/>
        </p:nvSpPr>
        <p:spPr>
          <a:xfrm>
            <a:off x="-27963" y="554559"/>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graphicFrame>
        <p:nvGraphicFramePr>
          <p:cNvPr id="26" name="Grafico 25"/>
          <p:cNvGraphicFramePr>
            <a:graphicFrameLocks/>
          </p:cNvGraphicFramePr>
          <p:nvPr>
            <p:extLst>
              <p:ext uri="{D42A27DB-BD31-4B8C-83A1-F6EECF244321}">
                <p14:modId xmlns:p14="http://schemas.microsoft.com/office/powerpoint/2010/main" val="1566582532"/>
              </p:ext>
            </p:extLst>
          </p:nvPr>
        </p:nvGraphicFramePr>
        <p:xfrm>
          <a:off x="220171" y="4017223"/>
          <a:ext cx="4130189" cy="2088232"/>
        </p:xfrm>
        <a:graphic>
          <a:graphicData uri="http://schemas.openxmlformats.org/drawingml/2006/chart">
            <c:chart xmlns:c="http://schemas.openxmlformats.org/drawingml/2006/chart" xmlns:r="http://schemas.openxmlformats.org/officeDocument/2006/relationships" r:id="rId4"/>
          </a:graphicData>
        </a:graphic>
      </p:graphicFrame>
      <p:sp>
        <p:nvSpPr>
          <p:cNvPr id="27" name="CasellaDiTesto 26"/>
          <p:cNvSpPr txBox="1"/>
          <p:nvPr/>
        </p:nvSpPr>
        <p:spPr>
          <a:xfrm>
            <a:off x="123226" y="3717032"/>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sp>
        <p:nvSpPr>
          <p:cNvPr id="8" name="CasellaDiTesto 7"/>
          <p:cNvSpPr txBox="1"/>
          <p:nvPr/>
        </p:nvSpPr>
        <p:spPr>
          <a:xfrm>
            <a:off x="1808872" y="614206"/>
            <a:ext cx="1020664" cy="369332"/>
          </a:xfrm>
          <a:prstGeom prst="rect">
            <a:avLst/>
          </a:prstGeom>
          <a:noFill/>
        </p:spPr>
        <p:txBody>
          <a:bodyPr wrap="none" rtlCol="0">
            <a:spAutoFit/>
          </a:bodyPr>
          <a:lstStyle/>
          <a:p>
            <a:r>
              <a:rPr lang="it-IT" b="1" dirty="0" smtClean="0">
                <a:effectLst>
                  <a:outerShdw blurRad="38100" dist="38100" dir="2700000" algn="tl">
                    <a:srgbClr val="000000">
                      <a:alpha val="43137"/>
                    </a:srgbClr>
                  </a:outerShdw>
                </a:effectLst>
              </a:rPr>
              <a:t>PAS data</a:t>
            </a:r>
            <a:endParaRPr lang="en-US" b="1" dirty="0">
              <a:effectLst>
                <a:outerShdw blurRad="38100" dist="38100" dir="2700000" algn="tl">
                  <a:srgbClr val="000000">
                    <a:alpha val="43137"/>
                  </a:srgbClr>
                </a:outerShdw>
              </a:effectLst>
            </a:endParaRPr>
          </a:p>
        </p:txBody>
      </p:sp>
      <p:sp>
        <p:nvSpPr>
          <p:cNvPr id="28" name="CasellaDiTesto 27"/>
          <p:cNvSpPr txBox="1"/>
          <p:nvPr/>
        </p:nvSpPr>
        <p:spPr>
          <a:xfrm>
            <a:off x="0" y="3212976"/>
            <a:ext cx="3241031" cy="461665"/>
          </a:xfrm>
          <a:prstGeom prst="rect">
            <a:avLst/>
          </a:prstGeom>
          <a:noFill/>
        </p:spPr>
        <p:txBody>
          <a:bodyPr wrap="square" rtlCol="0">
            <a:spAutoFit/>
          </a:bodyPr>
          <a:lstStyle/>
          <a:p>
            <a:r>
              <a:rPr lang="it-IT" sz="2400" b="1" dirty="0" err="1" smtClean="0">
                <a:solidFill>
                  <a:srgbClr val="0070C0"/>
                </a:solidFill>
                <a:effectLst>
                  <a:outerShdw blurRad="38100" dist="38100" dir="2700000" algn="tl">
                    <a:srgbClr val="000000">
                      <a:alpha val="43137"/>
                    </a:srgbClr>
                  </a:outerShdw>
                </a:effectLst>
              </a:rPr>
              <a:t>Bariloche</a:t>
            </a:r>
            <a:r>
              <a:rPr lang="it-IT" sz="2400" b="1" dirty="0" smtClean="0">
                <a:solidFill>
                  <a:srgbClr val="0070C0"/>
                </a:solidFill>
                <a:effectLst>
                  <a:outerShdw blurRad="38100" dist="38100" dir="2700000" algn="tl">
                    <a:srgbClr val="000000">
                      <a:alpha val="43137"/>
                    </a:srgbClr>
                  </a:outerShdw>
                </a:effectLst>
              </a:rPr>
              <a:t> - ARGENTINA</a:t>
            </a:r>
            <a:endParaRPr lang="it-IT" dirty="0"/>
          </a:p>
        </p:txBody>
      </p:sp>
      <p:sp>
        <p:nvSpPr>
          <p:cNvPr id="29" name="CasellaDiTesto 28"/>
          <p:cNvSpPr txBox="1"/>
          <p:nvPr/>
        </p:nvSpPr>
        <p:spPr>
          <a:xfrm>
            <a:off x="1813393" y="3789851"/>
            <a:ext cx="1020664" cy="369332"/>
          </a:xfrm>
          <a:prstGeom prst="rect">
            <a:avLst/>
          </a:prstGeom>
          <a:noFill/>
        </p:spPr>
        <p:txBody>
          <a:bodyPr wrap="none" rtlCol="0">
            <a:spAutoFit/>
          </a:bodyPr>
          <a:lstStyle/>
          <a:p>
            <a:r>
              <a:rPr lang="it-IT" b="1" dirty="0" smtClean="0">
                <a:effectLst>
                  <a:outerShdw blurRad="38100" dist="38100" dir="2700000" algn="tl">
                    <a:srgbClr val="000000">
                      <a:alpha val="43137"/>
                    </a:srgbClr>
                  </a:outerShdw>
                </a:effectLst>
              </a:rPr>
              <a:t>PAS data</a:t>
            </a:r>
            <a:endParaRPr lang="en-US" b="1" dirty="0">
              <a:effectLst>
                <a:outerShdw blurRad="38100" dist="38100" dir="2700000" algn="tl">
                  <a:srgbClr val="000000">
                    <a:alpha val="43137"/>
                  </a:srgbClr>
                </a:outerShdw>
              </a:effectLst>
            </a:endParaRPr>
          </a:p>
        </p:txBody>
      </p:sp>
      <p:grpSp>
        <p:nvGrpSpPr>
          <p:cNvPr id="25" name="Gruppo 24"/>
          <p:cNvGrpSpPr/>
          <p:nvPr/>
        </p:nvGrpSpPr>
        <p:grpSpPr>
          <a:xfrm>
            <a:off x="-37661" y="6306462"/>
            <a:ext cx="9144000" cy="547211"/>
            <a:chOff x="0" y="6286520"/>
            <a:chExt cx="9144000" cy="547211"/>
          </a:xfrm>
        </p:grpSpPr>
        <p:sp>
          <p:nvSpPr>
            <p:cNvPr id="31"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33" name="Immagine 32" descr="logo_arial.gif"/>
            <p:cNvPicPr>
              <a:picLocks noChangeAspect="1"/>
            </p:cNvPicPr>
            <p:nvPr/>
          </p:nvPicPr>
          <p:blipFill>
            <a:blip r:embed="rId5"/>
            <a:stretch>
              <a:fillRect/>
            </a:stretch>
          </p:blipFill>
          <p:spPr>
            <a:xfrm>
              <a:off x="37821" y="6286520"/>
              <a:ext cx="647224" cy="547211"/>
            </a:xfrm>
            <a:prstGeom prst="rect">
              <a:avLst/>
            </a:prstGeom>
            <a:noFill/>
            <a:ln>
              <a:noFill/>
            </a:ln>
          </p:spPr>
        </p:pic>
        <p:sp>
          <p:nvSpPr>
            <p:cNvPr id="36"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graphicFrame>
        <p:nvGraphicFramePr>
          <p:cNvPr id="4" name="Oggetto 3"/>
          <p:cNvGraphicFramePr>
            <a:graphicFrameLocks noChangeAspect="1"/>
          </p:cNvGraphicFramePr>
          <p:nvPr>
            <p:extLst>
              <p:ext uri="{D42A27DB-BD31-4B8C-83A1-F6EECF244321}">
                <p14:modId xmlns:p14="http://schemas.microsoft.com/office/powerpoint/2010/main" val="467165258"/>
              </p:ext>
            </p:extLst>
          </p:nvPr>
        </p:nvGraphicFramePr>
        <p:xfrm>
          <a:off x="4355976" y="3573016"/>
          <a:ext cx="5658306" cy="3291158"/>
        </p:xfrm>
        <a:graphic>
          <a:graphicData uri="http://schemas.openxmlformats.org/presentationml/2006/ole">
            <mc:AlternateContent xmlns:mc="http://schemas.openxmlformats.org/markup-compatibility/2006">
              <mc:Choice xmlns:v="urn:schemas-microsoft-com:vml" Requires="v">
                <p:oleObj spid="_x0000_s2077" name="Graph" r:id="rId6" imgW="4161600" imgH="2926080" progId="Origin50.Graph">
                  <p:embed/>
                </p:oleObj>
              </mc:Choice>
              <mc:Fallback>
                <p:oleObj name="Graph" r:id="rId6" imgW="4161600" imgH="2926080" progId="Origin50.Graph">
                  <p:embed/>
                  <p:pic>
                    <p:nvPicPr>
                      <p:cNvPr id="0" name=""/>
                      <p:cNvPicPr/>
                      <p:nvPr/>
                    </p:nvPicPr>
                    <p:blipFill>
                      <a:blip r:embed="rId7"/>
                      <a:stretch>
                        <a:fillRect/>
                      </a:stretch>
                    </p:blipFill>
                    <p:spPr>
                      <a:xfrm>
                        <a:off x="4355976" y="3573016"/>
                        <a:ext cx="5658306" cy="3291158"/>
                      </a:xfrm>
                      <a:prstGeom prst="rect">
                        <a:avLst/>
                      </a:prstGeom>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792012608"/>
              </p:ext>
            </p:extLst>
          </p:nvPr>
        </p:nvGraphicFramePr>
        <p:xfrm>
          <a:off x="4355976" y="614207"/>
          <a:ext cx="5832648" cy="3146910"/>
        </p:xfrm>
        <a:graphic>
          <a:graphicData uri="http://schemas.openxmlformats.org/presentationml/2006/ole">
            <mc:AlternateContent xmlns:mc="http://schemas.openxmlformats.org/markup-compatibility/2006">
              <mc:Choice xmlns:v="urn:schemas-microsoft-com:vml" Requires="v">
                <p:oleObj spid="_x0000_s2078" name="Graph" r:id="rId8" imgW="4161600" imgH="2926080" progId="Origin50.Graph">
                  <p:embed/>
                </p:oleObj>
              </mc:Choice>
              <mc:Fallback>
                <p:oleObj name="Graph" r:id="rId8" imgW="4161600" imgH="2926080" progId="Origin50.Graph">
                  <p:embed/>
                  <p:pic>
                    <p:nvPicPr>
                      <p:cNvPr id="0" name=""/>
                      <p:cNvPicPr/>
                      <p:nvPr/>
                    </p:nvPicPr>
                    <p:blipFill>
                      <a:blip r:embed="rId9"/>
                      <a:stretch>
                        <a:fillRect/>
                      </a:stretch>
                    </p:blipFill>
                    <p:spPr>
                      <a:xfrm>
                        <a:off x="4355976" y="614207"/>
                        <a:ext cx="5832648" cy="3146910"/>
                      </a:xfrm>
                      <a:prstGeom prst="rect">
                        <a:avLst/>
                      </a:prstGeom>
                    </p:spPr>
                  </p:pic>
                </p:oleObj>
              </mc:Fallback>
            </mc:AlternateContent>
          </a:graphicData>
        </a:graphic>
      </p:graphicFrame>
    </p:spTree>
    <p:extLst>
      <p:ext uri="{BB962C8B-B14F-4D97-AF65-F5344CB8AC3E}">
        <p14:creationId xmlns:p14="http://schemas.microsoft.com/office/powerpoint/2010/main" val="2823116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3"/>
          <p:cNvSpPr txBox="1">
            <a:spLocks noChangeArrowheads="1"/>
          </p:cNvSpPr>
          <p:nvPr/>
        </p:nvSpPr>
        <p:spPr bwMode="auto">
          <a:xfrm>
            <a:off x="214282" y="980728"/>
            <a:ext cx="8786842" cy="49551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0" tIns="45715" rIns="91430" bIns="45715">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sz="1800" b="1" u="sng" dirty="0">
                <a:solidFill>
                  <a:srgbClr val="008000"/>
                </a:solidFill>
                <a:latin typeface="+mn-lt"/>
                <a:cs typeface="Arial" pitchFamily="34" charset="0"/>
              </a:rPr>
              <a:t>Air </a:t>
            </a:r>
            <a:r>
              <a:rPr lang="en-GB" sz="1800" b="1" u="sng" dirty="0" smtClean="0">
                <a:solidFill>
                  <a:srgbClr val="008000"/>
                </a:solidFill>
                <a:latin typeface="+mn-lt"/>
                <a:cs typeface="Arial" pitchFamily="34" charset="0"/>
              </a:rPr>
              <a:t>monitoring (CNR-IIA)</a:t>
            </a:r>
            <a:r>
              <a:rPr lang="en-GB" sz="1800" b="1" dirty="0" smtClean="0">
                <a:solidFill>
                  <a:srgbClr val="008000"/>
                </a:solidFill>
                <a:latin typeface="+mn-lt"/>
                <a:cs typeface="Arial" pitchFamily="34" charset="0"/>
              </a:rPr>
              <a:t>: </a:t>
            </a:r>
          </a:p>
          <a:p>
            <a:pPr eaLnBrk="1" hangingPunct="1">
              <a:defRPr/>
            </a:pPr>
            <a:endParaRPr lang="en-GB" sz="500" dirty="0" smtClean="0">
              <a:solidFill>
                <a:srgbClr val="000099"/>
              </a:solidFill>
              <a:latin typeface="+mn-lt"/>
              <a:cs typeface="Arial" pitchFamily="34" charset="0"/>
            </a:endParaRPr>
          </a:p>
          <a:p>
            <a:pPr eaLnBrk="1" hangingPunct="1">
              <a:defRPr/>
            </a:pPr>
            <a:r>
              <a:rPr lang="en-GB" sz="1800" dirty="0" smtClean="0">
                <a:solidFill>
                  <a:srgbClr val="000099"/>
                </a:solidFill>
                <a:latin typeface="+mn-lt"/>
                <a:cs typeface="Arial" pitchFamily="34" charset="0"/>
              </a:rPr>
              <a:t>Development </a:t>
            </a:r>
            <a:r>
              <a:rPr lang="en-GB" sz="1800" dirty="0">
                <a:solidFill>
                  <a:srgbClr val="000099"/>
                </a:solidFill>
                <a:latin typeface="+mn-lt"/>
                <a:cs typeface="Arial" pitchFamily="34" charset="0"/>
              </a:rPr>
              <a:t>of a monitoring plan on presence of mercury in ambient air </a:t>
            </a:r>
            <a:endParaRPr lang="en-GB" sz="1800" dirty="0" smtClean="0">
              <a:solidFill>
                <a:srgbClr val="000099"/>
              </a:solidFill>
              <a:latin typeface="+mn-lt"/>
              <a:cs typeface="Arial" pitchFamily="34" charset="0"/>
            </a:endParaRPr>
          </a:p>
          <a:p>
            <a:pPr marL="342865" indent="-342865" eaLnBrk="1" hangingPunct="1">
              <a:buFont typeface="Arial"/>
              <a:buChar char="•"/>
              <a:defRPr/>
            </a:pPr>
            <a:r>
              <a:rPr lang="en-GB" sz="1800" b="1" dirty="0" smtClean="0">
                <a:solidFill>
                  <a:srgbClr val="000099"/>
                </a:solidFill>
                <a:latin typeface="+mn-lt"/>
                <a:cs typeface="Arial" pitchFamily="34" charset="0"/>
              </a:rPr>
              <a:t>Activity 1</a:t>
            </a:r>
            <a:r>
              <a:rPr lang="en-GB" sz="1800" b="1" dirty="0">
                <a:solidFill>
                  <a:srgbClr val="000099"/>
                </a:solidFill>
                <a:latin typeface="+mn-lt"/>
                <a:cs typeface="Arial" pitchFamily="34" charset="0"/>
              </a:rPr>
              <a:t>:</a:t>
            </a:r>
            <a:r>
              <a:rPr lang="en-GB" sz="1800" dirty="0">
                <a:solidFill>
                  <a:srgbClr val="000099"/>
                </a:solidFill>
                <a:latin typeface="+mn-lt"/>
                <a:cs typeface="Arial" pitchFamily="34" charset="0"/>
              </a:rPr>
              <a:t> Establish a network for atmospheric samples by developing passive air samples to complement the GMOS work</a:t>
            </a:r>
          </a:p>
          <a:p>
            <a:pPr marL="342865" indent="-342865" eaLnBrk="1" hangingPunct="1">
              <a:buFont typeface="Arial"/>
              <a:buChar char="•"/>
              <a:defRPr/>
            </a:pPr>
            <a:r>
              <a:rPr lang="en-GB" sz="1800" b="1" dirty="0">
                <a:solidFill>
                  <a:srgbClr val="000099"/>
                </a:solidFill>
                <a:latin typeface="+mn-lt"/>
                <a:cs typeface="Arial" pitchFamily="34" charset="0"/>
              </a:rPr>
              <a:t>Activity </a:t>
            </a:r>
            <a:r>
              <a:rPr lang="en-GB" sz="1800" b="1" dirty="0" smtClean="0">
                <a:solidFill>
                  <a:srgbClr val="000099"/>
                </a:solidFill>
                <a:latin typeface="+mn-lt"/>
                <a:cs typeface="Arial" pitchFamily="34" charset="0"/>
              </a:rPr>
              <a:t>2</a:t>
            </a:r>
            <a:r>
              <a:rPr lang="en-GB" sz="1800" dirty="0">
                <a:solidFill>
                  <a:srgbClr val="000099"/>
                </a:solidFill>
                <a:latin typeface="+mn-lt"/>
                <a:cs typeface="Arial" pitchFamily="34" charset="0"/>
              </a:rPr>
              <a:t>: Conduct a pilot testing of the atmospheric network for one year</a:t>
            </a:r>
          </a:p>
          <a:p>
            <a:pPr marL="342865" indent="-342865" eaLnBrk="1" hangingPunct="1">
              <a:buFont typeface="Arial"/>
              <a:buChar char="•"/>
              <a:defRPr/>
            </a:pPr>
            <a:r>
              <a:rPr lang="en-GB" sz="1800" b="1" dirty="0">
                <a:solidFill>
                  <a:srgbClr val="000099"/>
                </a:solidFill>
                <a:latin typeface="+mn-lt"/>
                <a:cs typeface="Arial" pitchFamily="34" charset="0"/>
              </a:rPr>
              <a:t>Activity </a:t>
            </a:r>
            <a:r>
              <a:rPr lang="en-GB" sz="1800" b="1" dirty="0" smtClean="0">
                <a:solidFill>
                  <a:srgbClr val="000099"/>
                </a:solidFill>
                <a:latin typeface="+mn-lt"/>
                <a:cs typeface="Arial" pitchFamily="34" charset="0"/>
              </a:rPr>
              <a:t>3</a:t>
            </a:r>
            <a:r>
              <a:rPr lang="en-GB" sz="1800" dirty="0">
                <a:solidFill>
                  <a:srgbClr val="000099"/>
                </a:solidFill>
                <a:latin typeface="+mn-lt"/>
                <a:cs typeface="Arial" pitchFamily="34" charset="0"/>
              </a:rPr>
              <a:t>: draft a proposal for a worldwide air monitoring plan, including interaction between active and passive sampling </a:t>
            </a:r>
            <a:r>
              <a:rPr lang="en-GB" sz="1800" dirty="0" smtClean="0">
                <a:solidFill>
                  <a:srgbClr val="000099"/>
                </a:solidFill>
                <a:latin typeface="+mn-lt"/>
                <a:cs typeface="Arial" pitchFamily="34" charset="0"/>
              </a:rPr>
              <a:t>techniques.</a:t>
            </a:r>
          </a:p>
          <a:p>
            <a:pPr marL="342865" indent="-342865" eaLnBrk="1" hangingPunct="1">
              <a:buFont typeface="Arial"/>
              <a:buChar char="•"/>
              <a:defRPr/>
            </a:pPr>
            <a:endParaRPr lang="en-GB" sz="1800" dirty="0">
              <a:solidFill>
                <a:srgbClr val="000099"/>
              </a:solidFill>
              <a:latin typeface="+mn-lt"/>
              <a:ea typeface="MS PGothic" pitchFamily="34" charset="-128"/>
              <a:cs typeface="Arial" pitchFamily="34" charset="0"/>
            </a:endParaRPr>
          </a:p>
          <a:p>
            <a:pPr lvl="3" indent="0" eaLnBrk="1" hangingPunct="1">
              <a:defRPr/>
            </a:pPr>
            <a:r>
              <a:rPr lang="en-GB" sz="1800" dirty="0" smtClean="0">
                <a:solidFill>
                  <a:srgbClr val="000099"/>
                </a:solidFill>
                <a:latin typeface="+mn-lt"/>
                <a:ea typeface="MS PGothic" pitchFamily="34" charset="-128"/>
              </a:rPr>
              <a:t>Cooperation </a:t>
            </a:r>
            <a:r>
              <a:rPr lang="en-GB" sz="1800" dirty="0">
                <a:solidFill>
                  <a:srgbClr val="000099"/>
                </a:solidFill>
                <a:latin typeface="+mn-lt"/>
                <a:ea typeface="MS PGothic" pitchFamily="34" charset="-128"/>
              </a:rPr>
              <a:t>between UN environment  - GEF, WHO </a:t>
            </a:r>
            <a:r>
              <a:rPr lang="en-GB" sz="1800" dirty="0" smtClean="0">
                <a:solidFill>
                  <a:srgbClr val="000099"/>
                </a:solidFill>
                <a:latin typeface="+mn-lt"/>
                <a:ea typeface="MS PGothic" pitchFamily="34" charset="-128"/>
              </a:rPr>
              <a:t>and </a:t>
            </a:r>
            <a:r>
              <a:rPr lang="en-GB" sz="1800" dirty="0">
                <a:solidFill>
                  <a:srgbClr val="000099"/>
                </a:solidFill>
                <a:latin typeface="+mn-lt"/>
                <a:ea typeface="MS PGothic" pitchFamily="34" charset="-128"/>
              </a:rPr>
              <a:t>GMOS </a:t>
            </a:r>
            <a:r>
              <a:rPr lang="en-GB" sz="1800" dirty="0" smtClean="0">
                <a:solidFill>
                  <a:srgbClr val="000099"/>
                </a:solidFill>
                <a:latin typeface="+mn-lt"/>
                <a:ea typeface="MS PGothic" pitchFamily="34" charset="-128"/>
              </a:rPr>
              <a:t>network (</a:t>
            </a:r>
            <a:r>
              <a:rPr lang="en-GB" sz="1800" dirty="0" err="1">
                <a:solidFill>
                  <a:srgbClr val="000099"/>
                </a:solidFill>
                <a:latin typeface="+mn-lt"/>
                <a:ea typeface="MS PGothic" pitchFamily="34" charset="-128"/>
              </a:rPr>
              <a:t>www.gmos.eu</a:t>
            </a:r>
            <a:r>
              <a:rPr lang="en-GB" sz="1800" dirty="0">
                <a:solidFill>
                  <a:srgbClr val="000099"/>
                </a:solidFill>
                <a:latin typeface="+mn-lt"/>
                <a:ea typeface="MS PGothic" pitchFamily="34" charset="-128"/>
              </a:rPr>
              <a:t>) lead by CNR-</a:t>
            </a:r>
            <a:r>
              <a:rPr lang="en-GB" sz="1800" dirty="0" smtClean="0">
                <a:solidFill>
                  <a:srgbClr val="000099"/>
                </a:solidFill>
                <a:latin typeface="+mn-lt"/>
                <a:ea typeface="MS PGothic" pitchFamily="34" charset="-128"/>
              </a:rPr>
              <a:t>IIA</a:t>
            </a:r>
            <a:endParaRPr lang="en-GB" sz="1800" dirty="0">
              <a:solidFill>
                <a:srgbClr val="000099"/>
              </a:solidFill>
              <a:latin typeface="+mn-lt"/>
              <a:ea typeface="MS PGothic" pitchFamily="34" charset="-128"/>
            </a:endParaRPr>
          </a:p>
          <a:p>
            <a:pPr indent="719138" algn="r" eaLnBrk="1" hangingPunct="1">
              <a:defRPr/>
            </a:pPr>
            <a:r>
              <a:rPr lang="en-GB" sz="1800" dirty="0" smtClean="0">
                <a:solidFill>
                  <a:srgbClr val="000099"/>
                </a:solidFill>
                <a:latin typeface="+mn-lt"/>
                <a:ea typeface="MS PGothic" pitchFamily="34" charset="-128"/>
              </a:rPr>
              <a:t>      </a:t>
            </a:r>
            <a:endParaRPr lang="en-GB" sz="1800" dirty="0" smtClean="0">
              <a:solidFill>
                <a:srgbClr val="000099"/>
              </a:solidFill>
              <a:latin typeface="+mn-lt"/>
              <a:cs typeface="Arial" pitchFamily="34" charset="0"/>
            </a:endParaRPr>
          </a:p>
          <a:p>
            <a:pPr marL="2062163" indent="-2062163" eaLnBrk="1" hangingPunct="1">
              <a:defRPr/>
            </a:pPr>
            <a:r>
              <a:rPr lang="en-GB" sz="1800" dirty="0" smtClean="0">
                <a:solidFill>
                  <a:srgbClr val="000099"/>
                </a:solidFill>
                <a:latin typeface="+mn-lt"/>
                <a:cs typeface="Arial" pitchFamily="34" charset="0"/>
              </a:rPr>
              <a:t>	is a </a:t>
            </a:r>
            <a:r>
              <a:rPr lang="en-GB" sz="1800" dirty="0" smtClean="0">
                <a:solidFill>
                  <a:srgbClr val="000099"/>
                </a:solidFill>
                <a:latin typeface="+mn-lt"/>
                <a:ea typeface="MS PGothic" pitchFamily="34" charset="-128"/>
              </a:rPr>
              <a:t>global scale monitoring network established within the project funded by the European Union (FP7). </a:t>
            </a:r>
          </a:p>
          <a:p>
            <a:pPr eaLnBrk="1" hangingPunct="1">
              <a:defRPr/>
            </a:pPr>
            <a:endParaRPr lang="en-GB" sz="500" dirty="0" smtClean="0">
              <a:solidFill>
                <a:srgbClr val="008000"/>
              </a:solidFill>
              <a:latin typeface="+mn-lt"/>
              <a:cs typeface="Arial" pitchFamily="34" charset="0"/>
            </a:endParaRPr>
          </a:p>
          <a:p>
            <a:pPr eaLnBrk="1" hangingPunct="1">
              <a:defRPr/>
            </a:pPr>
            <a:r>
              <a:rPr lang="en-GB" sz="1800" b="1" u="sng" dirty="0" smtClean="0">
                <a:solidFill>
                  <a:srgbClr val="0000FF"/>
                </a:solidFill>
                <a:latin typeface="+mn-lt"/>
                <a:cs typeface="Arial" pitchFamily="34" charset="0"/>
              </a:rPr>
              <a:t>Expected </a:t>
            </a:r>
            <a:r>
              <a:rPr lang="en-GB" sz="1800" b="1" u="sng" dirty="0">
                <a:solidFill>
                  <a:srgbClr val="0000FF"/>
                </a:solidFill>
                <a:latin typeface="+mn-lt"/>
                <a:cs typeface="Arial" pitchFamily="34" charset="0"/>
              </a:rPr>
              <a:t>Outcome</a:t>
            </a:r>
            <a:r>
              <a:rPr lang="en-GB" sz="1800" dirty="0" smtClean="0">
                <a:solidFill>
                  <a:srgbClr val="0000FF"/>
                </a:solidFill>
                <a:latin typeface="+mn-lt"/>
                <a:cs typeface="Arial" pitchFamily="34" charset="0"/>
              </a:rPr>
              <a:t>:</a:t>
            </a:r>
          </a:p>
          <a:p>
            <a:pPr eaLnBrk="1" hangingPunct="1">
              <a:defRPr/>
            </a:pPr>
            <a:r>
              <a:rPr lang="en-GB" sz="1800" dirty="0" smtClean="0">
                <a:solidFill>
                  <a:srgbClr val="0000FF"/>
                </a:solidFill>
                <a:latin typeface="+mn-lt"/>
                <a:cs typeface="Arial" pitchFamily="34" charset="0"/>
              </a:rPr>
              <a:t>Enhanced </a:t>
            </a:r>
            <a:r>
              <a:rPr lang="en-GB" sz="1800" dirty="0">
                <a:solidFill>
                  <a:srgbClr val="0000FF"/>
                </a:solidFill>
                <a:latin typeface="+mn-lt"/>
                <a:cs typeface="Arial" pitchFamily="34" charset="0"/>
              </a:rPr>
              <a:t>understanding of mercury concentrations in ambient air through the strengthening </a:t>
            </a:r>
            <a:r>
              <a:rPr lang="en-GB" sz="1800" dirty="0" smtClean="0">
                <a:solidFill>
                  <a:srgbClr val="0000FF"/>
                </a:solidFill>
                <a:latin typeface="+mn-lt"/>
                <a:cs typeface="Arial" pitchFamily="34" charset="0"/>
              </a:rPr>
              <a:t>of </a:t>
            </a:r>
            <a:r>
              <a:rPr lang="en-GB" sz="1800" dirty="0">
                <a:solidFill>
                  <a:srgbClr val="0000FF"/>
                </a:solidFill>
                <a:latin typeface="+mn-lt"/>
                <a:cs typeface="Arial" pitchFamily="34" charset="0"/>
              </a:rPr>
              <a:t>the Global Monitoring Observation System (GMOS) and the development of </a:t>
            </a:r>
            <a:r>
              <a:rPr lang="en-GB" sz="1800" dirty="0" smtClean="0">
                <a:solidFill>
                  <a:srgbClr val="0000FF"/>
                </a:solidFill>
                <a:latin typeface="+mn-lt"/>
                <a:cs typeface="Arial" pitchFamily="34" charset="0"/>
              </a:rPr>
              <a:t>the complementary </a:t>
            </a:r>
            <a:r>
              <a:rPr lang="en-GB" sz="1800" dirty="0">
                <a:solidFill>
                  <a:srgbClr val="0000FF"/>
                </a:solidFill>
                <a:latin typeface="+mn-lt"/>
                <a:cs typeface="Arial" pitchFamily="34" charset="0"/>
              </a:rPr>
              <a:t>passive air sampling (PAS) network for ambient air concentrations.</a:t>
            </a:r>
          </a:p>
        </p:txBody>
      </p:sp>
      <p:sp>
        <p:nvSpPr>
          <p:cNvPr id="3" name="Rectangle 2"/>
          <p:cNvSpPr>
            <a:spLocks noChangeArrowheads="1"/>
          </p:cNvSpPr>
          <p:nvPr/>
        </p:nvSpPr>
        <p:spPr bwMode="auto">
          <a:xfrm>
            <a:off x="468000" y="71414"/>
            <a:ext cx="8229600" cy="785818"/>
          </a:xfrm>
          <a:prstGeom prst="rect">
            <a:avLst/>
          </a:prstGeom>
          <a:noFill/>
          <a:ln w="9525">
            <a:noFill/>
            <a:miter lim="800000"/>
            <a:headEnd/>
            <a:tailEnd/>
          </a:ln>
          <a:effectLst/>
        </p:spPr>
        <p:txBody>
          <a:bodyPr lIns="91430" tIns="45715" rIns="91430" bIns="45715" anchor="ctr"/>
          <a:lstStyle/>
          <a:p>
            <a:pPr algn="ctr">
              <a:defRPr/>
            </a:pPr>
            <a:r>
              <a:rPr lang="en-GB" sz="2500" b="1" dirty="0">
                <a:solidFill>
                  <a:srgbClr val="C00000"/>
                </a:solidFill>
                <a:effectLst>
                  <a:outerShdw blurRad="38100" dist="38100" dir="2700000" algn="tl">
                    <a:srgbClr val="C0C0C0"/>
                  </a:outerShdw>
                </a:effectLst>
                <a:latin typeface="Baskerville Old Face" pitchFamily="18" charset="0"/>
              </a:rPr>
              <a:t> </a:t>
            </a:r>
            <a:r>
              <a:rPr lang="en-US" sz="2000" b="1" dirty="0">
                <a:solidFill>
                  <a:srgbClr val="C00000"/>
                </a:solidFill>
                <a:latin typeface="Arial"/>
                <a:cs typeface="Arial"/>
              </a:rPr>
              <a:t>Development of a Plan for Global Monitoring of Human Exposure to and Environmental Concentrations of Mercury</a:t>
            </a:r>
          </a:p>
        </p:txBody>
      </p:sp>
      <p:pic>
        <p:nvPicPr>
          <p:cNvPr id="4" name="Immagine 1"/>
          <p:cNvPicPr>
            <a:picLocks noChangeAspect="1"/>
          </p:cNvPicPr>
          <p:nvPr/>
        </p:nvPicPr>
        <p:blipFill>
          <a:blip r:embed="rId2" cstate="print"/>
          <a:srcRect/>
          <a:stretch>
            <a:fillRect/>
          </a:stretch>
        </p:blipFill>
        <p:spPr bwMode="auto">
          <a:xfrm>
            <a:off x="755576" y="3284984"/>
            <a:ext cx="644484" cy="585030"/>
          </a:xfrm>
          <a:prstGeom prst="rect">
            <a:avLst/>
          </a:prstGeom>
          <a:noFill/>
          <a:ln w="9525">
            <a:noFill/>
            <a:miter lim="800000"/>
            <a:headEnd/>
            <a:tailEnd/>
          </a:ln>
        </p:spPr>
      </p:pic>
      <p:pic>
        <p:nvPicPr>
          <p:cNvPr id="5" name="Picture 2"/>
          <p:cNvPicPr>
            <a:picLocks noChangeAspect="1" noChangeArrowheads="1"/>
          </p:cNvPicPr>
          <p:nvPr/>
        </p:nvPicPr>
        <p:blipFill>
          <a:blip r:embed="rId3"/>
          <a:srcRect/>
          <a:stretch>
            <a:fillRect/>
          </a:stretch>
        </p:blipFill>
        <p:spPr bwMode="auto">
          <a:xfrm>
            <a:off x="827584" y="4077072"/>
            <a:ext cx="1166495" cy="517704"/>
          </a:xfrm>
          <a:prstGeom prst="rect">
            <a:avLst/>
          </a:prstGeom>
          <a:noFill/>
          <a:ln w="9525">
            <a:noFill/>
            <a:miter lim="800000"/>
            <a:headEnd/>
            <a:tailEnd/>
          </a:ln>
          <a:effectLst/>
        </p:spPr>
      </p:pic>
      <p:grpSp>
        <p:nvGrpSpPr>
          <p:cNvPr id="6" name="Gruppo 5"/>
          <p:cNvGrpSpPr/>
          <p:nvPr/>
        </p:nvGrpSpPr>
        <p:grpSpPr>
          <a:xfrm>
            <a:off x="0" y="6286520"/>
            <a:ext cx="9144000" cy="547211"/>
            <a:chOff x="0" y="6286520"/>
            <a:chExt cx="9144000" cy="547211"/>
          </a:xfrm>
        </p:grpSpPr>
        <p:sp>
          <p:nvSpPr>
            <p:cNvPr id="7"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8" name="Immagine 7" descr="logo_arial.gif"/>
            <p:cNvPicPr>
              <a:picLocks noChangeAspect="1"/>
            </p:cNvPicPr>
            <p:nvPr/>
          </p:nvPicPr>
          <p:blipFill>
            <a:blip r:embed="rId4"/>
            <a:stretch>
              <a:fillRect/>
            </a:stretch>
          </p:blipFill>
          <p:spPr>
            <a:xfrm>
              <a:off x="37821" y="6286520"/>
              <a:ext cx="647224" cy="547211"/>
            </a:xfrm>
            <a:prstGeom prst="rect">
              <a:avLst/>
            </a:prstGeom>
            <a:noFill/>
            <a:ln>
              <a:noFill/>
            </a:ln>
          </p:spPr>
        </p:pic>
        <p:sp>
          <p:nvSpPr>
            <p:cNvPr id="9"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afico 8"/>
          <p:cNvGraphicFramePr>
            <a:graphicFrameLocks/>
          </p:cNvGraphicFramePr>
          <p:nvPr>
            <p:extLst>
              <p:ext uri="{D42A27DB-BD31-4B8C-83A1-F6EECF244321}">
                <p14:modId xmlns:p14="http://schemas.microsoft.com/office/powerpoint/2010/main" val="4199969266"/>
              </p:ext>
            </p:extLst>
          </p:nvPr>
        </p:nvGraphicFramePr>
        <p:xfrm>
          <a:off x="119449" y="1124744"/>
          <a:ext cx="4236527" cy="2154833"/>
        </p:xfrm>
        <a:graphic>
          <a:graphicData uri="http://schemas.openxmlformats.org/drawingml/2006/chart">
            <c:chart xmlns:c="http://schemas.openxmlformats.org/drawingml/2006/chart" xmlns:r="http://schemas.openxmlformats.org/officeDocument/2006/relationships" r:id="rId3"/>
          </a:graphicData>
        </a:graphic>
      </p:graphicFrame>
      <p:sp>
        <p:nvSpPr>
          <p:cNvPr id="10" name="CasellaDiTesto 9"/>
          <p:cNvSpPr txBox="1"/>
          <p:nvPr/>
        </p:nvSpPr>
        <p:spPr>
          <a:xfrm>
            <a:off x="35496" y="692696"/>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sp>
        <p:nvSpPr>
          <p:cNvPr id="11" name="CasellaDiTesto 10"/>
          <p:cNvSpPr txBox="1"/>
          <p:nvPr/>
        </p:nvSpPr>
        <p:spPr>
          <a:xfrm>
            <a:off x="35496" y="116632"/>
            <a:ext cx="4392488" cy="461665"/>
          </a:xfrm>
          <a:prstGeom prst="rect">
            <a:avLst/>
          </a:prstGeom>
          <a:noFill/>
        </p:spPr>
        <p:txBody>
          <a:bodyPr wrap="square" rtlCol="0">
            <a:spAutoFit/>
          </a:bodyPr>
          <a:lstStyle/>
          <a:p>
            <a:r>
              <a:rPr lang="it-IT" sz="2400" b="1" dirty="0" smtClean="0">
                <a:solidFill>
                  <a:srgbClr val="0070C0"/>
                </a:solidFill>
                <a:effectLst>
                  <a:outerShdw blurRad="38100" dist="38100" dir="2700000" algn="tl">
                    <a:srgbClr val="000000">
                      <a:alpha val="43137"/>
                    </a:srgbClr>
                  </a:outerShdw>
                </a:effectLst>
              </a:rPr>
              <a:t>Cape Point - SOUTH AFRICA</a:t>
            </a:r>
            <a:endParaRPr lang="it-IT" dirty="0"/>
          </a:p>
        </p:txBody>
      </p:sp>
      <p:sp>
        <p:nvSpPr>
          <p:cNvPr id="14" name="CasellaDiTesto 13"/>
          <p:cNvSpPr txBox="1"/>
          <p:nvPr/>
        </p:nvSpPr>
        <p:spPr>
          <a:xfrm>
            <a:off x="1325206" y="877362"/>
            <a:ext cx="2269211" cy="369332"/>
          </a:xfrm>
          <a:prstGeom prst="rect">
            <a:avLst/>
          </a:prstGeom>
          <a:noFill/>
        </p:spPr>
        <p:txBody>
          <a:bodyPr wrap="none" rtlCol="0">
            <a:spAutoFit/>
          </a:bodyPr>
          <a:lstStyle/>
          <a:p>
            <a:r>
              <a:rPr lang="it-IT" b="1" dirty="0" smtClean="0">
                <a:effectLst>
                  <a:outerShdw blurRad="38100" dist="38100" dir="2700000" algn="tl">
                    <a:srgbClr val="000000">
                      <a:alpha val="43137"/>
                    </a:srgbClr>
                  </a:outerShdw>
                </a:effectLst>
              </a:rPr>
              <a:t>Passive </a:t>
            </a:r>
            <a:r>
              <a:rPr lang="it-IT" b="1" dirty="0" err="1" smtClean="0">
                <a:effectLst>
                  <a:outerShdw blurRad="38100" dist="38100" dir="2700000" algn="tl">
                    <a:srgbClr val="000000">
                      <a:alpha val="43137"/>
                    </a:srgbClr>
                  </a:outerShdw>
                </a:effectLst>
              </a:rPr>
              <a:t>samplers</a:t>
            </a:r>
            <a:r>
              <a:rPr lang="it-IT" b="1" dirty="0" smtClean="0">
                <a:effectLst>
                  <a:outerShdw blurRad="38100" dist="38100" dir="2700000" algn="tl">
                    <a:srgbClr val="000000">
                      <a:alpha val="43137"/>
                    </a:srgbClr>
                  </a:outerShdw>
                </a:effectLst>
              </a:rPr>
              <a:t> data</a:t>
            </a:r>
            <a:endParaRPr lang="en-US" b="1" dirty="0">
              <a:effectLst>
                <a:outerShdw blurRad="38100" dist="38100" dir="2700000" algn="tl">
                  <a:srgbClr val="000000">
                    <a:alpha val="43137"/>
                  </a:srgbClr>
                </a:outerShdw>
              </a:effectLst>
            </a:endParaRPr>
          </a:p>
        </p:txBody>
      </p:sp>
      <p:sp>
        <p:nvSpPr>
          <p:cNvPr id="16" name="CasellaDiTesto 15"/>
          <p:cNvSpPr txBox="1"/>
          <p:nvPr/>
        </p:nvSpPr>
        <p:spPr>
          <a:xfrm>
            <a:off x="209759" y="3717032"/>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graphicFrame>
        <p:nvGraphicFramePr>
          <p:cNvPr id="17" name="Grafico 16"/>
          <p:cNvGraphicFramePr>
            <a:graphicFrameLocks/>
          </p:cNvGraphicFramePr>
          <p:nvPr>
            <p:extLst>
              <p:ext uri="{D42A27DB-BD31-4B8C-83A1-F6EECF244321}">
                <p14:modId xmlns:p14="http://schemas.microsoft.com/office/powerpoint/2010/main" val="1109991308"/>
              </p:ext>
            </p:extLst>
          </p:nvPr>
        </p:nvGraphicFramePr>
        <p:xfrm>
          <a:off x="35496" y="4223522"/>
          <a:ext cx="4536504" cy="2731581"/>
        </p:xfrm>
        <a:graphic>
          <a:graphicData uri="http://schemas.openxmlformats.org/drawingml/2006/chart">
            <c:chart xmlns:c="http://schemas.openxmlformats.org/drawingml/2006/chart" xmlns:r="http://schemas.openxmlformats.org/officeDocument/2006/relationships" r:id="rId4"/>
          </a:graphicData>
        </a:graphic>
      </p:graphicFrame>
      <p:sp>
        <p:nvSpPr>
          <p:cNvPr id="19" name="CasellaDiTesto 18"/>
          <p:cNvSpPr txBox="1"/>
          <p:nvPr/>
        </p:nvSpPr>
        <p:spPr>
          <a:xfrm>
            <a:off x="107504" y="3255367"/>
            <a:ext cx="4392488" cy="461665"/>
          </a:xfrm>
          <a:prstGeom prst="rect">
            <a:avLst/>
          </a:prstGeom>
          <a:noFill/>
        </p:spPr>
        <p:txBody>
          <a:bodyPr wrap="square" rtlCol="0">
            <a:spAutoFit/>
          </a:bodyPr>
          <a:lstStyle/>
          <a:p>
            <a:r>
              <a:rPr lang="it-IT" sz="2400" b="1" dirty="0" err="1" smtClean="0">
                <a:solidFill>
                  <a:srgbClr val="0070C0"/>
                </a:solidFill>
                <a:effectLst>
                  <a:outerShdw blurRad="38100" dist="38100" dir="2700000" algn="tl">
                    <a:srgbClr val="000000">
                      <a:alpha val="43137"/>
                    </a:srgbClr>
                  </a:outerShdw>
                </a:effectLst>
              </a:rPr>
              <a:t>Listvyanka</a:t>
            </a:r>
            <a:r>
              <a:rPr lang="it-IT" sz="2400" b="1" dirty="0" smtClean="0">
                <a:solidFill>
                  <a:srgbClr val="0070C0"/>
                </a:solidFill>
                <a:effectLst>
                  <a:outerShdw blurRad="38100" dist="38100" dir="2700000" algn="tl">
                    <a:srgbClr val="000000">
                      <a:alpha val="43137"/>
                    </a:srgbClr>
                  </a:outerShdw>
                </a:effectLst>
              </a:rPr>
              <a:t> - RUSSIA</a:t>
            </a:r>
            <a:endParaRPr lang="it-IT" dirty="0"/>
          </a:p>
        </p:txBody>
      </p:sp>
      <p:sp>
        <p:nvSpPr>
          <p:cNvPr id="27" name="CasellaDiTesto 26"/>
          <p:cNvSpPr txBox="1"/>
          <p:nvPr/>
        </p:nvSpPr>
        <p:spPr>
          <a:xfrm>
            <a:off x="1452338" y="3851756"/>
            <a:ext cx="2269211" cy="369332"/>
          </a:xfrm>
          <a:prstGeom prst="rect">
            <a:avLst/>
          </a:prstGeom>
          <a:noFill/>
        </p:spPr>
        <p:txBody>
          <a:bodyPr wrap="none" rtlCol="0">
            <a:spAutoFit/>
          </a:bodyPr>
          <a:lstStyle/>
          <a:p>
            <a:r>
              <a:rPr lang="it-IT" b="1" dirty="0" smtClean="0">
                <a:effectLst>
                  <a:outerShdw blurRad="38100" dist="38100" dir="2700000" algn="tl">
                    <a:srgbClr val="000000">
                      <a:alpha val="43137"/>
                    </a:srgbClr>
                  </a:outerShdw>
                </a:effectLst>
              </a:rPr>
              <a:t>Passive </a:t>
            </a:r>
            <a:r>
              <a:rPr lang="it-IT" b="1" dirty="0" err="1" smtClean="0">
                <a:effectLst>
                  <a:outerShdw blurRad="38100" dist="38100" dir="2700000" algn="tl">
                    <a:srgbClr val="000000">
                      <a:alpha val="43137"/>
                    </a:srgbClr>
                  </a:outerShdw>
                </a:effectLst>
              </a:rPr>
              <a:t>samplers</a:t>
            </a:r>
            <a:r>
              <a:rPr lang="it-IT" b="1" dirty="0" smtClean="0">
                <a:effectLst>
                  <a:outerShdw blurRad="38100" dist="38100" dir="2700000" algn="tl">
                    <a:srgbClr val="000000">
                      <a:alpha val="43137"/>
                    </a:srgbClr>
                  </a:outerShdw>
                </a:effectLst>
              </a:rPr>
              <a:t> data</a:t>
            </a:r>
            <a:endParaRPr lang="en-US" b="1" dirty="0">
              <a:effectLst>
                <a:outerShdw blurRad="38100" dist="38100" dir="2700000" algn="tl">
                  <a:srgbClr val="000000">
                    <a:alpha val="43137"/>
                  </a:srgbClr>
                </a:outerShdw>
              </a:effectLst>
            </a:endParaRPr>
          </a:p>
        </p:txBody>
      </p:sp>
      <p:graphicFrame>
        <p:nvGraphicFramePr>
          <p:cNvPr id="4" name="Oggetto 3"/>
          <p:cNvGraphicFramePr>
            <a:graphicFrameLocks noChangeAspect="1"/>
          </p:cNvGraphicFramePr>
          <p:nvPr>
            <p:extLst>
              <p:ext uri="{D42A27DB-BD31-4B8C-83A1-F6EECF244321}">
                <p14:modId xmlns:p14="http://schemas.microsoft.com/office/powerpoint/2010/main" val="3599796438"/>
              </p:ext>
            </p:extLst>
          </p:nvPr>
        </p:nvGraphicFramePr>
        <p:xfrm>
          <a:off x="4499992" y="3901698"/>
          <a:ext cx="5832648" cy="3498275"/>
        </p:xfrm>
        <a:graphic>
          <a:graphicData uri="http://schemas.openxmlformats.org/presentationml/2006/ole">
            <mc:AlternateContent xmlns:mc="http://schemas.openxmlformats.org/markup-compatibility/2006">
              <mc:Choice xmlns:v="urn:schemas-microsoft-com:vml" Requires="v">
                <p:oleObj spid="_x0000_s3102" name="Graph" r:id="rId5" imgW="4161600" imgH="2926080" progId="Origin50.Graph">
                  <p:embed/>
                </p:oleObj>
              </mc:Choice>
              <mc:Fallback>
                <p:oleObj name="Graph" r:id="rId5" imgW="4161600" imgH="2926080" progId="Origin50.Graph">
                  <p:embed/>
                  <p:pic>
                    <p:nvPicPr>
                      <p:cNvPr id="0" name=""/>
                      <p:cNvPicPr/>
                      <p:nvPr/>
                    </p:nvPicPr>
                    <p:blipFill>
                      <a:blip r:embed="rId6"/>
                      <a:stretch>
                        <a:fillRect/>
                      </a:stretch>
                    </p:blipFill>
                    <p:spPr>
                      <a:xfrm>
                        <a:off x="4499992" y="3901698"/>
                        <a:ext cx="5832648" cy="3498275"/>
                      </a:xfrm>
                      <a:prstGeom prst="rect">
                        <a:avLst/>
                      </a:prstGeom>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103745551"/>
              </p:ext>
            </p:extLst>
          </p:nvPr>
        </p:nvGraphicFramePr>
        <p:xfrm>
          <a:off x="4716016" y="725740"/>
          <a:ext cx="5715732" cy="3360624"/>
        </p:xfrm>
        <a:graphic>
          <a:graphicData uri="http://schemas.openxmlformats.org/presentationml/2006/ole">
            <mc:AlternateContent xmlns:mc="http://schemas.openxmlformats.org/markup-compatibility/2006">
              <mc:Choice xmlns:v="urn:schemas-microsoft-com:vml" Requires="v">
                <p:oleObj spid="_x0000_s3103" name="Graph" r:id="rId7" imgW="4161600" imgH="2926080" progId="Origin50.Graph">
                  <p:embed/>
                </p:oleObj>
              </mc:Choice>
              <mc:Fallback>
                <p:oleObj name="Graph" r:id="rId7" imgW="4161600" imgH="2926080" progId="Origin50.Graph">
                  <p:embed/>
                  <p:pic>
                    <p:nvPicPr>
                      <p:cNvPr id="0" name=""/>
                      <p:cNvPicPr/>
                      <p:nvPr/>
                    </p:nvPicPr>
                    <p:blipFill>
                      <a:blip r:embed="rId8"/>
                      <a:stretch>
                        <a:fillRect/>
                      </a:stretch>
                    </p:blipFill>
                    <p:spPr>
                      <a:xfrm>
                        <a:off x="4716016" y="725740"/>
                        <a:ext cx="5715732" cy="3360624"/>
                      </a:xfrm>
                      <a:prstGeom prst="rect">
                        <a:avLst/>
                      </a:prstGeom>
                    </p:spPr>
                  </p:pic>
                </p:oleObj>
              </mc:Fallback>
            </mc:AlternateContent>
          </a:graphicData>
        </a:graphic>
      </p:graphicFrame>
    </p:spTree>
    <p:extLst>
      <p:ext uri="{BB962C8B-B14F-4D97-AF65-F5344CB8AC3E}">
        <p14:creationId xmlns:p14="http://schemas.microsoft.com/office/powerpoint/2010/main" val="10372428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afico 9"/>
          <p:cNvGraphicFramePr>
            <a:graphicFrameLocks/>
          </p:cNvGraphicFramePr>
          <p:nvPr>
            <p:extLst>
              <p:ext uri="{D42A27DB-BD31-4B8C-83A1-F6EECF244321}">
                <p14:modId xmlns:p14="http://schemas.microsoft.com/office/powerpoint/2010/main" val="179886375"/>
              </p:ext>
            </p:extLst>
          </p:nvPr>
        </p:nvGraphicFramePr>
        <p:xfrm>
          <a:off x="246021" y="836712"/>
          <a:ext cx="4194225" cy="2144738"/>
        </p:xfrm>
        <a:graphic>
          <a:graphicData uri="http://schemas.openxmlformats.org/drawingml/2006/chart">
            <c:chart xmlns:c="http://schemas.openxmlformats.org/drawingml/2006/chart" xmlns:r="http://schemas.openxmlformats.org/officeDocument/2006/relationships" r:id="rId2"/>
          </a:graphicData>
        </a:graphic>
      </p:graphicFrame>
      <p:sp>
        <p:nvSpPr>
          <p:cNvPr id="12" name="CasellaDiTesto 11"/>
          <p:cNvSpPr txBox="1"/>
          <p:nvPr/>
        </p:nvSpPr>
        <p:spPr>
          <a:xfrm>
            <a:off x="-27963" y="573613"/>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sp>
        <p:nvSpPr>
          <p:cNvPr id="13" name="CasellaDiTesto 12"/>
          <p:cNvSpPr txBox="1"/>
          <p:nvPr/>
        </p:nvSpPr>
        <p:spPr>
          <a:xfrm>
            <a:off x="4427984" y="611396"/>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sp>
        <p:nvSpPr>
          <p:cNvPr id="15" name="CasellaDiTesto 14"/>
          <p:cNvSpPr txBox="1"/>
          <p:nvPr/>
        </p:nvSpPr>
        <p:spPr>
          <a:xfrm>
            <a:off x="33487" y="3763985"/>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graphicFrame>
        <p:nvGraphicFramePr>
          <p:cNvPr id="18" name="Grafico 17"/>
          <p:cNvGraphicFramePr>
            <a:graphicFrameLocks/>
          </p:cNvGraphicFramePr>
          <p:nvPr>
            <p:extLst>
              <p:ext uri="{D42A27DB-BD31-4B8C-83A1-F6EECF244321}">
                <p14:modId xmlns:p14="http://schemas.microsoft.com/office/powerpoint/2010/main" val="634574149"/>
              </p:ext>
            </p:extLst>
          </p:nvPr>
        </p:nvGraphicFramePr>
        <p:xfrm>
          <a:off x="179512" y="995570"/>
          <a:ext cx="3960440" cy="26116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Grafico 18"/>
          <p:cNvGraphicFramePr>
            <a:graphicFrameLocks/>
          </p:cNvGraphicFramePr>
          <p:nvPr>
            <p:extLst>
              <p:ext uri="{D42A27DB-BD31-4B8C-83A1-F6EECF244321}">
                <p14:modId xmlns:p14="http://schemas.microsoft.com/office/powerpoint/2010/main" val="954258385"/>
              </p:ext>
            </p:extLst>
          </p:nvPr>
        </p:nvGraphicFramePr>
        <p:xfrm>
          <a:off x="4598227" y="899949"/>
          <a:ext cx="4362053" cy="27273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Grafico 19"/>
          <p:cNvGraphicFramePr>
            <a:graphicFrameLocks/>
          </p:cNvGraphicFramePr>
          <p:nvPr>
            <p:extLst>
              <p:ext uri="{D42A27DB-BD31-4B8C-83A1-F6EECF244321}">
                <p14:modId xmlns:p14="http://schemas.microsoft.com/office/powerpoint/2010/main" val="832523852"/>
              </p:ext>
            </p:extLst>
          </p:nvPr>
        </p:nvGraphicFramePr>
        <p:xfrm>
          <a:off x="177504" y="4065562"/>
          <a:ext cx="4248471" cy="277432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Grafico 21"/>
          <p:cNvGraphicFramePr>
            <a:graphicFrameLocks/>
          </p:cNvGraphicFramePr>
          <p:nvPr>
            <p:extLst>
              <p:ext uri="{D42A27DB-BD31-4B8C-83A1-F6EECF244321}">
                <p14:modId xmlns:p14="http://schemas.microsoft.com/office/powerpoint/2010/main" val="244107600"/>
              </p:ext>
            </p:extLst>
          </p:nvPr>
        </p:nvGraphicFramePr>
        <p:xfrm>
          <a:off x="4656335" y="4045715"/>
          <a:ext cx="4236145" cy="2551638"/>
        </p:xfrm>
        <a:graphic>
          <a:graphicData uri="http://schemas.openxmlformats.org/drawingml/2006/chart">
            <c:chart xmlns:c="http://schemas.openxmlformats.org/drawingml/2006/chart" xmlns:r="http://schemas.openxmlformats.org/officeDocument/2006/relationships" r:id="rId6"/>
          </a:graphicData>
        </a:graphic>
      </p:graphicFrame>
      <p:sp>
        <p:nvSpPr>
          <p:cNvPr id="23" name="CasellaDiTesto 22"/>
          <p:cNvSpPr txBox="1"/>
          <p:nvPr/>
        </p:nvSpPr>
        <p:spPr>
          <a:xfrm>
            <a:off x="4625503" y="3667152"/>
            <a:ext cx="776366" cy="369332"/>
          </a:xfrm>
          <a:prstGeom prst="rect">
            <a:avLst/>
          </a:prstGeom>
          <a:noFill/>
        </p:spPr>
        <p:txBody>
          <a:bodyPr wrap="none" rtlCol="0">
            <a:spAutoFit/>
          </a:bodyPr>
          <a:lstStyle/>
          <a:p>
            <a:r>
              <a:rPr lang="it-IT" dirty="0" err="1" smtClean="0"/>
              <a:t>ng</a:t>
            </a:r>
            <a:r>
              <a:rPr lang="it-IT" dirty="0" smtClean="0"/>
              <a:t>/m</a:t>
            </a:r>
            <a:r>
              <a:rPr lang="it-IT" baseline="30000" dirty="0" smtClean="0"/>
              <a:t>3</a:t>
            </a:r>
            <a:endParaRPr lang="it-IT" dirty="0"/>
          </a:p>
        </p:txBody>
      </p:sp>
      <p:sp>
        <p:nvSpPr>
          <p:cNvPr id="24" name="CasellaDiTesto 23"/>
          <p:cNvSpPr txBox="1"/>
          <p:nvPr/>
        </p:nvSpPr>
        <p:spPr>
          <a:xfrm>
            <a:off x="5796136" y="3862789"/>
            <a:ext cx="2322111" cy="646331"/>
          </a:xfrm>
          <a:prstGeom prst="rect">
            <a:avLst/>
          </a:prstGeom>
          <a:noFill/>
        </p:spPr>
        <p:txBody>
          <a:bodyPr wrap="none" rtlCol="0">
            <a:spAutoFit/>
          </a:bodyPr>
          <a:lstStyle/>
          <a:p>
            <a:pPr algn="ctr"/>
            <a:r>
              <a:rPr lang="it-IT" b="1" dirty="0" smtClean="0">
                <a:effectLst>
                  <a:outerShdw blurRad="38100" dist="38100" dir="2700000" algn="tl">
                    <a:srgbClr val="000000">
                      <a:alpha val="43137"/>
                    </a:srgbClr>
                  </a:outerShdw>
                </a:effectLst>
              </a:rPr>
              <a:t>Passive </a:t>
            </a:r>
            <a:r>
              <a:rPr lang="it-IT" b="1" dirty="0" err="1" smtClean="0">
                <a:effectLst>
                  <a:outerShdw blurRad="38100" dist="38100" dir="2700000" algn="tl">
                    <a:srgbClr val="000000">
                      <a:alpha val="43137"/>
                    </a:srgbClr>
                  </a:outerShdw>
                </a:effectLst>
              </a:rPr>
              <a:t>samplers</a:t>
            </a:r>
            <a:r>
              <a:rPr lang="it-IT" b="1" dirty="0" smtClean="0">
                <a:effectLst>
                  <a:outerShdw blurRad="38100" dist="38100" dir="2700000" algn="tl">
                    <a:srgbClr val="000000">
                      <a:alpha val="43137"/>
                    </a:srgbClr>
                  </a:outerShdw>
                </a:effectLst>
              </a:rPr>
              <a:t> data </a:t>
            </a:r>
          </a:p>
          <a:p>
            <a:pPr algn="ctr"/>
            <a:r>
              <a:rPr lang="it-IT" dirty="0" smtClean="0">
                <a:effectLst>
                  <a:outerShdw blurRad="38100" dist="38100" dir="2700000" algn="tl">
                    <a:srgbClr val="000000">
                      <a:alpha val="43137"/>
                    </a:srgbClr>
                  </a:outerShdw>
                </a:effectLst>
              </a:rPr>
              <a:t>(</a:t>
            </a:r>
            <a:r>
              <a:rPr lang="it-IT" dirty="0" err="1" smtClean="0">
                <a:effectLst>
                  <a:outerShdw blurRad="38100" dist="38100" dir="2700000" algn="tl">
                    <a:srgbClr val="000000">
                      <a:alpha val="43137"/>
                    </a:srgbClr>
                  </a:outerShdw>
                </a:effectLst>
              </a:rPr>
              <a:t>partial</a:t>
            </a:r>
            <a:r>
              <a:rPr lang="it-IT" dirty="0" smtClean="0">
                <a:effectLst>
                  <a:outerShdw blurRad="38100" dist="38100" dir="2700000" algn="tl">
                    <a:srgbClr val="000000">
                      <a:alpha val="43137"/>
                    </a:srgbClr>
                  </a:outerShdw>
                </a:effectLst>
              </a:rPr>
              <a:t> </a:t>
            </a:r>
            <a:r>
              <a:rPr lang="it-IT" dirty="0" err="1" smtClean="0">
                <a:effectLst>
                  <a:outerShdw blurRad="38100" dist="38100" dir="2700000" algn="tl">
                    <a:srgbClr val="000000">
                      <a:alpha val="43137"/>
                    </a:srgbClr>
                  </a:outerShdw>
                </a:effectLst>
              </a:rPr>
              <a:t>program</a:t>
            </a:r>
            <a:r>
              <a:rPr lang="it-IT"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25" name="CasellaDiTesto 24"/>
          <p:cNvSpPr txBox="1"/>
          <p:nvPr/>
        </p:nvSpPr>
        <p:spPr>
          <a:xfrm>
            <a:off x="-36512" y="188640"/>
            <a:ext cx="4392488" cy="461665"/>
          </a:xfrm>
          <a:prstGeom prst="rect">
            <a:avLst/>
          </a:prstGeom>
          <a:noFill/>
        </p:spPr>
        <p:txBody>
          <a:bodyPr wrap="square" rtlCol="0">
            <a:spAutoFit/>
          </a:bodyPr>
          <a:lstStyle/>
          <a:p>
            <a:r>
              <a:rPr lang="it-IT" sz="2400" b="1" dirty="0" smtClean="0">
                <a:solidFill>
                  <a:srgbClr val="0070C0"/>
                </a:solidFill>
                <a:effectLst>
                  <a:outerShdw blurRad="38100" dist="38100" dir="2700000" algn="tl">
                    <a:srgbClr val="000000">
                      <a:alpha val="43137"/>
                    </a:srgbClr>
                  </a:outerShdw>
                </a:effectLst>
              </a:rPr>
              <a:t>INDIA</a:t>
            </a:r>
            <a:endParaRPr lang="it-IT" dirty="0"/>
          </a:p>
        </p:txBody>
      </p:sp>
      <p:sp>
        <p:nvSpPr>
          <p:cNvPr id="26" name="CasellaDiTesto 25"/>
          <p:cNvSpPr txBox="1"/>
          <p:nvPr/>
        </p:nvSpPr>
        <p:spPr>
          <a:xfrm>
            <a:off x="4355976" y="231031"/>
            <a:ext cx="4392488" cy="461665"/>
          </a:xfrm>
          <a:prstGeom prst="rect">
            <a:avLst/>
          </a:prstGeom>
          <a:noFill/>
        </p:spPr>
        <p:txBody>
          <a:bodyPr wrap="square" rtlCol="0">
            <a:spAutoFit/>
          </a:bodyPr>
          <a:lstStyle/>
          <a:p>
            <a:r>
              <a:rPr lang="it-IT" sz="2400" b="1" dirty="0" smtClean="0">
                <a:solidFill>
                  <a:srgbClr val="0070C0"/>
                </a:solidFill>
                <a:effectLst>
                  <a:outerShdw blurRad="38100" dist="38100" dir="2700000" algn="tl">
                    <a:srgbClr val="000000">
                      <a:alpha val="43137"/>
                    </a:srgbClr>
                  </a:outerShdw>
                </a:effectLst>
              </a:rPr>
              <a:t> MONGOLIA</a:t>
            </a:r>
            <a:endParaRPr lang="it-IT" dirty="0"/>
          </a:p>
        </p:txBody>
      </p:sp>
      <p:sp>
        <p:nvSpPr>
          <p:cNvPr id="27" name="CasellaDiTesto 26"/>
          <p:cNvSpPr txBox="1"/>
          <p:nvPr/>
        </p:nvSpPr>
        <p:spPr>
          <a:xfrm>
            <a:off x="-108520" y="3302320"/>
            <a:ext cx="4392488" cy="461665"/>
          </a:xfrm>
          <a:prstGeom prst="rect">
            <a:avLst/>
          </a:prstGeom>
          <a:noFill/>
        </p:spPr>
        <p:txBody>
          <a:bodyPr wrap="square" rtlCol="0">
            <a:spAutoFit/>
          </a:bodyPr>
          <a:lstStyle/>
          <a:p>
            <a:r>
              <a:rPr lang="it-IT" sz="2400" b="1" dirty="0" smtClean="0">
                <a:solidFill>
                  <a:srgbClr val="0070C0"/>
                </a:solidFill>
                <a:effectLst>
                  <a:outerShdw blurRad="38100" dist="38100" dir="2700000" algn="tl">
                    <a:srgbClr val="000000">
                      <a:alpha val="43137"/>
                    </a:srgbClr>
                  </a:outerShdw>
                </a:effectLst>
              </a:rPr>
              <a:t> CHINA</a:t>
            </a:r>
            <a:endParaRPr lang="it-IT" dirty="0"/>
          </a:p>
        </p:txBody>
      </p:sp>
      <p:sp>
        <p:nvSpPr>
          <p:cNvPr id="28" name="CasellaDiTesto 27"/>
          <p:cNvSpPr txBox="1"/>
          <p:nvPr/>
        </p:nvSpPr>
        <p:spPr>
          <a:xfrm>
            <a:off x="4545944" y="3299117"/>
            <a:ext cx="4392488" cy="461665"/>
          </a:xfrm>
          <a:prstGeom prst="rect">
            <a:avLst/>
          </a:prstGeom>
          <a:noFill/>
        </p:spPr>
        <p:txBody>
          <a:bodyPr wrap="square" rtlCol="0">
            <a:spAutoFit/>
          </a:bodyPr>
          <a:lstStyle/>
          <a:p>
            <a:r>
              <a:rPr lang="it-IT" sz="2400" b="1" dirty="0" smtClean="0">
                <a:solidFill>
                  <a:srgbClr val="0070C0"/>
                </a:solidFill>
                <a:effectLst>
                  <a:outerShdw blurRad="38100" dist="38100" dir="2700000" algn="tl">
                    <a:srgbClr val="000000">
                      <a:alpha val="43137"/>
                    </a:srgbClr>
                  </a:outerShdw>
                </a:effectLst>
              </a:rPr>
              <a:t> JAPAN</a:t>
            </a:r>
            <a:endParaRPr lang="it-IT" dirty="0"/>
          </a:p>
        </p:txBody>
      </p:sp>
      <p:sp>
        <p:nvSpPr>
          <p:cNvPr id="29" name="CasellaDiTesto 28"/>
          <p:cNvSpPr txBox="1"/>
          <p:nvPr/>
        </p:nvSpPr>
        <p:spPr>
          <a:xfrm>
            <a:off x="1403648" y="3779748"/>
            <a:ext cx="2269211" cy="369332"/>
          </a:xfrm>
          <a:prstGeom prst="rect">
            <a:avLst/>
          </a:prstGeom>
          <a:noFill/>
        </p:spPr>
        <p:txBody>
          <a:bodyPr wrap="none" rtlCol="0">
            <a:spAutoFit/>
          </a:bodyPr>
          <a:lstStyle/>
          <a:p>
            <a:r>
              <a:rPr lang="it-IT" b="1" dirty="0" smtClean="0">
                <a:effectLst>
                  <a:outerShdw blurRad="38100" dist="38100" dir="2700000" algn="tl">
                    <a:srgbClr val="000000">
                      <a:alpha val="43137"/>
                    </a:srgbClr>
                  </a:outerShdw>
                </a:effectLst>
              </a:rPr>
              <a:t>Passive </a:t>
            </a:r>
            <a:r>
              <a:rPr lang="it-IT" b="1" dirty="0" err="1" smtClean="0">
                <a:effectLst>
                  <a:outerShdw blurRad="38100" dist="38100" dir="2700000" algn="tl">
                    <a:srgbClr val="000000">
                      <a:alpha val="43137"/>
                    </a:srgbClr>
                  </a:outerShdw>
                </a:effectLst>
              </a:rPr>
              <a:t>samplers</a:t>
            </a:r>
            <a:r>
              <a:rPr lang="it-IT" b="1" dirty="0" smtClean="0">
                <a:effectLst>
                  <a:outerShdw blurRad="38100" dist="38100" dir="2700000" algn="tl">
                    <a:srgbClr val="000000">
                      <a:alpha val="43137"/>
                    </a:srgbClr>
                  </a:outerShdw>
                </a:effectLst>
              </a:rPr>
              <a:t> data</a:t>
            </a:r>
            <a:endParaRPr lang="en-US" b="1" dirty="0">
              <a:effectLst>
                <a:outerShdw blurRad="38100" dist="38100" dir="2700000" algn="tl">
                  <a:srgbClr val="000000">
                    <a:alpha val="43137"/>
                  </a:srgbClr>
                </a:outerShdw>
              </a:effectLst>
            </a:endParaRPr>
          </a:p>
        </p:txBody>
      </p:sp>
      <p:sp>
        <p:nvSpPr>
          <p:cNvPr id="30" name="CasellaDiTesto 29"/>
          <p:cNvSpPr txBox="1"/>
          <p:nvPr/>
        </p:nvSpPr>
        <p:spPr>
          <a:xfrm>
            <a:off x="1259632" y="650305"/>
            <a:ext cx="2269211" cy="369332"/>
          </a:xfrm>
          <a:prstGeom prst="rect">
            <a:avLst/>
          </a:prstGeom>
          <a:noFill/>
        </p:spPr>
        <p:txBody>
          <a:bodyPr wrap="none" rtlCol="0">
            <a:spAutoFit/>
          </a:bodyPr>
          <a:lstStyle/>
          <a:p>
            <a:r>
              <a:rPr lang="it-IT" b="1" dirty="0" smtClean="0">
                <a:effectLst>
                  <a:outerShdw blurRad="38100" dist="38100" dir="2700000" algn="tl">
                    <a:srgbClr val="000000">
                      <a:alpha val="43137"/>
                    </a:srgbClr>
                  </a:outerShdw>
                </a:effectLst>
              </a:rPr>
              <a:t>Passive </a:t>
            </a:r>
            <a:r>
              <a:rPr lang="it-IT" b="1" dirty="0" err="1" smtClean="0">
                <a:effectLst>
                  <a:outerShdw blurRad="38100" dist="38100" dir="2700000" algn="tl">
                    <a:srgbClr val="000000">
                      <a:alpha val="43137"/>
                    </a:srgbClr>
                  </a:outerShdw>
                </a:effectLst>
              </a:rPr>
              <a:t>samplers</a:t>
            </a:r>
            <a:r>
              <a:rPr lang="it-IT" b="1" dirty="0" smtClean="0">
                <a:effectLst>
                  <a:outerShdw blurRad="38100" dist="38100" dir="2700000" algn="tl">
                    <a:srgbClr val="000000">
                      <a:alpha val="43137"/>
                    </a:srgbClr>
                  </a:outerShdw>
                </a:effectLst>
              </a:rPr>
              <a:t> data</a:t>
            </a:r>
            <a:endParaRPr lang="en-US" b="1" dirty="0">
              <a:effectLst>
                <a:outerShdw blurRad="38100" dist="38100" dir="2700000" algn="tl">
                  <a:srgbClr val="000000">
                    <a:alpha val="43137"/>
                  </a:srgbClr>
                </a:outerShdw>
              </a:effectLst>
            </a:endParaRPr>
          </a:p>
        </p:txBody>
      </p:sp>
      <p:sp>
        <p:nvSpPr>
          <p:cNvPr id="31" name="CasellaDiTesto 30"/>
          <p:cNvSpPr txBox="1"/>
          <p:nvPr/>
        </p:nvSpPr>
        <p:spPr>
          <a:xfrm>
            <a:off x="5868143" y="683404"/>
            <a:ext cx="2269211" cy="369332"/>
          </a:xfrm>
          <a:prstGeom prst="rect">
            <a:avLst/>
          </a:prstGeom>
          <a:noFill/>
        </p:spPr>
        <p:txBody>
          <a:bodyPr wrap="none" rtlCol="0">
            <a:spAutoFit/>
          </a:bodyPr>
          <a:lstStyle/>
          <a:p>
            <a:r>
              <a:rPr lang="it-IT" b="1" dirty="0" smtClean="0">
                <a:effectLst>
                  <a:outerShdw blurRad="38100" dist="38100" dir="2700000" algn="tl">
                    <a:srgbClr val="000000">
                      <a:alpha val="43137"/>
                    </a:srgbClr>
                  </a:outerShdw>
                </a:effectLst>
              </a:rPr>
              <a:t>Passive </a:t>
            </a:r>
            <a:r>
              <a:rPr lang="it-IT" b="1" dirty="0" err="1" smtClean="0">
                <a:effectLst>
                  <a:outerShdw blurRad="38100" dist="38100" dir="2700000" algn="tl">
                    <a:srgbClr val="000000">
                      <a:alpha val="43137"/>
                    </a:srgbClr>
                  </a:outerShdw>
                </a:effectLst>
              </a:rPr>
              <a:t>samplers</a:t>
            </a:r>
            <a:r>
              <a:rPr lang="it-IT" b="1" dirty="0" smtClean="0">
                <a:effectLst>
                  <a:outerShdw blurRad="38100" dist="38100" dir="2700000" algn="tl">
                    <a:srgbClr val="000000">
                      <a:alpha val="43137"/>
                    </a:srgbClr>
                  </a:outerShdw>
                </a:effectLst>
              </a:rPr>
              <a:t> data</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991884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po 21"/>
          <p:cNvGrpSpPr/>
          <p:nvPr/>
        </p:nvGrpSpPr>
        <p:grpSpPr>
          <a:xfrm>
            <a:off x="-35496" y="6309320"/>
            <a:ext cx="9144000" cy="547211"/>
            <a:chOff x="0" y="6286520"/>
            <a:chExt cx="9144000" cy="547211"/>
          </a:xfrm>
        </p:grpSpPr>
        <p:sp>
          <p:nvSpPr>
            <p:cNvPr id="23"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24" name="Immagine 23" descr="logo_arial.gif"/>
            <p:cNvPicPr>
              <a:picLocks noChangeAspect="1"/>
            </p:cNvPicPr>
            <p:nvPr/>
          </p:nvPicPr>
          <p:blipFill>
            <a:blip r:embed="rId2"/>
            <a:stretch>
              <a:fillRect/>
            </a:stretch>
          </p:blipFill>
          <p:spPr>
            <a:xfrm>
              <a:off x="37821" y="6286520"/>
              <a:ext cx="647224" cy="547211"/>
            </a:xfrm>
            <a:prstGeom prst="rect">
              <a:avLst/>
            </a:prstGeom>
            <a:noFill/>
            <a:ln>
              <a:noFill/>
            </a:ln>
          </p:spPr>
        </p:pic>
        <p:sp>
          <p:nvSpPr>
            <p:cNvPr id="25"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
        <p:nvSpPr>
          <p:cNvPr id="18" name="Ovale 17"/>
          <p:cNvSpPr/>
          <p:nvPr/>
        </p:nvSpPr>
        <p:spPr>
          <a:xfrm>
            <a:off x="1475656" y="1966622"/>
            <a:ext cx="6408712" cy="26865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asellaDiTesto 5"/>
          <p:cNvSpPr txBox="1"/>
          <p:nvPr/>
        </p:nvSpPr>
        <p:spPr>
          <a:xfrm>
            <a:off x="0" y="188640"/>
            <a:ext cx="9144000" cy="584775"/>
          </a:xfrm>
          <a:prstGeom prst="rect">
            <a:avLst/>
          </a:prstGeom>
          <a:noFill/>
        </p:spPr>
        <p:txBody>
          <a:bodyPr wrap="square" rtlCol="0">
            <a:spAutoFit/>
          </a:bodyPr>
          <a:lstStyle/>
          <a:p>
            <a:pPr algn="ctr"/>
            <a:r>
              <a:rPr lang="it-IT" sz="3200" b="1" dirty="0" smtClean="0">
                <a:solidFill>
                  <a:srgbClr val="0070C0"/>
                </a:solidFill>
                <a:effectLst>
                  <a:outerShdw blurRad="38100" dist="38100" dir="2700000" algn="tl">
                    <a:srgbClr val="000000">
                      <a:alpha val="43137"/>
                    </a:srgbClr>
                  </a:outerShdw>
                </a:effectLst>
              </a:rPr>
              <a:t>1° PASSIVE SAMPLING CAMPAIGN DRAWBACKS</a:t>
            </a:r>
            <a:endParaRPr lang="it-IT" sz="3200" dirty="0"/>
          </a:p>
        </p:txBody>
      </p:sp>
      <p:sp>
        <p:nvSpPr>
          <p:cNvPr id="10" name="CasellaDiTesto 9"/>
          <p:cNvSpPr txBox="1"/>
          <p:nvPr/>
        </p:nvSpPr>
        <p:spPr>
          <a:xfrm>
            <a:off x="1500668" y="2276872"/>
            <a:ext cx="6304418" cy="2031325"/>
          </a:xfrm>
          <a:prstGeom prst="rect">
            <a:avLst/>
          </a:prstGeom>
          <a:noFill/>
        </p:spPr>
        <p:txBody>
          <a:bodyPr wrap="none" rtlCol="0">
            <a:spAutoFit/>
          </a:bodyPr>
          <a:lstStyle/>
          <a:p>
            <a:pPr algn="ctr"/>
            <a:r>
              <a:rPr lang="it-IT" b="1" dirty="0" smtClean="0">
                <a:solidFill>
                  <a:srgbClr val="FF0000"/>
                </a:solidFill>
              </a:rPr>
              <a:t>To </a:t>
            </a:r>
            <a:r>
              <a:rPr lang="it-IT" b="1" dirty="0" err="1" smtClean="0">
                <a:solidFill>
                  <a:srgbClr val="FF0000"/>
                </a:solidFill>
              </a:rPr>
              <a:t>avoid</a:t>
            </a:r>
            <a:r>
              <a:rPr lang="it-IT" b="1" dirty="0" smtClean="0">
                <a:solidFill>
                  <a:srgbClr val="FF0000"/>
                </a:solidFill>
              </a:rPr>
              <a:t>:</a:t>
            </a:r>
          </a:p>
          <a:p>
            <a:pPr marL="285750" indent="-285750" algn="ctr">
              <a:buFont typeface="Wingdings" panose="05000000000000000000" pitchFamily="2" charset="2"/>
              <a:buChar char="ü"/>
            </a:pPr>
            <a:r>
              <a:rPr lang="it-IT" b="1" dirty="0">
                <a:solidFill>
                  <a:srgbClr val="FF0000"/>
                </a:solidFill>
              </a:rPr>
              <a:t>t</a:t>
            </a:r>
            <a:r>
              <a:rPr lang="it-IT" b="1" dirty="0" smtClean="0">
                <a:solidFill>
                  <a:srgbClr val="FF0000"/>
                </a:solidFill>
              </a:rPr>
              <a:t>o </a:t>
            </a:r>
            <a:r>
              <a:rPr lang="it-IT" b="1" dirty="0" err="1">
                <a:solidFill>
                  <a:srgbClr val="FF0000"/>
                </a:solidFill>
              </a:rPr>
              <a:t>s</a:t>
            </a:r>
            <a:r>
              <a:rPr lang="it-IT" b="1" dirty="0" err="1" smtClean="0">
                <a:solidFill>
                  <a:srgbClr val="FF0000"/>
                </a:solidFill>
              </a:rPr>
              <a:t>hift</a:t>
            </a:r>
            <a:r>
              <a:rPr lang="it-IT" b="1" dirty="0" smtClean="0">
                <a:solidFill>
                  <a:srgbClr val="FF0000"/>
                </a:solidFill>
              </a:rPr>
              <a:t> of the </a:t>
            </a:r>
            <a:r>
              <a:rPr lang="it-IT" b="1" dirty="0" err="1" smtClean="0">
                <a:solidFill>
                  <a:srgbClr val="FF0000"/>
                </a:solidFill>
              </a:rPr>
              <a:t>adsorbent</a:t>
            </a:r>
            <a:r>
              <a:rPr lang="it-IT" b="1" dirty="0" smtClean="0">
                <a:solidFill>
                  <a:srgbClr val="FF0000"/>
                </a:solidFill>
              </a:rPr>
              <a:t> </a:t>
            </a:r>
            <a:r>
              <a:rPr lang="it-IT" b="1" dirty="0" err="1" smtClean="0">
                <a:solidFill>
                  <a:srgbClr val="FF0000"/>
                </a:solidFill>
              </a:rPr>
              <a:t>septum</a:t>
            </a:r>
            <a:endParaRPr lang="it-IT" b="1" dirty="0" smtClean="0">
              <a:solidFill>
                <a:srgbClr val="FF0000"/>
              </a:solidFill>
            </a:endParaRPr>
          </a:p>
          <a:p>
            <a:pPr marL="285750" indent="-285750" algn="ctr">
              <a:buFont typeface="Wingdings" panose="05000000000000000000" pitchFamily="2" charset="2"/>
              <a:buChar char="ü"/>
            </a:pPr>
            <a:r>
              <a:rPr lang="it-IT" b="1" dirty="0">
                <a:solidFill>
                  <a:srgbClr val="FF0000"/>
                </a:solidFill>
              </a:rPr>
              <a:t>t</a:t>
            </a:r>
            <a:r>
              <a:rPr lang="it-IT" b="1" dirty="0" smtClean="0">
                <a:solidFill>
                  <a:srgbClr val="FF0000"/>
                </a:solidFill>
              </a:rPr>
              <a:t>o </a:t>
            </a:r>
            <a:r>
              <a:rPr lang="it-IT" b="1" dirty="0" err="1">
                <a:solidFill>
                  <a:srgbClr val="FF0000"/>
                </a:solidFill>
              </a:rPr>
              <a:t>p</a:t>
            </a:r>
            <a:r>
              <a:rPr lang="it-IT" b="1" dirty="0" err="1" smtClean="0">
                <a:solidFill>
                  <a:srgbClr val="FF0000"/>
                </a:solidFill>
              </a:rPr>
              <a:t>artially</a:t>
            </a:r>
            <a:r>
              <a:rPr lang="it-IT" b="1" dirty="0" smtClean="0">
                <a:solidFill>
                  <a:srgbClr val="FF0000"/>
                </a:solidFill>
              </a:rPr>
              <a:t> </a:t>
            </a:r>
            <a:r>
              <a:rPr lang="it-IT" b="1" dirty="0" err="1" smtClean="0">
                <a:solidFill>
                  <a:srgbClr val="FF0000"/>
                </a:solidFill>
              </a:rPr>
              <a:t>seal</a:t>
            </a:r>
            <a:r>
              <a:rPr lang="it-IT" b="1" dirty="0" smtClean="0">
                <a:solidFill>
                  <a:srgbClr val="FF0000"/>
                </a:solidFill>
              </a:rPr>
              <a:t> </a:t>
            </a:r>
            <a:r>
              <a:rPr lang="it-IT" b="1" dirty="0" err="1" smtClean="0">
                <a:solidFill>
                  <a:srgbClr val="FF0000"/>
                </a:solidFill>
              </a:rPr>
              <a:t>samplers</a:t>
            </a:r>
            <a:endParaRPr lang="it-IT" b="1" dirty="0" smtClean="0">
              <a:solidFill>
                <a:srgbClr val="FF0000"/>
              </a:solidFill>
            </a:endParaRPr>
          </a:p>
          <a:p>
            <a:pPr marL="285750" indent="-285750" algn="ctr">
              <a:buFont typeface="Wingdings" panose="05000000000000000000" pitchFamily="2" charset="2"/>
              <a:buChar char="ü"/>
            </a:pPr>
            <a:r>
              <a:rPr lang="it-IT" b="1" dirty="0">
                <a:solidFill>
                  <a:srgbClr val="FF0000"/>
                </a:solidFill>
              </a:rPr>
              <a:t>t</a:t>
            </a:r>
            <a:r>
              <a:rPr lang="it-IT" b="1" dirty="0" smtClean="0">
                <a:solidFill>
                  <a:srgbClr val="FF0000"/>
                </a:solidFill>
              </a:rPr>
              <a:t>o </a:t>
            </a:r>
            <a:r>
              <a:rPr lang="it-IT" b="1" dirty="0" err="1" smtClean="0">
                <a:solidFill>
                  <a:srgbClr val="FF0000"/>
                </a:solidFill>
              </a:rPr>
              <a:t>wet</a:t>
            </a:r>
            <a:r>
              <a:rPr lang="it-IT" b="1" dirty="0" smtClean="0">
                <a:solidFill>
                  <a:srgbClr val="FF0000"/>
                </a:solidFill>
              </a:rPr>
              <a:t> </a:t>
            </a:r>
            <a:r>
              <a:rPr lang="it-IT" b="1" dirty="0" err="1" smtClean="0">
                <a:solidFill>
                  <a:srgbClr val="FF0000"/>
                </a:solidFill>
              </a:rPr>
              <a:t>samplers</a:t>
            </a:r>
            <a:endParaRPr lang="it-IT" b="1" dirty="0" smtClean="0">
              <a:solidFill>
                <a:srgbClr val="FF0000"/>
              </a:solidFill>
            </a:endParaRPr>
          </a:p>
          <a:p>
            <a:pPr marL="285750" indent="-285750" algn="ctr">
              <a:buFont typeface="Wingdings" panose="05000000000000000000" pitchFamily="2" charset="2"/>
              <a:buChar char="ü"/>
            </a:pPr>
            <a:r>
              <a:rPr lang="en-US" b="1" dirty="0">
                <a:solidFill>
                  <a:srgbClr val="FF0000"/>
                </a:solidFill>
              </a:rPr>
              <a:t>t</a:t>
            </a:r>
            <a:r>
              <a:rPr lang="en-US" b="1" dirty="0" smtClean="0">
                <a:solidFill>
                  <a:srgbClr val="FF0000"/>
                </a:solidFill>
              </a:rPr>
              <a:t>o introduce sand/powder </a:t>
            </a:r>
            <a:r>
              <a:rPr lang="en-US" b="1" dirty="0">
                <a:solidFill>
                  <a:srgbClr val="FF0000"/>
                </a:solidFill>
              </a:rPr>
              <a:t>within the samplers (by handling</a:t>
            </a:r>
            <a:r>
              <a:rPr lang="en-US" b="1" dirty="0" smtClean="0">
                <a:solidFill>
                  <a:srgbClr val="FF0000"/>
                </a:solidFill>
              </a:rPr>
              <a:t>?)</a:t>
            </a:r>
            <a:endParaRPr lang="en-US" b="1" dirty="0">
              <a:solidFill>
                <a:srgbClr val="FF0000"/>
              </a:solidFill>
            </a:endParaRPr>
          </a:p>
          <a:p>
            <a:pPr marL="285750" indent="-285750" algn="ctr">
              <a:buFont typeface="Wingdings" panose="05000000000000000000" pitchFamily="2" charset="2"/>
              <a:buChar char="ü"/>
            </a:pPr>
            <a:r>
              <a:rPr lang="it-IT" b="1" dirty="0">
                <a:solidFill>
                  <a:srgbClr val="FF0000"/>
                </a:solidFill>
              </a:rPr>
              <a:t>t</a:t>
            </a:r>
            <a:r>
              <a:rPr lang="it-IT" b="1" dirty="0" smtClean="0">
                <a:solidFill>
                  <a:srgbClr val="FF0000"/>
                </a:solidFill>
              </a:rPr>
              <a:t>o </a:t>
            </a:r>
            <a:r>
              <a:rPr lang="it-IT" b="1" dirty="0" err="1" smtClean="0">
                <a:solidFill>
                  <a:srgbClr val="FF0000"/>
                </a:solidFill>
              </a:rPr>
              <a:t>expose</a:t>
            </a:r>
            <a:r>
              <a:rPr lang="it-IT" b="1" dirty="0" smtClean="0">
                <a:solidFill>
                  <a:srgbClr val="FF0000"/>
                </a:solidFill>
              </a:rPr>
              <a:t> </a:t>
            </a:r>
            <a:r>
              <a:rPr lang="it-IT" b="1" dirty="0" err="1" smtClean="0">
                <a:solidFill>
                  <a:srgbClr val="FF0000"/>
                </a:solidFill>
              </a:rPr>
              <a:t>Blanks</a:t>
            </a:r>
            <a:r>
              <a:rPr lang="it-IT" b="1" dirty="0" smtClean="0">
                <a:solidFill>
                  <a:srgbClr val="FF0000"/>
                </a:solidFill>
              </a:rPr>
              <a:t> </a:t>
            </a:r>
            <a:r>
              <a:rPr lang="it-IT" b="1" dirty="0" err="1" smtClean="0">
                <a:solidFill>
                  <a:srgbClr val="FF0000"/>
                </a:solidFill>
              </a:rPr>
              <a:t>too</a:t>
            </a:r>
            <a:r>
              <a:rPr lang="it-IT" b="1" dirty="0" smtClean="0">
                <a:solidFill>
                  <a:srgbClr val="FF0000"/>
                </a:solidFill>
              </a:rPr>
              <a:t> (no-offset)</a:t>
            </a:r>
          </a:p>
          <a:p>
            <a:pPr marL="285750" indent="-285750" algn="ctr">
              <a:buFont typeface="Wingdings" panose="05000000000000000000" pitchFamily="2" charset="2"/>
              <a:buChar char="ü"/>
            </a:pPr>
            <a:r>
              <a:rPr lang="en-US" b="1" dirty="0">
                <a:solidFill>
                  <a:srgbClr val="FF0000"/>
                </a:solidFill>
              </a:rPr>
              <a:t>a</a:t>
            </a:r>
            <a:r>
              <a:rPr lang="en-US" b="1" dirty="0" smtClean="0">
                <a:solidFill>
                  <a:srgbClr val="FF0000"/>
                </a:solidFill>
              </a:rPr>
              <a:t> partial obstruction </a:t>
            </a:r>
            <a:r>
              <a:rPr lang="en-US" b="1" dirty="0">
                <a:solidFill>
                  <a:srgbClr val="FF0000"/>
                </a:solidFill>
              </a:rPr>
              <a:t>of the </a:t>
            </a:r>
            <a:r>
              <a:rPr lang="en-US" b="1" dirty="0" smtClean="0">
                <a:solidFill>
                  <a:srgbClr val="FF0000"/>
                </a:solidFill>
              </a:rPr>
              <a:t>diffusing barrier</a:t>
            </a:r>
            <a:endParaRPr lang="en-US" b="1" dirty="0">
              <a:solidFill>
                <a:srgbClr val="FF0000"/>
              </a:solidFill>
            </a:endParaRPr>
          </a:p>
        </p:txBody>
      </p:sp>
      <p:pic>
        <p:nvPicPr>
          <p:cNvPr id="10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0166" t="21324" r="12324" b="12451"/>
          <a:stretch/>
        </p:blipFill>
        <p:spPr bwMode="auto">
          <a:xfrm>
            <a:off x="1619672" y="4318527"/>
            <a:ext cx="2273838" cy="16758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4887" b="38508"/>
          <a:stretch/>
        </p:blipFill>
        <p:spPr bwMode="auto">
          <a:xfrm>
            <a:off x="335562" y="908720"/>
            <a:ext cx="2148206" cy="15242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l="52050" b="23680"/>
          <a:stretch/>
        </p:blipFill>
        <p:spPr bwMode="auto">
          <a:xfrm>
            <a:off x="35496" y="2979762"/>
            <a:ext cx="1519721" cy="18173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7">
            <a:extLst>
              <a:ext uri="{28A0092B-C50C-407E-A947-70E740481C1C}">
                <a14:useLocalDpi xmlns:a14="http://schemas.microsoft.com/office/drawing/2010/main" val="0"/>
              </a:ext>
            </a:extLst>
          </a:blip>
          <a:srcRect l="30519"/>
          <a:stretch/>
        </p:blipFill>
        <p:spPr bwMode="auto">
          <a:xfrm>
            <a:off x="5484961" y="4272681"/>
            <a:ext cx="1688121" cy="182542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2" name="Picture 8"/>
          <p:cNvPicPr>
            <a:picLocks noChangeAspect="1" noChangeArrowheads="1"/>
          </p:cNvPicPr>
          <p:nvPr/>
        </p:nvPicPr>
        <p:blipFill rotWithShape="1">
          <a:blip r:embed="rId8">
            <a:extLst>
              <a:ext uri="{28A0092B-C50C-407E-A947-70E740481C1C}">
                <a14:useLocalDpi xmlns:a14="http://schemas.microsoft.com/office/drawing/2010/main" val="0"/>
              </a:ext>
            </a:extLst>
          </a:blip>
          <a:srcRect l="21710" b="32243"/>
          <a:stretch/>
        </p:blipFill>
        <p:spPr bwMode="auto">
          <a:xfrm>
            <a:off x="3275857" y="885744"/>
            <a:ext cx="1872208" cy="12173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52120" y="818163"/>
            <a:ext cx="1800225" cy="1352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08279" y="3645024"/>
            <a:ext cx="1800225" cy="1352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5" name="Picture 11"/>
          <p:cNvPicPr>
            <a:picLocks noChangeAspect="1" noChangeArrowheads="1"/>
          </p:cNvPicPr>
          <p:nvPr/>
        </p:nvPicPr>
        <p:blipFill rotWithShape="1">
          <a:blip r:embed="rId11">
            <a:extLst>
              <a:ext uri="{28A0092B-C50C-407E-A947-70E740481C1C}">
                <a14:useLocalDpi xmlns:a14="http://schemas.microsoft.com/office/drawing/2010/main" val="0"/>
              </a:ext>
            </a:extLst>
          </a:blip>
          <a:srcRect t="40235" r="18001"/>
          <a:stretch/>
        </p:blipFill>
        <p:spPr bwMode="auto">
          <a:xfrm>
            <a:off x="7605747" y="1670842"/>
            <a:ext cx="1476177" cy="14345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6" name="Picture 12"/>
          <p:cNvPicPr>
            <a:picLocks noChangeAspect="1" noChangeArrowheads="1"/>
          </p:cNvPicPr>
          <p:nvPr/>
        </p:nvPicPr>
        <p:blipFill rotWithShape="1">
          <a:blip r:embed="rId12">
            <a:extLst>
              <a:ext uri="{28A0092B-C50C-407E-A947-70E740481C1C}">
                <a14:useLocalDpi xmlns:a14="http://schemas.microsoft.com/office/drawing/2010/main" val="0"/>
              </a:ext>
            </a:extLst>
          </a:blip>
          <a:srcRect l="30000" r="18000" b="16030"/>
          <a:stretch/>
        </p:blipFill>
        <p:spPr bwMode="auto">
          <a:xfrm>
            <a:off x="4007507" y="4921489"/>
            <a:ext cx="1381296" cy="16758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20" name="Connettore 2 19"/>
          <p:cNvCxnSpPr/>
          <p:nvPr/>
        </p:nvCxnSpPr>
        <p:spPr>
          <a:xfrm flipH="1" flipV="1">
            <a:off x="3109446" y="5374682"/>
            <a:ext cx="907479" cy="769475"/>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3725728" y="5759419"/>
            <a:ext cx="810776" cy="384738"/>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flipH="1" flipV="1">
            <a:off x="7020272" y="5573696"/>
            <a:ext cx="585475" cy="524412"/>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Connettore 2 39"/>
          <p:cNvCxnSpPr/>
          <p:nvPr/>
        </p:nvCxnSpPr>
        <p:spPr>
          <a:xfrm flipH="1" flipV="1">
            <a:off x="8208392" y="4509120"/>
            <a:ext cx="324048" cy="953774"/>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Connettore 2 42"/>
          <p:cNvCxnSpPr/>
          <p:nvPr/>
        </p:nvCxnSpPr>
        <p:spPr>
          <a:xfrm flipH="1" flipV="1">
            <a:off x="8465438" y="2701656"/>
            <a:ext cx="162024" cy="616785"/>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H="1" flipV="1">
            <a:off x="6552233" y="1301390"/>
            <a:ext cx="1791602" cy="255402"/>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Connettore 2 48"/>
          <p:cNvCxnSpPr/>
          <p:nvPr/>
        </p:nvCxnSpPr>
        <p:spPr>
          <a:xfrm>
            <a:off x="2915816" y="908720"/>
            <a:ext cx="629384" cy="585718"/>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2" name="Connettore 2 51"/>
          <p:cNvCxnSpPr/>
          <p:nvPr/>
        </p:nvCxnSpPr>
        <p:spPr>
          <a:xfrm>
            <a:off x="611560" y="971074"/>
            <a:ext cx="72008" cy="585718"/>
          </a:xfrm>
          <a:prstGeom prst="straightConnector1">
            <a:avLst/>
          </a:prstGeom>
          <a:ln w="571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96106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11560" y="13388"/>
            <a:ext cx="7715304" cy="461665"/>
          </a:xfrm>
          <a:prstGeom prst="rect">
            <a:avLst/>
          </a:prstGeom>
          <a:noFill/>
        </p:spPr>
        <p:txBody>
          <a:bodyPr wrap="square" rtlCol="0">
            <a:spAutoFit/>
          </a:bodyPr>
          <a:lstStyle/>
          <a:p>
            <a:pPr marL="358775" indent="-358775" algn="ctr"/>
            <a:r>
              <a:rPr lang="en-GB" sz="2400" b="1" dirty="0" smtClean="0">
                <a:solidFill>
                  <a:srgbClr val="C00000"/>
                </a:solidFill>
                <a:latin typeface="Arial"/>
                <a:cs typeface="Arial"/>
              </a:rPr>
              <a:t>Future activities - Towards the COP1</a:t>
            </a:r>
          </a:p>
        </p:txBody>
      </p:sp>
      <p:grpSp>
        <p:nvGrpSpPr>
          <p:cNvPr id="6" name="Gruppo 5"/>
          <p:cNvGrpSpPr/>
          <p:nvPr/>
        </p:nvGrpSpPr>
        <p:grpSpPr>
          <a:xfrm>
            <a:off x="0" y="6286520"/>
            <a:ext cx="9144000" cy="547211"/>
            <a:chOff x="0" y="6286520"/>
            <a:chExt cx="9144000" cy="547211"/>
          </a:xfrm>
        </p:grpSpPr>
        <p:sp>
          <p:nvSpPr>
            <p:cNvPr id="3"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4" name="Immagine 3" descr="logo_arial.gif"/>
            <p:cNvPicPr>
              <a:picLocks noChangeAspect="1"/>
            </p:cNvPicPr>
            <p:nvPr/>
          </p:nvPicPr>
          <p:blipFill>
            <a:blip r:embed="rId2"/>
            <a:stretch>
              <a:fillRect/>
            </a:stretch>
          </p:blipFill>
          <p:spPr>
            <a:xfrm>
              <a:off x="37821" y="6286520"/>
              <a:ext cx="647224" cy="547211"/>
            </a:xfrm>
            <a:prstGeom prst="rect">
              <a:avLst/>
            </a:prstGeom>
            <a:noFill/>
            <a:ln>
              <a:noFill/>
            </a:ln>
          </p:spPr>
        </p:pic>
        <p:sp>
          <p:nvSpPr>
            <p:cNvPr id="5"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pic>
        <p:nvPicPr>
          <p:cNvPr id="7" name="Immagine 6"/>
          <p:cNvPicPr>
            <a:picLocks noChangeAspect="1"/>
          </p:cNvPicPr>
          <p:nvPr/>
        </p:nvPicPr>
        <p:blipFill>
          <a:blip r:embed="rId3"/>
          <a:stretch>
            <a:fillRect/>
          </a:stretch>
        </p:blipFill>
        <p:spPr>
          <a:xfrm>
            <a:off x="4466104" y="836712"/>
            <a:ext cx="4677896" cy="3591585"/>
          </a:xfrm>
          <a:prstGeom prst="rect">
            <a:avLst/>
          </a:prstGeom>
        </p:spPr>
      </p:pic>
      <p:sp>
        <p:nvSpPr>
          <p:cNvPr id="8" name="CasellaDiTesto 7"/>
          <p:cNvSpPr txBox="1"/>
          <p:nvPr/>
        </p:nvSpPr>
        <p:spPr>
          <a:xfrm>
            <a:off x="251520" y="908720"/>
            <a:ext cx="4104456" cy="4247317"/>
          </a:xfrm>
          <a:prstGeom prst="rect">
            <a:avLst/>
          </a:prstGeom>
          <a:noFill/>
        </p:spPr>
        <p:txBody>
          <a:bodyPr wrap="square" rtlCol="0">
            <a:spAutoFit/>
          </a:bodyPr>
          <a:lstStyle/>
          <a:p>
            <a:pPr marL="285750" indent="-285750">
              <a:buFont typeface="Wingdings" charset="2"/>
              <a:buChar char="ü"/>
            </a:pPr>
            <a:r>
              <a:rPr lang="en-GB" b="1" dirty="0" smtClean="0">
                <a:solidFill>
                  <a:srgbClr val="0000FF"/>
                </a:solidFill>
              </a:rPr>
              <a:t>Preparation of Progress Repo</a:t>
            </a:r>
            <a:r>
              <a:rPr lang="en-GB" dirty="0" smtClean="0">
                <a:solidFill>
                  <a:srgbClr val="0000FF"/>
                </a:solidFill>
              </a:rPr>
              <a:t>rt including all laboratory results and inter-comparisons.</a:t>
            </a:r>
          </a:p>
          <a:p>
            <a:pPr marL="285750" indent="-285750">
              <a:buFont typeface="Wingdings" charset="2"/>
              <a:buChar char="ü"/>
            </a:pPr>
            <a:endParaRPr lang="en-GB" dirty="0" smtClean="0">
              <a:solidFill>
                <a:srgbClr val="0000FF"/>
              </a:solidFill>
            </a:endParaRPr>
          </a:p>
          <a:p>
            <a:pPr marL="285750" indent="-285750">
              <a:buFont typeface="Wingdings" charset="2"/>
              <a:buChar char="ü"/>
            </a:pPr>
            <a:r>
              <a:rPr lang="en-GB" b="1" dirty="0" smtClean="0">
                <a:solidFill>
                  <a:srgbClr val="0000FF"/>
                </a:solidFill>
              </a:rPr>
              <a:t>Organization of a side event at COP1</a:t>
            </a:r>
            <a:r>
              <a:rPr lang="en-GB" dirty="0" smtClean="0">
                <a:solidFill>
                  <a:srgbClr val="0000FF"/>
                </a:solidFill>
              </a:rPr>
              <a:t>, presenting intermediate results of the project to all participating countries and organizations.</a:t>
            </a:r>
          </a:p>
          <a:p>
            <a:pPr marL="285750" indent="-285750">
              <a:buFont typeface="Wingdings" charset="2"/>
              <a:buChar char="ü"/>
            </a:pPr>
            <a:endParaRPr lang="en-GB" dirty="0">
              <a:solidFill>
                <a:srgbClr val="0000FF"/>
              </a:solidFill>
            </a:endParaRPr>
          </a:p>
          <a:p>
            <a:pPr marL="285750" indent="-285750">
              <a:buFont typeface="Wingdings" charset="2"/>
              <a:buChar char="ü"/>
            </a:pPr>
            <a:r>
              <a:rPr lang="en-GB" b="1" dirty="0" smtClean="0">
                <a:solidFill>
                  <a:srgbClr val="0000FF"/>
                </a:solidFill>
              </a:rPr>
              <a:t>Organization of the </a:t>
            </a:r>
            <a:r>
              <a:rPr lang="en-GB" b="1" dirty="0">
                <a:solidFill>
                  <a:srgbClr val="0000FF"/>
                </a:solidFill>
              </a:rPr>
              <a:t>F</a:t>
            </a:r>
            <a:r>
              <a:rPr lang="en-GB" b="1" dirty="0" smtClean="0">
                <a:solidFill>
                  <a:srgbClr val="0000FF"/>
                </a:solidFill>
              </a:rPr>
              <a:t>inal workshop </a:t>
            </a:r>
            <a:r>
              <a:rPr lang="en-GB" dirty="0" smtClean="0">
                <a:solidFill>
                  <a:srgbClr val="0000FF"/>
                </a:solidFill>
              </a:rPr>
              <a:t>aiming at pointing out the possible contribution of the project to the implementation of the Minamata Convention (with particular regard to art. 22 </a:t>
            </a:r>
            <a:r>
              <a:rPr lang="en-GB" dirty="0">
                <a:solidFill>
                  <a:srgbClr val="0000FF"/>
                </a:solidFill>
              </a:rPr>
              <a:t>on Effectiveness Evaluation</a:t>
            </a:r>
            <a:r>
              <a:rPr lang="en-GB" dirty="0" smtClean="0">
                <a:solidFill>
                  <a:srgbClr val="0000FF"/>
                </a:solidFill>
              </a:rPr>
              <a:t>)</a:t>
            </a:r>
          </a:p>
        </p:txBody>
      </p:sp>
    </p:spTree>
    <p:extLst>
      <p:ext uri="{BB962C8B-B14F-4D97-AF65-F5344CB8AC3E}">
        <p14:creationId xmlns:p14="http://schemas.microsoft.com/office/powerpoint/2010/main" val="2898353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79512" y="1772816"/>
            <a:ext cx="8712968" cy="769441"/>
          </a:xfrm>
          <a:prstGeom prst="rect">
            <a:avLst/>
          </a:prstGeom>
          <a:noFill/>
          <a:ln w="9525">
            <a:noFill/>
            <a:miter lim="800000"/>
            <a:headEnd/>
            <a:tailEnd/>
          </a:ln>
        </p:spPr>
        <p:txBody>
          <a:bodyPr wrap="square">
            <a:spAutoFit/>
          </a:bodyPr>
          <a:lstStyle/>
          <a:p>
            <a:pPr algn="ctr">
              <a:spcBef>
                <a:spcPct val="50000"/>
              </a:spcBef>
            </a:pPr>
            <a:r>
              <a:rPr lang="it-IT" sz="4400" b="1" dirty="0" smtClean="0">
                <a:solidFill>
                  <a:srgbClr val="C80000"/>
                </a:solidFill>
                <a:latin typeface="Freestyle Script" pitchFamily="66" charset="0"/>
              </a:rPr>
              <a:t>Thank </a:t>
            </a:r>
            <a:r>
              <a:rPr lang="it-IT" sz="4400" b="1" dirty="0" err="1" smtClean="0">
                <a:solidFill>
                  <a:srgbClr val="C80000"/>
                </a:solidFill>
                <a:latin typeface="Freestyle Script" pitchFamily="66" charset="0"/>
              </a:rPr>
              <a:t>you</a:t>
            </a:r>
            <a:r>
              <a:rPr lang="it-IT" sz="4400" b="1" dirty="0" smtClean="0">
                <a:solidFill>
                  <a:srgbClr val="C80000"/>
                </a:solidFill>
                <a:latin typeface="Freestyle Script" pitchFamily="66" charset="0"/>
              </a:rPr>
              <a:t> </a:t>
            </a:r>
          </a:p>
        </p:txBody>
      </p:sp>
      <p:grpSp>
        <p:nvGrpSpPr>
          <p:cNvPr id="9" name="Gruppo 12"/>
          <p:cNvGrpSpPr>
            <a:grpSpLocks noChangeAspect="1"/>
          </p:cNvGrpSpPr>
          <p:nvPr/>
        </p:nvGrpSpPr>
        <p:grpSpPr>
          <a:xfrm>
            <a:off x="0" y="6286520"/>
            <a:ext cx="9144000" cy="547211"/>
            <a:chOff x="0" y="6286520"/>
            <a:chExt cx="9289111" cy="547211"/>
          </a:xfrm>
        </p:grpSpPr>
        <p:sp>
          <p:nvSpPr>
            <p:cNvPr id="10" name="Text Box 7"/>
            <p:cNvSpPr txBox="1">
              <a:spLocks noChangeArrowheads="1"/>
            </p:cNvSpPr>
            <p:nvPr/>
          </p:nvSpPr>
          <p:spPr bwMode="auto">
            <a:xfrm>
              <a:off x="674695" y="6348004"/>
              <a:ext cx="5040313"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sp>
          <p:nvSpPr>
            <p:cNvPr id="11" name="Line 9"/>
            <p:cNvSpPr>
              <a:spLocks noChangeShapeType="1"/>
            </p:cNvSpPr>
            <p:nvPr/>
          </p:nvSpPr>
          <p:spPr bwMode="auto">
            <a:xfrm>
              <a:off x="0" y="6286520"/>
              <a:ext cx="9289111" cy="22800"/>
            </a:xfrm>
            <a:prstGeom prst="line">
              <a:avLst/>
            </a:prstGeom>
            <a:noFill/>
            <a:ln w="25400" cmpd="thinThick">
              <a:solidFill>
                <a:srgbClr val="000099"/>
              </a:solidFill>
              <a:round/>
              <a:headEnd/>
              <a:tailEnd/>
            </a:ln>
          </p:spPr>
          <p:txBody>
            <a:bodyPr/>
            <a:lstStyle/>
            <a:p>
              <a:endParaRPr lang="it-IT"/>
            </a:p>
          </p:txBody>
        </p:sp>
        <p:pic>
          <p:nvPicPr>
            <p:cNvPr id="12" name="Immagine 11" descr="logo_arial.gif"/>
            <p:cNvPicPr>
              <a:picLocks noChangeAspect="1"/>
            </p:cNvPicPr>
            <p:nvPr/>
          </p:nvPicPr>
          <p:blipFill>
            <a:blip r:embed="rId2"/>
            <a:stretch>
              <a:fillRect/>
            </a:stretch>
          </p:blipFill>
          <p:spPr>
            <a:xfrm>
              <a:off x="38421" y="6286520"/>
              <a:ext cx="657495" cy="547211"/>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1"/>
          <p:cNvSpPr>
            <a:spLocks noGrp="1"/>
          </p:cNvSpPr>
          <p:nvPr>
            <p:ph type="title" idx="4294967295"/>
          </p:nvPr>
        </p:nvSpPr>
        <p:spPr>
          <a:xfrm>
            <a:off x="1295400" y="914400"/>
            <a:ext cx="6553200" cy="654050"/>
          </a:xfrm>
          <a:solidFill>
            <a:srgbClr val="929294">
              <a:alpha val="59999"/>
            </a:srgbClr>
          </a:solidFill>
        </p:spPr>
        <p:txBody>
          <a:bodyPr/>
          <a:lstStyle/>
          <a:p>
            <a:pPr eaLnBrk="1" hangingPunct="1"/>
            <a:r>
              <a:rPr lang="en-GB" sz="2400" dirty="0" smtClean="0">
                <a:solidFill>
                  <a:srgbClr val="0070C0"/>
                </a:solidFill>
              </a:rPr>
              <a:t>GMOS: ground-based monitoring network</a:t>
            </a:r>
            <a:endParaRPr lang="cs-CZ" sz="2400" dirty="0" smtClean="0">
              <a:solidFill>
                <a:srgbClr val="0070C0"/>
              </a:solidFill>
            </a:endParaRPr>
          </a:p>
        </p:txBody>
      </p:sp>
      <p:pic>
        <p:nvPicPr>
          <p:cNvPr id="5124" name="Picture 2" descr="E:\ASECI\attività\progetti\2010\GMOS\photo_siti\ailao\ailao.jpg"/>
          <p:cNvPicPr>
            <a:picLocks noChangeArrowheads="1"/>
          </p:cNvPicPr>
          <p:nvPr/>
        </p:nvPicPr>
        <p:blipFill>
          <a:blip r:embed="rId3" cstate="print"/>
          <a:srcRect/>
          <a:stretch>
            <a:fillRect/>
          </a:stretch>
        </p:blipFill>
        <p:spPr bwMode="auto">
          <a:xfrm>
            <a:off x="1200" y="3453612"/>
            <a:ext cx="1295400" cy="863600"/>
          </a:xfrm>
          <a:prstGeom prst="rect">
            <a:avLst/>
          </a:prstGeom>
          <a:noFill/>
          <a:ln w="9525">
            <a:noFill/>
            <a:miter lim="800000"/>
            <a:headEnd/>
            <a:tailEnd/>
          </a:ln>
        </p:spPr>
      </p:pic>
      <p:pic>
        <p:nvPicPr>
          <p:cNvPr id="5125" name="Picture 3" descr="E:\ASECI\attività\progetti\2010\GMOS\photo_siti\amsterdam\amsterdam.jpg"/>
          <p:cNvPicPr>
            <a:picLocks noChangeAspect="1" noChangeArrowheads="1"/>
          </p:cNvPicPr>
          <p:nvPr/>
        </p:nvPicPr>
        <p:blipFill>
          <a:blip r:embed="rId4" cstate="print"/>
          <a:srcRect/>
          <a:stretch>
            <a:fillRect/>
          </a:stretch>
        </p:blipFill>
        <p:spPr bwMode="auto">
          <a:xfrm>
            <a:off x="1295400" y="-1188"/>
            <a:ext cx="1295400" cy="865188"/>
          </a:xfrm>
          <a:prstGeom prst="rect">
            <a:avLst/>
          </a:prstGeom>
          <a:noFill/>
          <a:ln w="9525">
            <a:noFill/>
            <a:miter lim="800000"/>
            <a:headEnd/>
            <a:tailEnd/>
          </a:ln>
        </p:spPr>
      </p:pic>
      <p:pic>
        <p:nvPicPr>
          <p:cNvPr id="5126" name="Picture 4" descr="E:\ASECI\attività\progetti\2010\GMOS\photo_siti\bariloche\bariloche.jpg"/>
          <p:cNvPicPr>
            <a:picLocks noChangeArrowheads="1"/>
          </p:cNvPicPr>
          <p:nvPr/>
        </p:nvPicPr>
        <p:blipFill>
          <a:blip r:embed="rId5" cstate="print"/>
          <a:srcRect/>
          <a:stretch>
            <a:fillRect/>
          </a:stretch>
        </p:blipFill>
        <p:spPr bwMode="auto">
          <a:xfrm>
            <a:off x="3888000" y="-1188"/>
            <a:ext cx="1295400" cy="863600"/>
          </a:xfrm>
          <a:prstGeom prst="rect">
            <a:avLst/>
          </a:prstGeom>
          <a:noFill/>
          <a:ln w="9525">
            <a:noFill/>
            <a:miter lim="800000"/>
            <a:headEnd/>
            <a:tailEnd/>
          </a:ln>
        </p:spPr>
      </p:pic>
      <p:pic>
        <p:nvPicPr>
          <p:cNvPr id="5127" name="Picture 5" descr="E:\ASECI\attività\progetti\2010\GMOS\photo_siti\calhau\calhau.jpg"/>
          <p:cNvPicPr>
            <a:picLocks noChangeArrowheads="1"/>
          </p:cNvPicPr>
          <p:nvPr/>
        </p:nvPicPr>
        <p:blipFill>
          <a:blip r:embed="rId6" cstate="print"/>
          <a:srcRect/>
          <a:stretch>
            <a:fillRect/>
          </a:stretch>
        </p:blipFill>
        <p:spPr bwMode="auto">
          <a:xfrm>
            <a:off x="5182799" y="1588"/>
            <a:ext cx="1295400" cy="863600"/>
          </a:xfrm>
          <a:prstGeom prst="rect">
            <a:avLst/>
          </a:prstGeom>
          <a:noFill/>
          <a:ln w="9525">
            <a:noFill/>
            <a:miter lim="800000"/>
            <a:headEnd/>
            <a:tailEnd/>
          </a:ln>
        </p:spPr>
      </p:pic>
      <p:pic>
        <p:nvPicPr>
          <p:cNvPr id="5128" name="Picture 6" descr="E:\ASECI\attività\progetti\2010\GMOS\photo_siti\capepoint\capepoint.jpg"/>
          <p:cNvPicPr>
            <a:picLocks noChangeArrowheads="1"/>
          </p:cNvPicPr>
          <p:nvPr/>
        </p:nvPicPr>
        <p:blipFill>
          <a:blip r:embed="rId7" cstate="print"/>
          <a:srcRect/>
          <a:stretch>
            <a:fillRect/>
          </a:stretch>
        </p:blipFill>
        <p:spPr bwMode="auto">
          <a:xfrm>
            <a:off x="7847952" y="862412"/>
            <a:ext cx="1295400" cy="863600"/>
          </a:xfrm>
          <a:prstGeom prst="rect">
            <a:avLst/>
          </a:prstGeom>
          <a:noFill/>
          <a:ln w="9525">
            <a:noFill/>
            <a:miter lim="800000"/>
            <a:headEnd/>
            <a:tailEnd/>
          </a:ln>
        </p:spPr>
      </p:pic>
      <p:pic>
        <p:nvPicPr>
          <p:cNvPr id="5129" name="Picture 7" descr="E:\ASECI\attività\progetti\2010\GMOS\photo_siti\celestun\celestun.jpg"/>
          <p:cNvPicPr>
            <a:picLocks noChangeArrowheads="1"/>
          </p:cNvPicPr>
          <p:nvPr/>
        </p:nvPicPr>
        <p:blipFill>
          <a:blip r:embed="rId8" cstate="print"/>
          <a:srcRect/>
          <a:stretch>
            <a:fillRect/>
          </a:stretch>
        </p:blipFill>
        <p:spPr bwMode="auto">
          <a:xfrm>
            <a:off x="7847351" y="1729588"/>
            <a:ext cx="1295400" cy="863600"/>
          </a:xfrm>
          <a:prstGeom prst="rect">
            <a:avLst/>
          </a:prstGeom>
          <a:noFill/>
          <a:ln w="9525">
            <a:noFill/>
            <a:miter lim="800000"/>
            <a:headEnd/>
            <a:tailEnd/>
          </a:ln>
        </p:spPr>
      </p:pic>
      <p:pic>
        <p:nvPicPr>
          <p:cNvPr id="5130" name="Picture 8" descr="E:\ASECI\attività\progetti\2010\GMOS\photo_siti\changbai\changbai.jpg"/>
          <p:cNvPicPr>
            <a:picLocks noChangeArrowheads="1"/>
          </p:cNvPicPr>
          <p:nvPr/>
        </p:nvPicPr>
        <p:blipFill>
          <a:blip r:embed="rId9" cstate="print"/>
          <a:srcRect/>
          <a:stretch>
            <a:fillRect/>
          </a:stretch>
        </p:blipFill>
        <p:spPr bwMode="auto">
          <a:xfrm>
            <a:off x="600" y="1726012"/>
            <a:ext cx="1295400" cy="863600"/>
          </a:xfrm>
          <a:prstGeom prst="rect">
            <a:avLst/>
          </a:prstGeom>
          <a:noFill/>
          <a:ln w="9525">
            <a:noFill/>
            <a:miter lim="800000"/>
            <a:headEnd/>
            <a:tailEnd/>
          </a:ln>
        </p:spPr>
      </p:pic>
      <p:pic>
        <p:nvPicPr>
          <p:cNvPr id="5131" name="Picture 9" descr="E:\ASECI\attività\progetti\2010\GMOS\photo_siti\colmargherita\DSCN0020.JPG"/>
          <p:cNvPicPr>
            <a:picLocks noChangeArrowheads="1"/>
          </p:cNvPicPr>
          <p:nvPr/>
        </p:nvPicPr>
        <p:blipFill>
          <a:blip r:embed="rId10" cstate="print"/>
          <a:srcRect/>
          <a:stretch>
            <a:fillRect/>
          </a:stretch>
        </p:blipFill>
        <p:spPr bwMode="auto">
          <a:xfrm>
            <a:off x="7847351" y="2593188"/>
            <a:ext cx="1295400" cy="863600"/>
          </a:xfrm>
          <a:prstGeom prst="rect">
            <a:avLst/>
          </a:prstGeom>
          <a:noFill/>
          <a:ln w="9525">
            <a:noFill/>
            <a:miter lim="800000"/>
            <a:headEnd/>
            <a:tailEnd/>
          </a:ln>
        </p:spPr>
      </p:pic>
      <p:pic>
        <p:nvPicPr>
          <p:cNvPr id="5133" name="Picture 11" descr="E:\ASECI\attività\progetti\2010\GMOS\photo_siti\dumont\dumont.jpg"/>
          <p:cNvPicPr>
            <a:picLocks noChangeArrowheads="1"/>
          </p:cNvPicPr>
          <p:nvPr/>
        </p:nvPicPr>
        <p:blipFill>
          <a:blip r:embed="rId11" cstate="print"/>
          <a:srcRect/>
          <a:stretch>
            <a:fillRect/>
          </a:stretch>
        </p:blipFill>
        <p:spPr bwMode="auto">
          <a:xfrm>
            <a:off x="7846751" y="4320788"/>
            <a:ext cx="1295400" cy="863600"/>
          </a:xfrm>
          <a:prstGeom prst="rect">
            <a:avLst/>
          </a:prstGeom>
          <a:noFill/>
          <a:ln w="9525">
            <a:noFill/>
            <a:miter lim="800000"/>
            <a:headEnd/>
            <a:tailEnd/>
          </a:ln>
        </p:spPr>
      </p:pic>
      <p:pic>
        <p:nvPicPr>
          <p:cNvPr id="5134" name="Picture 12" descr="E:\ASECI\attività\progetti\2010\GMOS\photo_siti\everest\everest.jpg"/>
          <p:cNvPicPr>
            <a:picLocks noChangeArrowheads="1"/>
          </p:cNvPicPr>
          <p:nvPr/>
        </p:nvPicPr>
        <p:blipFill>
          <a:blip r:embed="rId12" cstate="print"/>
          <a:srcRect/>
          <a:stretch>
            <a:fillRect/>
          </a:stretch>
        </p:blipFill>
        <p:spPr bwMode="auto">
          <a:xfrm>
            <a:off x="7846751" y="5184388"/>
            <a:ext cx="1295400" cy="792000"/>
          </a:xfrm>
          <a:prstGeom prst="rect">
            <a:avLst/>
          </a:prstGeom>
          <a:noFill/>
          <a:ln w="9525">
            <a:noFill/>
            <a:miter lim="800000"/>
            <a:headEnd/>
            <a:tailEnd/>
          </a:ln>
        </p:spPr>
      </p:pic>
      <p:pic>
        <p:nvPicPr>
          <p:cNvPr id="5135" name="Picture 13" descr="E:\ASECI\attività\progetti\2010\GMOS\photo_siti\iskrba\iskrba.jpg"/>
          <p:cNvPicPr>
            <a:picLocks noChangeArrowheads="1"/>
          </p:cNvPicPr>
          <p:nvPr/>
        </p:nvPicPr>
        <p:blipFill>
          <a:blip r:embed="rId13" cstate="print"/>
          <a:srcRect/>
          <a:stretch>
            <a:fillRect/>
          </a:stretch>
        </p:blipFill>
        <p:spPr bwMode="auto">
          <a:xfrm>
            <a:off x="7845944" y="5972812"/>
            <a:ext cx="1295400" cy="863600"/>
          </a:xfrm>
          <a:prstGeom prst="rect">
            <a:avLst/>
          </a:prstGeom>
          <a:noFill/>
          <a:ln w="9525">
            <a:noFill/>
            <a:miter lim="800000"/>
            <a:headEnd/>
            <a:tailEnd/>
          </a:ln>
        </p:spPr>
      </p:pic>
      <p:pic>
        <p:nvPicPr>
          <p:cNvPr id="5136" name="Picture 14" descr="E:\ASECI\attività\progetti\2010\GMOS\photo_siti\listvyanka\listvyanka.jpg"/>
          <p:cNvPicPr>
            <a:picLocks noChangeArrowheads="1"/>
          </p:cNvPicPr>
          <p:nvPr/>
        </p:nvPicPr>
        <p:blipFill>
          <a:blip r:embed="rId14" cstate="print"/>
          <a:srcRect/>
          <a:stretch>
            <a:fillRect/>
          </a:stretch>
        </p:blipFill>
        <p:spPr bwMode="auto">
          <a:xfrm>
            <a:off x="3886799" y="5974399"/>
            <a:ext cx="1295400" cy="863600"/>
          </a:xfrm>
          <a:prstGeom prst="rect">
            <a:avLst/>
          </a:prstGeom>
          <a:noFill/>
          <a:ln w="9525">
            <a:noFill/>
            <a:miter lim="800000"/>
            <a:headEnd/>
            <a:tailEnd/>
          </a:ln>
        </p:spPr>
      </p:pic>
      <p:pic>
        <p:nvPicPr>
          <p:cNvPr id="5137" name="Picture 15" descr="E:\ASECI\attività\progetti\2010\GMOS\photo_siti\longobucco\longobucco.jpg"/>
          <p:cNvPicPr>
            <a:picLocks noChangeArrowheads="1"/>
          </p:cNvPicPr>
          <p:nvPr/>
        </p:nvPicPr>
        <p:blipFill>
          <a:blip r:embed="rId15" cstate="print"/>
          <a:srcRect/>
          <a:stretch>
            <a:fillRect/>
          </a:stretch>
        </p:blipFill>
        <p:spPr bwMode="auto">
          <a:xfrm>
            <a:off x="2592600" y="5974399"/>
            <a:ext cx="1295400" cy="863600"/>
          </a:xfrm>
          <a:prstGeom prst="rect">
            <a:avLst/>
          </a:prstGeom>
          <a:noFill/>
          <a:ln w="9525">
            <a:noFill/>
            <a:miter lim="800000"/>
            <a:headEnd/>
            <a:tailEnd/>
          </a:ln>
        </p:spPr>
      </p:pic>
      <p:pic>
        <p:nvPicPr>
          <p:cNvPr id="5138" name="Picture 16" descr="E:\ASECI\attività\progetti\2010\GMOS\photo_siti\macehead\macehead.jpg"/>
          <p:cNvPicPr>
            <a:picLocks noChangeArrowheads="1"/>
          </p:cNvPicPr>
          <p:nvPr/>
        </p:nvPicPr>
        <p:blipFill>
          <a:blip r:embed="rId16" cstate="print"/>
          <a:srcRect/>
          <a:stretch>
            <a:fillRect/>
          </a:stretch>
        </p:blipFill>
        <p:spPr bwMode="auto">
          <a:xfrm>
            <a:off x="-3848" y="5972812"/>
            <a:ext cx="1295400" cy="865187"/>
          </a:xfrm>
          <a:prstGeom prst="rect">
            <a:avLst/>
          </a:prstGeom>
          <a:noFill/>
          <a:ln w="9525">
            <a:noFill/>
            <a:miter lim="800000"/>
            <a:headEnd/>
            <a:tailEnd/>
          </a:ln>
        </p:spPr>
      </p:pic>
      <p:pic>
        <p:nvPicPr>
          <p:cNvPr id="5139" name="Picture 17" descr="E:\ASECI\attività\progetti\2010\GMOS\photo_siti\manaus\manaus.jpg"/>
          <p:cNvPicPr>
            <a:picLocks noChangeArrowheads="1"/>
          </p:cNvPicPr>
          <p:nvPr/>
        </p:nvPicPr>
        <p:blipFill>
          <a:blip r:embed="rId17" cstate="print"/>
          <a:srcRect/>
          <a:stretch>
            <a:fillRect/>
          </a:stretch>
        </p:blipFill>
        <p:spPr bwMode="auto">
          <a:xfrm>
            <a:off x="-3848" y="5109212"/>
            <a:ext cx="1295400" cy="863600"/>
          </a:xfrm>
          <a:prstGeom prst="rect">
            <a:avLst/>
          </a:prstGeom>
          <a:noFill/>
          <a:ln w="9525">
            <a:noFill/>
            <a:miter lim="800000"/>
            <a:headEnd/>
            <a:tailEnd/>
          </a:ln>
        </p:spPr>
      </p:pic>
      <p:pic>
        <p:nvPicPr>
          <p:cNvPr id="5140" name="Picture 18" descr="E:\ASECI\attività\progetti\2010\GMOS\photo_siti\sisal\sisal.jpg"/>
          <p:cNvPicPr>
            <a:picLocks noChangeArrowheads="1"/>
          </p:cNvPicPr>
          <p:nvPr/>
        </p:nvPicPr>
        <p:blipFill>
          <a:blip r:embed="rId18" cstate="print"/>
          <a:srcRect/>
          <a:stretch>
            <a:fillRect/>
          </a:stretch>
        </p:blipFill>
        <p:spPr bwMode="auto">
          <a:xfrm>
            <a:off x="5183400" y="862412"/>
            <a:ext cx="1295400" cy="863600"/>
          </a:xfrm>
          <a:prstGeom prst="rect">
            <a:avLst/>
          </a:prstGeom>
          <a:noFill/>
          <a:ln w="9525">
            <a:noFill/>
            <a:miter lim="800000"/>
            <a:headEnd/>
            <a:tailEnd/>
          </a:ln>
        </p:spPr>
      </p:pic>
      <p:pic>
        <p:nvPicPr>
          <p:cNvPr id="5142" name="Picture 20" descr="E:\ASECI\attività\progetti\2010\GMOS\photo_siti\waliguan\waliguan.jpg"/>
          <p:cNvPicPr>
            <a:picLocks noChangeAspect="1" noChangeArrowheads="1"/>
          </p:cNvPicPr>
          <p:nvPr/>
        </p:nvPicPr>
        <p:blipFill>
          <a:blip r:embed="rId19" cstate="print"/>
          <a:srcRect/>
          <a:stretch>
            <a:fillRect/>
          </a:stretch>
        </p:blipFill>
        <p:spPr bwMode="auto">
          <a:xfrm>
            <a:off x="1296000" y="862812"/>
            <a:ext cx="1296000" cy="863600"/>
          </a:xfrm>
          <a:prstGeom prst="rect">
            <a:avLst/>
          </a:prstGeom>
          <a:noFill/>
          <a:ln w="9525">
            <a:noFill/>
            <a:miter lim="800000"/>
            <a:headEnd/>
            <a:tailEnd/>
          </a:ln>
        </p:spPr>
      </p:pic>
      <p:pic>
        <p:nvPicPr>
          <p:cNvPr id="27649" name="Picture 1" descr="D:\ASECI\attività\progetti\2010\GMOS\photo\alert\alert.jpg"/>
          <p:cNvPicPr>
            <a:picLocks noChangeAspect="1" noChangeArrowheads="1"/>
          </p:cNvPicPr>
          <p:nvPr/>
        </p:nvPicPr>
        <p:blipFill>
          <a:blip r:embed="rId20" cstate="print"/>
          <a:srcRect/>
          <a:stretch>
            <a:fillRect/>
          </a:stretch>
        </p:blipFill>
        <p:spPr bwMode="auto">
          <a:xfrm>
            <a:off x="0" y="0"/>
            <a:ext cx="1296000" cy="864000"/>
          </a:xfrm>
          <a:prstGeom prst="rect">
            <a:avLst/>
          </a:prstGeom>
          <a:noFill/>
        </p:spPr>
      </p:pic>
      <p:pic>
        <p:nvPicPr>
          <p:cNvPr id="27650" name="Picture 2" descr="D:\ASECI\attività\progetti\2010\GMOS\photo\auchencorth\auchencorth.jpg"/>
          <p:cNvPicPr>
            <a:picLocks noChangeAspect="1" noChangeArrowheads="1"/>
          </p:cNvPicPr>
          <p:nvPr/>
        </p:nvPicPr>
        <p:blipFill>
          <a:blip r:embed="rId21" cstate="print"/>
          <a:srcRect/>
          <a:stretch>
            <a:fillRect/>
          </a:stretch>
        </p:blipFill>
        <p:spPr bwMode="auto">
          <a:xfrm>
            <a:off x="2590799" y="-1188"/>
            <a:ext cx="1296000" cy="864000"/>
          </a:xfrm>
          <a:prstGeom prst="rect">
            <a:avLst/>
          </a:prstGeom>
          <a:noFill/>
        </p:spPr>
      </p:pic>
      <p:pic>
        <p:nvPicPr>
          <p:cNvPr id="27651" name="Picture 3" descr="D:\ASECI\attività\progetti\2010\GMOS\photo\capegrim\capegrim.jpg"/>
          <p:cNvPicPr>
            <a:picLocks noChangeArrowheads="1"/>
          </p:cNvPicPr>
          <p:nvPr/>
        </p:nvPicPr>
        <p:blipFill>
          <a:blip r:embed="rId22" cstate="print"/>
          <a:srcRect/>
          <a:stretch>
            <a:fillRect/>
          </a:stretch>
        </p:blipFill>
        <p:spPr bwMode="auto">
          <a:xfrm>
            <a:off x="6478800" y="1588"/>
            <a:ext cx="1368000" cy="864000"/>
          </a:xfrm>
          <a:prstGeom prst="rect">
            <a:avLst/>
          </a:prstGeom>
          <a:noFill/>
        </p:spPr>
      </p:pic>
      <p:pic>
        <p:nvPicPr>
          <p:cNvPr id="27652" name="Picture 4" descr="D:\ASECI\attività\progetti\2010\GMOS\photo\capehedo\capehedo.jpg"/>
          <p:cNvPicPr>
            <a:picLocks noChangeArrowheads="1"/>
          </p:cNvPicPr>
          <p:nvPr/>
        </p:nvPicPr>
        <p:blipFill>
          <a:blip r:embed="rId23" cstate="print"/>
          <a:srcRect/>
          <a:stretch>
            <a:fillRect/>
          </a:stretch>
        </p:blipFill>
        <p:spPr bwMode="auto">
          <a:xfrm>
            <a:off x="7847351" y="-1588"/>
            <a:ext cx="1296000" cy="864000"/>
          </a:xfrm>
          <a:prstGeom prst="rect">
            <a:avLst/>
          </a:prstGeom>
          <a:noFill/>
        </p:spPr>
      </p:pic>
      <p:pic>
        <p:nvPicPr>
          <p:cNvPr id="27653" name="Picture 5" descr="D:\ASECI\attività\progetti\2010\GMOS\photo\domec\DMC - IPEV.jpg"/>
          <p:cNvPicPr>
            <a:picLocks noChangeArrowheads="1"/>
          </p:cNvPicPr>
          <p:nvPr/>
        </p:nvPicPr>
        <p:blipFill>
          <a:blip r:embed="rId24" cstate="print"/>
          <a:srcRect/>
          <a:stretch>
            <a:fillRect/>
          </a:stretch>
        </p:blipFill>
        <p:spPr bwMode="auto">
          <a:xfrm>
            <a:off x="7846751" y="3456788"/>
            <a:ext cx="1296000" cy="864000"/>
          </a:xfrm>
          <a:prstGeom prst="rect">
            <a:avLst/>
          </a:prstGeom>
          <a:noFill/>
        </p:spPr>
      </p:pic>
      <p:pic>
        <p:nvPicPr>
          <p:cNvPr id="27654" name="Picture 6" descr="D:\ASECI\attività\progetti\2010\GMOS\photo\kosetice\kosetice.jpg"/>
          <p:cNvPicPr>
            <a:picLocks noChangeAspect="1" noChangeArrowheads="1"/>
          </p:cNvPicPr>
          <p:nvPr/>
        </p:nvPicPr>
        <p:blipFill>
          <a:blip r:embed="rId25" cstate="print"/>
          <a:srcRect/>
          <a:stretch>
            <a:fillRect/>
          </a:stretch>
        </p:blipFill>
        <p:spPr bwMode="auto">
          <a:xfrm>
            <a:off x="6478198" y="5974399"/>
            <a:ext cx="1368000" cy="912991"/>
          </a:xfrm>
          <a:prstGeom prst="rect">
            <a:avLst/>
          </a:prstGeom>
          <a:noFill/>
        </p:spPr>
      </p:pic>
      <p:pic>
        <p:nvPicPr>
          <p:cNvPr id="27655" name="Picture 7" descr="D:\ASECI\attività\progetti\2010\GMOS\photo\laseyne\La_seyne_sur_mer.tif"/>
          <p:cNvPicPr>
            <a:picLocks noChangeAspect="1" noChangeArrowheads="1"/>
          </p:cNvPicPr>
          <p:nvPr/>
        </p:nvPicPr>
        <p:blipFill>
          <a:blip r:embed="rId26" cstate="print"/>
          <a:srcRect/>
          <a:stretch>
            <a:fillRect/>
          </a:stretch>
        </p:blipFill>
        <p:spPr bwMode="auto">
          <a:xfrm>
            <a:off x="5182199" y="5972812"/>
            <a:ext cx="1296000" cy="864000"/>
          </a:xfrm>
          <a:prstGeom prst="rect">
            <a:avLst/>
          </a:prstGeom>
          <a:noFill/>
        </p:spPr>
      </p:pic>
      <p:pic>
        <p:nvPicPr>
          <p:cNvPr id="27656" name="Picture 8" descr="D:\ASECI\attività\progetti\2010\GMOS\photo\lulin\lulin.jpg"/>
          <p:cNvPicPr>
            <a:picLocks noChangeArrowheads="1"/>
          </p:cNvPicPr>
          <p:nvPr/>
        </p:nvPicPr>
        <p:blipFill>
          <a:blip r:embed="rId27" cstate="print"/>
          <a:srcRect/>
          <a:stretch>
            <a:fillRect/>
          </a:stretch>
        </p:blipFill>
        <p:spPr bwMode="auto">
          <a:xfrm>
            <a:off x="1294799" y="5972812"/>
            <a:ext cx="1296000" cy="864000"/>
          </a:xfrm>
          <a:prstGeom prst="rect">
            <a:avLst/>
          </a:prstGeom>
          <a:noFill/>
        </p:spPr>
      </p:pic>
      <p:pic>
        <p:nvPicPr>
          <p:cNvPr id="27657" name="Picture 9" descr="D:\ASECI\attività\progetti\2010\GMOS\photo\maunaloa\maunaloa.jpg"/>
          <p:cNvPicPr>
            <a:picLocks noChangeArrowheads="1"/>
          </p:cNvPicPr>
          <p:nvPr/>
        </p:nvPicPr>
        <p:blipFill>
          <a:blip r:embed="rId28" cstate="print"/>
          <a:srcRect/>
          <a:stretch>
            <a:fillRect/>
          </a:stretch>
        </p:blipFill>
        <p:spPr bwMode="auto">
          <a:xfrm>
            <a:off x="1200" y="4317212"/>
            <a:ext cx="1296000" cy="792000"/>
          </a:xfrm>
          <a:prstGeom prst="rect">
            <a:avLst/>
          </a:prstGeom>
          <a:noFill/>
        </p:spPr>
      </p:pic>
      <p:pic>
        <p:nvPicPr>
          <p:cNvPr id="27658" name="Picture 10" descr="D:\ASECI\attività\progetti\2010\GMOS\photo\mt_bachelor\mt_bachelor.jpg"/>
          <p:cNvPicPr>
            <a:picLocks noChangeArrowheads="1"/>
          </p:cNvPicPr>
          <p:nvPr/>
        </p:nvPicPr>
        <p:blipFill>
          <a:blip r:embed="rId29" cstate="print"/>
          <a:srcRect l="630" t="831" r="1260" b="2492"/>
          <a:stretch>
            <a:fillRect/>
          </a:stretch>
        </p:blipFill>
        <p:spPr bwMode="auto">
          <a:xfrm>
            <a:off x="600" y="2589612"/>
            <a:ext cx="1296000" cy="864000"/>
          </a:xfrm>
          <a:prstGeom prst="rect">
            <a:avLst/>
          </a:prstGeom>
          <a:noFill/>
        </p:spPr>
      </p:pic>
      <p:pic>
        <p:nvPicPr>
          <p:cNvPr id="27659" name="Picture 11" descr="D:\ASECI\attività\progetti\2010\GMOS\photo\mt_cimone\mtcimone.jpg"/>
          <p:cNvPicPr>
            <a:picLocks noChangeAspect="1" noChangeArrowheads="1"/>
          </p:cNvPicPr>
          <p:nvPr/>
        </p:nvPicPr>
        <p:blipFill>
          <a:blip r:embed="rId30" cstate="print"/>
          <a:srcRect/>
          <a:stretch>
            <a:fillRect/>
          </a:stretch>
        </p:blipFill>
        <p:spPr bwMode="auto">
          <a:xfrm>
            <a:off x="-3848" y="864000"/>
            <a:ext cx="1299248" cy="864000"/>
          </a:xfrm>
          <a:prstGeom prst="rect">
            <a:avLst/>
          </a:prstGeom>
          <a:noFill/>
        </p:spPr>
      </p:pic>
      <p:pic>
        <p:nvPicPr>
          <p:cNvPr id="27660" name="Picture 12" descr="D:\ASECI\attività\progetti\2010\GMOS\photo\pallas\pallas.jpg"/>
          <p:cNvPicPr>
            <a:picLocks noChangeArrowheads="1"/>
          </p:cNvPicPr>
          <p:nvPr/>
        </p:nvPicPr>
        <p:blipFill>
          <a:blip r:embed="rId31" cstate="print"/>
          <a:srcRect/>
          <a:stretch>
            <a:fillRect/>
          </a:stretch>
        </p:blipFill>
        <p:spPr bwMode="auto">
          <a:xfrm>
            <a:off x="2592000" y="862412"/>
            <a:ext cx="1296000" cy="864000"/>
          </a:xfrm>
          <a:prstGeom prst="rect">
            <a:avLst/>
          </a:prstGeom>
          <a:noFill/>
        </p:spPr>
      </p:pic>
      <p:pic>
        <p:nvPicPr>
          <p:cNvPr id="27661" name="Picture 13" descr="D:\ASECI\attività\progetti\2010\GMOS\photo\picdumidi\picdumidi.jpg"/>
          <p:cNvPicPr>
            <a:picLocks noChangeAspect="1" noChangeArrowheads="1"/>
          </p:cNvPicPr>
          <p:nvPr/>
        </p:nvPicPr>
        <p:blipFill>
          <a:blip r:embed="rId32" cstate="print"/>
          <a:srcRect/>
          <a:stretch>
            <a:fillRect/>
          </a:stretch>
        </p:blipFill>
        <p:spPr bwMode="auto">
          <a:xfrm>
            <a:off x="3886799" y="862412"/>
            <a:ext cx="1296000" cy="864000"/>
          </a:xfrm>
          <a:prstGeom prst="rect">
            <a:avLst/>
          </a:prstGeom>
          <a:noFill/>
        </p:spPr>
      </p:pic>
      <p:pic>
        <p:nvPicPr>
          <p:cNvPr id="27662" name="Picture 14" descr="D:\ASECI\attività\progetti\2010\GMOS\photo\stnord\stnord.jpg"/>
          <p:cNvPicPr>
            <a:picLocks noChangeArrowheads="1"/>
          </p:cNvPicPr>
          <p:nvPr/>
        </p:nvPicPr>
        <p:blipFill>
          <a:blip r:embed="rId33" cstate="print"/>
          <a:srcRect/>
          <a:stretch>
            <a:fillRect/>
          </a:stretch>
        </p:blipFill>
        <p:spPr bwMode="auto">
          <a:xfrm>
            <a:off x="6478199" y="865588"/>
            <a:ext cx="1368000" cy="864000"/>
          </a:xfrm>
          <a:prstGeom prst="rect">
            <a:avLst/>
          </a:prstGeom>
          <a:noFill/>
        </p:spPr>
      </p:pic>
      <p:pic>
        <p:nvPicPr>
          <p:cNvPr id="27663" name="Picture 15"/>
          <p:cNvPicPr>
            <a:picLocks noChangeAspect="1" noChangeArrowheads="1"/>
          </p:cNvPicPr>
          <p:nvPr/>
        </p:nvPicPr>
        <p:blipFill>
          <a:blip r:embed="rId34" cstate="print"/>
          <a:srcRect/>
          <a:stretch>
            <a:fillRect/>
          </a:stretch>
        </p:blipFill>
        <p:spPr bwMode="auto">
          <a:xfrm>
            <a:off x="2057400" y="2362200"/>
            <a:ext cx="5050844" cy="3567725"/>
          </a:xfrm>
          <a:prstGeom prst="rect">
            <a:avLst/>
          </a:prstGeom>
          <a:noFill/>
          <a:ln w="9525">
            <a:noFill/>
            <a:miter lim="800000"/>
            <a:headEnd/>
            <a:tailEnd/>
          </a:ln>
          <a:effectLst/>
        </p:spPr>
      </p:pic>
      <p:sp>
        <p:nvSpPr>
          <p:cNvPr id="35" name="Nadpis 1"/>
          <p:cNvSpPr>
            <a:spLocks noGrp="1"/>
          </p:cNvSpPr>
          <p:nvPr>
            <p:ph type="title" idx="4294967295"/>
          </p:nvPr>
        </p:nvSpPr>
        <p:spPr>
          <a:xfrm>
            <a:off x="1295400" y="1676400"/>
            <a:ext cx="6553200" cy="654050"/>
          </a:xfrm>
          <a:solidFill>
            <a:srgbClr val="929294">
              <a:alpha val="59999"/>
            </a:srgbClr>
          </a:solidFill>
        </p:spPr>
        <p:txBody>
          <a:bodyPr/>
          <a:lstStyle/>
          <a:p>
            <a:pPr eaLnBrk="1" hangingPunct="1"/>
            <a:r>
              <a:rPr lang="en-GB"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GMOS: ground-based monitoring network</a:t>
            </a:r>
            <a:endParaRPr lang="cs-CZ"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71472" y="71414"/>
            <a:ext cx="7858180" cy="523220"/>
          </a:xfrm>
          <a:prstGeom prst="rect">
            <a:avLst/>
          </a:prstGeom>
          <a:noFill/>
        </p:spPr>
        <p:txBody>
          <a:bodyPr wrap="square" rtlCol="0">
            <a:spAutoFit/>
          </a:bodyPr>
          <a:lstStyle/>
          <a:p>
            <a:pPr marL="0" lvl="1" algn="ctr"/>
            <a:r>
              <a:rPr lang="en-US" sz="2800" b="1" dirty="0" smtClean="0">
                <a:solidFill>
                  <a:srgbClr val="C00000"/>
                </a:solidFill>
                <a:latin typeface="Arial"/>
                <a:cs typeface="Arial"/>
                <a:sym typeface="Wingdings"/>
              </a:rPr>
              <a:t>E</a:t>
            </a:r>
            <a:r>
              <a:rPr lang="en-US" sz="2800" b="1" dirty="0" smtClean="0">
                <a:solidFill>
                  <a:srgbClr val="C00000"/>
                </a:solidFill>
                <a:latin typeface="Arial"/>
                <a:cs typeface="Arial"/>
              </a:rPr>
              <a:t>quipment installed at all GMOS sites</a:t>
            </a:r>
          </a:p>
        </p:txBody>
      </p:sp>
      <p:sp>
        <p:nvSpPr>
          <p:cNvPr id="3" name="CasellaDiTesto 2"/>
          <p:cNvSpPr txBox="1"/>
          <p:nvPr/>
        </p:nvSpPr>
        <p:spPr>
          <a:xfrm>
            <a:off x="142844" y="2428868"/>
            <a:ext cx="4786346" cy="369332"/>
          </a:xfrm>
          <a:prstGeom prst="rect">
            <a:avLst/>
          </a:prstGeom>
          <a:noFill/>
        </p:spPr>
        <p:txBody>
          <a:bodyPr wrap="square">
            <a:spAutoFit/>
          </a:bodyPr>
          <a:lstStyle/>
          <a:p>
            <a:pPr marL="266700" lvl="1" indent="-266700">
              <a:spcBef>
                <a:spcPts val="300"/>
              </a:spcBef>
              <a:spcAft>
                <a:spcPts val="600"/>
              </a:spcAft>
              <a:buClr>
                <a:srgbClr val="F2B800"/>
              </a:buClr>
              <a:defRPr/>
            </a:pPr>
            <a:r>
              <a:rPr lang="en-US" b="1" dirty="0" smtClean="0">
                <a:solidFill>
                  <a:srgbClr val="C00000"/>
                </a:solidFill>
                <a:latin typeface="Baskerville Old Face" pitchFamily="18" charset="0"/>
                <a:cs typeface="Arial" pitchFamily="34" charset="0"/>
              </a:rPr>
              <a:t>TGM/GEM: </a:t>
            </a:r>
            <a:r>
              <a:rPr lang="en-US" b="1" dirty="0" smtClean="0">
                <a:solidFill>
                  <a:srgbClr val="002060"/>
                </a:solidFill>
                <a:latin typeface="Baskerville Old Face" pitchFamily="18" charset="0"/>
                <a:cs typeface="Arial" pitchFamily="34" charset="0"/>
              </a:rPr>
              <a:t>Tekran 2537 or </a:t>
            </a:r>
            <a:r>
              <a:rPr lang="en-US" b="1" dirty="0" err="1" smtClean="0">
                <a:solidFill>
                  <a:srgbClr val="002060"/>
                </a:solidFill>
                <a:latin typeface="Baskerville Old Face" pitchFamily="18" charset="0"/>
                <a:cs typeface="Arial" pitchFamily="34" charset="0"/>
              </a:rPr>
              <a:t>Lumex</a:t>
            </a:r>
            <a:r>
              <a:rPr lang="en-US" b="1" dirty="0" smtClean="0">
                <a:solidFill>
                  <a:srgbClr val="002060"/>
                </a:solidFill>
                <a:latin typeface="Baskerville Old Face" pitchFamily="18" charset="0"/>
                <a:cs typeface="Arial" pitchFamily="34" charset="0"/>
              </a:rPr>
              <a:t> RA 915 AM</a:t>
            </a:r>
          </a:p>
        </p:txBody>
      </p:sp>
      <p:pic>
        <p:nvPicPr>
          <p:cNvPr id="4" name="Picture 1"/>
          <p:cNvPicPr>
            <a:picLocks noChangeAspect="1" noChangeArrowheads="1"/>
          </p:cNvPicPr>
          <p:nvPr/>
        </p:nvPicPr>
        <p:blipFill>
          <a:blip r:embed="rId2" cstate="print"/>
          <a:srcRect t="7927" b="4268"/>
          <a:stretch>
            <a:fillRect/>
          </a:stretch>
        </p:blipFill>
        <p:spPr bwMode="auto">
          <a:xfrm>
            <a:off x="2714612" y="1357298"/>
            <a:ext cx="2044931" cy="1003611"/>
          </a:xfrm>
          <a:prstGeom prst="rect">
            <a:avLst/>
          </a:prstGeom>
          <a:ln>
            <a:noFill/>
          </a:ln>
          <a:effectLst>
            <a:outerShdw blurRad="292100" dist="139700" dir="2700000" algn="tl" rotWithShape="0">
              <a:srgbClr val="333333">
                <a:alpha val="65000"/>
              </a:srgbClr>
            </a:outerShdw>
          </a:effectLst>
        </p:spPr>
      </p:pic>
      <p:pic>
        <p:nvPicPr>
          <p:cNvPr id="5" name="Picture 3"/>
          <p:cNvPicPr>
            <a:picLocks noChangeAspect="1" noChangeArrowheads="1"/>
          </p:cNvPicPr>
          <p:nvPr/>
        </p:nvPicPr>
        <p:blipFill>
          <a:blip r:embed="rId3"/>
          <a:srcRect/>
          <a:stretch>
            <a:fillRect/>
          </a:stretch>
        </p:blipFill>
        <p:spPr bwMode="auto">
          <a:xfrm>
            <a:off x="214283" y="1285860"/>
            <a:ext cx="2183130" cy="1097280"/>
          </a:xfrm>
          <a:prstGeom prst="rect">
            <a:avLst/>
          </a:prstGeom>
          <a:noFill/>
          <a:ln w="9525">
            <a:noFill/>
            <a:miter lim="800000"/>
            <a:headEnd/>
            <a:tailEnd/>
          </a:ln>
          <a:effectLst/>
        </p:spPr>
      </p:pic>
      <p:sp>
        <p:nvSpPr>
          <p:cNvPr id="6" name="CasellaDiTesto 5"/>
          <p:cNvSpPr txBox="1"/>
          <p:nvPr/>
        </p:nvSpPr>
        <p:spPr>
          <a:xfrm>
            <a:off x="214282" y="5857892"/>
            <a:ext cx="4131372" cy="369332"/>
          </a:xfrm>
          <a:prstGeom prst="rect">
            <a:avLst/>
          </a:prstGeom>
          <a:noFill/>
        </p:spPr>
        <p:txBody>
          <a:bodyPr wrap="square" rtlCol="0">
            <a:spAutoFit/>
          </a:bodyPr>
          <a:lstStyle/>
          <a:p>
            <a:pPr marL="0" lvl="1"/>
            <a:r>
              <a:rPr lang="en-US" b="1" dirty="0" smtClean="0">
                <a:solidFill>
                  <a:srgbClr val="C00000"/>
                </a:solidFill>
                <a:latin typeface="Baskerville Old Face" pitchFamily="18" charset="0"/>
                <a:cs typeface="Arial" pitchFamily="34" charset="0"/>
              </a:rPr>
              <a:t>Speciated Hg: </a:t>
            </a:r>
            <a:r>
              <a:rPr lang="en-US" b="1" dirty="0" err="1" smtClean="0">
                <a:solidFill>
                  <a:srgbClr val="002060"/>
                </a:solidFill>
                <a:latin typeface="Baskerville Old Face" pitchFamily="18" charset="0"/>
                <a:cs typeface="Arial" pitchFamily="34" charset="0"/>
              </a:rPr>
              <a:t>Tekran</a:t>
            </a:r>
            <a:r>
              <a:rPr lang="en-US" b="1" dirty="0" smtClean="0">
                <a:solidFill>
                  <a:srgbClr val="002060"/>
                </a:solidFill>
                <a:latin typeface="Baskerville Old Face" pitchFamily="18" charset="0"/>
                <a:cs typeface="Arial" pitchFamily="34" charset="0"/>
              </a:rPr>
              <a:t> 2537/1130/1135</a:t>
            </a:r>
            <a:endParaRPr lang="it-IT" dirty="0">
              <a:latin typeface="Baskerville Old Face" pitchFamily="18" charset="0"/>
            </a:endParaRPr>
          </a:p>
        </p:txBody>
      </p:sp>
      <p:pic>
        <p:nvPicPr>
          <p:cNvPr id="9" name="Picture 10" descr="C:\International Workshop_May 2004\PRESENTATIONS\fOTO\Automated System.JPG"/>
          <p:cNvPicPr>
            <a:picLocks noChangeAspect="1" noChangeArrowheads="1"/>
          </p:cNvPicPr>
          <p:nvPr/>
        </p:nvPicPr>
        <p:blipFill>
          <a:blip r:embed="rId4" cstate="print"/>
          <a:srcRect l="6278" r="33035"/>
          <a:stretch>
            <a:fillRect/>
          </a:stretch>
        </p:blipFill>
        <p:spPr bwMode="auto">
          <a:xfrm>
            <a:off x="2214546" y="2928934"/>
            <a:ext cx="2071702" cy="2731008"/>
          </a:xfrm>
          <a:prstGeom prst="rect">
            <a:avLst/>
          </a:prstGeom>
          <a:ln>
            <a:noFill/>
          </a:ln>
          <a:effectLst>
            <a:outerShdw blurRad="292100" dist="139700" dir="2700000" algn="tl" rotWithShape="0">
              <a:srgbClr val="333333">
                <a:alpha val="65000"/>
              </a:srgbClr>
            </a:outerShdw>
          </a:effectLst>
        </p:spPr>
      </p:pic>
      <p:pic>
        <p:nvPicPr>
          <p:cNvPr id="10" name="Picture 2"/>
          <p:cNvPicPr>
            <a:picLocks noChangeAspect="1" noChangeArrowheads="1"/>
          </p:cNvPicPr>
          <p:nvPr/>
        </p:nvPicPr>
        <p:blipFill>
          <a:blip r:embed="rId5"/>
          <a:srcRect l="13197" r="4325"/>
          <a:stretch>
            <a:fillRect/>
          </a:stretch>
        </p:blipFill>
        <p:spPr bwMode="auto">
          <a:xfrm>
            <a:off x="214282" y="2928934"/>
            <a:ext cx="1785950" cy="2709361"/>
          </a:xfrm>
          <a:prstGeom prst="rect">
            <a:avLst/>
          </a:prstGeom>
          <a:ln>
            <a:noFill/>
          </a:ln>
          <a:effectLst>
            <a:outerShdw blurRad="292100" dist="139700" dir="2700000" algn="tl" rotWithShape="0">
              <a:srgbClr val="333333">
                <a:alpha val="65000"/>
              </a:srgbClr>
            </a:outerShdw>
          </a:effectLst>
        </p:spPr>
      </p:pic>
      <p:grpSp>
        <p:nvGrpSpPr>
          <p:cNvPr id="11" name="Gruppo 10"/>
          <p:cNvGrpSpPr>
            <a:grpSpLocks noChangeAspect="1"/>
          </p:cNvGrpSpPr>
          <p:nvPr/>
        </p:nvGrpSpPr>
        <p:grpSpPr>
          <a:xfrm>
            <a:off x="4612585" y="3429000"/>
            <a:ext cx="4245695" cy="2143140"/>
            <a:chOff x="195731" y="2902095"/>
            <a:chExt cx="8616645" cy="3276150"/>
          </a:xfrm>
        </p:grpSpPr>
        <p:pic>
          <p:nvPicPr>
            <p:cNvPr id="12" name="Picture 3"/>
            <p:cNvPicPr>
              <a:picLocks noChangeAspect="1" noChangeArrowheads="1"/>
            </p:cNvPicPr>
            <p:nvPr/>
          </p:nvPicPr>
          <p:blipFill>
            <a:blip r:embed="rId6">
              <a:duotone>
                <a:prstClr val="black"/>
                <a:srgbClr val="D9C3A5">
                  <a:tint val="50000"/>
                  <a:satMod val="180000"/>
                </a:srgbClr>
              </a:duotone>
              <a:lum bright="-9000" contrast="21000"/>
            </a:blip>
            <a:srcRect l="3211" t="7038" r="8497" b="10854"/>
            <a:stretch>
              <a:fillRect/>
            </a:stretch>
          </p:blipFill>
          <p:spPr bwMode="auto">
            <a:xfrm rot="20758917">
              <a:off x="4569678" y="3555487"/>
              <a:ext cx="4242698" cy="262275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Picture 5"/>
            <p:cNvPicPr>
              <a:picLocks noChangeAspect="1" noChangeArrowheads="1"/>
            </p:cNvPicPr>
            <p:nvPr/>
          </p:nvPicPr>
          <p:blipFill>
            <a:blip r:embed="rId7">
              <a:duotone>
                <a:prstClr val="black"/>
                <a:schemeClr val="tx2">
                  <a:tint val="45000"/>
                  <a:satMod val="400000"/>
                </a:schemeClr>
              </a:duotone>
              <a:lum bright="7000" contrast="-19000"/>
            </a:blip>
            <a:srcRect l="3722" t="2930"/>
            <a:stretch>
              <a:fillRect/>
            </a:stretch>
          </p:blipFill>
          <p:spPr bwMode="auto">
            <a:xfrm rot="20465438">
              <a:off x="2613065" y="2902095"/>
              <a:ext cx="4238634" cy="26720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4" name="Picture 4"/>
            <p:cNvPicPr>
              <a:picLocks noChangeAspect="1" noChangeArrowheads="1"/>
            </p:cNvPicPr>
            <p:nvPr/>
          </p:nvPicPr>
          <p:blipFill>
            <a:blip r:embed="rId8">
              <a:duotone>
                <a:schemeClr val="accent1">
                  <a:shade val="45000"/>
                  <a:satMod val="135000"/>
                </a:schemeClr>
                <a:prstClr val="white"/>
              </a:duotone>
              <a:lum bright="-29000" contrast="35000"/>
            </a:blip>
            <a:srcRect/>
            <a:stretch>
              <a:fillRect/>
            </a:stretch>
          </p:blipFill>
          <p:spPr bwMode="auto">
            <a:xfrm rot="19502116">
              <a:off x="195731" y="3223866"/>
              <a:ext cx="4846430" cy="20468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sp>
        <p:nvSpPr>
          <p:cNvPr id="15" name="CasellaDiTesto 14"/>
          <p:cNvSpPr txBox="1"/>
          <p:nvPr/>
        </p:nvSpPr>
        <p:spPr>
          <a:xfrm>
            <a:off x="4788024" y="980728"/>
            <a:ext cx="4104456" cy="1646605"/>
          </a:xfrm>
          <a:prstGeom prst="rect">
            <a:avLst/>
          </a:prstGeom>
          <a:noFill/>
        </p:spPr>
        <p:txBody>
          <a:bodyPr wrap="square">
            <a:spAutoFit/>
          </a:bodyPr>
          <a:lstStyle/>
          <a:p>
            <a:pPr marL="263525" indent="-263525" algn="just">
              <a:spcBef>
                <a:spcPts val="300"/>
              </a:spcBef>
              <a:buSzPct val="102000"/>
              <a:buFont typeface="Wingdings" charset="2"/>
              <a:buChar char="ü"/>
              <a:defRPr/>
            </a:pPr>
            <a:r>
              <a:rPr lang="en-US" sz="1600" b="1" dirty="0" smtClean="0">
                <a:solidFill>
                  <a:srgbClr val="0000FF"/>
                </a:solidFill>
                <a:latin typeface="Arial"/>
                <a:cs typeface="Arial"/>
              </a:rPr>
              <a:t>Standard Operating Procedures (SOPs) for Hg</a:t>
            </a:r>
          </a:p>
          <a:p>
            <a:pPr algn="just">
              <a:spcBef>
                <a:spcPts val="300"/>
              </a:spcBef>
              <a:buSzPct val="102000"/>
              <a:defRPr/>
            </a:pPr>
            <a:endParaRPr lang="it-IT" sz="1600" dirty="0" smtClean="0">
              <a:solidFill>
                <a:srgbClr val="0000FF"/>
              </a:solidFill>
              <a:latin typeface="Arial"/>
              <a:cs typeface="Arial"/>
            </a:endParaRPr>
          </a:p>
          <a:p>
            <a:pPr marL="263525" lvl="0" indent="-263525" algn="just">
              <a:spcBef>
                <a:spcPts val="300"/>
              </a:spcBef>
              <a:buSzPct val="102000"/>
              <a:buFont typeface="Wingdings" charset="2"/>
              <a:buChar char="ü"/>
              <a:defRPr/>
            </a:pPr>
            <a:r>
              <a:rPr lang="en-US" sz="1600" b="1" dirty="0" smtClean="0">
                <a:solidFill>
                  <a:srgbClr val="0000FF"/>
                </a:solidFill>
                <a:latin typeface="Arial"/>
                <a:cs typeface="Arial"/>
              </a:rPr>
              <a:t>To ensure high quality, comparable atmospheric Hg measurements at all GMOS sites.</a:t>
            </a:r>
          </a:p>
        </p:txBody>
      </p:sp>
      <p:grpSp>
        <p:nvGrpSpPr>
          <p:cNvPr id="16" name="Gruppo 15"/>
          <p:cNvGrpSpPr/>
          <p:nvPr/>
        </p:nvGrpSpPr>
        <p:grpSpPr>
          <a:xfrm>
            <a:off x="0" y="6286520"/>
            <a:ext cx="9144000" cy="547211"/>
            <a:chOff x="0" y="6286520"/>
            <a:chExt cx="9144000" cy="547211"/>
          </a:xfrm>
        </p:grpSpPr>
        <p:sp>
          <p:nvSpPr>
            <p:cNvPr id="17"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18" name="Immagine 17" descr="logo_arial.gif"/>
            <p:cNvPicPr>
              <a:picLocks noChangeAspect="1"/>
            </p:cNvPicPr>
            <p:nvPr/>
          </p:nvPicPr>
          <p:blipFill>
            <a:blip r:embed="rId9"/>
            <a:stretch>
              <a:fillRect/>
            </a:stretch>
          </p:blipFill>
          <p:spPr>
            <a:xfrm>
              <a:off x="37821" y="6286520"/>
              <a:ext cx="647224" cy="547211"/>
            </a:xfrm>
            <a:prstGeom prst="rect">
              <a:avLst/>
            </a:prstGeom>
            <a:noFill/>
            <a:ln>
              <a:noFill/>
            </a:ln>
          </p:spPr>
        </p:pic>
        <p:sp>
          <p:nvSpPr>
            <p:cNvPr id="19"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4282" y="991495"/>
            <a:ext cx="8858280" cy="1323439"/>
          </a:xfrm>
          <a:prstGeom prst="rect">
            <a:avLst/>
          </a:prstGeom>
          <a:noFill/>
        </p:spPr>
        <p:txBody>
          <a:bodyPr wrap="square" rtlCol="0">
            <a:spAutoFit/>
          </a:bodyPr>
          <a:lstStyle/>
          <a:p>
            <a:pPr algn="ctr"/>
            <a:r>
              <a:rPr lang="en-US" sz="2000" b="1" dirty="0" smtClean="0">
                <a:solidFill>
                  <a:srgbClr val="000099"/>
                </a:solidFill>
                <a:latin typeface="Arial"/>
                <a:cs typeface="Arial"/>
              </a:rPr>
              <a:t>Due to the complexity of the detecting equipment, requiring highly cost items for more than 40 monitoring sites constituting the GMOS network, as well as trained operators is clearly increasing the need to develop technologies and new sensing systems for rapid Hg detection. </a:t>
            </a:r>
            <a:endParaRPr lang="it-IT" sz="2000" dirty="0">
              <a:solidFill>
                <a:srgbClr val="000099"/>
              </a:solidFill>
              <a:latin typeface="Arial"/>
              <a:cs typeface="Arial"/>
            </a:endParaRPr>
          </a:p>
        </p:txBody>
      </p:sp>
      <p:sp>
        <p:nvSpPr>
          <p:cNvPr id="4" name="CasellaDiTesto 3"/>
          <p:cNvSpPr txBox="1"/>
          <p:nvPr/>
        </p:nvSpPr>
        <p:spPr>
          <a:xfrm>
            <a:off x="539552" y="71414"/>
            <a:ext cx="7992888" cy="830997"/>
          </a:xfrm>
          <a:prstGeom prst="rect">
            <a:avLst/>
          </a:prstGeom>
          <a:noFill/>
        </p:spPr>
        <p:txBody>
          <a:bodyPr wrap="square" rtlCol="0">
            <a:spAutoFit/>
          </a:bodyPr>
          <a:lstStyle/>
          <a:p>
            <a:pPr algn="ctr"/>
            <a:r>
              <a:rPr lang="en-US" sz="2400" b="1" dirty="0" smtClean="0">
                <a:solidFill>
                  <a:srgbClr val="C00000"/>
                </a:solidFill>
                <a:latin typeface="Arial"/>
                <a:cs typeface="Arial"/>
              </a:rPr>
              <a:t>Passive air sampler  (PAS) as a tool for long-term  Hg air pollution monitoring</a:t>
            </a:r>
            <a:endParaRPr lang="it-IT" sz="2400" b="1" dirty="0">
              <a:solidFill>
                <a:srgbClr val="C00000"/>
              </a:solidFill>
              <a:latin typeface="Arial"/>
              <a:cs typeface="Arial"/>
            </a:endParaRPr>
          </a:p>
        </p:txBody>
      </p:sp>
      <p:sp>
        <p:nvSpPr>
          <p:cNvPr id="5" name="CasellaDiTesto 4"/>
          <p:cNvSpPr txBox="1"/>
          <p:nvPr/>
        </p:nvSpPr>
        <p:spPr>
          <a:xfrm>
            <a:off x="5292080" y="4797152"/>
            <a:ext cx="3643338" cy="1200329"/>
          </a:xfrm>
          <a:prstGeom prst="rect">
            <a:avLst/>
          </a:prstGeom>
          <a:noFill/>
        </p:spPr>
        <p:txBody>
          <a:bodyPr wrap="square" rtlCol="0">
            <a:spAutoFit/>
          </a:bodyPr>
          <a:lstStyle/>
          <a:p>
            <a:r>
              <a:rPr lang="en-US" b="1" dirty="0" smtClean="0">
                <a:solidFill>
                  <a:srgbClr val="0000FF"/>
                </a:solidFill>
                <a:latin typeface="Baskerville Old Face" pitchFamily="18" charset="0"/>
              </a:rPr>
              <a:t>They also, are capable of providing comparable performance to active samplers in terms of sensitivity and reproducibility.</a:t>
            </a:r>
            <a:endParaRPr lang="it-IT" b="1" dirty="0">
              <a:solidFill>
                <a:srgbClr val="0000FF"/>
              </a:solidFill>
              <a:latin typeface="Baskerville Old Face" pitchFamily="18" charset="0"/>
            </a:endParaRPr>
          </a:p>
        </p:txBody>
      </p:sp>
      <p:grpSp>
        <p:nvGrpSpPr>
          <p:cNvPr id="7" name="Gruppo 23"/>
          <p:cNvGrpSpPr>
            <a:grpSpLocks noChangeAspect="1"/>
          </p:cNvGrpSpPr>
          <p:nvPr/>
        </p:nvGrpSpPr>
        <p:grpSpPr>
          <a:xfrm>
            <a:off x="285720" y="2635924"/>
            <a:ext cx="2206592" cy="2721902"/>
            <a:chOff x="5811254" y="1340768"/>
            <a:chExt cx="3152272" cy="3888432"/>
          </a:xfrm>
        </p:grpSpPr>
        <p:pic>
          <p:nvPicPr>
            <p:cNvPr id="8" name="Picture 2" descr="http://2.bp.blogspot.com/-TUX94R2FCwc/TzZ4X4-VoaI/AAAAAAAABBo/zZN1zn6UdWc/s1600/Foto0548.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4828" r="34177" b="21952"/>
            <a:stretch/>
          </p:blipFill>
          <p:spPr bwMode="auto">
            <a:xfrm>
              <a:off x="7748337" y="1340768"/>
              <a:ext cx="1215189" cy="3888432"/>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4" descr="http://www.comune.jesi.an.it/jesicentro/ARCHIVIO/TELE/FINITI/ALBERO/MAPPA/IMAGES/2lore1.gif"/>
            <p:cNvPicPr>
              <a:picLocks noChangeAspect="1" noChangeArrowheads="1"/>
            </p:cNvPicPr>
            <p:nvPr/>
          </p:nvPicPr>
          <p:blipFill rotWithShape="1">
            <a:blip r:embed="rId3">
              <a:extLst>
                <a:ext uri="{28A0092B-C50C-407E-A947-70E740481C1C}">
                  <a14:useLocalDpi xmlns:a14="http://schemas.microsoft.com/office/drawing/2010/main" val="0"/>
                </a:ext>
              </a:extLst>
            </a:blip>
            <a:srcRect l="24608" r="28274"/>
            <a:stretch/>
          </p:blipFill>
          <p:spPr bwMode="auto">
            <a:xfrm>
              <a:off x="5811254" y="1340768"/>
              <a:ext cx="1130968" cy="3888432"/>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0" name="Connettore 2 9"/>
            <p:cNvCxnSpPr/>
            <p:nvPr/>
          </p:nvCxnSpPr>
          <p:spPr>
            <a:xfrm>
              <a:off x="7308304" y="2276872"/>
              <a:ext cx="0" cy="2880320"/>
            </a:xfrm>
            <a:prstGeom prst="straightConnector1">
              <a:avLst/>
            </a:prstGeom>
            <a:ln w="57150">
              <a:headEnd type="arrow"/>
              <a:tailEnd type="arrow"/>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7038839" y="1915035"/>
              <a:ext cx="821059" cy="400110"/>
            </a:xfrm>
            <a:prstGeom prst="rect">
              <a:avLst/>
            </a:prstGeom>
            <a:noFill/>
          </p:spPr>
          <p:txBody>
            <a:bodyPr wrap="none" rtlCol="0">
              <a:spAutoFit/>
            </a:bodyPr>
            <a:lstStyle/>
            <a:p>
              <a:r>
                <a:rPr lang="it-IT" sz="2000" b="1" dirty="0" smtClean="0">
                  <a:solidFill>
                    <a:schemeClr val="tx2">
                      <a:lumMod val="60000"/>
                      <a:lumOff val="40000"/>
                    </a:schemeClr>
                  </a:solidFill>
                </a:rPr>
                <a:t>2/3 m</a:t>
              </a:r>
              <a:endParaRPr lang="it-IT" sz="2000" b="1" dirty="0">
                <a:solidFill>
                  <a:schemeClr val="tx2">
                    <a:lumMod val="60000"/>
                    <a:lumOff val="40000"/>
                  </a:schemeClr>
                </a:solidFill>
              </a:endParaRPr>
            </a:p>
          </p:txBody>
        </p:sp>
        <p:sp>
          <p:nvSpPr>
            <p:cNvPr id="12" name="CasellaDiTesto 11"/>
            <p:cNvSpPr txBox="1"/>
            <p:nvPr/>
          </p:nvSpPr>
          <p:spPr>
            <a:xfrm>
              <a:off x="7308304" y="3284984"/>
              <a:ext cx="322524" cy="400110"/>
            </a:xfrm>
            <a:prstGeom prst="rect">
              <a:avLst/>
            </a:prstGeom>
            <a:noFill/>
          </p:spPr>
          <p:txBody>
            <a:bodyPr wrap="none" rtlCol="0">
              <a:spAutoFit/>
            </a:bodyPr>
            <a:lstStyle/>
            <a:p>
              <a:r>
                <a:rPr lang="it-IT" sz="2000" b="1" dirty="0" smtClean="0">
                  <a:solidFill>
                    <a:schemeClr val="tx2">
                      <a:lumMod val="60000"/>
                      <a:lumOff val="40000"/>
                    </a:schemeClr>
                  </a:solidFill>
                </a:rPr>
                <a:t>h</a:t>
              </a:r>
              <a:endParaRPr lang="it-IT" sz="2000" b="1" dirty="0">
                <a:solidFill>
                  <a:schemeClr val="tx2">
                    <a:lumMod val="60000"/>
                    <a:lumOff val="40000"/>
                  </a:schemeClr>
                </a:solidFill>
              </a:endParaRPr>
            </a:p>
          </p:txBody>
        </p:sp>
        <p:sp>
          <p:nvSpPr>
            <p:cNvPr id="13" name="Ovale 12"/>
            <p:cNvSpPr/>
            <p:nvPr/>
          </p:nvSpPr>
          <p:spPr>
            <a:xfrm>
              <a:off x="6012160" y="2171129"/>
              <a:ext cx="66905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Ovale 13"/>
            <p:cNvSpPr/>
            <p:nvPr/>
          </p:nvSpPr>
          <p:spPr>
            <a:xfrm>
              <a:off x="8045470" y="2204864"/>
              <a:ext cx="669050"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6" name="Picture 4"/>
          <p:cNvPicPr>
            <a:picLocks noChangeAspect="1" noChangeArrowheads="1"/>
          </p:cNvPicPr>
          <p:nvPr/>
        </p:nvPicPr>
        <p:blipFill>
          <a:blip r:embed="rId4" cstate="print"/>
          <a:srcRect r="14157"/>
          <a:stretch>
            <a:fillRect/>
          </a:stretch>
        </p:blipFill>
        <p:spPr>
          <a:xfrm>
            <a:off x="3000364" y="2621603"/>
            <a:ext cx="1928826" cy="2736223"/>
          </a:xfrm>
          <a:prstGeom prst="rect">
            <a:avLst/>
          </a:prstGeom>
          <a:noFill/>
          <a:ln/>
        </p:spPr>
      </p:pic>
      <p:sp>
        <p:nvSpPr>
          <p:cNvPr id="17" name="CasellaDiTesto 16"/>
          <p:cNvSpPr txBox="1"/>
          <p:nvPr/>
        </p:nvSpPr>
        <p:spPr>
          <a:xfrm>
            <a:off x="5292080" y="2420888"/>
            <a:ext cx="3571900" cy="2308324"/>
          </a:xfrm>
          <a:prstGeom prst="rect">
            <a:avLst/>
          </a:prstGeom>
          <a:noFill/>
        </p:spPr>
        <p:txBody>
          <a:bodyPr wrap="square" rtlCol="0">
            <a:spAutoFit/>
          </a:bodyPr>
          <a:lstStyle/>
          <a:p>
            <a:r>
              <a:rPr lang="en-US" b="1" dirty="0" smtClean="0">
                <a:solidFill>
                  <a:srgbClr val="800080"/>
                </a:solidFill>
                <a:latin typeface="Arial"/>
                <a:cs typeface="Arial"/>
              </a:rPr>
              <a:t>Passive sampler </a:t>
            </a:r>
            <a:r>
              <a:rPr lang="en-US" dirty="0" smtClean="0">
                <a:solidFill>
                  <a:srgbClr val="000099"/>
                </a:solidFill>
                <a:latin typeface="Arial"/>
                <a:cs typeface="Arial"/>
              </a:rPr>
              <a:t>is becoming an effective alternative for conventional active sampler in exposure and health effects studies, given its simplicity and low cost (i.e., no electricity, no pumps, stand alone, compact, smart etc.). </a:t>
            </a:r>
            <a:endParaRPr lang="it-IT" dirty="0">
              <a:latin typeface="Arial"/>
              <a:cs typeface="Arial"/>
            </a:endParaRPr>
          </a:p>
        </p:txBody>
      </p:sp>
      <p:sp>
        <p:nvSpPr>
          <p:cNvPr id="15" name="Freccia bidirezionale orizzontale 14"/>
          <p:cNvSpPr>
            <a:spLocks noChangeAspect="1"/>
          </p:cNvSpPr>
          <p:nvPr/>
        </p:nvSpPr>
        <p:spPr>
          <a:xfrm>
            <a:off x="2500298" y="3235421"/>
            <a:ext cx="580359" cy="10483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CasellaDiTesto 17"/>
          <p:cNvSpPr txBox="1"/>
          <p:nvPr/>
        </p:nvSpPr>
        <p:spPr>
          <a:xfrm>
            <a:off x="251520" y="5589240"/>
            <a:ext cx="3500462" cy="646331"/>
          </a:xfrm>
          <a:prstGeom prst="rect">
            <a:avLst/>
          </a:prstGeom>
          <a:noFill/>
        </p:spPr>
        <p:txBody>
          <a:bodyPr wrap="square" rtlCol="0">
            <a:spAutoFit/>
          </a:bodyPr>
          <a:lstStyle/>
          <a:p>
            <a:r>
              <a:rPr lang="en-GB" dirty="0" smtClean="0">
                <a:solidFill>
                  <a:srgbClr val="FF0000"/>
                </a:solidFill>
                <a:latin typeface="Arial"/>
                <a:cs typeface="Arial"/>
              </a:rPr>
              <a:t>Typical deployment (placements) of PASs in the field</a:t>
            </a:r>
            <a:endParaRPr lang="en-GB" dirty="0">
              <a:solidFill>
                <a:srgbClr val="FF0000"/>
              </a:solidFill>
              <a:latin typeface="Arial"/>
              <a:cs typeface="Arial"/>
            </a:endParaRPr>
          </a:p>
        </p:txBody>
      </p:sp>
      <p:grpSp>
        <p:nvGrpSpPr>
          <p:cNvPr id="19" name="Gruppo 18"/>
          <p:cNvGrpSpPr/>
          <p:nvPr/>
        </p:nvGrpSpPr>
        <p:grpSpPr>
          <a:xfrm>
            <a:off x="0" y="6286520"/>
            <a:ext cx="9144000" cy="547211"/>
            <a:chOff x="0" y="6286520"/>
            <a:chExt cx="9144000" cy="547211"/>
          </a:xfrm>
        </p:grpSpPr>
        <p:sp>
          <p:nvSpPr>
            <p:cNvPr id="20"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21" name="Immagine 20" descr="logo_arial.gif"/>
            <p:cNvPicPr>
              <a:picLocks noChangeAspect="1"/>
            </p:cNvPicPr>
            <p:nvPr/>
          </p:nvPicPr>
          <p:blipFill>
            <a:blip r:embed="rId5"/>
            <a:stretch>
              <a:fillRect/>
            </a:stretch>
          </p:blipFill>
          <p:spPr>
            <a:xfrm>
              <a:off x="37821" y="6286520"/>
              <a:ext cx="647224" cy="547211"/>
            </a:xfrm>
            <a:prstGeom prst="rect">
              <a:avLst/>
            </a:prstGeom>
            <a:noFill/>
            <a:ln>
              <a:noFill/>
            </a:ln>
          </p:spPr>
        </p:pic>
        <p:sp>
          <p:nvSpPr>
            <p:cNvPr id="22"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asellaDiTesto 14"/>
          <p:cNvSpPr txBox="1"/>
          <p:nvPr/>
        </p:nvSpPr>
        <p:spPr>
          <a:xfrm rot="16200000">
            <a:off x="-976503" y="1976580"/>
            <a:ext cx="2904792" cy="523220"/>
          </a:xfrm>
          <a:prstGeom prst="rect">
            <a:avLst/>
          </a:prstGeom>
          <a:noFill/>
        </p:spPr>
        <p:txBody>
          <a:bodyPr wrap="square" rtlCol="0">
            <a:spAutoFit/>
          </a:bodyPr>
          <a:lstStyle/>
          <a:p>
            <a:r>
              <a:rPr lang="en-US" sz="2800" b="1" u="none" dirty="0" smtClean="0">
                <a:solidFill>
                  <a:srgbClr val="C00000"/>
                </a:solidFill>
                <a:effectLst>
                  <a:outerShdw blurRad="38100" dist="38100" dir="2700000" algn="tl">
                    <a:srgbClr val="000000">
                      <a:alpha val="43137"/>
                    </a:srgbClr>
                  </a:outerShdw>
                </a:effectLst>
                <a:latin typeface="Albertus Medium" pitchFamily="34" charset="0"/>
              </a:rPr>
              <a:t>Our Laboratories</a:t>
            </a:r>
            <a:endParaRPr lang="en-US" sz="2800" b="1" u="none" dirty="0">
              <a:solidFill>
                <a:srgbClr val="C00000"/>
              </a:solidFill>
              <a:effectLst>
                <a:outerShdw blurRad="38100" dist="38100" dir="2700000" algn="tl">
                  <a:srgbClr val="000000">
                    <a:alpha val="43137"/>
                  </a:srgbClr>
                </a:outerShdw>
              </a:effectLst>
              <a:latin typeface="Albertus Medium" pitchFamily="34" charset="0"/>
            </a:endParaRPr>
          </a:p>
        </p:txBody>
      </p:sp>
      <p:grpSp>
        <p:nvGrpSpPr>
          <p:cNvPr id="2" name="Gruppo 6"/>
          <p:cNvGrpSpPr/>
          <p:nvPr/>
        </p:nvGrpSpPr>
        <p:grpSpPr>
          <a:xfrm>
            <a:off x="1285852" y="571480"/>
            <a:ext cx="7719392" cy="1728936"/>
            <a:chOff x="107504" y="476952"/>
            <a:chExt cx="8895524" cy="2520000"/>
          </a:xfrm>
        </p:grpSpPr>
        <p:pic>
          <p:nvPicPr>
            <p:cNvPr id="1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476952"/>
              <a:ext cx="3373125" cy="252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8"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602"/>
            <a:stretch/>
          </p:blipFill>
          <p:spPr bwMode="auto">
            <a:xfrm>
              <a:off x="6156176" y="476952"/>
              <a:ext cx="2846852" cy="252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9"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476952"/>
              <a:ext cx="3373124" cy="252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20" name="CasellaDiTesto 19"/>
          <p:cNvSpPr txBox="1"/>
          <p:nvPr/>
        </p:nvSpPr>
        <p:spPr>
          <a:xfrm>
            <a:off x="1142976" y="142852"/>
            <a:ext cx="7031092" cy="430887"/>
          </a:xfrm>
          <a:prstGeom prst="rect">
            <a:avLst/>
          </a:prstGeom>
          <a:noFill/>
        </p:spPr>
        <p:txBody>
          <a:bodyPr wrap="none" rtlCol="0">
            <a:spAutoFit/>
          </a:bodyPr>
          <a:lstStyle/>
          <a:p>
            <a:pPr algn="l"/>
            <a:r>
              <a:rPr lang="it-IT" sz="2200" b="1" u="none" dirty="0" err="1" smtClean="0">
                <a:solidFill>
                  <a:srgbClr val="0000FF"/>
                </a:solidFill>
                <a:latin typeface="Albertus Medium" pitchFamily="34" charset="0"/>
              </a:rPr>
              <a:t>Nanomaterials</a:t>
            </a:r>
            <a:r>
              <a:rPr lang="it-IT" sz="2200" b="1" u="none" dirty="0" smtClean="0">
                <a:solidFill>
                  <a:srgbClr val="0000FF"/>
                </a:solidFill>
                <a:latin typeface="Albertus Medium" pitchFamily="34" charset="0"/>
              </a:rPr>
              <a:t>: </a:t>
            </a:r>
            <a:r>
              <a:rPr lang="it-IT" sz="2200" b="1" u="none" dirty="0" err="1" smtClean="0">
                <a:solidFill>
                  <a:srgbClr val="0000FF"/>
                </a:solidFill>
                <a:latin typeface="Albertus Medium" pitchFamily="34" charset="0"/>
              </a:rPr>
              <a:t>synthesis</a:t>
            </a:r>
            <a:r>
              <a:rPr lang="it-IT" sz="2200" b="1" u="none" dirty="0" smtClean="0">
                <a:solidFill>
                  <a:srgbClr val="0000FF"/>
                </a:solidFill>
                <a:latin typeface="Albertus Medium" pitchFamily="34" charset="0"/>
              </a:rPr>
              <a:t>, </a:t>
            </a:r>
            <a:r>
              <a:rPr lang="it-IT" sz="2200" b="1" u="none" dirty="0" err="1" smtClean="0">
                <a:solidFill>
                  <a:srgbClr val="0000FF"/>
                </a:solidFill>
                <a:latin typeface="Albertus Medium" pitchFamily="34" charset="0"/>
              </a:rPr>
              <a:t>deposition</a:t>
            </a:r>
            <a:r>
              <a:rPr lang="it-IT" sz="2200" b="1" u="none" dirty="0" smtClean="0">
                <a:solidFill>
                  <a:srgbClr val="0000FF"/>
                </a:solidFill>
                <a:latin typeface="Albertus Medium" pitchFamily="34" charset="0"/>
              </a:rPr>
              <a:t> and </a:t>
            </a:r>
            <a:r>
              <a:rPr lang="it-IT" sz="2200" b="1" u="none" dirty="0" err="1" smtClean="0">
                <a:solidFill>
                  <a:srgbClr val="0000FF"/>
                </a:solidFill>
                <a:latin typeface="Albertus Medium" pitchFamily="34" charset="0"/>
              </a:rPr>
              <a:t>characterization</a:t>
            </a:r>
            <a:endParaRPr lang="it-IT" sz="2200" b="1" u="none" dirty="0">
              <a:solidFill>
                <a:srgbClr val="0000FF"/>
              </a:solidFill>
              <a:latin typeface="Albertus Medium" pitchFamily="34" charset="0"/>
            </a:endParaRPr>
          </a:p>
        </p:txBody>
      </p:sp>
      <p:grpSp>
        <p:nvGrpSpPr>
          <p:cNvPr id="3" name="Gruppo 7"/>
          <p:cNvGrpSpPr/>
          <p:nvPr/>
        </p:nvGrpSpPr>
        <p:grpSpPr>
          <a:xfrm>
            <a:off x="2214546" y="2740552"/>
            <a:ext cx="4847457" cy="1545704"/>
            <a:chOff x="35496" y="2420608"/>
            <a:chExt cx="5354081" cy="2009489"/>
          </a:xfrm>
        </p:grpSpPr>
        <p:pic>
          <p:nvPicPr>
            <p:cNvPr id="2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496" y="2420608"/>
              <a:ext cx="2689787" cy="200948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4"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99792" y="2420608"/>
              <a:ext cx="2689785" cy="200948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25" name="CasellaDiTesto 24"/>
          <p:cNvSpPr txBox="1"/>
          <p:nvPr/>
        </p:nvSpPr>
        <p:spPr>
          <a:xfrm>
            <a:off x="2296430" y="2285992"/>
            <a:ext cx="4950394" cy="430887"/>
          </a:xfrm>
          <a:prstGeom prst="rect">
            <a:avLst/>
          </a:prstGeom>
          <a:noFill/>
        </p:spPr>
        <p:txBody>
          <a:bodyPr wrap="none" rtlCol="0">
            <a:spAutoFit/>
          </a:bodyPr>
          <a:lstStyle/>
          <a:p>
            <a:r>
              <a:rPr lang="it-IT" sz="2200" b="1" u="none" dirty="0" err="1" smtClean="0">
                <a:solidFill>
                  <a:srgbClr val="0000FF"/>
                </a:solidFill>
                <a:latin typeface="Albertus Medium" pitchFamily="34" charset="0"/>
              </a:rPr>
              <a:t>Biosensors</a:t>
            </a:r>
            <a:r>
              <a:rPr lang="it-IT" sz="2200" b="1" u="none" dirty="0" smtClean="0">
                <a:solidFill>
                  <a:srgbClr val="0000FF"/>
                </a:solidFill>
                <a:latin typeface="Albertus Medium" pitchFamily="34" charset="0"/>
              </a:rPr>
              <a:t>: design, </a:t>
            </a:r>
            <a:r>
              <a:rPr lang="it-IT" sz="2200" b="1" u="none" dirty="0" err="1" smtClean="0">
                <a:solidFill>
                  <a:srgbClr val="0000FF"/>
                </a:solidFill>
                <a:latin typeface="Albertus Medium" pitchFamily="34" charset="0"/>
              </a:rPr>
              <a:t>bio-preparation</a:t>
            </a:r>
            <a:r>
              <a:rPr lang="it-IT" sz="2200" b="1" u="none" dirty="0" smtClean="0">
                <a:solidFill>
                  <a:srgbClr val="0000FF"/>
                </a:solidFill>
                <a:latin typeface="Albertus Medium" pitchFamily="34" charset="0"/>
              </a:rPr>
              <a:t>, test</a:t>
            </a:r>
            <a:endParaRPr lang="it-IT" sz="2200" b="1" u="none" dirty="0">
              <a:solidFill>
                <a:srgbClr val="0000FF"/>
              </a:solidFill>
              <a:latin typeface="Albertus Medium" pitchFamily="34" charset="0"/>
            </a:endParaRPr>
          </a:p>
        </p:txBody>
      </p:sp>
      <p:pic>
        <p:nvPicPr>
          <p:cNvPr id="26"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72330" y="3837021"/>
            <a:ext cx="1677279" cy="7349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1" name="Picture 7"/>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1173" t="14759" r="13311" b="28221"/>
          <a:stretch/>
        </p:blipFill>
        <p:spPr bwMode="auto">
          <a:xfrm>
            <a:off x="7062999" y="2766307"/>
            <a:ext cx="2061256" cy="1162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4" name="Gruppo 3"/>
          <p:cNvGrpSpPr/>
          <p:nvPr/>
        </p:nvGrpSpPr>
        <p:grpSpPr>
          <a:xfrm>
            <a:off x="3054948" y="4698750"/>
            <a:ext cx="5374704" cy="1944960"/>
            <a:chOff x="47826" y="2060848"/>
            <a:chExt cx="6361129" cy="2460504"/>
          </a:xfrm>
        </p:grpSpPr>
        <p:pic>
          <p:nvPicPr>
            <p:cNvPr id="28"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826" y="2060848"/>
              <a:ext cx="3277316" cy="244787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9"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131841" y="2060848"/>
              <a:ext cx="3277114" cy="24605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pic>
        <p:nvPicPr>
          <p:cNvPr id="30" name="Picture 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6472" y="4693068"/>
            <a:ext cx="2611016" cy="195064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1" name="CasellaDiTesto 30"/>
          <p:cNvSpPr txBox="1"/>
          <p:nvPr/>
        </p:nvSpPr>
        <p:spPr>
          <a:xfrm>
            <a:off x="2928926" y="4214818"/>
            <a:ext cx="3193503" cy="430887"/>
          </a:xfrm>
          <a:prstGeom prst="rect">
            <a:avLst/>
          </a:prstGeom>
          <a:noFill/>
        </p:spPr>
        <p:txBody>
          <a:bodyPr wrap="none" rtlCol="0">
            <a:spAutoFit/>
          </a:bodyPr>
          <a:lstStyle/>
          <a:p>
            <a:r>
              <a:rPr lang="it-IT" sz="2200" b="1" u="none" dirty="0" err="1" smtClean="0">
                <a:solidFill>
                  <a:srgbClr val="0000FF"/>
                </a:solidFill>
                <a:latin typeface="Albertus Medium" pitchFamily="34" charset="0"/>
              </a:rPr>
              <a:t>Sensing</a:t>
            </a:r>
            <a:r>
              <a:rPr lang="it-IT" sz="2200" b="1" u="none" dirty="0" smtClean="0">
                <a:solidFill>
                  <a:srgbClr val="0000FF"/>
                </a:solidFill>
                <a:latin typeface="Albertus Medium" pitchFamily="34" charset="0"/>
              </a:rPr>
              <a:t> </a:t>
            </a:r>
            <a:r>
              <a:rPr lang="it-IT" sz="2200" b="1" u="none" dirty="0" err="1" smtClean="0">
                <a:solidFill>
                  <a:srgbClr val="0000FF"/>
                </a:solidFill>
                <a:latin typeface="Albertus Medium" pitchFamily="34" charset="0"/>
              </a:rPr>
              <a:t>measurement</a:t>
            </a:r>
            <a:r>
              <a:rPr lang="it-IT" sz="2200" b="1" u="none" dirty="0" smtClean="0">
                <a:solidFill>
                  <a:srgbClr val="0000FF"/>
                </a:solidFill>
                <a:latin typeface="Albertus Medium" pitchFamily="34" charset="0"/>
              </a:rPr>
              <a:t> lab</a:t>
            </a:r>
            <a:endParaRPr lang="it-IT" sz="2200" b="1" u="none" dirty="0">
              <a:solidFill>
                <a:srgbClr val="0000FF"/>
              </a:solidFill>
              <a:latin typeface="Albertus Medium" pitchFamily="34" charset="0"/>
            </a:endParaRPr>
          </a:p>
        </p:txBody>
      </p:sp>
      <p:sp>
        <p:nvSpPr>
          <p:cNvPr id="32" name="CasellaDiTesto 31"/>
          <p:cNvSpPr txBox="1"/>
          <p:nvPr/>
        </p:nvSpPr>
        <p:spPr>
          <a:xfrm>
            <a:off x="285720" y="4143380"/>
            <a:ext cx="1909497" cy="430887"/>
          </a:xfrm>
          <a:prstGeom prst="rect">
            <a:avLst/>
          </a:prstGeom>
          <a:noFill/>
        </p:spPr>
        <p:txBody>
          <a:bodyPr wrap="none" rtlCol="0">
            <a:spAutoFit/>
          </a:bodyPr>
          <a:lstStyle/>
          <a:p>
            <a:r>
              <a:rPr lang="it-IT" sz="2200" b="1" u="none" dirty="0" err="1" smtClean="0">
                <a:solidFill>
                  <a:srgbClr val="0000FF"/>
                </a:solidFill>
                <a:latin typeface="Albertus Medium" pitchFamily="34" charset="0"/>
              </a:rPr>
              <a:t>Electronics</a:t>
            </a:r>
            <a:r>
              <a:rPr lang="it-IT" sz="2200" b="1" u="none" dirty="0" smtClean="0">
                <a:solidFill>
                  <a:srgbClr val="0000FF"/>
                </a:solidFill>
                <a:latin typeface="Albertus Medium" pitchFamily="34" charset="0"/>
              </a:rPr>
              <a:t> lab</a:t>
            </a:r>
            <a:endParaRPr lang="it-IT" sz="2200" b="1" u="none" dirty="0">
              <a:solidFill>
                <a:srgbClr val="0000FF"/>
              </a:solidFill>
              <a:latin typeface="Albertus Medium" pitchFamily="34" charset="0"/>
            </a:endParaRPr>
          </a:p>
        </p:txBody>
      </p:sp>
      <p:pic>
        <p:nvPicPr>
          <p:cNvPr id="35" name="Immagine 34" descr="logo_arial.gif"/>
          <p:cNvPicPr>
            <a:picLocks noChangeAspect="1"/>
          </p:cNvPicPr>
          <p:nvPr/>
        </p:nvPicPr>
        <p:blipFill>
          <a:blip r:embed="rId13"/>
          <a:stretch>
            <a:fillRect/>
          </a:stretch>
        </p:blipFill>
        <p:spPr>
          <a:xfrm>
            <a:off x="8511232" y="6309319"/>
            <a:ext cx="617044" cy="521695"/>
          </a:xfrm>
          <a:prstGeom prst="rect">
            <a:avLst/>
          </a:prstGeom>
          <a:noFill/>
          <a:ln>
            <a:noFill/>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asellaDiTesto 14"/>
          <p:cNvSpPr txBox="1"/>
          <p:nvPr/>
        </p:nvSpPr>
        <p:spPr>
          <a:xfrm>
            <a:off x="428596" y="1306095"/>
            <a:ext cx="8358246" cy="1323439"/>
          </a:xfrm>
          <a:prstGeom prst="rect">
            <a:avLst/>
          </a:prstGeom>
          <a:noFill/>
        </p:spPr>
        <p:txBody>
          <a:bodyPr wrap="square" rtlCol="0">
            <a:spAutoFit/>
          </a:bodyPr>
          <a:lstStyle/>
          <a:p>
            <a:pPr algn="just"/>
            <a:r>
              <a:rPr lang="en-US" sz="2000" dirty="0" smtClean="0">
                <a:solidFill>
                  <a:srgbClr val="000099"/>
                </a:solidFill>
                <a:latin typeface="Baskerville Old Face" pitchFamily="18" charset="0"/>
                <a:cs typeface="Arial" pitchFamily="34" charset="0"/>
              </a:rPr>
              <a:t>A passive air sampler consists of </a:t>
            </a:r>
            <a:r>
              <a:rPr lang="en-US" sz="2000" b="1" dirty="0" smtClean="0">
                <a:solidFill>
                  <a:srgbClr val="000099"/>
                </a:solidFill>
                <a:latin typeface="Baskerville Old Face" pitchFamily="18" charset="0"/>
                <a:cs typeface="Arial" pitchFamily="34" charset="0"/>
              </a:rPr>
              <a:t>a collection surface</a:t>
            </a:r>
            <a:r>
              <a:rPr lang="en-US" sz="2000" dirty="0" smtClean="0">
                <a:solidFill>
                  <a:srgbClr val="000099"/>
                </a:solidFill>
                <a:latin typeface="Baskerville Old Face" pitchFamily="18" charset="0"/>
                <a:cs typeface="Arial" pitchFamily="34" charset="0"/>
              </a:rPr>
              <a:t> that has a high affinity for the chemical of interest and a </a:t>
            </a:r>
            <a:r>
              <a:rPr lang="en-US" sz="2000" b="1" dirty="0" smtClean="0">
                <a:solidFill>
                  <a:srgbClr val="000099"/>
                </a:solidFill>
                <a:latin typeface="Baskerville Old Face" pitchFamily="18" charset="0"/>
                <a:cs typeface="Arial" pitchFamily="34" charset="0"/>
              </a:rPr>
              <a:t>method to eliminate turbulence </a:t>
            </a:r>
            <a:r>
              <a:rPr lang="en-US" sz="2000" dirty="0" smtClean="0">
                <a:solidFill>
                  <a:srgbClr val="000099"/>
                </a:solidFill>
                <a:latin typeface="Baskerville Old Face" pitchFamily="18" charset="0"/>
                <a:cs typeface="Arial" pitchFamily="34" charset="0"/>
              </a:rPr>
              <a:t>and create a region of </a:t>
            </a:r>
            <a:r>
              <a:rPr lang="en-US" sz="2000" b="1" dirty="0" smtClean="0">
                <a:solidFill>
                  <a:srgbClr val="000099"/>
                </a:solidFill>
                <a:latin typeface="Baskerville Old Face" pitchFamily="18" charset="0"/>
                <a:cs typeface="Arial" pitchFamily="34" charset="0"/>
              </a:rPr>
              <a:t>stagnant air </a:t>
            </a:r>
            <a:r>
              <a:rPr lang="en-US" sz="2000" dirty="0" smtClean="0">
                <a:solidFill>
                  <a:srgbClr val="000099"/>
                </a:solidFill>
                <a:latin typeface="Baskerville Old Face" pitchFamily="18" charset="0"/>
                <a:cs typeface="Arial" pitchFamily="34" charset="0"/>
              </a:rPr>
              <a:t>between the </a:t>
            </a:r>
            <a:r>
              <a:rPr lang="en-US" sz="2000" b="1" dirty="0" smtClean="0">
                <a:solidFill>
                  <a:srgbClr val="000099"/>
                </a:solidFill>
                <a:latin typeface="Baskerville Old Face" pitchFamily="18" charset="0"/>
                <a:cs typeface="Arial" pitchFamily="34" charset="0"/>
              </a:rPr>
              <a:t>ambient atmosphere </a:t>
            </a:r>
            <a:r>
              <a:rPr lang="en-US" sz="2000" dirty="0" smtClean="0">
                <a:solidFill>
                  <a:srgbClr val="000099"/>
                </a:solidFill>
                <a:latin typeface="Baskerville Old Face" pitchFamily="18" charset="0"/>
                <a:cs typeface="Arial" pitchFamily="34" charset="0"/>
              </a:rPr>
              <a:t>and the </a:t>
            </a:r>
            <a:r>
              <a:rPr lang="en-US" sz="2000" b="1" dirty="0" smtClean="0">
                <a:solidFill>
                  <a:srgbClr val="000099"/>
                </a:solidFill>
                <a:latin typeface="Baskerville Old Face" pitchFamily="18" charset="0"/>
                <a:cs typeface="Arial" pitchFamily="34" charset="0"/>
              </a:rPr>
              <a:t>collection surface </a:t>
            </a:r>
            <a:r>
              <a:rPr lang="en-US" sz="2000" dirty="0" smtClean="0">
                <a:solidFill>
                  <a:srgbClr val="000099"/>
                </a:solidFill>
                <a:latin typeface="Baskerville Old Face" pitchFamily="18" charset="0"/>
                <a:cs typeface="Arial" pitchFamily="34" charset="0"/>
              </a:rPr>
              <a:t>where only diffusion occurs.</a:t>
            </a:r>
            <a:endParaRPr lang="it-IT" sz="2000" dirty="0">
              <a:solidFill>
                <a:srgbClr val="000099"/>
              </a:solidFill>
              <a:latin typeface="Baskerville Old Face" pitchFamily="18" charset="0"/>
              <a:cs typeface="Arial" pitchFamily="34" charset="0"/>
            </a:endParaRPr>
          </a:p>
        </p:txBody>
      </p:sp>
      <p:sp>
        <p:nvSpPr>
          <p:cNvPr id="16" name="CasellaDiTesto 15"/>
          <p:cNvSpPr txBox="1"/>
          <p:nvPr/>
        </p:nvSpPr>
        <p:spPr>
          <a:xfrm>
            <a:off x="357158" y="107556"/>
            <a:ext cx="8358246" cy="830997"/>
          </a:xfrm>
          <a:prstGeom prst="rect">
            <a:avLst/>
          </a:prstGeom>
          <a:noFill/>
        </p:spPr>
        <p:txBody>
          <a:bodyPr wrap="square" rtlCol="0">
            <a:spAutoFit/>
          </a:bodyPr>
          <a:lstStyle/>
          <a:p>
            <a:pPr algn="ctr"/>
            <a:r>
              <a:rPr lang="en-US" sz="2400" b="1" dirty="0" smtClean="0">
                <a:solidFill>
                  <a:srgbClr val="C00000"/>
                </a:solidFill>
                <a:latin typeface="Arial"/>
                <a:cs typeface="Arial"/>
              </a:rPr>
              <a:t>Passive air sampler  (PAS) as a tool for long-term Hg air pollution monitoring</a:t>
            </a:r>
            <a:endParaRPr lang="it-IT" sz="2400" b="1" dirty="0">
              <a:solidFill>
                <a:srgbClr val="C00000"/>
              </a:solidFill>
              <a:latin typeface="Arial"/>
              <a:cs typeface="Arial"/>
            </a:endParaRPr>
          </a:p>
        </p:txBody>
      </p:sp>
      <p:sp>
        <p:nvSpPr>
          <p:cNvPr id="17" name="CasellaDiTesto 16"/>
          <p:cNvSpPr txBox="1"/>
          <p:nvPr/>
        </p:nvSpPr>
        <p:spPr>
          <a:xfrm>
            <a:off x="285720" y="4629798"/>
            <a:ext cx="8572560" cy="656590"/>
          </a:xfrm>
          <a:prstGeom prst="rect">
            <a:avLst/>
          </a:prstGeom>
          <a:noFill/>
        </p:spPr>
        <p:txBody>
          <a:bodyPr wrap="square" rtlCol="0">
            <a:spAutoFit/>
          </a:bodyPr>
          <a:lstStyle/>
          <a:p>
            <a:pPr algn="just">
              <a:lnSpc>
                <a:spcPts val="2200"/>
              </a:lnSpc>
            </a:pPr>
            <a:r>
              <a:rPr lang="en-US" sz="2000" b="1" dirty="0" smtClean="0">
                <a:solidFill>
                  <a:srgbClr val="000099"/>
                </a:solidFill>
                <a:latin typeface="Baskerville Old Face" pitchFamily="18" charset="0"/>
                <a:cs typeface="Arial" pitchFamily="34" charset="0"/>
              </a:rPr>
              <a:t>Gas molecules </a:t>
            </a:r>
            <a:r>
              <a:rPr lang="en-US" sz="2000" dirty="0" smtClean="0">
                <a:solidFill>
                  <a:srgbClr val="000099"/>
                </a:solidFill>
                <a:latin typeface="Baskerville Old Face" pitchFamily="18" charset="0"/>
                <a:cs typeface="Arial" pitchFamily="34" charset="0"/>
              </a:rPr>
              <a:t>are collected by passing </a:t>
            </a:r>
            <a:r>
              <a:rPr lang="en-US" sz="2000" b="1" dirty="0" smtClean="0">
                <a:solidFill>
                  <a:srgbClr val="000099"/>
                </a:solidFill>
                <a:latin typeface="Baskerville Old Face" pitchFamily="18" charset="0"/>
                <a:cs typeface="Arial" pitchFamily="34" charset="0"/>
              </a:rPr>
              <a:t>through the barrier</a:t>
            </a:r>
            <a:r>
              <a:rPr lang="en-US" sz="2000" dirty="0" smtClean="0">
                <a:solidFill>
                  <a:srgbClr val="000099"/>
                </a:solidFill>
                <a:latin typeface="Baskerville Old Face" pitchFamily="18" charset="0"/>
                <a:cs typeface="Arial" pitchFamily="34" charset="0"/>
              </a:rPr>
              <a:t>, slowly </a:t>
            </a:r>
            <a:r>
              <a:rPr lang="en-US" sz="2000" b="1" dirty="0" smtClean="0">
                <a:solidFill>
                  <a:srgbClr val="000099"/>
                </a:solidFill>
                <a:latin typeface="Baskerville Old Face" pitchFamily="18" charset="0"/>
                <a:cs typeface="Arial" pitchFamily="34" charset="0"/>
              </a:rPr>
              <a:t>diffusing</a:t>
            </a:r>
            <a:r>
              <a:rPr lang="en-US" sz="2000" dirty="0" smtClean="0">
                <a:solidFill>
                  <a:srgbClr val="000099"/>
                </a:solidFill>
                <a:latin typeface="Baskerville Old Face" pitchFamily="18" charset="0"/>
                <a:cs typeface="Arial" pitchFamily="34" charset="0"/>
              </a:rPr>
              <a:t> through the </a:t>
            </a:r>
            <a:r>
              <a:rPr lang="en-US" sz="2000" b="1" dirty="0" smtClean="0">
                <a:solidFill>
                  <a:srgbClr val="000099"/>
                </a:solidFill>
                <a:latin typeface="Baskerville Old Face" pitchFamily="18" charset="0"/>
                <a:cs typeface="Arial" pitchFamily="34" charset="0"/>
              </a:rPr>
              <a:t>region of stagnant air</a:t>
            </a:r>
            <a:r>
              <a:rPr lang="en-US" sz="2000" dirty="0" smtClean="0">
                <a:solidFill>
                  <a:srgbClr val="000099"/>
                </a:solidFill>
                <a:latin typeface="Baskerville Old Face" pitchFamily="18" charset="0"/>
                <a:cs typeface="Arial" pitchFamily="34" charset="0"/>
              </a:rPr>
              <a:t>, and </a:t>
            </a:r>
            <a:r>
              <a:rPr lang="en-US" sz="2000" b="1" dirty="0" smtClean="0">
                <a:solidFill>
                  <a:srgbClr val="000099"/>
                </a:solidFill>
                <a:latin typeface="Baskerville Old Face" pitchFamily="18" charset="0"/>
                <a:cs typeface="Arial" pitchFamily="34" charset="0"/>
              </a:rPr>
              <a:t>sorbing to the collection surface</a:t>
            </a:r>
            <a:r>
              <a:rPr lang="en-US" sz="2000" dirty="0" smtClean="0">
                <a:solidFill>
                  <a:srgbClr val="000099"/>
                </a:solidFill>
                <a:latin typeface="Baskerville Old Face" pitchFamily="18" charset="0"/>
                <a:cs typeface="Arial" pitchFamily="34" charset="0"/>
              </a:rPr>
              <a:t>. </a:t>
            </a:r>
          </a:p>
        </p:txBody>
      </p:sp>
      <p:grpSp>
        <p:nvGrpSpPr>
          <p:cNvPr id="2" name="Gruppo 31"/>
          <p:cNvGrpSpPr/>
          <p:nvPr/>
        </p:nvGrpSpPr>
        <p:grpSpPr>
          <a:xfrm>
            <a:off x="127078" y="2843848"/>
            <a:ext cx="8929718" cy="1428760"/>
            <a:chOff x="285720" y="2428868"/>
            <a:chExt cx="8922358" cy="1428760"/>
          </a:xfrm>
        </p:grpSpPr>
        <p:pic>
          <p:nvPicPr>
            <p:cNvPr id="1026" name="Picture 2"/>
            <p:cNvPicPr>
              <a:picLocks noChangeAspect="1" noChangeArrowheads="1"/>
            </p:cNvPicPr>
            <p:nvPr/>
          </p:nvPicPr>
          <p:blipFill>
            <a:blip r:embed="rId3"/>
            <a:srcRect/>
            <a:stretch>
              <a:fillRect/>
            </a:stretch>
          </p:blipFill>
          <p:spPr bwMode="auto">
            <a:xfrm>
              <a:off x="2446590" y="2428868"/>
              <a:ext cx="3800475" cy="1371600"/>
            </a:xfrm>
            <a:prstGeom prst="rect">
              <a:avLst/>
            </a:prstGeom>
            <a:noFill/>
            <a:ln w="9525">
              <a:noFill/>
              <a:miter lim="800000"/>
              <a:headEnd/>
              <a:tailEnd/>
            </a:ln>
            <a:effectLst/>
          </p:spPr>
        </p:pic>
        <p:cxnSp>
          <p:nvCxnSpPr>
            <p:cNvPr id="19" name="Connettore 2 18"/>
            <p:cNvCxnSpPr/>
            <p:nvPr/>
          </p:nvCxnSpPr>
          <p:spPr>
            <a:xfrm rot="10800000">
              <a:off x="6500826" y="2643182"/>
              <a:ext cx="714380" cy="1588"/>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a:off x="1746994" y="2840142"/>
              <a:ext cx="714380" cy="1588"/>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285720" y="2521057"/>
              <a:ext cx="1643074" cy="646331"/>
            </a:xfrm>
            <a:prstGeom prst="rect">
              <a:avLst/>
            </a:prstGeom>
            <a:noFill/>
          </p:spPr>
          <p:txBody>
            <a:bodyPr wrap="square" rtlCol="0">
              <a:spAutoFit/>
            </a:bodyPr>
            <a:lstStyle/>
            <a:p>
              <a:pPr algn="ctr"/>
              <a:r>
                <a:rPr lang="en-GB" b="1" dirty="0" smtClean="0">
                  <a:solidFill>
                    <a:srgbClr val="C00000"/>
                  </a:solidFill>
                  <a:latin typeface="Baskerville Old Face" pitchFamily="18" charset="0"/>
                  <a:cs typeface="Arial" pitchFamily="34" charset="0"/>
                </a:rPr>
                <a:t>Collection Surface</a:t>
              </a:r>
              <a:endParaRPr lang="en-GB" b="1" dirty="0">
                <a:solidFill>
                  <a:srgbClr val="C00000"/>
                </a:solidFill>
                <a:latin typeface="Baskerville Old Face" pitchFamily="18" charset="0"/>
                <a:cs typeface="Arial" pitchFamily="34" charset="0"/>
              </a:endParaRPr>
            </a:p>
          </p:txBody>
        </p:sp>
        <p:sp>
          <p:nvSpPr>
            <p:cNvPr id="24" name="CasellaDiTesto 23"/>
            <p:cNvSpPr txBox="1"/>
            <p:nvPr/>
          </p:nvSpPr>
          <p:spPr>
            <a:xfrm>
              <a:off x="6786578" y="2456632"/>
              <a:ext cx="1643074" cy="369332"/>
            </a:xfrm>
            <a:prstGeom prst="rect">
              <a:avLst/>
            </a:prstGeom>
            <a:noFill/>
          </p:spPr>
          <p:txBody>
            <a:bodyPr wrap="square" rtlCol="0">
              <a:spAutoFit/>
            </a:bodyPr>
            <a:lstStyle/>
            <a:p>
              <a:pPr algn="ctr"/>
              <a:r>
                <a:rPr lang="it-IT" b="1" dirty="0" smtClean="0">
                  <a:solidFill>
                    <a:srgbClr val="C00000"/>
                  </a:solidFill>
                  <a:latin typeface="Baskerville Old Face" pitchFamily="18" charset="0"/>
                  <a:cs typeface="Arial" pitchFamily="34" charset="0"/>
                </a:rPr>
                <a:t>Base</a:t>
              </a:r>
              <a:endParaRPr lang="it-IT" b="1" dirty="0">
                <a:solidFill>
                  <a:srgbClr val="C00000"/>
                </a:solidFill>
                <a:latin typeface="Baskerville Old Face" pitchFamily="18" charset="0"/>
                <a:cs typeface="Arial" pitchFamily="34" charset="0"/>
              </a:endParaRPr>
            </a:p>
          </p:txBody>
        </p:sp>
        <p:cxnSp>
          <p:nvCxnSpPr>
            <p:cNvPr id="25" name="Connettore 2 24"/>
            <p:cNvCxnSpPr/>
            <p:nvPr/>
          </p:nvCxnSpPr>
          <p:spPr>
            <a:xfrm rot="10800000">
              <a:off x="6232804" y="3357562"/>
              <a:ext cx="714380" cy="1588"/>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6947184" y="3211297"/>
              <a:ext cx="1643074" cy="646331"/>
            </a:xfrm>
            <a:prstGeom prst="rect">
              <a:avLst/>
            </a:prstGeom>
            <a:noFill/>
          </p:spPr>
          <p:txBody>
            <a:bodyPr wrap="square" rtlCol="0">
              <a:spAutoFit/>
            </a:bodyPr>
            <a:lstStyle/>
            <a:p>
              <a:pPr algn="ctr"/>
              <a:r>
                <a:rPr lang="it-IT" b="1" dirty="0" err="1" smtClean="0">
                  <a:solidFill>
                    <a:srgbClr val="C00000"/>
                  </a:solidFill>
                  <a:latin typeface="Baskerville Old Face" pitchFamily="18" charset="0"/>
                  <a:cs typeface="Arial" pitchFamily="34" charset="0"/>
                </a:rPr>
                <a:t>Microporous</a:t>
              </a:r>
              <a:r>
                <a:rPr lang="it-IT" b="1" dirty="0" smtClean="0">
                  <a:solidFill>
                    <a:srgbClr val="C00000"/>
                  </a:solidFill>
                  <a:latin typeface="Baskerville Old Face" pitchFamily="18" charset="0"/>
                  <a:cs typeface="Arial" pitchFamily="34" charset="0"/>
                </a:rPr>
                <a:t> </a:t>
              </a:r>
              <a:r>
                <a:rPr lang="it-IT" b="1" dirty="0" err="1" smtClean="0">
                  <a:solidFill>
                    <a:srgbClr val="C00000"/>
                  </a:solidFill>
                  <a:latin typeface="Baskerville Old Face" pitchFamily="18" charset="0"/>
                  <a:cs typeface="Arial" pitchFamily="34" charset="0"/>
                </a:rPr>
                <a:t>screen</a:t>
              </a:r>
              <a:r>
                <a:rPr lang="it-IT" b="1" dirty="0" smtClean="0">
                  <a:solidFill>
                    <a:srgbClr val="C00000"/>
                  </a:solidFill>
                  <a:latin typeface="Baskerville Old Face" pitchFamily="18" charset="0"/>
                  <a:cs typeface="Arial" pitchFamily="34" charset="0"/>
                </a:rPr>
                <a:t> </a:t>
              </a:r>
              <a:r>
                <a:rPr lang="it-IT" b="1" dirty="0" err="1" smtClean="0">
                  <a:solidFill>
                    <a:srgbClr val="C00000"/>
                  </a:solidFill>
                  <a:latin typeface="Baskerville Old Face" pitchFamily="18" charset="0"/>
                  <a:cs typeface="Arial" pitchFamily="34" charset="0"/>
                </a:rPr>
                <a:t>plate</a:t>
              </a:r>
              <a:endParaRPr lang="it-IT" b="1" dirty="0">
                <a:solidFill>
                  <a:srgbClr val="C00000"/>
                </a:solidFill>
                <a:latin typeface="Baskerville Old Face" pitchFamily="18" charset="0"/>
                <a:cs typeface="Arial" pitchFamily="34" charset="0"/>
              </a:endParaRPr>
            </a:p>
          </p:txBody>
        </p:sp>
        <p:sp>
          <p:nvSpPr>
            <p:cNvPr id="27" name="CasellaDiTesto 26"/>
            <p:cNvSpPr txBox="1"/>
            <p:nvPr/>
          </p:nvSpPr>
          <p:spPr>
            <a:xfrm>
              <a:off x="762628" y="3477280"/>
              <a:ext cx="1000132" cy="369332"/>
            </a:xfrm>
            <a:prstGeom prst="rect">
              <a:avLst/>
            </a:prstGeom>
            <a:noFill/>
          </p:spPr>
          <p:txBody>
            <a:bodyPr wrap="square" rtlCol="0">
              <a:spAutoFit/>
            </a:bodyPr>
            <a:lstStyle/>
            <a:p>
              <a:r>
                <a:rPr lang="it-IT" b="1" dirty="0" err="1" smtClean="0">
                  <a:solidFill>
                    <a:srgbClr val="C00000"/>
                  </a:solidFill>
                  <a:latin typeface="Baskerville Old Face" pitchFamily="18" charset="0"/>
                  <a:cs typeface="Arial" pitchFamily="34" charset="0"/>
                </a:rPr>
                <a:t>Shield</a:t>
              </a:r>
              <a:endParaRPr lang="it-IT" b="1" dirty="0">
                <a:solidFill>
                  <a:srgbClr val="C00000"/>
                </a:solidFill>
                <a:latin typeface="Baskerville Old Face" pitchFamily="18" charset="0"/>
                <a:cs typeface="Arial" pitchFamily="34" charset="0"/>
              </a:endParaRPr>
            </a:p>
          </p:txBody>
        </p:sp>
        <p:cxnSp>
          <p:nvCxnSpPr>
            <p:cNvPr id="28" name="Connettore 2 27"/>
            <p:cNvCxnSpPr/>
            <p:nvPr/>
          </p:nvCxnSpPr>
          <p:spPr>
            <a:xfrm>
              <a:off x="1660772" y="3659080"/>
              <a:ext cx="714380" cy="1588"/>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rot="10800000">
              <a:off x="5661300" y="2928934"/>
              <a:ext cx="1285884" cy="1588"/>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6779186" y="2742384"/>
              <a:ext cx="2428892" cy="369332"/>
            </a:xfrm>
            <a:prstGeom prst="rect">
              <a:avLst/>
            </a:prstGeom>
            <a:noFill/>
          </p:spPr>
          <p:txBody>
            <a:bodyPr wrap="square" rtlCol="0">
              <a:spAutoFit/>
            </a:bodyPr>
            <a:lstStyle/>
            <a:p>
              <a:pPr algn="ctr"/>
              <a:r>
                <a:rPr lang="en-GB" b="1" dirty="0" smtClean="0">
                  <a:solidFill>
                    <a:srgbClr val="C00000"/>
                  </a:solidFill>
                  <a:latin typeface="Baskerville Old Face" pitchFamily="18" charset="0"/>
                  <a:cs typeface="Arial" pitchFamily="34" charset="0"/>
                </a:rPr>
                <a:t>Stagnant Region</a:t>
              </a:r>
              <a:endParaRPr lang="en-GB" b="1" dirty="0">
                <a:solidFill>
                  <a:srgbClr val="C00000"/>
                </a:solidFill>
                <a:latin typeface="Baskerville Old Face" pitchFamily="18" charset="0"/>
                <a:cs typeface="Arial" pitchFamily="34" charset="0"/>
              </a:endParaRPr>
            </a:p>
          </p:txBody>
        </p:sp>
      </p:grpSp>
      <p:grpSp>
        <p:nvGrpSpPr>
          <p:cNvPr id="18" name="Gruppo 17"/>
          <p:cNvGrpSpPr/>
          <p:nvPr/>
        </p:nvGrpSpPr>
        <p:grpSpPr>
          <a:xfrm>
            <a:off x="0" y="6286520"/>
            <a:ext cx="9144000" cy="547211"/>
            <a:chOff x="0" y="6286520"/>
            <a:chExt cx="9144000" cy="547211"/>
          </a:xfrm>
        </p:grpSpPr>
        <p:sp>
          <p:nvSpPr>
            <p:cNvPr id="21"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22" name="Immagine 21" descr="logo_arial.gif"/>
            <p:cNvPicPr>
              <a:picLocks noChangeAspect="1"/>
            </p:cNvPicPr>
            <p:nvPr/>
          </p:nvPicPr>
          <p:blipFill>
            <a:blip r:embed="rId4"/>
            <a:stretch>
              <a:fillRect/>
            </a:stretch>
          </p:blipFill>
          <p:spPr>
            <a:xfrm>
              <a:off x="37821" y="6286520"/>
              <a:ext cx="647224" cy="547211"/>
            </a:xfrm>
            <a:prstGeom prst="rect">
              <a:avLst/>
            </a:prstGeom>
            <a:noFill/>
            <a:ln>
              <a:noFill/>
            </a:ln>
          </p:spPr>
        </p:pic>
        <p:sp>
          <p:nvSpPr>
            <p:cNvPr id="30"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asellaDiTesto 26"/>
          <p:cNvSpPr txBox="1"/>
          <p:nvPr/>
        </p:nvSpPr>
        <p:spPr>
          <a:xfrm>
            <a:off x="4970085" y="1815548"/>
            <a:ext cx="1220206" cy="523220"/>
          </a:xfrm>
          <a:prstGeom prst="rect">
            <a:avLst/>
          </a:prstGeom>
          <a:solidFill>
            <a:schemeClr val="bg1"/>
          </a:solidFill>
        </p:spPr>
        <p:txBody>
          <a:bodyPr wrap="none" rtlCol="0">
            <a:spAutoFit/>
          </a:bodyPr>
          <a:lstStyle/>
          <a:p>
            <a:r>
              <a:rPr lang="it-IT" sz="1400" b="1" dirty="0" err="1" smtClean="0">
                <a:solidFill>
                  <a:srgbClr val="C00000"/>
                </a:solidFill>
                <a:latin typeface="Albertus Medium" pitchFamily="34" charset="0"/>
              </a:rPr>
              <a:t>Microporous</a:t>
            </a:r>
            <a:r>
              <a:rPr lang="it-IT" sz="1400" b="1" dirty="0" smtClean="0">
                <a:solidFill>
                  <a:srgbClr val="C00000"/>
                </a:solidFill>
                <a:latin typeface="Albertus Medium" pitchFamily="34" charset="0"/>
              </a:rPr>
              <a:t> </a:t>
            </a:r>
          </a:p>
          <a:p>
            <a:r>
              <a:rPr lang="it-IT" sz="1400" b="1" dirty="0">
                <a:solidFill>
                  <a:srgbClr val="C00000"/>
                </a:solidFill>
                <a:latin typeface="Albertus Medium" pitchFamily="34" charset="0"/>
              </a:rPr>
              <a:t>n</a:t>
            </a:r>
            <a:r>
              <a:rPr lang="it-IT" sz="1400" b="1" dirty="0" smtClean="0">
                <a:solidFill>
                  <a:srgbClr val="C00000"/>
                </a:solidFill>
                <a:latin typeface="Albertus Medium" pitchFamily="34" charset="0"/>
              </a:rPr>
              <a:t>ylon </a:t>
            </a:r>
            <a:r>
              <a:rPr lang="it-IT" sz="1400" b="1" dirty="0" err="1" smtClean="0">
                <a:solidFill>
                  <a:srgbClr val="C00000"/>
                </a:solidFill>
                <a:latin typeface="Albertus Medium" pitchFamily="34" charset="0"/>
              </a:rPr>
              <a:t>fabrics</a:t>
            </a:r>
            <a:endParaRPr lang="it-IT" sz="1400" b="1" dirty="0" smtClean="0">
              <a:solidFill>
                <a:srgbClr val="C00000"/>
              </a:solidFill>
              <a:latin typeface="Albertus Medium" pitchFamily="34" charset="0"/>
            </a:endParaRPr>
          </a:p>
        </p:txBody>
      </p:sp>
      <p:sp>
        <p:nvSpPr>
          <p:cNvPr id="16" name="CasellaDiTesto 15"/>
          <p:cNvSpPr txBox="1"/>
          <p:nvPr/>
        </p:nvSpPr>
        <p:spPr>
          <a:xfrm>
            <a:off x="1571604" y="785794"/>
            <a:ext cx="4643470" cy="1077218"/>
          </a:xfrm>
          <a:prstGeom prst="rect">
            <a:avLst/>
          </a:prstGeom>
          <a:noFill/>
        </p:spPr>
        <p:txBody>
          <a:bodyPr wrap="square" rtlCol="0">
            <a:spAutoFit/>
          </a:bodyPr>
          <a:lstStyle/>
          <a:p>
            <a:r>
              <a:rPr lang="en-US" sz="1600" dirty="0" smtClean="0">
                <a:solidFill>
                  <a:srgbClr val="000099"/>
                </a:solidFill>
                <a:latin typeface="Baskerville Old Face" pitchFamily="18" charset="0"/>
              </a:rPr>
              <a:t>The body of the sampler is a </a:t>
            </a:r>
          </a:p>
          <a:p>
            <a:r>
              <a:rPr lang="en-US" sz="1600" dirty="0" smtClean="0">
                <a:solidFill>
                  <a:srgbClr val="000099"/>
                </a:solidFill>
                <a:latin typeface="Baskerville Old Face" pitchFamily="18" charset="0"/>
              </a:rPr>
              <a:t>cylindrical glass vial  </a:t>
            </a:r>
          </a:p>
          <a:p>
            <a:r>
              <a:rPr lang="en-US" sz="1600" dirty="0" smtClean="0">
                <a:solidFill>
                  <a:srgbClr val="000099"/>
                </a:solidFill>
                <a:latin typeface="Baskerville Old Face" pitchFamily="18" charset="0"/>
              </a:rPr>
              <a:t>(inner </a:t>
            </a:r>
            <a:r>
              <a:rPr lang="en-US" sz="1600" b="1" dirty="0" smtClean="0">
                <a:solidFill>
                  <a:srgbClr val="000099"/>
                </a:solidFill>
                <a:latin typeface="Baskerville Old Face" pitchFamily="18" charset="0"/>
              </a:rPr>
              <a:t>diameter</a:t>
            </a:r>
            <a:r>
              <a:rPr lang="en-US" sz="1600" dirty="0" smtClean="0">
                <a:solidFill>
                  <a:srgbClr val="000099"/>
                </a:solidFill>
                <a:latin typeface="Baskerville Old Face" pitchFamily="18" charset="0"/>
              </a:rPr>
              <a:t> of </a:t>
            </a:r>
            <a:r>
              <a:rPr lang="en-US" sz="1600" b="1" dirty="0" smtClean="0">
                <a:solidFill>
                  <a:srgbClr val="000099"/>
                </a:solidFill>
                <a:latin typeface="Baskerville Old Face" pitchFamily="18" charset="0"/>
              </a:rPr>
              <a:t>2.04 cm</a:t>
            </a:r>
            <a:r>
              <a:rPr lang="en-US" sz="1600" dirty="0" smtClean="0">
                <a:solidFill>
                  <a:srgbClr val="000099"/>
                </a:solidFill>
                <a:latin typeface="Baskerville Old Face" pitchFamily="18" charset="0"/>
              </a:rPr>
              <a:t>, </a:t>
            </a:r>
            <a:r>
              <a:rPr lang="en-US" sz="1600" b="1" dirty="0" smtClean="0">
                <a:solidFill>
                  <a:srgbClr val="000099"/>
                </a:solidFill>
                <a:latin typeface="Baskerville Old Face" pitchFamily="18" charset="0"/>
              </a:rPr>
              <a:t>length</a:t>
            </a:r>
            <a:r>
              <a:rPr lang="en-US" sz="1600" dirty="0" smtClean="0">
                <a:solidFill>
                  <a:srgbClr val="000099"/>
                </a:solidFill>
                <a:latin typeface="Baskerville Old Face" pitchFamily="18" charset="0"/>
              </a:rPr>
              <a:t> </a:t>
            </a:r>
            <a:r>
              <a:rPr lang="en-US" sz="1600" b="1" dirty="0" smtClean="0">
                <a:solidFill>
                  <a:srgbClr val="000099"/>
                </a:solidFill>
                <a:latin typeface="Baskerville Old Face" pitchFamily="18" charset="0"/>
              </a:rPr>
              <a:t>2.54 cm</a:t>
            </a:r>
            <a:r>
              <a:rPr lang="en-US" sz="1600" dirty="0" smtClean="0">
                <a:solidFill>
                  <a:srgbClr val="000099"/>
                </a:solidFill>
                <a:latin typeface="Baskerville Old Face" pitchFamily="18" charset="0"/>
              </a:rPr>
              <a:t>) with a screw cap at one end.</a:t>
            </a:r>
          </a:p>
        </p:txBody>
      </p:sp>
      <p:sp>
        <p:nvSpPr>
          <p:cNvPr id="18" name="CasellaDiTesto 17"/>
          <p:cNvSpPr txBox="1"/>
          <p:nvPr/>
        </p:nvSpPr>
        <p:spPr>
          <a:xfrm>
            <a:off x="142844" y="71414"/>
            <a:ext cx="8858312" cy="400110"/>
          </a:xfrm>
          <a:prstGeom prst="rect">
            <a:avLst/>
          </a:prstGeom>
          <a:noFill/>
        </p:spPr>
        <p:txBody>
          <a:bodyPr wrap="square" rtlCol="0">
            <a:spAutoFit/>
          </a:bodyPr>
          <a:lstStyle/>
          <a:p>
            <a:pPr algn="ctr"/>
            <a:r>
              <a:rPr lang="it-IT" sz="2000" b="1" dirty="0" smtClean="0">
                <a:solidFill>
                  <a:srgbClr val="C00000"/>
                </a:solidFill>
                <a:latin typeface="Arial"/>
                <a:cs typeface="Arial"/>
              </a:rPr>
              <a:t>CNR-IIA Passive Sampler Design and nanoparticle film preparation</a:t>
            </a:r>
            <a:endParaRPr lang="it-IT" sz="2000" b="1" dirty="0">
              <a:solidFill>
                <a:srgbClr val="C00000"/>
              </a:solidFill>
              <a:latin typeface="Arial"/>
              <a:cs typeface="Arial"/>
            </a:endParaRPr>
          </a:p>
        </p:txBody>
      </p:sp>
      <p:sp>
        <p:nvSpPr>
          <p:cNvPr id="24" name="CasellaDiTesto 23"/>
          <p:cNvSpPr txBox="1"/>
          <p:nvPr/>
        </p:nvSpPr>
        <p:spPr>
          <a:xfrm>
            <a:off x="4643438" y="2428868"/>
            <a:ext cx="4286280" cy="830997"/>
          </a:xfrm>
          <a:prstGeom prst="rect">
            <a:avLst/>
          </a:prstGeom>
          <a:noFill/>
        </p:spPr>
        <p:txBody>
          <a:bodyPr wrap="square" rtlCol="0">
            <a:spAutoFit/>
          </a:bodyPr>
          <a:lstStyle/>
          <a:p>
            <a:pPr algn="ctr"/>
            <a:r>
              <a:rPr lang="en-US" sz="1600" b="1" dirty="0" smtClean="0">
                <a:solidFill>
                  <a:srgbClr val="000099"/>
                </a:solidFill>
                <a:latin typeface="Baskerville Old Face" pitchFamily="18" charset="0"/>
              </a:rPr>
              <a:t>To avoid turbulent diffusion </a:t>
            </a:r>
            <a:r>
              <a:rPr lang="en-US" sz="1600" dirty="0" smtClean="0">
                <a:solidFill>
                  <a:srgbClr val="000099"/>
                </a:solidFill>
                <a:latin typeface="Baskerville Old Face" pitchFamily="18" charset="0"/>
              </a:rPr>
              <a:t>inside the vessel during exposition, the open end is protected using a fine </a:t>
            </a:r>
            <a:r>
              <a:rPr lang="en-US" sz="1600" b="1" dirty="0" smtClean="0">
                <a:solidFill>
                  <a:srgbClr val="000099"/>
                </a:solidFill>
                <a:latin typeface="Baskerville Old Face" pitchFamily="18" charset="0"/>
              </a:rPr>
              <a:t>micro-porous nylon screen</a:t>
            </a:r>
            <a:endParaRPr lang="it-IT" sz="1600" b="1" dirty="0" smtClean="0">
              <a:solidFill>
                <a:srgbClr val="000099"/>
              </a:solidFill>
              <a:latin typeface="Baskerville Old Face" pitchFamily="18" charset="0"/>
            </a:endParaRPr>
          </a:p>
        </p:txBody>
      </p:sp>
      <p:pic>
        <p:nvPicPr>
          <p:cNvPr id="25"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7475" t="36656" r="54080" b="33933"/>
          <a:stretch/>
        </p:blipFill>
        <p:spPr bwMode="auto">
          <a:xfrm>
            <a:off x="6858030" y="857246"/>
            <a:ext cx="1494049" cy="152396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26" name="Connettore 2 25"/>
          <p:cNvCxnSpPr>
            <a:cxnSpLocks noChangeAspect="1"/>
          </p:cNvCxnSpPr>
          <p:nvPr/>
        </p:nvCxnSpPr>
        <p:spPr>
          <a:xfrm flipV="1">
            <a:off x="6072198" y="1571612"/>
            <a:ext cx="757595" cy="53479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2" name="Gruppo 11"/>
          <p:cNvGrpSpPr>
            <a:grpSpLocks noChangeAspect="1"/>
          </p:cNvGrpSpPr>
          <p:nvPr/>
        </p:nvGrpSpPr>
        <p:grpSpPr>
          <a:xfrm>
            <a:off x="214284" y="785794"/>
            <a:ext cx="1162282" cy="1468678"/>
            <a:chOff x="428596" y="1000108"/>
            <a:chExt cx="2235155" cy="2824380"/>
          </a:xfrm>
        </p:grpSpPr>
        <p:pic>
          <p:nvPicPr>
            <p:cNvPr id="15"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9476" t="38355" r="36577" b="29473"/>
            <a:stretch/>
          </p:blipFill>
          <p:spPr bwMode="auto">
            <a:xfrm>
              <a:off x="428596" y="1000108"/>
              <a:ext cx="2235155" cy="28243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20" name="Connettore 2 19"/>
            <p:cNvCxnSpPr/>
            <p:nvPr/>
          </p:nvCxnSpPr>
          <p:spPr>
            <a:xfrm rot="5400000">
              <a:off x="1536679" y="2320917"/>
              <a:ext cx="2214578" cy="1588"/>
            </a:xfrm>
            <a:prstGeom prst="straightConnector1">
              <a:avLst/>
            </a:prstGeom>
            <a:ln w="47625">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rot="10800000">
              <a:off x="857224" y="3076715"/>
              <a:ext cx="1500198" cy="1588"/>
            </a:xfrm>
            <a:prstGeom prst="straightConnector1">
              <a:avLst/>
            </a:prstGeom>
            <a:ln w="47625">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1" name="Rettangolo 10"/>
          <p:cNvSpPr/>
          <p:nvPr/>
        </p:nvSpPr>
        <p:spPr>
          <a:xfrm>
            <a:off x="642910" y="2428868"/>
            <a:ext cx="3000396" cy="576634"/>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smtClean="0"/>
              <a:t>Coated adsorbing membrane</a:t>
            </a:r>
            <a:endParaRPr lang="it-IT" sz="1600" b="1" baseline="-25000" dirty="0"/>
          </a:p>
        </p:txBody>
      </p:sp>
      <p:pic>
        <p:nvPicPr>
          <p:cNvPr id="13"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8117" r="50000" b="53187"/>
          <a:stretch/>
        </p:blipFill>
        <p:spPr bwMode="auto">
          <a:xfrm>
            <a:off x="4355976" y="4077072"/>
            <a:ext cx="1858073" cy="1818844"/>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4"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l="39474" t="34211" r="15000" b="37006"/>
          <a:stretch/>
        </p:blipFill>
        <p:spPr bwMode="auto">
          <a:xfrm>
            <a:off x="6660232" y="4149080"/>
            <a:ext cx="1957286" cy="164993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CasellaDiTesto 16"/>
          <p:cNvSpPr txBox="1"/>
          <p:nvPr/>
        </p:nvSpPr>
        <p:spPr>
          <a:xfrm>
            <a:off x="4384126" y="3282735"/>
            <a:ext cx="1759510" cy="830997"/>
          </a:xfrm>
          <a:prstGeom prst="rect">
            <a:avLst/>
          </a:prstGeom>
          <a:noFill/>
        </p:spPr>
        <p:txBody>
          <a:bodyPr wrap="square" rtlCol="0">
            <a:spAutoFit/>
          </a:bodyPr>
          <a:lstStyle/>
          <a:p>
            <a:pPr algn="ctr"/>
            <a:r>
              <a:rPr lang="it-IT" sz="1600" b="1" i="1" dirty="0" smtClean="0">
                <a:solidFill>
                  <a:srgbClr val="800080"/>
                </a:solidFill>
              </a:rPr>
              <a:t>Top </a:t>
            </a:r>
            <a:r>
              <a:rPr lang="it-IT" sz="1600" b="1" i="1" dirty="0" err="1" smtClean="0">
                <a:solidFill>
                  <a:srgbClr val="800080"/>
                </a:solidFill>
              </a:rPr>
              <a:t>view</a:t>
            </a:r>
            <a:r>
              <a:rPr lang="it-IT" sz="1600" b="1" i="1" dirty="0" smtClean="0">
                <a:solidFill>
                  <a:srgbClr val="800080"/>
                </a:solidFill>
              </a:rPr>
              <a:t> of the </a:t>
            </a:r>
          </a:p>
          <a:p>
            <a:pPr algn="ctr"/>
            <a:r>
              <a:rPr lang="it-IT" sz="1600" b="1" i="1" dirty="0" smtClean="0">
                <a:solidFill>
                  <a:srgbClr val="800080"/>
                </a:solidFill>
              </a:rPr>
              <a:t>passive membrane</a:t>
            </a:r>
            <a:endParaRPr lang="it-IT" sz="1600" b="1" i="1" dirty="0">
              <a:solidFill>
                <a:srgbClr val="800080"/>
              </a:solidFill>
            </a:endParaRPr>
          </a:p>
        </p:txBody>
      </p:sp>
      <p:sp>
        <p:nvSpPr>
          <p:cNvPr id="19" name="CasellaDiTesto 18"/>
          <p:cNvSpPr txBox="1"/>
          <p:nvPr/>
        </p:nvSpPr>
        <p:spPr>
          <a:xfrm>
            <a:off x="6341695" y="3282735"/>
            <a:ext cx="2730899" cy="830997"/>
          </a:xfrm>
          <a:prstGeom prst="rect">
            <a:avLst/>
          </a:prstGeom>
          <a:noFill/>
        </p:spPr>
        <p:txBody>
          <a:bodyPr wrap="square" rtlCol="0">
            <a:spAutoFit/>
          </a:bodyPr>
          <a:lstStyle/>
          <a:p>
            <a:pPr algn="ctr"/>
            <a:r>
              <a:rPr lang="it-IT" sz="1600" b="1" i="1" dirty="0" smtClean="0">
                <a:solidFill>
                  <a:srgbClr val="800080"/>
                </a:solidFill>
              </a:rPr>
              <a:t>Passive membrane </a:t>
            </a:r>
          </a:p>
          <a:p>
            <a:pPr algn="ctr"/>
            <a:r>
              <a:rPr lang="it-IT" sz="1600" b="1" i="1" dirty="0" err="1" smtClean="0">
                <a:solidFill>
                  <a:srgbClr val="800080"/>
                </a:solidFill>
              </a:rPr>
              <a:t>sealed</a:t>
            </a:r>
            <a:r>
              <a:rPr lang="it-IT" sz="1600" b="1" i="1" dirty="0" smtClean="0">
                <a:solidFill>
                  <a:srgbClr val="800080"/>
                </a:solidFill>
              </a:rPr>
              <a:t> </a:t>
            </a:r>
            <a:r>
              <a:rPr lang="it-IT" sz="1600" b="1" i="1" dirty="0" err="1" smtClean="0">
                <a:solidFill>
                  <a:srgbClr val="800080"/>
                </a:solidFill>
              </a:rPr>
              <a:t>into</a:t>
            </a:r>
            <a:endParaRPr lang="it-IT" sz="1600" b="1" i="1" dirty="0" smtClean="0">
              <a:solidFill>
                <a:srgbClr val="800080"/>
              </a:solidFill>
            </a:endParaRPr>
          </a:p>
          <a:p>
            <a:pPr algn="ctr"/>
            <a:r>
              <a:rPr lang="it-IT" sz="1600" b="1" i="1" dirty="0" smtClean="0">
                <a:solidFill>
                  <a:srgbClr val="800080"/>
                </a:solidFill>
              </a:rPr>
              <a:t>the </a:t>
            </a:r>
            <a:r>
              <a:rPr lang="it-IT" sz="1600" b="1" i="1" dirty="0" err="1" smtClean="0">
                <a:solidFill>
                  <a:srgbClr val="800080"/>
                </a:solidFill>
              </a:rPr>
              <a:t>sampler</a:t>
            </a:r>
            <a:r>
              <a:rPr lang="it-IT" sz="1600" b="1" i="1" dirty="0" smtClean="0">
                <a:solidFill>
                  <a:srgbClr val="800080"/>
                </a:solidFill>
              </a:rPr>
              <a:t> </a:t>
            </a:r>
            <a:r>
              <a:rPr lang="it-IT" sz="1600" b="1" i="1" dirty="0" err="1" smtClean="0">
                <a:solidFill>
                  <a:srgbClr val="800080"/>
                </a:solidFill>
              </a:rPr>
              <a:t>housing</a:t>
            </a:r>
            <a:endParaRPr lang="it-IT" sz="1600" b="1" i="1" dirty="0">
              <a:solidFill>
                <a:srgbClr val="800080"/>
              </a:solidFill>
            </a:endParaRPr>
          </a:p>
        </p:txBody>
      </p:sp>
      <p:sp>
        <p:nvSpPr>
          <p:cNvPr id="22" name="CasellaDiTesto 21"/>
          <p:cNvSpPr txBox="1"/>
          <p:nvPr/>
        </p:nvSpPr>
        <p:spPr>
          <a:xfrm>
            <a:off x="4355976" y="5733256"/>
            <a:ext cx="4214874" cy="523220"/>
          </a:xfrm>
          <a:prstGeom prst="rect">
            <a:avLst/>
          </a:prstGeom>
          <a:noFill/>
        </p:spPr>
        <p:txBody>
          <a:bodyPr wrap="square" rtlCol="0">
            <a:spAutoFit/>
          </a:bodyPr>
          <a:lstStyle/>
          <a:p>
            <a:r>
              <a:rPr lang="en-US" sz="1400" dirty="0" smtClean="0">
                <a:solidFill>
                  <a:srgbClr val="000099"/>
                </a:solidFill>
                <a:latin typeface="Baskerville Old Face" pitchFamily="18" charset="0"/>
              </a:rPr>
              <a:t>The </a:t>
            </a:r>
            <a:r>
              <a:rPr lang="en-US" sz="1400" b="1" dirty="0" smtClean="0">
                <a:solidFill>
                  <a:srgbClr val="000099"/>
                </a:solidFill>
                <a:latin typeface="Baskerville Old Face" pitchFamily="18" charset="0"/>
              </a:rPr>
              <a:t>filter is placed at the bottom of the vial </a:t>
            </a:r>
            <a:r>
              <a:rPr lang="en-US" sz="1400" dirty="0" smtClean="0">
                <a:solidFill>
                  <a:srgbClr val="000099"/>
                </a:solidFill>
                <a:latin typeface="Baskerville Old Face" pitchFamily="18" charset="0"/>
              </a:rPr>
              <a:t>and held in position by a supporting ring.</a:t>
            </a:r>
            <a:endParaRPr lang="it-IT" sz="1400" dirty="0" smtClean="0">
              <a:solidFill>
                <a:srgbClr val="000099"/>
              </a:solidFill>
              <a:latin typeface="Baskerville Old Face" pitchFamily="18" charset="0"/>
            </a:endParaRPr>
          </a:p>
        </p:txBody>
      </p:sp>
      <p:pic>
        <p:nvPicPr>
          <p:cNvPr id="28" name="Picture 2" descr="http://www.camlab.co.uk/images/thumbs/0015364.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253541">
            <a:off x="496146" y="3241624"/>
            <a:ext cx="962517" cy="186896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29" name="Picture 4"/>
          <p:cNvPicPr>
            <a:picLocks noChangeAspect="1" noChangeArrowheads="1"/>
          </p:cNvPicPr>
          <p:nvPr/>
        </p:nvPicPr>
        <p:blipFill rotWithShape="1">
          <a:blip r:embed="rId8">
            <a:extLst>
              <a:ext uri="{28A0092B-C50C-407E-A947-70E740481C1C}">
                <a14:useLocalDpi xmlns:a14="http://schemas.microsoft.com/office/drawing/2010/main" val="0"/>
              </a:ext>
            </a:extLst>
          </a:blip>
          <a:srcRect l="36182" t="48570" r="5526" b="42719"/>
          <a:stretch/>
        </p:blipFill>
        <p:spPr bwMode="auto">
          <a:xfrm>
            <a:off x="142844" y="4901985"/>
            <a:ext cx="3004837" cy="59871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0" name="CasellaDiTesto 29"/>
          <p:cNvSpPr txBox="1"/>
          <p:nvPr/>
        </p:nvSpPr>
        <p:spPr>
          <a:xfrm>
            <a:off x="214282" y="5558869"/>
            <a:ext cx="3786214" cy="523220"/>
          </a:xfrm>
          <a:prstGeom prst="rect">
            <a:avLst/>
          </a:prstGeom>
          <a:noFill/>
        </p:spPr>
        <p:txBody>
          <a:bodyPr wrap="square" rtlCol="0">
            <a:spAutoFit/>
          </a:bodyPr>
          <a:lstStyle/>
          <a:p>
            <a:pPr algn="just"/>
            <a:r>
              <a:rPr lang="en-US" sz="1400" dirty="0" smtClean="0">
                <a:solidFill>
                  <a:srgbClr val="000099"/>
                </a:solidFill>
                <a:latin typeface="Baskerville Old Face" pitchFamily="18" charset="0"/>
              </a:rPr>
              <a:t>TGM is collected on a </a:t>
            </a:r>
            <a:r>
              <a:rPr lang="en-US" sz="1400" b="1" dirty="0" smtClean="0">
                <a:solidFill>
                  <a:srgbClr val="000099"/>
                </a:solidFill>
                <a:latin typeface="Baskerville Old Face" pitchFamily="18" charset="0"/>
              </a:rPr>
              <a:t>quartz filter coated</a:t>
            </a:r>
            <a:r>
              <a:rPr lang="en-US" sz="1400" dirty="0" smtClean="0">
                <a:solidFill>
                  <a:srgbClr val="000099"/>
                </a:solidFill>
                <a:latin typeface="Baskerville Old Face" pitchFamily="18" charset="0"/>
              </a:rPr>
              <a:t> </a:t>
            </a:r>
          </a:p>
          <a:p>
            <a:pPr algn="just"/>
            <a:r>
              <a:rPr lang="en-US" sz="1400" dirty="0" smtClean="0">
                <a:solidFill>
                  <a:srgbClr val="000099"/>
                </a:solidFill>
                <a:latin typeface="Baskerville Old Face" pitchFamily="18" charset="0"/>
              </a:rPr>
              <a:t>with a specific chemical solution. </a:t>
            </a:r>
          </a:p>
        </p:txBody>
      </p:sp>
      <p:sp>
        <p:nvSpPr>
          <p:cNvPr id="31" name="Freccia a destra con strisce 30"/>
          <p:cNvSpPr>
            <a:spLocks noChangeAspect="1"/>
          </p:cNvSpPr>
          <p:nvPr/>
        </p:nvSpPr>
        <p:spPr>
          <a:xfrm>
            <a:off x="3357554" y="5072074"/>
            <a:ext cx="714378" cy="214314"/>
          </a:xfrm>
          <a:prstGeom prst="stripedRightArrow">
            <a:avLst/>
          </a:prstGeom>
          <a:gradFill>
            <a:gsLst>
              <a:gs pos="0">
                <a:srgbClr val="800080"/>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CasellaDiTesto 31"/>
          <p:cNvSpPr txBox="1"/>
          <p:nvPr/>
        </p:nvSpPr>
        <p:spPr>
          <a:xfrm>
            <a:off x="1571604" y="3902702"/>
            <a:ext cx="2214578" cy="523220"/>
          </a:xfrm>
          <a:prstGeom prst="rect">
            <a:avLst/>
          </a:prstGeom>
          <a:solidFill>
            <a:schemeClr val="accent5">
              <a:lumMod val="40000"/>
              <a:lumOff val="60000"/>
            </a:schemeClr>
          </a:solidFill>
          <a:scene3d>
            <a:camera prst="orthographicFront"/>
            <a:lightRig rig="threePt" dir="t"/>
          </a:scene3d>
          <a:sp3d>
            <a:bevelT/>
          </a:sp3d>
        </p:spPr>
        <p:txBody>
          <a:bodyPr wrap="square" rtlCol="0">
            <a:spAutoFit/>
          </a:bodyPr>
          <a:lstStyle/>
          <a:p>
            <a:pPr algn="ctr"/>
            <a:r>
              <a:rPr lang="it-IT" sz="1400" b="1" dirty="0" err="1" smtClean="0">
                <a:solidFill>
                  <a:srgbClr val="C00000"/>
                </a:solidFill>
              </a:rPr>
              <a:t>Nanocomposite</a:t>
            </a:r>
            <a:r>
              <a:rPr lang="it-IT" sz="1400" b="1" dirty="0" smtClean="0">
                <a:solidFill>
                  <a:srgbClr val="C00000"/>
                </a:solidFill>
              </a:rPr>
              <a:t> </a:t>
            </a:r>
            <a:r>
              <a:rPr lang="it-IT" sz="1400" b="1" dirty="0" err="1" smtClean="0">
                <a:solidFill>
                  <a:srgbClr val="C00000"/>
                </a:solidFill>
              </a:rPr>
              <a:t>Material</a:t>
            </a:r>
            <a:r>
              <a:rPr lang="it-IT" sz="1400" b="1" dirty="0" smtClean="0">
                <a:solidFill>
                  <a:srgbClr val="C00000"/>
                </a:solidFill>
              </a:rPr>
              <a:t> </a:t>
            </a:r>
          </a:p>
          <a:p>
            <a:pPr algn="ctr"/>
            <a:r>
              <a:rPr lang="it-IT" sz="1400" b="1" dirty="0" err="1" smtClean="0">
                <a:solidFill>
                  <a:srgbClr val="C00000"/>
                </a:solidFill>
              </a:rPr>
              <a:t>Deposition</a:t>
            </a:r>
            <a:endParaRPr lang="it-IT" sz="1400" b="1" dirty="0">
              <a:solidFill>
                <a:srgbClr val="C00000"/>
              </a:solidFill>
            </a:endParaRPr>
          </a:p>
        </p:txBody>
      </p:sp>
      <p:sp>
        <p:nvSpPr>
          <p:cNvPr id="33" name="Freccia a destra con strisce 32"/>
          <p:cNvSpPr>
            <a:spLocks noChangeAspect="1"/>
          </p:cNvSpPr>
          <p:nvPr/>
        </p:nvSpPr>
        <p:spPr>
          <a:xfrm rot="5400000">
            <a:off x="2250266" y="3331175"/>
            <a:ext cx="714378" cy="214314"/>
          </a:xfrm>
          <a:prstGeom prst="stripedRightArrow">
            <a:avLst/>
          </a:prstGeom>
          <a:gradFill>
            <a:gsLst>
              <a:gs pos="0">
                <a:srgbClr val="800080"/>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4" name="Gruppo 33"/>
          <p:cNvGrpSpPr/>
          <p:nvPr/>
        </p:nvGrpSpPr>
        <p:grpSpPr>
          <a:xfrm>
            <a:off x="0" y="6286520"/>
            <a:ext cx="9144000" cy="547211"/>
            <a:chOff x="0" y="6286520"/>
            <a:chExt cx="9144000" cy="547211"/>
          </a:xfrm>
        </p:grpSpPr>
        <p:sp>
          <p:nvSpPr>
            <p:cNvPr id="35"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36" name="Immagine 35" descr="logo_arial.gif"/>
            <p:cNvPicPr>
              <a:picLocks noChangeAspect="1"/>
            </p:cNvPicPr>
            <p:nvPr/>
          </p:nvPicPr>
          <p:blipFill>
            <a:blip r:embed="rId9"/>
            <a:stretch>
              <a:fillRect/>
            </a:stretch>
          </p:blipFill>
          <p:spPr>
            <a:xfrm>
              <a:off x="37821" y="6286520"/>
              <a:ext cx="647224" cy="547211"/>
            </a:xfrm>
            <a:prstGeom prst="rect">
              <a:avLst/>
            </a:prstGeom>
            <a:noFill/>
            <a:ln>
              <a:noFill/>
            </a:ln>
          </p:spPr>
        </p:pic>
        <p:sp>
          <p:nvSpPr>
            <p:cNvPr id="37"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asellaDiTesto 18"/>
          <p:cNvSpPr txBox="1"/>
          <p:nvPr/>
        </p:nvSpPr>
        <p:spPr>
          <a:xfrm>
            <a:off x="142844" y="79037"/>
            <a:ext cx="8858248" cy="461665"/>
          </a:xfrm>
          <a:prstGeom prst="rect">
            <a:avLst/>
          </a:prstGeom>
          <a:noFill/>
        </p:spPr>
        <p:txBody>
          <a:bodyPr wrap="square" rtlCol="0">
            <a:spAutoFit/>
          </a:bodyPr>
          <a:lstStyle/>
          <a:p>
            <a:pPr algn="ctr"/>
            <a:r>
              <a:rPr lang="en-US" sz="2400" b="1" dirty="0" smtClean="0">
                <a:solidFill>
                  <a:srgbClr val="C00000"/>
                </a:solidFill>
                <a:latin typeface="Arial"/>
                <a:cs typeface="Arial"/>
              </a:rPr>
              <a:t>Gold </a:t>
            </a:r>
            <a:r>
              <a:rPr lang="en-US" sz="2400" b="1" dirty="0" err="1" smtClean="0">
                <a:solidFill>
                  <a:srgbClr val="C00000"/>
                </a:solidFill>
                <a:latin typeface="Arial"/>
                <a:cs typeface="Arial"/>
              </a:rPr>
              <a:t>Nanoparticles</a:t>
            </a:r>
            <a:r>
              <a:rPr lang="en-US" sz="2400" b="1" dirty="0" smtClean="0">
                <a:solidFill>
                  <a:srgbClr val="C00000"/>
                </a:solidFill>
                <a:latin typeface="Arial"/>
                <a:cs typeface="Arial"/>
              </a:rPr>
              <a:t> film during exposure to </a:t>
            </a:r>
            <a:r>
              <a:rPr lang="it-IT" sz="2400" b="1" dirty="0" smtClean="0">
                <a:solidFill>
                  <a:srgbClr val="C00000"/>
                </a:solidFill>
                <a:latin typeface="Arial"/>
                <a:cs typeface="Arial"/>
              </a:rPr>
              <a:t>Hg vapor</a:t>
            </a:r>
            <a:endParaRPr lang="it-IT" sz="2400" b="1" dirty="0">
              <a:solidFill>
                <a:srgbClr val="C00000"/>
              </a:solidFill>
              <a:latin typeface="Arial"/>
              <a:cs typeface="Arial"/>
            </a:endParaRPr>
          </a:p>
        </p:txBody>
      </p:sp>
      <p:pic>
        <p:nvPicPr>
          <p:cNvPr id="1027" name="Picture 3"/>
          <p:cNvPicPr>
            <a:picLocks noChangeAspect="1" noChangeArrowheads="1"/>
          </p:cNvPicPr>
          <p:nvPr/>
        </p:nvPicPr>
        <p:blipFill>
          <a:blip r:embed="rId3"/>
          <a:srcRect/>
          <a:stretch>
            <a:fillRect/>
          </a:stretch>
        </p:blipFill>
        <p:spPr bwMode="auto">
          <a:xfrm rot="16200000">
            <a:off x="2864911" y="19038"/>
            <a:ext cx="942975" cy="2590800"/>
          </a:xfrm>
          <a:prstGeom prst="rect">
            <a:avLst/>
          </a:prstGeom>
          <a:noFill/>
          <a:ln w="9525">
            <a:noFill/>
            <a:miter lim="800000"/>
            <a:headEnd/>
            <a:tailEnd/>
          </a:ln>
          <a:effectLst/>
        </p:spPr>
      </p:pic>
      <p:pic>
        <p:nvPicPr>
          <p:cNvPr id="26" name="Picture 2"/>
          <p:cNvPicPr>
            <a:picLocks noChangeAspect="1" noChangeArrowheads="1"/>
          </p:cNvPicPr>
          <p:nvPr/>
        </p:nvPicPr>
        <p:blipFill>
          <a:blip r:embed="rId4" cstate="print"/>
          <a:srcRect t="3524" r="5347" b="3092"/>
          <a:stretch>
            <a:fillRect/>
          </a:stretch>
        </p:blipFill>
        <p:spPr bwMode="auto">
          <a:xfrm>
            <a:off x="1142976" y="1928802"/>
            <a:ext cx="2928958" cy="3786214"/>
          </a:xfrm>
          <a:prstGeom prst="rect">
            <a:avLst/>
          </a:prstGeom>
          <a:noFill/>
          <a:ln w="9525">
            <a:noFill/>
            <a:miter lim="800000"/>
            <a:headEnd/>
            <a:tailEnd/>
          </a:ln>
        </p:spPr>
      </p:pic>
      <p:pic>
        <p:nvPicPr>
          <p:cNvPr id="27" name="Picture 3"/>
          <p:cNvPicPr>
            <a:picLocks noChangeAspect="1" noChangeArrowheads="1"/>
          </p:cNvPicPr>
          <p:nvPr/>
        </p:nvPicPr>
        <p:blipFill>
          <a:blip r:embed="rId5" cstate="print"/>
          <a:srcRect t="8657" r="11503" b="7656"/>
          <a:stretch>
            <a:fillRect/>
          </a:stretch>
        </p:blipFill>
        <p:spPr bwMode="auto">
          <a:xfrm>
            <a:off x="142844" y="1071546"/>
            <a:ext cx="1643074" cy="2071702"/>
          </a:xfrm>
          <a:prstGeom prst="rect">
            <a:avLst/>
          </a:prstGeom>
          <a:noFill/>
          <a:ln w="9525">
            <a:noFill/>
            <a:miter lim="800000"/>
            <a:headEnd/>
            <a:tailEnd/>
          </a:ln>
        </p:spPr>
      </p:pic>
      <p:sp>
        <p:nvSpPr>
          <p:cNvPr id="18" name="CasellaDiTesto 17"/>
          <p:cNvSpPr txBox="1"/>
          <p:nvPr/>
        </p:nvSpPr>
        <p:spPr>
          <a:xfrm>
            <a:off x="4055677" y="5373216"/>
            <a:ext cx="5072066" cy="646331"/>
          </a:xfrm>
          <a:prstGeom prst="rect">
            <a:avLst/>
          </a:prstGeom>
          <a:noFill/>
        </p:spPr>
        <p:txBody>
          <a:bodyPr wrap="square" rtlCol="0">
            <a:spAutoFit/>
          </a:bodyPr>
          <a:lstStyle/>
          <a:p>
            <a:pPr algn="ctr"/>
            <a:r>
              <a:rPr lang="en-US" b="1" dirty="0" smtClean="0">
                <a:solidFill>
                  <a:srgbClr val="000099"/>
                </a:solidFill>
                <a:latin typeface="Albertus Medium" pitchFamily="34" charset="0"/>
                <a:cs typeface="Arial" pitchFamily="34" charset="0"/>
              </a:rPr>
              <a:t>After the sampling, passive samplers are analyzed directly by thermal desorption at 550°C.</a:t>
            </a:r>
            <a:endParaRPr lang="it-IT" b="1" dirty="0">
              <a:solidFill>
                <a:srgbClr val="000099"/>
              </a:solidFill>
              <a:latin typeface="Albertus Medium" pitchFamily="34" charset="0"/>
              <a:cs typeface="Arial" pitchFamily="34" charset="0"/>
            </a:endParaRPr>
          </a:p>
        </p:txBody>
      </p:sp>
      <p:pic>
        <p:nvPicPr>
          <p:cNvPr id="3" name="Picture 2"/>
          <p:cNvPicPr>
            <a:picLocks noChangeAspect="1" noChangeArrowheads="1"/>
          </p:cNvPicPr>
          <p:nvPr/>
        </p:nvPicPr>
        <p:blipFill>
          <a:blip r:embed="rId6"/>
          <a:srcRect/>
          <a:stretch>
            <a:fillRect/>
          </a:stretch>
        </p:blipFill>
        <p:spPr bwMode="auto">
          <a:xfrm>
            <a:off x="4601577" y="810577"/>
            <a:ext cx="4495800" cy="4419600"/>
          </a:xfrm>
          <a:prstGeom prst="rect">
            <a:avLst/>
          </a:prstGeom>
          <a:noFill/>
          <a:ln w="9525">
            <a:noFill/>
            <a:miter lim="800000"/>
            <a:headEnd/>
            <a:tailEnd/>
          </a:ln>
          <a:effectLst/>
        </p:spPr>
      </p:pic>
      <p:grpSp>
        <p:nvGrpSpPr>
          <p:cNvPr id="8" name="Gruppo 7"/>
          <p:cNvGrpSpPr/>
          <p:nvPr/>
        </p:nvGrpSpPr>
        <p:grpSpPr>
          <a:xfrm>
            <a:off x="0" y="6286520"/>
            <a:ext cx="9144000" cy="547211"/>
            <a:chOff x="0" y="6286520"/>
            <a:chExt cx="9144000" cy="547211"/>
          </a:xfrm>
        </p:grpSpPr>
        <p:sp>
          <p:nvSpPr>
            <p:cNvPr id="9" name="Text Box 7"/>
            <p:cNvSpPr txBox="1">
              <a:spLocks noChangeArrowheads="1"/>
            </p:cNvSpPr>
            <p:nvPr/>
          </p:nvSpPr>
          <p:spPr bwMode="auto">
            <a:xfrm>
              <a:off x="664155" y="6348004"/>
              <a:ext cx="4961575" cy="438582"/>
            </a:xfrm>
            <a:prstGeom prst="rect">
              <a:avLst/>
            </a:prstGeom>
            <a:noFill/>
            <a:ln w="9525">
              <a:noFill/>
              <a:miter lim="800000"/>
              <a:headEnd/>
              <a:tailEnd/>
            </a:ln>
            <a:effectLst/>
          </p:spPr>
          <p:txBody>
            <a:bodyPr wrap="square">
              <a:spAutoFit/>
            </a:bodyPr>
            <a:lstStyle/>
            <a:p>
              <a:pPr algn="l">
                <a:spcBef>
                  <a:spcPct val="50000"/>
                </a:spcBef>
                <a:defRPr/>
              </a:pPr>
              <a:r>
                <a:rPr lang="en-US" sz="1000" dirty="0" smtClean="0">
                  <a:solidFill>
                    <a:srgbClr val="362389"/>
                  </a:solidFill>
                  <a:latin typeface="Comic Sans MS" pitchFamily="66" charset="0"/>
                  <a:cs typeface="Arial" charset="0"/>
                </a:rPr>
                <a:t>CNR-Institute of Atmospheric Pollution Research, Italy</a:t>
              </a:r>
            </a:p>
            <a:p>
              <a:pPr algn="l">
                <a:spcBef>
                  <a:spcPts val="300"/>
                </a:spcBef>
                <a:defRPr/>
              </a:pPr>
              <a:r>
                <a:rPr lang="it-IT" sz="1000" dirty="0" smtClean="0">
                  <a:solidFill>
                    <a:srgbClr val="362389"/>
                  </a:solidFill>
                  <a:latin typeface="Comic Sans MS" pitchFamily="66" charset="0"/>
                  <a:cs typeface="Arial" charset="0"/>
                </a:rPr>
                <a:t>http</a:t>
              </a:r>
              <a:r>
                <a:rPr lang="it-IT" sz="1000" dirty="0">
                  <a:solidFill>
                    <a:srgbClr val="362389"/>
                  </a:solidFill>
                  <a:latin typeface="Comic Sans MS" pitchFamily="66" charset="0"/>
                  <a:cs typeface="Arial" charset="0"/>
                </a:rPr>
                <a:t>://www.iia.cnr.it</a:t>
              </a:r>
            </a:p>
          </p:txBody>
        </p:sp>
        <p:pic>
          <p:nvPicPr>
            <p:cNvPr id="10" name="Immagine 9" descr="logo_arial.gif"/>
            <p:cNvPicPr>
              <a:picLocks noChangeAspect="1"/>
            </p:cNvPicPr>
            <p:nvPr/>
          </p:nvPicPr>
          <p:blipFill>
            <a:blip r:embed="rId7"/>
            <a:stretch>
              <a:fillRect/>
            </a:stretch>
          </p:blipFill>
          <p:spPr>
            <a:xfrm>
              <a:off x="37821" y="6286520"/>
              <a:ext cx="647224" cy="547211"/>
            </a:xfrm>
            <a:prstGeom prst="rect">
              <a:avLst/>
            </a:prstGeom>
            <a:noFill/>
            <a:ln>
              <a:noFill/>
            </a:ln>
          </p:spPr>
        </p:pic>
        <p:sp>
          <p:nvSpPr>
            <p:cNvPr id="11" name="Line 9"/>
            <p:cNvSpPr>
              <a:spLocks noChangeShapeType="1"/>
            </p:cNvSpPr>
            <p:nvPr/>
          </p:nvSpPr>
          <p:spPr bwMode="auto">
            <a:xfrm>
              <a:off x="0" y="6286520"/>
              <a:ext cx="9144000" cy="22800"/>
            </a:xfrm>
            <a:prstGeom prst="line">
              <a:avLst/>
            </a:prstGeom>
            <a:noFill/>
            <a:ln w="25400" cmpd="thinThick">
              <a:solidFill>
                <a:srgbClr val="000099"/>
              </a:solidFill>
              <a:round/>
              <a:headEnd/>
              <a:tailEnd/>
            </a:ln>
          </p:spPr>
          <p:txBody>
            <a:bodyPr/>
            <a:lstStyle/>
            <a:p>
              <a:endParaRPr lang="it-IT"/>
            </a:p>
          </p:txBody>
        </p:sp>
      </p:gr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1069</TotalTime>
  <Words>1448</Words>
  <Application>Microsoft Office PowerPoint</Application>
  <PresentationFormat>Affichage à l'écran (4:3)</PresentationFormat>
  <Paragraphs>267</Paragraphs>
  <Slides>24</Slides>
  <Notes>7</Notes>
  <HiddenSlides>0</HiddenSlides>
  <MMClips>0</MMClips>
  <ScaleCrop>false</ScaleCrop>
  <HeadingPairs>
    <vt:vector size="8" baseType="variant">
      <vt:variant>
        <vt:lpstr>Polices utilisées</vt:lpstr>
      </vt:variant>
      <vt:variant>
        <vt:i4>13</vt:i4>
      </vt:variant>
      <vt:variant>
        <vt:lpstr>Thème</vt:lpstr>
      </vt:variant>
      <vt:variant>
        <vt:i4>1</vt:i4>
      </vt:variant>
      <vt:variant>
        <vt:lpstr>Serveurs OLE incorporés</vt:lpstr>
      </vt:variant>
      <vt:variant>
        <vt:i4>1</vt:i4>
      </vt:variant>
      <vt:variant>
        <vt:lpstr>Titres des diapositives</vt:lpstr>
      </vt:variant>
      <vt:variant>
        <vt:i4>24</vt:i4>
      </vt:variant>
    </vt:vector>
  </HeadingPairs>
  <TitlesOfParts>
    <vt:vector size="39" baseType="lpstr">
      <vt:lpstr>Albertus Medium</vt:lpstr>
      <vt:lpstr>Arial Unicode MS</vt:lpstr>
      <vt:lpstr>Microsoft YaHei</vt:lpstr>
      <vt:lpstr>ＭＳ Ｐゴシック</vt:lpstr>
      <vt:lpstr>ＭＳ Ｐゴシック</vt:lpstr>
      <vt:lpstr>Arial</vt:lpstr>
      <vt:lpstr>Arial Black</vt:lpstr>
      <vt:lpstr>Baskerville Old Face</vt:lpstr>
      <vt:lpstr>Calibri</vt:lpstr>
      <vt:lpstr>Comic Sans MS</vt:lpstr>
      <vt:lpstr>Freestyle Script</vt:lpstr>
      <vt:lpstr>Times New Roman</vt:lpstr>
      <vt:lpstr>Wingdings</vt:lpstr>
      <vt:lpstr>Tema di Office</vt:lpstr>
      <vt:lpstr>Graph</vt:lpstr>
      <vt:lpstr>Présentation PowerPoint</vt:lpstr>
      <vt:lpstr>Présentation PowerPoint</vt:lpstr>
      <vt:lpstr>GMOS: ground-based monitoring network</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CNR</dc:creator>
  <cp:lastModifiedBy>ESTELLANO</cp:lastModifiedBy>
  <cp:revision>201</cp:revision>
  <dcterms:created xsi:type="dcterms:W3CDTF">2017-04-26T14:55:23Z</dcterms:created>
  <dcterms:modified xsi:type="dcterms:W3CDTF">2017-06-13T12:36:01Z</dcterms:modified>
</cp:coreProperties>
</file>