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handoutMasterIdLst>
    <p:handoutMasterId r:id="rId22"/>
  </p:handoutMasterIdLst>
  <p:sldIdLst>
    <p:sldId id="256" r:id="rId2"/>
    <p:sldId id="407" r:id="rId3"/>
    <p:sldId id="415" r:id="rId4"/>
    <p:sldId id="416" r:id="rId5"/>
    <p:sldId id="417" r:id="rId6"/>
    <p:sldId id="424" r:id="rId7"/>
    <p:sldId id="434" r:id="rId8"/>
    <p:sldId id="440" r:id="rId9"/>
    <p:sldId id="444" r:id="rId10"/>
    <p:sldId id="446" r:id="rId11"/>
    <p:sldId id="441" r:id="rId12"/>
    <p:sldId id="439" r:id="rId13"/>
    <p:sldId id="442" r:id="rId14"/>
    <p:sldId id="443" r:id="rId15"/>
    <p:sldId id="445" r:id="rId16"/>
    <p:sldId id="433" r:id="rId17"/>
    <p:sldId id="436" r:id="rId18"/>
    <p:sldId id="438" r:id="rId19"/>
    <p:sldId id="428" r:id="rId20"/>
  </p:sldIdLst>
  <p:sldSz cx="9144000" cy="6858000" type="screen4x3"/>
  <p:notesSz cx="6797675" cy="9926638"/>
  <p:defaultTextStyle>
    <a:defPPr>
      <a:defRPr lang="en-US"/>
    </a:defPPr>
    <a:lvl1pPr algn="l" rtl="0" fontAlgn="base">
      <a:spcBef>
        <a:spcPct val="0"/>
      </a:spcBef>
      <a:spcAft>
        <a:spcPct val="0"/>
      </a:spcAft>
      <a:defRPr sz="1600" kern="1200">
        <a:solidFill>
          <a:srgbClr val="000066"/>
        </a:solidFill>
        <a:latin typeface="Arial" charset="0"/>
        <a:ea typeface="+mn-ea"/>
        <a:cs typeface="+mn-cs"/>
      </a:defRPr>
    </a:lvl1pPr>
    <a:lvl2pPr marL="457200" algn="l" rtl="0" fontAlgn="base">
      <a:spcBef>
        <a:spcPct val="0"/>
      </a:spcBef>
      <a:spcAft>
        <a:spcPct val="0"/>
      </a:spcAft>
      <a:defRPr sz="1600" kern="1200">
        <a:solidFill>
          <a:srgbClr val="000066"/>
        </a:solidFill>
        <a:latin typeface="Arial" charset="0"/>
        <a:ea typeface="+mn-ea"/>
        <a:cs typeface="+mn-cs"/>
      </a:defRPr>
    </a:lvl2pPr>
    <a:lvl3pPr marL="914400" algn="l" rtl="0" fontAlgn="base">
      <a:spcBef>
        <a:spcPct val="0"/>
      </a:spcBef>
      <a:spcAft>
        <a:spcPct val="0"/>
      </a:spcAft>
      <a:defRPr sz="1600" kern="1200">
        <a:solidFill>
          <a:srgbClr val="000066"/>
        </a:solidFill>
        <a:latin typeface="Arial" charset="0"/>
        <a:ea typeface="+mn-ea"/>
        <a:cs typeface="+mn-cs"/>
      </a:defRPr>
    </a:lvl3pPr>
    <a:lvl4pPr marL="1371600" algn="l" rtl="0" fontAlgn="base">
      <a:spcBef>
        <a:spcPct val="0"/>
      </a:spcBef>
      <a:spcAft>
        <a:spcPct val="0"/>
      </a:spcAft>
      <a:defRPr sz="1600" kern="1200">
        <a:solidFill>
          <a:srgbClr val="000066"/>
        </a:solidFill>
        <a:latin typeface="Arial" charset="0"/>
        <a:ea typeface="+mn-ea"/>
        <a:cs typeface="+mn-cs"/>
      </a:defRPr>
    </a:lvl4pPr>
    <a:lvl5pPr marL="1828800" algn="l" rtl="0" fontAlgn="base">
      <a:spcBef>
        <a:spcPct val="0"/>
      </a:spcBef>
      <a:spcAft>
        <a:spcPct val="0"/>
      </a:spcAft>
      <a:defRPr sz="1600" kern="1200">
        <a:solidFill>
          <a:srgbClr val="000066"/>
        </a:solidFill>
        <a:latin typeface="Arial" charset="0"/>
        <a:ea typeface="+mn-ea"/>
        <a:cs typeface="+mn-cs"/>
      </a:defRPr>
    </a:lvl5pPr>
    <a:lvl6pPr marL="2286000" algn="l" defTabSz="914400" rtl="0" eaLnBrk="1" latinLnBrk="0" hangingPunct="1">
      <a:defRPr sz="1600" kern="1200">
        <a:solidFill>
          <a:srgbClr val="000066"/>
        </a:solidFill>
        <a:latin typeface="Arial" charset="0"/>
        <a:ea typeface="+mn-ea"/>
        <a:cs typeface="+mn-cs"/>
      </a:defRPr>
    </a:lvl6pPr>
    <a:lvl7pPr marL="2743200" algn="l" defTabSz="914400" rtl="0" eaLnBrk="1" latinLnBrk="0" hangingPunct="1">
      <a:defRPr sz="1600" kern="1200">
        <a:solidFill>
          <a:srgbClr val="000066"/>
        </a:solidFill>
        <a:latin typeface="Arial" charset="0"/>
        <a:ea typeface="+mn-ea"/>
        <a:cs typeface="+mn-cs"/>
      </a:defRPr>
    </a:lvl7pPr>
    <a:lvl8pPr marL="3200400" algn="l" defTabSz="914400" rtl="0" eaLnBrk="1" latinLnBrk="0" hangingPunct="1">
      <a:defRPr sz="1600" kern="1200">
        <a:solidFill>
          <a:srgbClr val="000066"/>
        </a:solidFill>
        <a:latin typeface="Arial" charset="0"/>
        <a:ea typeface="+mn-ea"/>
        <a:cs typeface="+mn-cs"/>
      </a:defRPr>
    </a:lvl8pPr>
    <a:lvl9pPr marL="3657600" algn="l" defTabSz="914400" rtl="0" eaLnBrk="1" latinLnBrk="0" hangingPunct="1">
      <a:defRPr sz="1600" kern="1200">
        <a:solidFill>
          <a:srgbClr val="000066"/>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FF"/>
    <a:srgbClr val="33CC33"/>
    <a:srgbClr val="3366CC"/>
    <a:srgbClr val="000066"/>
    <a:srgbClr val="0033CC"/>
    <a:srgbClr val="4BD0FF"/>
    <a:srgbClr val="3399FF"/>
    <a:srgbClr val="FF9933"/>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47" autoAdjust="0"/>
    <p:restoredTop sz="89078" autoAdjust="0"/>
  </p:normalViewPr>
  <p:slideViewPr>
    <p:cSldViewPr>
      <p:cViewPr varScale="1">
        <p:scale>
          <a:sx n="98" d="100"/>
          <a:sy n="98" d="100"/>
        </p:scale>
        <p:origin x="2214" y="90"/>
      </p:cViewPr>
      <p:guideLst>
        <p:guide orient="horz" pos="2160"/>
        <p:guide pos="2880"/>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124"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22" name="Rectangle 2"/>
          <p:cNvSpPr>
            <a:spLocks noGrp="1" noChangeArrowheads="1"/>
          </p:cNvSpPr>
          <p:nvPr>
            <p:ph type="hdr" sz="quarter"/>
          </p:nvPr>
        </p:nvSpPr>
        <p:spPr bwMode="auto">
          <a:xfrm>
            <a:off x="3" y="3"/>
            <a:ext cx="2944813" cy="496888"/>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defRPr sz="1200" smtClean="0">
                <a:solidFill>
                  <a:schemeClr val="tx1"/>
                </a:solidFill>
              </a:defRPr>
            </a:lvl1pPr>
          </a:lstStyle>
          <a:p>
            <a:pPr>
              <a:defRPr/>
            </a:pPr>
            <a:endParaRPr lang="en-US" dirty="0"/>
          </a:p>
        </p:txBody>
      </p:sp>
      <p:sp>
        <p:nvSpPr>
          <p:cNvPr id="235523" name="Rectangle 3"/>
          <p:cNvSpPr>
            <a:spLocks noGrp="1" noChangeArrowheads="1"/>
          </p:cNvSpPr>
          <p:nvPr>
            <p:ph type="dt" sz="quarter" idx="1"/>
          </p:nvPr>
        </p:nvSpPr>
        <p:spPr bwMode="auto">
          <a:xfrm>
            <a:off x="3851278" y="3"/>
            <a:ext cx="2944813" cy="496888"/>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lgn="r">
              <a:defRPr sz="1200" smtClean="0">
                <a:solidFill>
                  <a:schemeClr val="tx1"/>
                </a:solidFill>
              </a:defRPr>
            </a:lvl1pPr>
          </a:lstStyle>
          <a:p>
            <a:pPr>
              <a:defRPr/>
            </a:pPr>
            <a:endParaRPr lang="en-US" dirty="0"/>
          </a:p>
        </p:txBody>
      </p:sp>
      <p:sp>
        <p:nvSpPr>
          <p:cNvPr id="235524" name="Rectangle 4"/>
          <p:cNvSpPr>
            <a:spLocks noGrp="1" noChangeArrowheads="1"/>
          </p:cNvSpPr>
          <p:nvPr>
            <p:ph type="ftr" sz="quarter" idx="2"/>
          </p:nvPr>
        </p:nvSpPr>
        <p:spPr bwMode="auto">
          <a:xfrm>
            <a:off x="3" y="9428163"/>
            <a:ext cx="2944813" cy="496887"/>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defRPr sz="1200" smtClean="0">
                <a:solidFill>
                  <a:schemeClr val="tx1"/>
                </a:solidFill>
              </a:defRPr>
            </a:lvl1pPr>
          </a:lstStyle>
          <a:p>
            <a:pPr>
              <a:defRPr/>
            </a:pPr>
            <a:endParaRPr lang="en-US" dirty="0"/>
          </a:p>
        </p:txBody>
      </p:sp>
      <p:sp>
        <p:nvSpPr>
          <p:cNvPr id="235525" name="Rectangle 5"/>
          <p:cNvSpPr>
            <a:spLocks noGrp="1" noChangeArrowheads="1"/>
          </p:cNvSpPr>
          <p:nvPr>
            <p:ph type="sldNum" sz="quarter" idx="3"/>
          </p:nvPr>
        </p:nvSpPr>
        <p:spPr bwMode="auto">
          <a:xfrm>
            <a:off x="3851278" y="9428163"/>
            <a:ext cx="2944813" cy="496887"/>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lgn="r">
              <a:defRPr sz="1200" smtClean="0">
                <a:solidFill>
                  <a:schemeClr val="tx1"/>
                </a:solidFill>
              </a:defRPr>
            </a:lvl1pPr>
          </a:lstStyle>
          <a:p>
            <a:pPr>
              <a:defRPr/>
            </a:pPr>
            <a:fld id="{B05AEEF5-FC05-4792-A169-BBA959B2E4D6}" type="slidenum">
              <a:rPr lang="en-US"/>
              <a:pPr>
                <a:defRPr/>
              </a:pPr>
              <a:t>‹#›</a:t>
            </a:fld>
            <a:endParaRPr lang="en-US" dirty="0"/>
          </a:p>
        </p:txBody>
      </p:sp>
    </p:spTree>
    <p:extLst>
      <p:ext uri="{BB962C8B-B14F-4D97-AF65-F5344CB8AC3E}">
        <p14:creationId xmlns:p14="http://schemas.microsoft.com/office/powerpoint/2010/main" val="3037212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 y="3"/>
            <a:ext cx="2944813" cy="496888"/>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defRPr sz="1200" smtClean="0">
                <a:solidFill>
                  <a:schemeClr val="tx1"/>
                </a:solidFill>
              </a:defRPr>
            </a:lvl1pPr>
          </a:lstStyle>
          <a:p>
            <a:pPr>
              <a:defRPr/>
            </a:pPr>
            <a:endParaRPr lang="en-US" dirty="0"/>
          </a:p>
        </p:txBody>
      </p:sp>
      <p:sp>
        <p:nvSpPr>
          <p:cNvPr id="4099" name="Rectangle 3"/>
          <p:cNvSpPr>
            <a:spLocks noGrp="1" noChangeArrowheads="1"/>
          </p:cNvSpPr>
          <p:nvPr>
            <p:ph type="dt" idx="1"/>
          </p:nvPr>
        </p:nvSpPr>
        <p:spPr bwMode="auto">
          <a:xfrm>
            <a:off x="3851278" y="3"/>
            <a:ext cx="2944813" cy="496888"/>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lvl1pPr algn="r">
              <a:defRPr sz="1200" smtClean="0">
                <a:solidFill>
                  <a:schemeClr val="tx1"/>
                </a:solidFill>
              </a:defRPr>
            </a:lvl1pPr>
          </a:lstStyle>
          <a:p>
            <a:pPr>
              <a:defRPr/>
            </a:pPr>
            <a:endParaRPr lang="en-US" dirty="0"/>
          </a:p>
        </p:txBody>
      </p:sp>
      <p:sp>
        <p:nvSpPr>
          <p:cNvPr id="24580" name="Rectangle 4"/>
          <p:cNvSpPr>
            <a:spLocks noGrp="1" noRot="1" noChangeAspect="1" noChangeArrowheads="1" noTextEdit="1"/>
          </p:cNvSpPr>
          <p:nvPr>
            <p:ph type="sldImg" idx="2"/>
          </p:nvPr>
        </p:nvSpPr>
        <p:spPr bwMode="auto">
          <a:xfrm>
            <a:off x="919163" y="744538"/>
            <a:ext cx="4959350" cy="37211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453" y="4714877"/>
            <a:ext cx="5438775" cy="4467225"/>
          </a:xfrm>
          <a:prstGeom prst="rect">
            <a:avLst/>
          </a:prstGeom>
          <a:noFill/>
          <a:ln w="9525">
            <a:noFill/>
            <a:miter lim="800000"/>
            <a:headEnd/>
            <a:tailEnd/>
          </a:ln>
          <a:effectLst/>
        </p:spPr>
        <p:txBody>
          <a:bodyPr vert="horz" wrap="square" lIns="92354" tIns="46177" rIns="92354" bIns="4617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3" y="9428163"/>
            <a:ext cx="2944813" cy="496887"/>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defRPr sz="1200" smtClean="0">
                <a:solidFill>
                  <a:schemeClr val="tx1"/>
                </a:solidFill>
              </a:defRPr>
            </a:lvl1pPr>
          </a:lstStyle>
          <a:p>
            <a:pPr>
              <a:defRPr/>
            </a:pPr>
            <a:endParaRPr lang="en-US" dirty="0"/>
          </a:p>
        </p:txBody>
      </p:sp>
      <p:sp>
        <p:nvSpPr>
          <p:cNvPr id="4103" name="Rectangle 7"/>
          <p:cNvSpPr>
            <a:spLocks noGrp="1" noChangeArrowheads="1"/>
          </p:cNvSpPr>
          <p:nvPr>
            <p:ph type="sldNum" sz="quarter" idx="5"/>
          </p:nvPr>
        </p:nvSpPr>
        <p:spPr bwMode="auto">
          <a:xfrm>
            <a:off x="3851278" y="9428163"/>
            <a:ext cx="2944813" cy="496887"/>
          </a:xfrm>
          <a:prstGeom prst="rect">
            <a:avLst/>
          </a:prstGeom>
          <a:noFill/>
          <a:ln w="9525">
            <a:noFill/>
            <a:miter lim="800000"/>
            <a:headEnd/>
            <a:tailEnd/>
          </a:ln>
          <a:effectLst/>
        </p:spPr>
        <p:txBody>
          <a:bodyPr vert="horz" wrap="square" lIns="92354" tIns="46177" rIns="92354" bIns="46177" numCol="1" anchor="b" anchorCtr="0" compatLnSpc="1">
            <a:prstTxWarp prst="textNoShape">
              <a:avLst/>
            </a:prstTxWarp>
          </a:bodyPr>
          <a:lstStyle>
            <a:lvl1pPr algn="r">
              <a:defRPr sz="1200" smtClean="0">
                <a:solidFill>
                  <a:schemeClr val="tx1"/>
                </a:solidFill>
              </a:defRPr>
            </a:lvl1pPr>
          </a:lstStyle>
          <a:p>
            <a:pPr>
              <a:defRPr/>
            </a:pPr>
            <a:fld id="{DF631096-660D-4A1B-BFA4-2DFCA0DD1738}" type="slidenum">
              <a:rPr lang="en-US"/>
              <a:pPr>
                <a:defRPr/>
              </a:pPr>
              <a:t>‹#›</a:t>
            </a:fld>
            <a:endParaRPr lang="en-US" dirty="0"/>
          </a:p>
        </p:txBody>
      </p:sp>
    </p:spTree>
    <p:extLst>
      <p:ext uri="{BB962C8B-B14F-4D97-AF65-F5344CB8AC3E}">
        <p14:creationId xmlns:p14="http://schemas.microsoft.com/office/powerpoint/2010/main" val="25561323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1633480-E3CA-41A1-A135-91C5E7D79EE3}" type="slidenum">
              <a:rPr lang="en-US"/>
              <a:pPr/>
              <a:t>1</a:t>
            </a:fld>
            <a:endParaRPr lang="en-US" dirty="0"/>
          </a:p>
        </p:txBody>
      </p:sp>
      <p:sp>
        <p:nvSpPr>
          <p:cNvPr id="25603" name="Rectangle 2"/>
          <p:cNvSpPr>
            <a:spLocks noGrp="1" noRot="1" noChangeAspect="1" noChangeArrowheads="1" noTextEdit="1"/>
          </p:cNvSpPr>
          <p:nvPr>
            <p:ph type="sldImg"/>
          </p:nvPr>
        </p:nvSpPr>
        <p:spPr>
          <a:xfrm>
            <a:off x="920750" y="744538"/>
            <a:ext cx="4957763" cy="3719512"/>
          </a:xfrm>
          <a:ln/>
        </p:spPr>
      </p:sp>
      <p:sp>
        <p:nvSpPr>
          <p:cNvPr id="25604" name="Rectangle 3"/>
          <p:cNvSpPr>
            <a:spLocks noGrp="1" noChangeArrowheads="1"/>
          </p:cNvSpPr>
          <p:nvPr>
            <p:ph type="body" idx="1"/>
          </p:nvPr>
        </p:nvSpPr>
        <p:spPr>
          <a:xfrm>
            <a:off x="906463" y="4718050"/>
            <a:ext cx="4984750" cy="4464050"/>
          </a:xfrm>
          <a:noFill/>
          <a:ln/>
        </p:spPr>
        <p:txBody>
          <a:bodyPr lIns="94108" tIns="47055" rIns="94108" bIns="47055"/>
          <a:lstStyle/>
          <a:p>
            <a:pPr eaLnBrk="1" hangingPunct="1"/>
            <a:endParaRPr lang="de-DE" dirty="0"/>
          </a:p>
        </p:txBody>
      </p:sp>
    </p:spTree>
    <p:extLst>
      <p:ext uri="{BB962C8B-B14F-4D97-AF65-F5344CB8AC3E}">
        <p14:creationId xmlns:p14="http://schemas.microsoft.com/office/powerpoint/2010/main" val="328753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10</a:t>
            </a:fld>
            <a:endParaRPr lang="en-US" dirty="0"/>
          </a:p>
        </p:txBody>
      </p:sp>
    </p:spTree>
    <p:extLst>
      <p:ext uri="{BB962C8B-B14F-4D97-AF65-F5344CB8AC3E}">
        <p14:creationId xmlns:p14="http://schemas.microsoft.com/office/powerpoint/2010/main" val="1665139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Appendix I -</a:t>
            </a:r>
            <a:r>
              <a:rPr lang="en-US" sz="1200" kern="1200" dirty="0">
                <a:solidFill>
                  <a:schemeClr val="tx1"/>
                </a:solidFill>
                <a:effectLst/>
                <a:latin typeface="Arial" charset="0"/>
                <a:ea typeface="+mn-ea"/>
                <a:cs typeface="+mn-cs"/>
              </a:rPr>
              <a:t>Whale Shark, the Gobi Bear and several vultures including the Lappet-Faced Vulture and Asian Wild Horse </a:t>
            </a:r>
          </a:p>
          <a:p>
            <a:r>
              <a:rPr lang="en-US" dirty="0"/>
              <a:t>Appendix II</a:t>
            </a:r>
            <a:r>
              <a:rPr lang="en-US" baseline="0" dirty="0"/>
              <a:t> -</a:t>
            </a:r>
            <a:r>
              <a:rPr lang="en-US" sz="1200" kern="1200" dirty="0">
                <a:solidFill>
                  <a:schemeClr val="tx1"/>
                </a:solidFill>
                <a:effectLst/>
                <a:latin typeface="Arial" charset="0"/>
                <a:ea typeface="+mn-ea"/>
                <a:cs typeface="+mn-cs"/>
              </a:rPr>
              <a:t>Giraffe, the Lion, Blue shark and the Leopard</a:t>
            </a:r>
          </a:p>
          <a:p>
            <a:r>
              <a:rPr lang="en-US" sz="1200" kern="1200" dirty="0">
                <a:solidFill>
                  <a:schemeClr val="tx1"/>
                </a:solidFill>
                <a:effectLst/>
                <a:latin typeface="Arial" charset="0"/>
                <a:ea typeface="+mn-ea"/>
                <a:cs typeface="+mn-cs"/>
              </a:rPr>
              <a:t>Both appendices –Chimpanzee, Wild</a:t>
            </a:r>
            <a:r>
              <a:rPr lang="en-US" sz="1200" kern="1200" baseline="0" dirty="0">
                <a:solidFill>
                  <a:schemeClr val="tx1"/>
                </a:solidFill>
                <a:effectLst/>
                <a:latin typeface="Arial" charset="0"/>
                <a:ea typeface="+mn-ea"/>
                <a:cs typeface="+mn-cs"/>
              </a:rPr>
              <a:t> African Ass</a:t>
            </a:r>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11</a:t>
            </a:fld>
            <a:endParaRPr lang="en-US" dirty="0"/>
          </a:p>
        </p:txBody>
      </p:sp>
    </p:spTree>
    <p:extLst>
      <p:ext uri="{BB962C8B-B14F-4D97-AF65-F5344CB8AC3E}">
        <p14:creationId xmlns:p14="http://schemas.microsoft.com/office/powerpoint/2010/main" val="1327519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a:p>
            <a:endParaRPr lang="en-GB" altLang="en-US" dirty="0">
              <a:latin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rgbClr val="000066"/>
                </a:solidFill>
                <a:latin typeface="Arial" panose="020B0604020202020204" pitchFamily="34" charset="0"/>
                <a:cs typeface="Arial" panose="020B0604020202020204" pitchFamily="34" charset="0"/>
              </a:defRPr>
            </a:lvl1pPr>
            <a:lvl2pPr marL="742950" indent="-285750">
              <a:defRPr sz="1600">
                <a:solidFill>
                  <a:srgbClr val="000066"/>
                </a:solidFill>
                <a:latin typeface="Arial" panose="020B0604020202020204" pitchFamily="34" charset="0"/>
                <a:cs typeface="Arial" panose="020B0604020202020204" pitchFamily="34" charset="0"/>
              </a:defRPr>
            </a:lvl2pPr>
            <a:lvl3pPr marL="1143000" indent="-228600">
              <a:defRPr sz="1600">
                <a:solidFill>
                  <a:srgbClr val="000066"/>
                </a:solidFill>
                <a:latin typeface="Arial" panose="020B0604020202020204" pitchFamily="34" charset="0"/>
                <a:cs typeface="Arial" panose="020B0604020202020204" pitchFamily="34" charset="0"/>
              </a:defRPr>
            </a:lvl3pPr>
            <a:lvl4pPr marL="1600200" indent="-228600">
              <a:defRPr sz="1600">
                <a:solidFill>
                  <a:srgbClr val="000066"/>
                </a:solidFill>
                <a:latin typeface="Arial" panose="020B0604020202020204" pitchFamily="34" charset="0"/>
                <a:cs typeface="Arial" panose="020B0604020202020204" pitchFamily="34" charset="0"/>
              </a:defRPr>
            </a:lvl4pPr>
            <a:lvl5pPr marL="2057400" indent="-228600">
              <a:defRPr sz="16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9pPr>
          </a:lstStyle>
          <a:p>
            <a:fld id="{FD407841-A5F8-4A96-A5C2-20B70E5A5EEF}" type="slidenum">
              <a:rPr lang="en-US" altLang="en-US" sz="1200" smtClean="0">
                <a:solidFill>
                  <a:schemeClr val="tx1"/>
                </a:solidFill>
              </a:rPr>
              <a:pPr/>
              <a:t>12</a:t>
            </a:fld>
            <a:endParaRPr lang="en-US" altLang="en-US" sz="1200">
              <a:solidFill>
                <a:schemeClr val="tx1"/>
              </a:solidFill>
            </a:endParaRPr>
          </a:p>
        </p:txBody>
      </p:sp>
    </p:spTree>
    <p:extLst>
      <p:ext uri="{BB962C8B-B14F-4D97-AF65-F5344CB8AC3E}">
        <p14:creationId xmlns:p14="http://schemas.microsoft.com/office/powerpoint/2010/main" val="3923212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13</a:t>
            </a:fld>
            <a:endParaRPr lang="en-US" dirty="0"/>
          </a:p>
        </p:txBody>
      </p:sp>
    </p:spTree>
    <p:extLst>
      <p:ext uri="{BB962C8B-B14F-4D97-AF65-F5344CB8AC3E}">
        <p14:creationId xmlns:p14="http://schemas.microsoft.com/office/powerpoint/2010/main" val="7952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00"/>
              </a:spcBef>
              <a:spcAft>
                <a:spcPts val="1200"/>
              </a:spcAft>
              <a:buFontTx/>
              <a:buNone/>
            </a:pPr>
            <a:endParaRPr lang="en-GB" altLang="en-US" dirty="0">
              <a:latin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rgbClr val="000066"/>
                </a:solidFill>
                <a:latin typeface="Arial" panose="020B0604020202020204" pitchFamily="34" charset="0"/>
                <a:cs typeface="Arial" panose="020B0604020202020204" pitchFamily="34" charset="0"/>
              </a:defRPr>
            </a:lvl1pPr>
            <a:lvl2pPr marL="742950" indent="-285750">
              <a:defRPr sz="1600">
                <a:solidFill>
                  <a:srgbClr val="000066"/>
                </a:solidFill>
                <a:latin typeface="Arial" panose="020B0604020202020204" pitchFamily="34" charset="0"/>
                <a:cs typeface="Arial" panose="020B0604020202020204" pitchFamily="34" charset="0"/>
              </a:defRPr>
            </a:lvl2pPr>
            <a:lvl3pPr marL="1143000" indent="-228600">
              <a:defRPr sz="1600">
                <a:solidFill>
                  <a:srgbClr val="000066"/>
                </a:solidFill>
                <a:latin typeface="Arial" panose="020B0604020202020204" pitchFamily="34" charset="0"/>
                <a:cs typeface="Arial" panose="020B0604020202020204" pitchFamily="34" charset="0"/>
              </a:defRPr>
            </a:lvl3pPr>
            <a:lvl4pPr marL="1600200" indent="-228600">
              <a:defRPr sz="1600">
                <a:solidFill>
                  <a:srgbClr val="000066"/>
                </a:solidFill>
                <a:latin typeface="Arial" panose="020B0604020202020204" pitchFamily="34" charset="0"/>
                <a:cs typeface="Arial" panose="020B0604020202020204" pitchFamily="34" charset="0"/>
              </a:defRPr>
            </a:lvl4pPr>
            <a:lvl5pPr marL="2057400" indent="-228600">
              <a:defRPr sz="16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9pPr>
          </a:lstStyle>
          <a:p>
            <a:fld id="{FD407841-A5F8-4A96-A5C2-20B70E5A5EEF}" type="slidenum">
              <a:rPr lang="en-US" altLang="en-US" sz="1200" smtClean="0">
                <a:solidFill>
                  <a:schemeClr val="tx1"/>
                </a:solidFill>
              </a:rPr>
              <a:pPr/>
              <a:t>16</a:t>
            </a:fld>
            <a:endParaRPr lang="en-US" altLang="en-US" sz="1200">
              <a:solidFill>
                <a:schemeClr val="tx1"/>
              </a:solidFill>
            </a:endParaRPr>
          </a:p>
        </p:txBody>
      </p:sp>
    </p:spTree>
    <p:extLst>
      <p:ext uri="{BB962C8B-B14F-4D97-AF65-F5344CB8AC3E}">
        <p14:creationId xmlns:p14="http://schemas.microsoft.com/office/powerpoint/2010/main" val="3807127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rgbClr val="000066"/>
                </a:solidFill>
                <a:latin typeface="Arial" panose="020B0604020202020204" pitchFamily="34" charset="0"/>
                <a:cs typeface="Arial" panose="020B0604020202020204" pitchFamily="34" charset="0"/>
              </a:defRPr>
            </a:lvl1pPr>
            <a:lvl2pPr marL="742950" indent="-285750">
              <a:defRPr sz="1600">
                <a:solidFill>
                  <a:srgbClr val="000066"/>
                </a:solidFill>
                <a:latin typeface="Arial" panose="020B0604020202020204" pitchFamily="34" charset="0"/>
                <a:cs typeface="Arial" panose="020B0604020202020204" pitchFamily="34" charset="0"/>
              </a:defRPr>
            </a:lvl2pPr>
            <a:lvl3pPr marL="1143000" indent="-228600">
              <a:defRPr sz="1600">
                <a:solidFill>
                  <a:srgbClr val="000066"/>
                </a:solidFill>
                <a:latin typeface="Arial" panose="020B0604020202020204" pitchFamily="34" charset="0"/>
                <a:cs typeface="Arial" panose="020B0604020202020204" pitchFamily="34" charset="0"/>
              </a:defRPr>
            </a:lvl3pPr>
            <a:lvl4pPr marL="1600200" indent="-228600">
              <a:defRPr sz="1600">
                <a:solidFill>
                  <a:srgbClr val="000066"/>
                </a:solidFill>
                <a:latin typeface="Arial" panose="020B0604020202020204" pitchFamily="34" charset="0"/>
                <a:cs typeface="Arial" panose="020B0604020202020204" pitchFamily="34" charset="0"/>
              </a:defRPr>
            </a:lvl4pPr>
            <a:lvl5pPr marL="2057400" indent="-228600">
              <a:defRPr sz="1600">
                <a:solidFill>
                  <a:srgbClr val="00006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rgbClr val="000066"/>
                </a:solidFill>
                <a:latin typeface="Arial" panose="020B0604020202020204" pitchFamily="34" charset="0"/>
                <a:cs typeface="Arial" panose="020B0604020202020204" pitchFamily="34" charset="0"/>
              </a:defRPr>
            </a:lvl9pPr>
          </a:lstStyle>
          <a:p>
            <a:fld id="{FD407841-A5F8-4A96-A5C2-20B70E5A5EEF}" type="slidenum">
              <a:rPr lang="en-US" altLang="en-US" sz="1200" smtClean="0">
                <a:solidFill>
                  <a:schemeClr val="tx1"/>
                </a:solidFill>
              </a:rPr>
              <a:pPr/>
              <a:t>17</a:t>
            </a:fld>
            <a:endParaRPr lang="en-US" altLang="en-US" sz="1200">
              <a:solidFill>
                <a:schemeClr val="tx1"/>
              </a:solidFill>
            </a:endParaRPr>
          </a:p>
        </p:txBody>
      </p:sp>
    </p:spTree>
    <p:extLst>
      <p:ext uri="{BB962C8B-B14F-4D97-AF65-F5344CB8AC3E}">
        <p14:creationId xmlns:p14="http://schemas.microsoft.com/office/powerpoint/2010/main" val="1904606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18</a:t>
            </a:fld>
            <a:endParaRPr lang="en-US" dirty="0"/>
          </a:p>
        </p:txBody>
      </p:sp>
    </p:spTree>
    <p:extLst>
      <p:ext uri="{BB962C8B-B14F-4D97-AF65-F5344CB8AC3E}">
        <p14:creationId xmlns:p14="http://schemas.microsoft.com/office/powerpoint/2010/main" val="2872503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19</a:t>
            </a:fld>
            <a:endParaRPr lang="en-US" dirty="0"/>
          </a:p>
        </p:txBody>
      </p:sp>
    </p:spTree>
    <p:extLst>
      <p:ext uri="{BB962C8B-B14F-4D97-AF65-F5344CB8AC3E}">
        <p14:creationId xmlns:p14="http://schemas.microsoft.com/office/powerpoint/2010/main" val="3996233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2</a:t>
            </a:fld>
            <a:endParaRPr lang="en-US" dirty="0"/>
          </a:p>
        </p:txBody>
      </p:sp>
    </p:spTree>
    <p:extLst>
      <p:ext uri="{BB962C8B-B14F-4D97-AF65-F5344CB8AC3E}">
        <p14:creationId xmlns:p14="http://schemas.microsoft.com/office/powerpoint/2010/main" val="3850425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3</a:t>
            </a:fld>
            <a:endParaRPr lang="en-US" dirty="0"/>
          </a:p>
        </p:txBody>
      </p:sp>
    </p:spTree>
    <p:extLst>
      <p:ext uri="{BB962C8B-B14F-4D97-AF65-F5344CB8AC3E}">
        <p14:creationId xmlns:p14="http://schemas.microsoft.com/office/powerpoint/2010/main" val="378791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4</a:t>
            </a:fld>
            <a:endParaRPr lang="en-US" dirty="0"/>
          </a:p>
        </p:txBody>
      </p:sp>
    </p:spTree>
    <p:extLst>
      <p:ext uri="{BB962C8B-B14F-4D97-AF65-F5344CB8AC3E}">
        <p14:creationId xmlns:p14="http://schemas.microsoft.com/office/powerpoint/2010/main" val="327170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5</a:t>
            </a:fld>
            <a:endParaRPr lang="en-US" dirty="0"/>
          </a:p>
        </p:txBody>
      </p:sp>
    </p:spTree>
    <p:extLst>
      <p:ext uri="{BB962C8B-B14F-4D97-AF65-F5344CB8AC3E}">
        <p14:creationId xmlns:p14="http://schemas.microsoft.com/office/powerpoint/2010/main" val="222257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6</a:t>
            </a:fld>
            <a:endParaRPr lang="en-US" dirty="0"/>
          </a:p>
        </p:txBody>
      </p:sp>
    </p:spTree>
    <p:extLst>
      <p:ext uri="{BB962C8B-B14F-4D97-AF65-F5344CB8AC3E}">
        <p14:creationId xmlns:p14="http://schemas.microsoft.com/office/powerpoint/2010/main" val="2179005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7</a:t>
            </a:fld>
            <a:endParaRPr lang="en-US" dirty="0"/>
          </a:p>
        </p:txBody>
      </p:sp>
    </p:spTree>
    <p:extLst>
      <p:ext uri="{BB962C8B-B14F-4D97-AF65-F5344CB8AC3E}">
        <p14:creationId xmlns:p14="http://schemas.microsoft.com/office/powerpoint/2010/main" val="3657302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8</a:t>
            </a:fld>
            <a:endParaRPr lang="en-US" dirty="0"/>
          </a:p>
        </p:txBody>
      </p:sp>
    </p:spTree>
    <p:extLst>
      <p:ext uri="{BB962C8B-B14F-4D97-AF65-F5344CB8AC3E}">
        <p14:creationId xmlns:p14="http://schemas.microsoft.com/office/powerpoint/2010/main" val="836487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F631096-660D-4A1B-BFA4-2DFCA0DD1738}" type="slidenum">
              <a:rPr lang="en-US" smtClean="0"/>
              <a:pPr>
                <a:defRPr/>
              </a:pPr>
              <a:t>9</a:t>
            </a:fld>
            <a:endParaRPr lang="en-US" dirty="0"/>
          </a:p>
        </p:txBody>
      </p:sp>
    </p:spTree>
    <p:extLst>
      <p:ext uri="{BB962C8B-B14F-4D97-AF65-F5344CB8AC3E}">
        <p14:creationId xmlns:p14="http://schemas.microsoft.com/office/powerpoint/2010/main" val="874787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7283A5E-8106-417C-ADF4-1456DF51EFF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98AF606-5962-49F5-BC33-84D30C18803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1DFEF15-B1C0-4110-98EF-A1985B56390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GB" sz="3200" b="1" dirty="0">
                <a:solidFill>
                  <a:schemeClr val="accent2"/>
                </a:solidFill>
                <a:latin typeface="+mj-lt"/>
                <a:ea typeface="+mj-ea"/>
                <a:cs typeface="+mj-cs"/>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E3D60D9-CCAC-4A65-ABAB-929A6552523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EB640D5-ACD0-47EE-AC64-1F89BD4E3FE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7144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7144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3525E1B-64C6-4188-86E6-991A8098D5F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FCA6202E-9122-4CB9-B6F5-59166968A3E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EFA8687E-CF7B-459A-88D7-A54042F60C9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A10D4DA1-0326-45CB-8E8D-6C0CD98446D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3A6F90-AAB2-42D9-B749-A54FF0753256}"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755F8F2-FF19-4A1B-AC62-A5A808B06C9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142852"/>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685800" y="164305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6852" name="Rectangle 4"/>
          <p:cNvSpPr>
            <a:spLocks noGrp="1" noChangeArrowheads="1"/>
          </p:cNvSpPr>
          <p:nvPr>
            <p:ph type="dt" sz="half" idx="2"/>
          </p:nvPr>
        </p:nvSpPr>
        <p:spPr bwMode="auto">
          <a:xfrm>
            <a:off x="2362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Times New Roman" pitchFamily="18" charset="0"/>
              </a:defRPr>
            </a:lvl1pPr>
          </a:lstStyle>
          <a:p>
            <a:pPr>
              <a:defRPr/>
            </a:pPr>
            <a:endParaRPr lang="en-US" dirty="0"/>
          </a:p>
        </p:txBody>
      </p:sp>
      <p:sp>
        <p:nvSpPr>
          <p:cNvPr id="206853" name="Rectangle 5"/>
          <p:cNvSpPr>
            <a:spLocks noGrp="1" noChangeArrowheads="1"/>
          </p:cNvSpPr>
          <p:nvPr>
            <p:ph type="ftr" sz="quarter" idx="3"/>
          </p:nvPr>
        </p:nvSpPr>
        <p:spPr bwMode="auto">
          <a:xfrm>
            <a:off x="4419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Times New Roman" pitchFamily="18" charset="0"/>
              </a:defRPr>
            </a:lvl1pPr>
          </a:lstStyle>
          <a:p>
            <a:pPr>
              <a:defRPr/>
            </a:pPr>
            <a:endParaRPr lang="en-US" dirty="0"/>
          </a:p>
        </p:txBody>
      </p:sp>
      <p:sp>
        <p:nvSpPr>
          <p:cNvPr id="206854" name="Rectangle 6"/>
          <p:cNvSpPr>
            <a:spLocks noGrp="1" noChangeArrowheads="1"/>
          </p:cNvSpPr>
          <p:nvPr>
            <p:ph type="sldNum" sz="quarter" idx="4"/>
          </p:nvPr>
        </p:nvSpPr>
        <p:spPr bwMode="auto">
          <a:xfrm>
            <a:off x="7543800" y="6248400"/>
            <a:ext cx="914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Times New Roman" pitchFamily="18" charset="0"/>
              </a:defRPr>
            </a:lvl1pPr>
          </a:lstStyle>
          <a:p>
            <a:pPr>
              <a:defRPr/>
            </a:pPr>
            <a:fld id="{08856941-547A-4953-BE6A-C62DA0C13E2B}" type="slidenum">
              <a:rPr lang="en-US"/>
              <a:pPr>
                <a:defRPr/>
              </a:pPr>
              <a:t>‹#›</a:t>
            </a:fld>
            <a:endParaRPr lang="en-US" dirty="0"/>
          </a:p>
        </p:txBody>
      </p:sp>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97512" y="154747"/>
            <a:ext cx="459529" cy="621715"/>
          </a:xfrm>
          <a:prstGeom prst="rect">
            <a:avLst/>
          </a:prstGeom>
        </p:spPr>
      </p:pic>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5016" y="25401"/>
            <a:ext cx="1000574" cy="883319"/>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1" fontAlgn="base" hangingPunct="1">
        <a:spcBef>
          <a:spcPct val="0"/>
        </a:spcBef>
        <a:spcAft>
          <a:spcPct val="0"/>
        </a:spcAft>
        <a:defRPr lang="en-US" sz="3200" b="1" dirty="0" smtClean="0">
          <a:solidFill>
            <a:schemeClr val="accent2"/>
          </a:solidFill>
          <a:latin typeface="+mj-lt"/>
          <a:ea typeface="+mj-ea"/>
          <a:cs typeface="+mj-cs"/>
        </a:defRPr>
      </a:lvl1pPr>
      <a:lvl2pPr algn="ctr" rtl="0" eaLnBrk="1" fontAlgn="base" hangingPunct="1">
        <a:spcBef>
          <a:spcPct val="0"/>
        </a:spcBef>
        <a:spcAft>
          <a:spcPct val="0"/>
        </a:spcAft>
        <a:defRPr sz="3200" b="1">
          <a:solidFill>
            <a:srgbClr val="000066"/>
          </a:solidFill>
          <a:latin typeface="Arial" charset="0"/>
        </a:defRPr>
      </a:lvl2pPr>
      <a:lvl3pPr algn="ctr" rtl="0" eaLnBrk="1" fontAlgn="base" hangingPunct="1">
        <a:spcBef>
          <a:spcPct val="0"/>
        </a:spcBef>
        <a:spcAft>
          <a:spcPct val="0"/>
        </a:spcAft>
        <a:defRPr sz="3200" b="1">
          <a:solidFill>
            <a:srgbClr val="000066"/>
          </a:solidFill>
          <a:latin typeface="Arial" charset="0"/>
        </a:defRPr>
      </a:lvl3pPr>
      <a:lvl4pPr algn="ctr" rtl="0" eaLnBrk="1" fontAlgn="base" hangingPunct="1">
        <a:spcBef>
          <a:spcPct val="0"/>
        </a:spcBef>
        <a:spcAft>
          <a:spcPct val="0"/>
        </a:spcAft>
        <a:defRPr sz="3200" b="1">
          <a:solidFill>
            <a:srgbClr val="000066"/>
          </a:solidFill>
          <a:latin typeface="Arial" charset="0"/>
        </a:defRPr>
      </a:lvl4pPr>
      <a:lvl5pPr algn="ctr" rtl="0" eaLnBrk="1" fontAlgn="base" hangingPunct="1">
        <a:spcBef>
          <a:spcPct val="0"/>
        </a:spcBef>
        <a:spcAft>
          <a:spcPct val="0"/>
        </a:spcAft>
        <a:defRPr sz="3200" b="1">
          <a:solidFill>
            <a:srgbClr val="000066"/>
          </a:solidFill>
          <a:latin typeface="Arial" charset="0"/>
        </a:defRPr>
      </a:lvl5pPr>
      <a:lvl6pPr marL="457200" algn="ctr" rtl="0" eaLnBrk="1" fontAlgn="base" hangingPunct="1">
        <a:spcBef>
          <a:spcPct val="0"/>
        </a:spcBef>
        <a:spcAft>
          <a:spcPct val="0"/>
        </a:spcAft>
        <a:defRPr sz="3200" b="1">
          <a:solidFill>
            <a:srgbClr val="000066"/>
          </a:solidFill>
          <a:latin typeface="Arial" charset="0"/>
        </a:defRPr>
      </a:lvl6pPr>
      <a:lvl7pPr marL="914400" algn="ctr" rtl="0" eaLnBrk="1" fontAlgn="base" hangingPunct="1">
        <a:spcBef>
          <a:spcPct val="0"/>
        </a:spcBef>
        <a:spcAft>
          <a:spcPct val="0"/>
        </a:spcAft>
        <a:defRPr sz="3200" b="1">
          <a:solidFill>
            <a:srgbClr val="000066"/>
          </a:solidFill>
          <a:latin typeface="Arial" charset="0"/>
        </a:defRPr>
      </a:lvl7pPr>
      <a:lvl8pPr marL="1371600" algn="ctr" rtl="0" eaLnBrk="1" fontAlgn="base" hangingPunct="1">
        <a:spcBef>
          <a:spcPct val="0"/>
        </a:spcBef>
        <a:spcAft>
          <a:spcPct val="0"/>
        </a:spcAft>
        <a:defRPr sz="3200" b="1">
          <a:solidFill>
            <a:srgbClr val="000066"/>
          </a:solidFill>
          <a:latin typeface="Arial" charset="0"/>
        </a:defRPr>
      </a:lvl8pPr>
      <a:lvl9pPr marL="1828800" algn="ctr" rtl="0" eaLnBrk="1" fontAlgn="base" hangingPunct="1">
        <a:spcBef>
          <a:spcPct val="0"/>
        </a:spcBef>
        <a:spcAft>
          <a:spcPct val="0"/>
        </a:spcAft>
        <a:defRPr sz="3200" b="1">
          <a:solidFill>
            <a:srgbClr val="000066"/>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rgbClr val="000066"/>
          </a:solidFill>
          <a:latin typeface="+mn-lt"/>
        </a:defRPr>
      </a:lvl6pPr>
      <a:lvl7pPr marL="2971800" indent="-228600" algn="l" rtl="0" eaLnBrk="1" fontAlgn="base" hangingPunct="1">
        <a:spcBef>
          <a:spcPct val="20000"/>
        </a:spcBef>
        <a:spcAft>
          <a:spcPct val="0"/>
        </a:spcAft>
        <a:buChar char="»"/>
        <a:defRPr sz="2000">
          <a:solidFill>
            <a:srgbClr val="000066"/>
          </a:solidFill>
          <a:latin typeface="+mn-lt"/>
        </a:defRPr>
      </a:lvl7pPr>
      <a:lvl8pPr marL="3429000" indent="-228600" algn="l" rtl="0" eaLnBrk="1" fontAlgn="base" hangingPunct="1">
        <a:spcBef>
          <a:spcPct val="20000"/>
        </a:spcBef>
        <a:spcAft>
          <a:spcPct val="0"/>
        </a:spcAft>
        <a:buChar char="»"/>
        <a:defRPr sz="2000">
          <a:solidFill>
            <a:srgbClr val="000066"/>
          </a:solidFill>
          <a:latin typeface="+mn-lt"/>
        </a:defRPr>
      </a:lvl8pPr>
      <a:lvl9pPr marL="3886200" indent="-228600" algn="l" rtl="0" eaLnBrk="1" fontAlgn="base" hangingPunct="1">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1.jpg"/><Relationship Id="rId7" Type="http://schemas.openxmlformats.org/officeDocument/2006/relationships/image" Target="../media/image35.jp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4.jpg"/><Relationship Id="rId5" Type="http://schemas.openxmlformats.org/officeDocument/2006/relationships/image" Target="../media/image33.jpg"/><Relationship Id="rId10" Type="http://schemas.openxmlformats.org/officeDocument/2006/relationships/image" Target="../media/image38.jpg"/><Relationship Id="rId4" Type="http://schemas.openxmlformats.org/officeDocument/2006/relationships/image" Target="../media/image32.jpg"/><Relationship Id="rId9" Type="http://schemas.openxmlformats.org/officeDocument/2006/relationships/image" Target="../media/image37.jpg"/></Relationships>
</file>

<file path=ppt/slides/_rels/slide12.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image" Target="../media/image39.jpeg"/><Relationship Id="rId7" Type="http://schemas.openxmlformats.org/officeDocument/2006/relationships/image" Target="../media/image4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8.jpg"/><Relationship Id="rId5" Type="http://schemas.openxmlformats.org/officeDocument/2006/relationships/image" Target="../media/image47.jpeg"/><Relationship Id="rId4" Type="http://schemas.openxmlformats.org/officeDocument/2006/relationships/image" Target="../media/image46.jpg"/></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54.jpg"/><Relationship Id="rId5" Type="http://schemas.openxmlformats.org/officeDocument/2006/relationships/image" Target="../media/image53.jpeg"/><Relationship Id="rId4" Type="http://schemas.openxmlformats.org/officeDocument/2006/relationships/image" Target="../media/image52.jpg"/></Relationships>
</file>

<file path=ppt/slides/_rels/slide15.xml.rels><?xml version="1.0" encoding="UTF-8" standalone="yes"?>
<Relationships xmlns="http://schemas.openxmlformats.org/package/2006/relationships"><Relationship Id="rId8" Type="http://schemas.openxmlformats.org/officeDocument/2006/relationships/image" Target="../media/image61.jpg"/><Relationship Id="rId3" Type="http://schemas.openxmlformats.org/officeDocument/2006/relationships/image" Target="../media/image56.png"/><Relationship Id="rId7" Type="http://schemas.openxmlformats.org/officeDocument/2006/relationships/image" Target="../media/image60.jp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59.jpg"/><Relationship Id="rId5" Type="http://schemas.openxmlformats.org/officeDocument/2006/relationships/image" Target="../media/image58.jpg"/><Relationship Id="rId4" Type="http://schemas.openxmlformats.org/officeDocument/2006/relationships/image" Target="../media/image57.jpg"/></Relationships>
</file>

<file path=ppt/slides/_rels/slide1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5.jpg"/><Relationship Id="rId5" Type="http://schemas.openxmlformats.org/officeDocument/2006/relationships/image" Target="../media/image64.png"/><Relationship Id="rId4" Type="http://schemas.openxmlformats.org/officeDocument/2006/relationships/image" Target="../media/image63.jpg"/></Relationships>
</file>

<file path=ppt/slides/_rels/slide1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g"/><Relationship Id="rId4" Type="http://schemas.openxmlformats.org/officeDocument/2006/relationships/image" Target="../media/image14.jp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1" descr="CMS Logo Symbol only"/>
          <p:cNvPicPr>
            <a:picLocks noChangeAspect="1" noChangeArrowheads="1"/>
          </p:cNvPicPr>
          <p:nvPr/>
        </p:nvPicPr>
        <p:blipFill>
          <a:blip r:embed="rId3">
            <a:lum bright="70000" contrast="-80000"/>
          </a:blip>
          <a:srcRect/>
          <a:stretch>
            <a:fillRect/>
          </a:stretch>
        </p:blipFill>
        <p:spPr bwMode="auto">
          <a:xfrm>
            <a:off x="2133600" y="304800"/>
            <a:ext cx="6294438" cy="6308725"/>
          </a:xfrm>
          <a:prstGeom prst="rect">
            <a:avLst/>
          </a:prstGeom>
          <a:noFill/>
          <a:ln w="9525">
            <a:noFill/>
            <a:miter lim="800000"/>
            <a:headEnd/>
            <a:tailEnd/>
          </a:ln>
        </p:spPr>
      </p:pic>
      <p:pic>
        <p:nvPicPr>
          <p:cNvPr id="4100" name="Picture 12" descr="AndeanFlamingoOmarRocha_KW"/>
          <p:cNvPicPr>
            <a:picLocks noChangeAspect="1" noChangeArrowheads="1"/>
          </p:cNvPicPr>
          <p:nvPr/>
        </p:nvPicPr>
        <p:blipFill>
          <a:blip r:embed="rId4"/>
          <a:srcRect/>
          <a:stretch>
            <a:fillRect/>
          </a:stretch>
        </p:blipFill>
        <p:spPr bwMode="auto">
          <a:xfrm>
            <a:off x="152400" y="4041873"/>
            <a:ext cx="863600" cy="577850"/>
          </a:xfrm>
          <a:prstGeom prst="rect">
            <a:avLst/>
          </a:prstGeom>
          <a:noFill/>
          <a:ln w="9525">
            <a:noFill/>
            <a:miter lim="800000"/>
            <a:headEnd/>
            <a:tailEnd/>
          </a:ln>
        </p:spPr>
      </p:pic>
      <p:pic>
        <p:nvPicPr>
          <p:cNvPr id="4101" name="Picture 19" descr="Gorilla_PP"/>
          <p:cNvPicPr>
            <a:picLocks noChangeAspect="1" noChangeArrowheads="1"/>
          </p:cNvPicPr>
          <p:nvPr/>
        </p:nvPicPr>
        <p:blipFill>
          <a:blip r:embed="rId5"/>
          <a:srcRect/>
          <a:stretch>
            <a:fillRect/>
          </a:stretch>
        </p:blipFill>
        <p:spPr bwMode="auto">
          <a:xfrm>
            <a:off x="152400" y="4648200"/>
            <a:ext cx="863600" cy="574675"/>
          </a:xfrm>
          <a:prstGeom prst="rect">
            <a:avLst/>
          </a:prstGeom>
          <a:noFill/>
          <a:ln w="9525">
            <a:noFill/>
            <a:miter lim="800000"/>
            <a:headEnd/>
            <a:tailEnd/>
          </a:ln>
        </p:spPr>
      </p:pic>
      <p:pic>
        <p:nvPicPr>
          <p:cNvPr id="4102" name="Picture 22" descr="PA1258441 carreta carreta© Jonathan Bird - Still Pictures_PP"/>
          <p:cNvPicPr>
            <a:picLocks noChangeAspect="1" noChangeArrowheads="1"/>
          </p:cNvPicPr>
          <p:nvPr/>
        </p:nvPicPr>
        <p:blipFill>
          <a:blip r:embed="rId6"/>
          <a:srcRect/>
          <a:stretch>
            <a:fillRect/>
          </a:stretch>
        </p:blipFill>
        <p:spPr bwMode="auto">
          <a:xfrm>
            <a:off x="1042416" y="5257800"/>
            <a:ext cx="863600" cy="577850"/>
          </a:xfrm>
          <a:prstGeom prst="rect">
            <a:avLst/>
          </a:prstGeom>
          <a:noFill/>
          <a:ln w="9525">
            <a:noFill/>
            <a:miter lim="800000"/>
            <a:headEnd/>
            <a:tailEnd/>
          </a:ln>
        </p:spPr>
      </p:pic>
      <p:pic>
        <p:nvPicPr>
          <p:cNvPr id="4103" name="Picture 23" descr="WhaleShark_alan_J_1_PP"/>
          <p:cNvPicPr>
            <a:picLocks noChangeAspect="1" noChangeArrowheads="1"/>
          </p:cNvPicPr>
          <p:nvPr/>
        </p:nvPicPr>
        <p:blipFill>
          <a:blip r:embed="rId7"/>
          <a:srcRect/>
          <a:stretch>
            <a:fillRect/>
          </a:stretch>
        </p:blipFill>
        <p:spPr bwMode="auto">
          <a:xfrm>
            <a:off x="152400" y="5257800"/>
            <a:ext cx="863600" cy="576263"/>
          </a:xfrm>
          <a:prstGeom prst="rect">
            <a:avLst/>
          </a:prstGeom>
          <a:noFill/>
          <a:ln w="9525">
            <a:noFill/>
            <a:miter lim="800000"/>
            <a:headEnd/>
            <a:tailEnd/>
          </a:ln>
        </p:spPr>
      </p:pic>
      <p:pic>
        <p:nvPicPr>
          <p:cNvPr id="4104" name="Picture 24" descr="MonarchButterfly_PP"/>
          <p:cNvPicPr>
            <a:picLocks noChangeAspect="1" noChangeArrowheads="1"/>
          </p:cNvPicPr>
          <p:nvPr/>
        </p:nvPicPr>
        <p:blipFill>
          <a:blip r:embed="rId8"/>
          <a:srcRect/>
          <a:stretch>
            <a:fillRect/>
          </a:stretch>
        </p:blipFill>
        <p:spPr bwMode="auto">
          <a:xfrm>
            <a:off x="1939409" y="5867401"/>
            <a:ext cx="1274547" cy="850480"/>
          </a:xfrm>
          <a:prstGeom prst="rect">
            <a:avLst/>
          </a:prstGeom>
          <a:noFill/>
          <a:ln w="9525">
            <a:noFill/>
            <a:miter lim="800000"/>
            <a:headEnd/>
            <a:tailEnd/>
          </a:ln>
        </p:spPr>
      </p:pic>
      <p:pic>
        <p:nvPicPr>
          <p:cNvPr id="4105" name="Picture 26" descr="NorthernRightWhale03_Leigh Ogden_PP2"/>
          <p:cNvPicPr>
            <a:picLocks noChangeAspect="1" noChangeArrowheads="1"/>
          </p:cNvPicPr>
          <p:nvPr/>
        </p:nvPicPr>
        <p:blipFill>
          <a:blip r:embed="rId9"/>
          <a:srcRect/>
          <a:stretch>
            <a:fillRect/>
          </a:stretch>
        </p:blipFill>
        <p:spPr bwMode="auto">
          <a:xfrm>
            <a:off x="152400" y="5867400"/>
            <a:ext cx="1758898" cy="844550"/>
          </a:xfrm>
          <a:prstGeom prst="rect">
            <a:avLst/>
          </a:prstGeom>
          <a:noFill/>
          <a:ln w="9525">
            <a:noFill/>
            <a:miter lim="800000"/>
            <a:headEnd/>
            <a:tailEnd/>
          </a:ln>
        </p:spPr>
      </p:pic>
      <p:sp>
        <p:nvSpPr>
          <p:cNvPr id="12" name="Rectangle 11"/>
          <p:cNvSpPr/>
          <p:nvPr/>
        </p:nvSpPr>
        <p:spPr>
          <a:xfrm>
            <a:off x="1619672" y="1371600"/>
            <a:ext cx="7143328" cy="2062103"/>
          </a:xfrm>
          <a:prstGeom prst="rect">
            <a:avLst/>
          </a:prstGeom>
          <a:noFill/>
          <a:ln>
            <a:noFill/>
          </a:ln>
          <a:effectLst>
            <a:outerShdw blurRad="50800" dist="254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ctr">
              <a:defRPr/>
            </a:pPr>
            <a:endParaRPr lang="en-GB" sz="3200" dirty="0">
              <a:solidFill>
                <a:srgbClr val="000000"/>
              </a:solidFill>
              <a:latin typeface="Century Gothic" panose="020B0502020202020204" pitchFamily="34" charset="0"/>
            </a:endParaRPr>
          </a:p>
          <a:p>
            <a:pPr algn="ctr">
              <a:defRPr/>
            </a:pPr>
            <a:r>
              <a:rPr lang="en-US" sz="32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Convention on the Conservation of Migratory Species of Wild Animals</a:t>
            </a:r>
            <a:br>
              <a:rPr lang="en-US" sz="32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br>
            <a:endParaRPr lang="en-US" sz="32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endParaRPr>
          </a:p>
        </p:txBody>
      </p:sp>
      <p:sp>
        <p:nvSpPr>
          <p:cNvPr id="2" name="TextBox 1"/>
          <p:cNvSpPr txBox="1"/>
          <p:nvPr/>
        </p:nvSpPr>
        <p:spPr>
          <a:xfrm>
            <a:off x="1187624" y="2996545"/>
            <a:ext cx="7866608" cy="1292662"/>
          </a:xfrm>
          <a:prstGeom prst="rect">
            <a:avLst/>
          </a:prstGeom>
          <a:noFill/>
          <a:ln>
            <a:noFill/>
          </a:ln>
          <a:effectLst>
            <a:outerShdw blurRad="50800" dist="254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defPPr>
              <a:defRPr lang="en-US"/>
            </a:defPPr>
            <a:lvl1pPr algn="ctr">
              <a:defRPr sz="3200">
                <a:solidFill>
                  <a:srgbClr val="000000"/>
                </a:solidFill>
                <a:latin typeface="Century Gothic" panose="020B0502020202020204" pitchFamily="34" charset="0"/>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pPr>
              <a:defRPr/>
            </a:pPr>
            <a:r>
              <a:rPr lang="en-US" sz="2600" i="1" dirty="0">
                <a:ln w="1905"/>
                <a:solidFill>
                  <a:schemeClr val="accent2">
                    <a:lumMod val="75000"/>
                  </a:schemeClr>
                </a:solidFill>
                <a:effectLst>
                  <a:innerShdw blurRad="69850" dist="43180" dir="5400000">
                    <a:srgbClr val="000000">
                      <a:alpha val="65000"/>
                    </a:srgbClr>
                  </a:innerShdw>
                </a:effectLst>
              </a:rPr>
              <a:t>An Introduction to the Twelfth Meeting of the </a:t>
            </a:r>
          </a:p>
          <a:p>
            <a:pPr>
              <a:defRPr/>
            </a:pPr>
            <a:r>
              <a:rPr lang="en-US" sz="2600" i="1" dirty="0">
                <a:ln w="1905"/>
                <a:solidFill>
                  <a:schemeClr val="accent2">
                    <a:lumMod val="75000"/>
                  </a:schemeClr>
                </a:solidFill>
                <a:effectLst>
                  <a:innerShdw blurRad="69850" dist="43180" dir="5400000">
                    <a:srgbClr val="000000">
                      <a:alpha val="65000"/>
                    </a:srgbClr>
                  </a:innerShdw>
                </a:effectLst>
              </a:rPr>
              <a:t>Conference of the Parties, Priorities and </a:t>
            </a:r>
          </a:p>
          <a:p>
            <a:pPr>
              <a:defRPr/>
            </a:pPr>
            <a:r>
              <a:rPr lang="en-US" sz="2600" i="1" dirty="0">
                <a:ln w="1905"/>
                <a:solidFill>
                  <a:schemeClr val="accent2">
                    <a:lumMod val="75000"/>
                  </a:schemeClr>
                </a:solidFill>
                <a:effectLst>
                  <a:innerShdw blurRad="69850" dist="43180" dir="5400000">
                    <a:srgbClr val="000000">
                      <a:alpha val="65000"/>
                    </a:srgbClr>
                  </a:innerShdw>
                </a:effectLst>
              </a:rPr>
              <a:t>High-Level Events</a:t>
            </a:r>
            <a:endParaRPr lang="en-GB" sz="2600" i="1" dirty="0">
              <a:ln w="1905"/>
              <a:solidFill>
                <a:schemeClr val="accent2">
                  <a:lumMod val="75000"/>
                </a:schemeClr>
              </a:solidFill>
              <a:effectLst>
                <a:innerShdw blurRad="69850" dist="43180" dir="5400000">
                  <a:srgbClr val="000000">
                    <a:alpha val="65000"/>
                  </a:srgbClr>
                </a:innerShdw>
              </a:effectLst>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2"/>
          <p:cNvSpPr>
            <a:spLocks noChangeArrowheads="1"/>
          </p:cNvSpPr>
          <p:nvPr/>
        </p:nvSpPr>
        <p:spPr bwMode="auto">
          <a:xfrm>
            <a:off x="570098" y="-12686"/>
            <a:ext cx="8380412" cy="977900"/>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defTabSz="917575">
              <a:defRPr sz="4400">
                <a:solidFill>
                  <a:schemeClr val="tx2"/>
                </a:solidFill>
                <a:latin typeface="Arial" panose="020B0604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pPr>
              <a:defRPr/>
            </a:pPr>
            <a:r>
              <a:rPr lang="en-US"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Species proposals</a:t>
            </a:r>
            <a:endParaRPr lang="en-GB"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257696255"/>
              </p:ext>
            </p:extLst>
          </p:nvPr>
        </p:nvGraphicFramePr>
        <p:xfrm>
          <a:off x="126540" y="987634"/>
          <a:ext cx="4373452" cy="2926080"/>
        </p:xfrm>
        <a:graphic>
          <a:graphicData uri="http://schemas.openxmlformats.org/drawingml/2006/table">
            <a:tbl>
              <a:tblPr firstRow="1"/>
              <a:tblGrid>
                <a:gridCol w="2255061">
                  <a:extLst>
                    <a:ext uri="{9D8B030D-6E8A-4147-A177-3AD203B41FA5}">
                      <a16:colId xmlns:a16="http://schemas.microsoft.com/office/drawing/2014/main" val="2290332385"/>
                    </a:ext>
                  </a:extLst>
                </a:gridCol>
                <a:gridCol w="2118391">
                  <a:extLst>
                    <a:ext uri="{9D8B030D-6E8A-4147-A177-3AD203B41FA5}">
                      <a16:colId xmlns:a16="http://schemas.microsoft.com/office/drawing/2014/main" val="2994930977"/>
                    </a:ext>
                  </a:extLst>
                </a:gridCol>
              </a:tblGrid>
              <a:tr h="159213">
                <a:tc>
                  <a:txBody>
                    <a:bodyPr/>
                    <a:lstStyle/>
                    <a:p>
                      <a:pPr marL="0" marR="0" algn="ctr">
                        <a:spcBef>
                          <a:spcPts val="0"/>
                        </a:spcBef>
                        <a:spcAft>
                          <a:spcPts val="0"/>
                        </a:spcAft>
                      </a:pPr>
                      <a:r>
                        <a:rPr lang="en-US" sz="1200" b="1" dirty="0">
                          <a:effectLst/>
                          <a:latin typeface="Century Gothic" panose="020B0502020202020204" pitchFamily="34" charset="0"/>
                          <a:ea typeface="Times New Roman" panose="02020603050405020304" pitchFamily="18" charset="0"/>
                          <a:cs typeface="Arial" panose="020B0604020202020204" pitchFamily="34" charset="0"/>
                        </a:rPr>
                        <a:t>Common name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nchor="ctr">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1200" b="1" dirty="0">
                          <a:effectLst/>
                          <a:latin typeface="Century Gothic" panose="020B0502020202020204" pitchFamily="34" charset="0"/>
                          <a:ea typeface="Times New Roman" panose="02020603050405020304" pitchFamily="18" charset="0"/>
                          <a:cs typeface="Arial" panose="020B0604020202020204" pitchFamily="34" charset="0"/>
                        </a:rPr>
                        <a:t>Proposed Amendment</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nchor="ctr">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extLst>
                  <a:ext uri="{0D108BD9-81ED-4DB2-BD59-A6C34878D82A}">
                    <a16:rowId xmlns:a16="http://schemas.microsoft.com/office/drawing/2014/main" val="2516503198"/>
                  </a:ext>
                </a:extLst>
              </a:tr>
              <a:tr h="84084">
                <a:tc>
                  <a:txBody>
                    <a:bodyPr/>
                    <a:lstStyle/>
                    <a:p>
                      <a:pPr marL="0" marR="0" algn="ctr">
                        <a:spcBef>
                          <a:spcPts val="0"/>
                        </a:spcBef>
                        <a:spcAft>
                          <a:spcPts val="0"/>
                        </a:spcAft>
                      </a:pPr>
                      <a:r>
                        <a:rPr lang="en-US" sz="1200" b="1" dirty="0">
                          <a:effectLst/>
                          <a:latin typeface="Century Gothic" panose="020B0502020202020204" pitchFamily="34" charset="0"/>
                          <a:ea typeface="Times New Roman" panose="02020603050405020304" pitchFamily="18" charset="0"/>
                          <a:cs typeface="Arial" panose="020B0604020202020204" pitchFamily="34" charset="0"/>
                        </a:rPr>
                        <a:t>MAMMALS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it-IT" sz="120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234999509"/>
                  </a:ext>
                </a:extLst>
              </a:tr>
              <a:tr h="84084">
                <a:tc>
                  <a:txBody>
                    <a:bodyPr/>
                    <a:lstStyle/>
                    <a:p>
                      <a:pPr marL="0" marR="0">
                        <a:spcBef>
                          <a:spcPts val="0"/>
                        </a:spcBef>
                        <a:spcAft>
                          <a:spcPts val="0"/>
                        </a:spcAft>
                      </a:pPr>
                      <a:r>
                        <a:rPr lang="en-US" sz="1200" dirty="0">
                          <a:effectLst/>
                          <a:latin typeface="Century Gothic" panose="020B0502020202020204" pitchFamily="34" charset="0"/>
                          <a:ea typeface="Times New Roman" panose="02020603050405020304" pitchFamily="18" charset="0"/>
                          <a:cs typeface="Arial" panose="020B0604020202020204" pitchFamily="34" charset="0"/>
                        </a:rPr>
                        <a:t>Chimpanzee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it-IT" sz="1200">
                          <a:effectLst/>
                          <a:latin typeface="Century Gothic" panose="020B0502020202020204" pitchFamily="34" charset="0"/>
                          <a:ea typeface="Times New Roman" panose="02020603050405020304" pitchFamily="18" charset="0"/>
                          <a:cs typeface="Arial" panose="020B0604020202020204" pitchFamily="34" charset="0"/>
                        </a:rPr>
                        <a:t>Inclusion in Appendix I &amp;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4044970546"/>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Four species of </a:t>
                      </a:r>
                      <a:r>
                        <a:rPr lang="en-GB" sz="1200" i="1" dirty="0" err="1">
                          <a:effectLst/>
                          <a:latin typeface="Century Gothic" panose="020B0502020202020204" pitchFamily="34" charset="0"/>
                          <a:ea typeface="Times New Roman" panose="02020603050405020304" pitchFamily="18" charset="0"/>
                          <a:cs typeface="Arial" panose="020B0604020202020204" pitchFamily="34" charset="0"/>
                        </a:rPr>
                        <a:t>Lasiurus</a:t>
                      </a:r>
                      <a:r>
                        <a:rPr lang="en-GB" sz="1200" dirty="0">
                          <a:effectLst/>
                          <a:latin typeface="Century Gothic" panose="020B0502020202020204" pitchFamily="34" charset="0"/>
                          <a:ea typeface="Times New Roman" panose="02020603050405020304" pitchFamily="18" charset="0"/>
                          <a:cs typeface="Arial" panose="020B0604020202020204" pitchFamily="34" charset="0"/>
                        </a:rPr>
                        <a:t> bats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92287482"/>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Southern Red Bat</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961679337"/>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Eastern Red Bat</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992168322"/>
                  </a:ext>
                </a:extLst>
              </a:tr>
              <a:tr h="91480">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Hoary Bat</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180612214"/>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Southern Yellow Bat</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883480436"/>
                  </a:ext>
                </a:extLst>
              </a:tr>
              <a:tr h="84084">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Lion</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575221488"/>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Leopard</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525168186"/>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Gobi Bear</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278218965"/>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Caspian Seal</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 &amp;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75731220"/>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African Wild Ass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 &amp;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618319814"/>
                  </a:ext>
                </a:extLst>
              </a:tr>
              <a:tr h="100823">
                <a:tc>
                  <a:txBody>
                    <a:bodyPr/>
                    <a:lstStyle/>
                    <a:p>
                      <a:pPr marL="0" marR="0">
                        <a:spcBef>
                          <a:spcPts val="0"/>
                        </a:spcBef>
                        <a:spcAft>
                          <a:spcPts val="0"/>
                        </a:spcAft>
                      </a:pPr>
                      <a:r>
                        <a:rPr lang="en-GB" sz="1200" dirty="0" err="1">
                          <a:effectLst/>
                          <a:latin typeface="Century Gothic" panose="020B0502020202020204" pitchFamily="34" charset="0"/>
                          <a:ea typeface="Times New Roman" panose="02020603050405020304" pitchFamily="18" charset="0"/>
                          <a:cs typeface="Arial" panose="020B0604020202020204" pitchFamily="34" charset="0"/>
                        </a:rPr>
                        <a:t>Przewalski’s</a:t>
                      </a:r>
                      <a:r>
                        <a:rPr lang="en-GB" sz="1200" dirty="0">
                          <a:effectLst/>
                          <a:latin typeface="Century Gothic" panose="020B0502020202020204" pitchFamily="34" charset="0"/>
                          <a:ea typeface="Times New Roman" panose="02020603050405020304" pitchFamily="18" charset="0"/>
                          <a:cs typeface="Arial" panose="020B0604020202020204" pitchFamily="34" charset="0"/>
                        </a:rPr>
                        <a:t> Horse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489387900"/>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Indian Gazelle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515626762"/>
                  </a:ext>
                </a:extLst>
              </a:tr>
              <a:tr h="84084">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Giraffe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40485" marR="40485"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4040803017"/>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937134145"/>
              </p:ext>
            </p:extLst>
          </p:nvPr>
        </p:nvGraphicFramePr>
        <p:xfrm>
          <a:off x="4663044" y="987634"/>
          <a:ext cx="4287466" cy="3883227"/>
        </p:xfrm>
        <a:graphic>
          <a:graphicData uri="http://schemas.openxmlformats.org/drawingml/2006/table">
            <a:tbl>
              <a:tblPr firstRow="1"/>
              <a:tblGrid>
                <a:gridCol w="2141204">
                  <a:extLst>
                    <a:ext uri="{9D8B030D-6E8A-4147-A177-3AD203B41FA5}">
                      <a16:colId xmlns:a16="http://schemas.microsoft.com/office/drawing/2014/main" val="561664404"/>
                    </a:ext>
                  </a:extLst>
                </a:gridCol>
                <a:gridCol w="2146262">
                  <a:extLst>
                    <a:ext uri="{9D8B030D-6E8A-4147-A177-3AD203B41FA5}">
                      <a16:colId xmlns:a16="http://schemas.microsoft.com/office/drawing/2014/main" val="1940691145"/>
                    </a:ext>
                  </a:extLst>
                </a:gridCol>
              </a:tblGrid>
              <a:tr h="225627">
                <a:tc>
                  <a:txBody>
                    <a:bodyPr/>
                    <a:lstStyle/>
                    <a:p>
                      <a:pPr marL="0" marR="0" algn="ctr">
                        <a:spcBef>
                          <a:spcPts val="0"/>
                        </a:spcBef>
                        <a:spcAft>
                          <a:spcPts val="0"/>
                        </a:spcAft>
                      </a:pPr>
                      <a:r>
                        <a:rPr lang="en-US" sz="1200" b="1" dirty="0">
                          <a:effectLst/>
                          <a:latin typeface="Century Gothic" panose="020B0502020202020204" pitchFamily="34" charset="0"/>
                          <a:ea typeface="Times New Roman" panose="02020603050405020304" pitchFamily="18" charset="0"/>
                          <a:cs typeface="Arial" panose="020B0604020202020204" pitchFamily="34" charset="0"/>
                        </a:rPr>
                        <a:t>Common name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nchor="ctr">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1200" b="1">
                          <a:effectLst/>
                          <a:latin typeface="Century Gothic" panose="020B0502020202020204" pitchFamily="34" charset="0"/>
                          <a:ea typeface="Times New Roman" panose="02020603050405020304" pitchFamily="18" charset="0"/>
                          <a:cs typeface="Arial" panose="020B0604020202020204" pitchFamily="34" charset="0"/>
                        </a:rPr>
                        <a:t>Proposed Amendment</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nchor="ctr">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extLst>
                  <a:ext uri="{0D108BD9-81ED-4DB2-BD59-A6C34878D82A}">
                    <a16:rowId xmlns:a16="http://schemas.microsoft.com/office/drawing/2014/main" val="2072434093"/>
                  </a:ext>
                </a:extLst>
              </a:tr>
              <a:tr h="119158">
                <a:tc>
                  <a:txBody>
                    <a:bodyPr/>
                    <a:lstStyle/>
                    <a:p>
                      <a:pPr marL="0" marR="0" algn="ctr">
                        <a:spcBef>
                          <a:spcPts val="0"/>
                        </a:spcBef>
                        <a:spcAft>
                          <a:spcPts val="0"/>
                        </a:spcAft>
                      </a:pPr>
                      <a:r>
                        <a:rPr lang="en-GB" sz="1200" b="1" dirty="0">
                          <a:effectLst/>
                          <a:latin typeface="Century Gothic" panose="020B0502020202020204" pitchFamily="34" charset="0"/>
                          <a:ea typeface="Times New Roman" panose="02020603050405020304" pitchFamily="18" charset="0"/>
                          <a:cs typeface="Arial" panose="020B0604020202020204" pitchFamily="34" charset="0"/>
                        </a:rPr>
                        <a:t>BIRDS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998122349"/>
                  </a:ext>
                </a:extLst>
              </a:tr>
              <a:tr h="119158">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Christmas </a:t>
                      </a:r>
                      <a:r>
                        <a:rPr lang="en-GB" sz="1200" dirty="0" err="1">
                          <a:effectLst/>
                          <a:latin typeface="Century Gothic" panose="020B0502020202020204" pitchFamily="34" charset="0"/>
                          <a:ea typeface="Times New Roman" panose="02020603050405020304" pitchFamily="18" charset="0"/>
                          <a:cs typeface="Arial" panose="020B0604020202020204" pitchFamily="34" charset="0"/>
                        </a:rPr>
                        <a:t>Frigatebird</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878243847"/>
                  </a:ext>
                </a:extLst>
              </a:tr>
              <a:tr h="119158">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Black </a:t>
                      </a:r>
                      <a:r>
                        <a:rPr lang="en-GB" sz="1200" dirty="0" err="1">
                          <a:effectLst/>
                          <a:latin typeface="Century Gothic" panose="020B0502020202020204" pitchFamily="34" charset="0"/>
                          <a:ea typeface="Times New Roman" panose="02020603050405020304" pitchFamily="18" charset="0"/>
                          <a:cs typeface="Arial" panose="020B0604020202020204" pitchFamily="34" charset="0"/>
                        </a:rPr>
                        <a:t>Noddy</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554994571"/>
                  </a:ext>
                </a:extLst>
              </a:tr>
              <a:tr h="119158">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Steppe Eagle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503081651"/>
                  </a:ext>
                </a:extLst>
              </a:tr>
              <a:tr h="149499">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Four Asian vulture species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473128111"/>
                  </a:ext>
                </a:extLst>
              </a:tr>
              <a:tr h="124674">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White-rumped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996662359"/>
                  </a:ext>
                </a:extLst>
              </a:tr>
              <a:tr h="140672">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Indian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706412892"/>
                  </a:ext>
                </a:extLst>
              </a:tr>
              <a:tr h="139569">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Slender-billed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281639371"/>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Red-headed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599488842"/>
                  </a:ext>
                </a:extLst>
              </a:tr>
              <a:tr h="190321">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Five sub-Saharan vulture species</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600069253"/>
                  </a:ext>
                </a:extLst>
              </a:tr>
              <a:tr h="129639">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White-backed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78099895"/>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Cape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664902758"/>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Rüppell’s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592888005"/>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Hooded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611864150"/>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White-headed Vulture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760322344"/>
                  </a:ext>
                </a:extLst>
              </a:tr>
              <a:tr h="125777">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Lappet-faced Vulture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160303487"/>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Yellow Bunting</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829055794"/>
                  </a:ext>
                </a:extLst>
              </a:tr>
              <a:tr h="128536">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Great Grey Shrike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449715524"/>
                  </a:ext>
                </a:extLst>
              </a:tr>
              <a:tr h="119158">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Lesser Grey Shrike</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59579" marR="59579"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711656464"/>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244967551"/>
              </p:ext>
            </p:extLst>
          </p:nvPr>
        </p:nvGraphicFramePr>
        <p:xfrm>
          <a:off x="126540" y="4365104"/>
          <a:ext cx="4373452" cy="1539875"/>
        </p:xfrm>
        <a:graphic>
          <a:graphicData uri="http://schemas.openxmlformats.org/drawingml/2006/table">
            <a:tbl>
              <a:tblPr firstRow="1"/>
              <a:tblGrid>
                <a:gridCol w="2213212">
                  <a:extLst>
                    <a:ext uri="{9D8B030D-6E8A-4147-A177-3AD203B41FA5}">
                      <a16:colId xmlns:a16="http://schemas.microsoft.com/office/drawing/2014/main" val="2084748578"/>
                    </a:ext>
                  </a:extLst>
                </a:gridCol>
                <a:gridCol w="2160240">
                  <a:extLst>
                    <a:ext uri="{9D8B030D-6E8A-4147-A177-3AD203B41FA5}">
                      <a16:colId xmlns:a16="http://schemas.microsoft.com/office/drawing/2014/main" val="4246277596"/>
                    </a:ext>
                  </a:extLst>
                </a:gridCol>
              </a:tblGrid>
              <a:tr h="259715">
                <a:tc>
                  <a:txBody>
                    <a:bodyPr/>
                    <a:lstStyle/>
                    <a:p>
                      <a:pPr marL="0" marR="0" algn="ctr">
                        <a:spcBef>
                          <a:spcPts val="0"/>
                        </a:spcBef>
                        <a:spcAft>
                          <a:spcPts val="0"/>
                        </a:spcAft>
                      </a:pPr>
                      <a:r>
                        <a:rPr lang="en-US" sz="1200" b="1" dirty="0">
                          <a:effectLst/>
                          <a:latin typeface="Century Gothic" panose="020B0502020202020204" pitchFamily="34" charset="0"/>
                          <a:ea typeface="Times New Roman" panose="02020603050405020304" pitchFamily="18" charset="0"/>
                          <a:cs typeface="Arial" panose="020B0604020202020204" pitchFamily="34" charset="0"/>
                        </a:rPr>
                        <a:t>Common name</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nchor="ctr">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1200" b="1">
                          <a:effectLst/>
                          <a:latin typeface="Century Gothic" panose="020B0502020202020204" pitchFamily="34" charset="0"/>
                          <a:ea typeface="Times New Roman" panose="02020603050405020304" pitchFamily="18" charset="0"/>
                          <a:cs typeface="Arial" panose="020B0604020202020204" pitchFamily="34" charset="0"/>
                        </a:rPr>
                        <a:t>Proposed Amendment</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nchor="ctr">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CCFFFF"/>
                    </a:solidFill>
                  </a:tcPr>
                </a:tc>
                <a:extLst>
                  <a:ext uri="{0D108BD9-81ED-4DB2-BD59-A6C34878D82A}">
                    <a16:rowId xmlns:a16="http://schemas.microsoft.com/office/drawing/2014/main" val="619460853"/>
                  </a:ext>
                </a:extLst>
              </a:tr>
              <a:tr h="93345">
                <a:tc>
                  <a:txBody>
                    <a:bodyPr/>
                    <a:lstStyle/>
                    <a:p>
                      <a:pPr marL="0" marR="0" algn="ctr">
                        <a:spcBef>
                          <a:spcPts val="0"/>
                        </a:spcBef>
                        <a:spcAft>
                          <a:spcPts val="0"/>
                        </a:spcAft>
                      </a:pPr>
                      <a:r>
                        <a:rPr lang="en-GB" sz="1200" b="1" dirty="0">
                          <a:effectLst/>
                          <a:latin typeface="Century Gothic" panose="020B0502020202020204" pitchFamily="34" charset="0"/>
                          <a:ea typeface="Times New Roman" panose="02020603050405020304" pitchFamily="18" charset="0"/>
                          <a:cs typeface="Arial" panose="020B0604020202020204" pitchFamily="34" charset="0"/>
                        </a:rPr>
                        <a:t>FISH</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 </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834994340"/>
                  </a:ext>
                </a:extLst>
              </a:tr>
              <a:tr h="144780">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Whale Shark</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Inclusion in Appendix I</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2106569461"/>
                  </a:ext>
                </a:extLst>
              </a:tr>
              <a:tr h="144780">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Dusky Shark</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4101309766"/>
                  </a:ext>
                </a:extLst>
              </a:tr>
              <a:tr h="144780">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Blue Shark</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622948819"/>
                  </a:ext>
                </a:extLst>
              </a:tr>
              <a:tr h="104775">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Angelshark</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 &amp;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050771456"/>
                  </a:ext>
                </a:extLst>
              </a:tr>
              <a:tr h="135890">
                <a:tc>
                  <a:txBody>
                    <a:bodyPr/>
                    <a:lstStyle/>
                    <a:p>
                      <a:pPr marL="0" marR="0">
                        <a:spcBef>
                          <a:spcPts val="0"/>
                        </a:spcBef>
                        <a:spcAft>
                          <a:spcPts val="0"/>
                        </a:spcAft>
                      </a:pPr>
                      <a:r>
                        <a:rPr lang="en-GB" sz="1200">
                          <a:effectLst/>
                          <a:latin typeface="Century Gothic" panose="020B0502020202020204" pitchFamily="34" charset="0"/>
                          <a:ea typeface="Times New Roman" panose="02020603050405020304" pitchFamily="18" charset="0"/>
                          <a:cs typeface="Arial" panose="020B0604020202020204" pitchFamily="34" charset="0"/>
                        </a:rPr>
                        <a:t>Common Guitarfish</a:t>
                      </a:r>
                      <a:endParaRPr lang="en-US" sz="120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 &amp;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3755355675"/>
                  </a:ext>
                </a:extLst>
              </a:tr>
              <a:tr h="135890">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White-spotted </a:t>
                      </a:r>
                      <a:r>
                        <a:rPr lang="en-GB" sz="1200" dirty="0" err="1">
                          <a:effectLst/>
                          <a:latin typeface="Century Gothic" panose="020B0502020202020204" pitchFamily="34" charset="0"/>
                          <a:ea typeface="Times New Roman" panose="02020603050405020304" pitchFamily="18" charset="0"/>
                          <a:cs typeface="Arial" panose="020B0604020202020204" pitchFamily="34" charset="0"/>
                        </a:rPr>
                        <a:t>Wedgefish</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GB" sz="1200" dirty="0">
                          <a:effectLst/>
                          <a:latin typeface="Century Gothic" panose="020B0502020202020204" pitchFamily="34" charset="0"/>
                          <a:ea typeface="Times New Roman" panose="02020603050405020304" pitchFamily="18" charset="0"/>
                          <a:cs typeface="Arial" panose="020B0604020202020204" pitchFamily="34" charset="0"/>
                        </a:rPr>
                        <a:t>Inclusion in Appendix II</a:t>
                      </a:r>
                      <a:endParaRPr lang="en-US" sz="1200" dirty="0">
                        <a:effectLst/>
                        <a:latin typeface="Century Gothic" panose="020B0502020202020204" pitchFamily="34" charset="0"/>
                        <a:ea typeface="PMingLiU" panose="02020500000000000000" pitchFamily="18" charset="-120"/>
                        <a:cs typeface="Times New Roman" panose="02020603050405020304" pitchFamily="18" charset="0"/>
                      </a:endParaRPr>
                    </a:p>
                  </a:txBody>
                  <a:tcPr marL="68580" marR="68580" marT="0" marB="0">
                    <a:lnL w="12700" cap="flat" cmpd="sng" algn="ctr">
                      <a:solidFill>
                        <a:srgbClr val="C9C9C9"/>
                      </a:solidFill>
                      <a:prstDash val="solid"/>
                      <a:round/>
                      <a:headEnd type="none" w="med" len="med"/>
                      <a:tailEnd type="none" w="med" len="med"/>
                    </a:lnL>
                    <a:lnR w="12700" cap="flat" cmpd="sng" algn="ctr">
                      <a:solidFill>
                        <a:srgbClr val="C9C9C9"/>
                      </a:solidFill>
                      <a:prstDash val="solid"/>
                      <a:round/>
                      <a:headEnd type="none" w="med" len="med"/>
                      <a:tailEnd type="none" w="med" len="med"/>
                    </a:lnR>
                    <a:lnT w="12700" cap="flat" cmpd="sng" algn="ctr">
                      <a:solidFill>
                        <a:srgbClr val="C9C9C9"/>
                      </a:solidFill>
                      <a:prstDash val="solid"/>
                      <a:round/>
                      <a:headEnd type="none" w="med" len="med"/>
                      <a:tailEnd type="none" w="med" len="med"/>
                    </a:lnT>
                    <a:lnB w="12700" cap="flat" cmpd="sng" algn="ctr">
                      <a:solidFill>
                        <a:srgbClr val="C9C9C9"/>
                      </a:solidFill>
                      <a:prstDash val="solid"/>
                      <a:round/>
                      <a:headEnd type="none" w="med" len="med"/>
                      <a:tailEnd type="none" w="med" len="med"/>
                    </a:lnB>
                    <a:solidFill>
                      <a:srgbClr val="FFFFFF"/>
                    </a:solidFill>
                  </a:tcPr>
                </a:tc>
                <a:extLst>
                  <a:ext uri="{0D108BD9-81ED-4DB2-BD59-A6C34878D82A}">
                    <a16:rowId xmlns:a16="http://schemas.microsoft.com/office/drawing/2014/main" val="1640817312"/>
                  </a:ext>
                </a:extLst>
              </a:tr>
            </a:tbl>
          </a:graphicData>
        </a:graphic>
      </p:graphicFrame>
    </p:spTree>
    <p:extLst>
      <p:ext uri="{BB962C8B-B14F-4D97-AF65-F5344CB8AC3E}">
        <p14:creationId xmlns:p14="http://schemas.microsoft.com/office/powerpoint/2010/main" val="1564377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ine 14"/>
          <p:cNvSpPr>
            <a:spLocks noChangeShapeType="1"/>
          </p:cNvSpPr>
          <p:nvPr/>
        </p:nvSpPr>
        <p:spPr bwMode="auto">
          <a:xfrm>
            <a:off x="2673350" y="1458155"/>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400">
              <a:latin typeface="Century Gothic" panose="020B0502020202020204" pitchFamily="34" charset="0"/>
            </a:endParaRPr>
          </a:p>
        </p:txBody>
      </p:sp>
      <p:sp>
        <p:nvSpPr>
          <p:cNvPr id="31" name="Rectangle 32"/>
          <p:cNvSpPr>
            <a:spLocks noChangeArrowheads="1"/>
          </p:cNvSpPr>
          <p:nvPr/>
        </p:nvSpPr>
        <p:spPr bwMode="auto">
          <a:xfrm>
            <a:off x="570098" y="-12686"/>
            <a:ext cx="8380412" cy="977900"/>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defTabSz="917575">
              <a:defRPr sz="4400">
                <a:solidFill>
                  <a:schemeClr val="tx2"/>
                </a:solidFill>
                <a:latin typeface="Arial" panose="020B0604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pPr>
              <a:defRPr/>
            </a:pPr>
            <a:r>
              <a:rPr lang="en-US"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Species proposals - highlights</a:t>
            </a:r>
            <a:endParaRPr lang="en-GB"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endParaRPr>
          </a:p>
        </p:txBody>
      </p:sp>
      <p:grpSp>
        <p:nvGrpSpPr>
          <p:cNvPr id="47" name="Group 46"/>
          <p:cNvGrpSpPr/>
          <p:nvPr/>
        </p:nvGrpSpPr>
        <p:grpSpPr>
          <a:xfrm>
            <a:off x="5004048" y="3808763"/>
            <a:ext cx="3230262" cy="484333"/>
            <a:chOff x="2735373" y="1092322"/>
            <a:chExt cx="3230262" cy="484333"/>
          </a:xfrm>
        </p:grpSpPr>
        <p:sp>
          <p:nvSpPr>
            <p:cNvPr id="48" name="Rectangle 47"/>
            <p:cNvSpPr/>
            <p:nvPr/>
          </p:nvSpPr>
          <p:spPr>
            <a:xfrm>
              <a:off x="2735373" y="1092322"/>
              <a:ext cx="3230262" cy="484333"/>
            </a:xfrm>
            <a:prstGeom prst="rect">
              <a:avLst/>
            </a:prstGeom>
            <a:noFill/>
            <a:ln>
              <a:noFill/>
            </a:ln>
            <a:sp3d/>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49" name="Rectangle 48"/>
            <p:cNvSpPr/>
            <p:nvPr/>
          </p:nvSpPr>
          <p:spPr>
            <a:xfrm>
              <a:off x="2735373" y="1092322"/>
              <a:ext cx="3230262" cy="484333"/>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altLang="en-US" sz="1400" kern="1200" dirty="0">
                  <a:solidFill>
                    <a:srgbClr val="000072"/>
                  </a:solidFill>
                  <a:latin typeface="Century Gothic" panose="020B0502020202020204" pitchFamily="34" charset="0"/>
                </a:rPr>
                <a:t>Migratory species  whose conservation requires international cooperation</a:t>
              </a:r>
              <a:endParaRPr lang="en-US" sz="1400" kern="1200" dirty="0">
                <a:latin typeface="Century Gothic" panose="020B0502020202020204" pitchFamily="34" charset="0"/>
              </a:endParaRPr>
            </a:p>
          </p:txBody>
        </p:sp>
      </p:grpSp>
      <p:sp>
        <p:nvSpPr>
          <p:cNvPr id="50" name="TextBox 49"/>
          <p:cNvSpPr txBox="1"/>
          <p:nvPr/>
        </p:nvSpPr>
        <p:spPr>
          <a:xfrm>
            <a:off x="1043608" y="1683753"/>
            <a:ext cx="2420191" cy="593119"/>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defPPr>
              <a:defRPr lang="en-US"/>
            </a:defPPr>
            <a:lvl1pPr lvl="0" algn="ctr" defTabSz="622300">
              <a:lnSpc>
                <a:spcPct val="90000"/>
              </a:lnSpc>
              <a:spcAft>
                <a:spcPct val="35000"/>
              </a:spcAft>
              <a:defRPr sz="1400">
                <a:solidFill>
                  <a:srgbClr val="000072"/>
                </a:solidFill>
                <a:latin typeface="Century Gothic" panose="020B0502020202020204" pitchFamily="34" charset="0"/>
              </a:defRPr>
            </a:lvl1pPr>
            <a:lvl2pPr>
              <a:defRPr>
                <a:solidFill>
                  <a:schemeClr val="dk1">
                    <a:hueOff val="0"/>
                    <a:satOff val="0"/>
                    <a:lumOff val="0"/>
                    <a:alphaOff val="0"/>
                  </a:schemeClr>
                </a:solidFill>
                <a:latin typeface="+mn-lt"/>
              </a:defRPr>
            </a:lvl2pPr>
            <a:lvl3pPr>
              <a:defRPr>
                <a:solidFill>
                  <a:schemeClr val="dk1">
                    <a:hueOff val="0"/>
                    <a:satOff val="0"/>
                    <a:lumOff val="0"/>
                    <a:alphaOff val="0"/>
                  </a:schemeClr>
                </a:solidFill>
                <a:latin typeface="+mn-lt"/>
              </a:defRPr>
            </a:lvl3pPr>
            <a:lvl4pPr>
              <a:defRPr>
                <a:solidFill>
                  <a:schemeClr val="dk1">
                    <a:hueOff val="0"/>
                    <a:satOff val="0"/>
                    <a:lumOff val="0"/>
                    <a:alphaOff val="0"/>
                  </a:schemeClr>
                </a:solidFill>
                <a:latin typeface="+mn-lt"/>
              </a:defRPr>
            </a:lvl4pPr>
            <a:lvl5pPr>
              <a:defRPr>
                <a:solidFill>
                  <a:schemeClr val="dk1">
                    <a:hueOff val="0"/>
                    <a:satOff val="0"/>
                    <a:lumOff val="0"/>
                    <a:alphaOff val="0"/>
                  </a:schemeClr>
                </a:solidFill>
                <a:latin typeface="+mn-lt"/>
              </a:defRPr>
            </a:lvl5pPr>
            <a:lvl6pPr>
              <a:defRPr>
                <a:solidFill>
                  <a:schemeClr val="dk1">
                    <a:hueOff val="0"/>
                    <a:satOff val="0"/>
                    <a:lumOff val="0"/>
                    <a:alphaOff val="0"/>
                  </a:schemeClr>
                </a:solidFill>
                <a:latin typeface="+mn-lt"/>
              </a:defRPr>
            </a:lvl6pPr>
            <a:lvl7pPr>
              <a:defRPr>
                <a:solidFill>
                  <a:schemeClr val="dk1">
                    <a:hueOff val="0"/>
                    <a:satOff val="0"/>
                    <a:lumOff val="0"/>
                    <a:alphaOff val="0"/>
                  </a:schemeClr>
                </a:solidFill>
                <a:latin typeface="+mn-lt"/>
              </a:defRPr>
            </a:lvl7pPr>
            <a:lvl8pPr>
              <a:defRPr>
                <a:solidFill>
                  <a:schemeClr val="dk1">
                    <a:hueOff val="0"/>
                    <a:satOff val="0"/>
                    <a:lumOff val="0"/>
                    <a:alphaOff val="0"/>
                  </a:schemeClr>
                </a:solidFill>
                <a:latin typeface="+mn-lt"/>
              </a:defRPr>
            </a:lvl8pPr>
            <a:lvl9pPr>
              <a:defRPr>
                <a:solidFill>
                  <a:schemeClr val="dk1">
                    <a:hueOff val="0"/>
                    <a:satOff val="0"/>
                    <a:lumOff val="0"/>
                    <a:alphaOff val="0"/>
                  </a:schemeClr>
                </a:solidFill>
                <a:latin typeface="+mn-lt"/>
              </a:defRPr>
            </a:lvl9pPr>
          </a:lstStyle>
          <a:p>
            <a:r>
              <a:rPr lang="de-DE" altLang="en-US" dirty="0"/>
              <a:t>Migratory species threatened with extinction</a:t>
            </a:r>
            <a:endParaRPr lang="en-US" dirty="0"/>
          </a:p>
        </p:txBody>
      </p:sp>
      <p:sp>
        <p:nvSpPr>
          <p:cNvPr id="54" name="TextBox 53"/>
          <p:cNvSpPr txBox="1"/>
          <p:nvPr/>
        </p:nvSpPr>
        <p:spPr>
          <a:xfrm>
            <a:off x="1614728" y="1336805"/>
            <a:ext cx="1412566"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Appendix I</a:t>
            </a:r>
          </a:p>
        </p:txBody>
      </p:sp>
      <p:sp>
        <p:nvSpPr>
          <p:cNvPr id="55" name="TextBox 54"/>
          <p:cNvSpPr txBox="1"/>
          <p:nvPr/>
        </p:nvSpPr>
        <p:spPr>
          <a:xfrm>
            <a:off x="5932957" y="3344593"/>
            <a:ext cx="1476686"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Appendix II</a:t>
            </a:r>
          </a:p>
        </p:txBody>
      </p:sp>
      <p:sp>
        <p:nvSpPr>
          <p:cNvPr id="21" name="Oval 20"/>
          <p:cNvSpPr>
            <a:spLocks noChangeAspect="1"/>
          </p:cNvSpPr>
          <p:nvPr/>
        </p:nvSpPr>
        <p:spPr>
          <a:xfrm>
            <a:off x="5280974" y="5004008"/>
            <a:ext cx="1737360" cy="1737360"/>
          </a:xfrm>
          <a:prstGeom prst="ellipse">
            <a:avLst/>
          </a:prstGeom>
          <a:blipFill rotWithShape="1">
            <a:blip r:embed="rId3">
              <a:extLst>
                <a:ext uri="{28A0092B-C50C-407E-A947-70E740481C1C}">
                  <a14:useLocalDpi xmlns:a14="http://schemas.microsoft.com/office/drawing/2010/main" val="0"/>
                </a:ext>
              </a:extLst>
            </a:blip>
            <a:srcRect/>
            <a:stretch>
              <a:fillRect l="-50000" r="-50000"/>
            </a:stretch>
          </a:blipFill>
          <a:ln w="31750" cmpd="thickThin">
            <a:solidFill>
              <a:srgbClr val="00B05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5" name="Oval 24"/>
          <p:cNvSpPr>
            <a:spLocks noChangeAspect="1"/>
          </p:cNvSpPr>
          <p:nvPr/>
        </p:nvSpPr>
        <p:spPr>
          <a:xfrm>
            <a:off x="1749" y="2516925"/>
            <a:ext cx="1655335" cy="1655335"/>
          </a:xfrm>
          <a:prstGeom prst="ellipse">
            <a:avLst/>
          </a:prstGeom>
          <a:blipFill rotWithShape="1">
            <a:blip r:embed="rId4">
              <a:extLst>
                <a:ext uri="{28A0092B-C50C-407E-A947-70E740481C1C}">
                  <a14:useLocalDpi xmlns:a14="http://schemas.microsoft.com/office/drawing/2010/main" val="0"/>
                </a:ext>
              </a:extLst>
            </a:blip>
            <a:srcRect/>
            <a:stretch>
              <a:fillRect l="-50000" r="-50000"/>
            </a:stretch>
          </a:blipFill>
          <a:ln w="31750">
            <a:solidFill>
              <a:schemeClr val="accent5">
                <a:lumMod val="50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26" name="TextBox 25"/>
          <p:cNvSpPr txBox="1"/>
          <p:nvPr/>
        </p:nvSpPr>
        <p:spPr>
          <a:xfrm>
            <a:off x="1360338" y="5735657"/>
            <a:ext cx="210346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Both Appendices</a:t>
            </a:r>
          </a:p>
        </p:txBody>
      </p:sp>
      <p:sp>
        <p:nvSpPr>
          <p:cNvPr id="16" name="Arrow: Right 15"/>
          <p:cNvSpPr/>
          <p:nvPr/>
        </p:nvSpPr>
        <p:spPr bwMode="auto">
          <a:xfrm>
            <a:off x="3422379" y="1401461"/>
            <a:ext cx="994992" cy="293361"/>
          </a:xfrm>
          <a:prstGeom prst="rightArrow">
            <a:avLst/>
          </a:prstGeom>
          <a:solidFill>
            <a:srgbClr val="3366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66"/>
              </a:solidFill>
              <a:effectLst/>
              <a:latin typeface="Arial" charset="0"/>
            </a:endParaRPr>
          </a:p>
        </p:txBody>
      </p:sp>
      <p:sp>
        <p:nvSpPr>
          <p:cNvPr id="28" name="Arrow: Right 27"/>
          <p:cNvSpPr/>
          <p:nvPr/>
        </p:nvSpPr>
        <p:spPr bwMode="auto">
          <a:xfrm rot="10800000">
            <a:off x="4106358" y="3624189"/>
            <a:ext cx="994992" cy="293361"/>
          </a:xfrm>
          <a:prstGeom prst="rightArrow">
            <a:avLst/>
          </a:prstGeom>
          <a:solidFill>
            <a:srgbClr val="3366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66"/>
              </a:solidFill>
              <a:effectLst/>
              <a:latin typeface="Arial" charset="0"/>
            </a:endParaRPr>
          </a:p>
        </p:txBody>
      </p:sp>
      <p:sp>
        <p:nvSpPr>
          <p:cNvPr id="29" name="Arrow: Right 28"/>
          <p:cNvSpPr/>
          <p:nvPr/>
        </p:nvSpPr>
        <p:spPr bwMode="auto">
          <a:xfrm>
            <a:off x="4113072" y="5726008"/>
            <a:ext cx="994992" cy="293361"/>
          </a:xfrm>
          <a:prstGeom prst="rightArrow">
            <a:avLst/>
          </a:prstGeom>
          <a:solidFill>
            <a:srgbClr val="3366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66"/>
              </a:solidFill>
              <a:effectLst/>
              <a:latin typeface="Arial" charset="0"/>
            </a:endParaRPr>
          </a:p>
        </p:txBody>
      </p:sp>
      <p:sp>
        <p:nvSpPr>
          <p:cNvPr id="35" name="Oval 34"/>
          <p:cNvSpPr>
            <a:spLocks noChangeAspect="1"/>
          </p:cNvSpPr>
          <p:nvPr/>
        </p:nvSpPr>
        <p:spPr>
          <a:xfrm>
            <a:off x="4808143" y="917582"/>
            <a:ext cx="1463040" cy="1463040"/>
          </a:xfrm>
          <a:prstGeom prst="ellipse">
            <a:avLst/>
          </a:prstGeom>
          <a:blipFill>
            <a:blip r:embed="rId5">
              <a:extLst>
                <a:ext uri="{28A0092B-C50C-407E-A947-70E740481C1C}">
                  <a14:useLocalDpi xmlns:a14="http://schemas.microsoft.com/office/drawing/2010/main" val="0"/>
                </a:ext>
              </a:extLst>
            </a:blip>
            <a:srcRect/>
            <a:stretch>
              <a:fillRect l="-50000" r="-50000"/>
            </a:stretch>
          </a:blipFill>
          <a:ln w="31750">
            <a:solidFill>
              <a:srgbClr val="33CC33"/>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3" name="Freeform: Shape 52"/>
          <p:cNvSpPr/>
          <p:nvPr/>
        </p:nvSpPr>
        <p:spPr>
          <a:xfrm>
            <a:off x="4114800" y="3676916"/>
            <a:ext cx="914400" cy="471487"/>
          </a:xfrm>
          <a:custGeom>
            <a:avLst/>
            <a:gdLst>
              <a:gd name="connsiteX0" fmla="*/ 0 w 914400"/>
              <a:gd name="connsiteY0" fmla="*/ 0 h 471487"/>
              <a:gd name="connsiteX1" fmla="*/ 914400 w 914400"/>
              <a:gd name="connsiteY1" fmla="*/ 0 h 471487"/>
              <a:gd name="connsiteX2" fmla="*/ 914400 w 914400"/>
              <a:gd name="connsiteY2" fmla="*/ 471487 h 471487"/>
              <a:gd name="connsiteX3" fmla="*/ 0 w 914400"/>
              <a:gd name="connsiteY3" fmla="*/ 471487 h 471487"/>
              <a:gd name="connsiteX4" fmla="*/ 0 w 914400"/>
              <a:gd name="connsiteY4" fmla="*/ 0 h 471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471487">
                <a:moveTo>
                  <a:pt x="0" y="0"/>
                </a:moveTo>
                <a:lnTo>
                  <a:pt x="914400" y="0"/>
                </a:lnTo>
                <a:lnTo>
                  <a:pt x="914400" y="471487"/>
                </a:lnTo>
                <a:lnTo>
                  <a:pt x="0" y="47148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marL="0" lvl="0" indent="0" algn="ctr" defTabSz="1333500">
              <a:lnSpc>
                <a:spcPct val="90000"/>
              </a:lnSpc>
              <a:spcBef>
                <a:spcPct val="0"/>
              </a:spcBef>
              <a:spcAft>
                <a:spcPct val="35000"/>
              </a:spcAft>
              <a:buNone/>
            </a:pPr>
            <a:endParaRPr lang="en-US" sz="3000" kern="1200"/>
          </a:p>
        </p:txBody>
      </p:sp>
      <p:sp>
        <p:nvSpPr>
          <p:cNvPr id="60" name="Oval 59"/>
          <p:cNvSpPr>
            <a:spLocks noChangeAspect="1"/>
          </p:cNvSpPr>
          <p:nvPr/>
        </p:nvSpPr>
        <p:spPr>
          <a:xfrm>
            <a:off x="1029807" y="3596710"/>
            <a:ext cx="1568212" cy="1568212"/>
          </a:xfrm>
          <a:prstGeom prst="ellipse">
            <a:avLst/>
          </a:prstGeom>
          <a:blipFill>
            <a:blip r:embed="rId6">
              <a:extLst>
                <a:ext uri="{28A0092B-C50C-407E-A947-70E740481C1C}">
                  <a14:useLocalDpi xmlns:a14="http://schemas.microsoft.com/office/drawing/2010/main" val="0"/>
                </a:ext>
              </a:extLst>
            </a:blip>
            <a:srcRect/>
            <a:stretch>
              <a:fillRect l="-22222" r="-77778"/>
            </a:stretch>
          </a:blipFill>
          <a:ln w="31750">
            <a:solidFill>
              <a:schemeClr val="accent5">
                <a:lumMod val="50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grpSp>
        <p:nvGrpSpPr>
          <p:cNvPr id="65" name="Group 64"/>
          <p:cNvGrpSpPr>
            <a:grpSpLocks noChangeAspect="1"/>
          </p:cNvGrpSpPr>
          <p:nvPr/>
        </p:nvGrpSpPr>
        <p:grpSpPr>
          <a:xfrm>
            <a:off x="2145431" y="2550608"/>
            <a:ext cx="1829581" cy="1829581"/>
            <a:chOff x="3857625" y="2714625"/>
            <a:chExt cx="1920240" cy="1920240"/>
          </a:xfrm>
        </p:grpSpPr>
        <p:sp>
          <p:nvSpPr>
            <p:cNvPr id="66" name="Oval 65"/>
            <p:cNvSpPr>
              <a:spLocks noChangeAspect="1"/>
            </p:cNvSpPr>
            <p:nvPr/>
          </p:nvSpPr>
          <p:spPr>
            <a:xfrm>
              <a:off x="3857625" y="2714625"/>
              <a:ext cx="1920240" cy="1920240"/>
            </a:xfrm>
            <a:prstGeom prst="ellipse">
              <a:avLst/>
            </a:prstGeom>
            <a:blipFill>
              <a:blip r:embed="rId7">
                <a:extLst>
                  <a:ext uri="{28A0092B-C50C-407E-A947-70E740481C1C}">
                    <a14:useLocalDpi xmlns:a14="http://schemas.microsoft.com/office/drawing/2010/main" val="0"/>
                  </a:ext>
                </a:extLst>
              </a:blip>
              <a:srcRect/>
              <a:stretch>
                <a:fillRect l="-71428" t="2381" r="-14286" b="-7143"/>
              </a:stretch>
            </a:blipFill>
            <a:ln w="31750" cmpd="thickThin">
              <a:solidFill>
                <a:schemeClr val="accent2">
                  <a:lumMod val="75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7" name="Freeform: Shape 66"/>
            <p:cNvSpPr/>
            <p:nvPr/>
          </p:nvSpPr>
          <p:spPr>
            <a:xfrm>
              <a:off x="4114800" y="3473291"/>
              <a:ext cx="914400" cy="471487"/>
            </a:xfrm>
            <a:custGeom>
              <a:avLst/>
              <a:gdLst>
                <a:gd name="connsiteX0" fmla="*/ 0 w 914400"/>
                <a:gd name="connsiteY0" fmla="*/ 0 h 471487"/>
                <a:gd name="connsiteX1" fmla="*/ 914400 w 914400"/>
                <a:gd name="connsiteY1" fmla="*/ 0 h 471487"/>
                <a:gd name="connsiteX2" fmla="*/ 914400 w 914400"/>
                <a:gd name="connsiteY2" fmla="*/ 471487 h 471487"/>
                <a:gd name="connsiteX3" fmla="*/ 0 w 914400"/>
                <a:gd name="connsiteY3" fmla="*/ 471487 h 471487"/>
                <a:gd name="connsiteX4" fmla="*/ 0 w 914400"/>
                <a:gd name="connsiteY4" fmla="*/ 0 h 471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471487">
                  <a:moveTo>
                    <a:pt x="0" y="0"/>
                  </a:moveTo>
                  <a:lnTo>
                    <a:pt x="914400" y="0"/>
                  </a:lnTo>
                  <a:lnTo>
                    <a:pt x="914400" y="471487"/>
                  </a:lnTo>
                  <a:lnTo>
                    <a:pt x="0" y="47148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marL="0" lvl="0" indent="0" algn="ctr" defTabSz="1333500">
                <a:lnSpc>
                  <a:spcPct val="90000"/>
                </a:lnSpc>
                <a:spcBef>
                  <a:spcPct val="0"/>
                </a:spcBef>
                <a:spcAft>
                  <a:spcPct val="35000"/>
                </a:spcAft>
                <a:buNone/>
              </a:pPr>
              <a:endParaRPr lang="en-US" sz="3000" kern="1200"/>
            </a:p>
          </p:txBody>
        </p:sp>
      </p:grpSp>
      <p:grpSp>
        <p:nvGrpSpPr>
          <p:cNvPr id="77" name="Group 76"/>
          <p:cNvGrpSpPr>
            <a:grpSpLocks noChangeAspect="1"/>
          </p:cNvGrpSpPr>
          <p:nvPr/>
        </p:nvGrpSpPr>
        <p:grpSpPr>
          <a:xfrm>
            <a:off x="6841131" y="4614736"/>
            <a:ext cx="1926775" cy="1554480"/>
            <a:chOff x="7076479" y="4714502"/>
            <a:chExt cx="1770933" cy="1428750"/>
          </a:xfrm>
        </p:grpSpPr>
        <p:sp>
          <p:nvSpPr>
            <p:cNvPr id="78" name="Oval 77"/>
            <p:cNvSpPr/>
            <p:nvPr/>
          </p:nvSpPr>
          <p:spPr>
            <a:xfrm>
              <a:off x="7076479" y="4714502"/>
              <a:ext cx="1428750" cy="1428750"/>
            </a:xfrm>
            <a:prstGeom prst="ellipse">
              <a:avLst/>
            </a:prstGeom>
            <a:blipFill>
              <a:blip r:embed="rId8">
                <a:extLst>
                  <a:ext uri="{28A0092B-C50C-407E-A947-70E740481C1C}">
                    <a14:useLocalDpi xmlns:a14="http://schemas.microsoft.com/office/drawing/2010/main" val="0"/>
                  </a:ext>
                </a:extLst>
              </a:blip>
              <a:srcRect/>
              <a:stretch>
                <a:fillRect l="-32353" r="-67647"/>
              </a:stretch>
            </a:blipFill>
            <a:ln w="31750">
              <a:solidFill>
                <a:schemeClr val="accent1">
                  <a:lumMod val="75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9" name="Freeform: Shape 78"/>
            <p:cNvSpPr/>
            <p:nvPr/>
          </p:nvSpPr>
          <p:spPr>
            <a:xfrm>
              <a:off x="7933012" y="5183503"/>
              <a:ext cx="914400" cy="471487"/>
            </a:xfrm>
            <a:custGeom>
              <a:avLst/>
              <a:gdLst>
                <a:gd name="connsiteX0" fmla="*/ 0 w 914400"/>
                <a:gd name="connsiteY0" fmla="*/ 0 h 471487"/>
                <a:gd name="connsiteX1" fmla="*/ 914400 w 914400"/>
                <a:gd name="connsiteY1" fmla="*/ 0 h 471487"/>
                <a:gd name="connsiteX2" fmla="*/ 914400 w 914400"/>
                <a:gd name="connsiteY2" fmla="*/ 471487 h 471487"/>
                <a:gd name="connsiteX3" fmla="*/ 0 w 914400"/>
                <a:gd name="connsiteY3" fmla="*/ 471487 h 471487"/>
                <a:gd name="connsiteX4" fmla="*/ 0 w 914400"/>
                <a:gd name="connsiteY4" fmla="*/ 0 h 471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471487">
                  <a:moveTo>
                    <a:pt x="0" y="0"/>
                  </a:moveTo>
                  <a:lnTo>
                    <a:pt x="914400" y="0"/>
                  </a:lnTo>
                  <a:lnTo>
                    <a:pt x="914400" y="471487"/>
                  </a:lnTo>
                  <a:lnTo>
                    <a:pt x="0" y="471487"/>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marL="0" lvl="0" indent="0" algn="ctr" defTabSz="1333500">
                <a:lnSpc>
                  <a:spcPct val="90000"/>
                </a:lnSpc>
                <a:spcBef>
                  <a:spcPct val="0"/>
                </a:spcBef>
                <a:spcAft>
                  <a:spcPct val="35000"/>
                </a:spcAft>
                <a:buNone/>
              </a:pPr>
              <a:endParaRPr lang="en-US" sz="3000" kern="1200"/>
            </a:p>
          </p:txBody>
        </p:sp>
      </p:grpSp>
      <p:grpSp>
        <p:nvGrpSpPr>
          <p:cNvPr id="86" name="Group 85"/>
          <p:cNvGrpSpPr>
            <a:grpSpLocks noChangeAspect="1"/>
          </p:cNvGrpSpPr>
          <p:nvPr/>
        </p:nvGrpSpPr>
        <p:grpSpPr>
          <a:xfrm>
            <a:off x="3576991" y="548680"/>
            <a:ext cx="5491336" cy="4671557"/>
            <a:chOff x="3378707" y="103625"/>
            <a:chExt cx="5491336" cy="4671557"/>
          </a:xfrm>
        </p:grpSpPr>
        <p:sp>
          <p:nvSpPr>
            <p:cNvPr id="87" name="Oval 86"/>
            <p:cNvSpPr>
              <a:spLocks noChangeAspect="1"/>
            </p:cNvSpPr>
            <p:nvPr/>
          </p:nvSpPr>
          <p:spPr>
            <a:xfrm>
              <a:off x="6949803" y="103625"/>
              <a:ext cx="1920240" cy="1920240"/>
            </a:xfrm>
            <a:prstGeom prst="ellipse">
              <a:avLst/>
            </a:prstGeom>
            <a:blipFill>
              <a:blip r:embed="rId9" cstate="print">
                <a:extLst>
                  <a:ext uri="{28A0092B-C50C-407E-A947-70E740481C1C}">
                    <a14:useLocalDpi xmlns:a14="http://schemas.microsoft.com/office/drawing/2010/main" val="0"/>
                  </a:ext>
                </a:extLst>
              </a:blip>
              <a:srcRect/>
              <a:stretch>
                <a:fillRect l="-36333" r="-19667"/>
              </a:stretch>
            </a:blipFill>
            <a:ln w="31750">
              <a:solidFill>
                <a:srgbClr val="00B0F0"/>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8" name="Freeform: Shape 87"/>
            <p:cNvSpPr/>
            <p:nvPr/>
          </p:nvSpPr>
          <p:spPr>
            <a:xfrm>
              <a:off x="3378707" y="3544600"/>
              <a:ext cx="2386584" cy="1230582"/>
            </a:xfrm>
            <a:custGeom>
              <a:avLst/>
              <a:gdLst>
                <a:gd name="connsiteX0" fmla="*/ 0 w 2386584"/>
                <a:gd name="connsiteY0" fmla="*/ 0 h 1230582"/>
                <a:gd name="connsiteX1" fmla="*/ 2386584 w 2386584"/>
                <a:gd name="connsiteY1" fmla="*/ 0 h 1230582"/>
                <a:gd name="connsiteX2" fmla="*/ 2386584 w 2386584"/>
                <a:gd name="connsiteY2" fmla="*/ 1230582 h 1230582"/>
                <a:gd name="connsiteX3" fmla="*/ 0 w 2386584"/>
                <a:gd name="connsiteY3" fmla="*/ 1230582 h 1230582"/>
                <a:gd name="connsiteX4" fmla="*/ 0 w 2386584"/>
                <a:gd name="connsiteY4" fmla="*/ 0 h 1230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6584" h="1230582">
                  <a:moveTo>
                    <a:pt x="0" y="0"/>
                  </a:moveTo>
                  <a:lnTo>
                    <a:pt x="2386584" y="0"/>
                  </a:lnTo>
                  <a:lnTo>
                    <a:pt x="2386584" y="1230582"/>
                  </a:lnTo>
                  <a:lnTo>
                    <a:pt x="0" y="1230582"/>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marL="0" lvl="0" indent="0" algn="ctr" defTabSz="2889250">
                <a:lnSpc>
                  <a:spcPct val="90000"/>
                </a:lnSpc>
                <a:spcBef>
                  <a:spcPct val="0"/>
                </a:spcBef>
                <a:spcAft>
                  <a:spcPct val="35000"/>
                </a:spcAft>
                <a:buNone/>
              </a:pPr>
              <a:endParaRPr lang="en-US" sz="6500" kern="1200"/>
            </a:p>
          </p:txBody>
        </p:sp>
      </p:grpSp>
      <p:sp>
        <p:nvSpPr>
          <p:cNvPr id="41" name="Oval 40"/>
          <p:cNvSpPr>
            <a:spLocks noChangeAspect="1"/>
          </p:cNvSpPr>
          <p:nvPr/>
        </p:nvSpPr>
        <p:spPr>
          <a:xfrm>
            <a:off x="5969607" y="1580356"/>
            <a:ext cx="1645920" cy="1645920"/>
          </a:xfrm>
          <a:prstGeom prst="ellipse">
            <a:avLst/>
          </a:prstGeom>
          <a:blipFill>
            <a:blip r:embed="rId10">
              <a:extLst>
                <a:ext uri="{28A0092B-C50C-407E-A947-70E740481C1C}">
                  <a14:useLocalDpi xmlns:a14="http://schemas.microsoft.com/office/drawing/2010/main" val="0"/>
                </a:ext>
              </a:extLst>
            </a:blip>
            <a:srcRect/>
            <a:stretch>
              <a:fillRect l="-23684" r="-76316"/>
            </a:stretch>
          </a:blipFill>
          <a:ln w="31750">
            <a:solidFill>
              <a:schemeClr val="accent1">
                <a:lumMod val="40000"/>
                <a:lumOff val="60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Tree>
    <p:extLst>
      <p:ext uri="{BB962C8B-B14F-4D97-AF65-F5344CB8AC3E}">
        <p14:creationId xmlns:p14="http://schemas.microsoft.com/office/powerpoint/2010/main" val="316796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1371996" y="260648"/>
            <a:ext cx="7859960"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000066"/>
                </a:solidFill>
                <a:latin typeface="Arial" panose="020B0604020202020204" pitchFamily="34" charset="0"/>
              </a:defRPr>
            </a:lvl1pPr>
            <a:lvl2pPr marL="742950" indent="-285750">
              <a:spcBef>
                <a:spcPct val="20000"/>
              </a:spcBef>
              <a:buChar char="–"/>
              <a:defRPr sz="2000">
                <a:solidFill>
                  <a:srgbClr val="000066"/>
                </a:solidFill>
                <a:latin typeface="Arial" panose="020B0604020202020204" pitchFamily="34" charset="0"/>
              </a:defRPr>
            </a:lvl2pPr>
            <a:lvl3pPr marL="1143000" indent="-228600">
              <a:spcBef>
                <a:spcPct val="20000"/>
              </a:spcBef>
              <a:buChar char="•"/>
              <a:defRPr sz="2400">
                <a:solidFill>
                  <a:srgbClr val="000066"/>
                </a:solidFill>
                <a:latin typeface="Arial" panose="020B0604020202020204" pitchFamily="34" charset="0"/>
              </a:defRPr>
            </a:lvl3pPr>
            <a:lvl4pPr marL="1600200" indent="-228600">
              <a:spcBef>
                <a:spcPct val="20000"/>
              </a:spcBef>
              <a:buChar char="–"/>
              <a:defRPr sz="2000">
                <a:solidFill>
                  <a:srgbClr val="000066"/>
                </a:solidFill>
                <a:latin typeface="Arial" panose="020B0604020202020204" pitchFamily="34" charset="0"/>
              </a:defRPr>
            </a:lvl4pPr>
            <a:lvl5pPr marL="2057400" indent="-228600">
              <a:spcBef>
                <a:spcPct val="20000"/>
              </a:spcBef>
              <a:buChar char="»"/>
              <a:defRPr sz="2000">
                <a:solidFill>
                  <a:srgbClr val="000066"/>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000066"/>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000066"/>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000066"/>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000066"/>
                </a:solidFill>
                <a:latin typeface="Arial" panose="020B0604020202020204" pitchFamily="34" charset="0"/>
              </a:defRPr>
            </a:lvl9pPr>
          </a:lstStyle>
          <a:p>
            <a:pPr algn="ctr" eaLnBrk="1" hangingPunct="1">
              <a:spcBef>
                <a:spcPct val="0"/>
              </a:spcBef>
              <a:buFontTx/>
              <a:buNone/>
            </a:pPr>
            <a:r>
              <a:rPr lang="en-US" altLang="en-US" sz="2800" dirty="0">
                <a:solidFill>
                  <a:srgbClr val="000072"/>
                </a:solidFill>
                <a:latin typeface="Century Gothic" panose="020B0502020202020204" pitchFamily="34" charset="0"/>
              </a:rPr>
              <a:t>Preventing</a:t>
            </a:r>
            <a:r>
              <a:rPr lang="en-US" altLang="en-US" sz="2600" dirty="0">
                <a:latin typeface="Century Gothic" panose="020B0502020202020204" pitchFamily="34" charset="0"/>
              </a:rPr>
              <a:t> Poisoning – focus on Lead </a:t>
            </a:r>
          </a:p>
        </p:txBody>
      </p:sp>
      <p:sp>
        <p:nvSpPr>
          <p:cNvPr id="6" name="TextBox 5"/>
          <p:cNvSpPr txBox="1"/>
          <p:nvPr/>
        </p:nvSpPr>
        <p:spPr>
          <a:xfrm>
            <a:off x="433352" y="1461259"/>
            <a:ext cx="8651552" cy="4632037"/>
          </a:xfrm>
          <a:prstGeom prst="rect">
            <a:avLst/>
          </a:prstGeom>
          <a:noFill/>
        </p:spPr>
        <p:txBody>
          <a:bodyPr wrap="square">
            <a:spAutoFit/>
          </a:bodyPr>
          <a:lstStyle/>
          <a:p>
            <a:pPr marL="285750" indent="-285750">
              <a:spcAft>
                <a:spcPts val="600"/>
              </a:spcAft>
              <a:buSzPct val="120000"/>
              <a:buFont typeface="Symbol" panose="05050102010706020507" pitchFamily="18" charset="2"/>
              <a:buChar char="-"/>
              <a:defRPr/>
            </a:pPr>
            <a:r>
              <a:rPr lang="en-US" altLang="en-US" sz="1800" dirty="0">
                <a:latin typeface="Century Gothic" panose="020B0502020202020204" pitchFamily="34" charset="0"/>
              </a:rPr>
              <a:t>Poisoning - One of the </a:t>
            </a:r>
            <a:r>
              <a:rPr lang="en-US" altLang="en-US" sz="1800" b="1" dirty="0">
                <a:latin typeface="Century Gothic" panose="020B0502020202020204" pitchFamily="34" charset="0"/>
              </a:rPr>
              <a:t>major threats to birds worldwide</a:t>
            </a:r>
          </a:p>
          <a:p>
            <a:pPr marL="285750" indent="-285750" eaLnBrk="1" hangingPunct="1">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CMS COP11 adopted </a:t>
            </a:r>
            <a:r>
              <a:rPr lang="en-US" sz="1800" b="1" dirty="0">
                <a:latin typeface="Century Gothic" panose="020B0502020202020204" pitchFamily="34" charset="0"/>
                <a:sym typeface="Wingdings" pitchFamily="2" charset="2"/>
              </a:rPr>
              <a:t>Guidelines</a:t>
            </a:r>
            <a:r>
              <a:rPr lang="en-US" sz="1800" dirty="0">
                <a:latin typeface="Century Gothic" panose="020B0502020202020204" pitchFamily="34" charset="0"/>
                <a:sym typeface="Wingdings" pitchFamily="2" charset="2"/>
              </a:rPr>
              <a:t> to prevent risks associated to 5 poisons including lead</a:t>
            </a:r>
          </a:p>
          <a:p>
            <a:pPr marL="285750" indent="-285750" eaLnBrk="1" hangingPunct="1">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Dedicated global Working Group under CMS to facilitate concerted efforts</a:t>
            </a:r>
          </a:p>
          <a:p>
            <a:pPr marL="285750" indent="-285750" eaLnBrk="1" hangingPunct="1">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WG also tasked with addressing either poison types or geographical regions for implementation of guidelines</a:t>
            </a:r>
          </a:p>
          <a:p>
            <a:pPr marL="285750" indent="-285750" eaLnBrk="1" hangingPunct="1">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Phasing out of lead in ammunition and fishing weights </a:t>
            </a:r>
            <a:r>
              <a:rPr lang="en-US" sz="1800" dirty="0">
                <a:latin typeface="Century Gothic" panose="020B0502020202020204" pitchFamily="34" charset="0"/>
                <a:sym typeface="Wingdings" pitchFamily="2" charset="2"/>
              </a:rPr>
              <a:t>still to be implemented</a:t>
            </a:r>
          </a:p>
          <a:p>
            <a:pPr eaLnBrk="1" hangingPunct="1">
              <a:spcAft>
                <a:spcPts val="600"/>
              </a:spcAft>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Endorse establishment of a global </a:t>
            </a:r>
            <a:r>
              <a:rPr lang="en-US" sz="1800" b="1" dirty="0">
                <a:latin typeface="Century Gothic" panose="020B0502020202020204" pitchFamily="34" charset="0"/>
                <a:sym typeface="Wingdings" pitchFamily="2" charset="2"/>
              </a:rPr>
              <a:t>Lead Task Force </a:t>
            </a:r>
            <a:r>
              <a:rPr lang="en-US" sz="1800" dirty="0">
                <a:latin typeface="Century Gothic" panose="020B0502020202020204" pitchFamily="34" charset="0"/>
                <a:sym typeface="Wingdings" pitchFamily="2" charset="2"/>
              </a:rPr>
              <a:t>to bring together key players and promote actions to minimize use of lead in hunting ammunition, fishing weights as well as leaded paint, discarded lead and that emanating from industrial mining and smelting processes. </a:t>
            </a:r>
          </a:p>
          <a:p>
            <a:pPr eaLnBrk="1" hangingPunct="1">
              <a:spcAft>
                <a:spcPts val="600"/>
              </a:spcAft>
              <a:defRPr/>
            </a:pPr>
            <a:endParaRPr lang="en-US" sz="800" dirty="0">
              <a:latin typeface="Century Gothic" panose="020B0502020202020204" pitchFamily="34" charset="0"/>
              <a:sym typeface="Wingdings" pitchFamily="2" charset="2"/>
            </a:endParaRPr>
          </a:p>
        </p:txBody>
      </p:sp>
      <p:pic>
        <p:nvPicPr>
          <p:cNvPr id="2" name="Picture 1"/>
          <p:cNvPicPr preferRelativeResize="0">
            <a:picLocks/>
          </p:cNvPicPr>
          <p:nvPr/>
        </p:nvPicPr>
        <p:blipFill rotWithShape="1">
          <a:blip r:embed="rId3" cstate="print">
            <a:extLst>
              <a:ext uri="{28A0092B-C50C-407E-A947-70E740481C1C}">
                <a14:useLocalDpi xmlns:a14="http://schemas.microsoft.com/office/drawing/2010/main" val="0"/>
              </a:ext>
            </a:extLst>
          </a:blip>
          <a:srcRect l="13776" t="12417" r="13073" b="12417"/>
          <a:stretch/>
        </p:blipFill>
        <p:spPr>
          <a:xfrm>
            <a:off x="35496" y="6093296"/>
            <a:ext cx="1463040" cy="713232"/>
          </a:xfrm>
          <a:prstGeom prst="rect">
            <a:avLst/>
          </a:prstGeom>
        </p:spPr>
      </p:pic>
      <p:pic>
        <p:nvPicPr>
          <p:cNvPr id="7" name="Picture 6"/>
          <p:cNvPicPr preferRelativeResize="0">
            <a:picLocks/>
          </p:cNvPicPr>
          <p:nvPr/>
        </p:nvPicPr>
        <p:blipFill rotWithShape="1">
          <a:blip r:embed="rId4" cstate="print">
            <a:extLst>
              <a:ext uri="{28A0092B-C50C-407E-A947-70E740481C1C}">
                <a14:useLocalDpi xmlns:a14="http://schemas.microsoft.com/office/drawing/2010/main" val="0"/>
              </a:ext>
            </a:extLst>
          </a:blip>
          <a:srcRect l="8263" t="24199" r="12988" b="8954"/>
          <a:stretch/>
        </p:blipFill>
        <p:spPr>
          <a:xfrm>
            <a:off x="7621864" y="6091860"/>
            <a:ext cx="1463040" cy="713232"/>
          </a:xfrm>
          <a:prstGeom prst="rect">
            <a:avLst/>
          </a:prstGeom>
        </p:spPr>
      </p:pic>
      <p:pic>
        <p:nvPicPr>
          <p:cNvPr id="8" name="Picture 7"/>
          <p:cNvPicPr preferRelativeResize="0">
            <a:picLocks/>
          </p:cNvPicPr>
          <p:nvPr/>
        </p:nvPicPr>
        <p:blipFill rotWithShape="1">
          <a:blip r:embed="rId5" cstate="print">
            <a:extLst>
              <a:ext uri="{28A0092B-C50C-407E-A947-70E740481C1C}">
                <a14:useLocalDpi xmlns:a14="http://schemas.microsoft.com/office/drawing/2010/main" val="0"/>
              </a:ext>
            </a:extLst>
          </a:blip>
          <a:srcRect l="4163" t="16726" r="8919" b="25044"/>
          <a:stretch/>
        </p:blipFill>
        <p:spPr>
          <a:xfrm>
            <a:off x="1538112" y="6093296"/>
            <a:ext cx="1463040" cy="713232"/>
          </a:xfrm>
          <a:prstGeom prst="rect">
            <a:avLst/>
          </a:prstGeom>
        </p:spPr>
      </p:pic>
      <p:pic>
        <p:nvPicPr>
          <p:cNvPr id="9" name="Picture 8"/>
          <p:cNvPicPr preferRelativeResize="0">
            <a:picLocks/>
          </p:cNvPicPr>
          <p:nvPr/>
        </p:nvPicPr>
        <p:blipFill rotWithShape="1">
          <a:blip r:embed="rId6" cstate="print">
            <a:extLst>
              <a:ext uri="{28A0092B-C50C-407E-A947-70E740481C1C}">
                <a14:useLocalDpi xmlns:a14="http://schemas.microsoft.com/office/drawing/2010/main" val="0"/>
              </a:ext>
            </a:extLst>
          </a:blip>
          <a:srcRect l="1176" t="23750" r="16925"/>
          <a:stretch/>
        </p:blipFill>
        <p:spPr>
          <a:xfrm>
            <a:off x="4570456" y="6088446"/>
            <a:ext cx="1463040" cy="713232"/>
          </a:xfrm>
          <a:prstGeom prst="rect">
            <a:avLst/>
          </a:prstGeom>
        </p:spPr>
      </p:pic>
      <p:pic>
        <p:nvPicPr>
          <p:cNvPr id="10" name="Picture 9"/>
          <p:cNvPicPr preferRelativeResize="0">
            <a:picLocks/>
          </p:cNvPicPr>
          <p:nvPr/>
        </p:nvPicPr>
        <p:blipFill rotWithShape="1">
          <a:blip r:embed="rId7">
            <a:extLst>
              <a:ext uri="{28A0092B-C50C-407E-A947-70E740481C1C}">
                <a14:useLocalDpi xmlns:a14="http://schemas.microsoft.com/office/drawing/2010/main" val="0"/>
              </a:ext>
            </a:extLst>
          </a:blip>
          <a:srcRect t="23318" b="29247"/>
          <a:stretch/>
        </p:blipFill>
        <p:spPr>
          <a:xfrm>
            <a:off x="6094816" y="6088102"/>
            <a:ext cx="1463040" cy="713232"/>
          </a:xfrm>
          <a:prstGeom prst="rect">
            <a:avLst/>
          </a:prstGeom>
        </p:spPr>
      </p:pic>
      <p:pic>
        <p:nvPicPr>
          <p:cNvPr id="11" name="Picture 10"/>
          <p:cNvPicPr preferRelativeResize="0">
            <a:picLocks/>
          </p:cNvPicPr>
          <p:nvPr/>
        </p:nvPicPr>
        <p:blipFill>
          <a:blip r:embed="rId8">
            <a:extLst>
              <a:ext uri="{28A0092B-C50C-407E-A947-70E740481C1C}">
                <a14:useLocalDpi xmlns:a14="http://schemas.microsoft.com/office/drawing/2010/main" val="0"/>
              </a:ext>
            </a:extLst>
          </a:blip>
          <a:stretch>
            <a:fillRect/>
          </a:stretch>
        </p:blipFill>
        <p:spPr>
          <a:xfrm>
            <a:off x="3046096" y="6088102"/>
            <a:ext cx="1463040" cy="713232"/>
          </a:xfrm>
          <a:prstGeom prst="rect">
            <a:avLst/>
          </a:prstGeom>
        </p:spPr>
      </p:pic>
      <p:sp>
        <p:nvSpPr>
          <p:cNvPr id="16" name="TextBox 15"/>
          <p:cNvSpPr txBox="1"/>
          <p:nvPr/>
        </p:nvSpPr>
        <p:spPr>
          <a:xfrm>
            <a:off x="288205" y="4355812"/>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12" name="TextBox 11"/>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Tree>
    <p:extLst>
      <p:ext uri="{BB962C8B-B14F-4D97-AF65-F5344CB8AC3E}">
        <p14:creationId xmlns:p14="http://schemas.microsoft.com/office/powerpoint/2010/main" val="2832953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86788" y="6070813"/>
            <a:ext cx="8950829" cy="731176"/>
            <a:chOff x="86788" y="6070813"/>
            <a:chExt cx="8950829" cy="731176"/>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88" y="6074935"/>
              <a:ext cx="1642175" cy="724903"/>
            </a:xfrm>
            <a:prstGeom prst="rect">
              <a:avLst/>
            </a:prstGeom>
          </p:spPr>
        </p:pic>
        <p:pic>
          <p:nvPicPr>
            <p:cNvPr id="12" name="Picture 11"/>
            <p:cNvPicPr preferRelativeResize="0">
              <a:picLocks/>
            </p:cNvPicPr>
            <p:nvPr/>
          </p:nvPicPr>
          <p:blipFill rotWithShape="1">
            <a:blip r:embed="rId4">
              <a:extLst>
                <a:ext uri="{28A0092B-C50C-407E-A947-70E740481C1C}">
                  <a14:useLocalDpi xmlns:a14="http://schemas.microsoft.com/office/drawing/2010/main" val="0"/>
                </a:ext>
              </a:extLst>
            </a:blip>
            <a:srcRect t="11031" b="14928"/>
            <a:stretch/>
          </p:blipFill>
          <p:spPr>
            <a:xfrm>
              <a:off x="1873683" y="6078725"/>
              <a:ext cx="1295440" cy="722376"/>
            </a:xfrm>
            <a:prstGeom prst="rect">
              <a:avLst/>
            </a:prstGeom>
          </p:spPr>
        </p:pic>
        <p:pic>
          <p:nvPicPr>
            <p:cNvPr id="14" name="Picture 13"/>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142017" y="6070813"/>
              <a:ext cx="1238053" cy="717684"/>
            </a:xfrm>
            <a:prstGeom prst="rect">
              <a:avLst/>
            </a:prstGeom>
          </p:spPr>
        </p:pic>
        <p:pic>
          <p:nvPicPr>
            <p:cNvPr id="16" name="Picture 15"/>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a:off x="7536756" y="6070813"/>
              <a:ext cx="1500861" cy="722376"/>
            </a:xfrm>
            <a:prstGeom prst="rect">
              <a:avLst/>
            </a:prstGeom>
          </p:spPr>
        </p:pic>
        <p:pic>
          <p:nvPicPr>
            <p:cNvPr id="19" name="Picture 18"/>
            <p:cNvPicPr preferRelativeResize="0">
              <a:picLocks/>
            </p:cNvPicPr>
            <p:nvPr/>
          </p:nvPicPr>
          <p:blipFill rotWithShape="1">
            <a:blip r:embed="rId7"/>
            <a:srcRect t="6913" b="10830"/>
            <a:stretch/>
          </p:blipFill>
          <p:spPr>
            <a:xfrm>
              <a:off x="3293361" y="6079613"/>
              <a:ext cx="1207237" cy="722376"/>
            </a:xfrm>
            <a:prstGeom prst="rect">
              <a:avLst/>
            </a:prstGeom>
          </p:spPr>
        </p:pic>
        <p:pic>
          <p:nvPicPr>
            <p:cNvPr id="23" name="Picture 22"/>
            <p:cNvPicPr preferRelativeResize="0">
              <a:picLocks/>
            </p:cNvPicPr>
            <p:nvPr/>
          </p:nvPicPr>
          <p:blipFill rotWithShape="1">
            <a:blip r:embed="rId8" cstate="print">
              <a:extLst>
                <a:ext uri="{28A0092B-C50C-407E-A947-70E740481C1C}">
                  <a14:useLocalDpi xmlns:a14="http://schemas.microsoft.com/office/drawing/2010/main" val="0"/>
                </a:ext>
              </a:extLst>
            </a:blip>
            <a:srcRect l="5183" t="8842" b="12958"/>
            <a:stretch/>
          </p:blipFill>
          <p:spPr>
            <a:xfrm>
              <a:off x="4639111" y="6077462"/>
              <a:ext cx="1346221" cy="722376"/>
            </a:xfrm>
            <a:prstGeom prst="rect">
              <a:avLst/>
            </a:prstGeom>
          </p:spPr>
        </p:pic>
      </p:grpSp>
      <p:sp>
        <p:nvSpPr>
          <p:cNvPr id="25" name="Title 1"/>
          <p:cNvSpPr txBox="1">
            <a:spLocks/>
          </p:cNvSpPr>
          <p:nvPr/>
        </p:nvSpPr>
        <p:spPr bwMode="auto">
          <a:xfrm>
            <a:off x="1691680" y="260648"/>
            <a:ext cx="6877050"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eaLnBrk="1" hangingPunct="1">
              <a:buFontTx/>
              <a:buNone/>
              <a:defRPr sz="2800">
                <a:solidFill>
                  <a:srgbClr val="000072"/>
                </a:solidFill>
                <a:latin typeface="Century Gothic" panose="020B0502020202020204" pitchFamily="34" charset="0"/>
              </a:defRPr>
            </a:lvl1pPr>
            <a:lvl2pPr marL="742950" indent="-285750">
              <a:spcBef>
                <a:spcPct val="20000"/>
              </a:spcBef>
              <a:buChar char="–"/>
              <a:defRPr sz="2000">
                <a:latin typeface="Arial" panose="020B0604020202020204" pitchFamily="34" charset="0"/>
              </a:defRPr>
            </a:lvl2pPr>
            <a:lvl3pPr marL="1143000" indent="-228600">
              <a:spcBef>
                <a:spcPct val="20000"/>
              </a:spcBef>
              <a:buChar char="•"/>
              <a:defRPr sz="2400">
                <a:latin typeface="Arial" panose="020B0604020202020204" pitchFamily="34" charset="0"/>
              </a:defRPr>
            </a:lvl3pPr>
            <a:lvl4pPr marL="1600200" indent="-228600">
              <a:spcBef>
                <a:spcPct val="20000"/>
              </a:spcBef>
              <a:buChar char="–"/>
              <a:defRPr sz="2000">
                <a:latin typeface="Arial" panose="020B0604020202020204" pitchFamily="34" charset="0"/>
              </a:defRPr>
            </a:lvl4pPr>
            <a:lvl5pPr marL="2057400" indent="-228600">
              <a:spcBef>
                <a:spcPct val="20000"/>
              </a:spcBef>
              <a:buChar char="»"/>
              <a:defRPr sz="2000">
                <a:latin typeface="Arial" panose="020B0604020202020204" pitchFamily="34" charset="0"/>
              </a:defRPr>
            </a:lvl5pPr>
            <a:lvl6pPr marL="2514600" indent="-228600" eaLnBrk="0" fontAlgn="base" hangingPunct="0">
              <a:spcBef>
                <a:spcPct val="20000"/>
              </a:spcBef>
              <a:spcAft>
                <a:spcPct val="0"/>
              </a:spcAft>
              <a:buChar char="»"/>
              <a:defRPr sz="2000">
                <a:latin typeface="Arial" panose="020B0604020202020204" pitchFamily="34" charset="0"/>
              </a:defRPr>
            </a:lvl6pPr>
            <a:lvl7pPr marL="2971800" indent="-228600" eaLnBrk="0" fontAlgn="base" hangingPunct="0">
              <a:spcBef>
                <a:spcPct val="20000"/>
              </a:spcBef>
              <a:spcAft>
                <a:spcPct val="0"/>
              </a:spcAft>
              <a:buChar char="»"/>
              <a:defRPr sz="2000">
                <a:latin typeface="Arial" panose="020B0604020202020204" pitchFamily="34" charset="0"/>
              </a:defRPr>
            </a:lvl7pPr>
            <a:lvl8pPr marL="3429000" indent="-228600" eaLnBrk="0" fontAlgn="base" hangingPunct="0">
              <a:spcBef>
                <a:spcPct val="20000"/>
              </a:spcBef>
              <a:spcAft>
                <a:spcPct val="0"/>
              </a:spcAft>
              <a:buChar char="»"/>
              <a:defRPr sz="2000">
                <a:latin typeface="Arial" panose="020B0604020202020204" pitchFamily="34" charset="0"/>
              </a:defRPr>
            </a:lvl8pPr>
            <a:lvl9pPr marL="3886200" indent="-228600" eaLnBrk="0" fontAlgn="base" hangingPunct="0">
              <a:spcBef>
                <a:spcPct val="20000"/>
              </a:spcBef>
              <a:spcAft>
                <a:spcPct val="0"/>
              </a:spcAft>
              <a:buChar char="»"/>
              <a:defRPr sz="2000">
                <a:latin typeface="Arial" panose="020B0604020202020204" pitchFamily="34" charset="0"/>
              </a:defRPr>
            </a:lvl9pPr>
          </a:lstStyle>
          <a:p>
            <a:r>
              <a:rPr lang="en-US" altLang="en-US" dirty="0"/>
              <a:t>Marine Debris</a:t>
            </a:r>
          </a:p>
        </p:txBody>
      </p:sp>
      <p:sp>
        <p:nvSpPr>
          <p:cNvPr id="28" name="TextBox 27"/>
          <p:cNvSpPr txBox="1"/>
          <p:nvPr/>
        </p:nvSpPr>
        <p:spPr>
          <a:xfrm>
            <a:off x="353822" y="4653136"/>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29" name="TextBox 28"/>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
        <p:nvSpPr>
          <p:cNvPr id="30" name="TextBox 29"/>
          <p:cNvSpPr txBox="1"/>
          <p:nvPr/>
        </p:nvSpPr>
        <p:spPr>
          <a:xfrm>
            <a:off x="269874" y="1412776"/>
            <a:ext cx="8461448" cy="4431983"/>
          </a:xfrm>
          <a:prstGeom prst="rect">
            <a:avLst/>
          </a:prstGeom>
          <a:noFill/>
        </p:spPr>
        <p:txBody>
          <a:bodyPr wrap="square">
            <a:spAutoFit/>
          </a:bodyPr>
          <a:lstStyle/>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rPr>
              <a:t>5.25 trillion pieces of plastic debris in the ocean;</a:t>
            </a: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rPr>
              <a:t>Micro-</a:t>
            </a:r>
            <a:r>
              <a:rPr lang="en-US" sz="1800" b="1" dirty="0" err="1">
                <a:latin typeface="Century Gothic" panose="020B0502020202020204" pitchFamily="34" charset="0"/>
              </a:rPr>
              <a:t>platics</a:t>
            </a:r>
            <a:r>
              <a:rPr lang="en-US" sz="1800" dirty="0">
                <a:latin typeface="Century Gothic" panose="020B0502020202020204" pitchFamily="34" charset="0"/>
              </a:rPr>
              <a:t>, now prevalent in all the world’s oceans, carry an additional risk: research has shown that toxins attach easily to </a:t>
            </a:r>
            <a:r>
              <a:rPr lang="en-GB" sz="1800" dirty="0">
                <a:latin typeface="Century Gothic" panose="020B0502020202020204" pitchFamily="34" charset="0"/>
              </a:rPr>
              <a:t>plastics, which therefore concentrate contaminants</a:t>
            </a: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640,000 </a:t>
            </a:r>
            <a:r>
              <a:rPr lang="en-US" sz="1800" dirty="0" err="1">
                <a:latin typeface="Century Gothic" panose="020B0502020202020204" pitchFamily="34" charset="0"/>
                <a:sym typeface="Wingdings" pitchFamily="2" charset="2"/>
              </a:rPr>
              <a:t>tonnes</a:t>
            </a:r>
            <a:r>
              <a:rPr lang="en-US" sz="1800" dirty="0">
                <a:latin typeface="Century Gothic" panose="020B0502020202020204" pitchFamily="34" charset="0"/>
                <a:sym typeface="Wingdings" pitchFamily="2" charset="2"/>
              </a:rPr>
              <a:t> of ‘</a:t>
            </a:r>
            <a:r>
              <a:rPr lang="en-US" sz="1800" b="1" dirty="0">
                <a:latin typeface="Century Gothic" panose="020B0502020202020204" pitchFamily="34" charset="0"/>
                <a:sym typeface="Wingdings" pitchFamily="2" charset="2"/>
              </a:rPr>
              <a:t>ghost gear</a:t>
            </a:r>
            <a:r>
              <a:rPr lang="en-US" sz="1800" dirty="0">
                <a:latin typeface="Century Gothic" panose="020B0502020202020204" pitchFamily="34" charset="0"/>
                <a:sym typeface="Wingdings" pitchFamily="2" charset="2"/>
              </a:rPr>
              <a:t>’ - abandoned, lost or otherwise discarded fishing gear  – currently in our ocean, accounting for about </a:t>
            </a:r>
            <a:r>
              <a:rPr lang="en-US" sz="1800" b="1" dirty="0">
                <a:latin typeface="Century Gothic" panose="020B0502020202020204" pitchFamily="34" charset="0"/>
                <a:sym typeface="Wingdings" pitchFamily="2" charset="2"/>
              </a:rPr>
              <a:t>10 per cent of the total plastic waste in the sea; </a:t>
            </a: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Marine debris can be harmful to humans and animals </a:t>
            </a:r>
            <a:r>
              <a:rPr lang="en-US" sz="1800" dirty="0">
                <a:latin typeface="Century Gothic" panose="020B0502020202020204" pitchFamily="34" charset="0"/>
                <a:sym typeface="Wingdings" pitchFamily="2" charset="2"/>
              </a:rPr>
              <a:t>by causing direct injuries, damaging boat engines, destroying coral reefs, entangling animals or blocking their digestive systems</a:t>
            </a:r>
          </a:p>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Adopt Resolution to tackle the problem, including that of ‘ghost gear’ and micro-plastics.</a:t>
            </a:r>
          </a:p>
        </p:txBody>
      </p:sp>
    </p:spTree>
    <p:extLst>
      <p:ext uri="{BB962C8B-B14F-4D97-AF65-F5344CB8AC3E}">
        <p14:creationId xmlns:p14="http://schemas.microsoft.com/office/powerpoint/2010/main" val="3501469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NorthernRightWhale03_Leigh Ogden_PP"/>
          <p:cNvPicPr preferRelativeResize="0">
            <a:picLocks noChangeArrowheads="1"/>
          </p:cNvPicPr>
          <p:nvPr/>
        </p:nvPicPr>
        <p:blipFill>
          <a:blip r:embed="rId2" cstate="print"/>
          <a:srcRect/>
          <a:stretch>
            <a:fillRect/>
          </a:stretch>
        </p:blipFill>
        <p:spPr bwMode="auto">
          <a:xfrm>
            <a:off x="1380498" y="6071425"/>
            <a:ext cx="1463040" cy="722376"/>
          </a:xfrm>
          <a:prstGeom prst="rect">
            <a:avLst/>
          </a:prstGeom>
          <a:noFill/>
          <a:ln w="9525">
            <a:noFill/>
            <a:miter lim="800000"/>
            <a:headEnd/>
            <a:tailEnd/>
          </a:ln>
        </p:spPr>
      </p:pic>
      <p:sp>
        <p:nvSpPr>
          <p:cNvPr id="13" name="Title 1"/>
          <p:cNvSpPr txBox="1">
            <a:spLocks/>
          </p:cNvSpPr>
          <p:nvPr/>
        </p:nvSpPr>
        <p:spPr bwMode="auto">
          <a:xfrm>
            <a:off x="1691680" y="260648"/>
            <a:ext cx="6877050"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eaLnBrk="1" hangingPunct="1">
              <a:buFontTx/>
              <a:buNone/>
              <a:defRPr sz="2800">
                <a:solidFill>
                  <a:srgbClr val="000072"/>
                </a:solidFill>
                <a:latin typeface="Century Gothic" panose="020B0502020202020204" pitchFamily="34" charset="0"/>
              </a:defRPr>
            </a:lvl1pPr>
            <a:lvl2pPr marL="742950" indent="-285750">
              <a:spcBef>
                <a:spcPct val="20000"/>
              </a:spcBef>
              <a:buChar char="–"/>
              <a:defRPr sz="2000">
                <a:latin typeface="Arial" panose="020B0604020202020204" pitchFamily="34" charset="0"/>
              </a:defRPr>
            </a:lvl2pPr>
            <a:lvl3pPr marL="1143000" indent="-228600">
              <a:spcBef>
                <a:spcPct val="20000"/>
              </a:spcBef>
              <a:buChar char="•"/>
              <a:defRPr sz="2400">
                <a:latin typeface="Arial" panose="020B0604020202020204" pitchFamily="34" charset="0"/>
              </a:defRPr>
            </a:lvl3pPr>
            <a:lvl4pPr marL="1600200" indent="-228600">
              <a:spcBef>
                <a:spcPct val="20000"/>
              </a:spcBef>
              <a:buChar char="–"/>
              <a:defRPr sz="2000">
                <a:latin typeface="Arial" panose="020B0604020202020204" pitchFamily="34" charset="0"/>
              </a:defRPr>
            </a:lvl4pPr>
            <a:lvl5pPr marL="2057400" indent="-228600">
              <a:spcBef>
                <a:spcPct val="20000"/>
              </a:spcBef>
              <a:buChar char="»"/>
              <a:defRPr sz="2000">
                <a:latin typeface="Arial" panose="020B0604020202020204" pitchFamily="34" charset="0"/>
              </a:defRPr>
            </a:lvl5pPr>
            <a:lvl6pPr marL="2514600" indent="-228600" eaLnBrk="0" fontAlgn="base" hangingPunct="0">
              <a:spcBef>
                <a:spcPct val="20000"/>
              </a:spcBef>
              <a:spcAft>
                <a:spcPct val="0"/>
              </a:spcAft>
              <a:buChar char="»"/>
              <a:defRPr sz="2000">
                <a:latin typeface="Arial" panose="020B0604020202020204" pitchFamily="34" charset="0"/>
              </a:defRPr>
            </a:lvl6pPr>
            <a:lvl7pPr marL="2971800" indent="-228600" eaLnBrk="0" fontAlgn="base" hangingPunct="0">
              <a:spcBef>
                <a:spcPct val="20000"/>
              </a:spcBef>
              <a:spcAft>
                <a:spcPct val="0"/>
              </a:spcAft>
              <a:buChar char="»"/>
              <a:defRPr sz="2000">
                <a:latin typeface="Arial" panose="020B0604020202020204" pitchFamily="34" charset="0"/>
              </a:defRPr>
            </a:lvl7pPr>
            <a:lvl8pPr marL="3429000" indent="-228600" eaLnBrk="0" fontAlgn="base" hangingPunct="0">
              <a:spcBef>
                <a:spcPct val="20000"/>
              </a:spcBef>
              <a:spcAft>
                <a:spcPct val="0"/>
              </a:spcAft>
              <a:buChar char="»"/>
              <a:defRPr sz="2000">
                <a:latin typeface="Arial" panose="020B0604020202020204" pitchFamily="34" charset="0"/>
              </a:defRPr>
            </a:lvl8pPr>
            <a:lvl9pPr marL="3886200" indent="-228600" eaLnBrk="0" fontAlgn="base" hangingPunct="0">
              <a:spcBef>
                <a:spcPct val="20000"/>
              </a:spcBef>
              <a:spcAft>
                <a:spcPct val="0"/>
              </a:spcAft>
              <a:buChar char="»"/>
              <a:defRPr sz="2000">
                <a:latin typeface="Arial" panose="020B0604020202020204" pitchFamily="34" charset="0"/>
              </a:defRPr>
            </a:lvl9pPr>
          </a:lstStyle>
          <a:p>
            <a:r>
              <a:rPr lang="en-US" altLang="en-US" dirty="0"/>
              <a:t>Underwater Noise</a:t>
            </a:r>
          </a:p>
        </p:txBody>
      </p:sp>
      <p:sp>
        <p:nvSpPr>
          <p:cNvPr id="14" name="TextBox 13"/>
          <p:cNvSpPr txBox="1"/>
          <p:nvPr/>
        </p:nvSpPr>
        <p:spPr>
          <a:xfrm>
            <a:off x="388195" y="4283804"/>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15" name="TextBox 14"/>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
        <p:nvSpPr>
          <p:cNvPr id="16" name="TextBox 15"/>
          <p:cNvSpPr txBox="1"/>
          <p:nvPr/>
        </p:nvSpPr>
        <p:spPr>
          <a:xfrm>
            <a:off x="431032" y="1196752"/>
            <a:ext cx="8461448" cy="4632037"/>
          </a:xfrm>
          <a:prstGeom prst="rect">
            <a:avLst/>
          </a:prstGeom>
          <a:noFill/>
        </p:spPr>
        <p:txBody>
          <a:bodyPr wrap="square">
            <a:spAutoFit/>
          </a:bodyPr>
          <a:lstStyle/>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rPr>
              <a:t>Marine wildlife, particularly mammals and fish, depend on sound </a:t>
            </a:r>
            <a:r>
              <a:rPr lang="en-US" sz="1800" dirty="0">
                <a:latin typeface="Century Gothic" panose="020B0502020202020204" pitchFamily="34" charset="0"/>
              </a:rPr>
              <a:t>for all aspects of their life </a:t>
            </a: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rPr>
              <a:t>The direct detrimental impacts of human-generated noise which these species can suffer are multiple and depend on the nature of noise</a:t>
            </a: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Noise</a:t>
            </a:r>
            <a:r>
              <a:rPr lang="en-US" sz="1800" dirty="0">
                <a:latin typeface="Century Gothic" panose="020B0502020202020204" pitchFamily="34" charset="0"/>
                <a:sym typeface="Wingdings" pitchFamily="2" charset="2"/>
              </a:rPr>
              <a:t> has been shown to be </a:t>
            </a:r>
            <a:r>
              <a:rPr lang="en-US" sz="1800" b="1" dirty="0">
                <a:latin typeface="Century Gothic" panose="020B0502020202020204" pitchFamily="34" charset="0"/>
                <a:sym typeface="Wingdings" pitchFamily="2" charset="2"/>
              </a:rPr>
              <a:t>deadly for at least some species of whales </a:t>
            </a:r>
            <a:r>
              <a:rPr lang="en-US" sz="1800" dirty="0">
                <a:latin typeface="Century Gothic" panose="020B0502020202020204" pitchFamily="34" charset="0"/>
                <a:sym typeface="Wingdings" pitchFamily="2" charset="2"/>
              </a:rPr>
              <a:t>with evidence linking intense military sonars with fatal whale </a:t>
            </a:r>
            <a:r>
              <a:rPr lang="en-US" sz="1800" dirty="0" err="1">
                <a:latin typeface="Century Gothic" panose="020B0502020202020204" pitchFamily="34" charset="0"/>
                <a:sym typeface="Wingdings" pitchFamily="2" charset="2"/>
              </a:rPr>
              <a:t>strandings</a:t>
            </a:r>
            <a:r>
              <a:rPr lang="en-US" sz="1800" dirty="0">
                <a:latin typeface="Century Gothic" panose="020B0502020202020204" pitchFamily="34" charset="0"/>
                <a:sym typeface="Wingdings" pitchFamily="2" charset="2"/>
              </a:rPr>
              <a:t>. </a:t>
            </a:r>
            <a:r>
              <a:rPr lang="en-US" sz="1800" b="1" dirty="0">
                <a:latin typeface="Century Gothic" panose="020B0502020202020204" pitchFamily="34" charset="0"/>
                <a:sym typeface="Wingdings" pitchFamily="2" charset="2"/>
              </a:rPr>
              <a:t>Reduced fish catch rates of 50-80 per cent near seismic surveys </a:t>
            </a:r>
            <a:r>
              <a:rPr lang="en-US" sz="1800" dirty="0">
                <a:latin typeface="Century Gothic" panose="020B0502020202020204" pitchFamily="34" charset="0"/>
                <a:sym typeface="Wingdings" pitchFamily="2" charset="2"/>
              </a:rPr>
              <a:t>have also been reported in some species affecting fishing activities and communities</a:t>
            </a:r>
          </a:p>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Adopt </a:t>
            </a:r>
            <a:r>
              <a:rPr lang="en-US" sz="1800" b="1" dirty="0">
                <a:latin typeface="Century Gothic" panose="020B0502020202020204" pitchFamily="34" charset="0"/>
                <a:sym typeface="Wingdings" pitchFamily="2" charset="2"/>
              </a:rPr>
              <a:t>CMS Family Guidelines on Environmental Impact Assessments for Marine Noise-generating Activities</a:t>
            </a:r>
            <a:r>
              <a:rPr lang="en-US" sz="1800" dirty="0">
                <a:latin typeface="Century Gothic" panose="020B0502020202020204" pitchFamily="34" charset="0"/>
                <a:sym typeface="Wingdings" pitchFamily="2" charset="2"/>
              </a:rPr>
              <a:t> which were developed following an extensive consultation process involving governments, organizations and private sector</a:t>
            </a:r>
          </a:p>
        </p:txBody>
      </p:sp>
      <p:pic>
        <p:nvPicPr>
          <p:cNvPr id="18" name="Picture 17"/>
          <p:cNvPicPr preferRelativeResize="0">
            <a:picLocks/>
          </p:cNvPicPr>
          <p:nvPr/>
        </p:nvPicPr>
        <p:blipFill rotWithShape="1">
          <a:blip r:embed="rId3" cstate="print">
            <a:extLst>
              <a:ext uri="{28A0092B-C50C-407E-A947-70E740481C1C}">
                <a14:useLocalDpi xmlns:a14="http://schemas.microsoft.com/office/drawing/2010/main" val="0"/>
              </a:ext>
            </a:extLst>
          </a:blip>
          <a:srcRect t="12802" b="12522"/>
          <a:stretch/>
        </p:blipFill>
        <p:spPr>
          <a:xfrm>
            <a:off x="35496" y="6071425"/>
            <a:ext cx="1291815" cy="722376"/>
          </a:xfrm>
          <a:prstGeom prst="rect">
            <a:avLst/>
          </a:prstGeom>
        </p:spPr>
      </p:pic>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t="12992"/>
          <a:stretch/>
        </p:blipFill>
        <p:spPr>
          <a:xfrm>
            <a:off x="4903952" y="6080800"/>
            <a:ext cx="1475598" cy="721386"/>
          </a:xfrm>
          <a:prstGeom prst="rect">
            <a:avLst/>
          </a:prstGeom>
        </p:spPr>
      </p:pic>
      <p:pic>
        <p:nvPicPr>
          <p:cNvPr id="22" name="Picture 21"/>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6438306" y="6080305"/>
            <a:ext cx="1283304" cy="722376"/>
          </a:xfrm>
          <a:prstGeom prst="rect">
            <a:avLst/>
          </a:prstGeom>
        </p:spPr>
      </p:pic>
      <p:pic>
        <p:nvPicPr>
          <p:cNvPr id="24" name="Picture 23"/>
          <p:cNvPicPr preferRelativeResize="0">
            <a:picLocks/>
          </p:cNvPicPr>
          <p:nvPr/>
        </p:nvPicPr>
        <p:blipFill rotWithShape="1">
          <a:blip r:embed="rId6">
            <a:extLst>
              <a:ext uri="{28A0092B-C50C-407E-A947-70E740481C1C}">
                <a14:useLocalDpi xmlns:a14="http://schemas.microsoft.com/office/drawing/2010/main" val="0"/>
              </a:ext>
            </a:extLst>
          </a:blip>
          <a:srcRect l="3044" t="1849" r="1950" b="1849"/>
          <a:stretch/>
        </p:blipFill>
        <p:spPr>
          <a:xfrm>
            <a:off x="7764380" y="6080305"/>
            <a:ext cx="1348193" cy="722376"/>
          </a:xfrm>
          <a:prstGeom prst="rect">
            <a:avLst/>
          </a:prstGeom>
        </p:spPr>
      </p:pic>
      <p:pic>
        <p:nvPicPr>
          <p:cNvPr id="26" name="Picture 25"/>
          <p:cNvPicPr>
            <a:picLocks noChangeAspect="1"/>
          </p:cNvPicPr>
          <p:nvPr/>
        </p:nvPicPr>
        <p:blipFill rotWithShape="1">
          <a:blip r:embed="rId7">
            <a:extLst>
              <a:ext uri="{28A0092B-C50C-407E-A947-70E740481C1C}">
                <a14:useLocalDpi xmlns:a14="http://schemas.microsoft.com/office/drawing/2010/main" val="0"/>
              </a:ext>
            </a:extLst>
          </a:blip>
          <a:srcRect t="5381" r="5875" b="5885"/>
          <a:stretch/>
        </p:blipFill>
        <p:spPr>
          <a:xfrm>
            <a:off x="2904241" y="6080800"/>
            <a:ext cx="1947325" cy="723027"/>
          </a:xfrm>
          <a:prstGeom prst="rect">
            <a:avLst/>
          </a:prstGeom>
        </p:spPr>
      </p:pic>
    </p:spTree>
    <p:extLst>
      <p:ext uri="{BB962C8B-B14F-4D97-AF65-F5344CB8AC3E}">
        <p14:creationId xmlns:p14="http://schemas.microsoft.com/office/powerpoint/2010/main" val="3147086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1691680" y="260648"/>
            <a:ext cx="6877050"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eaLnBrk="1" hangingPunct="1">
              <a:buFontTx/>
              <a:buNone/>
              <a:defRPr sz="2800">
                <a:solidFill>
                  <a:srgbClr val="000072"/>
                </a:solidFill>
                <a:latin typeface="Century Gothic" panose="020B0502020202020204" pitchFamily="34" charset="0"/>
              </a:defRPr>
            </a:lvl1pPr>
            <a:lvl2pPr marL="742950" indent="-285750">
              <a:spcBef>
                <a:spcPct val="20000"/>
              </a:spcBef>
              <a:buChar char="–"/>
              <a:defRPr sz="2000">
                <a:latin typeface="Arial" panose="020B0604020202020204" pitchFamily="34" charset="0"/>
              </a:defRPr>
            </a:lvl2pPr>
            <a:lvl3pPr marL="1143000" indent="-228600">
              <a:spcBef>
                <a:spcPct val="20000"/>
              </a:spcBef>
              <a:buChar char="•"/>
              <a:defRPr sz="2400">
                <a:latin typeface="Arial" panose="020B0604020202020204" pitchFamily="34" charset="0"/>
              </a:defRPr>
            </a:lvl3pPr>
            <a:lvl4pPr marL="1600200" indent="-228600">
              <a:spcBef>
                <a:spcPct val="20000"/>
              </a:spcBef>
              <a:buChar char="–"/>
              <a:defRPr sz="2000">
                <a:latin typeface="Arial" panose="020B0604020202020204" pitchFamily="34" charset="0"/>
              </a:defRPr>
            </a:lvl4pPr>
            <a:lvl5pPr marL="2057400" indent="-228600">
              <a:spcBef>
                <a:spcPct val="20000"/>
              </a:spcBef>
              <a:buChar char="»"/>
              <a:defRPr sz="2000">
                <a:latin typeface="Arial" panose="020B0604020202020204" pitchFamily="34" charset="0"/>
              </a:defRPr>
            </a:lvl5pPr>
            <a:lvl6pPr marL="2514600" indent="-228600" eaLnBrk="0" fontAlgn="base" hangingPunct="0">
              <a:spcBef>
                <a:spcPct val="20000"/>
              </a:spcBef>
              <a:spcAft>
                <a:spcPct val="0"/>
              </a:spcAft>
              <a:buChar char="»"/>
              <a:defRPr sz="2000">
                <a:latin typeface="Arial" panose="020B0604020202020204" pitchFamily="34" charset="0"/>
              </a:defRPr>
            </a:lvl6pPr>
            <a:lvl7pPr marL="2971800" indent="-228600" eaLnBrk="0" fontAlgn="base" hangingPunct="0">
              <a:spcBef>
                <a:spcPct val="20000"/>
              </a:spcBef>
              <a:spcAft>
                <a:spcPct val="0"/>
              </a:spcAft>
              <a:buChar char="»"/>
              <a:defRPr sz="2000">
                <a:latin typeface="Arial" panose="020B0604020202020204" pitchFamily="34" charset="0"/>
              </a:defRPr>
            </a:lvl7pPr>
            <a:lvl8pPr marL="3429000" indent="-228600" eaLnBrk="0" fontAlgn="base" hangingPunct="0">
              <a:spcBef>
                <a:spcPct val="20000"/>
              </a:spcBef>
              <a:spcAft>
                <a:spcPct val="0"/>
              </a:spcAft>
              <a:buChar char="»"/>
              <a:defRPr sz="2000">
                <a:latin typeface="Arial" panose="020B0604020202020204" pitchFamily="34" charset="0"/>
              </a:defRPr>
            </a:lvl8pPr>
            <a:lvl9pPr marL="3886200" indent="-228600" eaLnBrk="0" fontAlgn="base" hangingPunct="0">
              <a:spcBef>
                <a:spcPct val="20000"/>
              </a:spcBef>
              <a:spcAft>
                <a:spcPct val="0"/>
              </a:spcAft>
              <a:buChar char="»"/>
              <a:defRPr sz="2000">
                <a:latin typeface="Arial" panose="020B0604020202020204" pitchFamily="34" charset="0"/>
              </a:defRPr>
            </a:lvl9pPr>
          </a:lstStyle>
          <a:p>
            <a:r>
              <a:rPr lang="en-US" altLang="en-US" dirty="0"/>
              <a:t>Vultures</a:t>
            </a:r>
          </a:p>
        </p:txBody>
      </p:sp>
      <p:sp>
        <p:nvSpPr>
          <p:cNvPr id="14" name="TextBox 13"/>
          <p:cNvSpPr txBox="1"/>
          <p:nvPr/>
        </p:nvSpPr>
        <p:spPr>
          <a:xfrm>
            <a:off x="388195" y="4653136"/>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15" name="TextBox 14"/>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
        <p:nvSpPr>
          <p:cNvPr id="16" name="TextBox 15"/>
          <p:cNvSpPr txBox="1"/>
          <p:nvPr/>
        </p:nvSpPr>
        <p:spPr>
          <a:xfrm>
            <a:off x="432347" y="1412776"/>
            <a:ext cx="8461448" cy="4555093"/>
          </a:xfrm>
          <a:prstGeom prst="rect">
            <a:avLst/>
          </a:prstGeom>
          <a:noFill/>
        </p:spPr>
        <p:txBody>
          <a:bodyPr wrap="square">
            <a:spAutoFit/>
          </a:bodyPr>
          <a:lstStyle/>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Vultures play a fundamental role in cleaning up animal carcasses and preventing the spread of disease.</a:t>
            </a: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Vultures are killed on an unprecedented scale across Africa, </a:t>
            </a:r>
            <a:r>
              <a:rPr lang="en-US" sz="1800" dirty="0">
                <a:latin typeface="Century Gothic" panose="020B0502020202020204" pitchFamily="34" charset="0"/>
                <a:sym typeface="Wingdings" pitchFamily="2" charset="2"/>
              </a:rPr>
              <a:t>taken for use in traditional medicine and electrocuted on power lines. </a:t>
            </a: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Main threat is poisoning</a:t>
            </a:r>
            <a:r>
              <a:rPr lang="en-US" sz="1800" dirty="0">
                <a:latin typeface="Century Gothic" panose="020B0502020202020204" pitchFamily="34" charset="0"/>
                <a:sym typeface="Wingdings" pitchFamily="2" charset="2"/>
              </a:rPr>
              <a:t>. Pesticides are used illegally as poison baits to kill carnivores as a means of protecting both livestock and humans. Unfortunately, vultures too are lured to these baits and become unintentional victims.  Furthermore, in recent years, poachers have been intentionally targeting vultures using similar baiting techniques to hide their illicit activities – birds circling above a kill is often how wardens become aware of poaching. </a:t>
            </a:r>
          </a:p>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Adopt </a:t>
            </a:r>
            <a:r>
              <a:rPr lang="en-US" sz="1800" b="1" dirty="0">
                <a:latin typeface="Century Gothic" panose="020B0502020202020204" pitchFamily="34" charset="0"/>
                <a:sym typeface="Wingdings" pitchFamily="2" charset="2"/>
              </a:rPr>
              <a:t>Multi-species action plan for the conservation of African Eurasian vultures</a:t>
            </a:r>
            <a:r>
              <a:rPr lang="en-US" sz="1800" dirty="0">
                <a:latin typeface="Century Gothic" panose="020B0502020202020204" pitchFamily="34" charset="0"/>
                <a:sym typeface="Wingdings" pitchFamily="2" charset="2"/>
              </a:rPr>
              <a:t>. The plan covers the whole geographic ranges of 15 species of Old World vultures. </a:t>
            </a:r>
          </a:p>
        </p:txBody>
      </p:sp>
      <p:pic>
        <p:nvPicPr>
          <p:cNvPr id="12" name="Picture 11"/>
          <p:cNvPicPr preferRelativeResize="0">
            <a:picLocks/>
          </p:cNvPicPr>
          <p:nvPr/>
        </p:nvPicPr>
        <p:blipFill rotWithShape="1">
          <a:blip r:embed="rId2" cstate="print">
            <a:extLst>
              <a:ext uri="{28A0092B-C50C-407E-A947-70E740481C1C}">
                <a14:useLocalDpi xmlns:a14="http://schemas.microsoft.com/office/drawing/2010/main" val="0"/>
              </a:ext>
            </a:extLst>
          </a:blip>
          <a:srcRect l="4163" t="16726" r="8919" b="25044"/>
          <a:stretch/>
        </p:blipFill>
        <p:spPr>
          <a:xfrm>
            <a:off x="7515581" y="6053559"/>
            <a:ext cx="1463040" cy="75958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96" y="6058571"/>
            <a:ext cx="1303852" cy="73015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0034" y="6058571"/>
            <a:ext cx="1200308" cy="74819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72273" y="6058571"/>
            <a:ext cx="1186507" cy="749812"/>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t="-1" b="4416"/>
          <a:stretch/>
        </p:blipFill>
        <p:spPr>
          <a:xfrm>
            <a:off x="4015696" y="6058571"/>
            <a:ext cx="1051343" cy="748192"/>
          </a:xfrm>
          <a:prstGeom prst="rect">
            <a:avLst/>
          </a:prstGeom>
        </p:spPr>
      </p:pic>
      <p:pic>
        <p:nvPicPr>
          <p:cNvPr id="17"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4043" b="4165"/>
          <a:stretch/>
        </p:blipFill>
        <p:spPr>
          <a:xfrm>
            <a:off x="5122999" y="6060190"/>
            <a:ext cx="1096168" cy="748192"/>
          </a:xfrm>
          <a:prstGeom prst="rect">
            <a:avLst/>
          </a:prstGeom>
        </p:spPr>
      </p:pic>
      <p:pic>
        <p:nvPicPr>
          <p:cNvPr id="21" name="Picture 20"/>
          <p:cNvPicPr>
            <a:picLocks noChangeAspect="1"/>
          </p:cNvPicPr>
          <p:nvPr/>
        </p:nvPicPr>
        <p:blipFill rotWithShape="1">
          <a:blip r:embed="rId8">
            <a:extLst>
              <a:ext uri="{28A0092B-C50C-407E-A947-70E740481C1C}">
                <a14:useLocalDpi xmlns:a14="http://schemas.microsoft.com/office/drawing/2010/main" val="0"/>
              </a:ext>
            </a:extLst>
          </a:blip>
          <a:srcRect t="14273"/>
          <a:stretch/>
        </p:blipFill>
        <p:spPr>
          <a:xfrm>
            <a:off x="2679200" y="6060190"/>
            <a:ext cx="1277418" cy="728538"/>
          </a:xfrm>
          <a:prstGeom prst="rect">
            <a:avLst/>
          </a:prstGeom>
        </p:spPr>
      </p:pic>
    </p:spTree>
    <p:extLst>
      <p:ext uri="{BB962C8B-B14F-4D97-AF65-F5344CB8AC3E}">
        <p14:creationId xmlns:p14="http://schemas.microsoft.com/office/powerpoint/2010/main" val="1228192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1043608" y="332656"/>
            <a:ext cx="8352928" cy="628749"/>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eaLnBrk="1" hangingPunct="1">
              <a:buFontTx/>
              <a:buNone/>
              <a:defRPr sz="2800">
                <a:solidFill>
                  <a:srgbClr val="000072"/>
                </a:solidFill>
                <a:latin typeface="Century Gothic" panose="020B0502020202020204" pitchFamily="34" charset="0"/>
              </a:defRPr>
            </a:lvl1pPr>
            <a:lvl2pPr marL="742950" indent="-285750">
              <a:spcBef>
                <a:spcPct val="20000"/>
              </a:spcBef>
              <a:buChar char="–"/>
              <a:defRPr sz="2000">
                <a:latin typeface="Arial" panose="020B0604020202020204" pitchFamily="34" charset="0"/>
              </a:defRPr>
            </a:lvl2pPr>
            <a:lvl3pPr marL="1143000" indent="-228600">
              <a:spcBef>
                <a:spcPct val="20000"/>
              </a:spcBef>
              <a:buChar char="•"/>
              <a:defRPr sz="2400">
                <a:latin typeface="Arial" panose="020B0604020202020204" pitchFamily="34" charset="0"/>
              </a:defRPr>
            </a:lvl3pPr>
            <a:lvl4pPr marL="1600200" indent="-228600">
              <a:spcBef>
                <a:spcPct val="20000"/>
              </a:spcBef>
              <a:buChar char="–"/>
              <a:defRPr sz="2000">
                <a:latin typeface="Arial" panose="020B0604020202020204" pitchFamily="34" charset="0"/>
              </a:defRPr>
            </a:lvl4pPr>
            <a:lvl5pPr marL="2057400" indent="-228600">
              <a:spcBef>
                <a:spcPct val="20000"/>
              </a:spcBef>
              <a:buChar char="»"/>
              <a:defRPr sz="2000">
                <a:latin typeface="Arial" panose="020B0604020202020204" pitchFamily="34" charset="0"/>
              </a:defRPr>
            </a:lvl5pPr>
            <a:lvl6pPr marL="2514600" indent="-228600" eaLnBrk="0" fontAlgn="base" hangingPunct="0">
              <a:spcBef>
                <a:spcPct val="20000"/>
              </a:spcBef>
              <a:spcAft>
                <a:spcPct val="0"/>
              </a:spcAft>
              <a:buChar char="»"/>
              <a:defRPr sz="2000">
                <a:latin typeface="Arial" panose="020B0604020202020204" pitchFamily="34" charset="0"/>
              </a:defRPr>
            </a:lvl6pPr>
            <a:lvl7pPr marL="2971800" indent="-228600" eaLnBrk="0" fontAlgn="base" hangingPunct="0">
              <a:spcBef>
                <a:spcPct val="20000"/>
              </a:spcBef>
              <a:spcAft>
                <a:spcPct val="0"/>
              </a:spcAft>
              <a:buChar char="»"/>
              <a:defRPr sz="2000">
                <a:latin typeface="Arial" panose="020B0604020202020204" pitchFamily="34" charset="0"/>
              </a:defRPr>
            </a:lvl7pPr>
            <a:lvl8pPr marL="3429000" indent="-228600" eaLnBrk="0" fontAlgn="base" hangingPunct="0">
              <a:spcBef>
                <a:spcPct val="20000"/>
              </a:spcBef>
              <a:spcAft>
                <a:spcPct val="0"/>
              </a:spcAft>
              <a:buChar char="»"/>
              <a:defRPr sz="2000">
                <a:latin typeface="Arial" panose="020B0604020202020204" pitchFamily="34" charset="0"/>
              </a:defRPr>
            </a:lvl8pPr>
            <a:lvl9pPr marL="3886200" indent="-228600" eaLnBrk="0" fontAlgn="base" hangingPunct="0">
              <a:spcBef>
                <a:spcPct val="20000"/>
              </a:spcBef>
              <a:spcAft>
                <a:spcPct val="0"/>
              </a:spcAft>
              <a:buChar char="»"/>
              <a:defRPr sz="2000">
                <a:latin typeface="Arial" panose="020B0604020202020204" pitchFamily="34" charset="0"/>
              </a:defRPr>
            </a:lvl9pPr>
          </a:lstStyle>
          <a:p>
            <a:r>
              <a:rPr lang="en-US" altLang="en-US" dirty="0"/>
              <a:t>Conservation of African Lions &amp; Carnivores</a:t>
            </a:r>
          </a:p>
        </p:txBody>
      </p:sp>
      <p:sp>
        <p:nvSpPr>
          <p:cNvPr id="6" name="TextBox 5"/>
          <p:cNvSpPr txBox="1"/>
          <p:nvPr/>
        </p:nvSpPr>
        <p:spPr>
          <a:xfrm>
            <a:off x="238375" y="1412776"/>
            <a:ext cx="8765546" cy="5770811"/>
          </a:xfrm>
          <a:prstGeom prst="rect">
            <a:avLst/>
          </a:prstGeom>
          <a:noFill/>
        </p:spPr>
        <p:txBody>
          <a:bodyPr wrap="square">
            <a:spAutoFit/>
          </a:bodyPr>
          <a:lstStyle/>
          <a:p>
            <a:pPr marL="285750" indent="-285750">
              <a:spcBef>
                <a:spcPts val="0"/>
              </a:spcBef>
              <a:spcAft>
                <a:spcPts val="600"/>
              </a:spcAft>
              <a:buSzPct val="120000"/>
              <a:buFont typeface="Symbol" panose="05050102010706020507" pitchFamily="18" charset="2"/>
              <a:buChar char="-"/>
              <a:defRPr/>
            </a:pPr>
            <a:r>
              <a:rPr lang="en-US" altLang="en-US" sz="1800" dirty="0">
                <a:latin typeface="Century Gothic" panose="020B0502020202020204" pitchFamily="34" charset="0"/>
              </a:rPr>
              <a:t>The </a:t>
            </a:r>
            <a:r>
              <a:rPr lang="en-US" altLang="en-US" sz="1800" b="1" dirty="0">
                <a:latin typeface="Century Gothic" panose="020B0502020202020204" pitchFamily="34" charset="0"/>
              </a:rPr>
              <a:t>Lion is Vulnerable at the global level </a:t>
            </a:r>
            <a:r>
              <a:rPr lang="en-US" altLang="en-US" sz="1800" dirty="0">
                <a:latin typeface="Century Gothic" panose="020B0502020202020204" pitchFamily="34" charset="0"/>
              </a:rPr>
              <a:t>(2015 IUCN Red List Assessment) -  populations declined by 60% in Western, Central and Eastern Africa and increased by 12% in Southern Africa</a:t>
            </a:r>
          </a:p>
          <a:p>
            <a:pPr marL="285750" indent="-285750">
              <a:spcBef>
                <a:spcPts val="0"/>
              </a:spcBef>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Lion Range State meeting (May 2016) – </a:t>
            </a:r>
            <a:r>
              <a:rPr lang="en-US" sz="1800" b="1" dirty="0">
                <a:latin typeface="Century Gothic" panose="020B0502020202020204" pitchFamily="34" charset="0"/>
                <a:sym typeface="Wingdings" pitchFamily="2" charset="2"/>
              </a:rPr>
              <a:t>First Joint Meeting of CMS and CITES </a:t>
            </a:r>
          </a:p>
          <a:p>
            <a:pPr marL="285750" indent="-285750" eaLnBrk="1" hangingPunct="1">
              <a:spcBef>
                <a:spcPts val="0"/>
              </a:spcBef>
              <a:spcAft>
                <a:spcPts val="600"/>
              </a:spcAft>
              <a:buSzPct val="120000"/>
              <a:buFont typeface="Symbol" panose="05050102010706020507" pitchFamily="18" charset="2"/>
              <a:buChar char="-"/>
              <a:defRPr/>
            </a:pPr>
            <a:r>
              <a:rPr lang="en-US" altLang="en-US" sz="1800" dirty="0">
                <a:latin typeface="Century Gothic" panose="020B0502020202020204" pitchFamily="34" charset="0"/>
              </a:rPr>
              <a:t>Possible listing on CMS Appendices at COP12 followed by establishment of conservation plans and strategies, capacity building, public awareness and projects to promote lion conservation </a:t>
            </a:r>
          </a:p>
          <a:p>
            <a:pPr marL="285750" indent="-285750" eaLnBrk="1" hangingPunct="1">
              <a:spcBef>
                <a:spcPts val="0"/>
              </a:spcBef>
              <a:spcAft>
                <a:spcPts val="600"/>
              </a:spcAft>
              <a:buSzPct val="120000"/>
              <a:buFont typeface="Symbol" panose="05050102010706020507" pitchFamily="18" charset="2"/>
              <a:buChar char="-"/>
              <a:defRPr/>
            </a:pPr>
            <a:endParaRPr lang="en-US" altLang="en-US" sz="1300" dirty="0">
              <a:latin typeface="Century Gothic" panose="020B0502020202020204" pitchFamily="34" charset="0"/>
            </a:endParaRPr>
          </a:p>
          <a:p>
            <a:pPr marL="285750" indent="-285750" eaLnBrk="1" hangingPunct="1">
              <a:spcBef>
                <a:spcPts val="0"/>
              </a:spcBef>
              <a:spcAft>
                <a:spcPts val="600"/>
              </a:spcAft>
              <a:buSzPct val="120000"/>
              <a:buFont typeface="Symbol" panose="05050102010706020507" pitchFamily="18" charset="2"/>
              <a:buChar char="-"/>
              <a:defRPr/>
            </a:pPr>
            <a:endParaRPr lang="en-US" altLang="en-US" sz="1300" dirty="0">
              <a:latin typeface="Century Gothic" panose="020B0502020202020204" pitchFamily="34" charset="0"/>
            </a:endParaRPr>
          </a:p>
          <a:p>
            <a:pPr marL="285750" indent="-285750" eaLnBrk="1" hangingPunct="1">
              <a:spcBef>
                <a:spcPts val="0"/>
              </a:spcBef>
              <a:spcAft>
                <a:spcPts val="600"/>
              </a:spcAft>
              <a:buSzPct val="120000"/>
              <a:buFont typeface="Symbol" panose="05050102010706020507" pitchFamily="18" charset="2"/>
              <a:buChar char="-"/>
              <a:defRPr/>
            </a:pPr>
            <a:r>
              <a:rPr lang="en-US" altLang="en-US" sz="1800" b="1" dirty="0">
                <a:latin typeface="Century Gothic" panose="020B0502020202020204" pitchFamily="34" charset="0"/>
              </a:rPr>
              <a:t>Adopt African Carnivores Initiative</a:t>
            </a:r>
            <a:r>
              <a:rPr lang="en-US" altLang="en-US" sz="1800" dirty="0">
                <a:latin typeface="Century Gothic" panose="020B0502020202020204" pitchFamily="34" charset="0"/>
              </a:rPr>
              <a:t>, joint with CITES and IUCN, to provide framework to coordinate conservation activities in the region and coherently address common issues </a:t>
            </a:r>
          </a:p>
          <a:p>
            <a:pPr marL="285750" indent="-285750" eaLnBrk="1" hangingPunct="1">
              <a:spcBef>
                <a:spcPts val="0"/>
              </a:spcBef>
              <a:spcAft>
                <a:spcPts val="600"/>
              </a:spcAft>
              <a:buSzPct val="120000"/>
              <a:buFont typeface="Symbol" panose="05050102010706020507" pitchFamily="18" charset="2"/>
              <a:buChar char="-"/>
              <a:defRPr/>
            </a:pPr>
            <a:r>
              <a:rPr lang="en-US" altLang="en-US" sz="1800" dirty="0">
                <a:latin typeface="Century Gothic" panose="020B0502020202020204" pitchFamily="34" charset="0"/>
              </a:rPr>
              <a:t>It would cover Wild Dog, Cheetah, Leopard and Lion (all listed under CITES apart from Wild Dog. Currently Wild Dog and Cheetah listed under CMS)</a:t>
            </a:r>
          </a:p>
          <a:p>
            <a:pPr eaLnBrk="1" hangingPunct="1">
              <a:spcAft>
                <a:spcPts val="600"/>
              </a:spcAft>
              <a:defRPr/>
            </a:pPr>
            <a:endParaRPr lang="en-US" sz="1800" dirty="0">
              <a:solidFill>
                <a:schemeClr val="tx1"/>
              </a:solidFill>
              <a:latin typeface="Century Gothic" panose="020B0502020202020204" pitchFamily="34" charset="0"/>
              <a:cs typeface="Calibri" pitchFamily="34" charset="0"/>
              <a:sym typeface="Wingdings" pitchFamily="2" charset="2"/>
            </a:endParaRPr>
          </a:p>
          <a:p>
            <a:pPr eaLnBrk="1" hangingPunct="1">
              <a:spcAft>
                <a:spcPts val="600"/>
              </a:spcAft>
              <a:defRPr/>
            </a:pPr>
            <a:endParaRPr lang="en-US" sz="1800" dirty="0">
              <a:solidFill>
                <a:schemeClr val="tx1"/>
              </a:solidFill>
              <a:latin typeface="Century Gothic" panose="020B0502020202020204" pitchFamily="34" charset="0"/>
              <a:cs typeface="Arial" charset="0"/>
              <a:sym typeface="Wingdings" pitchFamily="2" charset="2"/>
            </a:endParaRPr>
          </a:p>
          <a:p>
            <a:pPr marL="342900" indent="-342900" eaLnBrk="1" hangingPunct="1">
              <a:spcAft>
                <a:spcPts val="1200"/>
              </a:spcAft>
              <a:buFont typeface="Wingdings" pitchFamily="2" charset="2"/>
              <a:buChar char="à"/>
              <a:defRPr/>
            </a:pPr>
            <a:endParaRPr lang="en-US" sz="1800" dirty="0">
              <a:solidFill>
                <a:schemeClr val="tx1"/>
              </a:solidFill>
              <a:latin typeface="Century Gothic" panose="020B0502020202020204" pitchFamily="34" charset="0"/>
              <a:cs typeface="Arial" charset="0"/>
            </a:endParaRPr>
          </a:p>
        </p:txBody>
      </p:sp>
      <p:pic>
        <p:nvPicPr>
          <p:cNvPr id="4" name="Picture 3"/>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7656576" y="6086456"/>
            <a:ext cx="1463040" cy="713232"/>
          </a:xfrm>
          <a:prstGeom prst="rect">
            <a:avLst/>
          </a:prstGeom>
        </p:spPr>
      </p:pic>
      <p:pic>
        <p:nvPicPr>
          <p:cNvPr id="5" name="Picture 4"/>
          <p:cNvPicPr preferRelativeResize="0">
            <a:picLocks/>
          </p:cNvPicPr>
          <p:nvPr/>
        </p:nvPicPr>
        <p:blipFill rotWithShape="1">
          <a:blip r:embed="rId4">
            <a:extLst>
              <a:ext uri="{28A0092B-C50C-407E-A947-70E740481C1C}">
                <a14:useLocalDpi xmlns:a14="http://schemas.microsoft.com/office/drawing/2010/main" val="0"/>
              </a:ext>
            </a:extLst>
          </a:blip>
          <a:srcRect r="18093"/>
          <a:stretch/>
        </p:blipFill>
        <p:spPr>
          <a:xfrm>
            <a:off x="36576" y="6086456"/>
            <a:ext cx="1463040" cy="713232"/>
          </a:xfrm>
          <a:prstGeom prst="rect">
            <a:avLst/>
          </a:prstGeom>
        </p:spPr>
      </p:pic>
      <p:pic>
        <p:nvPicPr>
          <p:cNvPr id="14" name="Picture 13"/>
          <p:cNvPicPr preferRelativeResize="0">
            <a:picLocks/>
          </p:cNvPicPr>
          <p:nvPr/>
        </p:nvPicPr>
        <p:blipFill>
          <a:blip r:embed="rId5">
            <a:extLst>
              <a:ext uri="{28A0092B-C50C-407E-A947-70E740481C1C}">
                <a14:useLocalDpi xmlns:a14="http://schemas.microsoft.com/office/drawing/2010/main" val="0"/>
              </a:ext>
            </a:extLst>
          </a:blip>
          <a:stretch>
            <a:fillRect/>
          </a:stretch>
        </p:blipFill>
        <p:spPr>
          <a:xfrm>
            <a:off x="4621148" y="6086456"/>
            <a:ext cx="1463040" cy="713232"/>
          </a:xfrm>
          <a:prstGeom prst="rect">
            <a:avLst/>
          </a:prstGeom>
        </p:spPr>
      </p:pic>
      <p:pic>
        <p:nvPicPr>
          <p:cNvPr id="16" name="Picture 15"/>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a:off x="6145520" y="6086456"/>
            <a:ext cx="1463040" cy="713232"/>
          </a:xfrm>
          <a:prstGeom prst="rect">
            <a:avLst/>
          </a:prstGeom>
        </p:spPr>
      </p:pic>
      <p:pic>
        <p:nvPicPr>
          <p:cNvPr id="17" name="Picture 16"/>
          <p:cNvPicPr preferRelativeResize="0">
            <a:picLocks/>
          </p:cNvPicPr>
          <p:nvPr/>
        </p:nvPicPr>
        <p:blipFill rotWithShape="1">
          <a:blip r:embed="rId7">
            <a:extLst>
              <a:ext uri="{28A0092B-C50C-407E-A947-70E740481C1C}">
                <a14:useLocalDpi xmlns:a14="http://schemas.microsoft.com/office/drawing/2010/main" val="0"/>
              </a:ext>
            </a:extLst>
          </a:blip>
          <a:srcRect l="9975" t="862" r="6354" b="17552"/>
          <a:stretch/>
        </p:blipFill>
        <p:spPr>
          <a:xfrm>
            <a:off x="1560948" y="6086456"/>
            <a:ext cx="1463040" cy="713232"/>
          </a:xfrm>
          <a:prstGeom prst="rect">
            <a:avLst/>
          </a:prstGeom>
        </p:spPr>
      </p:pic>
      <p:pic>
        <p:nvPicPr>
          <p:cNvPr id="2" name="Picture 1"/>
          <p:cNvPicPr preferRelativeResize="0">
            <a:picLocks/>
          </p:cNvPicPr>
          <p:nvPr/>
        </p:nvPicPr>
        <p:blipFill>
          <a:blip r:embed="rId8">
            <a:extLst>
              <a:ext uri="{28A0092B-C50C-407E-A947-70E740481C1C}">
                <a14:useLocalDpi xmlns:a14="http://schemas.microsoft.com/office/drawing/2010/main" val="0"/>
              </a:ext>
            </a:extLst>
          </a:blip>
          <a:stretch>
            <a:fillRect/>
          </a:stretch>
        </p:blipFill>
        <p:spPr>
          <a:xfrm>
            <a:off x="3066696" y="6081888"/>
            <a:ext cx="1463040" cy="713232"/>
          </a:xfrm>
          <a:prstGeom prst="rect">
            <a:avLst/>
          </a:prstGeom>
        </p:spPr>
      </p:pic>
      <p:sp>
        <p:nvSpPr>
          <p:cNvPr id="11" name="TextBox 10"/>
          <p:cNvSpPr txBox="1"/>
          <p:nvPr/>
        </p:nvSpPr>
        <p:spPr>
          <a:xfrm>
            <a:off x="388195" y="4031336"/>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12" name="TextBox 11"/>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Tree>
    <p:extLst>
      <p:ext uri="{BB962C8B-B14F-4D97-AF65-F5344CB8AC3E}">
        <p14:creationId xmlns:p14="http://schemas.microsoft.com/office/powerpoint/2010/main" val="1543201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1691680" y="260648"/>
            <a:ext cx="6877050"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eaLnBrk="1" hangingPunct="1">
              <a:buFontTx/>
              <a:buNone/>
              <a:defRPr sz="2800">
                <a:solidFill>
                  <a:srgbClr val="000072"/>
                </a:solidFill>
                <a:latin typeface="Century Gothic" panose="020B0502020202020204" pitchFamily="34" charset="0"/>
              </a:defRPr>
            </a:lvl1pPr>
            <a:lvl2pPr marL="742950" indent="-285750">
              <a:spcBef>
                <a:spcPct val="20000"/>
              </a:spcBef>
              <a:buChar char="–"/>
              <a:defRPr sz="2000">
                <a:latin typeface="Arial" panose="020B0604020202020204" pitchFamily="34" charset="0"/>
              </a:defRPr>
            </a:lvl2pPr>
            <a:lvl3pPr marL="1143000" indent="-228600">
              <a:spcBef>
                <a:spcPct val="20000"/>
              </a:spcBef>
              <a:buChar char="•"/>
              <a:defRPr sz="2400">
                <a:latin typeface="Arial" panose="020B0604020202020204" pitchFamily="34" charset="0"/>
              </a:defRPr>
            </a:lvl3pPr>
            <a:lvl4pPr marL="1600200" indent="-228600">
              <a:spcBef>
                <a:spcPct val="20000"/>
              </a:spcBef>
              <a:buChar char="–"/>
              <a:defRPr sz="2000">
                <a:latin typeface="Arial" panose="020B0604020202020204" pitchFamily="34" charset="0"/>
              </a:defRPr>
            </a:lvl4pPr>
            <a:lvl5pPr marL="2057400" indent="-228600">
              <a:spcBef>
                <a:spcPct val="20000"/>
              </a:spcBef>
              <a:buChar char="»"/>
              <a:defRPr sz="2000">
                <a:latin typeface="Arial" panose="020B0604020202020204" pitchFamily="34" charset="0"/>
              </a:defRPr>
            </a:lvl5pPr>
            <a:lvl6pPr marL="2514600" indent="-228600" eaLnBrk="0" fontAlgn="base" hangingPunct="0">
              <a:spcBef>
                <a:spcPct val="20000"/>
              </a:spcBef>
              <a:spcAft>
                <a:spcPct val="0"/>
              </a:spcAft>
              <a:buChar char="»"/>
              <a:defRPr sz="2000">
                <a:latin typeface="Arial" panose="020B0604020202020204" pitchFamily="34" charset="0"/>
              </a:defRPr>
            </a:lvl6pPr>
            <a:lvl7pPr marL="2971800" indent="-228600" eaLnBrk="0" fontAlgn="base" hangingPunct="0">
              <a:spcBef>
                <a:spcPct val="20000"/>
              </a:spcBef>
              <a:spcAft>
                <a:spcPct val="0"/>
              </a:spcAft>
              <a:buChar char="»"/>
              <a:defRPr sz="2000">
                <a:latin typeface="Arial" panose="020B0604020202020204" pitchFamily="34" charset="0"/>
              </a:defRPr>
            </a:lvl7pPr>
            <a:lvl8pPr marL="3429000" indent="-228600" eaLnBrk="0" fontAlgn="base" hangingPunct="0">
              <a:spcBef>
                <a:spcPct val="20000"/>
              </a:spcBef>
              <a:spcAft>
                <a:spcPct val="0"/>
              </a:spcAft>
              <a:buChar char="»"/>
              <a:defRPr sz="2000">
                <a:latin typeface="Arial" panose="020B0604020202020204" pitchFamily="34" charset="0"/>
              </a:defRPr>
            </a:lvl8pPr>
            <a:lvl9pPr marL="3886200" indent="-228600" eaLnBrk="0" fontAlgn="base" hangingPunct="0">
              <a:spcBef>
                <a:spcPct val="20000"/>
              </a:spcBef>
              <a:spcAft>
                <a:spcPct val="0"/>
              </a:spcAft>
              <a:buChar char="»"/>
              <a:defRPr sz="2000">
                <a:latin typeface="Arial" panose="020B0604020202020204" pitchFamily="34" charset="0"/>
              </a:defRPr>
            </a:lvl9pPr>
          </a:lstStyle>
          <a:p>
            <a:r>
              <a:rPr lang="en-US" altLang="en-US" dirty="0"/>
              <a:t>Review Process under CMS</a:t>
            </a:r>
          </a:p>
        </p:txBody>
      </p:sp>
      <p:sp>
        <p:nvSpPr>
          <p:cNvPr id="6" name="TextBox 5"/>
          <p:cNvSpPr txBox="1"/>
          <p:nvPr/>
        </p:nvSpPr>
        <p:spPr>
          <a:xfrm>
            <a:off x="412755" y="1566823"/>
            <a:ext cx="8461448" cy="4355038"/>
          </a:xfrm>
          <a:prstGeom prst="rect">
            <a:avLst/>
          </a:prstGeom>
          <a:noFill/>
        </p:spPr>
        <p:txBody>
          <a:bodyPr wrap="square">
            <a:spAutoFit/>
          </a:bodyPr>
          <a:lstStyle/>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COP11 launched an intersessional process to </a:t>
            </a:r>
            <a:r>
              <a:rPr lang="en-US" sz="1800" b="1" dirty="0">
                <a:latin typeface="Century Gothic" panose="020B0502020202020204" pitchFamily="34" charset="0"/>
                <a:sym typeface="Wingdings" pitchFamily="2" charset="2"/>
              </a:rPr>
              <a:t>explore possibilities for strengthening implementation of the Convention </a:t>
            </a:r>
            <a:r>
              <a:rPr lang="en-US" sz="1800" dirty="0">
                <a:latin typeface="Century Gothic" panose="020B0502020202020204" pitchFamily="34" charset="0"/>
                <a:sym typeface="Wingdings" pitchFamily="2" charset="2"/>
              </a:rPr>
              <a:t>through the development of a review process and to report to COP12.</a:t>
            </a: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A dedicated Working Group was tasked to (</a:t>
            </a:r>
            <a:r>
              <a:rPr lang="en-US" sz="1800" dirty="0" err="1">
                <a:latin typeface="Century Gothic" panose="020B0502020202020204" pitchFamily="34" charset="0"/>
                <a:sym typeface="Wingdings" pitchFamily="2" charset="2"/>
              </a:rPr>
              <a:t>i</a:t>
            </a:r>
            <a:r>
              <a:rPr lang="en-US" sz="1800" dirty="0">
                <a:latin typeface="Century Gothic" panose="020B0502020202020204" pitchFamily="34" charset="0"/>
                <a:sym typeface="Wingdings" pitchFamily="2" charset="2"/>
              </a:rPr>
              <a:t>) Discuss a comparative analysis of </a:t>
            </a:r>
            <a:r>
              <a:rPr lang="en-US" sz="1800" b="1" dirty="0">
                <a:latin typeface="Century Gothic" panose="020B0502020202020204" pitchFamily="34" charset="0"/>
                <a:sym typeface="Wingdings" pitchFamily="2" charset="2"/>
              </a:rPr>
              <a:t>best practices of existing review mechanisms of MEAs</a:t>
            </a:r>
            <a:r>
              <a:rPr lang="en-US" sz="1800" dirty="0">
                <a:latin typeface="Century Gothic" panose="020B0502020202020204" pitchFamily="34" charset="0"/>
                <a:sym typeface="Wingdings" pitchFamily="2" charset="2"/>
              </a:rPr>
              <a:t>, including pros, cons and costs involved  and (ii) Prepare options for a CMS review process.</a:t>
            </a:r>
          </a:p>
          <a:p>
            <a:pPr>
              <a:spcAft>
                <a:spcPts val="600"/>
              </a:spcAft>
              <a:buSzPct val="120000"/>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endParaRPr lang="en-US" sz="1800" dirty="0">
              <a:latin typeface="Century Gothic" panose="020B0502020202020204" pitchFamily="34" charset="0"/>
              <a:sym typeface="Wingdings" pitchFamily="2" charset="2"/>
            </a:endParaRPr>
          </a:p>
          <a:p>
            <a:pPr marL="285750" indent="-285750">
              <a:spcAft>
                <a:spcPts val="600"/>
              </a:spcAft>
              <a:buSzPct val="120000"/>
              <a:buFont typeface="Symbol" panose="05050102010706020507" pitchFamily="18" charset="2"/>
              <a:buChar char="-"/>
              <a:defRPr/>
            </a:pPr>
            <a:r>
              <a:rPr lang="en-US" sz="1800" b="1" dirty="0">
                <a:latin typeface="Century Gothic" panose="020B0502020202020204" pitchFamily="34" charset="0"/>
                <a:sym typeface="Wingdings" pitchFamily="2" charset="2"/>
              </a:rPr>
              <a:t>Adopt one of the two proposed options</a:t>
            </a:r>
            <a:r>
              <a:rPr lang="en-US" sz="1800" dirty="0">
                <a:latin typeface="Century Gothic" panose="020B0502020202020204" pitchFamily="34" charset="0"/>
                <a:sym typeface="Wingdings" pitchFamily="2" charset="2"/>
              </a:rPr>
              <a:t>: Zero option and review process option.</a:t>
            </a:r>
          </a:p>
          <a:p>
            <a:pPr marL="285750" indent="-285750">
              <a:spcAft>
                <a:spcPts val="600"/>
              </a:spcAft>
              <a:buSzPct val="120000"/>
              <a:buFont typeface="Symbol" panose="05050102010706020507" pitchFamily="18" charset="2"/>
              <a:buChar char="-"/>
              <a:defRPr/>
            </a:pPr>
            <a:r>
              <a:rPr lang="en-US" sz="1800" dirty="0">
                <a:latin typeface="Century Gothic" panose="020B0502020202020204" pitchFamily="34" charset="0"/>
                <a:sym typeface="Wingdings" pitchFamily="2" charset="2"/>
              </a:rPr>
              <a:t>Two open questions for COP12: who can trigger the process (only Parties?) and who can review it (Standing Committee or dedicated body)</a:t>
            </a:r>
          </a:p>
        </p:txBody>
      </p:sp>
      <p:grpSp>
        <p:nvGrpSpPr>
          <p:cNvPr id="11" name="Group 11"/>
          <p:cNvGrpSpPr>
            <a:grpSpLocks/>
          </p:cNvGrpSpPr>
          <p:nvPr/>
        </p:nvGrpSpPr>
        <p:grpSpPr bwMode="auto">
          <a:xfrm>
            <a:off x="14166" y="6081104"/>
            <a:ext cx="9106474" cy="714332"/>
            <a:chOff x="0" y="6019799"/>
            <a:chExt cx="9120604" cy="1031813"/>
          </a:xfrm>
        </p:grpSpPr>
        <p:pic>
          <p:nvPicPr>
            <p:cNvPr id="15" name="Picture 14" descr="AndeanFlamingoOmarRocha_KW"/>
            <p:cNvPicPr preferRelativeResize="0">
              <a:picLocks noChangeArrowheads="1"/>
            </p:cNvPicPr>
            <p:nvPr/>
          </p:nvPicPr>
          <p:blipFill>
            <a:blip r:embed="rId3" cstate="print"/>
            <a:srcRect/>
            <a:stretch>
              <a:fillRect/>
            </a:stretch>
          </p:blipFill>
          <p:spPr bwMode="auto">
            <a:xfrm>
              <a:off x="0" y="6019799"/>
              <a:ext cx="1465310" cy="1030224"/>
            </a:xfrm>
            <a:prstGeom prst="rect">
              <a:avLst/>
            </a:prstGeom>
            <a:noFill/>
            <a:ln w="9525">
              <a:noFill/>
              <a:miter lim="800000"/>
              <a:headEnd/>
              <a:tailEnd/>
            </a:ln>
          </p:spPr>
        </p:pic>
        <p:pic>
          <p:nvPicPr>
            <p:cNvPr id="16" name="Picture 15" descr="Gorilla_PP"/>
            <p:cNvPicPr preferRelativeResize="0">
              <a:picLocks noChangeArrowheads="1"/>
            </p:cNvPicPr>
            <p:nvPr/>
          </p:nvPicPr>
          <p:blipFill>
            <a:blip r:embed="rId4" cstate="print"/>
            <a:srcRect/>
            <a:stretch>
              <a:fillRect/>
            </a:stretch>
          </p:blipFill>
          <p:spPr bwMode="auto">
            <a:xfrm>
              <a:off x="1524000" y="6021388"/>
              <a:ext cx="1465310" cy="1030224"/>
            </a:xfrm>
            <a:prstGeom prst="rect">
              <a:avLst/>
            </a:prstGeom>
            <a:noFill/>
            <a:ln w="9525">
              <a:noFill/>
              <a:miter lim="800000"/>
              <a:headEnd/>
              <a:tailEnd/>
            </a:ln>
          </p:spPr>
        </p:pic>
        <p:pic>
          <p:nvPicPr>
            <p:cNvPr id="18" name="Picture 17" descr="NorthernRightWhale03_Leigh Ogden_PP"/>
            <p:cNvPicPr preferRelativeResize="0">
              <a:picLocks noChangeArrowheads="1"/>
            </p:cNvPicPr>
            <p:nvPr/>
          </p:nvPicPr>
          <p:blipFill>
            <a:blip r:embed="rId5" cstate="print"/>
            <a:srcRect/>
            <a:stretch>
              <a:fillRect/>
            </a:stretch>
          </p:blipFill>
          <p:spPr bwMode="auto">
            <a:xfrm>
              <a:off x="3071082" y="6019800"/>
              <a:ext cx="1465310" cy="1030224"/>
            </a:xfrm>
            <a:prstGeom prst="rect">
              <a:avLst/>
            </a:prstGeom>
            <a:noFill/>
            <a:ln w="9525">
              <a:noFill/>
              <a:miter lim="800000"/>
              <a:headEnd/>
              <a:tailEnd/>
            </a:ln>
          </p:spPr>
        </p:pic>
        <p:pic>
          <p:nvPicPr>
            <p:cNvPr id="19" name="Picture 18" descr="PA1258441 carreta carreta© Jonathan Bird - Still Pictures_PP"/>
            <p:cNvPicPr preferRelativeResize="0">
              <a:picLocks noChangeArrowheads="1"/>
            </p:cNvPicPr>
            <p:nvPr/>
          </p:nvPicPr>
          <p:blipFill>
            <a:blip r:embed="rId6" cstate="print"/>
            <a:srcRect/>
            <a:stretch>
              <a:fillRect/>
            </a:stretch>
          </p:blipFill>
          <p:spPr bwMode="auto">
            <a:xfrm>
              <a:off x="4619504" y="6019799"/>
              <a:ext cx="1465310" cy="1030224"/>
            </a:xfrm>
            <a:prstGeom prst="rect">
              <a:avLst/>
            </a:prstGeom>
            <a:noFill/>
            <a:ln w="9525">
              <a:noFill/>
              <a:miter lim="800000"/>
              <a:headEnd/>
              <a:tailEnd/>
            </a:ln>
          </p:spPr>
        </p:pic>
        <p:pic>
          <p:nvPicPr>
            <p:cNvPr id="20" name="Picture 19" descr="WhaleShark_alan_J_1_PP"/>
            <p:cNvPicPr preferRelativeResize="0">
              <a:picLocks noChangeArrowheads="1"/>
            </p:cNvPicPr>
            <p:nvPr/>
          </p:nvPicPr>
          <p:blipFill>
            <a:blip r:embed="rId7" cstate="print"/>
            <a:srcRect/>
            <a:stretch>
              <a:fillRect/>
            </a:stretch>
          </p:blipFill>
          <p:spPr bwMode="auto">
            <a:xfrm>
              <a:off x="6143504" y="6019800"/>
              <a:ext cx="1465310" cy="1030224"/>
            </a:xfrm>
            <a:prstGeom prst="rect">
              <a:avLst/>
            </a:prstGeom>
            <a:noFill/>
            <a:ln w="9525">
              <a:noFill/>
              <a:miter lim="800000"/>
              <a:headEnd/>
              <a:tailEnd/>
            </a:ln>
          </p:spPr>
        </p:pic>
        <p:pic>
          <p:nvPicPr>
            <p:cNvPr id="21" name="Picture 20" descr="MonarchButterfly_PP"/>
            <p:cNvPicPr preferRelativeResize="0">
              <a:picLocks noChangeArrowheads="1"/>
            </p:cNvPicPr>
            <p:nvPr/>
          </p:nvPicPr>
          <p:blipFill>
            <a:blip r:embed="rId8" cstate="print"/>
            <a:srcRect/>
            <a:stretch>
              <a:fillRect/>
            </a:stretch>
          </p:blipFill>
          <p:spPr bwMode="auto">
            <a:xfrm>
              <a:off x="7655294" y="6019799"/>
              <a:ext cx="1465310" cy="1030224"/>
            </a:xfrm>
            <a:prstGeom prst="rect">
              <a:avLst/>
            </a:prstGeom>
            <a:noFill/>
            <a:ln w="9525">
              <a:noFill/>
              <a:miter lim="800000"/>
              <a:headEnd/>
              <a:tailEnd/>
            </a:ln>
          </p:spPr>
        </p:pic>
      </p:grpSp>
      <p:sp>
        <p:nvSpPr>
          <p:cNvPr id="12" name="TextBox 11"/>
          <p:cNvSpPr txBox="1"/>
          <p:nvPr/>
        </p:nvSpPr>
        <p:spPr>
          <a:xfrm>
            <a:off x="460203" y="3933056"/>
            <a:ext cx="2167581"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Action Requested</a:t>
            </a:r>
          </a:p>
        </p:txBody>
      </p:sp>
      <p:sp>
        <p:nvSpPr>
          <p:cNvPr id="13" name="TextBox 12"/>
          <p:cNvSpPr txBox="1"/>
          <p:nvPr/>
        </p:nvSpPr>
        <p:spPr>
          <a:xfrm>
            <a:off x="433352" y="1043444"/>
            <a:ext cx="1555234"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i="1" dirty="0"/>
              <a:t>Background</a:t>
            </a:r>
          </a:p>
        </p:txBody>
      </p:sp>
    </p:spTree>
    <p:extLst>
      <p:ext uri="{BB962C8B-B14F-4D97-AF65-F5344CB8AC3E}">
        <p14:creationId xmlns:p14="http://schemas.microsoft.com/office/powerpoint/2010/main" val="1505300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4166" y="6081104"/>
            <a:ext cx="9106474" cy="714332"/>
            <a:chOff x="0" y="6019799"/>
            <a:chExt cx="9120604" cy="1031813"/>
          </a:xfrm>
        </p:grpSpPr>
        <p:pic>
          <p:nvPicPr>
            <p:cNvPr id="5" name="Picture 4" descr="AndeanFlamingoOmarRocha_KW"/>
            <p:cNvPicPr preferRelativeResize="0">
              <a:picLocks noChangeArrowheads="1"/>
            </p:cNvPicPr>
            <p:nvPr/>
          </p:nvPicPr>
          <p:blipFill>
            <a:blip r:embed="rId3" cstate="print"/>
            <a:srcRect/>
            <a:stretch>
              <a:fillRect/>
            </a:stretch>
          </p:blipFill>
          <p:spPr bwMode="auto">
            <a:xfrm>
              <a:off x="0" y="6019799"/>
              <a:ext cx="1465310" cy="1030224"/>
            </a:xfrm>
            <a:prstGeom prst="rect">
              <a:avLst/>
            </a:prstGeom>
            <a:noFill/>
            <a:ln w="9525">
              <a:noFill/>
              <a:miter lim="800000"/>
              <a:headEnd/>
              <a:tailEnd/>
            </a:ln>
          </p:spPr>
        </p:pic>
        <p:pic>
          <p:nvPicPr>
            <p:cNvPr id="6" name="Picture 5" descr="Gorilla_PP"/>
            <p:cNvPicPr preferRelativeResize="0">
              <a:picLocks noChangeArrowheads="1"/>
            </p:cNvPicPr>
            <p:nvPr/>
          </p:nvPicPr>
          <p:blipFill>
            <a:blip r:embed="rId4" cstate="print"/>
            <a:srcRect/>
            <a:stretch>
              <a:fillRect/>
            </a:stretch>
          </p:blipFill>
          <p:spPr bwMode="auto">
            <a:xfrm>
              <a:off x="1524000" y="6021388"/>
              <a:ext cx="1465310" cy="1030224"/>
            </a:xfrm>
            <a:prstGeom prst="rect">
              <a:avLst/>
            </a:prstGeom>
            <a:noFill/>
            <a:ln w="9525">
              <a:noFill/>
              <a:miter lim="800000"/>
              <a:headEnd/>
              <a:tailEnd/>
            </a:ln>
          </p:spPr>
        </p:pic>
        <p:pic>
          <p:nvPicPr>
            <p:cNvPr id="7" name="Picture 6" descr="NorthernRightWhale03_Leigh Ogden_PP"/>
            <p:cNvPicPr preferRelativeResize="0">
              <a:picLocks noChangeArrowheads="1"/>
            </p:cNvPicPr>
            <p:nvPr/>
          </p:nvPicPr>
          <p:blipFill>
            <a:blip r:embed="rId5" cstate="print"/>
            <a:srcRect/>
            <a:stretch>
              <a:fillRect/>
            </a:stretch>
          </p:blipFill>
          <p:spPr bwMode="auto">
            <a:xfrm>
              <a:off x="3071082" y="6019800"/>
              <a:ext cx="1465310" cy="1030224"/>
            </a:xfrm>
            <a:prstGeom prst="rect">
              <a:avLst/>
            </a:prstGeom>
            <a:noFill/>
            <a:ln w="9525">
              <a:noFill/>
              <a:miter lim="800000"/>
              <a:headEnd/>
              <a:tailEnd/>
            </a:ln>
          </p:spPr>
        </p:pic>
        <p:pic>
          <p:nvPicPr>
            <p:cNvPr id="8" name="Picture 7" descr="PA1258441 carreta carreta© Jonathan Bird - Still Pictures_PP"/>
            <p:cNvPicPr preferRelativeResize="0">
              <a:picLocks noChangeArrowheads="1"/>
            </p:cNvPicPr>
            <p:nvPr/>
          </p:nvPicPr>
          <p:blipFill>
            <a:blip r:embed="rId6" cstate="print"/>
            <a:srcRect/>
            <a:stretch>
              <a:fillRect/>
            </a:stretch>
          </p:blipFill>
          <p:spPr bwMode="auto">
            <a:xfrm>
              <a:off x="4619504" y="6019799"/>
              <a:ext cx="1465310" cy="1030224"/>
            </a:xfrm>
            <a:prstGeom prst="rect">
              <a:avLst/>
            </a:prstGeom>
            <a:noFill/>
            <a:ln w="9525">
              <a:noFill/>
              <a:miter lim="800000"/>
              <a:headEnd/>
              <a:tailEnd/>
            </a:ln>
          </p:spPr>
        </p:pic>
        <p:pic>
          <p:nvPicPr>
            <p:cNvPr id="9" name="Picture 8" descr="WhaleShark_alan_J_1_PP"/>
            <p:cNvPicPr preferRelativeResize="0">
              <a:picLocks noChangeArrowheads="1"/>
            </p:cNvPicPr>
            <p:nvPr/>
          </p:nvPicPr>
          <p:blipFill>
            <a:blip r:embed="rId7" cstate="print"/>
            <a:srcRect/>
            <a:stretch>
              <a:fillRect/>
            </a:stretch>
          </p:blipFill>
          <p:spPr bwMode="auto">
            <a:xfrm>
              <a:off x="6143504" y="6019800"/>
              <a:ext cx="1465310" cy="1030224"/>
            </a:xfrm>
            <a:prstGeom prst="rect">
              <a:avLst/>
            </a:prstGeom>
            <a:noFill/>
            <a:ln w="9525">
              <a:noFill/>
              <a:miter lim="800000"/>
              <a:headEnd/>
              <a:tailEnd/>
            </a:ln>
          </p:spPr>
        </p:pic>
        <p:pic>
          <p:nvPicPr>
            <p:cNvPr id="10" name="Picture 9" descr="MonarchButterfly_PP"/>
            <p:cNvPicPr preferRelativeResize="0">
              <a:picLocks noChangeArrowheads="1"/>
            </p:cNvPicPr>
            <p:nvPr/>
          </p:nvPicPr>
          <p:blipFill>
            <a:blip r:embed="rId8" cstate="print"/>
            <a:srcRect/>
            <a:stretch>
              <a:fillRect/>
            </a:stretch>
          </p:blipFill>
          <p:spPr bwMode="auto">
            <a:xfrm>
              <a:off x="7655294" y="6019799"/>
              <a:ext cx="1465310" cy="1030224"/>
            </a:xfrm>
            <a:prstGeom prst="rect">
              <a:avLst/>
            </a:prstGeom>
            <a:noFill/>
            <a:ln w="9525">
              <a:noFill/>
              <a:miter lim="800000"/>
              <a:headEnd/>
              <a:tailEnd/>
            </a:ln>
          </p:spPr>
        </p:pic>
      </p:grpSp>
      <p:sp>
        <p:nvSpPr>
          <p:cNvPr id="11" name="Title 1"/>
          <p:cNvSpPr txBox="1">
            <a:spLocks/>
          </p:cNvSpPr>
          <p:nvPr/>
        </p:nvSpPr>
        <p:spPr bwMode="auto">
          <a:xfrm>
            <a:off x="1053129" y="257409"/>
            <a:ext cx="7950792"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en-US"/>
            </a:defPPr>
            <a:lvl1pPr algn="ctr" defTabSz="917575">
              <a:defRPr sz="2800" b="0">
                <a:solidFill>
                  <a:srgbClr val="000072"/>
                </a:solidFill>
                <a:latin typeface="Century Gothic" panose="020B0502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r>
              <a:rPr lang="en-US" altLang="en-US" dirty="0"/>
              <a:t>Towards COP12</a:t>
            </a:r>
          </a:p>
        </p:txBody>
      </p:sp>
      <p:sp>
        <p:nvSpPr>
          <p:cNvPr id="13" name="TextBox 12"/>
          <p:cNvSpPr txBox="1"/>
          <p:nvPr/>
        </p:nvSpPr>
        <p:spPr>
          <a:xfrm>
            <a:off x="238375" y="1450806"/>
            <a:ext cx="8765546" cy="3323987"/>
          </a:xfrm>
          <a:prstGeom prst="rect">
            <a:avLst/>
          </a:prstGeom>
          <a:noFill/>
        </p:spPr>
        <p:txBody>
          <a:bodyPr wrap="square">
            <a:spAutoFit/>
          </a:bodyPr>
          <a:lstStyle/>
          <a:p>
            <a:pPr marL="512763" indent="-512763">
              <a:spcBef>
                <a:spcPts val="600"/>
              </a:spcBef>
              <a:spcAft>
                <a:spcPts val="600"/>
              </a:spcAft>
              <a:buSzPct val="120000"/>
              <a:buFont typeface="Century Gothic" panose="020B0502020202020204" pitchFamily="34" charset="0"/>
              <a:buChar char="→"/>
              <a:defRPr/>
            </a:pPr>
            <a:r>
              <a:rPr lang="en-US" sz="2000" dirty="0">
                <a:latin typeface="Century Gothic" panose="020B0502020202020204" pitchFamily="34" charset="0"/>
                <a:sym typeface="Wingdings" pitchFamily="2" charset="2"/>
              </a:rPr>
              <a:t>Ensure highest countries representation;</a:t>
            </a:r>
          </a:p>
          <a:p>
            <a:pPr marL="512763" indent="-512763">
              <a:spcBef>
                <a:spcPts val="600"/>
              </a:spcBef>
              <a:spcAft>
                <a:spcPts val="600"/>
              </a:spcAft>
              <a:buSzPct val="120000"/>
              <a:buFont typeface="Century Gothic" panose="020B0502020202020204" pitchFamily="34" charset="0"/>
              <a:buChar char="→"/>
              <a:defRPr/>
            </a:pPr>
            <a:r>
              <a:rPr lang="en-US" sz="2000" dirty="0">
                <a:latin typeface="Century Gothic" panose="020B0502020202020204" pitchFamily="34" charset="0"/>
                <a:sym typeface="Wingdings" pitchFamily="2" charset="2"/>
              </a:rPr>
              <a:t>Raise additional funding to support the participation of all delegates from countries eligible for funding;</a:t>
            </a:r>
          </a:p>
          <a:p>
            <a:pPr marL="512763" indent="-512763">
              <a:spcBef>
                <a:spcPts val="600"/>
              </a:spcBef>
              <a:spcAft>
                <a:spcPts val="600"/>
              </a:spcAft>
              <a:buSzPct val="120000"/>
              <a:buFont typeface="Century Gothic" panose="020B0502020202020204" pitchFamily="34" charset="0"/>
              <a:buChar char="→"/>
              <a:defRPr/>
            </a:pPr>
            <a:r>
              <a:rPr lang="en-US" sz="2000" dirty="0">
                <a:latin typeface="Century Gothic" panose="020B0502020202020204" pitchFamily="34" charset="0"/>
                <a:sym typeface="Wingdings" pitchFamily="2" charset="2"/>
              </a:rPr>
              <a:t>Complete all documents by given deadline i.e. Resolutions and Decisions that do not include a scientific element by 24 July (90 days) and all remaining documents in all languages by 23 August (60 days)</a:t>
            </a:r>
            <a:endParaRPr lang="en-US" sz="2000" dirty="0">
              <a:solidFill>
                <a:schemeClr val="tx1"/>
              </a:solidFill>
              <a:latin typeface="Century Gothic" panose="020B0502020202020204" pitchFamily="34" charset="0"/>
              <a:cs typeface="Calibri" pitchFamily="34" charset="0"/>
              <a:sym typeface="Wingdings" pitchFamily="2" charset="2"/>
            </a:endParaRPr>
          </a:p>
          <a:p>
            <a:pPr eaLnBrk="1" hangingPunct="1">
              <a:spcAft>
                <a:spcPts val="600"/>
              </a:spcAft>
              <a:defRPr/>
            </a:pPr>
            <a:endParaRPr lang="en-US" sz="2000" dirty="0">
              <a:solidFill>
                <a:schemeClr val="tx1"/>
              </a:solidFill>
              <a:latin typeface="Century Gothic" panose="020B0502020202020204" pitchFamily="34" charset="0"/>
              <a:cs typeface="Arial" charset="0"/>
              <a:sym typeface="Wingdings" pitchFamily="2" charset="2"/>
            </a:endParaRPr>
          </a:p>
          <a:p>
            <a:pPr marL="342900" indent="-342900" eaLnBrk="1" hangingPunct="1">
              <a:spcAft>
                <a:spcPts val="1200"/>
              </a:spcAft>
              <a:buFont typeface="Wingdings" pitchFamily="2" charset="2"/>
              <a:buChar char="à"/>
              <a:defRPr/>
            </a:pPr>
            <a:endParaRPr lang="en-US" sz="2000" dirty="0">
              <a:solidFill>
                <a:schemeClr val="tx1"/>
              </a:solidFill>
              <a:latin typeface="Century Gothic" panose="020B0502020202020204" pitchFamily="34" charset="0"/>
              <a:cs typeface="Arial" charset="0"/>
            </a:endParaRPr>
          </a:p>
        </p:txBody>
      </p:sp>
    </p:spTree>
    <p:extLst>
      <p:ext uri="{BB962C8B-B14F-4D97-AF65-F5344CB8AC3E}">
        <p14:creationId xmlns:p14="http://schemas.microsoft.com/office/powerpoint/2010/main" val="2000395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1" descr="CMS Logo Symbol only"/>
          <p:cNvPicPr>
            <a:picLocks noChangeAspect="1" noChangeArrowheads="1"/>
          </p:cNvPicPr>
          <p:nvPr/>
        </p:nvPicPr>
        <p:blipFill>
          <a:blip r:embed="rId3">
            <a:lum bright="70000" contrast="-80000"/>
          </a:blip>
          <a:srcRect/>
          <a:stretch>
            <a:fillRect/>
          </a:stretch>
        </p:blipFill>
        <p:spPr bwMode="auto">
          <a:xfrm>
            <a:off x="1843087" y="304799"/>
            <a:ext cx="6294438" cy="6308725"/>
          </a:xfrm>
          <a:prstGeom prst="rect">
            <a:avLst/>
          </a:prstGeom>
          <a:noFill/>
          <a:ln w="9525">
            <a:noFill/>
            <a:miter lim="800000"/>
            <a:headEnd/>
            <a:tailEnd/>
          </a:ln>
        </p:spPr>
      </p:pic>
      <p:sp>
        <p:nvSpPr>
          <p:cNvPr id="4" name="Rectangle 3"/>
          <p:cNvSpPr>
            <a:spLocks noChangeArrowheads="1"/>
          </p:cNvSpPr>
          <p:nvPr/>
        </p:nvSpPr>
        <p:spPr bwMode="auto">
          <a:xfrm>
            <a:off x="0" y="2134443"/>
            <a:ext cx="3505200" cy="914400"/>
          </a:xfrm>
          <a:prstGeom prst="rect">
            <a:avLst/>
          </a:prstGeom>
          <a:solidFill>
            <a:srgbClr val="595959"/>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5" name="Rectangle 44"/>
          <p:cNvSpPr>
            <a:spLocks noChangeArrowheads="1"/>
          </p:cNvSpPr>
          <p:nvPr/>
        </p:nvSpPr>
        <p:spPr bwMode="auto">
          <a:xfrm>
            <a:off x="3571875" y="2132856"/>
            <a:ext cx="914400" cy="1417637"/>
          </a:xfrm>
          <a:prstGeom prst="rect">
            <a:avLst/>
          </a:prstGeom>
          <a:solidFill>
            <a:srgbClr val="A5A5A5"/>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6" name="Rectangle 46"/>
          <p:cNvSpPr>
            <a:spLocks noChangeArrowheads="1"/>
          </p:cNvSpPr>
          <p:nvPr/>
        </p:nvSpPr>
        <p:spPr bwMode="auto">
          <a:xfrm>
            <a:off x="4551362" y="2813893"/>
            <a:ext cx="2900958" cy="723900"/>
          </a:xfrm>
          <a:prstGeom prst="rect">
            <a:avLst/>
          </a:prstGeom>
          <a:solidFill>
            <a:srgbClr val="0099F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7" name="Text Box 12"/>
          <p:cNvSpPr>
            <a:spLocks noChangeArrowheads="1"/>
          </p:cNvSpPr>
          <p:nvPr/>
        </p:nvSpPr>
        <p:spPr bwMode="auto">
          <a:xfrm>
            <a:off x="4648200" y="2996952"/>
            <a:ext cx="28041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a:spAutoFit/>
          </a:bodyPr>
          <a:lstStyle/>
          <a:p>
            <a:pPr>
              <a:spcBef>
                <a:spcPct val="50000"/>
              </a:spcBef>
            </a:pPr>
            <a:r>
              <a:rPr lang="en-US" sz="1400" dirty="0">
                <a:solidFill>
                  <a:srgbClr val="F2F2F2"/>
                </a:solidFill>
                <a:latin typeface="Calibri" pitchFamily="34" charset="0"/>
                <a:sym typeface="Calibri" pitchFamily="34" charset="0"/>
              </a:rPr>
              <a:t>www.twitter.com/BonnConvention</a:t>
            </a:r>
            <a:endParaRPr lang="en-US" altLang="en-US" dirty="0"/>
          </a:p>
        </p:txBody>
      </p:sp>
      <p:sp>
        <p:nvSpPr>
          <p:cNvPr id="8" name="Rectangle 27"/>
          <p:cNvSpPr>
            <a:spLocks noChangeArrowheads="1"/>
          </p:cNvSpPr>
          <p:nvPr/>
        </p:nvSpPr>
        <p:spPr bwMode="auto">
          <a:xfrm>
            <a:off x="2586038" y="3115518"/>
            <a:ext cx="914400" cy="1219200"/>
          </a:xfrm>
          <a:prstGeom prst="rect">
            <a:avLst/>
          </a:prstGeom>
          <a:solidFill>
            <a:srgbClr val="BFBFB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9" name="Rectangle 28"/>
          <p:cNvSpPr>
            <a:spLocks noChangeArrowheads="1"/>
          </p:cNvSpPr>
          <p:nvPr/>
        </p:nvSpPr>
        <p:spPr bwMode="auto">
          <a:xfrm>
            <a:off x="3565525" y="3618756"/>
            <a:ext cx="3022700" cy="723900"/>
          </a:xfrm>
          <a:prstGeom prst="rect">
            <a:avLst/>
          </a:prstGeom>
          <a:solidFill>
            <a:srgbClr val="0099F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0" name="Rectangle 32"/>
          <p:cNvSpPr>
            <a:spLocks noChangeArrowheads="1"/>
          </p:cNvSpPr>
          <p:nvPr/>
        </p:nvSpPr>
        <p:spPr bwMode="auto">
          <a:xfrm>
            <a:off x="3567113" y="4429968"/>
            <a:ext cx="914400" cy="1219200"/>
          </a:xfrm>
          <a:prstGeom prst="rect">
            <a:avLst/>
          </a:prstGeom>
          <a:solidFill>
            <a:srgbClr val="A5A5A5"/>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1" name="Rectangle 33"/>
          <p:cNvSpPr>
            <a:spLocks noChangeArrowheads="1"/>
          </p:cNvSpPr>
          <p:nvPr/>
        </p:nvSpPr>
        <p:spPr bwMode="auto">
          <a:xfrm>
            <a:off x="4537074" y="4436318"/>
            <a:ext cx="2771229" cy="723900"/>
          </a:xfrm>
          <a:prstGeom prst="rect">
            <a:avLst/>
          </a:prstGeom>
          <a:solidFill>
            <a:srgbClr val="0099F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2" name="Rectangle 35"/>
          <p:cNvSpPr>
            <a:spLocks noChangeArrowheads="1"/>
          </p:cNvSpPr>
          <p:nvPr/>
        </p:nvSpPr>
        <p:spPr bwMode="auto">
          <a:xfrm>
            <a:off x="6660232" y="3618756"/>
            <a:ext cx="2483768" cy="723900"/>
          </a:xfrm>
          <a:prstGeom prst="rect">
            <a:avLst/>
          </a:prstGeom>
          <a:solidFill>
            <a:srgbClr val="A5A5A5"/>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3" name="Text Box 19"/>
          <p:cNvSpPr>
            <a:spLocks noChangeArrowheads="1"/>
          </p:cNvSpPr>
          <p:nvPr/>
        </p:nvSpPr>
        <p:spPr bwMode="auto">
          <a:xfrm>
            <a:off x="3636962" y="3834407"/>
            <a:ext cx="29512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square">
            <a:spAutoFit/>
          </a:bodyPr>
          <a:lstStyle/>
          <a:p>
            <a:pPr>
              <a:spcBef>
                <a:spcPct val="50000"/>
              </a:spcBef>
            </a:pPr>
            <a:r>
              <a:rPr lang="en-US" sz="1400" dirty="0">
                <a:solidFill>
                  <a:srgbClr val="F2F2F2"/>
                </a:solidFill>
                <a:latin typeface="Calibri" pitchFamily="34" charset="0"/>
                <a:sym typeface="Calibri" pitchFamily="34" charset="0"/>
              </a:rPr>
              <a:t>www.facebook.com/bonnconvention</a:t>
            </a:r>
            <a:endParaRPr lang="en-US" altLang="en-US" dirty="0"/>
          </a:p>
        </p:txBody>
      </p:sp>
      <p:sp>
        <p:nvSpPr>
          <p:cNvPr id="14" name="Text Box 20"/>
          <p:cNvSpPr>
            <a:spLocks noChangeArrowheads="1"/>
          </p:cNvSpPr>
          <p:nvPr/>
        </p:nvSpPr>
        <p:spPr bwMode="auto">
          <a:xfrm>
            <a:off x="4603750" y="4633193"/>
            <a:ext cx="2333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spcBef>
                <a:spcPct val="50000"/>
              </a:spcBef>
            </a:pPr>
            <a:r>
              <a:rPr lang="en-US" sz="1400" dirty="0">
                <a:solidFill>
                  <a:srgbClr val="F2F2F2"/>
                </a:solidFill>
                <a:latin typeface="Calibri" pitchFamily="34" charset="0"/>
                <a:sym typeface="Calibri" pitchFamily="34" charset="0"/>
              </a:rPr>
              <a:t>http://www.cms.int/</a:t>
            </a:r>
            <a:endParaRPr lang="en-US" altLang="en-US" dirty="0"/>
          </a:p>
        </p:txBody>
      </p:sp>
      <p:pic>
        <p:nvPicPr>
          <p:cNvPr id="15" name="Picture 39" descr="15_Twitter-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7925" y="4620468"/>
            <a:ext cx="6096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41"/>
          <p:cNvSpPr>
            <a:spLocks noChangeArrowheads="1"/>
          </p:cNvSpPr>
          <p:nvPr/>
        </p:nvSpPr>
        <p:spPr bwMode="auto">
          <a:xfrm>
            <a:off x="7380312" y="4428381"/>
            <a:ext cx="1763688" cy="723900"/>
          </a:xfrm>
          <a:prstGeom prst="rect">
            <a:avLst/>
          </a:prstGeom>
          <a:solidFill>
            <a:srgbClr val="BFBFB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7" name="Rectangle 42"/>
          <p:cNvSpPr>
            <a:spLocks noChangeArrowheads="1"/>
          </p:cNvSpPr>
          <p:nvPr/>
        </p:nvSpPr>
        <p:spPr bwMode="auto">
          <a:xfrm>
            <a:off x="7524328" y="2813893"/>
            <a:ext cx="1619672" cy="723900"/>
          </a:xfrm>
          <a:prstGeom prst="rect">
            <a:avLst/>
          </a:prstGeom>
          <a:solidFill>
            <a:srgbClr val="BFBFB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sp>
        <p:nvSpPr>
          <p:cNvPr id="18" name="Rectangle 36"/>
          <p:cNvSpPr>
            <a:spLocks noChangeArrowheads="1"/>
          </p:cNvSpPr>
          <p:nvPr/>
        </p:nvSpPr>
        <p:spPr bwMode="auto">
          <a:xfrm>
            <a:off x="2586038" y="4429968"/>
            <a:ext cx="914400" cy="1219200"/>
          </a:xfrm>
          <a:prstGeom prst="rect">
            <a:avLst/>
          </a:prstGeom>
          <a:solidFill>
            <a:srgbClr val="26262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en-US">
              <a:solidFill>
                <a:srgbClr val="FFFFFF"/>
              </a:solidFill>
              <a:latin typeface="Sansation" charset="0"/>
              <a:ea typeface="Sansation" charset="0"/>
              <a:cs typeface="Sansation" charset="0"/>
              <a:sym typeface="Sansation" charset="0"/>
            </a:endParaRPr>
          </a:p>
        </p:txBody>
      </p:sp>
      <p:pic>
        <p:nvPicPr>
          <p:cNvPr id="19" name="Picture 37" descr="15_Twitter-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2688" y="2740868"/>
            <a:ext cx="6096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8" descr="15_Twitter-iCo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6375" y="3502868"/>
            <a:ext cx="6096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7"/>
          <p:cNvSpPr>
            <a:spLocks noChangeArrowheads="1"/>
          </p:cNvSpPr>
          <p:nvPr/>
        </p:nvSpPr>
        <p:spPr bwMode="auto">
          <a:xfrm>
            <a:off x="504825" y="2250331"/>
            <a:ext cx="28194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500" dirty="0">
                <a:solidFill>
                  <a:schemeClr val="bg1"/>
                </a:solidFill>
                <a:latin typeface="Calibri" pitchFamily="34" charset="0"/>
                <a:sym typeface="Calibri" pitchFamily="34" charset="0"/>
              </a:rPr>
              <a:t>VISIT TO KNOW US</a:t>
            </a:r>
            <a:endParaRPr lang="en-US" sz="2500" dirty="0">
              <a:solidFill>
                <a:srgbClr val="0099FF"/>
              </a:solidFill>
              <a:latin typeface="Calibri" pitchFamily="34" charset="0"/>
              <a:sym typeface="Calibri" pitchFamily="34" charset="0"/>
            </a:endParaRPr>
          </a:p>
        </p:txBody>
      </p:sp>
    </p:spTree>
    <p:extLst>
      <p:ext uri="{BB962C8B-B14F-4D97-AF65-F5344CB8AC3E}">
        <p14:creationId xmlns:p14="http://schemas.microsoft.com/office/powerpoint/2010/main" val="2639991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142852"/>
            <a:ext cx="5544616" cy="747663"/>
          </a:xfrm>
          <a:prstGeom prst="homePlate">
            <a:avLst/>
          </a:prstGeom>
          <a:solidFill>
            <a:schemeClr val="accent5">
              <a:lumMod val="50000"/>
            </a:schemeClr>
          </a:solidFill>
          <a:ln>
            <a:noFill/>
          </a:ln>
          <a:effectLst>
            <a:outerShdw blurRad="50800" dist="38100" dir="2700000" algn="tl" rotWithShape="0">
              <a:prstClr val="black">
                <a:alpha val="40000"/>
              </a:prstClr>
            </a:outerShdw>
          </a:effectLst>
        </p:spPr>
        <p:style>
          <a:lnRef idx="0">
            <a:scrgbClr r="0" g="0" b="0"/>
          </a:lnRef>
          <a:fillRef idx="1001">
            <a:schemeClr val="lt2"/>
          </a:fillRef>
          <a:effectRef idx="0">
            <a:scrgbClr r="0" g="0" b="0"/>
          </a:effectRef>
          <a:fontRef idx="major"/>
        </p:style>
        <p:txBody>
          <a:bodyPr anchor="ctr"/>
          <a:lstStyle/>
          <a:p>
            <a:pPr algn="ctr"/>
            <a:endParaRPr lang="en-US">
              <a:solidFill>
                <a:schemeClr val="accent6"/>
              </a:solidFill>
              <a:latin typeface="Sansation" charset="0"/>
              <a:ea typeface="Sansation" charset="0"/>
              <a:cs typeface="Sansation" charset="0"/>
              <a:sym typeface="Sansation" charset="0"/>
            </a:endParaRPr>
          </a:p>
        </p:txBody>
      </p:sp>
      <p:sp>
        <p:nvSpPr>
          <p:cNvPr id="2" name="Title 1"/>
          <p:cNvSpPr>
            <a:spLocks noGrp="1"/>
          </p:cNvSpPr>
          <p:nvPr>
            <p:ph type="title"/>
          </p:nvPr>
        </p:nvSpPr>
        <p:spPr/>
        <p:txBody>
          <a:bodyPr/>
          <a:lstStyle/>
          <a:p>
            <a:r>
              <a:rPr lang="en-US" dirty="0"/>
              <a:t> </a:t>
            </a:r>
          </a:p>
        </p:txBody>
      </p:sp>
      <p:pic>
        <p:nvPicPr>
          <p:cNvPr id="5"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2029"/>
          <a:stretch/>
        </p:blipFill>
        <p:spPr bwMode="auto">
          <a:xfrm>
            <a:off x="23304" y="1344165"/>
            <a:ext cx="9069581" cy="48931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 xmlns:ma14="http://schemas.microsoft.com/office/mac/drawingml/2011/main" xmlns:lc="http://schemas.openxmlformats.org/drawingml/2006/lockedCanvas" val="1"/>
            </a:ext>
          </a:extLst>
        </p:spPr>
      </p:pic>
      <p:sp>
        <p:nvSpPr>
          <p:cNvPr id="8" name="TextBox 7"/>
          <p:cNvSpPr>
            <a:spLocks noChangeArrowheads="1"/>
          </p:cNvSpPr>
          <p:nvPr/>
        </p:nvSpPr>
        <p:spPr bwMode="auto">
          <a:xfrm>
            <a:off x="83120" y="360239"/>
            <a:ext cx="9729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endParaRPr lang="en-US" sz="2400" dirty="0">
              <a:solidFill>
                <a:srgbClr val="0099FF"/>
              </a:solidFill>
              <a:latin typeface="Calibri" pitchFamily="34" charset="0"/>
              <a:sym typeface="Calibri" pitchFamily="34" charset="0"/>
            </a:endParaRPr>
          </a:p>
        </p:txBody>
      </p:sp>
      <p:sp>
        <p:nvSpPr>
          <p:cNvPr id="9" name="TextBox 7"/>
          <p:cNvSpPr>
            <a:spLocks noChangeArrowheads="1"/>
          </p:cNvSpPr>
          <p:nvPr/>
        </p:nvSpPr>
        <p:spPr bwMode="auto">
          <a:xfrm>
            <a:off x="159520" y="198018"/>
            <a:ext cx="3361531"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500" b="1" dirty="0">
                <a:solidFill>
                  <a:schemeClr val="bg1"/>
                </a:solidFill>
                <a:latin typeface="Corbel" panose="020B0503020204020204" pitchFamily="34" charset="0"/>
                <a:sym typeface="Calibri" pitchFamily="34" charset="0"/>
              </a:rPr>
              <a:t>They run…</a:t>
            </a:r>
          </a:p>
          <a:p>
            <a:r>
              <a:rPr lang="en-US" sz="1400" b="1" dirty="0">
                <a:solidFill>
                  <a:schemeClr val="bg1"/>
                </a:solidFill>
                <a:latin typeface="Corbel" panose="020B0503020204020204" pitchFamily="34" charset="0"/>
                <a:sym typeface="Calibri" pitchFamily="34" charset="0"/>
              </a:rPr>
              <a:t>Selected migratory ranges for ungulates </a:t>
            </a:r>
          </a:p>
        </p:txBody>
      </p:sp>
      <p:sp>
        <p:nvSpPr>
          <p:cNvPr id="10" name="Chevron 9"/>
          <p:cNvSpPr/>
          <p:nvPr/>
        </p:nvSpPr>
        <p:spPr bwMode="auto">
          <a:xfrm>
            <a:off x="5292080" y="142852"/>
            <a:ext cx="683568" cy="765868"/>
          </a:xfrm>
          <a:prstGeom prst="chevron">
            <a:avLst/>
          </a:prstGeom>
          <a:solidFill>
            <a:schemeClr val="accent5">
              <a:lumMod val="5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13" name="Chevron 12"/>
          <p:cNvSpPr/>
          <p:nvPr/>
        </p:nvSpPr>
        <p:spPr bwMode="auto">
          <a:xfrm>
            <a:off x="5724128" y="142852"/>
            <a:ext cx="673299" cy="765868"/>
          </a:xfrm>
          <a:prstGeom prst="chevron">
            <a:avLst/>
          </a:prstGeom>
          <a:solidFill>
            <a:schemeClr val="accent5">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14" name="Chevron 13"/>
          <p:cNvSpPr/>
          <p:nvPr/>
        </p:nvSpPr>
        <p:spPr bwMode="auto">
          <a:xfrm>
            <a:off x="6156176" y="142852"/>
            <a:ext cx="720080" cy="765868"/>
          </a:xfrm>
          <a:prstGeom prst="chevron">
            <a:avLst/>
          </a:prstGeom>
          <a:solidFill>
            <a:schemeClr val="accent5">
              <a:lumMod val="60000"/>
              <a:lumOff val="4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Tree>
    <p:extLst>
      <p:ext uri="{BB962C8B-B14F-4D97-AF65-F5344CB8AC3E}">
        <p14:creationId xmlns:p14="http://schemas.microsoft.com/office/powerpoint/2010/main" val="579344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11" name="Content Placeholder 3"/>
          <p:cNvPicPr>
            <a:picLocks noChangeAspect="1"/>
          </p:cNvPicPr>
          <p:nvPr/>
        </p:nvPicPr>
        <p:blipFill rotWithShape="1">
          <a:blip r:embed="rId3"/>
          <a:srcRect t="11478"/>
          <a:stretch/>
        </p:blipFill>
        <p:spPr bwMode="auto">
          <a:xfrm>
            <a:off x="-12191" y="1357098"/>
            <a:ext cx="9180512" cy="4952222"/>
          </a:xfrm>
          <a:prstGeom prst="rect">
            <a:avLst/>
          </a:prstGeom>
          <a:ln>
            <a:noFill/>
          </a:ln>
          <a:effectLst>
            <a:outerShdw blurRad="292100" dist="139700" dir="2700000" algn="tl" rotWithShape="0">
              <a:srgbClr val="333333">
                <a:alpha val="65000"/>
              </a:srgbClr>
            </a:outerShdw>
          </a:effectLst>
        </p:spPr>
      </p:pic>
      <p:sp>
        <p:nvSpPr>
          <p:cNvPr id="12" name="Rectangle 3"/>
          <p:cNvSpPr>
            <a:spLocks noChangeArrowheads="1"/>
          </p:cNvSpPr>
          <p:nvPr/>
        </p:nvSpPr>
        <p:spPr bwMode="auto">
          <a:xfrm>
            <a:off x="0" y="142852"/>
            <a:ext cx="5544616" cy="747663"/>
          </a:xfrm>
          <a:prstGeom prst="homePlate">
            <a:avLst/>
          </a:prstGeom>
          <a:solidFill>
            <a:schemeClr val="accent5">
              <a:lumMod val="50000"/>
            </a:schemeClr>
          </a:solidFill>
          <a:ln>
            <a:noFill/>
          </a:ln>
          <a:effectLst>
            <a:outerShdw blurRad="50800" dist="38100" dir="2700000" algn="tl" rotWithShape="0">
              <a:prstClr val="black">
                <a:alpha val="40000"/>
              </a:prstClr>
            </a:outerShdw>
          </a:effectLst>
        </p:spPr>
        <p:style>
          <a:lnRef idx="0">
            <a:scrgbClr r="0" g="0" b="0"/>
          </a:lnRef>
          <a:fillRef idx="1001">
            <a:schemeClr val="lt2"/>
          </a:fillRef>
          <a:effectRef idx="0">
            <a:scrgbClr r="0" g="0" b="0"/>
          </a:effectRef>
          <a:fontRef idx="major"/>
        </p:style>
        <p:txBody>
          <a:bodyPr anchor="ctr"/>
          <a:lstStyle/>
          <a:p>
            <a:pPr algn="ctr"/>
            <a:endParaRPr lang="en-US">
              <a:solidFill>
                <a:schemeClr val="accent6"/>
              </a:solidFill>
              <a:latin typeface="Sansation" charset="0"/>
              <a:ea typeface="Sansation" charset="0"/>
              <a:cs typeface="Sansation" charset="0"/>
              <a:sym typeface="Sansation" charset="0"/>
            </a:endParaRPr>
          </a:p>
        </p:txBody>
      </p:sp>
      <p:sp>
        <p:nvSpPr>
          <p:cNvPr id="15" name="TextBox 7"/>
          <p:cNvSpPr>
            <a:spLocks noChangeArrowheads="1"/>
          </p:cNvSpPr>
          <p:nvPr/>
        </p:nvSpPr>
        <p:spPr bwMode="auto">
          <a:xfrm>
            <a:off x="83120" y="360239"/>
            <a:ext cx="9729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endParaRPr lang="en-US" sz="2400" dirty="0">
              <a:solidFill>
                <a:srgbClr val="0099FF"/>
              </a:solidFill>
              <a:latin typeface="Calibri" pitchFamily="34" charset="0"/>
              <a:sym typeface="Calibri" pitchFamily="34" charset="0"/>
            </a:endParaRPr>
          </a:p>
        </p:txBody>
      </p:sp>
      <p:sp>
        <p:nvSpPr>
          <p:cNvPr id="16" name="TextBox 7"/>
          <p:cNvSpPr>
            <a:spLocks noChangeArrowheads="1"/>
          </p:cNvSpPr>
          <p:nvPr/>
        </p:nvSpPr>
        <p:spPr bwMode="auto">
          <a:xfrm>
            <a:off x="159520" y="198018"/>
            <a:ext cx="3361531"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500" b="1" dirty="0">
                <a:solidFill>
                  <a:schemeClr val="bg1"/>
                </a:solidFill>
                <a:latin typeface="Corbel" panose="020B0503020204020204" pitchFamily="34" charset="0"/>
                <a:sym typeface="Calibri" pitchFamily="34" charset="0"/>
              </a:rPr>
              <a:t>They fly…</a:t>
            </a:r>
          </a:p>
          <a:p>
            <a:r>
              <a:rPr lang="en-US" sz="1400" b="1" dirty="0">
                <a:solidFill>
                  <a:schemeClr val="bg1"/>
                </a:solidFill>
                <a:latin typeface="Corbel" panose="020B0503020204020204" pitchFamily="34" charset="0"/>
                <a:sym typeface="Calibri" pitchFamily="34" charset="0"/>
              </a:rPr>
              <a:t>Selected migratory routes for birds </a:t>
            </a:r>
          </a:p>
        </p:txBody>
      </p:sp>
      <p:sp>
        <p:nvSpPr>
          <p:cNvPr id="17" name="Chevron 16"/>
          <p:cNvSpPr/>
          <p:nvPr/>
        </p:nvSpPr>
        <p:spPr bwMode="auto">
          <a:xfrm>
            <a:off x="5292080" y="142852"/>
            <a:ext cx="683568" cy="765868"/>
          </a:xfrm>
          <a:prstGeom prst="chevron">
            <a:avLst/>
          </a:prstGeom>
          <a:solidFill>
            <a:schemeClr val="accent5">
              <a:lumMod val="5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18" name="Chevron 17"/>
          <p:cNvSpPr/>
          <p:nvPr/>
        </p:nvSpPr>
        <p:spPr bwMode="auto">
          <a:xfrm>
            <a:off x="5724128" y="142852"/>
            <a:ext cx="673299" cy="765868"/>
          </a:xfrm>
          <a:prstGeom prst="chevron">
            <a:avLst/>
          </a:prstGeom>
          <a:solidFill>
            <a:schemeClr val="accent5">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19" name="Chevron 18"/>
          <p:cNvSpPr/>
          <p:nvPr/>
        </p:nvSpPr>
        <p:spPr bwMode="auto">
          <a:xfrm>
            <a:off x="6156176" y="142852"/>
            <a:ext cx="720080" cy="765868"/>
          </a:xfrm>
          <a:prstGeom prst="chevron">
            <a:avLst/>
          </a:prstGeom>
          <a:solidFill>
            <a:schemeClr val="accent5">
              <a:lumMod val="60000"/>
              <a:lumOff val="4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Tree>
    <p:extLst>
      <p:ext uri="{BB962C8B-B14F-4D97-AF65-F5344CB8AC3E}">
        <p14:creationId xmlns:p14="http://schemas.microsoft.com/office/powerpoint/2010/main" val="876846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12" name="Content Placeholder 4"/>
          <p:cNvPicPr>
            <a:picLocks noGrp="1" noChangeAspect="1"/>
          </p:cNvPicPr>
          <p:nvPr>
            <p:ph idx="1"/>
          </p:nvPr>
        </p:nvPicPr>
        <p:blipFill rotWithShape="1">
          <a:blip r:embed="rId3"/>
          <a:srcRect t="12512"/>
          <a:stretch/>
        </p:blipFill>
        <p:spPr>
          <a:xfrm>
            <a:off x="1" y="1376200"/>
            <a:ext cx="9144000" cy="4953064"/>
          </a:xfrm>
          <a:prstGeom prst="rect">
            <a:avLst/>
          </a:prstGeom>
          <a:ln>
            <a:noFill/>
          </a:ln>
          <a:effectLst>
            <a:outerShdw blurRad="292100" dist="139700" dir="2700000" algn="tl" rotWithShape="0">
              <a:srgbClr val="333333">
                <a:alpha val="65000"/>
              </a:srgbClr>
            </a:outerShdw>
          </a:effectLst>
        </p:spPr>
      </p:pic>
      <p:sp>
        <p:nvSpPr>
          <p:cNvPr id="15" name="Rectangle 3"/>
          <p:cNvSpPr>
            <a:spLocks noChangeArrowheads="1"/>
          </p:cNvSpPr>
          <p:nvPr/>
        </p:nvSpPr>
        <p:spPr bwMode="auto">
          <a:xfrm>
            <a:off x="0" y="142852"/>
            <a:ext cx="5544616" cy="747663"/>
          </a:xfrm>
          <a:prstGeom prst="homePlate">
            <a:avLst/>
          </a:prstGeom>
          <a:solidFill>
            <a:schemeClr val="accent5">
              <a:lumMod val="50000"/>
            </a:schemeClr>
          </a:solidFill>
          <a:ln>
            <a:noFill/>
          </a:ln>
          <a:effectLst>
            <a:outerShdw blurRad="50800" dist="38100" dir="2700000" algn="tl" rotWithShape="0">
              <a:prstClr val="black">
                <a:alpha val="40000"/>
              </a:prstClr>
            </a:outerShdw>
          </a:effectLst>
        </p:spPr>
        <p:style>
          <a:lnRef idx="0">
            <a:scrgbClr r="0" g="0" b="0"/>
          </a:lnRef>
          <a:fillRef idx="1001">
            <a:schemeClr val="lt2"/>
          </a:fillRef>
          <a:effectRef idx="0">
            <a:scrgbClr r="0" g="0" b="0"/>
          </a:effectRef>
          <a:fontRef idx="major"/>
        </p:style>
        <p:txBody>
          <a:bodyPr anchor="ctr"/>
          <a:lstStyle/>
          <a:p>
            <a:pPr algn="ctr"/>
            <a:endParaRPr lang="en-US">
              <a:solidFill>
                <a:schemeClr val="accent6"/>
              </a:solidFill>
              <a:latin typeface="Sansation" charset="0"/>
              <a:ea typeface="Sansation" charset="0"/>
              <a:cs typeface="Sansation" charset="0"/>
              <a:sym typeface="Sansation" charset="0"/>
            </a:endParaRPr>
          </a:p>
        </p:txBody>
      </p:sp>
      <p:sp>
        <p:nvSpPr>
          <p:cNvPr id="16" name="TextBox 7"/>
          <p:cNvSpPr>
            <a:spLocks noChangeArrowheads="1"/>
          </p:cNvSpPr>
          <p:nvPr/>
        </p:nvSpPr>
        <p:spPr bwMode="auto">
          <a:xfrm>
            <a:off x="83120" y="360239"/>
            <a:ext cx="9729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endParaRPr lang="en-US" sz="2400" dirty="0">
              <a:solidFill>
                <a:srgbClr val="0099FF"/>
              </a:solidFill>
              <a:latin typeface="Calibri" pitchFamily="34" charset="0"/>
              <a:sym typeface="Calibri" pitchFamily="34" charset="0"/>
            </a:endParaRPr>
          </a:p>
        </p:txBody>
      </p:sp>
      <p:sp>
        <p:nvSpPr>
          <p:cNvPr id="17" name="TextBox 7"/>
          <p:cNvSpPr>
            <a:spLocks noChangeArrowheads="1"/>
          </p:cNvSpPr>
          <p:nvPr/>
        </p:nvSpPr>
        <p:spPr bwMode="auto">
          <a:xfrm>
            <a:off x="159520" y="198018"/>
            <a:ext cx="3982664"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500" b="1" dirty="0">
                <a:solidFill>
                  <a:schemeClr val="bg1"/>
                </a:solidFill>
                <a:latin typeface="Corbel" panose="020B0503020204020204" pitchFamily="34" charset="0"/>
                <a:sym typeface="Calibri" pitchFamily="34" charset="0"/>
              </a:rPr>
              <a:t>They swim…</a:t>
            </a:r>
          </a:p>
          <a:p>
            <a:r>
              <a:rPr lang="en-US" sz="1400" b="1" dirty="0">
                <a:solidFill>
                  <a:schemeClr val="bg1"/>
                </a:solidFill>
                <a:latin typeface="Corbel" panose="020B0503020204020204" pitchFamily="34" charset="0"/>
                <a:sym typeface="Calibri" pitchFamily="34" charset="0"/>
              </a:rPr>
              <a:t>Migratory routes for selected marine species</a:t>
            </a:r>
          </a:p>
        </p:txBody>
      </p:sp>
      <p:sp>
        <p:nvSpPr>
          <p:cNvPr id="18" name="Chevron 17"/>
          <p:cNvSpPr/>
          <p:nvPr/>
        </p:nvSpPr>
        <p:spPr bwMode="auto">
          <a:xfrm>
            <a:off x="5292080" y="142852"/>
            <a:ext cx="683568" cy="765868"/>
          </a:xfrm>
          <a:prstGeom prst="chevron">
            <a:avLst/>
          </a:prstGeom>
          <a:solidFill>
            <a:schemeClr val="accent5">
              <a:lumMod val="5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19" name="Chevron 18"/>
          <p:cNvSpPr/>
          <p:nvPr/>
        </p:nvSpPr>
        <p:spPr bwMode="auto">
          <a:xfrm>
            <a:off x="5724128" y="142852"/>
            <a:ext cx="673299" cy="765868"/>
          </a:xfrm>
          <a:prstGeom prst="chevron">
            <a:avLst/>
          </a:prstGeom>
          <a:solidFill>
            <a:schemeClr val="accent5">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
        <p:nvSpPr>
          <p:cNvPr id="20" name="Chevron 19"/>
          <p:cNvSpPr/>
          <p:nvPr/>
        </p:nvSpPr>
        <p:spPr bwMode="auto">
          <a:xfrm>
            <a:off x="6156176" y="142852"/>
            <a:ext cx="720080" cy="765868"/>
          </a:xfrm>
          <a:prstGeom prst="chevron">
            <a:avLst/>
          </a:prstGeom>
          <a:solidFill>
            <a:schemeClr val="accent5">
              <a:lumMod val="60000"/>
              <a:lumOff val="4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accent5">
                  <a:lumMod val="20000"/>
                  <a:lumOff val="80000"/>
                </a:schemeClr>
              </a:solidFill>
              <a:effectLst/>
              <a:latin typeface="Arial" charset="0"/>
            </a:endParaRPr>
          </a:p>
        </p:txBody>
      </p:sp>
    </p:spTree>
    <p:extLst>
      <p:ext uri="{BB962C8B-B14F-4D97-AF65-F5344CB8AC3E}">
        <p14:creationId xmlns:p14="http://schemas.microsoft.com/office/powerpoint/2010/main" val="3496045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9645"/>
          <a:stretch/>
        </p:blipFill>
        <p:spPr>
          <a:xfrm>
            <a:off x="2486991" y="4250383"/>
            <a:ext cx="1760095" cy="1191214"/>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9893" t="2208" r="13688" b="2254"/>
          <a:stretch/>
        </p:blipFill>
        <p:spPr>
          <a:xfrm>
            <a:off x="1547201" y="5102264"/>
            <a:ext cx="1512168" cy="1242138"/>
          </a:xfrm>
          <a:prstGeom prst="rect">
            <a:avLst/>
          </a:prstGeom>
          <a:ln>
            <a:noFill/>
          </a:ln>
          <a:effectLst>
            <a:outerShdw blurRad="292100" dist="139700" dir="2700000" algn="tl" rotWithShape="0">
              <a:srgbClr val="333333">
                <a:alpha val="65000"/>
              </a:srgbClr>
            </a:outerShdw>
          </a:effectLst>
        </p:spPr>
      </p:pic>
      <p:sp>
        <p:nvSpPr>
          <p:cNvPr id="5" name="Text Box 4"/>
          <p:cNvSpPr txBox="1">
            <a:spLocks noChangeArrowheads="1"/>
          </p:cNvSpPr>
          <p:nvPr/>
        </p:nvSpPr>
        <p:spPr bwMode="auto">
          <a:xfrm>
            <a:off x="539552" y="1196752"/>
            <a:ext cx="8353623" cy="1782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80000"/>
              </a:lnSpc>
              <a:buFontTx/>
              <a:buNone/>
            </a:pPr>
            <a:r>
              <a:rPr lang="en-US" sz="1800" dirty="0">
                <a:solidFill>
                  <a:schemeClr val="accent6">
                    <a:lumMod val="75000"/>
                  </a:schemeClr>
                </a:solidFill>
                <a:latin typeface="Century Gothic" panose="020B0502020202020204" pitchFamily="34" charset="0"/>
              </a:rPr>
              <a:t>A framework for countries to conserve migratory species throughout their entire range</a:t>
            </a:r>
          </a:p>
          <a:p>
            <a:pPr algn="ctr">
              <a:spcBef>
                <a:spcPct val="50000"/>
              </a:spcBef>
            </a:pPr>
            <a:r>
              <a:rPr lang="en-GB" altLang="en-US" sz="1800" i="1" dirty="0">
                <a:solidFill>
                  <a:srgbClr val="000072"/>
                </a:solidFill>
                <a:latin typeface="Century Gothic" panose="020B0502020202020204" pitchFamily="34" charset="0"/>
              </a:rPr>
              <a:t>	   An entire population or any geographically separate part of the population of any species, significant number of whose members cyclically and predictably cross one or more national jurisdictional boundaries.</a:t>
            </a:r>
          </a:p>
        </p:txBody>
      </p:sp>
      <p:sp>
        <p:nvSpPr>
          <p:cNvPr id="14" name="Line 14"/>
          <p:cNvSpPr>
            <a:spLocks noChangeShapeType="1"/>
          </p:cNvSpPr>
          <p:nvPr/>
        </p:nvSpPr>
        <p:spPr bwMode="auto">
          <a:xfrm>
            <a:off x="2673350" y="314015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400">
              <a:latin typeface="Century Gothic" panose="020B0502020202020204" pitchFamily="34" charset="0"/>
            </a:endParaRPr>
          </a:p>
        </p:txBody>
      </p:sp>
      <p:sp>
        <p:nvSpPr>
          <p:cNvPr id="31" name="Rectangle 32"/>
          <p:cNvSpPr>
            <a:spLocks noChangeArrowheads="1"/>
          </p:cNvSpPr>
          <p:nvPr/>
        </p:nvSpPr>
        <p:spPr bwMode="auto">
          <a:xfrm>
            <a:off x="755576" y="116632"/>
            <a:ext cx="8380412" cy="977900"/>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defTabSz="917575">
              <a:defRPr sz="4400">
                <a:solidFill>
                  <a:schemeClr val="tx2"/>
                </a:solidFill>
                <a:latin typeface="Arial" panose="020B0604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pPr>
              <a:defRPr/>
            </a:pPr>
            <a:r>
              <a:rPr lang="en-US"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What is CMS?</a:t>
            </a:r>
            <a:endParaRPr lang="en-GB" altLang="en-US" sz="2800"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endParaRPr>
          </a:p>
        </p:txBody>
      </p:sp>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t="15750" r="64175" b="18112"/>
          <a:stretch/>
        </p:blipFill>
        <p:spPr>
          <a:xfrm>
            <a:off x="635025" y="4375368"/>
            <a:ext cx="1028626" cy="1266198"/>
          </a:xfrm>
          <a:prstGeom prst="rect">
            <a:avLst/>
          </a:prstGeom>
          <a:ln>
            <a:noFill/>
          </a:ln>
          <a:effectLst>
            <a:outerShdw blurRad="292100" dist="139700" dir="2700000" algn="tl" rotWithShape="0">
              <a:srgbClr val="333333">
                <a:alpha val="65000"/>
              </a:srgbClr>
            </a:outerShdw>
          </a:effectLst>
        </p:spPr>
      </p:pic>
      <p:grpSp>
        <p:nvGrpSpPr>
          <p:cNvPr id="47" name="Group 46"/>
          <p:cNvGrpSpPr/>
          <p:nvPr/>
        </p:nvGrpSpPr>
        <p:grpSpPr>
          <a:xfrm>
            <a:off x="5436096" y="3537786"/>
            <a:ext cx="3230262" cy="484333"/>
            <a:chOff x="2735373" y="1092322"/>
            <a:chExt cx="3230262" cy="484333"/>
          </a:xfrm>
        </p:grpSpPr>
        <p:sp>
          <p:nvSpPr>
            <p:cNvPr id="48" name="Rectangle 47"/>
            <p:cNvSpPr/>
            <p:nvPr/>
          </p:nvSpPr>
          <p:spPr>
            <a:xfrm>
              <a:off x="2735373" y="1092322"/>
              <a:ext cx="3230262" cy="484333"/>
            </a:xfrm>
            <a:prstGeom prst="rect">
              <a:avLst/>
            </a:prstGeom>
            <a:noFill/>
            <a:ln>
              <a:noFill/>
            </a:ln>
            <a:sp3d/>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49" name="Rectangle 48"/>
            <p:cNvSpPr/>
            <p:nvPr/>
          </p:nvSpPr>
          <p:spPr>
            <a:xfrm>
              <a:off x="2735373" y="1092322"/>
              <a:ext cx="3230262" cy="484333"/>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altLang="en-US" sz="1400" kern="1200" dirty="0">
                  <a:solidFill>
                    <a:srgbClr val="000072"/>
                  </a:solidFill>
                  <a:latin typeface="Century Gothic" panose="020B0502020202020204" pitchFamily="34" charset="0"/>
                </a:rPr>
                <a:t>Migratory species  whose conservation requires international cooperation</a:t>
              </a:r>
              <a:endParaRPr lang="en-US" sz="1400" kern="1200" dirty="0">
                <a:latin typeface="Century Gothic" panose="020B0502020202020204" pitchFamily="34" charset="0"/>
              </a:endParaRPr>
            </a:p>
          </p:txBody>
        </p:sp>
      </p:grpSp>
      <p:sp>
        <p:nvSpPr>
          <p:cNvPr id="50" name="TextBox 49"/>
          <p:cNvSpPr txBox="1"/>
          <p:nvPr/>
        </p:nvSpPr>
        <p:spPr>
          <a:xfrm>
            <a:off x="1043608" y="3365748"/>
            <a:ext cx="2420191" cy="593119"/>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defPPr>
              <a:defRPr lang="en-US"/>
            </a:defPPr>
            <a:lvl1pPr lvl="0" algn="ctr" defTabSz="622300">
              <a:lnSpc>
                <a:spcPct val="90000"/>
              </a:lnSpc>
              <a:spcAft>
                <a:spcPct val="35000"/>
              </a:spcAft>
              <a:defRPr sz="1400">
                <a:solidFill>
                  <a:srgbClr val="000072"/>
                </a:solidFill>
                <a:latin typeface="Century Gothic" panose="020B0502020202020204" pitchFamily="34" charset="0"/>
              </a:defRPr>
            </a:lvl1pPr>
            <a:lvl2pPr>
              <a:defRPr>
                <a:solidFill>
                  <a:schemeClr val="dk1">
                    <a:hueOff val="0"/>
                    <a:satOff val="0"/>
                    <a:lumOff val="0"/>
                    <a:alphaOff val="0"/>
                  </a:schemeClr>
                </a:solidFill>
                <a:latin typeface="+mn-lt"/>
              </a:defRPr>
            </a:lvl2pPr>
            <a:lvl3pPr>
              <a:defRPr>
                <a:solidFill>
                  <a:schemeClr val="dk1">
                    <a:hueOff val="0"/>
                    <a:satOff val="0"/>
                    <a:lumOff val="0"/>
                    <a:alphaOff val="0"/>
                  </a:schemeClr>
                </a:solidFill>
                <a:latin typeface="+mn-lt"/>
              </a:defRPr>
            </a:lvl3pPr>
            <a:lvl4pPr>
              <a:defRPr>
                <a:solidFill>
                  <a:schemeClr val="dk1">
                    <a:hueOff val="0"/>
                    <a:satOff val="0"/>
                    <a:lumOff val="0"/>
                    <a:alphaOff val="0"/>
                  </a:schemeClr>
                </a:solidFill>
                <a:latin typeface="+mn-lt"/>
              </a:defRPr>
            </a:lvl4pPr>
            <a:lvl5pPr>
              <a:defRPr>
                <a:solidFill>
                  <a:schemeClr val="dk1">
                    <a:hueOff val="0"/>
                    <a:satOff val="0"/>
                    <a:lumOff val="0"/>
                    <a:alphaOff val="0"/>
                  </a:schemeClr>
                </a:solidFill>
                <a:latin typeface="+mn-lt"/>
              </a:defRPr>
            </a:lvl5pPr>
            <a:lvl6pPr>
              <a:defRPr>
                <a:solidFill>
                  <a:schemeClr val="dk1">
                    <a:hueOff val="0"/>
                    <a:satOff val="0"/>
                    <a:lumOff val="0"/>
                    <a:alphaOff val="0"/>
                  </a:schemeClr>
                </a:solidFill>
                <a:latin typeface="+mn-lt"/>
              </a:defRPr>
            </a:lvl6pPr>
            <a:lvl7pPr>
              <a:defRPr>
                <a:solidFill>
                  <a:schemeClr val="dk1">
                    <a:hueOff val="0"/>
                    <a:satOff val="0"/>
                    <a:lumOff val="0"/>
                    <a:alphaOff val="0"/>
                  </a:schemeClr>
                </a:solidFill>
                <a:latin typeface="+mn-lt"/>
              </a:defRPr>
            </a:lvl7pPr>
            <a:lvl8pPr>
              <a:defRPr>
                <a:solidFill>
                  <a:schemeClr val="dk1">
                    <a:hueOff val="0"/>
                    <a:satOff val="0"/>
                    <a:lumOff val="0"/>
                    <a:alphaOff val="0"/>
                  </a:schemeClr>
                </a:solidFill>
                <a:latin typeface="+mn-lt"/>
              </a:defRPr>
            </a:lvl8pPr>
            <a:lvl9pPr>
              <a:defRPr>
                <a:solidFill>
                  <a:schemeClr val="dk1">
                    <a:hueOff val="0"/>
                    <a:satOff val="0"/>
                    <a:lumOff val="0"/>
                    <a:alphaOff val="0"/>
                  </a:schemeClr>
                </a:solidFill>
                <a:latin typeface="+mn-lt"/>
              </a:defRPr>
            </a:lvl9pPr>
          </a:lstStyle>
          <a:p>
            <a:r>
              <a:rPr lang="de-DE" altLang="en-US" dirty="0"/>
              <a:t>Migratory species threatened with extinction</a:t>
            </a:r>
            <a:endParaRPr lang="en-US" dirty="0"/>
          </a:p>
        </p:txBody>
      </p:sp>
      <p:sp>
        <p:nvSpPr>
          <p:cNvPr id="51" name="TextBox 50"/>
          <p:cNvSpPr txBox="1"/>
          <p:nvPr/>
        </p:nvSpPr>
        <p:spPr>
          <a:xfrm>
            <a:off x="300805" y="1773786"/>
            <a:ext cx="2095445" cy="369332"/>
          </a:xfrm>
          <a:prstGeom prst="rect">
            <a:avLst/>
          </a:prstGeom>
          <a:noFill/>
          <a:effectLst>
            <a:outerShdw blurRad="50800" dist="25400" dir="8100000" algn="tr" rotWithShape="0">
              <a:prstClr val="black">
                <a:alpha val="40000"/>
              </a:prstClr>
            </a:outerShdw>
          </a:effectLst>
        </p:spPr>
        <p:txBody>
          <a:bodyPr wrap="none" rtlCol="0">
            <a:spAutoFit/>
          </a:bodyPr>
          <a:lstStyle/>
          <a:p>
            <a:r>
              <a:rPr lang="en-GB" altLang="en-US" sz="1800" b="1"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Definition </a:t>
            </a:r>
            <a:r>
              <a:rPr lang="en-GB" altLang="en-US" sz="1800" b="1"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sym typeface="Symbol" panose="05050102010706020507" pitchFamily="18" charset="2"/>
              </a:rPr>
              <a:t>	</a:t>
            </a:r>
            <a:r>
              <a:rPr lang="en-GB" altLang="en-US" sz="1800" b="1"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rPr>
              <a:t> </a:t>
            </a:r>
            <a:endParaRPr lang="en-US" sz="1800" b="1" dirty="0">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endParaRPr>
          </a:p>
        </p:txBody>
      </p:sp>
      <p:sp>
        <p:nvSpPr>
          <p:cNvPr id="54" name="TextBox 53"/>
          <p:cNvSpPr txBox="1"/>
          <p:nvPr/>
        </p:nvSpPr>
        <p:spPr>
          <a:xfrm>
            <a:off x="1614728" y="3018800"/>
            <a:ext cx="1412566"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Appendix I</a:t>
            </a:r>
          </a:p>
        </p:txBody>
      </p:sp>
      <p:sp>
        <p:nvSpPr>
          <p:cNvPr id="55" name="TextBox 54"/>
          <p:cNvSpPr txBox="1"/>
          <p:nvPr/>
        </p:nvSpPr>
        <p:spPr>
          <a:xfrm>
            <a:off x="6365005" y="3073616"/>
            <a:ext cx="1476686"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Appendix II</a:t>
            </a:r>
          </a:p>
        </p:txBody>
      </p:sp>
      <p:pic>
        <p:nvPicPr>
          <p:cNvPr id="18" name="Picture 17"/>
          <p:cNvPicPr>
            <a:picLocks noChangeAspect="1"/>
          </p:cNvPicPr>
          <p:nvPr/>
        </p:nvPicPr>
        <p:blipFill rotWithShape="1">
          <a:blip r:embed="rId6" cstate="print">
            <a:extLst>
              <a:ext uri="{28A0092B-C50C-407E-A947-70E740481C1C}">
                <a14:useLocalDpi xmlns:a14="http://schemas.microsoft.com/office/drawing/2010/main" val="0"/>
              </a:ext>
            </a:extLst>
          </a:blip>
          <a:srcRect l="23880" t="21650" r="20979" b="21651"/>
          <a:stretch/>
        </p:blipFill>
        <p:spPr>
          <a:xfrm>
            <a:off x="5004049" y="5128662"/>
            <a:ext cx="1080120" cy="1534908"/>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rotWithShape="1">
          <a:blip r:embed="rId7">
            <a:extLst>
              <a:ext uri="{28A0092B-C50C-407E-A947-70E740481C1C}">
                <a14:useLocalDpi xmlns:a14="http://schemas.microsoft.com/office/drawing/2010/main" val="0"/>
              </a:ext>
            </a:extLst>
          </a:blip>
          <a:srcRect l="4009" t="6462"/>
          <a:stretch/>
        </p:blipFill>
        <p:spPr>
          <a:xfrm>
            <a:off x="381865" y="5600434"/>
            <a:ext cx="1205214" cy="852902"/>
          </a:xfrm>
          <a:prstGeom prst="rect">
            <a:avLst/>
          </a:prstGeom>
          <a:ln>
            <a:noFill/>
          </a:ln>
          <a:effectLst>
            <a:outerShdw blurRad="292100" dist="139700" dir="2700000" algn="tl" rotWithShape="0">
              <a:srgbClr val="333333">
                <a:alpha val="65000"/>
              </a:srgbClr>
            </a:outerShdw>
          </a:effectLst>
        </p:spPr>
      </p:pic>
      <p:pic>
        <p:nvPicPr>
          <p:cNvPr id="19" name="Picture 18"/>
          <p:cNvPicPr>
            <a:picLocks noChangeAspect="1"/>
          </p:cNvPicPr>
          <p:nvPr/>
        </p:nvPicPr>
        <p:blipFill rotWithShape="1">
          <a:blip r:embed="rId8" cstate="print">
            <a:extLst>
              <a:ext uri="{28A0092B-C50C-407E-A947-70E740481C1C}">
                <a14:useLocalDpi xmlns:a14="http://schemas.microsoft.com/office/drawing/2010/main" val="0"/>
              </a:ext>
            </a:extLst>
          </a:blip>
          <a:srcRect l="-454" t="26494" r="8750" b="17729"/>
          <a:stretch/>
        </p:blipFill>
        <p:spPr>
          <a:xfrm>
            <a:off x="6376773" y="4209664"/>
            <a:ext cx="1789827" cy="719579"/>
          </a:xfrm>
          <a:prstGeom prst="rect">
            <a:avLst/>
          </a:prstGeom>
          <a:ln>
            <a:noFill/>
          </a:ln>
          <a:effectLst>
            <a:outerShdw blurRad="292100" dist="139700" dir="2700000" algn="tl" rotWithShape="0">
              <a:srgbClr val="333333">
                <a:alpha val="65000"/>
              </a:srgbClr>
            </a:outerShdw>
          </a:effectLst>
        </p:spPr>
      </p:pic>
      <p:pic>
        <p:nvPicPr>
          <p:cNvPr id="11" name="Picture 10"/>
          <p:cNvPicPr preferRelativeResize="0">
            <a:picLocks/>
          </p:cNvPicPr>
          <p:nvPr/>
        </p:nvPicPr>
        <p:blipFill rotWithShape="1">
          <a:blip r:embed="rId9">
            <a:extLst>
              <a:ext uri="{28A0092B-C50C-407E-A947-70E740481C1C}">
                <a14:useLocalDpi xmlns:a14="http://schemas.microsoft.com/office/drawing/2010/main" val="0"/>
              </a:ext>
            </a:extLst>
          </a:blip>
          <a:srcRect l="7985" t="10176" r="6832" b="8673"/>
          <a:stretch/>
        </p:blipFill>
        <p:spPr>
          <a:xfrm>
            <a:off x="6355205" y="5145028"/>
            <a:ext cx="2304257" cy="1368152"/>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rotWithShape="1">
          <a:blip r:embed="rId10">
            <a:extLst>
              <a:ext uri="{28A0092B-C50C-407E-A947-70E740481C1C}">
                <a14:useLocalDpi xmlns:a14="http://schemas.microsoft.com/office/drawing/2010/main" val="0"/>
              </a:ext>
            </a:extLst>
          </a:blip>
          <a:srcRect l="3298" t="7134" r="6216" b="7134"/>
          <a:stretch/>
        </p:blipFill>
        <p:spPr>
          <a:xfrm>
            <a:off x="5140507" y="4244375"/>
            <a:ext cx="1387708" cy="984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63708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4166" y="6081104"/>
            <a:ext cx="9106474" cy="714332"/>
            <a:chOff x="0" y="6019799"/>
            <a:chExt cx="9120604" cy="1031813"/>
          </a:xfrm>
        </p:grpSpPr>
        <p:pic>
          <p:nvPicPr>
            <p:cNvPr id="5" name="Picture 4" descr="AndeanFlamingoOmarRocha_KW"/>
            <p:cNvPicPr preferRelativeResize="0">
              <a:picLocks noChangeArrowheads="1"/>
            </p:cNvPicPr>
            <p:nvPr/>
          </p:nvPicPr>
          <p:blipFill>
            <a:blip r:embed="rId3" cstate="print"/>
            <a:srcRect/>
            <a:stretch>
              <a:fillRect/>
            </a:stretch>
          </p:blipFill>
          <p:spPr bwMode="auto">
            <a:xfrm>
              <a:off x="0" y="6019799"/>
              <a:ext cx="1465310" cy="1030224"/>
            </a:xfrm>
            <a:prstGeom prst="rect">
              <a:avLst/>
            </a:prstGeom>
            <a:noFill/>
            <a:ln w="9525">
              <a:noFill/>
              <a:miter lim="800000"/>
              <a:headEnd/>
              <a:tailEnd/>
            </a:ln>
          </p:spPr>
        </p:pic>
        <p:pic>
          <p:nvPicPr>
            <p:cNvPr id="6" name="Picture 5" descr="Gorilla_PP"/>
            <p:cNvPicPr preferRelativeResize="0">
              <a:picLocks noChangeArrowheads="1"/>
            </p:cNvPicPr>
            <p:nvPr/>
          </p:nvPicPr>
          <p:blipFill>
            <a:blip r:embed="rId4" cstate="print"/>
            <a:srcRect/>
            <a:stretch>
              <a:fillRect/>
            </a:stretch>
          </p:blipFill>
          <p:spPr bwMode="auto">
            <a:xfrm>
              <a:off x="1524000" y="6021388"/>
              <a:ext cx="1465310" cy="1030224"/>
            </a:xfrm>
            <a:prstGeom prst="rect">
              <a:avLst/>
            </a:prstGeom>
            <a:noFill/>
            <a:ln w="9525">
              <a:noFill/>
              <a:miter lim="800000"/>
              <a:headEnd/>
              <a:tailEnd/>
            </a:ln>
          </p:spPr>
        </p:pic>
        <p:pic>
          <p:nvPicPr>
            <p:cNvPr id="7" name="Picture 6" descr="NorthernRightWhale03_Leigh Ogden_PP"/>
            <p:cNvPicPr preferRelativeResize="0">
              <a:picLocks noChangeArrowheads="1"/>
            </p:cNvPicPr>
            <p:nvPr/>
          </p:nvPicPr>
          <p:blipFill>
            <a:blip r:embed="rId5" cstate="print"/>
            <a:srcRect/>
            <a:stretch>
              <a:fillRect/>
            </a:stretch>
          </p:blipFill>
          <p:spPr bwMode="auto">
            <a:xfrm>
              <a:off x="3071082" y="6019800"/>
              <a:ext cx="1465310" cy="1030224"/>
            </a:xfrm>
            <a:prstGeom prst="rect">
              <a:avLst/>
            </a:prstGeom>
            <a:noFill/>
            <a:ln w="9525">
              <a:noFill/>
              <a:miter lim="800000"/>
              <a:headEnd/>
              <a:tailEnd/>
            </a:ln>
          </p:spPr>
        </p:pic>
        <p:pic>
          <p:nvPicPr>
            <p:cNvPr id="8" name="Picture 7" descr="PA1258441 carreta carreta© Jonathan Bird - Still Pictures_PP"/>
            <p:cNvPicPr preferRelativeResize="0">
              <a:picLocks noChangeArrowheads="1"/>
            </p:cNvPicPr>
            <p:nvPr/>
          </p:nvPicPr>
          <p:blipFill>
            <a:blip r:embed="rId6" cstate="print"/>
            <a:srcRect/>
            <a:stretch>
              <a:fillRect/>
            </a:stretch>
          </p:blipFill>
          <p:spPr bwMode="auto">
            <a:xfrm>
              <a:off x="4619504" y="6019799"/>
              <a:ext cx="1465310" cy="1030224"/>
            </a:xfrm>
            <a:prstGeom prst="rect">
              <a:avLst/>
            </a:prstGeom>
            <a:noFill/>
            <a:ln w="9525">
              <a:noFill/>
              <a:miter lim="800000"/>
              <a:headEnd/>
              <a:tailEnd/>
            </a:ln>
          </p:spPr>
        </p:pic>
        <p:pic>
          <p:nvPicPr>
            <p:cNvPr id="9" name="Picture 8" descr="WhaleShark_alan_J_1_PP"/>
            <p:cNvPicPr preferRelativeResize="0">
              <a:picLocks noChangeArrowheads="1"/>
            </p:cNvPicPr>
            <p:nvPr/>
          </p:nvPicPr>
          <p:blipFill>
            <a:blip r:embed="rId7" cstate="print"/>
            <a:srcRect/>
            <a:stretch>
              <a:fillRect/>
            </a:stretch>
          </p:blipFill>
          <p:spPr bwMode="auto">
            <a:xfrm>
              <a:off x="6143504" y="6019800"/>
              <a:ext cx="1465310" cy="1030224"/>
            </a:xfrm>
            <a:prstGeom prst="rect">
              <a:avLst/>
            </a:prstGeom>
            <a:noFill/>
            <a:ln w="9525">
              <a:noFill/>
              <a:miter lim="800000"/>
              <a:headEnd/>
              <a:tailEnd/>
            </a:ln>
          </p:spPr>
        </p:pic>
        <p:pic>
          <p:nvPicPr>
            <p:cNvPr id="10" name="Picture 9" descr="MonarchButterfly_PP"/>
            <p:cNvPicPr preferRelativeResize="0">
              <a:picLocks noChangeArrowheads="1"/>
            </p:cNvPicPr>
            <p:nvPr/>
          </p:nvPicPr>
          <p:blipFill>
            <a:blip r:embed="rId8" cstate="print"/>
            <a:srcRect/>
            <a:stretch>
              <a:fillRect/>
            </a:stretch>
          </p:blipFill>
          <p:spPr bwMode="auto">
            <a:xfrm>
              <a:off x="7655294" y="6019799"/>
              <a:ext cx="1465310" cy="1030224"/>
            </a:xfrm>
            <a:prstGeom prst="rect">
              <a:avLst/>
            </a:prstGeom>
            <a:noFill/>
            <a:ln w="9525">
              <a:noFill/>
              <a:miter lim="800000"/>
              <a:headEnd/>
              <a:tailEnd/>
            </a:ln>
          </p:spPr>
        </p:pic>
      </p:grpSp>
      <p:pic>
        <p:nvPicPr>
          <p:cNvPr id="4" name="Picture 3"/>
          <p:cNvPicPr>
            <a:picLocks noChangeAspect="1"/>
          </p:cNvPicPr>
          <p:nvPr/>
        </p:nvPicPr>
        <p:blipFill rotWithShape="1">
          <a:blip r:embed="rId9" cstate="print">
            <a:extLst>
              <a:ext uri="{28A0092B-C50C-407E-A947-70E740481C1C}">
                <a14:useLocalDpi xmlns:a14="http://schemas.microsoft.com/office/drawing/2010/main" val="0"/>
              </a:ext>
            </a:extLst>
          </a:blip>
          <a:srcRect t="12381" b="17001"/>
          <a:stretch/>
        </p:blipFill>
        <p:spPr>
          <a:xfrm>
            <a:off x="525961" y="1052736"/>
            <a:ext cx="7881855" cy="3888432"/>
          </a:xfrm>
          <a:prstGeom prst="rect">
            <a:avLst/>
          </a:prstGeom>
        </p:spPr>
      </p:pic>
      <p:sp>
        <p:nvSpPr>
          <p:cNvPr id="11" name="Title 1"/>
          <p:cNvSpPr txBox="1">
            <a:spLocks/>
          </p:cNvSpPr>
          <p:nvPr/>
        </p:nvSpPr>
        <p:spPr bwMode="auto">
          <a:xfrm>
            <a:off x="1468410" y="260648"/>
            <a:ext cx="7136038"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en-US"/>
            </a:defPPr>
            <a:lvl1pPr algn="ctr" defTabSz="917575">
              <a:defRPr sz="2800" b="0">
                <a:solidFill>
                  <a:srgbClr val="000072"/>
                </a:solidFill>
                <a:latin typeface="Century Gothic" panose="020B0502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r>
              <a:rPr lang="en-US" altLang="en-US" dirty="0"/>
              <a:t>Map of Parties (124 as of 1 August 2016)</a:t>
            </a:r>
          </a:p>
        </p:txBody>
      </p:sp>
      <p:pic>
        <p:nvPicPr>
          <p:cNvPr id="12" name="Picture 11"/>
          <p:cNvPicPr>
            <a:picLocks noChangeAspect="1"/>
          </p:cNvPicPr>
          <p:nvPr/>
        </p:nvPicPr>
        <p:blipFill rotWithShape="1">
          <a:blip r:embed="rId10" cstate="print">
            <a:extLst>
              <a:ext uri="{28A0092B-C50C-407E-A947-70E740481C1C}">
                <a14:useLocalDpi xmlns:a14="http://schemas.microsoft.com/office/drawing/2010/main" val="0"/>
              </a:ext>
            </a:extLst>
          </a:blip>
          <a:srcRect l="18338" t="82847"/>
          <a:stretch/>
        </p:blipFill>
        <p:spPr>
          <a:xfrm>
            <a:off x="1942308" y="4937710"/>
            <a:ext cx="6436488" cy="944488"/>
          </a:xfrm>
          <a:prstGeom prst="rect">
            <a:avLst/>
          </a:prstGeom>
        </p:spPr>
      </p:pic>
    </p:spTree>
    <p:extLst>
      <p:ext uri="{BB962C8B-B14F-4D97-AF65-F5344CB8AC3E}">
        <p14:creationId xmlns:p14="http://schemas.microsoft.com/office/powerpoint/2010/main" val="844895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4166" y="6081104"/>
            <a:ext cx="9106474" cy="714332"/>
            <a:chOff x="0" y="6019799"/>
            <a:chExt cx="9120604" cy="1031813"/>
          </a:xfrm>
        </p:grpSpPr>
        <p:pic>
          <p:nvPicPr>
            <p:cNvPr id="5" name="Picture 4" descr="AndeanFlamingoOmarRocha_KW"/>
            <p:cNvPicPr preferRelativeResize="0">
              <a:picLocks noChangeArrowheads="1"/>
            </p:cNvPicPr>
            <p:nvPr/>
          </p:nvPicPr>
          <p:blipFill>
            <a:blip r:embed="rId3" cstate="print"/>
            <a:srcRect/>
            <a:stretch>
              <a:fillRect/>
            </a:stretch>
          </p:blipFill>
          <p:spPr bwMode="auto">
            <a:xfrm>
              <a:off x="0" y="6019799"/>
              <a:ext cx="1465310" cy="1030224"/>
            </a:xfrm>
            <a:prstGeom prst="rect">
              <a:avLst/>
            </a:prstGeom>
            <a:noFill/>
            <a:ln w="9525">
              <a:noFill/>
              <a:miter lim="800000"/>
              <a:headEnd/>
              <a:tailEnd/>
            </a:ln>
          </p:spPr>
        </p:pic>
        <p:pic>
          <p:nvPicPr>
            <p:cNvPr id="6" name="Picture 5" descr="Gorilla_PP"/>
            <p:cNvPicPr preferRelativeResize="0">
              <a:picLocks noChangeArrowheads="1"/>
            </p:cNvPicPr>
            <p:nvPr/>
          </p:nvPicPr>
          <p:blipFill>
            <a:blip r:embed="rId4" cstate="print"/>
            <a:srcRect/>
            <a:stretch>
              <a:fillRect/>
            </a:stretch>
          </p:blipFill>
          <p:spPr bwMode="auto">
            <a:xfrm>
              <a:off x="1524000" y="6021388"/>
              <a:ext cx="1465310" cy="1030224"/>
            </a:xfrm>
            <a:prstGeom prst="rect">
              <a:avLst/>
            </a:prstGeom>
            <a:noFill/>
            <a:ln w="9525">
              <a:noFill/>
              <a:miter lim="800000"/>
              <a:headEnd/>
              <a:tailEnd/>
            </a:ln>
          </p:spPr>
        </p:pic>
        <p:pic>
          <p:nvPicPr>
            <p:cNvPr id="7" name="Picture 6" descr="NorthernRightWhale03_Leigh Ogden_PP"/>
            <p:cNvPicPr preferRelativeResize="0">
              <a:picLocks noChangeArrowheads="1"/>
            </p:cNvPicPr>
            <p:nvPr/>
          </p:nvPicPr>
          <p:blipFill>
            <a:blip r:embed="rId5" cstate="print"/>
            <a:srcRect/>
            <a:stretch>
              <a:fillRect/>
            </a:stretch>
          </p:blipFill>
          <p:spPr bwMode="auto">
            <a:xfrm>
              <a:off x="3071082" y="6019800"/>
              <a:ext cx="1465310" cy="1030224"/>
            </a:xfrm>
            <a:prstGeom prst="rect">
              <a:avLst/>
            </a:prstGeom>
            <a:noFill/>
            <a:ln w="9525">
              <a:noFill/>
              <a:miter lim="800000"/>
              <a:headEnd/>
              <a:tailEnd/>
            </a:ln>
          </p:spPr>
        </p:pic>
        <p:pic>
          <p:nvPicPr>
            <p:cNvPr id="8" name="Picture 7" descr="PA1258441 carreta carreta© Jonathan Bird - Still Pictures_PP"/>
            <p:cNvPicPr preferRelativeResize="0">
              <a:picLocks noChangeArrowheads="1"/>
            </p:cNvPicPr>
            <p:nvPr/>
          </p:nvPicPr>
          <p:blipFill>
            <a:blip r:embed="rId6" cstate="print"/>
            <a:srcRect/>
            <a:stretch>
              <a:fillRect/>
            </a:stretch>
          </p:blipFill>
          <p:spPr bwMode="auto">
            <a:xfrm>
              <a:off x="4619504" y="6019799"/>
              <a:ext cx="1465310" cy="1030224"/>
            </a:xfrm>
            <a:prstGeom prst="rect">
              <a:avLst/>
            </a:prstGeom>
            <a:noFill/>
            <a:ln w="9525">
              <a:noFill/>
              <a:miter lim="800000"/>
              <a:headEnd/>
              <a:tailEnd/>
            </a:ln>
          </p:spPr>
        </p:pic>
        <p:pic>
          <p:nvPicPr>
            <p:cNvPr id="9" name="Picture 8" descr="WhaleShark_alan_J_1_PP"/>
            <p:cNvPicPr preferRelativeResize="0">
              <a:picLocks noChangeArrowheads="1"/>
            </p:cNvPicPr>
            <p:nvPr/>
          </p:nvPicPr>
          <p:blipFill>
            <a:blip r:embed="rId7" cstate="print"/>
            <a:srcRect/>
            <a:stretch>
              <a:fillRect/>
            </a:stretch>
          </p:blipFill>
          <p:spPr bwMode="auto">
            <a:xfrm>
              <a:off x="6143504" y="6019800"/>
              <a:ext cx="1465310" cy="1030224"/>
            </a:xfrm>
            <a:prstGeom prst="rect">
              <a:avLst/>
            </a:prstGeom>
            <a:noFill/>
            <a:ln w="9525">
              <a:noFill/>
              <a:miter lim="800000"/>
              <a:headEnd/>
              <a:tailEnd/>
            </a:ln>
          </p:spPr>
        </p:pic>
        <p:pic>
          <p:nvPicPr>
            <p:cNvPr id="10" name="Picture 9" descr="MonarchButterfly_PP"/>
            <p:cNvPicPr preferRelativeResize="0">
              <a:picLocks noChangeArrowheads="1"/>
            </p:cNvPicPr>
            <p:nvPr/>
          </p:nvPicPr>
          <p:blipFill>
            <a:blip r:embed="rId8" cstate="print"/>
            <a:srcRect/>
            <a:stretch>
              <a:fillRect/>
            </a:stretch>
          </p:blipFill>
          <p:spPr bwMode="auto">
            <a:xfrm>
              <a:off x="7655294" y="6019799"/>
              <a:ext cx="1465310" cy="1030224"/>
            </a:xfrm>
            <a:prstGeom prst="rect">
              <a:avLst/>
            </a:prstGeom>
            <a:noFill/>
            <a:ln w="9525">
              <a:noFill/>
              <a:miter lim="800000"/>
              <a:headEnd/>
              <a:tailEnd/>
            </a:ln>
          </p:spPr>
        </p:pic>
      </p:grpSp>
      <p:sp>
        <p:nvSpPr>
          <p:cNvPr id="11" name="Title 1"/>
          <p:cNvSpPr txBox="1">
            <a:spLocks/>
          </p:cNvSpPr>
          <p:nvPr/>
        </p:nvSpPr>
        <p:spPr bwMode="auto">
          <a:xfrm>
            <a:off x="1053129" y="257409"/>
            <a:ext cx="7136038"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en-US"/>
            </a:defPPr>
            <a:lvl1pPr algn="ctr" defTabSz="917575">
              <a:defRPr sz="2800" b="0">
                <a:solidFill>
                  <a:srgbClr val="000072"/>
                </a:solidFill>
                <a:latin typeface="Century Gothic" panose="020B0502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r>
              <a:rPr lang="en-US" altLang="en-US" dirty="0"/>
              <a:t>Twelfth Meeting of the </a:t>
            </a:r>
          </a:p>
          <a:p>
            <a:r>
              <a:rPr lang="en-US" altLang="en-US" dirty="0"/>
              <a:t>Conference of the Parties</a:t>
            </a:r>
          </a:p>
        </p:txBody>
      </p:sp>
      <p:sp>
        <p:nvSpPr>
          <p:cNvPr id="12" name="TextBox 11"/>
          <p:cNvSpPr txBox="1"/>
          <p:nvPr/>
        </p:nvSpPr>
        <p:spPr>
          <a:xfrm>
            <a:off x="269824" y="1791121"/>
            <a:ext cx="1207382" cy="369332"/>
          </a:xfrm>
          <a:prstGeom prst="rect">
            <a:avLst/>
          </a:prstGeom>
          <a:noFill/>
          <a:effectLst>
            <a:outerShdw blurRad="50800" dist="25400" dir="8100000" algn="tr" rotWithShape="0">
              <a:prstClr val="black">
                <a:alpha val="40000"/>
              </a:prstClr>
            </a:outerShdw>
          </a:effectLst>
        </p:spPr>
        <p:txBody>
          <a:bodyPr wrap="none" rtlCol="0">
            <a:spAutoFit/>
          </a:bodyPr>
          <a:lstStyle>
            <a:defPPr>
              <a:defRPr lang="en-US"/>
            </a:defPPr>
            <a:lvl1pPr>
              <a:defRPr sz="1800" b="1">
                <a:ln w="1905"/>
                <a:solidFill>
                  <a:schemeClr val="accent2">
                    <a:lumMod val="75000"/>
                  </a:schemeClr>
                </a:solidFill>
                <a:effectLst>
                  <a:innerShdw blurRad="69850" dist="43180" dir="5400000">
                    <a:srgbClr val="000000">
                      <a:alpha val="65000"/>
                    </a:srgbClr>
                  </a:innerShdw>
                </a:effectLst>
                <a:latin typeface="Century Gothic" panose="020B0502020202020204" pitchFamily="34" charset="0"/>
              </a:defRPr>
            </a:lvl1pPr>
            <a:lvl2pPr>
              <a:defRPr>
                <a:solidFill>
                  <a:srgbClr val="000066"/>
                </a:solidFill>
                <a:latin typeface="Arial" charset="0"/>
              </a:defRPr>
            </a:lvl2pPr>
            <a:lvl3pPr>
              <a:defRPr>
                <a:solidFill>
                  <a:srgbClr val="000066"/>
                </a:solidFill>
                <a:latin typeface="Arial" charset="0"/>
              </a:defRPr>
            </a:lvl3pPr>
            <a:lvl4pPr>
              <a:defRPr>
                <a:solidFill>
                  <a:srgbClr val="000066"/>
                </a:solidFill>
                <a:latin typeface="Arial" charset="0"/>
              </a:defRPr>
            </a:lvl4pPr>
            <a:lvl5pPr>
              <a:defRPr>
                <a:solidFill>
                  <a:srgbClr val="000066"/>
                </a:solidFill>
                <a:latin typeface="Arial" charset="0"/>
              </a:defRPr>
            </a:lvl5pPr>
            <a:lvl6pPr>
              <a:defRPr>
                <a:solidFill>
                  <a:srgbClr val="000066"/>
                </a:solidFill>
                <a:latin typeface="Arial" charset="0"/>
              </a:defRPr>
            </a:lvl6pPr>
            <a:lvl7pPr>
              <a:defRPr>
                <a:solidFill>
                  <a:srgbClr val="000066"/>
                </a:solidFill>
                <a:latin typeface="Arial" charset="0"/>
              </a:defRPr>
            </a:lvl7pPr>
            <a:lvl8pPr>
              <a:defRPr>
                <a:solidFill>
                  <a:srgbClr val="000066"/>
                </a:solidFill>
                <a:latin typeface="Arial" charset="0"/>
              </a:defRPr>
            </a:lvl8pPr>
            <a:lvl9pPr>
              <a:defRPr>
                <a:solidFill>
                  <a:srgbClr val="000066"/>
                </a:solidFill>
                <a:latin typeface="Arial" charset="0"/>
              </a:defRPr>
            </a:lvl9pPr>
          </a:lstStyle>
          <a:p>
            <a:r>
              <a:rPr lang="de-DE" altLang="en-US" dirty="0"/>
              <a:t>Key facts</a:t>
            </a:r>
          </a:p>
        </p:txBody>
      </p:sp>
      <p:sp>
        <p:nvSpPr>
          <p:cNvPr id="13" name="TextBox 12"/>
          <p:cNvSpPr txBox="1"/>
          <p:nvPr/>
        </p:nvSpPr>
        <p:spPr>
          <a:xfrm>
            <a:off x="238375" y="1641959"/>
            <a:ext cx="8765546" cy="4139595"/>
          </a:xfrm>
          <a:prstGeom prst="rect">
            <a:avLst/>
          </a:prstGeom>
          <a:noFill/>
        </p:spPr>
        <p:txBody>
          <a:bodyPr wrap="square">
            <a:spAutoFit/>
          </a:bodyPr>
          <a:lstStyle/>
          <a:p>
            <a:pPr eaLnBrk="1" hangingPunct="1">
              <a:spcAft>
                <a:spcPts val="300"/>
              </a:spcAft>
              <a:defRPr/>
            </a:pPr>
            <a:endParaRPr lang="en-US" sz="1800" b="1" dirty="0">
              <a:latin typeface="Century Gothic" panose="020B0502020202020204" pitchFamily="34" charset="0"/>
              <a:sym typeface="Wingdings" pitchFamily="2" charset="2"/>
            </a:endParaRPr>
          </a:p>
          <a:p>
            <a:pPr eaLnBrk="1" hangingPunct="1">
              <a:spcAft>
                <a:spcPts val="300"/>
              </a:spcAft>
              <a:defRPr/>
            </a:pPr>
            <a:endParaRPr lang="en-US" sz="1800" b="1" dirty="0">
              <a:latin typeface="Century Gothic" panose="020B0502020202020204" pitchFamily="34" charset="0"/>
              <a:sym typeface="Wingdings" pitchFamily="2" charset="2"/>
            </a:endParaRPr>
          </a:p>
          <a:p>
            <a:pPr marL="512763" indent="-512763">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When: 23 – 28 October 2017</a:t>
            </a:r>
          </a:p>
          <a:p>
            <a:pPr marL="512763" indent="-512763" eaLnBrk="1" hangingPunct="1">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Where: Manila, the Philippines</a:t>
            </a:r>
          </a:p>
          <a:p>
            <a:pPr marL="512763" indent="-512763" eaLnBrk="1" hangingPunct="1">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Theme: </a:t>
            </a:r>
            <a:r>
              <a:rPr lang="en-US" sz="1800" b="1" i="1" dirty="0">
                <a:latin typeface="Century Gothic" panose="020B0502020202020204" pitchFamily="34" charset="0"/>
                <a:sym typeface="Wingdings" pitchFamily="2" charset="2"/>
              </a:rPr>
              <a:t>Sustainable Development and Migratory Species</a:t>
            </a:r>
          </a:p>
          <a:p>
            <a:pPr marL="512763" indent="-512763" eaLnBrk="1" hangingPunct="1">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Associated events:  Standing Committee Meeting  and High-Level Events on 22 October</a:t>
            </a:r>
          </a:p>
          <a:p>
            <a:pPr marL="512763" indent="-512763" eaLnBrk="1" hangingPunct="1">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Participation of UN Environment Goodwill Ambassadors</a:t>
            </a:r>
          </a:p>
          <a:p>
            <a:pPr marL="285750" indent="-285750" eaLnBrk="1" hangingPunct="1">
              <a:spcAft>
                <a:spcPts val="600"/>
              </a:spcAft>
              <a:buFont typeface="Arial" pitchFamily="34" charset="0"/>
              <a:buChar char="•"/>
              <a:defRPr/>
            </a:pPr>
            <a:endParaRPr lang="en-US" sz="1800" dirty="0">
              <a:solidFill>
                <a:schemeClr val="tx1"/>
              </a:solidFill>
              <a:latin typeface="Century Gothic" panose="020B0502020202020204" pitchFamily="34" charset="0"/>
              <a:cs typeface="Calibri" pitchFamily="34" charset="0"/>
              <a:sym typeface="Wingdings" pitchFamily="2" charset="2"/>
            </a:endParaRPr>
          </a:p>
          <a:p>
            <a:pPr eaLnBrk="1" hangingPunct="1">
              <a:spcAft>
                <a:spcPts val="600"/>
              </a:spcAft>
              <a:defRPr/>
            </a:pPr>
            <a:endParaRPr lang="en-US" sz="1800" dirty="0">
              <a:solidFill>
                <a:schemeClr val="tx1"/>
              </a:solidFill>
              <a:latin typeface="Century Gothic" panose="020B0502020202020204" pitchFamily="34" charset="0"/>
              <a:cs typeface="Arial" charset="0"/>
              <a:sym typeface="Wingdings" pitchFamily="2" charset="2"/>
            </a:endParaRPr>
          </a:p>
          <a:p>
            <a:pPr marL="342900" indent="-342900" eaLnBrk="1" hangingPunct="1">
              <a:spcAft>
                <a:spcPts val="1200"/>
              </a:spcAft>
              <a:buFont typeface="Wingdings" pitchFamily="2" charset="2"/>
              <a:buChar char="à"/>
              <a:defRPr/>
            </a:pPr>
            <a:endParaRPr lang="en-US" sz="1800" dirty="0">
              <a:solidFill>
                <a:schemeClr val="tx1"/>
              </a:solidFill>
              <a:latin typeface="Century Gothic" panose="020B0502020202020204" pitchFamily="34" charset="0"/>
              <a:cs typeface="Arial" charset="0"/>
            </a:endParaRPr>
          </a:p>
        </p:txBody>
      </p:sp>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67696" y="886158"/>
            <a:ext cx="2349572" cy="2196850"/>
          </a:xfrm>
          <a:prstGeom prst="rect">
            <a:avLst/>
          </a:prstGeom>
        </p:spPr>
      </p:pic>
    </p:spTree>
    <p:extLst>
      <p:ext uri="{BB962C8B-B14F-4D97-AF65-F5344CB8AC3E}">
        <p14:creationId xmlns:p14="http://schemas.microsoft.com/office/powerpoint/2010/main" val="2993519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9051" t="8001" r="9190" b="9527"/>
          <a:stretch/>
        </p:blipFill>
        <p:spPr>
          <a:xfrm>
            <a:off x="6565" y="1268760"/>
            <a:ext cx="9137435" cy="5184576"/>
          </a:xfrm>
          <a:prstGeom prst="rect">
            <a:avLst/>
          </a:prstGeom>
        </p:spPr>
      </p:pic>
      <p:sp>
        <p:nvSpPr>
          <p:cNvPr id="5" name="Rectangle 4"/>
          <p:cNvSpPr/>
          <p:nvPr/>
        </p:nvSpPr>
        <p:spPr>
          <a:xfrm>
            <a:off x="2180235" y="806513"/>
            <a:ext cx="4790094" cy="523220"/>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defTabSz="917575"/>
            <a:r>
              <a:rPr lang="en-US" sz="1500" dirty="0">
                <a:solidFill>
                  <a:srgbClr val="000072"/>
                </a:solidFill>
                <a:latin typeface="Century Gothic" panose="020B0502020202020204" pitchFamily="34" charset="0"/>
              </a:rPr>
              <a:t>http://www.cms.int/cop12</a:t>
            </a:r>
          </a:p>
        </p:txBody>
      </p:sp>
      <p:sp>
        <p:nvSpPr>
          <p:cNvPr id="6" name="Title 1"/>
          <p:cNvSpPr txBox="1">
            <a:spLocks/>
          </p:cNvSpPr>
          <p:nvPr/>
        </p:nvSpPr>
        <p:spPr bwMode="auto">
          <a:xfrm>
            <a:off x="755576" y="185624"/>
            <a:ext cx="7950792"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en-US"/>
            </a:defPPr>
            <a:lvl1pPr algn="ctr" defTabSz="917575">
              <a:defRPr sz="2800" b="0">
                <a:solidFill>
                  <a:srgbClr val="000072"/>
                </a:solidFill>
                <a:latin typeface="Century Gothic" panose="020B0502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r>
              <a:rPr lang="en-US" altLang="en-US" dirty="0"/>
              <a:t>Official COP12 webpage</a:t>
            </a:r>
          </a:p>
        </p:txBody>
      </p:sp>
    </p:spTree>
    <p:extLst>
      <p:ext uri="{BB962C8B-B14F-4D97-AF65-F5344CB8AC3E}">
        <p14:creationId xmlns:p14="http://schemas.microsoft.com/office/powerpoint/2010/main" val="3733070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4166" y="6081104"/>
            <a:ext cx="9106474" cy="714332"/>
            <a:chOff x="0" y="6019799"/>
            <a:chExt cx="9120604" cy="1031813"/>
          </a:xfrm>
        </p:grpSpPr>
        <p:pic>
          <p:nvPicPr>
            <p:cNvPr id="5" name="Picture 4" descr="AndeanFlamingoOmarRocha_KW"/>
            <p:cNvPicPr preferRelativeResize="0">
              <a:picLocks noChangeArrowheads="1"/>
            </p:cNvPicPr>
            <p:nvPr/>
          </p:nvPicPr>
          <p:blipFill>
            <a:blip r:embed="rId3" cstate="print"/>
            <a:srcRect/>
            <a:stretch>
              <a:fillRect/>
            </a:stretch>
          </p:blipFill>
          <p:spPr bwMode="auto">
            <a:xfrm>
              <a:off x="0" y="6019799"/>
              <a:ext cx="1465310" cy="1030224"/>
            </a:xfrm>
            <a:prstGeom prst="rect">
              <a:avLst/>
            </a:prstGeom>
            <a:noFill/>
            <a:ln w="9525">
              <a:noFill/>
              <a:miter lim="800000"/>
              <a:headEnd/>
              <a:tailEnd/>
            </a:ln>
          </p:spPr>
        </p:pic>
        <p:pic>
          <p:nvPicPr>
            <p:cNvPr id="6" name="Picture 5" descr="Gorilla_PP"/>
            <p:cNvPicPr preferRelativeResize="0">
              <a:picLocks noChangeArrowheads="1"/>
            </p:cNvPicPr>
            <p:nvPr/>
          </p:nvPicPr>
          <p:blipFill>
            <a:blip r:embed="rId4" cstate="print"/>
            <a:srcRect/>
            <a:stretch>
              <a:fillRect/>
            </a:stretch>
          </p:blipFill>
          <p:spPr bwMode="auto">
            <a:xfrm>
              <a:off x="1524000" y="6021388"/>
              <a:ext cx="1465310" cy="1030224"/>
            </a:xfrm>
            <a:prstGeom prst="rect">
              <a:avLst/>
            </a:prstGeom>
            <a:noFill/>
            <a:ln w="9525">
              <a:noFill/>
              <a:miter lim="800000"/>
              <a:headEnd/>
              <a:tailEnd/>
            </a:ln>
          </p:spPr>
        </p:pic>
        <p:pic>
          <p:nvPicPr>
            <p:cNvPr id="7" name="Picture 6" descr="NorthernRightWhale03_Leigh Ogden_PP"/>
            <p:cNvPicPr preferRelativeResize="0">
              <a:picLocks noChangeArrowheads="1"/>
            </p:cNvPicPr>
            <p:nvPr/>
          </p:nvPicPr>
          <p:blipFill>
            <a:blip r:embed="rId5" cstate="print"/>
            <a:srcRect/>
            <a:stretch>
              <a:fillRect/>
            </a:stretch>
          </p:blipFill>
          <p:spPr bwMode="auto">
            <a:xfrm>
              <a:off x="3071082" y="6019800"/>
              <a:ext cx="1465310" cy="1030224"/>
            </a:xfrm>
            <a:prstGeom prst="rect">
              <a:avLst/>
            </a:prstGeom>
            <a:noFill/>
            <a:ln w="9525">
              <a:noFill/>
              <a:miter lim="800000"/>
              <a:headEnd/>
              <a:tailEnd/>
            </a:ln>
          </p:spPr>
        </p:pic>
        <p:pic>
          <p:nvPicPr>
            <p:cNvPr id="8" name="Picture 7" descr="PA1258441 carreta carreta© Jonathan Bird - Still Pictures_PP"/>
            <p:cNvPicPr preferRelativeResize="0">
              <a:picLocks noChangeArrowheads="1"/>
            </p:cNvPicPr>
            <p:nvPr/>
          </p:nvPicPr>
          <p:blipFill>
            <a:blip r:embed="rId6" cstate="print"/>
            <a:srcRect/>
            <a:stretch>
              <a:fillRect/>
            </a:stretch>
          </p:blipFill>
          <p:spPr bwMode="auto">
            <a:xfrm>
              <a:off x="4619504" y="6019799"/>
              <a:ext cx="1465310" cy="1030224"/>
            </a:xfrm>
            <a:prstGeom prst="rect">
              <a:avLst/>
            </a:prstGeom>
            <a:noFill/>
            <a:ln w="9525">
              <a:noFill/>
              <a:miter lim="800000"/>
              <a:headEnd/>
              <a:tailEnd/>
            </a:ln>
          </p:spPr>
        </p:pic>
        <p:pic>
          <p:nvPicPr>
            <p:cNvPr id="9" name="Picture 8" descr="WhaleShark_alan_J_1_PP"/>
            <p:cNvPicPr preferRelativeResize="0">
              <a:picLocks noChangeArrowheads="1"/>
            </p:cNvPicPr>
            <p:nvPr/>
          </p:nvPicPr>
          <p:blipFill>
            <a:blip r:embed="rId7" cstate="print"/>
            <a:srcRect/>
            <a:stretch>
              <a:fillRect/>
            </a:stretch>
          </p:blipFill>
          <p:spPr bwMode="auto">
            <a:xfrm>
              <a:off x="6143504" y="6019800"/>
              <a:ext cx="1465310" cy="1030224"/>
            </a:xfrm>
            <a:prstGeom prst="rect">
              <a:avLst/>
            </a:prstGeom>
            <a:noFill/>
            <a:ln w="9525">
              <a:noFill/>
              <a:miter lim="800000"/>
              <a:headEnd/>
              <a:tailEnd/>
            </a:ln>
          </p:spPr>
        </p:pic>
        <p:pic>
          <p:nvPicPr>
            <p:cNvPr id="10" name="Picture 9" descr="MonarchButterfly_PP"/>
            <p:cNvPicPr preferRelativeResize="0">
              <a:picLocks noChangeArrowheads="1"/>
            </p:cNvPicPr>
            <p:nvPr/>
          </p:nvPicPr>
          <p:blipFill>
            <a:blip r:embed="rId8" cstate="print"/>
            <a:srcRect/>
            <a:stretch>
              <a:fillRect/>
            </a:stretch>
          </p:blipFill>
          <p:spPr bwMode="auto">
            <a:xfrm>
              <a:off x="7655294" y="6019799"/>
              <a:ext cx="1465310" cy="1030224"/>
            </a:xfrm>
            <a:prstGeom prst="rect">
              <a:avLst/>
            </a:prstGeom>
            <a:noFill/>
            <a:ln w="9525">
              <a:noFill/>
              <a:miter lim="800000"/>
              <a:headEnd/>
              <a:tailEnd/>
            </a:ln>
          </p:spPr>
        </p:pic>
      </p:grpSp>
      <p:sp>
        <p:nvSpPr>
          <p:cNvPr id="11" name="Title 1"/>
          <p:cNvSpPr txBox="1">
            <a:spLocks/>
          </p:cNvSpPr>
          <p:nvPr/>
        </p:nvSpPr>
        <p:spPr bwMode="auto">
          <a:xfrm>
            <a:off x="1053129" y="257409"/>
            <a:ext cx="7136038" cy="628749"/>
          </a:xfrm>
          <a:prstGeom prst="rect">
            <a:avLst/>
          </a:prstGeom>
          <a:noFill/>
          <a:ln>
            <a:noFill/>
          </a:ln>
          <a:effectLst>
            <a:outerShdw blurRad="50800" dist="254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en-US"/>
            </a:defPPr>
            <a:lvl1pPr algn="ctr" defTabSz="917575">
              <a:defRPr sz="2800" b="0">
                <a:solidFill>
                  <a:srgbClr val="000072"/>
                </a:solidFill>
                <a:latin typeface="Century Gothic" panose="020B0502020202020204" pitchFamily="34" charset="0"/>
              </a:defRPr>
            </a:lvl1pPr>
            <a:lvl2pPr algn="ctr" defTabSz="917575">
              <a:defRPr sz="4400">
                <a:solidFill>
                  <a:schemeClr val="tx2"/>
                </a:solidFill>
                <a:latin typeface="Arial" panose="020B0604020202020204" pitchFamily="34" charset="0"/>
              </a:defRPr>
            </a:lvl2pPr>
            <a:lvl3pPr algn="ctr" defTabSz="917575">
              <a:defRPr sz="4400">
                <a:solidFill>
                  <a:schemeClr val="tx2"/>
                </a:solidFill>
                <a:latin typeface="Arial" panose="020B0604020202020204" pitchFamily="34" charset="0"/>
              </a:defRPr>
            </a:lvl3pPr>
            <a:lvl4pPr algn="ctr" defTabSz="917575">
              <a:defRPr sz="4400">
                <a:solidFill>
                  <a:schemeClr val="tx2"/>
                </a:solidFill>
                <a:latin typeface="Arial" panose="020B0604020202020204" pitchFamily="34" charset="0"/>
              </a:defRPr>
            </a:lvl4pPr>
            <a:lvl5pPr algn="ctr" defTabSz="917575">
              <a:defRPr sz="4400">
                <a:solidFill>
                  <a:schemeClr val="tx2"/>
                </a:solidFill>
                <a:latin typeface="Arial" panose="020B0604020202020204" pitchFamily="34" charset="0"/>
              </a:defRPr>
            </a:lvl5pPr>
            <a:lvl6pPr marL="457200" algn="ctr" defTabSz="917575" fontAlgn="base">
              <a:spcBef>
                <a:spcPct val="0"/>
              </a:spcBef>
              <a:spcAft>
                <a:spcPct val="0"/>
              </a:spcAft>
              <a:defRPr sz="4400">
                <a:solidFill>
                  <a:schemeClr val="tx2"/>
                </a:solidFill>
                <a:latin typeface="Arial" panose="020B0604020202020204" pitchFamily="34" charset="0"/>
              </a:defRPr>
            </a:lvl6pPr>
            <a:lvl7pPr marL="914400" algn="ctr" defTabSz="917575" fontAlgn="base">
              <a:spcBef>
                <a:spcPct val="0"/>
              </a:spcBef>
              <a:spcAft>
                <a:spcPct val="0"/>
              </a:spcAft>
              <a:defRPr sz="4400">
                <a:solidFill>
                  <a:schemeClr val="tx2"/>
                </a:solidFill>
                <a:latin typeface="Arial" panose="020B0604020202020204" pitchFamily="34" charset="0"/>
              </a:defRPr>
            </a:lvl7pPr>
            <a:lvl8pPr marL="1371600" algn="ctr" defTabSz="917575" fontAlgn="base">
              <a:spcBef>
                <a:spcPct val="0"/>
              </a:spcBef>
              <a:spcAft>
                <a:spcPct val="0"/>
              </a:spcAft>
              <a:defRPr sz="4400">
                <a:solidFill>
                  <a:schemeClr val="tx2"/>
                </a:solidFill>
                <a:latin typeface="Arial" panose="020B0604020202020204" pitchFamily="34" charset="0"/>
              </a:defRPr>
            </a:lvl8pPr>
            <a:lvl9pPr marL="1828800" algn="ctr" defTabSz="917575" fontAlgn="base">
              <a:spcBef>
                <a:spcPct val="0"/>
              </a:spcBef>
              <a:spcAft>
                <a:spcPct val="0"/>
              </a:spcAft>
              <a:defRPr sz="4400">
                <a:solidFill>
                  <a:schemeClr val="tx2"/>
                </a:solidFill>
                <a:latin typeface="Arial" panose="020B0604020202020204" pitchFamily="34" charset="0"/>
              </a:defRPr>
            </a:lvl9pPr>
          </a:lstStyle>
          <a:p>
            <a:r>
              <a:rPr lang="en-US" altLang="en-US" dirty="0"/>
              <a:t>High-Level Events</a:t>
            </a:r>
          </a:p>
        </p:txBody>
      </p:sp>
      <p:sp>
        <p:nvSpPr>
          <p:cNvPr id="13" name="TextBox 12"/>
          <p:cNvSpPr txBox="1"/>
          <p:nvPr/>
        </p:nvSpPr>
        <p:spPr>
          <a:xfrm>
            <a:off x="238375" y="764704"/>
            <a:ext cx="8765546" cy="5647700"/>
          </a:xfrm>
          <a:prstGeom prst="rect">
            <a:avLst/>
          </a:prstGeom>
          <a:noFill/>
        </p:spPr>
        <p:txBody>
          <a:bodyPr wrap="square">
            <a:spAutoFit/>
          </a:bodyPr>
          <a:lstStyle/>
          <a:p>
            <a:pPr eaLnBrk="1" hangingPunct="1">
              <a:spcAft>
                <a:spcPts val="300"/>
              </a:spcAft>
              <a:defRPr/>
            </a:pPr>
            <a:endParaRPr lang="en-US" sz="1800" b="1" dirty="0">
              <a:latin typeface="Century Gothic" panose="020B0502020202020204" pitchFamily="34" charset="0"/>
              <a:sym typeface="Wingdings" pitchFamily="2" charset="2"/>
            </a:endParaRPr>
          </a:p>
          <a:p>
            <a:pPr eaLnBrk="1" hangingPunct="1">
              <a:spcAft>
                <a:spcPts val="300"/>
              </a:spcAft>
              <a:defRPr/>
            </a:pPr>
            <a:endParaRPr lang="en-US" sz="1800" b="1" dirty="0">
              <a:latin typeface="Century Gothic" panose="020B0502020202020204" pitchFamily="34" charset="0"/>
              <a:sym typeface="Wingdings" pitchFamily="2" charset="2"/>
            </a:endParaRPr>
          </a:p>
          <a:p>
            <a:pPr>
              <a:spcBef>
                <a:spcPts val="600"/>
              </a:spcBef>
              <a:spcAft>
                <a:spcPts val="600"/>
              </a:spcAft>
              <a:buSzPct val="120000"/>
              <a:defRPr/>
            </a:pPr>
            <a:r>
              <a:rPr lang="en-US" sz="1800" dirty="0">
                <a:latin typeface="Century Gothic" panose="020B0502020202020204" pitchFamily="34" charset="0"/>
                <a:sym typeface="Wingdings" pitchFamily="2" charset="2"/>
              </a:rPr>
              <a:t>Three High-Level Events will be held on 22 October:</a:t>
            </a:r>
          </a:p>
          <a:p>
            <a:pPr marL="512763" indent="-512763">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A </a:t>
            </a:r>
            <a:r>
              <a:rPr lang="en-US" sz="1800" b="1" dirty="0">
                <a:latin typeface="Century Gothic" panose="020B0502020202020204" pitchFamily="34" charset="0"/>
                <a:sym typeface="Wingdings" pitchFamily="2" charset="2"/>
              </a:rPr>
              <a:t>Leadership Dialogue Breakfast</a:t>
            </a:r>
            <a:r>
              <a:rPr lang="en-US" sz="1800" dirty="0">
                <a:latin typeface="Century Gothic" panose="020B0502020202020204" pitchFamily="34" charset="0"/>
                <a:sym typeface="Wingdings" pitchFamily="2" charset="2"/>
              </a:rPr>
              <a:t>, chaired by Erik </a:t>
            </a:r>
            <a:r>
              <a:rPr lang="en-US" sz="1800" dirty="0" err="1">
                <a:latin typeface="Century Gothic" panose="020B0502020202020204" pitchFamily="34" charset="0"/>
                <a:sym typeface="Wingdings" pitchFamily="2" charset="2"/>
              </a:rPr>
              <a:t>Solheim</a:t>
            </a:r>
            <a:r>
              <a:rPr lang="en-US" sz="1800" dirty="0">
                <a:latin typeface="Century Gothic" panose="020B0502020202020204" pitchFamily="34" charset="0"/>
                <a:sym typeface="Wingdings" pitchFamily="2" charset="2"/>
              </a:rPr>
              <a:t>, on the CMS agenda and the main theme of the third session of the United Nations Environment Assembly (UNEA3) “Pollution Free Planet”. It will result in a message to be conveyed from the COP to UNEA3;</a:t>
            </a:r>
          </a:p>
          <a:p>
            <a:pPr marL="512763" indent="-512763">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A </a:t>
            </a:r>
            <a:r>
              <a:rPr lang="en-US" sz="1800" b="1" dirty="0">
                <a:latin typeface="Century Gothic" panose="020B0502020202020204" pitchFamily="34" charset="0"/>
                <a:sym typeface="Wingdings" pitchFamily="2" charset="2"/>
              </a:rPr>
              <a:t>High-Level Panel Discussion </a:t>
            </a:r>
            <a:r>
              <a:rPr lang="en-US" sz="1800" dirty="0">
                <a:latin typeface="Century Gothic" panose="020B0502020202020204" pitchFamily="34" charset="0"/>
                <a:sym typeface="Wingdings" pitchFamily="2" charset="2"/>
              </a:rPr>
              <a:t>on the role of wildlife conservation in the attainment of the Sustainable Development Goals. The discussion will be facilitated by a leading international broadcast journalist and will result in a Declaration to be submitted to the Conference for endorsement;</a:t>
            </a:r>
          </a:p>
          <a:p>
            <a:pPr marL="512763" indent="-512763">
              <a:spcBef>
                <a:spcPts val="600"/>
              </a:spcBef>
              <a:spcAft>
                <a:spcPts val="600"/>
              </a:spcAft>
              <a:buSzPct val="120000"/>
              <a:buFont typeface="Century Gothic" panose="020B0502020202020204" pitchFamily="34" charset="0"/>
              <a:buChar char="→"/>
              <a:defRPr/>
            </a:pPr>
            <a:r>
              <a:rPr lang="en-US" sz="1800" dirty="0">
                <a:latin typeface="Century Gothic" panose="020B0502020202020204" pitchFamily="34" charset="0"/>
                <a:sym typeface="Wingdings" pitchFamily="2" charset="2"/>
              </a:rPr>
              <a:t>An </a:t>
            </a:r>
            <a:r>
              <a:rPr lang="en-US" sz="1800" b="1" dirty="0">
                <a:latin typeface="Century Gothic" panose="020B0502020202020204" pitchFamily="34" charset="0"/>
                <a:sym typeface="Wingdings" pitchFamily="2" charset="2"/>
              </a:rPr>
              <a:t>award ceremony under the Migratory Species Champion </a:t>
            </a:r>
            <a:r>
              <a:rPr lang="en-US" sz="1800" b="1" dirty="0" err="1">
                <a:latin typeface="Century Gothic" panose="020B0502020202020204" pitchFamily="34" charset="0"/>
                <a:sym typeface="Wingdings" pitchFamily="2" charset="2"/>
              </a:rPr>
              <a:t>Programme</a:t>
            </a:r>
            <a:r>
              <a:rPr lang="en-US" sz="1800" dirty="0">
                <a:latin typeface="Century Gothic" panose="020B0502020202020204" pitchFamily="34" charset="0"/>
                <a:sym typeface="Wingdings" pitchFamily="2" charset="2"/>
              </a:rPr>
              <a:t> aiming to recognize governments, organizations or individuals that provide long-term support for the implementation of specific initiatives. </a:t>
            </a:r>
          </a:p>
          <a:p>
            <a:pPr marL="285750" indent="-285750" eaLnBrk="1" hangingPunct="1">
              <a:spcAft>
                <a:spcPts val="600"/>
              </a:spcAft>
              <a:buFont typeface="Arial" pitchFamily="34" charset="0"/>
              <a:buChar char="•"/>
              <a:defRPr/>
            </a:pPr>
            <a:endParaRPr lang="en-US" sz="1800" dirty="0">
              <a:solidFill>
                <a:schemeClr val="tx1"/>
              </a:solidFill>
              <a:latin typeface="Century Gothic" panose="020B0502020202020204" pitchFamily="34" charset="0"/>
              <a:cs typeface="Calibri" pitchFamily="34" charset="0"/>
              <a:sym typeface="Wingdings" pitchFamily="2" charset="2"/>
            </a:endParaRPr>
          </a:p>
          <a:p>
            <a:pPr eaLnBrk="1" hangingPunct="1">
              <a:spcAft>
                <a:spcPts val="600"/>
              </a:spcAft>
              <a:defRPr/>
            </a:pPr>
            <a:endParaRPr lang="en-US" sz="1800" dirty="0">
              <a:solidFill>
                <a:schemeClr val="tx1"/>
              </a:solidFill>
              <a:latin typeface="Century Gothic" panose="020B0502020202020204" pitchFamily="34" charset="0"/>
              <a:cs typeface="Arial" charset="0"/>
              <a:sym typeface="Wingdings" pitchFamily="2" charset="2"/>
            </a:endParaRPr>
          </a:p>
          <a:p>
            <a:pPr marL="342900" indent="-342900" eaLnBrk="1" hangingPunct="1">
              <a:spcAft>
                <a:spcPts val="1200"/>
              </a:spcAft>
              <a:buFont typeface="Wingdings" pitchFamily="2" charset="2"/>
              <a:buChar char="à"/>
              <a:defRPr/>
            </a:pPr>
            <a:endParaRPr lang="en-US" sz="1800" dirty="0">
              <a:solidFill>
                <a:schemeClr val="tx1"/>
              </a:solidFill>
              <a:latin typeface="Century Gothic" panose="020B0502020202020204" pitchFamily="34" charset="0"/>
              <a:cs typeface="Arial" charset="0"/>
            </a:endParaRPr>
          </a:p>
        </p:txBody>
      </p:sp>
    </p:spTree>
    <p:extLst>
      <p:ext uri="{BB962C8B-B14F-4D97-AF65-F5344CB8AC3E}">
        <p14:creationId xmlns:p14="http://schemas.microsoft.com/office/powerpoint/2010/main" val="3910458301"/>
      </p:ext>
    </p:extLst>
  </p:cSld>
  <p:clrMapOvr>
    <a:masterClrMapping/>
  </p:clrMapOvr>
</p:sld>
</file>

<file path=ppt/theme/theme1.xml><?xml version="1.0" encoding="utf-8"?>
<a:theme xmlns:a="http://schemas.openxmlformats.org/drawingml/2006/main" name="NBSAPs Botswana Presentation-2011_03.03.2011">
  <a:themeElements>
    <a:clrScheme name="Regional_Seas_Bangkok_2009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egional_Seas_Bangkok_20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66"/>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rgbClr val="000066"/>
            </a:solidFill>
            <a:effectLst/>
            <a:latin typeface="Arial" charset="0"/>
          </a:defRPr>
        </a:defPPr>
      </a:lstStyle>
    </a:lnDef>
  </a:objectDefaults>
  <a:extraClrSchemeLst>
    <a:extraClrScheme>
      <a:clrScheme name="Regional_Seas_Bangkok_2009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Regional_Seas_Bangkok_2009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Regional_Seas_Bangkok_2009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egional_Seas_Bangkok_2009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Regional_Seas_Bangkok_2009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Regional_Seas_Bangkok_2009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Regional_Seas_Bangkok_2009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NBSAPs Botswana Presentation-2011_03.03.2011</Template>
  <TotalTime>8462</TotalTime>
  <Words>1498</Words>
  <Application>Microsoft Office PowerPoint</Application>
  <PresentationFormat>On-screen Show (4:3)</PresentationFormat>
  <Paragraphs>224</Paragraphs>
  <Slides>19</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PMingLiU</vt:lpstr>
      <vt:lpstr>Arial</vt:lpstr>
      <vt:lpstr>Calibri</vt:lpstr>
      <vt:lpstr>Century Gothic</vt:lpstr>
      <vt:lpstr>Corbel</vt:lpstr>
      <vt:lpstr>Sansation</vt:lpstr>
      <vt:lpstr>Symbol</vt:lpstr>
      <vt:lpstr>Times New Roman</vt:lpstr>
      <vt:lpstr>Wingdings</vt:lpstr>
      <vt:lpstr>NBSAPs Botswana Presentation-2011_03.03.2011</vt:lpstr>
      <vt:lpstr>PowerPoint Presentation</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 Volunteers (UNV) programme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Francisco Rilla</dc:creator>
  <cp:lastModifiedBy>Laura Cerasi</cp:lastModifiedBy>
  <cp:revision>709</cp:revision>
  <cp:lastPrinted>2017-06-23T11:52:38Z</cp:lastPrinted>
  <dcterms:created xsi:type="dcterms:W3CDTF">2011-03-16T16:20:25Z</dcterms:created>
  <dcterms:modified xsi:type="dcterms:W3CDTF">2017-06-30T09:18:21Z</dcterms:modified>
</cp:coreProperties>
</file>