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customXml/itemProps100.xml" ContentType="application/vnd.openxmlformats-officedocument.customXmlProperties+xml"/>
  <Override PartName="/customXml/itemProps10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02"/>
  </p:sldMasterIdLst>
  <p:notesMasterIdLst>
    <p:notesMasterId r:id="rId122"/>
  </p:notesMasterIdLst>
  <p:handoutMasterIdLst>
    <p:handoutMasterId r:id="rId123"/>
  </p:handoutMasterIdLst>
  <p:sldIdLst>
    <p:sldId id="351" r:id="rId103"/>
    <p:sldId id="330" r:id="rId104"/>
    <p:sldId id="337" r:id="rId105"/>
    <p:sldId id="321" r:id="rId106"/>
    <p:sldId id="329" r:id="rId107"/>
    <p:sldId id="286" r:id="rId108"/>
    <p:sldId id="342" r:id="rId109"/>
    <p:sldId id="343" r:id="rId110"/>
    <p:sldId id="344" r:id="rId111"/>
    <p:sldId id="345" r:id="rId112"/>
    <p:sldId id="283" r:id="rId113"/>
    <p:sldId id="287" r:id="rId114"/>
    <p:sldId id="282" r:id="rId115"/>
    <p:sldId id="294" r:id="rId116"/>
    <p:sldId id="293" r:id="rId117"/>
    <p:sldId id="320" r:id="rId118"/>
    <p:sldId id="285" r:id="rId119"/>
    <p:sldId id="281" r:id="rId120"/>
    <p:sldId id="347" r:id="rId121"/>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gela Bandemehr" initials="AB" lastIdx="3" clrIdx="0">
    <p:extLst/>
  </p:cmAuthor>
  <p:cmAuthor id="2" name="Cofield, Michael (Federal)" initials="CM("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0" autoAdjust="0"/>
    <p:restoredTop sz="86549" autoAdjust="0"/>
  </p:normalViewPr>
  <p:slideViewPr>
    <p:cSldViewPr snapToGrid="0">
      <p:cViewPr varScale="1">
        <p:scale>
          <a:sx n="83" d="100"/>
          <a:sy n="83" d="100"/>
        </p:scale>
        <p:origin x="118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customXml" Target="../customXml/item10.xml"/><Relationship Id="rId11" Type="http://schemas.openxmlformats.org/officeDocument/2006/relationships/customXml" Target="../customXml/item11.xml"/><Relationship Id="rId12" Type="http://schemas.openxmlformats.org/officeDocument/2006/relationships/customXml" Target="../customXml/item12.xml"/><Relationship Id="rId13" Type="http://schemas.openxmlformats.org/officeDocument/2006/relationships/customXml" Target="../customXml/item13.xml"/><Relationship Id="rId14" Type="http://schemas.openxmlformats.org/officeDocument/2006/relationships/customXml" Target="../customXml/item14.xml"/><Relationship Id="rId15" Type="http://schemas.openxmlformats.org/officeDocument/2006/relationships/customXml" Target="../customXml/item15.xml"/><Relationship Id="rId16" Type="http://schemas.openxmlformats.org/officeDocument/2006/relationships/customXml" Target="../customXml/item16.xml"/><Relationship Id="rId17" Type="http://schemas.openxmlformats.org/officeDocument/2006/relationships/customXml" Target="../customXml/item17.xml"/><Relationship Id="rId18" Type="http://schemas.openxmlformats.org/officeDocument/2006/relationships/customXml" Target="../customXml/item18.xml"/><Relationship Id="rId19" Type="http://schemas.openxmlformats.org/officeDocument/2006/relationships/customXml" Target="../customXml/item19.xml"/><Relationship Id="rId60" Type="http://schemas.openxmlformats.org/officeDocument/2006/relationships/customXml" Target="../customXml/item60.xml"/><Relationship Id="rId61" Type="http://schemas.openxmlformats.org/officeDocument/2006/relationships/customXml" Target="../customXml/item61.xml"/><Relationship Id="rId62" Type="http://schemas.openxmlformats.org/officeDocument/2006/relationships/customXml" Target="../customXml/item62.xml"/><Relationship Id="rId63" Type="http://schemas.openxmlformats.org/officeDocument/2006/relationships/customXml" Target="../customXml/item63.xml"/><Relationship Id="rId64" Type="http://schemas.openxmlformats.org/officeDocument/2006/relationships/customXml" Target="../customXml/item64.xml"/><Relationship Id="rId65" Type="http://schemas.openxmlformats.org/officeDocument/2006/relationships/customXml" Target="../customXml/item65.xml"/><Relationship Id="rId66" Type="http://schemas.openxmlformats.org/officeDocument/2006/relationships/customXml" Target="../customXml/item66.xml"/><Relationship Id="rId67" Type="http://schemas.openxmlformats.org/officeDocument/2006/relationships/customXml" Target="../customXml/item67.xml"/><Relationship Id="rId68" Type="http://schemas.openxmlformats.org/officeDocument/2006/relationships/customXml" Target="../customXml/item68.xml"/><Relationship Id="rId69" Type="http://schemas.openxmlformats.org/officeDocument/2006/relationships/customXml" Target="../customXml/item69.xml"/><Relationship Id="rId120" Type="http://schemas.openxmlformats.org/officeDocument/2006/relationships/slide" Target="slides/slide18.xml"/><Relationship Id="rId121" Type="http://schemas.openxmlformats.org/officeDocument/2006/relationships/slide" Target="slides/slide19.xml"/><Relationship Id="rId122" Type="http://schemas.openxmlformats.org/officeDocument/2006/relationships/notesMaster" Target="notesMasters/notesMaster1.xml"/><Relationship Id="rId123" Type="http://schemas.openxmlformats.org/officeDocument/2006/relationships/handoutMaster" Target="handoutMasters/handoutMaster1.xml"/><Relationship Id="rId124" Type="http://schemas.openxmlformats.org/officeDocument/2006/relationships/commentAuthors" Target="commentAuthors.xml"/><Relationship Id="rId125" Type="http://schemas.openxmlformats.org/officeDocument/2006/relationships/presProps" Target="presProps.xml"/><Relationship Id="rId126" Type="http://schemas.openxmlformats.org/officeDocument/2006/relationships/viewProps" Target="viewProps.xml"/><Relationship Id="rId127" Type="http://schemas.openxmlformats.org/officeDocument/2006/relationships/theme" Target="theme/theme1.xml"/><Relationship Id="rId128" Type="http://schemas.openxmlformats.org/officeDocument/2006/relationships/tableStyles" Target="tableStyles.xml"/><Relationship Id="rId40" Type="http://schemas.openxmlformats.org/officeDocument/2006/relationships/customXml" Target="../customXml/item40.xml"/><Relationship Id="rId41" Type="http://schemas.openxmlformats.org/officeDocument/2006/relationships/customXml" Target="../customXml/item41.xml"/><Relationship Id="rId42" Type="http://schemas.openxmlformats.org/officeDocument/2006/relationships/customXml" Target="../customXml/item42.xml"/><Relationship Id="rId90" Type="http://schemas.openxmlformats.org/officeDocument/2006/relationships/customXml" Target="../customXml/item90.xml"/><Relationship Id="rId91" Type="http://schemas.openxmlformats.org/officeDocument/2006/relationships/customXml" Target="../customXml/item91.xml"/><Relationship Id="rId92" Type="http://schemas.openxmlformats.org/officeDocument/2006/relationships/customXml" Target="../customXml/item92.xml"/><Relationship Id="rId93" Type="http://schemas.openxmlformats.org/officeDocument/2006/relationships/customXml" Target="../customXml/item93.xml"/><Relationship Id="rId94" Type="http://schemas.openxmlformats.org/officeDocument/2006/relationships/customXml" Target="../customXml/item94.xml"/><Relationship Id="rId95" Type="http://schemas.openxmlformats.org/officeDocument/2006/relationships/customXml" Target="../customXml/item95.xml"/><Relationship Id="rId96" Type="http://schemas.openxmlformats.org/officeDocument/2006/relationships/customXml" Target="../customXml/item96.xml"/><Relationship Id="rId101" Type="http://schemas.openxmlformats.org/officeDocument/2006/relationships/customXml" Target="../customXml/item101.xml"/><Relationship Id="rId102" Type="http://schemas.openxmlformats.org/officeDocument/2006/relationships/slideMaster" Target="slideMasters/slideMaster1.xml"/><Relationship Id="rId103" Type="http://schemas.openxmlformats.org/officeDocument/2006/relationships/slide" Target="slides/slide1.xml"/><Relationship Id="rId104" Type="http://schemas.openxmlformats.org/officeDocument/2006/relationships/slide" Target="slides/slide2.xml"/><Relationship Id="rId105" Type="http://schemas.openxmlformats.org/officeDocument/2006/relationships/slide" Target="slides/slide3.xml"/><Relationship Id="rId106" Type="http://schemas.openxmlformats.org/officeDocument/2006/relationships/slide" Target="slides/slide4.xml"/><Relationship Id="rId107" Type="http://schemas.openxmlformats.org/officeDocument/2006/relationships/slide" Target="slides/slide5.xml"/><Relationship Id="rId108" Type="http://schemas.openxmlformats.org/officeDocument/2006/relationships/slide" Target="slides/slide6.xml"/><Relationship Id="rId109" Type="http://schemas.openxmlformats.org/officeDocument/2006/relationships/slide" Target="slides/slide7.xml"/><Relationship Id="rId97" Type="http://schemas.openxmlformats.org/officeDocument/2006/relationships/customXml" Target="../customXml/item97.xml"/><Relationship Id="rId98" Type="http://schemas.openxmlformats.org/officeDocument/2006/relationships/customXml" Target="../customXml/item98.xml"/><Relationship Id="rId99" Type="http://schemas.openxmlformats.org/officeDocument/2006/relationships/customXml" Target="../customXml/item99.xml"/><Relationship Id="rId43" Type="http://schemas.openxmlformats.org/officeDocument/2006/relationships/customXml" Target="../customXml/item43.xml"/><Relationship Id="rId44" Type="http://schemas.openxmlformats.org/officeDocument/2006/relationships/customXml" Target="../customXml/item44.xml"/><Relationship Id="rId45" Type="http://schemas.openxmlformats.org/officeDocument/2006/relationships/customXml" Target="../customXml/item45.xml"/><Relationship Id="rId46" Type="http://schemas.openxmlformats.org/officeDocument/2006/relationships/customXml" Target="../customXml/item46.xml"/><Relationship Id="rId47" Type="http://schemas.openxmlformats.org/officeDocument/2006/relationships/customXml" Target="../customXml/item47.xml"/><Relationship Id="rId48" Type="http://schemas.openxmlformats.org/officeDocument/2006/relationships/customXml" Target="../customXml/item48.xml"/><Relationship Id="rId49" Type="http://schemas.openxmlformats.org/officeDocument/2006/relationships/customXml" Target="../customXml/item49.xml"/><Relationship Id="rId100" Type="http://schemas.openxmlformats.org/officeDocument/2006/relationships/customXml" Target="../customXml/item100.xml"/><Relationship Id="rId20" Type="http://schemas.openxmlformats.org/officeDocument/2006/relationships/customXml" Target="../customXml/item20.xml"/><Relationship Id="rId21" Type="http://schemas.openxmlformats.org/officeDocument/2006/relationships/customXml" Target="../customXml/item21.xml"/><Relationship Id="rId22" Type="http://schemas.openxmlformats.org/officeDocument/2006/relationships/customXml" Target="../customXml/item22.xml"/><Relationship Id="rId70" Type="http://schemas.openxmlformats.org/officeDocument/2006/relationships/customXml" Target="../customXml/item70.xml"/><Relationship Id="rId71" Type="http://schemas.openxmlformats.org/officeDocument/2006/relationships/customXml" Target="../customXml/item71.xml"/><Relationship Id="rId72" Type="http://schemas.openxmlformats.org/officeDocument/2006/relationships/customXml" Target="../customXml/item72.xml"/><Relationship Id="rId73" Type="http://schemas.openxmlformats.org/officeDocument/2006/relationships/customXml" Target="../customXml/item73.xml"/><Relationship Id="rId74" Type="http://schemas.openxmlformats.org/officeDocument/2006/relationships/customXml" Target="../customXml/item74.xml"/><Relationship Id="rId75" Type="http://schemas.openxmlformats.org/officeDocument/2006/relationships/customXml" Target="../customXml/item75.xml"/><Relationship Id="rId76" Type="http://schemas.openxmlformats.org/officeDocument/2006/relationships/customXml" Target="../customXml/item76.xml"/><Relationship Id="rId77" Type="http://schemas.openxmlformats.org/officeDocument/2006/relationships/customXml" Target="../customXml/item77.xml"/><Relationship Id="rId78" Type="http://schemas.openxmlformats.org/officeDocument/2006/relationships/customXml" Target="../customXml/item78.xml"/><Relationship Id="rId79" Type="http://schemas.openxmlformats.org/officeDocument/2006/relationships/customXml" Target="../customXml/item79.xml"/><Relationship Id="rId23" Type="http://schemas.openxmlformats.org/officeDocument/2006/relationships/customXml" Target="../customXml/item23.xml"/><Relationship Id="rId24" Type="http://schemas.openxmlformats.org/officeDocument/2006/relationships/customXml" Target="../customXml/item24.xml"/><Relationship Id="rId25" Type="http://schemas.openxmlformats.org/officeDocument/2006/relationships/customXml" Target="../customXml/item25.xml"/><Relationship Id="rId26" Type="http://schemas.openxmlformats.org/officeDocument/2006/relationships/customXml" Target="../customXml/item26.xml"/><Relationship Id="rId27" Type="http://schemas.openxmlformats.org/officeDocument/2006/relationships/customXml" Target="../customXml/item27.xml"/><Relationship Id="rId28" Type="http://schemas.openxmlformats.org/officeDocument/2006/relationships/customXml" Target="../customXml/item28.xml"/><Relationship Id="rId29" Type="http://schemas.openxmlformats.org/officeDocument/2006/relationships/customXml" Target="../customXml/item29.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customXml" Target="../customXml/item5.xml"/><Relationship Id="rId6" Type="http://schemas.openxmlformats.org/officeDocument/2006/relationships/customXml" Target="../customXml/item6.xml"/><Relationship Id="rId7" Type="http://schemas.openxmlformats.org/officeDocument/2006/relationships/customXml" Target="../customXml/item7.xml"/><Relationship Id="rId8" Type="http://schemas.openxmlformats.org/officeDocument/2006/relationships/customXml" Target="../customXml/item8.xml"/><Relationship Id="rId9" Type="http://schemas.openxmlformats.org/officeDocument/2006/relationships/customXml" Target="../customXml/item9.xml"/><Relationship Id="rId50" Type="http://schemas.openxmlformats.org/officeDocument/2006/relationships/customXml" Target="../customXml/item50.xml"/><Relationship Id="rId51" Type="http://schemas.openxmlformats.org/officeDocument/2006/relationships/customXml" Target="../customXml/item51.xml"/><Relationship Id="rId52" Type="http://schemas.openxmlformats.org/officeDocument/2006/relationships/customXml" Target="../customXml/item52.xml"/><Relationship Id="rId53" Type="http://schemas.openxmlformats.org/officeDocument/2006/relationships/customXml" Target="../customXml/item53.xml"/><Relationship Id="rId54" Type="http://schemas.openxmlformats.org/officeDocument/2006/relationships/customXml" Target="../customXml/item54.xml"/><Relationship Id="rId55" Type="http://schemas.openxmlformats.org/officeDocument/2006/relationships/customXml" Target="../customXml/item55.xml"/><Relationship Id="rId56" Type="http://schemas.openxmlformats.org/officeDocument/2006/relationships/customXml" Target="../customXml/item56.xml"/><Relationship Id="rId57" Type="http://schemas.openxmlformats.org/officeDocument/2006/relationships/customXml" Target="../customXml/item57.xml"/><Relationship Id="rId58" Type="http://schemas.openxmlformats.org/officeDocument/2006/relationships/customXml" Target="../customXml/item58.xml"/><Relationship Id="rId59" Type="http://schemas.openxmlformats.org/officeDocument/2006/relationships/customXml" Target="../customXml/item59.xml"/><Relationship Id="rId110" Type="http://schemas.openxmlformats.org/officeDocument/2006/relationships/slide" Target="slides/slide8.xml"/><Relationship Id="rId111" Type="http://schemas.openxmlformats.org/officeDocument/2006/relationships/slide" Target="slides/slide9.xml"/><Relationship Id="rId112" Type="http://schemas.openxmlformats.org/officeDocument/2006/relationships/slide" Target="slides/slide10.xml"/><Relationship Id="rId113" Type="http://schemas.openxmlformats.org/officeDocument/2006/relationships/slide" Target="slides/slide11.xml"/><Relationship Id="rId114" Type="http://schemas.openxmlformats.org/officeDocument/2006/relationships/slide" Target="slides/slide12.xml"/><Relationship Id="rId115" Type="http://schemas.openxmlformats.org/officeDocument/2006/relationships/slide" Target="slides/slide13.xml"/><Relationship Id="rId116" Type="http://schemas.openxmlformats.org/officeDocument/2006/relationships/slide" Target="slides/slide14.xml"/><Relationship Id="rId117" Type="http://schemas.openxmlformats.org/officeDocument/2006/relationships/slide" Target="slides/slide15.xml"/><Relationship Id="rId118" Type="http://schemas.openxmlformats.org/officeDocument/2006/relationships/slide" Target="slides/slide16.xml"/><Relationship Id="rId119" Type="http://schemas.openxmlformats.org/officeDocument/2006/relationships/slide" Target="slides/slide17.xml"/><Relationship Id="rId30" Type="http://schemas.openxmlformats.org/officeDocument/2006/relationships/customXml" Target="../customXml/item30.xml"/><Relationship Id="rId31" Type="http://schemas.openxmlformats.org/officeDocument/2006/relationships/customXml" Target="../customXml/item31.xml"/><Relationship Id="rId32" Type="http://schemas.openxmlformats.org/officeDocument/2006/relationships/customXml" Target="../customXml/item32.xml"/><Relationship Id="rId33" Type="http://schemas.openxmlformats.org/officeDocument/2006/relationships/customXml" Target="../customXml/item33.xml"/><Relationship Id="rId34" Type="http://schemas.openxmlformats.org/officeDocument/2006/relationships/customXml" Target="../customXml/item34.xml"/><Relationship Id="rId35" Type="http://schemas.openxmlformats.org/officeDocument/2006/relationships/customXml" Target="../customXml/item35.xml"/><Relationship Id="rId36" Type="http://schemas.openxmlformats.org/officeDocument/2006/relationships/customXml" Target="../customXml/item36.xml"/><Relationship Id="rId37" Type="http://schemas.openxmlformats.org/officeDocument/2006/relationships/customXml" Target="../customXml/item37.xml"/><Relationship Id="rId38" Type="http://schemas.openxmlformats.org/officeDocument/2006/relationships/customXml" Target="../customXml/item38.xml"/><Relationship Id="rId39" Type="http://schemas.openxmlformats.org/officeDocument/2006/relationships/customXml" Target="../customXml/item39.xml"/><Relationship Id="rId80" Type="http://schemas.openxmlformats.org/officeDocument/2006/relationships/customXml" Target="../customXml/item80.xml"/><Relationship Id="rId81" Type="http://schemas.openxmlformats.org/officeDocument/2006/relationships/customXml" Target="../customXml/item81.xml"/><Relationship Id="rId82" Type="http://schemas.openxmlformats.org/officeDocument/2006/relationships/customXml" Target="../customXml/item82.xml"/><Relationship Id="rId83" Type="http://schemas.openxmlformats.org/officeDocument/2006/relationships/customXml" Target="../customXml/item83.xml"/><Relationship Id="rId84" Type="http://schemas.openxmlformats.org/officeDocument/2006/relationships/customXml" Target="../customXml/item84.xml"/><Relationship Id="rId85" Type="http://schemas.openxmlformats.org/officeDocument/2006/relationships/customXml" Target="../customXml/item85.xml"/><Relationship Id="rId86" Type="http://schemas.openxmlformats.org/officeDocument/2006/relationships/customXml" Target="../customXml/item86.xml"/><Relationship Id="rId87" Type="http://schemas.openxmlformats.org/officeDocument/2006/relationships/customXml" Target="../customXml/item87.xml"/><Relationship Id="rId88" Type="http://schemas.openxmlformats.org/officeDocument/2006/relationships/customXml" Target="../customXml/item88.xml"/><Relationship Id="rId89" Type="http://schemas.openxmlformats.org/officeDocument/2006/relationships/customXml" Target="../customXml/item8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6F04B086-EB90-4E2B-BB3C-16909E10E0F5}" type="datetimeFigureOut">
              <a:rPr lang="en-US" smtClean="0"/>
              <a:t>9/3/18</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F741031-7719-43FE-842B-323C52B728D3}" type="slidenum">
              <a:rPr lang="en-US" smtClean="0"/>
              <a:t>‹#›</a:t>
            </a:fld>
            <a:endParaRPr lang="en-US" dirty="0"/>
          </a:p>
        </p:txBody>
      </p:sp>
    </p:spTree>
    <p:extLst>
      <p:ext uri="{BB962C8B-B14F-4D97-AF65-F5344CB8AC3E}">
        <p14:creationId xmlns:p14="http://schemas.microsoft.com/office/powerpoint/2010/main" val="2068846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73FEF335-88A1-47E1-A925-1943C10B1FD0}" type="datetimeFigureOut">
              <a:rPr lang="en-US" smtClean="0"/>
              <a:t>9/3/18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47CA67B4-27D0-4E83-8392-88CB075CA3FD}" type="slidenum">
              <a:rPr lang="en-US" smtClean="0"/>
              <a:t>‹#›</a:t>
            </a:fld>
            <a:endParaRPr lang="en-US"/>
          </a:p>
        </p:txBody>
      </p:sp>
    </p:spTree>
    <p:extLst>
      <p:ext uri="{BB962C8B-B14F-4D97-AF65-F5344CB8AC3E}">
        <p14:creationId xmlns:p14="http://schemas.microsoft.com/office/powerpoint/2010/main" val="1662547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map shows the work that needs to be done – it shows the percentage of countries where lead paint laws have been confirmed by WHO. </a:t>
            </a:r>
          </a:p>
          <a:p>
            <a:endParaRPr lang="en-US" baseline="0" dirty="0"/>
          </a:p>
          <a:p>
            <a:r>
              <a:rPr lang="en-US" baseline="0" dirty="0"/>
              <a:t>You can see we have a lot of work to do in most regions of the world.</a:t>
            </a:r>
          </a:p>
          <a:p>
            <a:endParaRPr lang="en-US" baseline="0" dirty="0"/>
          </a:p>
          <a:p>
            <a:r>
              <a:rPr lang="en-US" baseline="0" dirty="0"/>
              <a:t>NOTE: This is one of the maps in the new Global Status Update.</a:t>
            </a:r>
            <a:endParaRPr lang="en-US" dirty="0"/>
          </a:p>
        </p:txBody>
      </p:sp>
      <p:sp>
        <p:nvSpPr>
          <p:cNvPr id="4" name="Slide Number Placeholder 3"/>
          <p:cNvSpPr>
            <a:spLocks noGrp="1"/>
          </p:cNvSpPr>
          <p:nvPr>
            <p:ph type="sldNum" sz="quarter" idx="10"/>
          </p:nvPr>
        </p:nvSpPr>
        <p:spPr/>
        <p:txBody>
          <a:bodyPr/>
          <a:lstStyle/>
          <a:p>
            <a:pPr>
              <a:defRPr/>
            </a:pPr>
            <a:fld id="{57E978A9-76D2-46B5-9634-078DBA260E4B}" type="slidenum">
              <a:rPr lang="en-US" smtClean="0"/>
              <a:pPr>
                <a:defRPr/>
              </a:pPr>
              <a:t>2</a:t>
            </a:fld>
            <a:endParaRPr lang="en-US" dirty="0"/>
          </a:p>
        </p:txBody>
      </p:sp>
    </p:spTree>
    <p:extLst>
      <p:ext uri="{BB962C8B-B14F-4D97-AF65-F5344CB8AC3E}">
        <p14:creationId xmlns:p14="http://schemas.microsoft.com/office/powerpoint/2010/main" val="1398472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D7677F-EB72-4099-8B00-8C9CF1373F62}" type="slidenum">
              <a:rPr lang="en-GB" smtClean="0"/>
              <a:t>7</a:t>
            </a:fld>
            <a:endParaRPr lang="en-GB"/>
          </a:p>
        </p:txBody>
      </p:sp>
    </p:spTree>
    <p:extLst>
      <p:ext uri="{BB962C8B-B14F-4D97-AF65-F5344CB8AC3E}">
        <p14:creationId xmlns:p14="http://schemas.microsoft.com/office/powerpoint/2010/main" val="3922324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D7677F-EB72-4099-8B00-8C9CF1373F62}" type="slidenum">
              <a:rPr lang="en-GB" smtClean="0"/>
              <a:t>8</a:t>
            </a:fld>
            <a:endParaRPr lang="en-GB"/>
          </a:p>
        </p:txBody>
      </p:sp>
    </p:spTree>
    <p:extLst>
      <p:ext uri="{BB962C8B-B14F-4D97-AF65-F5344CB8AC3E}">
        <p14:creationId xmlns:p14="http://schemas.microsoft.com/office/powerpoint/2010/main" val="358321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D7677F-EB72-4099-8B00-8C9CF1373F62}" type="slidenum">
              <a:rPr lang="en-GB" smtClean="0"/>
              <a:t>9</a:t>
            </a:fld>
            <a:endParaRPr lang="en-GB"/>
          </a:p>
        </p:txBody>
      </p:sp>
    </p:spTree>
    <p:extLst>
      <p:ext uri="{BB962C8B-B14F-4D97-AF65-F5344CB8AC3E}">
        <p14:creationId xmlns:p14="http://schemas.microsoft.com/office/powerpoint/2010/main" val="3240366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altLang="ja-JP" sz="1000" dirty="0">
                <a:solidFill>
                  <a:schemeClr val="accent1">
                    <a:lumMod val="50000"/>
                  </a:schemeClr>
                </a:solidFill>
              </a:rPr>
              <a:t>The voluntary standards replicates the Caribbean Community (CARICOM) voluntary standard. This standard prescribes a maximum limit on the lead content in paints and varnishes supplied in fluid form. Lead Content: means the percentage by weight (mass) of lead (expressed as Pb) in a dried film of a paint or varnish, or in the total solids content of the paint or varnish. The standards for the maximum lead content of paints or varnishes is 0.06% by weight, calculated on the basis of the total solids (non-volatile) content. </a:t>
            </a:r>
          </a:p>
        </p:txBody>
      </p:sp>
      <p:sp>
        <p:nvSpPr>
          <p:cNvPr id="4" name="Slide Number Placeholder 3"/>
          <p:cNvSpPr>
            <a:spLocks noGrp="1"/>
          </p:cNvSpPr>
          <p:nvPr>
            <p:ph type="sldNum" sz="quarter" idx="10"/>
          </p:nvPr>
        </p:nvSpPr>
        <p:spPr/>
        <p:txBody>
          <a:bodyPr/>
          <a:lstStyle/>
          <a:p>
            <a:fld id="{31D7677F-EB72-4099-8B00-8C9CF1373F62}" type="slidenum">
              <a:rPr lang="en-GB" smtClean="0"/>
              <a:t>10</a:t>
            </a:fld>
            <a:endParaRPr lang="en-GB"/>
          </a:p>
        </p:txBody>
      </p:sp>
    </p:spTree>
    <p:extLst>
      <p:ext uri="{BB962C8B-B14F-4D97-AF65-F5344CB8AC3E}">
        <p14:creationId xmlns:p14="http://schemas.microsoft.com/office/powerpoint/2010/main" val="110976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CA67B4-27D0-4E83-8392-88CB075CA3FD}" type="slidenum">
              <a:rPr lang="en-US" smtClean="0"/>
              <a:t>13</a:t>
            </a:fld>
            <a:endParaRPr lang="en-US"/>
          </a:p>
        </p:txBody>
      </p:sp>
    </p:spTree>
    <p:extLst>
      <p:ext uri="{BB962C8B-B14F-4D97-AF65-F5344CB8AC3E}">
        <p14:creationId xmlns:p14="http://schemas.microsoft.com/office/powerpoint/2010/main" val="1972409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Department</a:t>
            </a:r>
            <a:r>
              <a:rPr lang="en-US" baseline="0" dirty="0"/>
              <a:t> of Commerce</a:t>
            </a:r>
          </a:p>
          <a:p>
            <a:endParaRPr lang="en-US" baseline="0" dirty="0"/>
          </a:p>
          <a:p>
            <a:r>
              <a:rPr lang="en-US" baseline="0" dirty="0"/>
              <a:t>Moldova workshop</a:t>
            </a:r>
            <a:endParaRPr lang="en-US" dirty="0"/>
          </a:p>
        </p:txBody>
      </p:sp>
      <p:sp>
        <p:nvSpPr>
          <p:cNvPr id="4" name="Slide Number Placeholder 3"/>
          <p:cNvSpPr>
            <a:spLocks noGrp="1"/>
          </p:cNvSpPr>
          <p:nvPr>
            <p:ph type="sldNum" sz="quarter" idx="10"/>
          </p:nvPr>
        </p:nvSpPr>
        <p:spPr/>
        <p:txBody>
          <a:bodyPr/>
          <a:lstStyle/>
          <a:p>
            <a:fld id="{47CA67B4-27D0-4E83-8392-88CB075CA3FD}" type="slidenum">
              <a:rPr lang="en-US" smtClean="0"/>
              <a:t>14</a:t>
            </a:fld>
            <a:endParaRPr lang="en-US"/>
          </a:p>
        </p:txBody>
      </p:sp>
    </p:spTree>
    <p:extLst>
      <p:ext uri="{BB962C8B-B14F-4D97-AF65-F5344CB8AC3E}">
        <p14:creationId xmlns:p14="http://schemas.microsoft.com/office/powerpoint/2010/main" val="1299621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B914A33-E89E-448D-A372-A6017387B41D}"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4120206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D0A15FB-6D61-478A-AFB9-B6F6FD57B316}"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4003951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CECA9F2-7421-4AA2-B57C-8BD1F1F6E9E0}"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30144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489B02C-152C-45E3-9636-52FE9C732C4D}"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31633348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46CAA1-D4C7-44DB-8ADE-DAC4D44468C8}"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41228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01DF682-99BC-434F-85D1-3EE4FA31512B}"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418218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CE6C62-3465-452A-B285-EF7AF76F8E27}"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2956182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D2B966-C831-4FF2-B80C-1D24C420A7D8}"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1178576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3CFDC2-AADF-4F6B-AEB3-0195700571B3}"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3604573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2E2121-9D9D-46FB-9917-4D11A92A3168}" type="datetime1">
              <a:rPr lang="en-US" smtClean="0"/>
              <a:t>9/3/18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2966999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1821B79-18A3-463F-B950-D374088F9FAD}" type="datetime1">
              <a:rPr lang="en-US" smtClean="0"/>
              <a:t>9/3/18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2026441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1D521AA-DD3D-41AF-9755-C4AEF5C57921}" type="datetime1">
              <a:rPr lang="en-US" smtClean="0"/>
              <a:t>9/3/18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1405803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617B8B7-8E96-40D1-8D56-081BDE153E61}" type="datetime1">
              <a:rPr lang="en-US" smtClean="0"/>
              <a:t>9/3/18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9267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FC3DA7-8F7B-49A0-88CE-0F711E06B940}" type="datetime1">
              <a:rPr lang="en-US" smtClean="0"/>
              <a:t>9/3/18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1083724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243BC4-4712-47C6-B241-227AE84838C6}" type="datetime1">
              <a:rPr lang="en-US" smtClean="0"/>
              <a:t>9/3/18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2510477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6203220-6C41-44CB-8C12-A4302CE85DDD}" type="datetime1">
              <a:rPr lang="en-US" smtClean="0"/>
              <a:t>9/3/18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9C22CA-B764-4D8E-8F64-664DD43660E1}" type="slidenum">
              <a:rPr lang="en-US" smtClean="0"/>
              <a:t>‹#›</a:t>
            </a:fld>
            <a:endParaRPr lang="en-US" dirty="0"/>
          </a:p>
        </p:txBody>
      </p:sp>
    </p:spTree>
    <p:extLst>
      <p:ext uri="{BB962C8B-B14F-4D97-AF65-F5344CB8AC3E}">
        <p14:creationId xmlns:p14="http://schemas.microsoft.com/office/powerpoint/2010/main" val="15109311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07F4BA-64C2-4589-89C8-B4362886C532}" type="datetime1">
              <a:rPr lang="en-US" smtClean="0"/>
              <a:t>9/3/18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F9C22CA-B764-4D8E-8F64-664DD43660E1}" type="slidenum">
              <a:rPr lang="en-US" smtClean="0"/>
              <a:t>‹#›</a:t>
            </a:fld>
            <a:endParaRPr lang="en-US" dirty="0"/>
          </a:p>
        </p:txBody>
      </p:sp>
    </p:spTree>
    <p:extLst>
      <p:ext uri="{BB962C8B-B14F-4D97-AF65-F5344CB8AC3E}">
        <p14:creationId xmlns:p14="http://schemas.microsoft.com/office/powerpoint/2010/main" val="16629532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eb.unep.org/chemicalsandwaste/what-we-do/technology-and-metals/lead/global-alliance-eliminate-lead-pain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7.xml"/><Relationship Id="rId3"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2671" y="3055569"/>
            <a:ext cx="3317557" cy="1990528"/>
          </a:xfrm>
          <a:prstGeom prst="rect">
            <a:avLst/>
          </a:prstGeom>
        </p:spPr>
      </p:pic>
      <p:pic>
        <p:nvPicPr>
          <p:cNvPr id="6" name="Picture 5"/>
          <p:cNvPicPr>
            <a:picLocks noChangeAspect="1"/>
          </p:cNvPicPr>
          <p:nvPr/>
        </p:nvPicPr>
        <p:blipFill>
          <a:blip r:embed="rId3"/>
          <a:stretch>
            <a:fillRect/>
          </a:stretch>
        </p:blipFill>
        <p:spPr>
          <a:xfrm>
            <a:off x="1112671" y="228818"/>
            <a:ext cx="2140722" cy="2987218"/>
          </a:xfrm>
          <a:prstGeom prst="rect">
            <a:avLst/>
          </a:prstGeom>
        </p:spPr>
      </p:pic>
      <p:sp>
        <p:nvSpPr>
          <p:cNvPr id="2" name="Title 1"/>
          <p:cNvSpPr>
            <a:spLocks noGrp="1"/>
          </p:cNvSpPr>
          <p:nvPr>
            <p:ph type="ctrTitle"/>
          </p:nvPr>
        </p:nvSpPr>
        <p:spPr>
          <a:xfrm>
            <a:off x="4863283" y="1722427"/>
            <a:ext cx="4410720" cy="2328409"/>
          </a:xfrm>
        </p:spPr>
        <p:txBody>
          <a:bodyPr>
            <a:normAutofit/>
          </a:bodyPr>
          <a:lstStyle/>
          <a:p>
            <a:pPr>
              <a:lnSpc>
                <a:spcPct val="90000"/>
              </a:lnSpc>
            </a:pPr>
            <a:r>
              <a:rPr lang="en-US"/>
              <a:t>Global Status of Lead Paint Laws</a:t>
            </a:r>
            <a:endParaRPr lang="en-US" i="1"/>
          </a:p>
        </p:txBody>
      </p:sp>
      <p:sp>
        <p:nvSpPr>
          <p:cNvPr id="3" name="Subtitle 2"/>
          <p:cNvSpPr>
            <a:spLocks noGrp="1"/>
          </p:cNvSpPr>
          <p:nvPr>
            <p:ph type="subTitle" idx="1"/>
          </p:nvPr>
        </p:nvSpPr>
        <p:spPr>
          <a:xfrm>
            <a:off x="4863283" y="4075821"/>
            <a:ext cx="4410720" cy="1096899"/>
          </a:xfrm>
        </p:spPr>
        <p:txBody>
          <a:bodyPr>
            <a:noAutofit/>
          </a:bodyPr>
          <a:lstStyle/>
          <a:p>
            <a:pPr>
              <a:lnSpc>
                <a:spcPct val="90000"/>
              </a:lnSpc>
            </a:pPr>
            <a:endParaRPr lang="en-US" dirty="0">
              <a:solidFill>
                <a:srgbClr val="002060"/>
              </a:solidFill>
            </a:endParaRPr>
          </a:p>
          <a:p>
            <a:pPr>
              <a:lnSpc>
                <a:spcPct val="90000"/>
              </a:lnSpc>
              <a:spcBef>
                <a:spcPts val="0"/>
              </a:spcBef>
            </a:pPr>
            <a:r>
              <a:rPr lang="en-US" i="1" dirty="0">
                <a:solidFill>
                  <a:srgbClr val="002060"/>
                </a:solidFill>
              </a:rPr>
              <a:t>Caribbean Seminar on the Establishment of Legal Limits on Lead in Paint </a:t>
            </a:r>
          </a:p>
          <a:p>
            <a:pPr>
              <a:lnSpc>
                <a:spcPct val="90000"/>
              </a:lnSpc>
              <a:spcBef>
                <a:spcPts val="0"/>
              </a:spcBef>
            </a:pPr>
            <a:r>
              <a:rPr lang="en-US" i="1" dirty="0">
                <a:solidFill>
                  <a:srgbClr val="002060"/>
                </a:solidFill>
              </a:rPr>
              <a:t>Friday, December 1, 2017</a:t>
            </a:r>
          </a:p>
          <a:p>
            <a:pPr>
              <a:lnSpc>
                <a:spcPct val="90000"/>
              </a:lnSpc>
              <a:spcBef>
                <a:spcPts val="0"/>
              </a:spcBef>
            </a:pPr>
            <a:r>
              <a:rPr lang="en-US" i="1" dirty="0">
                <a:solidFill>
                  <a:srgbClr val="002060"/>
                </a:solidFill>
              </a:rPr>
              <a:t>Norman Manley Law School, University of the West Indies</a:t>
            </a:r>
          </a:p>
          <a:p>
            <a:pPr>
              <a:lnSpc>
                <a:spcPct val="90000"/>
              </a:lnSpc>
              <a:spcBef>
                <a:spcPts val="0"/>
              </a:spcBef>
            </a:pPr>
            <a:r>
              <a:rPr lang="en-US" i="1" dirty="0">
                <a:solidFill>
                  <a:srgbClr val="002060"/>
                </a:solidFill>
              </a:rPr>
              <a:t>Kingston, Jamaica</a:t>
            </a:r>
          </a:p>
          <a:p>
            <a:pPr>
              <a:lnSpc>
                <a:spcPct val="90000"/>
              </a:lnSpc>
            </a:pPr>
            <a:endParaRPr lang="en-US" dirty="0">
              <a:solidFill>
                <a:srgbClr val="002060"/>
              </a:solidFill>
            </a:endParaRPr>
          </a:p>
          <a:p>
            <a:pPr>
              <a:lnSpc>
                <a:spcPct val="90000"/>
              </a:lnSpc>
            </a:pPr>
            <a:endParaRPr lang="en-US" dirty="0">
              <a:solidFill>
                <a:srgbClr val="002060"/>
              </a:solidFill>
            </a:endParaRPr>
          </a:p>
          <a:p>
            <a:pPr>
              <a:lnSpc>
                <a:spcPct val="90000"/>
              </a:lnSpc>
            </a:pPr>
            <a:endParaRPr lang="en-US" dirty="0">
              <a:solidFill>
                <a:srgbClr val="002060"/>
              </a:solidFill>
            </a:endParaRPr>
          </a:p>
        </p:txBody>
      </p:sp>
      <p:sp>
        <p:nvSpPr>
          <p:cNvPr id="7" name="Subtitle 2"/>
          <p:cNvSpPr txBox="1">
            <a:spLocks/>
          </p:cNvSpPr>
          <p:nvPr/>
        </p:nvSpPr>
        <p:spPr>
          <a:xfrm>
            <a:off x="236036" y="5172720"/>
            <a:ext cx="4410720" cy="1096899"/>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lnSpc>
                <a:spcPct val="90000"/>
              </a:lnSpc>
            </a:pPr>
            <a:endParaRPr lang="en-US" dirty="0">
              <a:solidFill>
                <a:srgbClr val="002060"/>
              </a:solidFill>
            </a:endParaRPr>
          </a:p>
          <a:p>
            <a:pPr algn="l">
              <a:lnSpc>
                <a:spcPct val="90000"/>
              </a:lnSpc>
              <a:spcBef>
                <a:spcPts val="0"/>
              </a:spcBef>
            </a:pPr>
            <a:r>
              <a:rPr lang="en-US" i="1" dirty="0">
                <a:solidFill>
                  <a:srgbClr val="002060"/>
                </a:solidFill>
              </a:rPr>
              <a:t>Patrick Huber</a:t>
            </a:r>
          </a:p>
          <a:p>
            <a:pPr algn="l">
              <a:lnSpc>
                <a:spcPct val="90000"/>
              </a:lnSpc>
              <a:spcBef>
                <a:spcPts val="0"/>
              </a:spcBef>
            </a:pPr>
            <a:r>
              <a:rPr lang="en-US" i="1" dirty="0">
                <a:solidFill>
                  <a:srgbClr val="002060"/>
                </a:solidFill>
              </a:rPr>
              <a:t>United States Environmental Protection Agency</a:t>
            </a:r>
          </a:p>
          <a:p>
            <a:pPr algn="l">
              <a:lnSpc>
                <a:spcPct val="90000"/>
              </a:lnSpc>
              <a:spcBef>
                <a:spcPts val="0"/>
              </a:spcBef>
            </a:pPr>
            <a:r>
              <a:rPr lang="en-US" i="1" dirty="0">
                <a:solidFill>
                  <a:srgbClr val="002060"/>
                </a:solidFill>
              </a:rPr>
              <a:t>Office of International and Tribal Affairs</a:t>
            </a:r>
          </a:p>
          <a:p>
            <a:pPr algn="l">
              <a:lnSpc>
                <a:spcPct val="90000"/>
              </a:lnSpc>
              <a:spcBef>
                <a:spcPts val="0"/>
              </a:spcBef>
            </a:pPr>
            <a:endParaRPr lang="en-US" i="1" dirty="0">
              <a:solidFill>
                <a:srgbClr val="002060"/>
              </a:solidFill>
            </a:endParaRPr>
          </a:p>
          <a:p>
            <a:pPr algn="l">
              <a:lnSpc>
                <a:spcPct val="90000"/>
              </a:lnSpc>
            </a:pPr>
            <a:endParaRPr lang="en-US" dirty="0">
              <a:solidFill>
                <a:srgbClr val="002060"/>
              </a:solidFill>
            </a:endParaRPr>
          </a:p>
          <a:p>
            <a:pPr algn="l">
              <a:lnSpc>
                <a:spcPct val="90000"/>
              </a:lnSpc>
            </a:pPr>
            <a:endParaRPr lang="en-US" dirty="0">
              <a:solidFill>
                <a:srgbClr val="002060"/>
              </a:solidFill>
            </a:endParaRPr>
          </a:p>
          <a:p>
            <a:pPr algn="l">
              <a:lnSpc>
                <a:spcPct val="90000"/>
              </a:lnSpc>
            </a:pPr>
            <a:endParaRPr lang="en-US" dirty="0">
              <a:solidFill>
                <a:srgbClr val="002060"/>
              </a:solidFill>
            </a:endParaRPr>
          </a:p>
        </p:txBody>
      </p:sp>
    </p:spTree>
    <p:extLst>
      <p:ext uri="{BB962C8B-B14F-4D97-AF65-F5344CB8AC3E}">
        <p14:creationId xmlns:p14="http://schemas.microsoft.com/office/powerpoint/2010/main" val="22916952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4674" y="426666"/>
            <a:ext cx="9156268" cy="2308324"/>
          </a:xfrm>
          <a:prstGeom prst="rect">
            <a:avLst/>
          </a:prstGeom>
        </p:spPr>
        <p:txBody>
          <a:bodyPr vert="horz" lIns="91440" tIns="45720" rIns="91440" bIns="45720" rtlCol="0" anchor="t">
            <a:normAutofit/>
          </a:bodyPr>
          <a:lstStyle>
            <a:lvl1pPr>
              <a:spcBef>
                <a:spcPct val="0"/>
              </a:spcBef>
              <a:buNone/>
              <a:defRPr sz="3600">
                <a:solidFill>
                  <a:schemeClr val="accent1"/>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dirty="0"/>
              <a:t>STATUS OF LEAD PAINT REGULATIONS:</a:t>
            </a:r>
          </a:p>
          <a:p>
            <a:r>
              <a:rPr lang="en-US" dirty="0"/>
              <a:t>GRENADA</a:t>
            </a:r>
            <a:endParaRPr lang="en-GB" dirty="0"/>
          </a:p>
        </p:txBody>
      </p:sp>
      <p:sp>
        <p:nvSpPr>
          <p:cNvPr id="5" name="テキスト ボックス 4"/>
          <p:cNvSpPr txBox="1"/>
          <p:nvPr/>
        </p:nvSpPr>
        <p:spPr>
          <a:xfrm>
            <a:off x="816891" y="1952787"/>
            <a:ext cx="8551834" cy="3789335"/>
          </a:xfrm>
          <a:prstGeom prst="rect">
            <a:avLst/>
          </a:prstGeom>
        </p:spPr>
        <p:txBody>
          <a:bodyPr vert="horz" lIns="91440" tIns="45720" rIns="91440" bIns="45720" rtlCol="0">
            <a:noAutofit/>
          </a:bodyPr>
          <a:lstStyle>
            <a:lvl1pPr marL="342900" indent="-342900">
              <a:spcBef>
                <a:spcPts val="1000"/>
              </a:spcBef>
              <a:spcAft>
                <a:spcPts val="600"/>
              </a:spcAft>
              <a:buClr>
                <a:schemeClr val="accent1"/>
              </a:buClr>
              <a:buSzPct val="80000"/>
              <a:buFont typeface="Wingdings 3" charset="2"/>
              <a:buChar char=""/>
              <a:defRPr sz="2000">
                <a:solidFill>
                  <a:schemeClr val="tx1">
                    <a:lumMod val="75000"/>
                    <a:lumOff val="25000"/>
                  </a:schemeClr>
                </a:solidFill>
              </a:defRPr>
            </a:lvl1pPr>
            <a:lvl2pPr marL="742950" lvl="1" indent="-285750">
              <a:spcBef>
                <a:spcPts val="1000"/>
              </a:spcBef>
              <a:spcAft>
                <a:spcPts val="600"/>
              </a:spcAft>
              <a:buClr>
                <a:schemeClr val="accent1"/>
              </a:buClr>
              <a:buSzPct val="80000"/>
              <a:buFont typeface="Wingdings 3" charset="2"/>
              <a:buChar char=""/>
              <a:defRPr>
                <a:solidFill>
                  <a:schemeClr val="tx1">
                    <a:lumMod val="75000"/>
                    <a:lumOff val="25000"/>
                  </a:schemeClr>
                </a:solidFill>
              </a:defRPr>
            </a:lvl2pPr>
            <a:lvl3pPr marL="1143000" indent="-228600">
              <a:spcBef>
                <a:spcPts val="1000"/>
              </a:spcBef>
              <a:spcAft>
                <a:spcPts val="0"/>
              </a:spcAft>
              <a:buClr>
                <a:schemeClr val="accent1"/>
              </a:buClr>
              <a:buSzPct val="80000"/>
              <a:buFont typeface="Wingdings 3" charset="2"/>
              <a:buChar char=""/>
              <a:defRPr sz="1400">
                <a:solidFill>
                  <a:schemeClr val="tx1">
                    <a:lumMod val="75000"/>
                    <a:lumOff val="25000"/>
                  </a:schemeClr>
                </a:solidFill>
              </a:defRPr>
            </a:lvl3pPr>
            <a:lvl4pPr marL="16002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4pPr>
            <a:lvl5pPr marL="20574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5pPr>
            <a:lvl6pPr marL="25146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6pPr>
            <a:lvl7pPr marL="29718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7pPr>
            <a:lvl8pPr marL="34290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8pPr>
            <a:lvl9pPr marL="38862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9pPr>
          </a:lstStyle>
          <a:p>
            <a:pPr marL="0" indent="0">
              <a:buNone/>
            </a:pPr>
            <a:r>
              <a:rPr lang="en-US" altLang="ja-JP" dirty="0">
                <a:solidFill>
                  <a:schemeClr val="accent1">
                    <a:lumMod val="50000"/>
                  </a:schemeClr>
                </a:solidFill>
              </a:rPr>
              <a:t>Grenada has four voluntary standards for lead content in paint issued by the Grenada Bureau of Standards. The four standards are adopted Caribbean Community (CARICOM) Standards. These standards are:</a:t>
            </a:r>
          </a:p>
          <a:p>
            <a:pPr marL="0" indent="0">
              <a:spcBef>
                <a:spcPts val="0"/>
              </a:spcBef>
              <a:spcAft>
                <a:spcPts val="0"/>
              </a:spcAft>
              <a:buNone/>
            </a:pPr>
            <a:r>
              <a:rPr lang="en-US" altLang="ja-JP" dirty="0">
                <a:solidFill>
                  <a:schemeClr val="accent1">
                    <a:lumMod val="50000"/>
                  </a:schemeClr>
                </a:solidFill>
              </a:rPr>
              <a:t>1. GDS 11: Part 1: 1992 – Specification for Paint: Interior and Exterior-Oil Modified Alkyd</a:t>
            </a:r>
          </a:p>
          <a:p>
            <a:pPr marL="0" indent="0">
              <a:spcBef>
                <a:spcPts val="0"/>
              </a:spcBef>
              <a:spcAft>
                <a:spcPts val="0"/>
              </a:spcAft>
              <a:buNone/>
            </a:pPr>
            <a:r>
              <a:rPr lang="en-US" altLang="ja-JP" dirty="0">
                <a:solidFill>
                  <a:schemeClr val="accent1">
                    <a:lumMod val="50000"/>
                  </a:schemeClr>
                </a:solidFill>
              </a:rPr>
              <a:t>2. GDS 11: Part 2: 1992 – Specification for Paint Interior and Exterior-Emulsion Type, Flat</a:t>
            </a:r>
          </a:p>
          <a:p>
            <a:pPr marL="0" indent="0">
              <a:spcBef>
                <a:spcPts val="0"/>
              </a:spcBef>
              <a:spcAft>
                <a:spcPts val="0"/>
              </a:spcAft>
              <a:buNone/>
            </a:pPr>
            <a:r>
              <a:rPr lang="en-US" altLang="ja-JP" dirty="0">
                <a:solidFill>
                  <a:schemeClr val="accent1">
                    <a:lumMod val="50000"/>
                  </a:schemeClr>
                </a:solidFill>
              </a:rPr>
              <a:t>3. GDS 11: Part 3: 1992 – Specification for the Limit on Lead Content in Paint</a:t>
            </a:r>
          </a:p>
          <a:p>
            <a:pPr marL="0" indent="0">
              <a:spcBef>
                <a:spcPts val="0"/>
              </a:spcBef>
              <a:spcAft>
                <a:spcPts val="0"/>
              </a:spcAft>
              <a:buNone/>
            </a:pPr>
            <a:r>
              <a:rPr lang="en-US" altLang="ja-JP" dirty="0">
                <a:solidFill>
                  <a:schemeClr val="accent1">
                    <a:lumMod val="50000"/>
                  </a:schemeClr>
                </a:solidFill>
              </a:rPr>
              <a:t>4. GDS 15: 1992 – Methods of Test for Paint and Surface Coating</a:t>
            </a:r>
          </a:p>
        </p:txBody>
      </p:sp>
    </p:spTree>
    <p:extLst>
      <p:ext uri="{BB962C8B-B14F-4D97-AF65-F5344CB8AC3E}">
        <p14:creationId xmlns:p14="http://schemas.microsoft.com/office/powerpoint/2010/main" val="1821059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77334" y="379411"/>
            <a:ext cx="8596668" cy="1320800"/>
          </a:xfrm>
        </p:spPr>
        <p:txBody>
          <a:bodyPr/>
          <a:lstStyle/>
          <a:p>
            <a:r>
              <a:rPr lang="en-US" dirty="0"/>
              <a:t>Ongoing Efforts: </a:t>
            </a:r>
          </a:p>
        </p:txBody>
      </p:sp>
      <p:sp>
        <p:nvSpPr>
          <p:cNvPr id="5" name="Content Placeholder 4"/>
          <p:cNvSpPr>
            <a:spLocks noGrp="1"/>
          </p:cNvSpPr>
          <p:nvPr>
            <p:ph idx="1"/>
          </p:nvPr>
        </p:nvSpPr>
        <p:spPr>
          <a:xfrm>
            <a:off x="475855" y="1163797"/>
            <a:ext cx="10148509" cy="3880773"/>
          </a:xfrm>
        </p:spPr>
        <p:txBody>
          <a:bodyPr>
            <a:noAutofit/>
          </a:bodyPr>
          <a:lstStyle/>
          <a:p>
            <a:pPr>
              <a:spcAft>
                <a:spcPts val="600"/>
              </a:spcAft>
            </a:pPr>
            <a:r>
              <a:rPr lang="en-US" sz="2000" dirty="0">
                <a:solidFill>
                  <a:schemeClr val="accent1">
                    <a:lumMod val="75000"/>
                  </a:schemeClr>
                </a:solidFill>
              </a:rPr>
              <a:t>Argentina modifying law to go from 600 to 90 ppm.</a:t>
            </a:r>
          </a:p>
          <a:p>
            <a:pPr>
              <a:spcAft>
                <a:spcPts val="600"/>
              </a:spcAft>
            </a:pPr>
            <a:r>
              <a:rPr lang="en-US" sz="2000" dirty="0">
                <a:solidFill>
                  <a:schemeClr val="accent1">
                    <a:lumMod val="75000"/>
                  </a:schemeClr>
                </a:solidFill>
              </a:rPr>
              <a:t>Paraguay just passed a law (August 2017) with a 90 ppm lead paint standard, as recommended by the Lead Paint Alliance Model Law </a:t>
            </a:r>
          </a:p>
          <a:p>
            <a:pPr lvl="1">
              <a:spcAft>
                <a:spcPts val="600"/>
              </a:spcAft>
            </a:pPr>
            <a:r>
              <a:rPr lang="en-US" sz="1800" dirty="0">
                <a:solidFill>
                  <a:schemeClr val="accent1">
                    <a:lumMod val="75000"/>
                  </a:schemeClr>
                </a:solidFill>
              </a:rPr>
              <a:t>Missing some key elements for an effective law (soluble limit, scope not clear</a:t>
            </a:r>
          </a:p>
          <a:p>
            <a:pPr lvl="1">
              <a:spcAft>
                <a:spcPts val="600"/>
              </a:spcAft>
            </a:pPr>
            <a:r>
              <a:rPr lang="en-US" sz="1800" dirty="0">
                <a:solidFill>
                  <a:schemeClr val="accent1">
                    <a:lumMod val="75000"/>
                  </a:schemeClr>
                </a:solidFill>
              </a:rPr>
              <a:t>Lowest standard in the region</a:t>
            </a:r>
          </a:p>
          <a:p>
            <a:pPr>
              <a:spcAft>
                <a:spcPts val="600"/>
              </a:spcAft>
            </a:pPr>
            <a:r>
              <a:rPr lang="en-US" sz="2000" dirty="0">
                <a:solidFill>
                  <a:schemeClr val="accent1">
                    <a:lumMod val="75000"/>
                  </a:schemeClr>
                </a:solidFill>
              </a:rPr>
              <a:t>International Paint and Printing Ink Council (IPPIC) worked with paint manufacturing associations in Latin America to co-sponsor two workshops in Colombia in October 2016. These workshops encouraged the elimination of lead additives from paint through best industry practices. Considering workshop in Ecuador.</a:t>
            </a:r>
          </a:p>
          <a:p>
            <a:pPr>
              <a:spcAft>
                <a:spcPts val="600"/>
              </a:spcAft>
            </a:pPr>
            <a:r>
              <a:rPr lang="en-US" sz="2000" dirty="0">
                <a:solidFill>
                  <a:schemeClr val="accent1">
                    <a:lumMod val="75000"/>
                  </a:schemeClr>
                </a:solidFill>
              </a:rPr>
              <a:t>Lead Paint Alliance sent letters to environment and health ministers in CARICOM countries in October 2016 and conducted a technical webinar to promote lead paint laws in April 2017; follow-up workshop in Jamaica December 1, 2017</a:t>
            </a:r>
          </a:p>
        </p:txBody>
      </p:sp>
      <p:sp>
        <p:nvSpPr>
          <p:cNvPr id="2" name="Slide Number Placeholder 1"/>
          <p:cNvSpPr>
            <a:spLocks noGrp="1"/>
          </p:cNvSpPr>
          <p:nvPr>
            <p:ph type="sldNum" sz="quarter" idx="12"/>
          </p:nvPr>
        </p:nvSpPr>
        <p:spPr/>
        <p:txBody>
          <a:bodyPr/>
          <a:lstStyle/>
          <a:p>
            <a:fld id="{BF9C22CA-B764-4D8E-8F64-664DD43660E1}" type="slidenum">
              <a:rPr lang="en-US" smtClean="0"/>
              <a:t>11</a:t>
            </a:fld>
            <a:endParaRPr lang="en-US" dirty="0"/>
          </a:p>
        </p:txBody>
      </p:sp>
    </p:spTree>
    <p:extLst>
      <p:ext uri="{BB962C8B-B14F-4D97-AF65-F5344CB8AC3E}">
        <p14:creationId xmlns:p14="http://schemas.microsoft.com/office/powerpoint/2010/main" val="2580486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77983" y="369959"/>
            <a:ext cx="5081838" cy="1573141"/>
          </a:xfrm>
        </p:spPr>
        <p:txBody>
          <a:bodyPr>
            <a:normAutofit/>
          </a:bodyPr>
          <a:lstStyle/>
          <a:p>
            <a:r>
              <a:rPr lang="en-US" sz="2400" dirty="0"/>
              <a:t>UN Environment Asia Pacific Region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86653666"/>
              </p:ext>
            </p:extLst>
          </p:nvPr>
        </p:nvGraphicFramePr>
        <p:xfrm>
          <a:off x="191793" y="1019536"/>
          <a:ext cx="5485352" cy="5524049"/>
        </p:xfrm>
        <a:graphic>
          <a:graphicData uri="http://schemas.openxmlformats.org/drawingml/2006/table">
            <a:tbl>
              <a:tblPr/>
              <a:tblGrid>
                <a:gridCol w="1343506">
                  <a:extLst>
                    <a:ext uri="{9D8B030D-6E8A-4147-A177-3AD203B41FA5}">
                      <a16:colId xmlns:a16="http://schemas.microsoft.com/office/drawing/2014/main" xmlns="" val="331451833"/>
                    </a:ext>
                  </a:extLst>
                </a:gridCol>
                <a:gridCol w="4141846">
                  <a:extLst>
                    <a:ext uri="{9D8B030D-6E8A-4147-A177-3AD203B41FA5}">
                      <a16:colId xmlns:a16="http://schemas.microsoft.com/office/drawing/2014/main" xmlns="" val="2256886802"/>
                    </a:ext>
                  </a:extLst>
                </a:gridCol>
              </a:tblGrid>
              <a:tr h="313767">
                <a:tc>
                  <a:txBody>
                    <a:bodyPr/>
                    <a:lstStyle/>
                    <a:p>
                      <a:pPr marR="0" indent="0" algn="l" rtl="0">
                        <a:lnSpc>
                          <a:spcPct val="100000"/>
                        </a:lnSpc>
                        <a:spcBef>
                          <a:spcPts val="0"/>
                        </a:spcBef>
                        <a:spcAft>
                          <a:spcPts val="0"/>
                        </a:spcAft>
                      </a:pPr>
                      <a:r>
                        <a:rPr lang="en-US" sz="1100" b="1" kern="1400" dirty="0">
                          <a:ln>
                            <a:noFill/>
                          </a:ln>
                          <a:solidFill>
                            <a:schemeClr val="bg1"/>
                          </a:solidFill>
                          <a:effectLst/>
                          <a:latin typeface="Calibri" panose="020F0502020204030204" pitchFamily="34" charset="0"/>
                        </a:rPr>
                        <a:t>Country</a:t>
                      </a:r>
                      <a:endParaRPr lang="en-US" sz="1100" kern="1400" dirty="0">
                        <a:ln>
                          <a:noFill/>
                        </a:ln>
                        <a:solidFill>
                          <a:schemeClr val="bg1"/>
                        </a:solidFill>
                        <a:effectLst/>
                        <a:latin typeface="Calibri" panose="020F0502020204030204" pitchFamily="34" charset="0"/>
                      </a:endParaRPr>
                    </a:p>
                  </a:txBody>
                  <a:tcPr marL="28822" marR="28822" marT="28822" marB="2882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77AA"/>
                    </a:solidFill>
                  </a:tcPr>
                </a:tc>
                <a:tc>
                  <a:txBody>
                    <a:bodyPr/>
                    <a:lstStyle/>
                    <a:p>
                      <a:pPr marR="0" indent="0" algn="l" rtl="0">
                        <a:lnSpc>
                          <a:spcPct val="100000"/>
                        </a:lnSpc>
                        <a:spcBef>
                          <a:spcPts val="0"/>
                        </a:spcBef>
                        <a:spcAft>
                          <a:spcPts val="0"/>
                        </a:spcAft>
                      </a:pPr>
                      <a:r>
                        <a:rPr lang="en-US" sz="1100" b="1" kern="1400" dirty="0">
                          <a:ln>
                            <a:noFill/>
                          </a:ln>
                          <a:solidFill>
                            <a:schemeClr val="bg1"/>
                          </a:solidFill>
                          <a:effectLst/>
                          <a:latin typeface="Calibri" panose="020F0502020204030204" pitchFamily="34" charset="0"/>
                        </a:rPr>
                        <a:t>Lead Paint Laws</a:t>
                      </a:r>
                      <a:endParaRPr lang="en-US" sz="1100" kern="1400" dirty="0">
                        <a:ln>
                          <a:noFill/>
                        </a:ln>
                        <a:solidFill>
                          <a:schemeClr val="bg1"/>
                        </a:solidFill>
                        <a:effectLst/>
                        <a:latin typeface="Calibri" panose="020F0502020204030204" pitchFamily="34" charset="0"/>
                      </a:endParaRPr>
                    </a:p>
                  </a:txBody>
                  <a:tcPr marL="28822" marR="28822" marT="28822" marB="2882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677AA"/>
                    </a:solidFill>
                  </a:tcPr>
                </a:tc>
                <a:extLst>
                  <a:ext uri="{0D108BD9-81ED-4DB2-BD59-A6C34878D82A}">
                    <a16:rowId xmlns:a16="http://schemas.microsoft.com/office/drawing/2014/main" xmlns="" val="2511940950"/>
                  </a:ext>
                </a:extLst>
              </a:tr>
              <a:tr h="509224">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Australia</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1000 ppm lead limit for the sale, manufacture, export, and import of all paints</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71001610"/>
                  </a:ext>
                </a:extLst>
              </a:tr>
              <a:tr h="740677">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China</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90 ppm soluble lead concentration limit for decorative, household and automotive paint.  1000 ppm soluble lead limit depending on the use of the paint</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2762070058"/>
                  </a:ext>
                </a:extLst>
              </a:tr>
              <a:tr h="740677">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India</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90 ppm lead limit for manufacture, trade, import and export of household and decorative paints</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070402967"/>
                  </a:ext>
                </a:extLst>
              </a:tr>
              <a:tr h="509224">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Nepal</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90 ppm lead</a:t>
                      </a:r>
                      <a:r>
                        <a:rPr lang="en-US" sz="1200" kern="1400" baseline="0" dirty="0">
                          <a:ln>
                            <a:noFill/>
                          </a:ln>
                          <a:solidFill>
                            <a:srgbClr val="000000"/>
                          </a:solidFill>
                          <a:effectLst/>
                          <a:latin typeface="Calibri" panose="020F0502020204030204" pitchFamily="34" charset="0"/>
                        </a:rPr>
                        <a:t> </a:t>
                      </a:r>
                      <a:r>
                        <a:rPr lang="en-US" sz="1200" kern="1400" dirty="0">
                          <a:ln>
                            <a:noFill/>
                          </a:ln>
                          <a:solidFill>
                            <a:srgbClr val="000000"/>
                          </a:solidFill>
                          <a:effectLst/>
                          <a:latin typeface="Calibri" panose="020F0502020204030204" pitchFamily="34" charset="0"/>
                        </a:rPr>
                        <a:t>limit for any paint imported, produced, sold or used</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469705357"/>
                  </a:ext>
                </a:extLst>
              </a:tr>
              <a:tr h="509224">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New Zealand</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1000 ppm lead</a:t>
                      </a:r>
                      <a:r>
                        <a:rPr lang="en-US" sz="1200" kern="1400" baseline="0" dirty="0">
                          <a:ln>
                            <a:noFill/>
                          </a:ln>
                          <a:solidFill>
                            <a:srgbClr val="000000"/>
                          </a:solidFill>
                          <a:effectLst/>
                          <a:latin typeface="Calibri" panose="020F0502020204030204" pitchFamily="34" charset="0"/>
                        </a:rPr>
                        <a:t> </a:t>
                      </a:r>
                      <a:r>
                        <a:rPr lang="en-US" sz="1200" kern="1400" dirty="0">
                          <a:ln>
                            <a:noFill/>
                          </a:ln>
                          <a:solidFill>
                            <a:srgbClr val="000000"/>
                          </a:solidFill>
                          <a:effectLst/>
                          <a:latin typeface="Calibri" panose="020F0502020204030204" pitchFamily="34" charset="0"/>
                        </a:rPr>
                        <a:t>limit for the sale, manufacture, export, and import of all paints</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64424555"/>
                  </a:ext>
                </a:extLst>
              </a:tr>
              <a:tr h="740677">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Philippines</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90 ppm lead limit for architectural, decorative, household and industrial paint</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3206218377"/>
                  </a:ext>
                </a:extLst>
              </a:tr>
              <a:tr h="760665">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Sri Lanka</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90 ppm lead limit for interior and exterior emulsion paint or 600 ppm lead limit for floor and enamel paint.  Paints used in the building industry that contain lead must be labelled as such, including the lead content</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3743619680"/>
                  </a:ext>
                </a:extLst>
              </a:tr>
              <a:tr h="637619">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Thailand</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00000"/>
                        </a:lnSpc>
                        <a:spcBef>
                          <a:spcPts val="0"/>
                        </a:spcBef>
                        <a:spcAft>
                          <a:spcPts val="0"/>
                        </a:spcAft>
                      </a:pPr>
                      <a:r>
                        <a:rPr lang="en-US" sz="1200" kern="1400" dirty="0">
                          <a:ln>
                            <a:noFill/>
                          </a:ln>
                          <a:solidFill>
                            <a:srgbClr val="000000"/>
                          </a:solidFill>
                          <a:effectLst/>
                          <a:latin typeface="Calibri" panose="020F0502020204030204" pitchFamily="34" charset="0"/>
                        </a:rPr>
                        <a:t>100 ppm lead limit for all paint</a:t>
                      </a: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71698838"/>
                  </a:ext>
                </a:extLst>
              </a:tr>
            </a:tbl>
          </a:graphicData>
        </a:graphic>
      </p:graphicFrame>
      <p:sp>
        <p:nvSpPr>
          <p:cNvPr id="5" name="Control 3"/>
          <p:cNvSpPr>
            <a:spLocks noChangeArrowheads="1" noChangeShapeType="1"/>
          </p:cNvSpPr>
          <p:nvPr/>
        </p:nvSpPr>
        <p:spPr bwMode="auto">
          <a:xfrm>
            <a:off x="228600" y="7508875"/>
            <a:ext cx="4448175" cy="3141663"/>
          </a:xfrm>
          <a:prstGeom prst="rect">
            <a:avLst/>
          </a:prstGeom>
          <a:noFill/>
          <a:ln>
            <a:noFill/>
          </a:ln>
          <a:effectLst/>
          <a:extLst>
            <a:ext uri="{91240B29-F687-4F45-9708-019B960494DF}">
              <a14:hiddenLine xmlns:a14="http://schemas.microsoft.com/office/drawing/2010/main" w="25400">
                <a:no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0" tIns="0" rIns="0" bIns="0" numCol="1" anchor="t" anchorCtr="0" compatLnSpc="1">
            <a:prstTxWarp prst="textNoShape">
              <a:avLst/>
            </a:prstTxWarp>
          </a:bodyPr>
          <a:lstStyle/>
          <a:p>
            <a:endParaRPr lang="en-US" dirty="0"/>
          </a:p>
        </p:txBody>
      </p:sp>
      <p:sp>
        <p:nvSpPr>
          <p:cNvPr id="14" name="TextBox 13"/>
          <p:cNvSpPr txBox="1"/>
          <p:nvPr/>
        </p:nvSpPr>
        <p:spPr>
          <a:xfrm>
            <a:off x="9490801" y="6174253"/>
            <a:ext cx="2089033" cy="369332"/>
          </a:xfrm>
          <a:prstGeom prst="rect">
            <a:avLst/>
          </a:prstGeom>
          <a:noFill/>
        </p:spPr>
        <p:txBody>
          <a:bodyPr wrap="none" rtlCol="0">
            <a:spAutoFit/>
          </a:bodyPr>
          <a:lstStyle/>
          <a:p>
            <a:r>
              <a:rPr lang="en-US" dirty="0"/>
              <a:t>Source: WHO 2017</a:t>
            </a:r>
          </a:p>
        </p:txBody>
      </p:sp>
      <p:sp>
        <p:nvSpPr>
          <p:cNvPr id="12" name="Slide Number Placeholder 11"/>
          <p:cNvSpPr>
            <a:spLocks noGrp="1"/>
          </p:cNvSpPr>
          <p:nvPr>
            <p:ph type="sldNum" sz="quarter" idx="12"/>
          </p:nvPr>
        </p:nvSpPr>
        <p:spPr/>
        <p:txBody>
          <a:bodyPr/>
          <a:lstStyle/>
          <a:p>
            <a:fld id="{BF9C22CA-B764-4D8E-8F64-664DD43660E1}" type="slidenum">
              <a:rPr lang="en-US" smtClean="0"/>
              <a:t>12</a:t>
            </a:fld>
            <a:endParaRPr lang="en-US" dirty="0"/>
          </a:p>
        </p:txBody>
      </p:sp>
      <p:pic>
        <p:nvPicPr>
          <p:cNvPr id="3" name="Picture 2"/>
          <p:cNvPicPr>
            <a:picLocks noChangeAspect="1"/>
          </p:cNvPicPr>
          <p:nvPr/>
        </p:nvPicPr>
        <p:blipFill>
          <a:blip r:embed="rId2"/>
          <a:stretch>
            <a:fillRect/>
          </a:stretch>
        </p:blipFill>
        <p:spPr>
          <a:xfrm>
            <a:off x="6046011" y="973603"/>
            <a:ext cx="5972175" cy="5200650"/>
          </a:xfrm>
          <a:prstGeom prst="rect">
            <a:avLst/>
          </a:prstGeom>
        </p:spPr>
      </p:pic>
    </p:spTree>
    <p:extLst>
      <p:ext uri="{BB962C8B-B14F-4D97-AF65-F5344CB8AC3E}">
        <p14:creationId xmlns:p14="http://schemas.microsoft.com/office/powerpoint/2010/main" val="2194875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3162" y="435428"/>
            <a:ext cx="8596668" cy="1320800"/>
          </a:xfrm>
        </p:spPr>
        <p:txBody>
          <a:bodyPr>
            <a:normAutofit/>
          </a:bodyPr>
          <a:lstStyle/>
          <a:p>
            <a:r>
              <a:rPr lang="en-US" dirty="0"/>
              <a:t>Ongoing Efforts:</a:t>
            </a:r>
          </a:p>
        </p:txBody>
      </p:sp>
      <p:sp>
        <p:nvSpPr>
          <p:cNvPr id="5" name="Content Placeholder 4"/>
          <p:cNvSpPr>
            <a:spLocks noGrp="1"/>
          </p:cNvSpPr>
          <p:nvPr>
            <p:ph idx="1"/>
          </p:nvPr>
        </p:nvSpPr>
        <p:spPr>
          <a:xfrm>
            <a:off x="503162" y="1095828"/>
            <a:ext cx="8596668" cy="3880773"/>
          </a:xfrm>
        </p:spPr>
        <p:txBody>
          <a:bodyPr>
            <a:noAutofit/>
          </a:bodyPr>
          <a:lstStyle/>
          <a:p>
            <a:r>
              <a:rPr lang="en-US" sz="2400" dirty="0"/>
              <a:t>Cambodia Draft Law:</a:t>
            </a:r>
          </a:p>
          <a:p>
            <a:pPr lvl="1"/>
            <a:r>
              <a:rPr lang="en-US" sz="2200" dirty="0"/>
              <a:t>Lead paint law in Cambodia was included as a part of an overall environmental law reform</a:t>
            </a:r>
          </a:p>
          <a:p>
            <a:pPr lvl="2">
              <a:spcAft>
                <a:spcPts val="600"/>
              </a:spcAft>
            </a:pPr>
            <a:r>
              <a:rPr lang="en-US" sz="1800" dirty="0"/>
              <a:t>In-country support for stronger environmental laws to reduce pollution and improve public health</a:t>
            </a:r>
            <a:endParaRPr lang="en-US" sz="2200" dirty="0"/>
          </a:p>
          <a:p>
            <a:pPr lvl="1">
              <a:spcAft>
                <a:spcPts val="600"/>
              </a:spcAft>
            </a:pPr>
            <a:r>
              <a:rPr lang="en-US" sz="2200" dirty="0"/>
              <a:t>Cambodia brought in experts from international organizations and the United States to assist in drafting their environmental code and key implementing directives</a:t>
            </a:r>
          </a:p>
          <a:p>
            <a:pPr lvl="1">
              <a:spcAft>
                <a:spcPts val="600"/>
              </a:spcAft>
            </a:pPr>
            <a:r>
              <a:rPr lang="en-US" sz="2200" dirty="0"/>
              <a:t>Draft lead paint directive is based on the Model Law and Guidance, e.g., lead paint limit - 90 ppm</a:t>
            </a:r>
          </a:p>
          <a:p>
            <a:pPr>
              <a:spcAft>
                <a:spcPts val="600"/>
              </a:spcAft>
            </a:pPr>
            <a:r>
              <a:rPr lang="en-US" sz="2400" dirty="0"/>
              <a:t>World Bank working in Laos on a lead paint law for 2019</a:t>
            </a:r>
          </a:p>
          <a:p>
            <a:pPr>
              <a:spcAft>
                <a:spcPts val="600"/>
              </a:spcAft>
            </a:pPr>
            <a:r>
              <a:rPr lang="en-US" sz="2400" dirty="0"/>
              <a:t>Bangladesh draft guidance – 50 ppm (possibly soluble); registered uses allowed; enforcement unclear</a:t>
            </a:r>
          </a:p>
          <a:p>
            <a:endParaRPr lang="en-US" sz="2400" dirty="0"/>
          </a:p>
        </p:txBody>
      </p:sp>
      <p:sp>
        <p:nvSpPr>
          <p:cNvPr id="2" name="Slide Number Placeholder 1"/>
          <p:cNvSpPr>
            <a:spLocks noGrp="1"/>
          </p:cNvSpPr>
          <p:nvPr>
            <p:ph type="sldNum" sz="quarter" idx="12"/>
          </p:nvPr>
        </p:nvSpPr>
        <p:spPr/>
        <p:txBody>
          <a:bodyPr/>
          <a:lstStyle/>
          <a:p>
            <a:fld id="{BF9C22CA-B764-4D8E-8F64-664DD43660E1}" type="slidenum">
              <a:rPr lang="en-US" smtClean="0"/>
              <a:t>13</a:t>
            </a:fld>
            <a:endParaRPr lang="en-US" dirty="0"/>
          </a:p>
        </p:txBody>
      </p:sp>
    </p:spTree>
    <p:extLst>
      <p:ext uri="{BB962C8B-B14F-4D97-AF65-F5344CB8AC3E}">
        <p14:creationId xmlns:p14="http://schemas.microsoft.com/office/powerpoint/2010/main" val="2076399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59876" y="326977"/>
            <a:ext cx="5079568" cy="1501823"/>
          </a:xfrm>
        </p:spPr>
        <p:txBody>
          <a:bodyPr>
            <a:noAutofit/>
          </a:bodyPr>
          <a:lstStyle/>
          <a:p>
            <a:r>
              <a:rPr lang="en-US" sz="2400" dirty="0"/>
              <a:t>UN Environment European Region and Central Asia Sub-region</a:t>
            </a:r>
          </a:p>
        </p:txBody>
      </p:sp>
      <p:sp>
        <p:nvSpPr>
          <p:cNvPr id="18" name="TextBox 17"/>
          <p:cNvSpPr txBox="1"/>
          <p:nvPr/>
        </p:nvSpPr>
        <p:spPr>
          <a:xfrm>
            <a:off x="9754272" y="6039153"/>
            <a:ext cx="1962204" cy="369332"/>
          </a:xfrm>
          <a:prstGeom prst="rect">
            <a:avLst/>
          </a:prstGeom>
          <a:noFill/>
        </p:spPr>
        <p:txBody>
          <a:bodyPr wrap="none" rtlCol="0">
            <a:spAutoFit/>
          </a:bodyPr>
          <a:lstStyle/>
          <a:p>
            <a:r>
              <a:rPr lang="en-US" dirty="0"/>
              <a:t>Source: WHO 2017</a:t>
            </a:r>
          </a:p>
        </p:txBody>
      </p:sp>
      <p:sp>
        <p:nvSpPr>
          <p:cNvPr id="3" name="Slide Number Placeholder 2"/>
          <p:cNvSpPr>
            <a:spLocks noGrp="1"/>
          </p:cNvSpPr>
          <p:nvPr>
            <p:ph type="sldNum" sz="quarter" idx="12"/>
          </p:nvPr>
        </p:nvSpPr>
        <p:spPr/>
        <p:txBody>
          <a:bodyPr/>
          <a:lstStyle/>
          <a:p>
            <a:fld id="{BF9C22CA-B764-4D8E-8F64-664DD43660E1}" type="slidenum">
              <a:rPr lang="en-US" smtClean="0"/>
              <a:t>14</a:t>
            </a:fld>
            <a:endParaRPr lang="en-US" dirty="0"/>
          </a:p>
        </p:txBody>
      </p:sp>
      <p:sp>
        <p:nvSpPr>
          <p:cNvPr id="9" name="Control 1"/>
          <p:cNvSpPr>
            <a:spLocks noChangeArrowheads="1" noChangeShapeType="1"/>
          </p:cNvSpPr>
          <p:nvPr/>
        </p:nvSpPr>
        <p:spPr bwMode="auto">
          <a:xfrm>
            <a:off x="1709738" y="8945562"/>
            <a:ext cx="7337425" cy="4224719"/>
          </a:xfrm>
          <a:prstGeom prst="rect">
            <a:avLst/>
          </a:prstGeom>
          <a:noFill/>
          <a:ln>
            <a:noFill/>
          </a:ln>
          <a:effectLst/>
          <a:extLst>
            <a:ext uri="{91240B29-F687-4F45-9708-019B960494DF}">
              <a14:hiddenLine xmlns:a14="http://schemas.microsoft.com/office/drawing/2010/main" w="25400">
                <a:no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0" tIns="0" rIns="0" bIns="0" numCol="1" anchor="t" anchorCtr="0" compatLnSpc="1">
            <a:prstTxWarp prst="textNoShape">
              <a:avLst/>
            </a:prstTxWarp>
          </a:bodyPr>
          <a:lstStyle/>
          <a:p>
            <a:endParaRPr lang="en-US"/>
          </a:p>
        </p:txBody>
      </p:sp>
      <p:pic>
        <p:nvPicPr>
          <p:cNvPr id="4" name="Picture 3"/>
          <p:cNvPicPr>
            <a:picLocks noChangeAspect="1"/>
          </p:cNvPicPr>
          <p:nvPr/>
        </p:nvPicPr>
        <p:blipFill>
          <a:blip r:embed="rId3"/>
          <a:stretch>
            <a:fillRect/>
          </a:stretch>
        </p:blipFill>
        <p:spPr>
          <a:xfrm>
            <a:off x="5185009" y="340861"/>
            <a:ext cx="6811307" cy="3666934"/>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3806533514"/>
              </p:ext>
            </p:extLst>
          </p:nvPr>
        </p:nvGraphicFramePr>
        <p:xfrm>
          <a:off x="107228" y="1403711"/>
          <a:ext cx="6466994" cy="5483354"/>
        </p:xfrm>
        <a:graphic>
          <a:graphicData uri="http://schemas.openxmlformats.org/drawingml/2006/table">
            <a:tbl>
              <a:tblPr/>
              <a:tblGrid>
                <a:gridCol w="985263">
                  <a:extLst>
                    <a:ext uri="{9D8B030D-6E8A-4147-A177-3AD203B41FA5}">
                      <a16:colId xmlns:a16="http://schemas.microsoft.com/office/drawing/2014/main" xmlns="" val="1079703185"/>
                    </a:ext>
                  </a:extLst>
                </a:gridCol>
                <a:gridCol w="5481731">
                  <a:extLst>
                    <a:ext uri="{9D8B030D-6E8A-4147-A177-3AD203B41FA5}">
                      <a16:colId xmlns:a16="http://schemas.microsoft.com/office/drawing/2014/main" xmlns="" val="1000298969"/>
                    </a:ext>
                  </a:extLst>
                </a:gridCol>
              </a:tblGrid>
              <a:tr h="574702">
                <a:tc>
                  <a:txBody>
                    <a:bodyPr/>
                    <a:lstStyle/>
                    <a:p>
                      <a:pPr marR="0" indent="0" algn="ctr" rtl="0">
                        <a:lnSpc>
                          <a:spcPct val="119000"/>
                        </a:lnSpc>
                        <a:spcBef>
                          <a:spcPts val="0"/>
                        </a:spcBef>
                        <a:spcAft>
                          <a:spcPts val="600"/>
                        </a:spcAft>
                      </a:pPr>
                      <a:r>
                        <a:rPr lang="en-US" sz="1800" b="1" kern="1400" dirty="0">
                          <a:ln>
                            <a:noFill/>
                          </a:ln>
                          <a:solidFill>
                            <a:schemeClr val="bg1"/>
                          </a:solidFill>
                          <a:effectLst/>
                          <a:latin typeface="Calibri" panose="020F0502020204030204" pitchFamily="34" charset="0"/>
                        </a:rPr>
                        <a:t>Country</a:t>
                      </a:r>
                      <a:endParaRPr lang="en-US" sz="1800" kern="1400" dirty="0">
                        <a:ln>
                          <a:noFill/>
                        </a:ln>
                        <a:solidFill>
                          <a:schemeClr val="bg1"/>
                        </a:solidFill>
                        <a:effectLst/>
                        <a:latin typeface="Calibri" panose="020F0502020204030204" pitchFamily="34" charset="0"/>
                      </a:endParaRPr>
                    </a:p>
                  </a:txBody>
                  <a:tcPr marL="36576" marR="36576" marT="27432" marB="27432"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marR="0" indent="0" algn="ctr" rtl="0">
                        <a:lnSpc>
                          <a:spcPct val="119000"/>
                        </a:lnSpc>
                        <a:spcBef>
                          <a:spcPts val="0"/>
                        </a:spcBef>
                        <a:spcAft>
                          <a:spcPts val="600"/>
                        </a:spcAft>
                      </a:pPr>
                      <a:r>
                        <a:rPr lang="en-US" sz="1800" b="1" kern="1400" dirty="0">
                          <a:ln>
                            <a:noFill/>
                          </a:ln>
                          <a:solidFill>
                            <a:schemeClr val="bg1"/>
                          </a:solidFill>
                          <a:effectLst/>
                          <a:latin typeface="Calibri" panose="020F0502020204030204" pitchFamily="34" charset="0"/>
                        </a:rPr>
                        <a:t>Lead Paint Laws</a:t>
                      </a:r>
                      <a:endParaRPr lang="en-US" sz="1800" kern="1400" dirty="0">
                        <a:ln>
                          <a:noFill/>
                        </a:ln>
                        <a:solidFill>
                          <a:schemeClr val="bg1"/>
                        </a:solidFill>
                        <a:effectLst/>
                        <a:latin typeface="Calibri" panose="020F0502020204030204" pitchFamily="34" charset="0"/>
                      </a:endParaRPr>
                    </a:p>
                  </a:txBody>
                  <a:tcPr marL="36576" marR="36576" marT="27432" marB="27432"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xmlns="" val="3875137609"/>
                  </a:ext>
                </a:extLst>
              </a:tr>
              <a:tr h="365451">
                <a:tc>
                  <a:txBody>
                    <a:bodyPr/>
                    <a:lstStyle/>
                    <a:p>
                      <a:pPr marR="0" indent="0" algn="l" rtl="0">
                        <a:lnSpc>
                          <a:spcPct val="119000"/>
                        </a:lnSpc>
                        <a:spcBef>
                          <a:spcPts val="0"/>
                        </a:spcBef>
                        <a:spcAft>
                          <a:spcPts val="600"/>
                        </a:spcAft>
                      </a:pPr>
                      <a:r>
                        <a:rPr lang="en-US" sz="1200" kern="1400">
                          <a:ln>
                            <a:noFill/>
                          </a:ln>
                          <a:solidFill>
                            <a:srgbClr val="000000"/>
                          </a:solidFill>
                          <a:effectLst/>
                          <a:latin typeface="Calibri" panose="020F0502020204030204" pitchFamily="34" charset="0"/>
                        </a:rPr>
                        <a:t>Armenia</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0"/>
                        </a:spcAft>
                      </a:pPr>
                      <a:r>
                        <a:rPr lang="en-US" sz="1200" kern="1400">
                          <a:ln>
                            <a:noFill/>
                          </a:ln>
                          <a:solidFill>
                            <a:srgbClr val="000000"/>
                          </a:solidFill>
                          <a:effectLst/>
                          <a:latin typeface="Calibri" panose="020F0502020204030204" pitchFamily="34" charset="0"/>
                        </a:rPr>
                        <a:t>5,000 ppm limit for lead in driers in household paints and 150,000 ppm limit for lead in pigments in paints</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2620982975"/>
                  </a:ext>
                </a:extLst>
              </a:tr>
              <a:tr h="418442">
                <a:tc>
                  <a:txBody>
                    <a:bodyPr/>
                    <a:lstStyle/>
                    <a:p>
                      <a:pPr marR="0" indent="0" algn="l" rtl="0">
                        <a:lnSpc>
                          <a:spcPct val="119000"/>
                        </a:lnSpc>
                        <a:spcBef>
                          <a:spcPts val="0"/>
                        </a:spcBef>
                        <a:spcAft>
                          <a:spcPts val="600"/>
                        </a:spcAft>
                      </a:pPr>
                      <a:r>
                        <a:rPr lang="en-US" sz="1200" kern="1400">
                          <a:ln>
                            <a:noFill/>
                          </a:ln>
                          <a:solidFill>
                            <a:srgbClr val="000000"/>
                          </a:solidFill>
                          <a:effectLst/>
                          <a:latin typeface="Calibri" panose="020F0502020204030204" pitchFamily="34" charset="0"/>
                        </a:rPr>
                        <a:t>Belarus</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0"/>
                        </a:spcAft>
                      </a:pPr>
                      <a:r>
                        <a:rPr lang="en-US" sz="1200" kern="1400" dirty="0">
                          <a:ln>
                            <a:noFill/>
                          </a:ln>
                          <a:solidFill>
                            <a:srgbClr val="000000"/>
                          </a:solidFill>
                          <a:effectLst/>
                          <a:latin typeface="Calibri" panose="020F0502020204030204" pitchFamily="34" charset="0"/>
                        </a:rPr>
                        <a:t>5,000 ppm limit for lead in driers in household paints and 150,000 ppm limit for lead in pigments in all paints</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4061330424"/>
                  </a:ext>
                </a:extLst>
              </a:tr>
              <a:tr h="414021">
                <a:tc>
                  <a:txBody>
                    <a:bodyPr/>
                    <a:lstStyle/>
                    <a:p>
                      <a:pPr marR="0" indent="0" algn="l" rtl="0">
                        <a:lnSpc>
                          <a:spcPct val="119000"/>
                        </a:lnSpc>
                        <a:spcBef>
                          <a:spcPts val="0"/>
                        </a:spcBef>
                        <a:spcAft>
                          <a:spcPts val="600"/>
                        </a:spcAft>
                      </a:pPr>
                      <a:r>
                        <a:rPr lang="en-US" sz="1200" kern="1400">
                          <a:ln>
                            <a:noFill/>
                          </a:ln>
                          <a:solidFill>
                            <a:srgbClr val="000000"/>
                          </a:solidFill>
                          <a:effectLst/>
                          <a:latin typeface="Calibri" panose="020F0502020204030204" pitchFamily="34" charset="0"/>
                        </a:rPr>
                        <a:t>31 EU countries</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0"/>
                        </a:spcAft>
                      </a:pPr>
                      <a:r>
                        <a:rPr lang="en-US" sz="1200" kern="1400">
                          <a:ln>
                            <a:noFill/>
                          </a:ln>
                          <a:solidFill>
                            <a:srgbClr val="000000"/>
                          </a:solidFill>
                          <a:effectLst/>
                          <a:latin typeface="Calibri" panose="020F0502020204030204" pitchFamily="34" charset="0"/>
                        </a:rPr>
                        <a:t>EU REACH restricts the addition of certain specific lead compounds to paints</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714188573"/>
                  </a:ext>
                </a:extLst>
              </a:tr>
              <a:tr h="842307">
                <a:tc>
                  <a:txBody>
                    <a:bodyPr/>
                    <a:lstStyle/>
                    <a:p>
                      <a:pPr marR="0" indent="0" algn="l" rtl="0">
                        <a:lnSpc>
                          <a:spcPct val="119000"/>
                        </a:lnSpc>
                        <a:spcBef>
                          <a:spcPts val="0"/>
                        </a:spcBef>
                        <a:spcAft>
                          <a:spcPts val="0"/>
                        </a:spcAft>
                      </a:pPr>
                      <a:r>
                        <a:rPr lang="en-US" sz="1100" kern="1400">
                          <a:ln>
                            <a:noFill/>
                          </a:ln>
                          <a:solidFill>
                            <a:srgbClr val="000000"/>
                          </a:solidFill>
                          <a:effectLst/>
                          <a:latin typeface="Calibri" panose="020F0502020204030204" pitchFamily="34" charset="0"/>
                        </a:rPr>
                        <a:t>The Former </a:t>
                      </a:r>
                      <a:endParaRPr lang="en-US" sz="1200" kern="1400">
                        <a:ln>
                          <a:noFill/>
                        </a:ln>
                        <a:solidFill>
                          <a:srgbClr val="000000"/>
                        </a:solidFill>
                        <a:effectLst/>
                        <a:latin typeface="Calibri" panose="020F0502020204030204" pitchFamily="34" charset="0"/>
                      </a:endParaRPr>
                    </a:p>
                    <a:p>
                      <a:pPr marR="0" indent="0" algn="l" rtl="0">
                        <a:lnSpc>
                          <a:spcPct val="119000"/>
                        </a:lnSpc>
                        <a:spcBef>
                          <a:spcPts val="0"/>
                        </a:spcBef>
                        <a:spcAft>
                          <a:spcPts val="0"/>
                        </a:spcAft>
                      </a:pPr>
                      <a:r>
                        <a:rPr lang="en-US" sz="1100" kern="1400">
                          <a:ln>
                            <a:noFill/>
                          </a:ln>
                          <a:solidFill>
                            <a:srgbClr val="000000"/>
                          </a:solidFill>
                          <a:effectLst/>
                          <a:latin typeface="Calibri" panose="020F0502020204030204" pitchFamily="34" charset="0"/>
                        </a:rPr>
                        <a:t>  Yugoslav Republic</a:t>
                      </a:r>
                      <a:endParaRPr lang="en-US" sz="1200" kern="1400">
                        <a:ln>
                          <a:noFill/>
                        </a:ln>
                        <a:solidFill>
                          <a:srgbClr val="000000"/>
                        </a:solidFill>
                        <a:effectLst/>
                        <a:latin typeface="Calibri" panose="020F0502020204030204" pitchFamily="34" charset="0"/>
                      </a:endParaRPr>
                    </a:p>
                    <a:p>
                      <a:pPr marR="0" indent="0" algn="l" rtl="0">
                        <a:lnSpc>
                          <a:spcPct val="119000"/>
                        </a:lnSpc>
                        <a:spcBef>
                          <a:spcPts val="0"/>
                        </a:spcBef>
                        <a:spcAft>
                          <a:spcPts val="0"/>
                        </a:spcAft>
                      </a:pPr>
                      <a:r>
                        <a:rPr lang="en-US" sz="1100" kern="1400">
                          <a:ln>
                            <a:noFill/>
                          </a:ln>
                          <a:solidFill>
                            <a:srgbClr val="000000"/>
                          </a:solidFill>
                          <a:effectLst/>
                          <a:latin typeface="Calibri" panose="020F0502020204030204" pitchFamily="34" charset="0"/>
                        </a:rPr>
                        <a:t>  of Macedonia</a:t>
                      </a:r>
                      <a:endParaRPr lang="en-US" sz="1200" kern="1400">
                        <a:ln>
                          <a:noFill/>
                        </a:ln>
                        <a:solidFill>
                          <a:srgbClr val="000000"/>
                        </a:solidFill>
                        <a:effectLst/>
                        <a:latin typeface="Calibri" panose="020F0502020204030204" pitchFamily="34" charset="0"/>
                      </a:endParaRP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0"/>
                        </a:spcAft>
                      </a:pPr>
                      <a:r>
                        <a:rPr lang="en-US" sz="1200" kern="1400">
                          <a:ln>
                            <a:noFill/>
                          </a:ln>
                          <a:solidFill>
                            <a:srgbClr val="000000"/>
                          </a:solidFill>
                          <a:effectLst/>
                          <a:latin typeface="Calibri" panose="020F0502020204030204" pitchFamily="34" charset="0"/>
                        </a:rPr>
                        <a:t>Restricts use of certain lead compounds in paint</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2783105846"/>
                  </a:ext>
                </a:extLst>
              </a:tr>
              <a:tr h="444064">
                <a:tc>
                  <a:txBody>
                    <a:bodyPr/>
                    <a:lstStyle/>
                    <a:p>
                      <a:pPr marR="0" indent="0" algn="l" rtl="0">
                        <a:lnSpc>
                          <a:spcPct val="119000"/>
                        </a:lnSpc>
                        <a:spcBef>
                          <a:spcPts val="0"/>
                        </a:spcBef>
                        <a:spcAft>
                          <a:spcPts val="600"/>
                        </a:spcAft>
                      </a:pPr>
                      <a:r>
                        <a:rPr lang="en-US" sz="1200" kern="1400">
                          <a:ln>
                            <a:noFill/>
                          </a:ln>
                          <a:solidFill>
                            <a:srgbClr val="000000"/>
                          </a:solidFill>
                          <a:effectLst/>
                          <a:latin typeface="Calibri" panose="020F0502020204030204" pitchFamily="34" charset="0"/>
                        </a:rPr>
                        <a:t>Kyrgyzstan</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800"/>
                        </a:spcAft>
                      </a:pPr>
                      <a:r>
                        <a:rPr lang="en-US" sz="1200" kern="1400">
                          <a:ln>
                            <a:noFill/>
                          </a:ln>
                          <a:solidFill>
                            <a:srgbClr val="000000"/>
                          </a:solidFill>
                          <a:effectLst/>
                          <a:latin typeface="Calibri" panose="020F0502020204030204" pitchFamily="34" charset="0"/>
                        </a:rPr>
                        <a:t>Restricts use of certain lead compounds in paint</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2084151411"/>
                  </a:ext>
                </a:extLst>
              </a:tr>
              <a:tr h="397870">
                <a:tc>
                  <a:txBody>
                    <a:bodyPr/>
                    <a:lstStyle/>
                    <a:p>
                      <a:pPr marR="0" indent="0" algn="l" rtl="0">
                        <a:lnSpc>
                          <a:spcPct val="119000"/>
                        </a:lnSpc>
                        <a:spcBef>
                          <a:spcPts val="0"/>
                        </a:spcBef>
                        <a:spcAft>
                          <a:spcPts val="0"/>
                        </a:spcAft>
                      </a:pPr>
                      <a:r>
                        <a:rPr lang="en-US" sz="1200" kern="1400">
                          <a:ln>
                            <a:noFill/>
                          </a:ln>
                          <a:solidFill>
                            <a:srgbClr val="000000"/>
                          </a:solidFill>
                          <a:effectLst/>
                          <a:latin typeface="Calibri" panose="020F0502020204030204" pitchFamily="34" charset="0"/>
                        </a:rPr>
                        <a:t>Monaco</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800"/>
                        </a:spcAft>
                      </a:pPr>
                      <a:r>
                        <a:rPr lang="en-US" sz="1200" kern="1400">
                          <a:ln>
                            <a:noFill/>
                          </a:ln>
                          <a:solidFill>
                            <a:srgbClr val="000000"/>
                          </a:solidFill>
                          <a:effectLst/>
                          <a:latin typeface="Calibri" panose="020F0502020204030204" pitchFamily="34" charset="0"/>
                        </a:rPr>
                        <a:t>Restricts use of certain lead compounds in paint</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2936514892"/>
                  </a:ext>
                </a:extLst>
              </a:tr>
              <a:tr h="397870">
                <a:tc>
                  <a:txBody>
                    <a:bodyPr/>
                    <a:lstStyle/>
                    <a:p>
                      <a:pPr marR="0" indent="0" algn="l" rtl="0">
                        <a:lnSpc>
                          <a:spcPct val="119000"/>
                        </a:lnSpc>
                        <a:spcBef>
                          <a:spcPts val="0"/>
                        </a:spcBef>
                        <a:spcAft>
                          <a:spcPts val="0"/>
                        </a:spcAft>
                      </a:pPr>
                      <a:r>
                        <a:rPr lang="en-US" sz="1200" kern="1400">
                          <a:ln>
                            <a:noFill/>
                          </a:ln>
                          <a:solidFill>
                            <a:srgbClr val="000000"/>
                          </a:solidFill>
                          <a:effectLst/>
                          <a:latin typeface="Calibri" panose="020F0502020204030204" pitchFamily="34" charset="0"/>
                        </a:rPr>
                        <a:t>Montenegro</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0"/>
                        </a:spcAft>
                      </a:pPr>
                      <a:r>
                        <a:rPr lang="en-US" sz="1200" kern="1400" dirty="0">
                          <a:ln>
                            <a:noFill/>
                          </a:ln>
                          <a:solidFill>
                            <a:srgbClr val="000000"/>
                          </a:solidFill>
                          <a:effectLst/>
                          <a:latin typeface="Calibri" panose="020F0502020204030204" pitchFamily="34" charset="0"/>
                        </a:rPr>
                        <a:t>Restricts use of certain lead compounds in paint. </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3741875633"/>
                  </a:ext>
                </a:extLst>
              </a:tr>
              <a:tr h="383134">
                <a:tc>
                  <a:txBody>
                    <a:bodyPr/>
                    <a:lstStyle/>
                    <a:p>
                      <a:pPr marR="0" indent="0" algn="l" rtl="0">
                        <a:lnSpc>
                          <a:spcPct val="119000"/>
                        </a:lnSpc>
                        <a:spcBef>
                          <a:spcPts val="0"/>
                        </a:spcBef>
                        <a:spcAft>
                          <a:spcPts val="0"/>
                        </a:spcAft>
                      </a:pPr>
                      <a:r>
                        <a:rPr lang="en-US" sz="1200" kern="1400">
                          <a:ln>
                            <a:noFill/>
                          </a:ln>
                          <a:solidFill>
                            <a:srgbClr val="000000"/>
                          </a:solidFill>
                          <a:effectLst/>
                          <a:latin typeface="Calibri" panose="020F0502020204030204" pitchFamily="34" charset="0"/>
                        </a:rPr>
                        <a:t>Russian Federation         </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0"/>
                        </a:spcAft>
                      </a:pPr>
                      <a:r>
                        <a:rPr lang="en-US" sz="1200" kern="1400">
                          <a:ln>
                            <a:noFill/>
                          </a:ln>
                          <a:solidFill>
                            <a:srgbClr val="000000"/>
                          </a:solidFill>
                          <a:effectLst/>
                          <a:latin typeface="Calibri" panose="020F0502020204030204" pitchFamily="34" charset="0"/>
                        </a:rPr>
                        <a:t>Prohibits the use of lead in paints used in “construction for interior works”</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336771023"/>
                  </a:ext>
                </a:extLst>
              </a:tr>
              <a:tr h="0">
                <a:tc>
                  <a:txBody>
                    <a:bodyPr/>
                    <a:lstStyle/>
                    <a:p>
                      <a:pPr marR="0" indent="0" algn="l" rtl="0">
                        <a:lnSpc>
                          <a:spcPct val="119000"/>
                        </a:lnSpc>
                        <a:spcBef>
                          <a:spcPts val="0"/>
                        </a:spcBef>
                        <a:spcAft>
                          <a:spcPts val="600"/>
                        </a:spcAft>
                      </a:pPr>
                      <a:r>
                        <a:rPr lang="en-US" sz="1200" kern="1400">
                          <a:ln>
                            <a:noFill/>
                          </a:ln>
                          <a:solidFill>
                            <a:srgbClr val="000000"/>
                          </a:solidFill>
                          <a:effectLst/>
                          <a:latin typeface="Calibri" panose="020F0502020204030204" pitchFamily="34" charset="0"/>
                        </a:rPr>
                        <a:t>Serbia</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0"/>
                        </a:spcAft>
                      </a:pPr>
                      <a:r>
                        <a:rPr lang="en-US" sz="1200" kern="1400">
                          <a:ln>
                            <a:noFill/>
                          </a:ln>
                          <a:solidFill>
                            <a:srgbClr val="000000"/>
                          </a:solidFill>
                          <a:effectLst/>
                          <a:latin typeface="Calibri" panose="020F0502020204030204" pitchFamily="34" charset="0"/>
                        </a:rPr>
                        <a:t>Restricts use of certain lead compounds in paint.  For industrial paints containing lead, precautionary labelling is required</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687932437"/>
                  </a:ext>
                </a:extLst>
              </a:tr>
              <a:tr h="365451">
                <a:tc>
                  <a:txBody>
                    <a:bodyPr/>
                    <a:lstStyle/>
                    <a:p>
                      <a:pPr marR="0" indent="0" algn="l" rtl="0">
                        <a:lnSpc>
                          <a:spcPct val="119000"/>
                        </a:lnSpc>
                        <a:spcBef>
                          <a:spcPts val="0"/>
                        </a:spcBef>
                        <a:spcAft>
                          <a:spcPts val="600"/>
                        </a:spcAft>
                      </a:pPr>
                      <a:r>
                        <a:rPr lang="en-US" sz="1200" kern="1400">
                          <a:ln>
                            <a:noFill/>
                          </a:ln>
                          <a:solidFill>
                            <a:srgbClr val="000000"/>
                          </a:solidFill>
                          <a:effectLst/>
                          <a:latin typeface="Calibri" panose="020F0502020204030204" pitchFamily="34" charset="0"/>
                        </a:rPr>
                        <a:t>Switzerland</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0"/>
                        </a:spcAft>
                      </a:pPr>
                      <a:r>
                        <a:rPr lang="en-US" sz="1200" kern="1400" dirty="0">
                          <a:ln>
                            <a:noFill/>
                          </a:ln>
                          <a:solidFill>
                            <a:srgbClr val="000000"/>
                          </a:solidFill>
                          <a:effectLst/>
                          <a:latin typeface="Calibri" panose="020F0502020204030204" pitchFamily="34" charset="0"/>
                        </a:rPr>
                        <a:t>100 ppm lead limit for all paints offered for sale by manufacturers</a:t>
                      </a:r>
                    </a:p>
                  </a:txBody>
                  <a:tcPr marL="36576" marR="36576" marT="27432" marB="27432">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494192345"/>
                  </a:ext>
                </a:extLst>
              </a:tr>
            </a:tbl>
          </a:graphicData>
        </a:graphic>
      </p:graphicFrame>
    </p:spTree>
    <p:extLst>
      <p:ext uri="{BB962C8B-B14F-4D97-AF65-F5344CB8AC3E}">
        <p14:creationId xmlns:p14="http://schemas.microsoft.com/office/powerpoint/2010/main" val="1011823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Ongoing Efforts: Draft Technical Regulation</a:t>
            </a:r>
          </a:p>
        </p:txBody>
      </p:sp>
      <p:sp>
        <p:nvSpPr>
          <p:cNvPr id="5" name="Content Placeholder 4"/>
          <p:cNvSpPr>
            <a:spLocks noGrp="1"/>
          </p:cNvSpPr>
          <p:nvPr>
            <p:ph idx="1"/>
          </p:nvPr>
        </p:nvSpPr>
        <p:spPr>
          <a:xfrm>
            <a:off x="677334" y="2160589"/>
            <a:ext cx="9179588" cy="4565675"/>
          </a:xfrm>
        </p:spPr>
        <p:txBody>
          <a:bodyPr>
            <a:normAutofit fontScale="85000" lnSpcReduction="20000"/>
          </a:bodyPr>
          <a:lstStyle/>
          <a:p>
            <a:r>
              <a:rPr lang="en-US" sz="3200" b="1" dirty="0"/>
              <a:t>Eurasian Economic Union (EAEU) draft Technical Regulation under consideration by the Eurasian Economic Commission</a:t>
            </a:r>
          </a:p>
          <a:p>
            <a:pPr lvl="1">
              <a:spcAft>
                <a:spcPts val="600"/>
              </a:spcAft>
            </a:pPr>
            <a:r>
              <a:rPr lang="en-US" sz="2800" dirty="0"/>
              <a:t>EAEU Member States: Armenia, Belarus, Kazakhstan, Kyrgyzstan and the Russian Federation</a:t>
            </a:r>
          </a:p>
          <a:p>
            <a:pPr lvl="1">
              <a:spcAft>
                <a:spcPts val="600"/>
              </a:spcAft>
            </a:pPr>
            <a:r>
              <a:rPr lang="en-US" sz="2800" dirty="0"/>
              <a:t>Kazakhstan is the lead government for the Technical Working Group – may be a champion for change</a:t>
            </a:r>
          </a:p>
          <a:p>
            <a:pPr lvl="1"/>
            <a:r>
              <a:rPr lang="en-US" sz="2800" dirty="0"/>
              <a:t>Based on former Customs Union Technical Regulation </a:t>
            </a:r>
          </a:p>
          <a:p>
            <a:pPr lvl="2">
              <a:buFont typeface="Courier New" panose="02070309020205020404" pitchFamily="49" charset="0"/>
              <a:buChar char="o"/>
            </a:pPr>
            <a:r>
              <a:rPr lang="en-US" sz="2600" dirty="0"/>
              <a:t>Lead paint limit 5,000 / 150,000 ppm depending on the type of paint</a:t>
            </a:r>
          </a:p>
          <a:p>
            <a:pPr lvl="2">
              <a:spcAft>
                <a:spcPts val="600"/>
              </a:spcAft>
              <a:buFont typeface="Courier New" panose="02070309020205020404" pitchFamily="49" charset="0"/>
              <a:buChar char="o"/>
            </a:pPr>
            <a:r>
              <a:rPr lang="en-US" sz="2600" dirty="0"/>
              <a:t>Also prohibits use of lead compounds in any paint</a:t>
            </a:r>
          </a:p>
          <a:p>
            <a:pPr marL="457200" lvl="1" indent="0">
              <a:buNone/>
            </a:pPr>
            <a:endParaRPr lang="en-US" sz="2800" dirty="0"/>
          </a:p>
        </p:txBody>
      </p:sp>
      <p:sp>
        <p:nvSpPr>
          <p:cNvPr id="2" name="Slide Number Placeholder 1"/>
          <p:cNvSpPr>
            <a:spLocks noGrp="1"/>
          </p:cNvSpPr>
          <p:nvPr>
            <p:ph type="sldNum" sz="quarter" idx="12"/>
          </p:nvPr>
        </p:nvSpPr>
        <p:spPr/>
        <p:txBody>
          <a:bodyPr/>
          <a:lstStyle/>
          <a:p>
            <a:fld id="{BF9C22CA-B764-4D8E-8F64-664DD43660E1}" type="slidenum">
              <a:rPr lang="en-US" smtClean="0"/>
              <a:t>15</a:t>
            </a:fld>
            <a:endParaRPr lang="en-US" dirty="0"/>
          </a:p>
        </p:txBody>
      </p:sp>
    </p:spTree>
    <p:extLst>
      <p:ext uri="{BB962C8B-B14F-4D97-AF65-F5344CB8AC3E}">
        <p14:creationId xmlns:p14="http://schemas.microsoft.com/office/powerpoint/2010/main" val="10254877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Ongoing Efforts:</a:t>
            </a:r>
          </a:p>
        </p:txBody>
      </p:sp>
      <p:sp>
        <p:nvSpPr>
          <p:cNvPr id="5" name="Content Placeholder 4"/>
          <p:cNvSpPr>
            <a:spLocks noGrp="1"/>
          </p:cNvSpPr>
          <p:nvPr>
            <p:ph idx="1"/>
          </p:nvPr>
        </p:nvSpPr>
        <p:spPr>
          <a:xfrm>
            <a:off x="677334" y="1589417"/>
            <a:ext cx="9179588" cy="5268583"/>
          </a:xfrm>
        </p:spPr>
        <p:txBody>
          <a:bodyPr>
            <a:normAutofit fontScale="85000" lnSpcReduction="20000"/>
          </a:bodyPr>
          <a:lstStyle/>
          <a:p>
            <a:r>
              <a:rPr lang="en-US" sz="3200" b="1" dirty="0"/>
              <a:t>Moldova Workshop - </a:t>
            </a:r>
            <a:r>
              <a:rPr lang="en-US" sz="3200" dirty="0"/>
              <a:t>highlighted need for guidance on laws</a:t>
            </a:r>
          </a:p>
          <a:p>
            <a:r>
              <a:rPr lang="en-US" sz="3200" b="1" dirty="0"/>
              <a:t>US Department of Commerce Project</a:t>
            </a:r>
          </a:p>
          <a:p>
            <a:pPr lvl="1">
              <a:spcAft>
                <a:spcPts val="600"/>
              </a:spcAft>
            </a:pPr>
            <a:r>
              <a:rPr lang="en-US" sz="2800" dirty="0"/>
              <a:t>Working with Kazakhstan, Kyrgyzstan, Tajikistan, Uzbekistan, Turkmenistan and Afghanistan</a:t>
            </a:r>
          </a:p>
          <a:p>
            <a:pPr lvl="1">
              <a:spcAft>
                <a:spcPts val="600"/>
              </a:spcAft>
            </a:pPr>
            <a:r>
              <a:rPr lang="en-US" sz="2800" dirty="0"/>
              <a:t>Have begun a Central Asian regional dialogue – two meetings held so far (Almaty March and Washington DC in September)</a:t>
            </a:r>
          </a:p>
          <a:p>
            <a:pPr lvl="1">
              <a:spcAft>
                <a:spcPts val="600"/>
              </a:spcAft>
            </a:pPr>
            <a:r>
              <a:rPr lang="en-US" sz="2800" dirty="0"/>
              <a:t>Tajikistan offering a tender for a lead paint lab</a:t>
            </a:r>
          </a:p>
          <a:p>
            <a:pPr lvl="1">
              <a:spcAft>
                <a:spcPts val="600"/>
              </a:spcAft>
            </a:pPr>
            <a:r>
              <a:rPr lang="en-US" sz="2800" dirty="0"/>
              <a:t>Kazakhstan exploring revision of EAEU TR</a:t>
            </a:r>
          </a:p>
          <a:p>
            <a:pPr>
              <a:spcAft>
                <a:spcPts val="600"/>
              </a:spcAft>
            </a:pPr>
            <a:r>
              <a:rPr lang="en-US" sz="3000" dirty="0"/>
              <a:t>UN Environment and IPEN conducting country assessments of each EAEU country (December 2017)</a:t>
            </a:r>
          </a:p>
        </p:txBody>
      </p:sp>
      <p:sp>
        <p:nvSpPr>
          <p:cNvPr id="2" name="Slide Number Placeholder 1"/>
          <p:cNvSpPr>
            <a:spLocks noGrp="1"/>
          </p:cNvSpPr>
          <p:nvPr>
            <p:ph type="sldNum" sz="quarter" idx="12"/>
          </p:nvPr>
        </p:nvSpPr>
        <p:spPr/>
        <p:txBody>
          <a:bodyPr/>
          <a:lstStyle/>
          <a:p>
            <a:fld id="{BF9C22CA-B764-4D8E-8F64-664DD43660E1}" type="slidenum">
              <a:rPr lang="en-US" smtClean="0"/>
              <a:t>16</a:t>
            </a:fld>
            <a:endParaRPr lang="en-US" dirty="0"/>
          </a:p>
        </p:txBody>
      </p:sp>
    </p:spTree>
    <p:extLst>
      <p:ext uri="{BB962C8B-B14F-4D97-AF65-F5344CB8AC3E}">
        <p14:creationId xmlns:p14="http://schemas.microsoft.com/office/powerpoint/2010/main" val="11269339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54885" y="177347"/>
            <a:ext cx="3505495" cy="1622321"/>
          </a:xfrm>
        </p:spPr>
        <p:txBody>
          <a:bodyPr>
            <a:normAutofit/>
          </a:bodyPr>
          <a:lstStyle/>
          <a:p>
            <a:r>
              <a:rPr lang="en-US" sz="3600" dirty="0"/>
              <a:t>UN Environment Africa Region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8187679"/>
              </p:ext>
            </p:extLst>
          </p:nvPr>
        </p:nvGraphicFramePr>
        <p:xfrm>
          <a:off x="372766" y="1612053"/>
          <a:ext cx="4649457" cy="4316873"/>
        </p:xfrm>
        <a:graphic>
          <a:graphicData uri="http://schemas.openxmlformats.org/drawingml/2006/table">
            <a:tbl>
              <a:tblPr/>
              <a:tblGrid>
                <a:gridCol w="1002149">
                  <a:extLst>
                    <a:ext uri="{9D8B030D-6E8A-4147-A177-3AD203B41FA5}">
                      <a16:colId xmlns:a16="http://schemas.microsoft.com/office/drawing/2014/main" xmlns="" val="4256343508"/>
                    </a:ext>
                  </a:extLst>
                </a:gridCol>
                <a:gridCol w="3647308">
                  <a:extLst>
                    <a:ext uri="{9D8B030D-6E8A-4147-A177-3AD203B41FA5}">
                      <a16:colId xmlns:a16="http://schemas.microsoft.com/office/drawing/2014/main" xmlns="" val="830553935"/>
                    </a:ext>
                  </a:extLst>
                </a:gridCol>
              </a:tblGrid>
              <a:tr h="648559">
                <a:tc>
                  <a:txBody>
                    <a:bodyPr/>
                    <a:lstStyle/>
                    <a:p>
                      <a:pPr marR="0" indent="0" algn="ctr" rtl="0">
                        <a:lnSpc>
                          <a:spcPct val="119000"/>
                        </a:lnSpc>
                        <a:spcBef>
                          <a:spcPts val="0"/>
                        </a:spcBef>
                        <a:spcAft>
                          <a:spcPts val="600"/>
                        </a:spcAft>
                      </a:pPr>
                      <a:r>
                        <a:rPr lang="en-US" sz="1400" b="1" kern="1400" dirty="0">
                          <a:ln>
                            <a:noFill/>
                          </a:ln>
                          <a:solidFill>
                            <a:schemeClr val="bg1"/>
                          </a:solidFill>
                          <a:effectLst/>
                          <a:latin typeface="Calibri" panose="020F0502020204030204" pitchFamily="34" charset="0"/>
                        </a:rPr>
                        <a:t>Country</a:t>
                      </a:r>
                      <a:endParaRPr lang="en-US" sz="1400" kern="1400" dirty="0">
                        <a:ln>
                          <a:noFill/>
                        </a:ln>
                        <a:solidFill>
                          <a:schemeClr val="bg1"/>
                        </a:solidFill>
                        <a:effectLst/>
                        <a:latin typeface="Calibri" panose="020F0502020204030204" pitchFamily="34" charset="0"/>
                      </a:endParaRPr>
                    </a:p>
                  </a:txBody>
                  <a:tcPr marL="28837" marR="28837" marT="28837" marB="2883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R="0" indent="0" algn="ctr" rtl="0">
                        <a:lnSpc>
                          <a:spcPct val="119000"/>
                        </a:lnSpc>
                        <a:spcBef>
                          <a:spcPts val="0"/>
                        </a:spcBef>
                        <a:spcAft>
                          <a:spcPts val="600"/>
                        </a:spcAft>
                      </a:pPr>
                      <a:r>
                        <a:rPr lang="en-US" sz="1400" b="1" kern="1400" dirty="0">
                          <a:ln>
                            <a:noFill/>
                          </a:ln>
                          <a:solidFill>
                            <a:schemeClr val="bg1"/>
                          </a:solidFill>
                          <a:effectLst/>
                          <a:latin typeface="Calibri" panose="020F0502020204030204" pitchFamily="34" charset="0"/>
                        </a:rPr>
                        <a:t>Lead Paint Laws</a:t>
                      </a:r>
                      <a:endParaRPr lang="en-US" sz="1400" kern="1400" dirty="0">
                        <a:ln>
                          <a:noFill/>
                        </a:ln>
                        <a:solidFill>
                          <a:schemeClr val="bg1"/>
                        </a:solidFill>
                        <a:effectLst/>
                        <a:latin typeface="Calibri" panose="020F0502020204030204" pitchFamily="34" charset="0"/>
                      </a:endParaRPr>
                    </a:p>
                  </a:txBody>
                  <a:tcPr marL="28837" marR="28837" marT="28837" marB="2883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xmlns="" val="907832732"/>
                  </a:ext>
                </a:extLst>
              </a:tr>
              <a:tr h="977929">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Algeria</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1000 ppm total lead limit for manufacture, import and sale of paint.</a:t>
                      </a:r>
                    </a:p>
                  </a:txBody>
                  <a:tcPr marL="28837" marR="28837" marT="28837" marB="288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3797742650"/>
                  </a:ext>
                </a:extLst>
              </a:tr>
              <a:tr h="995644">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Kenya</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 90 ppm total lead limit for manufacture, import and sale of all paint; sampling and testing requirements.</a:t>
                      </a:r>
                    </a:p>
                  </a:txBody>
                  <a:tcPr marL="28837" marR="28837" marT="28837" marB="288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240078925"/>
                  </a:ext>
                </a:extLst>
              </a:tr>
              <a:tr h="699097">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Tanzania</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 90 or 100 ppm total lead</a:t>
                      </a:r>
                      <a:r>
                        <a:rPr lang="en-US" sz="1600" kern="1400" baseline="0" dirty="0">
                          <a:ln>
                            <a:noFill/>
                          </a:ln>
                          <a:solidFill>
                            <a:srgbClr val="000000"/>
                          </a:solidFill>
                          <a:effectLst/>
                          <a:latin typeface="Calibri" panose="020F0502020204030204" pitchFamily="34" charset="0"/>
                        </a:rPr>
                        <a:t> limit depending on type of paint</a:t>
                      </a:r>
                      <a:endParaRPr lang="en-US" sz="1600" kern="1400" dirty="0">
                        <a:ln>
                          <a:noFill/>
                        </a:ln>
                        <a:solidFill>
                          <a:srgbClr val="000000"/>
                        </a:solidFill>
                        <a:effectLst/>
                        <a:latin typeface="Calibri" panose="020F0502020204030204" pitchFamily="34" charset="0"/>
                      </a:endParaRPr>
                    </a:p>
                  </a:txBody>
                  <a:tcPr marL="28837" marR="28837" marT="28837" marB="288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972405736"/>
                  </a:ext>
                </a:extLst>
              </a:tr>
              <a:tr h="995644">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South Africa</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 600 ppm total lead concentration limit for manufacture, import and sale of paint; no testing or certification requirements</a:t>
                      </a:r>
                    </a:p>
                  </a:txBody>
                  <a:tcPr marL="28837" marR="28837" marT="28837" marB="288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4140369547"/>
                  </a:ext>
                </a:extLst>
              </a:tr>
            </a:tbl>
          </a:graphicData>
        </a:graphic>
      </p:graphicFrame>
      <p:sp>
        <p:nvSpPr>
          <p:cNvPr id="5" name="Control 3"/>
          <p:cNvSpPr>
            <a:spLocks noChangeArrowheads="1" noChangeShapeType="1"/>
          </p:cNvSpPr>
          <p:nvPr/>
        </p:nvSpPr>
        <p:spPr bwMode="auto">
          <a:xfrm>
            <a:off x="228600" y="7123113"/>
            <a:ext cx="4476750" cy="2379662"/>
          </a:xfrm>
          <a:prstGeom prst="rect">
            <a:avLst/>
          </a:prstGeom>
          <a:noFill/>
          <a:ln>
            <a:noFill/>
          </a:ln>
          <a:effectLst/>
          <a:extLst>
            <a:ext uri="{91240B29-F687-4F45-9708-019B960494DF}">
              <a14:hiddenLine xmlns:a14="http://schemas.microsoft.com/office/drawing/2010/main" w="25400">
                <a:no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0" tIns="0" rIns="0" bIns="0" numCol="1" anchor="t" anchorCtr="0" compatLnSpc="1">
            <a:prstTxWarp prst="textNoShape">
              <a:avLst/>
            </a:prstTxWarp>
          </a:bodyPr>
          <a:lstStyle/>
          <a:p>
            <a:endParaRPr lang="en-US" dirty="0"/>
          </a:p>
        </p:txBody>
      </p:sp>
      <p:sp>
        <p:nvSpPr>
          <p:cNvPr id="14" name="TextBox 13"/>
          <p:cNvSpPr txBox="1"/>
          <p:nvPr/>
        </p:nvSpPr>
        <p:spPr>
          <a:xfrm>
            <a:off x="9538927" y="6062419"/>
            <a:ext cx="1962204" cy="369332"/>
          </a:xfrm>
          <a:prstGeom prst="rect">
            <a:avLst/>
          </a:prstGeom>
          <a:noFill/>
        </p:spPr>
        <p:txBody>
          <a:bodyPr wrap="none" rtlCol="0">
            <a:spAutoFit/>
          </a:bodyPr>
          <a:lstStyle/>
          <a:p>
            <a:r>
              <a:rPr lang="en-US" dirty="0"/>
              <a:t>Source: WHO 2017</a:t>
            </a:r>
          </a:p>
        </p:txBody>
      </p:sp>
      <p:sp>
        <p:nvSpPr>
          <p:cNvPr id="3" name="Slide Number Placeholder 2"/>
          <p:cNvSpPr>
            <a:spLocks noGrp="1"/>
          </p:cNvSpPr>
          <p:nvPr>
            <p:ph type="sldNum" sz="quarter" idx="12"/>
          </p:nvPr>
        </p:nvSpPr>
        <p:spPr/>
        <p:txBody>
          <a:bodyPr/>
          <a:lstStyle/>
          <a:p>
            <a:fld id="{BF9C22CA-B764-4D8E-8F64-664DD43660E1}" type="slidenum">
              <a:rPr lang="en-US" smtClean="0"/>
              <a:t>17</a:t>
            </a:fld>
            <a:endParaRPr lang="en-US" dirty="0"/>
          </a:p>
        </p:txBody>
      </p:sp>
      <p:pic>
        <p:nvPicPr>
          <p:cNvPr id="7" name="Picture 6"/>
          <p:cNvPicPr>
            <a:picLocks noChangeAspect="1"/>
          </p:cNvPicPr>
          <p:nvPr/>
        </p:nvPicPr>
        <p:blipFill>
          <a:blip r:embed="rId2"/>
          <a:stretch>
            <a:fillRect/>
          </a:stretch>
        </p:blipFill>
        <p:spPr>
          <a:xfrm>
            <a:off x="6262381" y="995119"/>
            <a:ext cx="5238750" cy="5067300"/>
          </a:xfrm>
          <a:prstGeom prst="rect">
            <a:avLst/>
          </a:prstGeom>
        </p:spPr>
      </p:pic>
    </p:spTree>
    <p:extLst>
      <p:ext uri="{BB962C8B-B14F-4D97-AF65-F5344CB8AC3E}">
        <p14:creationId xmlns:p14="http://schemas.microsoft.com/office/powerpoint/2010/main" val="17482102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90953"/>
            <a:ext cx="8693258" cy="1325563"/>
          </a:xfrm>
        </p:spPr>
        <p:txBody>
          <a:bodyPr/>
          <a:lstStyle/>
          <a:p>
            <a:r>
              <a:rPr lang="en-US" dirty="0"/>
              <a:t>Ongoing Efforts: Setting Regional Standards</a:t>
            </a:r>
          </a:p>
        </p:txBody>
      </p:sp>
      <p:sp>
        <p:nvSpPr>
          <p:cNvPr id="5" name="Content Placeholder 4"/>
          <p:cNvSpPr>
            <a:spLocks noGrp="1"/>
          </p:cNvSpPr>
          <p:nvPr>
            <p:ph idx="1"/>
          </p:nvPr>
        </p:nvSpPr>
        <p:spPr>
          <a:xfrm>
            <a:off x="605726" y="1578508"/>
            <a:ext cx="8925732" cy="5038859"/>
          </a:xfrm>
        </p:spPr>
        <p:txBody>
          <a:bodyPr>
            <a:normAutofit lnSpcReduction="10000"/>
          </a:bodyPr>
          <a:lstStyle/>
          <a:p>
            <a:r>
              <a:rPr lang="en-US" sz="2000" dirty="0"/>
              <a:t>In 2015 the Lead Paint Alliance held a sub-regional workshop in East Africa (only 4 Sub-Saharan countries have lead paint laws)</a:t>
            </a:r>
          </a:p>
          <a:p>
            <a:pPr lvl="1">
              <a:buFont typeface="Courier New" panose="02070309020205020404" pitchFamily="49" charset="0"/>
              <a:buChar char="o"/>
            </a:pPr>
            <a:r>
              <a:rPr lang="en-US" sz="1800" dirty="0"/>
              <a:t>15 East and West African countries agreed to work toward a common standard of 90 ppm total lead (group discussion outcomes available)</a:t>
            </a:r>
          </a:p>
          <a:p>
            <a:r>
              <a:rPr lang="en-US" sz="2000" dirty="0"/>
              <a:t>The </a:t>
            </a:r>
            <a:r>
              <a:rPr lang="en-US" sz="2000" b="1" dirty="0"/>
              <a:t>East African Community </a:t>
            </a:r>
            <a:r>
              <a:rPr lang="en-US" sz="2000" dirty="0"/>
              <a:t>is in the process of revising an existing regional standard</a:t>
            </a:r>
          </a:p>
          <a:p>
            <a:pPr lvl="1">
              <a:buFont typeface="Courier New" panose="02070309020205020404" pitchFamily="49" charset="0"/>
              <a:buChar char="o"/>
            </a:pPr>
            <a:r>
              <a:rPr lang="en-US" sz="1800" dirty="0"/>
              <a:t>Existing standard is 100 ppm soluble lead; some gaps</a:t>
            </a:r>
          </a:p>
          <a:p>
            <a:pPr lvl="1">
              <a:buFont typeface="Courier New" panose="02070309020205020404" pitchFamily="49" charset="0"/>
              <a:buChar char="o"/>
            </a:pPr>
            <a:r>
              <a:rPr lang="en-US" sz="1800" dirty="0"/>
              <a:t>Kenya and Tanzania passed a revised national lead paint standards of 90 ppm total lead in 2017 – both approaches could be models for the regional standard but they too have some gaps</a:t>
            </a:r>
          </a:p>
          <a:p>
            <a:pPr lvl="1">
              <a:buFont typeface="Courier New" panose="02070309020205020404" pitchFamily="49" charset="0"/>
              <a:buChar char="o"/>
            </a:pPr>
            <a:r>
              <a:rPr lang="en-US" sz="1800" dirty="0"/>
              <a:t>Burundi chairs the EAC Technical Committee in charge of the standard</a:t>
            </a:r>
          </a:p>
          <a:p>
            <a:r>
              <a:rPr lang="en-US" sz="2000" dirty="0"/>
              <a:t>The </a:t>
            </a:r>
            <a:r>
              <a:rPr lang="en-US" sz="2000" b="1" dirty="0"/>
              <a:t>Economic Community of West African States </a:t>
            </a:r>
            <a:r>
              <a:rPr lang="en-US" sz="2000" dirty="0"/>
              <a:t>had a draft regional standard of 600 ppm soluble and may be considering changing it to 90 ppm</a:t>
            </a:r>
          </a:p>
          <a:p>
            <a:r>
              <a:rPr lang="en-US" sz="2000" b="1" dirty="0"/>
              <a:t>Cameroon</a:t>
            </a:r>
            <a:r>
              <a:rPr lang="en-US" sz="2000" dirty="0"/>
              <a:t> - regulation on lead paint enacted in September; some gaps</a:t>
            </a:r>
          </a:p>
        </p:txBody>
      </p:sp>
      <p:sp>
        <p:nvSpPr>
          <p:cNvPr id="2" name="Slide Number Placeholder 1"/>
          <p:cNvSpPr>
            <a:spLocks noGrp="1"/>
          </p:cNvSpPr>
          <p:nvPr>
            <p:ph type="sldNum" sz="quarter" idx="12"/>
          </p:nvPr>
        </p:nvSpPr>
        <p:spPr/>
        <p:txBody>
          <a:bodyPr/>
          <a:lstStyle/>
          <a:p>
            <a:fld id="{BF9C22CA-B764-4D8E-8F64-664DD43660E1}" type="slidenum">
              <a:rPr lang="en-US" smtClean="0"/>
              <a:t>18</a:t>
            </a:fld>
            <a:endParaRPr lang="en-US" dirty="0"/>
          </a:p>
        </p:txBody>
      </p:sp>
    </p:spTree>
    <p:extLst>
      <p:ext uri="{BB962C8B-B14F-4D97-AF65-F5344CB8AC3E}">
        <p14:creationId xmlns:p14="http://schemas.microsoft.com/office/powerpoint/2010/main" val="18945775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725" y="1564586"/>
            <a:ext cx="10515600" cy="1325563"/>
          </a:xfrm>
        </p:spPr>
        <p:txBody>
          <a:bodyPr>
            <a:normAutofit fontScale="90000"/>
          </a:bodyPr>
          <a:lstStyle/>
          <a:p>
            <a:r>
              <a:rPr lang="en-US" sz="6000" dirty="0"/>
              <a:t>  Thank you!</a:t>
            </a:r>
            <a:r>
              <a:rPr lang="en-US" dirty="0"/>
              <a:t/>
            </a:r>
            <a:br>
              <a:rPr lang="en-US" dirty="0"/>
            </a:br>
            <a:r>
              <a:rPr lang="en-US" dirty="0"/>
              <a:t/>
            </a:r>
            <a:br>
              <a:rPr lang="en-US" dirty="0"/>
            </a:b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BF9C22CA-B764-4D8E-8F64-664DD43660E1}" type="slidenum">
              <a:rPr lang="en-US" smtClean="0"/>
              <a:t>19</a:t>
            </a:fld>
            <a:endParaRPr lang="en-US" dirty="0"/>
          </a:p>
        </p:txBody>
      </p:sp>
      <p:sp>
        <p:nvSpPr>
          <p:cNvPr id="3" name="Rectangle 2"/>
          <p:cNvSpPr/>
          <p:nvPr/>
        </p:nvSpPr>
        <p:spPr>
          <a:xfrm>
            <a:off x="1023256" y="3265426"/>
            <a:ext cx="8250745" cy="1292662"/>
          </a:xfrm>
          <a:prstGeom prst="rect">
            <a:avLst/>
          </a:prstGeom>
        </p:spPr>
        <p:txBody>
          <a:bodyPr wrap="square">
            <a:spAutoFit/>
          </a:bodyPr>
          <a:lstStyle/>
          <a:p>
            <a:r>
              <a:rPr lang="en-US" sz="2400" b="1" dirty="0">
                <a:solidFill>
                  <a:schemeClr val="accent1"/>
                </a:solidFill>
              </a:rPr>
              <a:t>2017 Global Status Update on Lead Paint Laws</a:t>
            </a:r>
            <a:r>
              <a:rPr lang="en-US" dirty="0"/>
              <a:t> </a:t>
            </a:r>
          </a:p>
          <a:p>
            <a:r>
              <a:rPr lang="en-US" dirty="0"/>
              <a:t>available on the Lead Paint Alliance Web site:  </a:t>
            </a:r>
            <a:r>
              <a:rPr lang="en-US" dirty="0">
                <a:hlinkClick r:id="rId2"/>
              </a:rPr>
              <a:t>http://web.unep.org/chemicalsandwaste/what-we-do/technology-and-metals/lead/global-alliance-eliminate-lead-paint</a:t>
            </a:r>
            <a:r>
              <a:rPr lang="en-US" dirty="0"/>
              <a:t> </a:t>
            </a:r>
          </a:p>
        </p:txBody>
      </p:sp>
    </p:spTree>
    <p:extLst>
      <p:ext uri="{BB962C8B-B14F-4D97-AF65-F5344CB8AC3E}">
        <p14:creationId xmlns:p14="http://schemas.microsoft.com/office/powerpoint/2010/main" val="882323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861457" y="1206432"/>
            <a:ext cx="9951041" cy="4552600"/>
          </a:xfrm>
          <a:prstGeom prst="rect">
            <a:avLst/>
          </a:prstGeom>
        </p:spPr>
      </p:pic>
      <p:sp>
        <p:nvSpPr>
          <p:cNvPr id="4" name="Slide Number Placeholder 3"/>
          <p:cNvSpPr>
            <a:spLocks noGrp="1"/>
          </p:cNvSpPr>
          <p:nvPr>
            <p:ph type="sldNum" sz="quarter" idx="12"/>
          </p:nvPr>
        </p:nvSpPr>
        <p:spPr>
          <a:xfrm>
            <a:off x="10865194" y="6400870"/>
            <a:ext cx="683339" cy="365125"/>
          </a:xfrm>
        </p:spPr>
        <p:txBody>
          <a:bodyPr>
            <a:normAutofit/>
          </a:bodyPr>
          <a:lstStyle/>
          <a:p>
            <a:pPr>
              <a:spcAft>
                <a:spcPts val="600"/>
              </a:spcAft>
            </a:pPr>
            <a:fld id="{B427F0C0-2644-4057-AEE6-BD7A84DD803B}" type="slidenum">
              <a:rPr lang="en-US" smtClean="0"/>
              <a:pPr>
                <a:spcAft>
                  <a:spcPts val="600"/>
                </a:spcAft>
              </a:pPr>
              <a:t>2</a:t>
            </a:fld>
            <a:endParaRPr lang="en-US"/>
          </a:p>
        </p:txBody>
      </p:sp>
      <p:sp>
        <p:nvSpPr>
          <p:cNvPr id="6" name="TextBox 5"/>
          <p:cNvSpPr txBox="1"/>
          <p:nvPr/>
        </p:nvSpPr>
        <p:spPr>
          <a:xfrm>
            <a:off x="8229600" y="5844849"/>
            <a:ext cx="2208553" cy="369332"/>
          </a:xfrm>
          <a:prstGeom prst="rect">
            <a:avLst/>
          </a:prstGeom>
          <a:noFill/>
        </p:spPr>
        <p:txBody>
          <a:bodyPr wrap="none" rtlCol="0">
            <a:spAutoFit/>
          </a:bodyPr>
          <a:lstStyle/>
          <a:p>
            <a:r>
              <a:rPr lang="en-US" dirty="0"/>
              <a:t>Source:  WHO 2017</a:t>
            </a:r>
          </a:p>
        </p:txBody>
      </p:sp>
      <p:sp>
        <p:nvSpPr>
          <p:cNvPr id="7" name="TextBox 6"/>
          <p:cNvSpPr txBox="1"/>
          <p:nvPr/>
        </p:nvSpPr>
        <p:spPr>
          <a:xfrm>
            <a:off x="238736" y="406076"/>
            <a:ext cx="1622721" cy="1754326"/>
          </a:xfrm>
          <a:prstGeom prst="rect">
            <a:avLst/>
          </a:prstGeom>
          <a:noFill/>
        </p:spPr>
        <p:txBody>
          <a:bodyPr wrap="square" rtlCol="0">
            <a:spAutoFit/>
          </a:bodyPr>
          <a:lstStyle/>
          <a:p>
            <a:r>
              <a:rPr lang="en-US" sz="3600" dirty="0">
                <a:solidFill>
                  <a:schemeClr val="accent1"/>
                </a:solidFill>
              </a:rPr>
              <a:t>Why Lead Paint?</a:t>
            </a:r>
          </a:p>
        </p:txBody>
      </p:sp>
      <p:sp>
        <p:nvSpPr>
          <p:cNvPr id="8" name="TextBox 7"/>
          <p:cNvSpPr txBox="1"/>
          <p:nvPr/>
        </p:nvSpPr>
        <p:spPr>
          <a:xfrm>
            <a:off x="2946935" y="522418"/>
            <a:ext cx="4646850" cy="400110"/>
          </a:xfrm>
          <a:prstGeom prst="rect">
            <a:avLst/>
          </a:prstGeom>
          <a:noFill/>
        </p:spPr>
        <p:txBody>
          <a:bodyPr wrap="none" rtlCol="0">
            <a:spAutoFit/>
          </a:bodyPr>
          <a:lstStyle/>
          <a:p>
            <a:r>
              <a:rPr lang="en-US" sz="2000" dirty="0">
                <a:solidFill>
                  <a:schemeClr val="accent1"/>
                </a:solidFill>
              </a:rPr>
              <a:t>Very Few Countries Prohibit Lead Paint</a:t>
            </a:r>
          </a:p>
        </p:txBody>
      </p:sp>
    </p:spTree>
    <p:extLst>
      <p:ext uri="{BB962C8B-B14F-4D97-AF65-F5344CB8AC3E}">
        <p14:creationId xmlns:p14="http://schemas.microsoft.com/office/powerpoint/2010/main" val="2969158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9C22CA-B764-4D8E-8F64-664DD43660E1}" type="slidenum">
              <a:rPr lang="en-US" smtClean="0"/>
              <a:t>3</a:t>
            </a:fld>
            <a:endParaRPr lang="en-US" dirty="0"/>
          </a:p>
        </p:txBody>
      </p:sp>
      <p:pic>
        <p:nvPicPr>
          <p:cNvPr id="3" name="Picture 2"/>
          <p:cNvPicPr>
            <a:picLocks noChangeAspect="1"/>
          </p:cNvPicPr>
          <p:nvPr/>
        </p:nvPicPr>
        <p:blipFill>
          <a:blip r:embed="rId2"/>
          <a:stretch>
            <a:fillRect/>
          </a:stretch>
        </p:blipFill>
        <p:spPr>
          <a:xfrm>
            <a:off x="195262" y="776287"/>
            <a:ext cx="11801475" cy="5305425"/>
          </a:xfrm>
          <a:prstGeom prst="rect">
            <a:avLst/>
          </a:prstGeom>
        </p:spPr>
      </p:pic>
      <p:sp>
        <p:nvSpPr>
          <p:cNvPr id="4" name="TextBox 3"/>
          <p:cNvSpPr txBox="1"/>
          <p:nvPr/>
        </p:nvSpPr>
        <p:spPr>
          <a:xfrm>
            <a:off x="3961427" y="6112363"/>
            <a:ext cx="4449295" cy="369332"/>
          </a:xfrm>
          <a:prstGeom prst="rect">
            <a:avLst/>
          </a:prstGeom>
          <a:noFill/>
        </p:spPr>
        <p:txBody>
          <a:bodyPr wrap="none" rtlCol="0">
            <a:spAutoFit/>
          </a:bodyPr>
          <a:lstStyle/>
          <a:p>
            <a:r>
              <a:rPr lang="en-US" dirty="0"/>
              <a:t>Source:  UNEP Global Status Update 2017</a:t>
            </a:r>
          </a:p>
        </p:txBody>
      </p:sp>
      <p:sp>
        <p:nvSpPr>
          <p:cNvPr id="5" name="TextBox 4"/>
          <p:cNvSpPr txBox="1"/>
          <p:nvPr/>
        </p:nvSpPr>
        <p:spPr>
          <a:xfrm>
            <a:off x="3242395" y="345526"/>
            <a:ext cx="4742773" cy="400110"/>
          </a:xfrm>
          <a:prstGeom prst="rect">
            <a:avLst/>
          </a:prstGeom>
          <a:noFill/>
        </p:spPr>
        <p:txBody>
          <a:bodyPr wrap="none" rtlCol="0">
            <a:spAutoFit/>
          </a:bodyPr>
          <a:lstStyle/>
          <a:p>
            <a:r>
              <a:rPr lang="en-US" sz="2000" dirty="0">
                <a:solidFill>
                  <a:schemeClr val="accent1"/>
                </a:solidFill>
              </a:rPr>
              <a:t>Only 67 Countries have Lead Paint Laws</a:t>
            </a:r>
          </a:p>
        </p:txBody>
      </p:sp>
    </p:spTree>
    <p:extLst>
      <p:ext uri="{BB962C8B-B14F-4D97-AF65-F5344CB8AC3E}">
        <p14:creationId xmlns:p14="http://schemas.microsoft.com/office/powerpoint/2010/main" val="3895598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Global</a:t>
            </a:r>
          </a:p>
        </p:txBody>
      </p:sp>
      <p:sp>
        <p:nvSpPr>
          <p:cNvPr id="3" name="Content Placeholder 2"/>
          <p:cNvSpPr>
            <a:spLocks noGrp="1"/>
          </p:cNvSpPr>
          <p:nvPr>
            <p:ph idx="1"/>
          </p:nvPr>
        </p:nvSpPr>
        <p:spPr>
          <a:xfrm>
            <a:off x="677334" y="1290293"/>
            <a:ext cx="8596668" cy="5682007"/>
          </a:xfrm>
        </p:spPr>
        <p:txBody>
          <a:bodyPr>
            <a:normAutofit/>
          </a:bodyPr>
          <a:lstStyle/>
          <a:p>
            <a:r>
              <a:rPr lang="en-US" sz="2000" dirty="0"/>
              <a:t>Meetings/events/webinars</a:t>
            </a:r>
          </a:p>
          <a:p>
            <a:pPr lvl="1"/>
            <a:r>
              <a:rPr lang="en-US" sz="1800" dirty="0"/>
              <a:t>Annual International Lead Poisoning Prevention Week of Action (since 2013)</a:t>
            </a:r>
          </a:p>
          <a:p>
            <a:pPr lvl="1"/>
            <a:r>
              <a:rPr lang="en-US" sz="1800" dirty="0"/>
              <a:t>Ongoing training of Environment, Science, Technology and Health officers in US Embassies </a:t>
            </a:r>
          </a:p>
          <a:p>
            <a:pPr lvl="2"/>
            <a:r>
              <a:rPr lang="en-US" dirty="0"/>
              <a:t>Central Asia, South America, Africa – done; Asia Pacific, CEE and Middle East upcoming</a:t>
            </a:r>
          </a:p>
          <a:p>
            <a:pPr lvl="2"/>
            <a:r>
              <a:rPr lang="en-US" sz="1600" dirty="0"/>
              <a:t>US embassies potentially available to help raise awareness in target countries</a:t>
            </a:r>
          </a:p>
          <a:p>
            <a:r>
              <a:rPr lang="en-US" sz="2000" dirty="0"/>
              <a:t>American Bar Association Resolution (August 2017)</a:t>
            </a:r>
          </a:p>
          <a:p>
            <a:r>
              <a:rPr lang="en-US" sz="2000" dirty="0"/>
              <a:t>UNEA3 (December 2017)</a:t>
            </a:r>
          </a:p>
          <a:p>
            <a:pPr lvl="1"/>
            <a:r>
              <a:rPr lang="en-US" sz="1800" dirty="0"/>
              <a:t>Government commitment to laws (Alliance developed model language)</a:t>
            </a:r>
          </a:p>
          <a:p>
            <a:pPr lvl="1"/>
            <a:r>
              <a:rPr lang="en-US" sz="1800" dirty="0"/>
              <a:t>NGO/industry commitments (Alliance developed model language)</a:t>
            </a:r>
          </a:p>
          <a:p>
            <a:pPr lvl="1"/>
            <a:r>
              <a:rPr lang="en-US" sz="1800" dirty="0"/>
              <a:t>USG Resolution on lead paint (Argentina co-sponsoring)</a:t>
            </a:r>
          </a:p>
          <a:p>
            <a:r>
              <a:rPr lang="en-US" sz="2000" dirty="0"/>
              <a:t>World Bank Report (March 2018 TBC)</a:t>
            </a:r>
          </a:p>
        </p:txBody>
      </p:sp>
      <p:sp>
        <p:nvSpPr>
          <p:cNvPr id="4" name="Slide Number Placeholder 3"/>
          <p:cNvSpPr>
            <a:spLocks noGrp="1"/>
          </p:cNvSpPr>
          <p:nvPr>
            <p:ph type="sldNum" sz="quarter" idx="12"/>
          </p:nvPr>
        </p:nvSpPr>
        <p:spPr/>
        <p:txBody>
          <a:bodyPr/>
          <a:lstStyle/>
          <a:p>
            <a:fld id="{BF9C22CA-B764-4D8E-8F64-664DD43660E1}" type="slidenum">
              <a:rPr lang="en-US" smtClean="0"/>
              <a:t>4</a:t>
            </a:fld>
            <a:endParaRPr lang="en-US" dirty="0"/>
          </a:p>
        </p:txBody>
      </p:sp>
    </p:spTree>
    <p:extLst>
      <p:ext uri="{BB962C8B-B14F-4D97-AF65-F5344CB8AC3E}">
        <p14:creationId xmlns:p14="http://schemas.microsoft.com/office/powerpoint/2010/main" val="4002289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Global</a:t>
            </a:r>
          </a:p>
        </p:txBody>
      </p:sp>
      <p:sp>
        <p:nvSpPr>
          <p:cNvPr id="3" name="Content Placeholder 2"/>
          <p:cNvSpPr>
            <a:spLocks noGrp="1"/>
          </p:cNvSpPr>
          <p:nvPr>
            <p:ph idx="1"/>
          </p:nvPr>
        </p:nvSpPr>
        <p:spPr>
          <a:xfrm>
            <a:off x="677334" y="1290293"/>
            <a:ext cx="8596668" cy="5682007"/>
          </a:xfrm>
        </p:spPr>
        <p:txBody>
          <a:bodyPr>
            <a:normAutofit/>
          </a:bodyPr>
          <a:lstStyle/>
          <a:p>
            <a:r>
              <a:rPr lang="en-US" sz="2400" dirty="0"/>
              <a:t>Global Environment Facility (GEF) funded Project on Lead Paint</a:t>
            </a:r>
          </a:p>
          <a:p>
            <a:pPr lvl="1"/>
            <a:r>
              <a:rPr lang="en-US" sz="2000" dirty="0"/>
              <a:t>Project timeline 2018 – 2020</a:t>
            </a:r>
          </a:p>
          <a:p>
            <a:pPr lvl="1"/>
            <a:r>
              <a:rPr lang="en-US" sz="2000" dirty="0"/>
              <a:t>Goals</a:t>
            </a:r>
          </a:p>
          <a:p>
            <a:pPr lvl="2"/>
            <a:r>
              <a:rPr lang="en-US" sz="1800" dirty="0"/>
              <a:t>Legal:  40 countries to pass lead paint laws / or improve existing laws</a:t>
            </a:r>
          </a:p>
          <a:p>
            <a:pPr lvl="2"/>
            <a:r>
              <a:rPr lang="en-US" sz="1800" dirty="0"/>
              <a:t>Paint Industry:  Demonstration projects with Small and Medium Enterprises in 5-6 countries</a:t>
            </a:r>
          </a:p>
          <a:p>
            <a:pPr lvl="1"/>
            <a:r>
              <a:rPr lang="en-US" sz="2000" dirty="0"/>
              <a:t>Legal activities: implemented by IPEN and the American Bar Association Rule of Law Initiative</a:t>
            </a:r>
          </a:p>
          <a:p>
            <a:pPr lvl="1"/>
            <a:r>
              <a:rPr lang="en-US" sz="2000" dirty="0"/>
              <a:t>Paint industry activities:  implemented by Cleaner Production Centers in cooperation with IPEN</a:t>
            </a:r>
          </a:p>
          <a:p>
            <a:pPr lvl="1"/>
            <a:r>
              <a:rPr lang="en-US" sz="2000" dirty="0"/>
              <a:t>EPA to be on Project Steering Committee</a:t>
            </a:r>
          </a:p>
        </p:txBody>
      </p:sp>
      <p:sp>
        <p:nvSpPr>
          <p:cNvPr id="4" name="Slide Number Placeholder 3"/>
          <p:cNvSpPr>
            <a:spLocks noGrp="1"/>
          </p:cNvSpPr>
          <p:nvPr>
            <p:ph type="sldNum" sz="quarter" idx="12"/>
          </p:nvPr>
        </p:nvSpPr>
        <p:spPr/>
        <p:txBody>
          <a:bodyPr/>
          <a:lstStyle/>
          <a:p>
            <a:fld id="{BF9C22CA-B764-4D8E-8F64-664DD43660E1}" type="slidenum">
              <a:rPr lang="en-US" smtClean="0"/>
              <a:t>5</a:t>
            </a:fld>
            <a:endParaRPr lang="en-US" dirty="0"/>
          </a:p>
        </p:txBody>
      </p:sp>
    </p:spTree>
    <p:extLst>
      <p:ext uri="{BB962C8B-B14F-4D97-AF65-F5344CB8AC3E}">
        <p14:creationId xmlns:p14="http://schemas.microsoft.com/office/powerpoint/2010/main" val="3399983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54461" y="277424"/>
            <a:ext cx="6162087" cy="1622321"/>
          </a:xfrm>
        </p:spPr>
        <p:txBody>
          <a:bodyPr>
            <a:noAutofit/>
          </a:bodyPr>
          <a:lstStyle/>
          <a:p>
            <a:r>
              <a:rPr lang="en-US" sz="2400" dirty="0"/>
              <a:t>UN Environment Latin American and Caribbean Region</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462398541"/>
              </p:ext>
            </p:extLst>
          </p:nvPr>
        </p:nvGraphicFramePr>
        <p:xfrm>
          <a:off x="395045" y="1088584"/>
          <a:ext cx="5302527" cy="5666251"/>
        </p:xfrm>
        <a:graphic>
          <a:graphicData uri="http://schemas.openxmlformats.org/drawingml/2006/table">
            <a:tbl>
              <a:tblPr/>
              <a:tblGrid>
                <a:gridCol w="1753784">
                  <a:extLst>
                    <a:ext uri="{9D8B030D-6E8A-4147-A177-3AD203B41FA5}">
                      <a16:colId xmlns:a16="http://schemas.microsoft.com/office/drawing/2014/main" xmlns="" val="3736675715"/>
                    </a:ext>
                  </a:extLst>
                </a:gridCol>
                <a:gridCol w="3548743">
                  <a:extLst>
                    <a:ext uri="{9D8B030D-6E8A-4147-A177-3AD203B41FA5}">
                      <a16:colId xmlns:a16="http://schemas.microsoft.com/office/drawing/2014/main" xmlns="" val="3106480866"/>
                    </a:ext>
                  </a:extLst>
                </a:gridCol>
              </a:tblGrid>
              <a:tr h="300417">
                <a:tc>
                  <a:txBody>
                    <a:bodyPr/>
                    <a:lstStyle/>
                    <a:p>
                      <a:pPr marR="0" indent="0" algn="ctr" rtl="0">
                        <a:lnSpc>
                          <a:spcPct val="119000"/>
                        </a:lnSpc>
                        <a:spcBef>
                          <a:spcPts val="0"/>
                        </a:spcBef>
                        <a:spcAft>
                          <a:spcPts val="600"/>
                        </a:spcAft>
                      </a:pPr>
                      <a:r>
                        <a:rPr lang="en-US" sz="1400" b="1" kern="1400" dirty="0">
                          <a:ln>
                            <a:noFill/>
                          </a:ln>
                          <a:solidFill>
                            <a:schemeClr val="bg1"/>
                          </a:solidFill>
                          <a:effectLst/>
                          <a:latin typeface="Calibri" panose="020F0502020204030204" pitchFamily="34" charset="0"/>
                        </a:rPr>
                        <a:t>Country</a:t>
                      </a:r>
                      <a:endParaRPr lang="en-US" sz="1400" kern="1400" dirty="0">
                        <a:ln>
                          <a:noFill/>
                        </a:ln>
                        <a:solidFill>
                          <a:schemeClr val="bg1"/>
                        </a:solidFill>
                        <a:effectLst/>
                        <a:latin typeface="Calibri" panose="020F0502020204030204" pitchFamily="34" charset="0"/>
                      </a:endParaRPr>
                    </a:p>
                  </a:txBody>
                  <a:tcPr marL="25253" marR="25253" marT="25253" marB="2525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R="0" indent="0" algn="ctr" rtl="0">
                        <a:lnSpc>
                          <a:spcPct val="119000"/>
                        </a:lnSpc>
                        <a:spcBef>
                          <a:spcPts val="0"/>
                        </a:spcBef>
                        <a:spcAft>
                          <a:spcPts val="600"/>
                        </a:spcAft>
                      </a:pPr>
                      <a:r>
                        <a:rPr lang="en-US" sz="1400" b="1" kern="1400" dirty="0">
                          <a:ln>
                            <a:noFill/>
                          </a:ln>
                          <a:solidFill>
                            <a:schemeClr val="bg1"/>
                          </a:solidFill>
                          <a:effectLst/>
                          <a:latin typeface="Calibri" panose="020F0502020204030204" pitchFamily="34" charset="0"/>
                        </a:rPr>
                        <a:t>Lead Paint Laws</a:t>
                      </a:r>
                      <a:endParaRPr lang="en-US" sz="1400" kern="1400" dirty="0">
                        <a:ln>
                          <a:noFill/>
                        </a:ln>
                        <a:solidFill>
                          <a:schemeClr val="bg1"/>
                        </a:solidFill>
                        <a:effectLst/>
                        <a:latin typeface="Calibri" panose="020F0502020204030204" pitchFamily="34" charset="0"/>
                      </a:endParaRPr>
                    </a:p>
                  </a:txBody>
                  <a:tcPr marL="25253" marR="25253" marT="25253" marB="2525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xmlns="" val="2266627516"/>
                  </a:ext>
                </a:extLst>
              </a:tr>
              <a:tr h="444723">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Argentina</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rowSpan="10">
                  <a:txBody>
                    <a:bodyPr/>
                    <a:lstStyle/>
                    <a:p>
                      <a:pPr marR="0" indent="0" algn="ctr" rtl="0">
                        <a:lnSpc>
                          <a:spcPct val="119000"/>
                        </a:lnSpc>
                        <a:spcBef>
                          <a:spcPts val="0"/>
                        </a:spcBef>
                        <a:spcAft>
                          <a:spcPts val="600"/>
                        </a:spcAft>
                      </a:pPr>
                      <a:r>
                        <a:rPr lang="en-US" sz="1800" kern="1400" dirty="0">
                          <a:ln>
                            <a:noFill/>
                          </a:ln>
                          <a:solidFill>
                            <a:srgbClr val="000000"/>
                          </a:solidFill>
                          <a:effectLst/>
                          <a:latin typeface="Calibri" panose="020F0502020204030204" pitchFamily="34" charset="0"/>
                        </a:rPr>
                        <a:t>600</a:t>
                      </a:r>
                      <a:r>
                        <a:rPr lang="en-US" sz="1800" kern="1400" baseline="0" dirty="0">
                          <a:ln>
                            <a:noFill/>
                          </a:ln>
                          <a:solidFill>
                            <a:srgbClr val="000000"/>
                          </a:solidFill>
                          <a:effectLst/>
                          <a:latin typeface="Calibri" panose="020F0502020204030204" pitchFamily="34" charset="0"/>
                        </a:rPr>
                        <a:t> ppm total lead concentration limit for manufacture, import and sale of paint</a:t>
                      </a:r>
                    </a:p>
                    <a:p>
                      <a:pPr marR="0" indent="0" algn="ctr" rtl="0">
                        <a:lnSpc>
                          <a:spcPct val="119000"/>
                        </a:lnSpc>
                        <a:spcBef>
                          <a:spcPts val="0"/>
                        </a:spcBef>
                        <a:spcAft>
                          <a:spcPts val="600"/>
                        </a:spcAft>
                      </a:pPr>
                      <a:r>
                        <a:rPr lang="en-US" sz="1800" kern="1400" baseline="0" dirty="0">
                          <a:ln>
                            <a:noFill/>
                          </a:ln>
                          <a:solidFill>
                            <a:srgbClr val="000000"/>
                          </a:solidFill>
                          <a:effectLst/>
                          <a:latin typeface="Calibri" panose="020F0502020204030204" pitchFamily="34" charset="0"/>
                        </a:rPr>
                        <a:t>(Mexico – soluble?)</a:t>
                      </a:r>
                      <a:endParaRPr lang="en-US" sz="1800" kern="1400" dirty="0">
                        <a:ln>
                          <a:noFill/>
                        </a:ln>
                        <a:solidFill>
                          <a:srgbClr val="000000"/>
                        </a:solidFill>
                        <a:effectLst/>
                        <a:latin typeface="Calibri" panose="020F0502020204030204" pitchFamily="34" charset="0"/>
                      </a:endParaRPr>
                    </a:p>
                  </a:txBody>
                  <a:tcPr marL="25253" marR="25253" marT="25253" marB="2525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2864078779"/>
                  </a:ext>
                </a:extLst>
              </a:tr>
              <a:tr h="314051">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Brazil</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vMerge="1">
                  <a:txBody>
                    <a:bodyPr/>
                    <a:lstStyle/>
                    <a:p>
                      <a:pPr marR="0" indent="0" algn="l" rtl="0">
                        <a:lnSpc>
                          <a:spcPct val="119000"/>
                        </a:lnSpc>
                        <a:spcBef>
                          <a:spcPts val="0"/>
                        </a:spcBef>
                        <a:spcAft>
                          <a:spcPts val="600"/>
                        </a:spcAft>
                      </a:pPr>
                      <a:endParaRPr lang="en-US" sz="700" kern="1400" dirty="0">
                        <a:ln>
                          <a:noFill/>
                        </a:ln>
                        <a:solidFill>
                          <a:srgbClr val="000000"/>
                        </a:solidFill>
                        <a:effectLst/>
                        <a:latin typeface="Calibri" panose="020F0502020204030204" pitchFamily="34" charset="0"/>
                      </a:endParaRPr>
                    </a:p>
                  </a:txBody>
                  <a:tcPr marL="25253" marR="25253" marT="25253" marB="25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2382521975"/>
                  </a:ext>
                </a:extLst>
              </a:tr>
              <a:tr h="444723">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Chile</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vMerge="1">
                  <a:txBody>
                    <a:bodyPr/>
                    <a:lstStyle/>
                    <a:p>
                      <a:pPr marR="0" indent="0" algn="l" rtl="0">
                        <a:lnSpc>
                          <a:spcPct val="119000"/>
                        </a:lnSpc>
                        <a:spcBef>
                          <a:spcPts val="0"/>
                        </a:spcBef>
                        <a:spcAft>
                          <a:spcPts val="600"/>
                        </a:spcAft>
                      </a:pPr>
                      <a:endParaRPr lang="en-US" sz="700" kern="1400" dirty="0">
                        <a:ln>
                          <a:noFill/>
                        </a:ln>
                        <a:solidFill>
                          <a:srgbClr val="000000"/>
                        </a:solidFill>
                        <a:effectLst/>
                        <a:latin typeface="Calibri" panose="020F0502020204030204" pitchFamily="34" charset="0"/>
                      </a:endParaRPr>
                    </a:p>
                  </a:txBody>
                  <a:tcPr marL="25253" marR="25253" marT="25253" marB="25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813040609"/>
                  </a:ext>
                </a:extLst>
              </a:tr>
              <a:tr h="314051">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Costa Rica</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vMerge="1">
                  <a:txBody>
                    <a:bodyPr/>
                    <a:lstStyle/>
                    <a:p>
                      <a:pPr marR="0" indent="0" algn="l" rtl="0">
                        <a:lnSpc>
                          <a:spcPct val="119000"/>
                        </a:lnSpc>
                        <a:spcBef>
                          <a:spcPts val="0"/>
                        </a:spcBef>
                        <a:spcAft>
                          <a:spcPts val="600"/>
                        </a:spcAft>
                      </a:pPr>
                      <a:endParaRPr lang="en-US" sz="700" kern="1400" dirty="0">
                        <a:ln>
                          <a:noFill/>
                        </a:ln>
                        <a:solidFill>
                          <a:srgbClr val="000000"/>
                        </a:solidFill>
                        <a:effectLst/>
                        <a:latin typeface="Calibri" panose="020F0502020204030204" pitchFamily="34" charset="0"/>
                      </a:endParaRPr>
                    </a:p>
                  </a:txBody>
                  <a:tcPr marL="25253" marR="25253" marT="25253" marB="25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46356409"/>
                  </a:ext>
                </a:extLst>
              </a:tr>
              <a:tr h="265096">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Dominica</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vMerge="1">
                  <a:txBody>
                    <a:bodyPr/>
                    <a:lstStyle/>
                    <a:p>
                      <a:pPr marR="0" indent="0" algn="l" rtl="0">
                        <a:lnSpc>
                          <a:spcPct val="119000"/>
                        </a:lnSpc>
                        <a:spcBef>
                          <a:spcPts val="0"/>
                        </a:spcBef>
                        <a:spcAft>
                          <a:spcPts val="600"/>
                        </a:spcAft>
                      </a:pPr>
                      <a:endParaRPr lang="en-US" sz="700" kern="1400" dirty="0">
                        <a:ln>
                          <a:noFill/>
                        </a:ln>
                        <a:solidFill>
                          <a:srgbClr val="000000"/>
                        </a:solidFill>
                        <a:effectLst/>
                        <a:latin typeface="Calibri" panose="020F0502020204030204" pitchFamily="34" charset="0"/>
                      </a:endParaRPr>
                    </a:p>
                  </a:txBody>
                  <a:tcPr marL="25253" marR="25253" marT="25253" marB="25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63255735"/>
                  </a:ext>
                </a:extLst>
              </a:tr>
              <a:tr h="306484">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Guyana</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vMerge="1">
                  <a:txBody>
                    <a:bodyPr/>
                    <a:lstStyle/>
                    <a:p>
                      <a:pPr marR="0" indent="0" algn="l" rtl="0">
                        <a:lnSpc>
                          <a:spcPct val="119000"/>
                        </a:lnSpc>
                        <a:spcBef>
                          <a:spcPts val="0"/>
                        </a:spcBef>
                        <a:spcAft>
                          <a:spcPts val="600"/>
                        </a:spcAft>
                      </a:pPr>
                      <a:endParaRPr lang="en-US" sz="700" kern="1400" dirty="0">
                        <a:ln>
                          <a:noFill/>
                        </a:ln>
                        <a:solidFill>
                          <a:srgbClr val="000000"/>
                        </a:solidFill>
                        <a:effectLst/>
                        <a:latin typeface="Calibri" panose="020F0502020204030204" pitchFamily="34" charset="0"/>
                      </a:endParaRPr>
                    </a:p>
                  </a:txBody>
                  <a:tcPr marL="25253" marR="25253" marT="25253" marB="25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2596910744"/>
                  </a:ext>
                </a:extLst>
              </a:tr>
              <a:tr h="444723">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Mexico</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vMerge="1">
                  <a:txBody>
                    <a:bodyPr/>
                    <a:lstStyle/>
                    <a:p>
                      <a:pPr marR="0" indent="0" algn="l" rtl="0">
                        <a:lnSpc>
                          <a:spcPct val="119000"/>
                        </a:lnSpc>
                        <a:spcBef>
                          <a:spcPts val="0"/>
                        </a:spcBef>
                        <a:spcAft>
                          <a:spcPts val="600"/>
                        </a:spcAft>
                      </a:pPr>
                      <a:endParaRPr lang="en-US" sz="700" kern="1400" dirty="0">
                        <a:ln>
                          <a:noFill/>
                        </a:ln>
                        <a:solidFill>
                          <a:srgbClr val="000000"/>
                        </a:solidFill>
                        <a:effectLst/>
                        <a:latin typeface="Calibri" panose="020F0502020204030204" pitchFamily="34" charset="0"/>
                      </a:endParaRPr>
                    </a:p>
                  </a:txBody>
                  <a:tcPr marL="25253" marR="25253" marT="25253" marB="25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06293707"/>
                  </a:ext>
                </a:extLst>
              </a:tr>
              <a:tr h="314051">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Panama</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vMerge="1">
                  <a:txBody>
                    <a:bodyPr/>
                    <a:lstStyle/>
                    <a:p>
                      <a:pPr marR="0" indent="0" algn="l" rtl="0">
                        <a:lnSpc>
                          <a:spcPct val="119000"/>
                        </a:lnSpc>
                        <a:spcBef>
                          <a:spcPts val="0"/>
                        </a:spcBef>
                        <a:spcAft>
                          <a:spcPts val="600"/>
                        </a:spcAft>
                      </a:pPr>
                      <a:endParaRPr lang="en-US" sz="700" kern="1400" dirty="0">
                        <a:ln>
                          <a:noFill/>
                        </a:ln>
                        <a:solidFill>
                          <a:srgbClr val="000000"/>
                        </a:solidFill>
                        <a:effectLst/>
                        <a:latin typeface="Calibri" panose="020F0502020204030204" pitchFamily="34" charset="0"/>
                      </a:endParaRPr>
                    </a:p>
                  </a:txBody>
                  <a:tcPr marL="25253" marR="25253" marT="25253" marB="25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236502490"/>
                  </a:ext>
                </a:extLst>
              </a:tr>
              <a:tr h="492196">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Trinidad and Tobago</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vMerge="1">
                  <a:txBody>
                    <a:bodyPr/>
                    <a:lstStyle/>
                    <a:p>
                      <a:pPr marR="0" indent="0" algn="l" rtl="0">
                        <a:lnSpc>
                          <a:spcPct val="119000"/>
                        </a:lnSpc>
                        <a:spcBef>
                          <a:spcPts val="0"/>
                        </a:spcBef>
                        <a:spcAft>
                          <a:spcPts val="600"/>
                        </a:spcAft>
                      </a:pPr>
                      <a:endParaRPr lang="en-US" sz="700" kern="1400" dirty="0">
                        <a:ln>
                          <a:noFill/>
                        </a:ln>
                        <a:solidFill>
                          <a:srgbClr val="000000"/>
                        </a:solidFill>
                        <a:effectLst/>
                        <a:latin typeface="Calibri" panose="020F0502020204030204" pitchFamily="34" charset="0"/>
                      </a:endParaRPr>
                    </a:p>
                  </a:txBody>
                  <a:tcPr marL="25253" marR="25253" marT="25253" marB="25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449189134"/>
                  </a:ext>
                </a:extLst>
              </a:tr>
              <a:tr h="444723">
                <a:tc>
                  <a:txBody>
                    <a:bodyPr/>
                    <a:lstStyle/>
                    <a:p>
                      <a:pPr marR="0" indent="0" algn="l" rtl="0">
                        <a:lnSpc>
                          <a:spcPct val="119000"/>
                        </a:lnSpc>
                        <a:spcBef>
                          <a:spcPts val="0"/>
                        </a:spcBef>
                        <a:spcAft>
                          <a:spcPts val="600"/>
                        </a:spcAft>
                      </a:pPr>
                      <a:r>
                        <a:rPr lang="en-US" sz="1600" kern="1400" dirty="0">
                          <a:ln>
                            <a:noFill/>
                          </a:ln>
                          <a:solidFill>
                            <a:srgbClr val="000000"/>
                          </a:solidFill>
                          <a:effectLst/>
                          <a:latin typeface="Calibri" panose="020F0502020204030204" pitchFamily="34" charset="0"/>
                        </a:rPr>
                        <a:t>Uruguay</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vMerge="1">
                  <a:txBody>
                    <a:bodyPr/>
                    <a:lstStyle/>
                    <a:p>
                      <a:pPr marR="0" indent="0" algn="l" rtl="0">
                        <a:lnSpc>
                          <a:spcPct val="119000"/>
                        </a:lnSpc>
                        <a:spcBef>
                          <a:spcPts val="0"/>
                        </a:spcBef>
                        <a:spcAft>
                          <a:spcPts val="600"/>
                        </a:spcAft>
                      </a:pPr>
                      <a:endParaRPr lang="en-US" sz="700" kern="1400" dirty="0">
                        <a:ln>
                          <a:noFill/>
                        </a:ln>
                        <a:solidFill>
                          <a:srgbClr val="000000"/>
                        </a:solidFill>
                        <a:effectLst/>
                        <a:latin typeface="Calibri" panose="020F0502020204030204" pitchFamily="34" charset="0"/>
                      </a:endParaRPr>
                    </a:p>
                  </a:txBody>
                  <a:tcPr marL="25253" marR="25253" marT="25253" marB="25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1531987511"/>
                  </a:ext>
                </a:extLst>
              </a:tr>
              <a:tr h="444723">
                <a:tc>
                  <a:txBody>
                    <a:bodyPr/>
                    <a:lstStyle/>
                    <a:p>
                      <a:pPr marR="0" indent="0" algn="l" rtl="0">
                        <a:lnSpc>
                          <a:spcPct val="119000"/>
                        </a:lnSpc>
                        <a:spcBef>
                          <a:spcPts val="0"/>
                        </a:spcBef>
                        <a:spcAft>
                          <a:spcPts val="600"/>
                        </a:spcAft>
                      </a:pPr>
                      <a:r>
                        <a:rPr lang="en-US" sz="1600" kern="1400" dirty="0">
                          <a:ln>
                            <a:noFill/>
                          </a:ln>
                          <a:solidFill>
                            <a:schemeClr val="tx1"/>
                          </a:solidFill>
                          <a:effectLst/>
                          <a:latin typeface="Calibri" panose="020F0502020204030204" pitchFamily="34" charset="0"/>
                        </a:rPr>
                        <a:t>Paraguay</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ctr" rtl="0">
                        <a:lnSpc>
                          <a:spcPct val="119000"/>
                        </a:lnSpc>
                        <a:spcBef>
                          <a:spcPts val="0"/>
                        </a:spcBef>
                        <a:spcAft>
                          <a:spcPts val="600"/>
                        </a:spcAft>
                      </a:pPr>
                      <a:r>
                        <a:rPr lang="en-US" sz="1400" kern="1400" dirty="0">
                          <a:ln>
                            <a:noFill/>
                          </a:ln>
                          <a:solidFill>
                            <a:schemeClr val="tx1"/>
                          </a:solidFill>
                          <a:effectLst/>
                          <a:latin typeface="Calibri" panose="020F0502020204030204" pitchFamily="34" charset="0"/>
                        </a:rPr>
                        <a:t>Not</a:t>
                      </a:r>
                      <a:r>
                        <a:rPr lang="en-US" sz="1400" kern="1400" baseline="0" dirty="0">
                          <a:ln>
                            <a:noFill/>
                          </a:ln>
                          <a:solidFill>
                            <a:schemeClr val="tx1"/>
                          </a:solidFill>
                          <a:effectLst/>
                          <a:latin typeface="Calibri" panose="020F0502020204030204" pitchFamily="34" charset="0"/>
                        </a:rPr>
                        <a:t> confirmed by WHO -- </a:t>
                      </a:r>
                      <a:r>
                        <a:rPr lang="en-US" sz="1400" kern="1400" dirty="0">
                          <a:ln>
                            <a:noFill/>
                          </a:ln>
                          <a:solidFill>
                            <a:schemeClr val="tx1"/>
                          </a:solidFill>
                          <a:effectLst/>
                          <a:latin typeface="Calibri" panose="020F0502020204030204" pitchFamily="34" charset="0"/>
                        </a:rPr>
                        <a:t>90 ppm soluble</a:t>
                      </a:r>
                      <a:r>
                        <a:rPr lang="en-US" sz="1400" kern="1400" baseline="0" dirty="0">
                          <a:ln>
                            <a:noFill/>
                          </a:ln>
                          <a:solidFill>
                            <a:schemeClr val="tx1"/>
                          </a:solidFill>
                          <a:effectLst/>
                          <a:latin typeface="Calibri" panose="020F0502020204030204" pitchFamily="34" charset="0"/>
                        </a:rPr>
                        <a:t> lead concentration</a:t>
                      </a:r>
                      <a:endParaRPr lang="en-US" sz="1400" kern="1400" dirty="0">
                        <a:ln>
                          <a:noFill/>
                        </a:ln>
                        <a:solidFill>
                          <a:schemeClr val="tx1"/>
                        </a:solidFill>
                        <a:effectLst/>
                        <a:latin typeface="Calibri" panose="020F0502020204030204" pitchFamily="34" charset="0"/>
                      </a:endParaRPr>
                    </a:p>
                  </a:txBody>
                  <a:tcPr marL="25253" marR="25253" marT="25253" marB="2525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2354019249"/>
                  </a:ext>
                </a:extLst>
              </a:tr>
              <a:tr h="444723">
                <a:tc>
                  <a:txBody>
                    <a:bodyPr/>
                    <a:lstStyle/>
                    <a:p>
                      <a:pPr marR="0" indent="0" algn="l" rtl="0">
                        <a:lnSpc>
                          <a:spcPct val="119000"/>
                        </a:lnSpc>
                        <a:spcBef>
                          <a:spcPts val="0"/>
                        </a:spcBef>
                        <a:spcAft>
                          <a:spcPts val="600"/>
                        </a:spcAft>
                      </a:pPr>
                      <a:r>
                        <a:rPr lang="en-US" sz="1600" kern="1400" dirty="0">
                          <a:ln>
                            <a:noFill/>
                          </a:ln>
                          <a:solidFill>
                            <a:schemeClr val="tx1"/>
                          </a:solidFill>
                          <a:effectLst/>
                          <a:latin typeface="Calibri" panose="020F0502020204030204" pitchFamily="34" charset="0"/>
                        </a:rPr>
                        <a:t>Cuba</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marR="0" indent="0" algn="ctr" rtl="0">
                        <a:lnSpc>
                          <a:spcPct val="119000"/>
                        </a:lnSpc>
                        <a:spcBef>
                          <a:spcPts val="0"/>
                        </a:spcBef>
                        <a:spcAft>
                          <a:spcPts val="600"/>
                        </a:spcAft>
                      </a:pPr>
                      <a:r>
                        <a:rPr lang="en-US" sz="1400" kern="1400" dirty="0">
                          <a:ln>
                            <a:noFill/>
                          </a:ln>
                          <a:solidFill>
                            <a:schemeClr val="tx1"/>
                          </a:solidFill>
                          <a:effectLst/>
                          <a:latin typeface="Calibri" panose="020F0502020204030204" pitchFamily="34" charset="0"/>
                        </a:rPr>
                        <a:t>20,000 ppm lead limit</a:t>
                      </a:r>
                    </a:p>
                  </a:txBody>
                  <a:tcPr marL="25253" marR="25253" marT="25253" marB="2525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xmlns="" val="2617933923"/>
                  </a:ext>
                </a:extLst>
              </a:tr>
            </a:tbl>
          </a:graphicData>
        </a:graphic>
      </p:graphicFrame>
      <p:sp>
        <p:nvSpPr>
          <p:cNvPr id="10" name="Control 8"/>
          <p:cNvSpPr>
            <a:spLocks noChangeArrowheads="1" noChangeShapeType="1"/>
          </p:cNvSpPr>
          <p:nvPr/>
        </p:nvSpPr>
        <p:spPr bwMode="auto">
          <a:xfrm>
            <a:off x="147638" y="5661025"/>
            <a:ext cx="5076825" cy="5211763"/>
          </a:xfrm>
          <a:prstGeom prst="rect">
            <a:avLst/>
          </a:prstGeom>
          <a:noFill/>
          <a:ln>
            <a:noFill/>
          </a:ln>
          <a:effectLst/>
          <a:extLst>
            <a:ext uri="{91240B29-F687-4F45-9708-019B960494DF}">
              <a14:hiddenLine xmlns:a14="http://schemas.microsoft.com/office/drawing/2010/main" w="25400">
                <a:no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0" tIns="0" rIns="0" bIns="0" numCol="1" anchor="t" anchorCtr="0" compatLnSpc="1">
            <a:prstTxWarp prst="textNoShape">
              <a:avLst/>
            </a:prstTxWarp>
          </a:bodyPr>
          <a:lstStyle/>
          <a:p>
            <a:endParaRPr lang="en-US" dirty="0"/>
          </a:p>
        </p:txBody>
      </p:sp>
      <p:sp>
        <p:nvSpPr>
          <p:cNvPr id="11" name="TextBox 10"/>
          <p:cNvSpPr txBox="1"/>
          <p:nvPr/>
        </p:nvSpPr>
        <p:spPr>
          <a:xfrm>
            <a:off x="9719723" y="6210485"/>
            <a:ext cx="1962204" cy="369332"/>
          </a:xfrm>
          <a:prstGeom prst="rect">
            <a:avLst/>
          </a:prstGeom>
          <a:noFill/>
        </p:spPr>
        <p:txBody>
          <a:bodyPr wrap="none" rtlCol="0">
            <a:spAutoFit/>
          </a:bodyPr>
          <a:lstStyle/>
          <a:p>
            <a:r>
              <a:rPr lang="en-US" dirty="0"/>
              <a:t>Source: WHO 2017</a:t>
            </a:r>
          </a:p>
        </p:txBody>
      </p:sp>
      <p:sp>
        <p:nvSpPr>
          <p:cNvPr id="3" name="Slide Number Placeholder 2"/>
          <p:cNvSpPr>
            <a:spLocks noGrp="1"/>
          </p:cNvSpPr>
          <p:nvPr>
            <p:ph type="sldNum" sz="quarter" idx="12"/>
          </p:nvPr>
        </p:nvSpPr>
        <p:spPr/>
        <p:txBody>
          <a:bodyPr/>
          <a:lstStyle/>
          <a:p>
            <a:fld id="{BF9C22CA-B764-4D8E-8F64-664DD43660E1}" type="slidenum">
              <a:rPr lang="en-US" smtClean="0"/>
              <a:t>6</a:t>
            </a:fld>
            <a:endParaRPr lang="en-US" dirty="0"/>
          </a:p>
        </p:txBody>
      </p:sp>
      <p:pic>
        <p:nvPicPr>
          <p:cNvPr id="13" name="Picture 12"/>
          <p:cNvPicPr>
            <a:picLocks noChangeAspect="1"/>
          </p:cNvPicPr>
          <p:nvPr/>
        </p:nvPicPr>
        <p:blipFill>
          <a:blip r:embed="rId2"/>
          <a:stretch>
            <a:fillRect/>
          </a:stretch>
        </p:blipFill>
        <p:spPr>
          <a:xfrm>
            <a:off x="6763955" y="1088584"/>
            <a:ext cx="4619625" cy="5067300"/>
          </a:xfrm>
          <a:prstGeom prst="rect">
            <a:avLst/>
          </a:prstGeom>
        </p:spPr>
      </p:pic>
    </p:spTree>
    <p:extLst>
      <p:ext uri="{BB962C8B-B14F-4D97-AF65-F5344CB8AC3E}">
        <p14:creationId xmlns:p14="http://schemas.microsoft.com/office/powerpoint/2010/main" val="1973190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5465" y="294573"/>
            <a:ext cx="12192000" cy="1317561"/>
          </a:xfrm>
          <a:prstGeom prst="rect">
            <a:avLst/>
          </a:prstGeom>
        </p:spPr>
        <p:txBody>
          <a:bodyPr vert="horz" lIns="91440" tIns="45720" rIns="91440" bIns="45720" rtlCol="0" anchor="t">
            <a:normAutofit/>
          </a:bodyPr>
          <a:lstStyle>
            <a:lvl1pPr>
              <a:spcBef>
                <a:spcPct val="0"/>
              </a:spcBef>
              <a:buNone/>
              <a:defRPr sz="3600">
                <a:solidFill>
                  <a:schemeClr val="accent1"/>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3200" dirty="0"/>
              <a:t>STATUS OF LEAD PAINT REGULATION - CARICOM</a:t>
            </a:r>
            <a:endParaRPr lang="en-GB" sz="3200" dirty="0"/>
          </a:p>
        </p:txBody>
      </p:sp>
      <p:sp>
        <p:nvSpPr>
          <p:cNvPr id="5" name="テキスト ボックス 4"/>
          <p:cNvSpPr txBox="1"/>
          <p:nvPr/>
        </p:nvSpPr>
        <p:spPr>
          <a:xfrm>
            <a:off x="1646050" y="930313"/>
            <a:ext cx="7866584" cy="6930102"/>
          </a:xfrm>
          <a:prstGeom prst="rect">
            <a:avLst/>
          </a:prstGeom>
        </p:spPr>
        <p:txBody>
          <a:bodyPr vert="horz" lIns="91440" tIns="45720" rIns="91440" bIns="45720" rtlCol="0">
            <a:normAutofit/>
          </a:bodyPr>
          <a:lstStyle>
            <a:lvl1pPr marL="342900" indent="-342900">
              <a:spcBef>
                <a:spcPts val="1000"/>
              </a:spcBef>
              <a:spcAft>
                <a:spcPts val="0"/>
              </a:spcAft>
              <a:buClr>
                <a:schemeClr val="accent1"/>
              </a:buClr>
              <a:buSzPct val="80000"/>
              <a:buFont typeface="Wingdings 3" charset="2"/>
              <a:buChar char=""/>
              <a:defRPr sz="2400">
                <a:solidFill>
                  <a:schemeClr val="tx1">
                    <a:lumMod val="75000"/>
                    <a:lumOff val="25000"/>
                  </a:schemeClr>
                </a:solidFill>
              </a:defRPr>
            </a:lvl1pPr>
            <a:lvl2pPr marL="742950" lvl="1" indent="-285750">
              <a:spcBef>
                <a:spcPts val="1000"/>
              </a:spcBef>
              <a:spcAft>
                <a:spcPts val="0"/>
              </a:spcAft>
              <a:buClr>
                <a:schemeClr val="accent1"/>
              </a:buClr>
              <a:buSzPct val="80000"/>
              <a:buFont typeface="Wingdings 3" charset="2"/>
              <a:buChar char=""/>
              <a:defRPr sz="2000">
                <a:solidFill>
                  <a:schemeClr val="tx1">
                    <a:lumMod val="75000"/>
                    <a:lumOff val="25000"/>
                  </a:schemeClr>
                </a:solidFill>
              </a:defRPr>
            </a:lvl2pPr>
            <a:lvl3pPr marL="1143000" lvl="2" indent="-228600">
              <a:spcBef>
                <a:spcPts val="1000"/>
              </a:spcBef>
              <a:spcAft>
                <a:spcPts val="0"/>
              </a:spcAft>
              <a:buClr>
                <a:schemeClr val="accent1"/>
              </a:buClr>
              <a:buSzPct val="80000"/>
              <a:buFont typeface="Wingdings 3" charset="2"/>
              <a:buChar char=""/>
              <a:defRPr>
                <a:solidFill>
                  <a:schemeClr val="tx1">
                    <a:lumMod val="75000"/>
                    <a:lumOff val="25000"/>
                  </a:schemeClr>
                </a:solidFill>
              </a:defRPr>
            </a:lvl3pPr>
            <a:lvl4pPr marL="16002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4pPr>
            <a:lvl5pPr marL="20574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5pPr>
            <a:lvl6pPr marL="25146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6pPr>
            <a:lvl7pPr marL="29718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7pPr>
            <a:lvl8pPr marL="34290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8pPr>
            <a:lvl9pPr marL="38862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9pPr>
          </a:lstStyle>
          <a:p>
            <a:r>
              <a:rPr lang="en-US" altLang="ja-JP" sz="1800" dirty="0">
                <a:solidFill>
                  <a:schemeClr val="accent1">
                    <a:lumMod val="50000"/>
                  </a:schemeClr>
                </a:solidFill>
              </a:rPr>
              <a:t>Antigua and Barbuda				No data</a:t>
            </a:r>
          </a:p>
          <a:p>
            <a:r>
              <a:rPr lang="en-US" altLang="ja-JP" sz="1800" dirty="0">
                <a:solidFill>
                  <a:schemeClr val="accent1">
                    <a:lumMod val="50000"/>
                  </a:schemeClr>
                </a:solidFill>
              </a:rPr>
              <a:t>Bahama							No data</a:t>
            </a:r>
          </a:p>
          <a:p>
            <a:r>
              <a:rPr lang="en-US" altLang="ja-JP" sz="1800" dirty="0">
                <a:solidFill>
                  <a:schemeClr val="accent1">
                    <a:lumMod val="50000"/>
                  </a:schemeClr>
                </a:solidFill>
              </a:rPr>
              <a:t>Barbados							No data</a:t>
            </a:r>
          </a:p>
          <a:p>
            <a:r>
              <a:rPr lang="en-US" altLang="ja-JP" sz="1800" dirty="0">
                <a:solidFill>
                  <a:schemeClr val="accent1">
                    <a:lumMod val="50000"/>
                  </a:schemeClr>
                </a:solidFill>
              </a:rPr>
              <a:t>Belize							No data</a:t>
            </a:r>
          </a:p>
          <a:p>
            <a:r>
              <a:rPr lang="en-US" altLang="ja-JP" sz="1800" dirty="0">
                <a:solidFill>
                  <a:schemeClr val="accent1">
                    <a:lumMod val="50000"/>
                  </a:schemeClr>
                </a:solidFill>
              </a:rPr>
              <a:t>Dominica							Yes</a:t>
            </a:r>
          </a:p>
          <a:p>
            <a:r>
              <a:rPr lang="en-US" altLang="ja-JP" sz="1800" dirty="0">
                <a:solidFill>
                  <a:schemeClr val="accent1">
                    <a:lumMod val="50000"/>
                  </a:schemeClr>
                </a:solidFill>
              </a:rPr>
              <a:t>Grenada							No data</a:t>
            </a:r>
          </a:p>
          <a:p>
            <a:r>
              <a:rPr lang="en-US" altLang="ja-JP" sz="1800" dirty="0">
                <a:solidFill>
                  <a:schemeClr val="accent1">
                    <a:lumMod val="50000"/>
                  </a:schemeClr>
                </a:solidFill>
              </a:rPr>
              <a:t>Guyana							Yes</a:t>
            </a:r>
          </a:p>
          <a:p>
            <a:r>
              <a:rPr lang="en-US" altLang="ja-JP" sz="1800" dirty="0">
                <a:solidFill>
                  <a:schemeClr val="accent1">
                    <a:lumMod val="50000"/>
                  </a:schemeClr>
                </a:solidFill>
              </a:rPr>
              <a:t>Haiti								No</a:t>
            </a:r>
          </a:p>
          <a:p>
            <a:r>
              <a:rPr lang="en-US" altLang="ja-JP" sz="1800" dirty="0">
                <a:solidFill>
                  <a:schemeClr val="accent1">
                    <a:lumMod val="50000"/>
                  </a:schemeClr>
                </a:solidFill>
              </a:rPr>
              <a:t>Jamaica							No data</a:t>
            </a:r>
          </a:p>
          <a:p>
            <a:r>
              <a:rPr lang="en-US" altLang="ja-JP" sz="1800" dirty="0">
                <a:solidFill>
                  <a:schemeClr val="accent1">
                    <a:lumMod val="50000"/>
                  </a:schemeClr>
                </a:solidFill>
              </a:rPr>
              <a:t>Saint Kitts and Nevis				No data</a:t>
            </a:r>
          </a:p>
          <a:p>
            <a:r>
              <a:rPr lang="en-US" altLang="ja-JP" sz="1800" dirty="0">
                <a:solidFill>
                  <a:schemeClr val="accent1">
                    <a:lumMod val="50000"/>
                  </a:schemeClr>
                </a:solidFill>
              </a:rPr>
              <a:t>Saint Lucia						No</a:t>
            </a:r>
          </a:p>
          <a:p>
            <a:r>
              <a:rPr lang="en-US" altLang="ja-JP" sz="1800" dirty="0">
                <a:solidFill>
                  <a:schemeClr val="accent1">
                    <a:lumMod val="50000"/>
                  </a:schemeClr>
                </a:solidFill>
              </a:rPr>
              <a:t>Saint Vincent &amp; Grenadines		No data</a:t>
            </a:r>
          </a:p>
          <a:p>
            <a:r>
              <a:rPr lang="en-US" altLang="ja-JP" sz="1800" dirty="0">
                <a:solidFill>
                  <a:schemeClr val="accent1">
                    <a:lumMod val="50000"/>
                  </a:schemeClr>
                </a:solidFill>
              </a:rPr>
              <a:t>Suriname							No</a:t>
            </a:r>
          </a:p>
          <a:p>
            <a:r>
              <a:rPr lang="en-US" altLang="ja-JP" sz="1800" dirty="0">
                <a:solidFill>
                  <a:schemeClr val="accent1">
                    <a:lumMod val="50000"/>
                  </a:schemeClr>
                </a:solidFill>
              </a:rPr>
              <a:t>Trinidad and Tobago				Yes</a:t>
            </a:r>
            <a:endParaRPr lang="ja-JP" altLang="en-US" sz="1800" dirty="0">
              <a:solidFill>
                <a:schemeClr val="accent1">
                  <a:lumMod val="50000"/>
                </a:schemeClr>
              </a:solidFill>
            </a:endParaRPr>
          </a:p>
        </p:txBody>
      </p:sp>
    </p:spTree>
    <p:extLst>
      <p:ext uri="{BB962C8B-B14F-4D97-AF65-F5344CB8AC3E}">
        <p14:creationId xmlns:p14="http://schemas.microsoft.com/office/powerpoint/2010/main" val="424000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テキスト ボックス 4"/>
          <p:cNvSpPr txBox="1"/>
          <p:nvPr/>
        </p:nvSpPr>
        <p:spPr>
          <a:xfrm>
            <a:off x="576667" y="1185829"/>
            <a:ext cx="8496944" cy="5555934"/>
          </a:xfrm>
          <a:prstGeom prst="rect">
            <a:avLst/>
          </a:prstGeom>
        </p:spPr>
        <p:txBody>
          <a:bodyPr vert="horz" lIns="91440" tIns="45720" rIns="91440" bIns="45720" rtlCol="0">
            <a:noAutofit/>
          </a:bodyPr>
          <a:lstStyle>
            <a:defPPr>
              <a:defRPr lang="en-US"/>
            </a:defPPr>
            <a:lvl1pPr indent="0">
              <a:spcBef>
                <a:spcPts val="1000"/>
              </a:spcBef>
              <a:spcAft>
                <a:spcPts val="600"/>
              </a:spcAft>
              <a:buClr>
                <a:schemeClr val="accent1"/>
              </a:buClr>
              <a:buSzPct val="80000"/>
              <a:buFont typeface="Wingdings 3" charset="2"/>
              <a:buNone/>
              <a:defRPr sz="2000">
                <a:solidFill>
                  <a:schemeClr val="accent1">
                    <a:lumMod val="75000"/>
                  </a:schemeClr>
                </a:solidFill>
              </a:defRPr>
            </a:lvl1pPr>
            <a:lvl2pPr marL="742950" lvl="1" indent="-285750">
              <a:spcBef>
                <a:spcPts val="1000"/>
              </a:spcBef>
              <a:spcAft>
                <a:spcPts val="600"/>
              </a:spcAft>
              <a:buClr>
                <a:schemeClr val="accent1"/>
              </a:buClr>
              <a:buSzPct val="80000"/>
              <a:buFont typeface="Wingdings 3" charset="2"/>
              <a:buChar char=""/>
              <a:defRPr>
                <a:solidFill>
                  <a:schemeClr val="tx1">
                    <a:lumMod val="75000"/>
                    <a:lumOff val="25000"/>
                  </a:schemeClr>
                </a:solidFill>
              </a:defRPr>
            </a:lvl2pPr>
            <a:lvl3pPr marL="1143000" indent="-228600">
              <a:spcBef>
                <a:spcPts val="1000"/>
              </a:spcBef>
              <a:spcAft>
                <a:spcPts val="0"/>
              </a:spcAft>
              <a:buClr>
                <a:schemeClr val="accent1"/>
              </a:buClr>
              <a:buSzPct val="80000"/>
              <a:buFont typeface="Wingdings 3" charset="2"/>
              <a:buChar char=""/>
              <a:defRPr sz="1400">
                <a:solidFill>
                  <a:schemeClr val="tx1">
                    <a:lumMod val="75000"/>
                    <a:lumOff val="25000"/>
                  </a:schemeClr>
                </a:solidFill>
              </a:defRPr>
            </a:lvl3pPr>
            <a:lvl4pPr marL="16002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4pPr>
            <a:lvl5pPr marL="20574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5pPr>
            <a:lvl6pPr marL="25146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6pPr>
            <a:lvl7pPr marL="29718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7pPr>
            <a:lvl8pPr marL="34290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8pPr>
            <a:lvl9pPr marL="38862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9pPr>
          </a:lstStyle>
          <a:p>
            <a:r>
              <a:rPr lang="en-US" altLang="ja-JP" dirty="0">
                <a:solidFill>
                  <a:schemeClr val="accent1">
                    <a:lumMod val="50000"/>
                  </a:schemeClr>
                </a:solidFill>
              </a:rPr>
              <a:t>Dominica: </a:t>
            </a:r>
          </a:p>
          <a:p>
            <a:pPr>
              <a:spcBef>
                <a:spcPts val="0"/>
              </a:spcBef>
              <a:spcAft>
                <a:spcPts val="0"/>
              </a:spcAft>
            </a:pPr>
            <a:r>
              <a:rPr lang="en-US" altLang="ja-JP" dirty="0">
                <a:solidFill>
                  <a:schemeClr val="accent1">
                    <a:lumMod val="50000"/>
                  </a:schemeClr>
                </a:solidFill>
              </a:rPr>
              <a:t>The legally-binding standard (DNS 19: Part 3: 2007,  ICS: 87.040 ) sets the maximum limit on the lead content in paints and varnishes supplied in fluid form that are used in households, on domestic furniture and appliances, in buildings and places open to the public, shops, offices, factories, or for commercial purposes. The limit is 0.06% (600 ppm) by dry weight. </a:t>
            </a:r>
          </a:p>
          <a:p>
            <a:r>
              <a:rPr lang="en-US" altLang="ja-JP" dirty="0">
                <a:solidFill>
                  <a:schemeClr val="accent1">
                    <a:lumMod val="50000"/>
                  </a:schemeClr>
                </a:solidFill>
              </a:rPr>
              <a:t>This standard was adopted by the Dominica Bureau of Standards on February 20, 2002, and is an adoption of the Revised CARICOM Standard: The Limit of Lead Content in Paint. </a:t>
            </a:r>
          </a:p>
          <a:p>
            <a:r>
              <a:rPr lang="en-US" altLang="ja-JP" dirty="0">
                <a:solidFill>
                  <a:schemeClr val="accent1">
                    <a:lumMod val="50000"/>
                  </a:schemeClr>
                </a:solidFill>
              </a:rPr>
              <a:t>Guyana: </a:t>
            </a:r>
          </a:p>
          <a:p>
            <a:r>
              <a:rPr lang="en-US" altLang="ja-JP" dirty="0">
                <a:solidFill>
                  <a:schemeClr val="accent1">
                    <a:lumMod val="50000"/>
                  </a:schemeClr>
                </a:solidFill>
              </a:rPr>
              <a:t>Under Pesticides and Toxic Chemicals Control Act 2000 (No. 13 of 2000) and Pesticides and Toxic Chemicals Control Regulations 2004  (No. 8 of 2004), licenses are only granted for the importation and manufacture of paints that do not exceed the limit of 0.06% (600 ppm) of lead.</a:t>
            </a:r>
            <a:endParaRPr lang="ja-JP" altLang="en-US" dirty="0">
              <a:solidFill>
                <a:schemeClr val="accent1">
                  <a:lumMod val="50000"/>
                </a:schemeClr>
              </a:solidFill>
            </a:endParaRPr>
          </a:p>
        </p:txBody>
      </p:sp>
      <p:sp>
        <p:nvSpPr>
          <p:cNvPr id="6" name="TextBox 5"/>
          <p:cNvSpPr txBox="1"/>
          <p:nvPr/>
        </p:nvSpPr>
        <p:spPr>
          <a:xfrm>
            <a:off x="514674" y="31667"/>
            <a:ext cx="9156268" cy="2308324"/>
          </a:xfrm>
          <a:prstGeom prst="rect">
            <a:avLst/>
          </a:prstGeom>
        </p:spPr>
        <p:txBody>
          <a:bodyPr vert="horz" lIns="91440" tIns="45720" rIns="91440" bIns="45720" rtlCol="0" anchor="t">
            <a:normAutofit/>
          </a:bodyPr>
          <a:lstStyle>
            <a:lvl1pPr>
              <a:spcBef>
                <a:spcPct val="0"/>
              </a:spcBef>
              <a:buNone/>
              <a:defRPr sz="3600">
                <a:solidFill>
                  <a:schemeClr val="accent1"/>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dirty="0"/>
              <a:t>STATUS OF LEAD PAINT REGULATIONS:</a:t>
            </a:r>
          </a:p>
          <a:p>
            <a:r>
              <a:rPr lang="en-US" dirty="0"/>
              <a:t>DOMINICA and GUYANA</a:t>
            </a:r>
            <a:endParaRPr lang="en-GB" dirty="0"/>
          </a:p>
        </p:txBody>
      </p:sp>
    </p:spTree>
    <p:extLst>
      <p:ext uri="{BB962C8B-B14F-4D97-AF65-F5344CB8AC3E}">
        <p14:creationId xmlns:p14="http://schemas.microsoft.com/office/powerpoint/2010/main" val="2260436956"/>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844336" y="1994832"/>
            <a:ext cx="8496944" cy="3539430"/>
          </a:xfrm>
          <a:prstGeom prst="rect">
            <a:avLst/>
          </a:prstGeom>
        </p:spPr>
        <p:txBody>
          <a:bodyPr vert="horz" lIns="91440" tIns="45720" rIns="91440" bIns="45720" rtlCol="0">
            <a:noAutofit/>
          </a:bodyPr>
          <a:lstStyle>
            <a:defPPr>
              <a:defRPr lang="en-US"/>
            </a:defPPr>
            <a:lvl1pPr indent="0">
              <a:spcBef>
                <a:spcPts val="1000"/>
              </a:spcBef>
              <a:spcAft>
                <a:spcPts val="600"/>
              </a:spcAft>
              <a:buClr>
                <a:schemeClr val="accent1"/>
              </a:buClr>
              <a:buSzPct val="80000"/>
              <a:buFont typeface="Wingdings 3" charset="2"/>
              <a:buNone/>
              <a:defRPr sz="2000">
                <a:solidFill>
                  <a:schemeClr val="tx1">
                    <a:lumMod val="75000"/>
                    <a:lumOff val="25000"/>
                  </a:schemeClr>
                </a:solidFill>
              </a:defRPr>
            </a:lvl1pPr>
            <a:lvl2pPr marL="742950" lvl="1" indent="-285750">
              <a:spcBef>
                <a:spcPts val="1000"/>
              </a:spcBef>
              <a:spcAft>
                <a:spcPts val="600"/>
              </a:spcAft>
              <a:buClr>
                <a:schemeClr val="accent1"/>
              </a:buClr>
              <a:buSzPct val="80000"/>
              <a:buFont typeface="Wingdings 3" charset="2"/>
              <a:buChar char=""/>
              <a:defRPr>
                <a:solidFill>
                  <a:schemeClr val="tx1">
                    <a:lumMod val="75000"/>
                    <a:lumOff val="25000"/>
                  </a:schemeClr>
                </a:solidFill>
              </a:defRPr>
            </a:lvl2pPr>
            <a:lvl3pPr marL="1143000" indent="-228600">
              <a:spcBef>
                <a:spcPts val="1000"/>
              </a:spcBef>
              <a:spcAft>
                <a:spcPts val="0"/>
              </a:spcAft>
              <a:buClr>
                <a:schemeClr val="accent1"/>
              </a:buClr>
              <a:buSzPct val="80000"/>
              <a:buFont typeface="Wingdings 3" charset="2"/>
              <a:buChar char=""/>
              <a:defRPr sz="1400">
                <a:solidFill>
                  <a:schemeClr val="tx1">
                    <a:lumMod val="75000"/>
                    <a:lumOff val="25000"/>
                  </a:schemeClr>
                </a:solidFill>
              </a:defRPr>
            </a:lvl3pPr>
            <a:lvl4pPr marL="16002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4pPr>
            <a:lvl5pPr marL="20574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5pPr>
            <a:lvl6pPr marL="25146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6pPr>
            <a:lvl7pPr marL="29718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7pPr>
            <a:lvl8pPr marL="34290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8pPr>
            <a:lvl9pPr marL="3886200" indent="-228600">
              <a:spcBef>
                <a:spcPts val="1000"/>
              </a:spcBef>
              <a:spcAft>
                <a:spcPts val="0"/>
              </a:spcAft>
              <a:buClr>
                <a:schemeClr val="accent1"/>
              </a:buClr>
              <a:buSzPct val="80000"/>
              <a:buFont typeface="Wingdings 3" charset="2"/>
              <a:buChar char=""/>
              <a:defRPr sz="1200">
                <a:solidFill>
                  <a:schemeClr val="tx1">
                    <a:lumMod val="75000"/>
                    <a:lumOff val="25000"/>
                  </a:schemeClr>
                </a:solidFill>
              </a:defRPr>
            </a:lvl9pPr>
          </a:lstStyle>
          <a:p>
            <a:r>
              <a:rPr lang="en-US" altLang="ja-JP" dirty="0">
                <a:solidFill>
                  <a:schemeClr val="accent1">
                    <a:lumMod val="50000"/>
                  </a:schemeClr>
                </a:solidFill>
              </a:rPr>
              <a:t>Trinidad and Tobago </a:t>
            </a:r>
            <a:r>
              <a:rPr lang="en-US" altLang="ja-JP" b="1" dirty="0">
                <a:solidFill>
                  <a:schemeClr val="accent1">
                    <a:lumMod val="50000"/>
                  </a:schemeClr>
                </a:solidFill>
              </a:rPr>
              <a:t>has two voluntary and one compulsory standard </a:t>
            </a:r>
            <a:r>
              <a:rPr lang="en-US" altLang="ja-JP" dirty="0">
                <a:solidFill>
                  <a:schemeClr val="accent1">
                    <a:lumMod val="50000"/>
                  </a:schemeClr>
                </a:solidFill>
              </a:rPr>
              <a:t>for the maximum limit on the lead content in paint and varnishes supplied in fluid form. These standards are:</a:t>
            </a:r>
          </a:p>
          <a:p>
            <a:r>
              <a:rPr lang="en-US" altLang="ja-JP" dirty="0">
                <a:solidFill>
                  <a:schemeClr val="accent1">
                    <a:lumMod val="50000"/>
                  </a:schemeClr>
                </a:solidFill>
              </a:rPr>
              <a:t>1. TTS 166 Architectural coatings – water-borne paints – specification, [87.040; 25.220] Voluntary</a:t>
            </a:r>
          </a:p>
          <a:p>
            <a:r>
              <a:rPr lang="en-US" altLang="ja-JP" dirty="0">
                <a:solidFill>
                  <a:schemeClr val="accent1">
                    <a:lumMod val="50000"/>
                  </a:schemeClr>
                </a:solidFill>
              </a:rPr>
              <a:t>2.   TTS 165 Architectural coatings – solvent-borne paints – specification, [25.220] Voluntary</a:t>
            </a:r>
          </a:p>
          <a:p>
            <a:r>
              <a:rPr lang="en-US" altLang="ja-JP" dirty="0">
                <a:solidFill>
                  <a:schemeClr val="accent1">
                    <a:lumMod val="50000"/>
                  </a:schemeClr>
                </a:solidFill>
              </a:rPr>
              <a:t>3. TTS 164 Architectural coatings – general requirements, [25.220] Compulsory </a:t>
            </a:r>
          </a:p>
        </p:txBody>
      </p:sp>
      <p:sp>
        <p:nvSpPr>
          <p:cNvPr id="6" name="TextBox 5"/>
          <p:cNvSpPr txBox="1"/>
          <p:nvPr/>
        </p:nvSpPr>
        <p:spPr>
          <a:xfrm>
            <a:off x="514674" y="372629"/>
            <a:ext cx="9156268" cy="2308324"/>
          </a:xfrm>
          <a:prstGeom prst="rect">
            <a:avLst/>
          </a:prstGeom>
        </p:spPr>
        <p:txBody>
          <a:bodyPr vert="horz" lIns="91440" tIns="45720" rIns="91440" bIns="45720" rtlCol="0" anchor="t">
            <a:normAutofit/>
          </a:bodyPr>
          <a:lstStyle>
            <a:lvl1pPr>
              <a:spcBef>
                <a:spcPct val="0"/>
              </a:spcBef>
              <a:buNone/>
              <a:defRPr sz="3600">
                <a:solidFill>
                  <a:schemeClr val="accent1"/>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dirty="0"/>
              <a:t>STATUS OF LEAD PAINT REGULATIONS:</a:t>
            </a:r>
          </a:p>
          <a:p>
            <a:r>
              <a:rPr lang="en-US" dirty="0"/>
              <a:t>TRINIDAD AND TOBAGO</a:t>
            </a:r>
            <a:endParaRPr lang="en-GB" dirty="0"/>
          </a:p>
        </p:txBody>
      </p:sp>
    </p:spTree>
    <p:extLst>
      <p:ext uri="{BB962C8B-B14F-4D97-AF65-F5344CB8AC3E}">
        <p14:creationId xmlns:p14="http://schemas.microsoft.com/office/powerpoint/2010/main" val="464210770"/>
      </p:ext>
    </p:extLst>
  </p:cSld>
  <p:clrMapOvr>
    <a:masterClrMapping/>
  </p:clrMapOvr>
</p:sld>
</file>

<file path=ppt/theme/theme1.xml><?xml version="1.0" encoding="utf-8"?>
<a:theme xmlns:a="http://schemas.openxmlformats.org/drawingml/2006/main" name="Facet">
  <a:themeElements>
    <a:clrScheme name="Custom 1">
      <a:dk1>
        <a:sysClr val="windowText" lastClr="000000"/>
      </a:dk1>
      <a:lt1>
        <a:sysClr val="window" lastClr="FFFFFF"/>
      </a:lt1>
      <a:dk2>
        <a:srgbClr val="1F497D"/>
      </a:dk2>
      <a:lt2>
        <a:srgbClr val="EEECE1"/>
      </a:lt2>
      <a:accent1>
        <a:srgbClr val="4F81BD"/>
      </a:accent1>
      <a:accent2>
        <a:srgbClr val="FF0000"/>
      </a:accent2>
      <a:accent3>
        <a:srgbClr val="9BBB59"/>
      </a:accent3>
      <a:accent4>
        <a:srgbClr val="8064A2"/>
      </a:accent4>
      <a:accent5>
        <a:srgbClr val="4BACC6"/>
      </a:accent5>
      <a:accent6>
        <a:srgbClr val="FF513F"/>
      </a:accent6>
      <a:hlink>
        <a:srgbClr val="0000FF"/>
      </a:hlink>
      <a:folHlink>
        <a:srgbClr val="80008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
    <a:dk1>
      <a:sysClr val="windowText" lastClr="000000"/>
    </a:dk1>
    <a:lt1>
      <a:sysClr val="window" lastClr="FFFFFF"/>
    </a:lt1>
    <a:dk2>
      <a:srgbClr val="1F497D"/>
    </a:dk2>
    <a:lt2>
      <a:srgbClr val="EEECE1"/>
    </a:lt2>
    <a:accent1>
      <a:srgbClr val="4F81BD"/>
    </a:accent1>
    <a:accent2>
      <a:srgbClr val="FF0000"/>
    </a:accent2>
    <a:accent3>
      <a:srgbClr val="9BBB59"/>
    </a:accent3>
    <a:accent4>
      <a:srgbClr val="8064A2"/>
    </a:accent4>
    <a:accent5>
      <a:srgbClr val="4BACC6"/>
    </a:accent5>
    <a:accent6>
      <a:srgbClr val="FF513F"/>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00.xml.rels><?xml version="1.0" encoding="UTF-8" standalone="yes"?>
<Relationships xmlns="http://schemas.openxmlformats.org/package/2006/relationships"><Relationship Id="rId1" Type="http://schemas.openxmlformats.org/officeDocument/2006/relationships/customXmlProps" Target="itemProps100.xml"/></Relationships>
</file>

<file path=customXml/_rels/item101.xml.rels><?xml version="1.0" encoding="UTF-8" standalone="yes"?>
<Relationships xmlns="http://schemas.openxmlformats.org/package/2006/relationships"><Relationship Id="rId1" Type="http://schemas.openxmlformats.org/officeDocument/2006/relationships/customXmlProps" Target="itemProps101.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00.xml><?xml version="1.0" encoding="utf-8"?>
<EsriMapsInfo xmlns="ESRI.ArcGIS.Mapping.OfficeIntegration.PowerPointInfo">
  <Version>Version1</Version>
  <RequiresSignIn>False</RequiresSignIn>
</EsriMapsInfo>
</file>

<file path=customXml/item101.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Document_x0020_Creation_x0020_Date xmlns="4ffa91fb-a0ff-4ac5-b2db-65c790d184a4">2017-08-28T20:42:28+00:00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documentManagement>
</p:properties>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ct:contentTypeSchema xmlns:ct="http://schemas.microsoft.com/office/2006/metadata/contentType" xmlns:ma="http://schemas.microsoft.com/office/2006/metadata/properties/metaAttributes" ct:_="" ma:_="" ma:contentTypeName="Document" ma:contentTypeID="0x010100292C0E6D9960E4459B21B3C02484385D" ma:contentTypeVersion="32" ma:contentTypeDescription="Create a new document." ma:contentTypeScope="" ma:versionID="3dfaa272bf67cfa42e2dcdc80b777d8a">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07beddfa-113c-4110-9fa5-5dc67e55e965" xmlns:ns6="9f6eef7d-6440-4a54-b22e-9b6e74864158" targetNamespace="http://schemas.microsoft.com/office/2006/metadata/properties" ma:root="true" ma:fieldsID="4a41eeb0e2a970a7baf1f55189d7b947" ns1:_="" ns2:_="" ns3:_="" ns4:_="" ns5:_="" ns6:_="">
    <xsd:import namespace="http://schemas.microsoft.com/sharepoint/v3"/>
    <xsd:import namespace="4ffa91fb-a0ff-4ac5-b2db-65c790d184a4"/>
    <xsd:import namespace="http://schemas.microsoft.com/sharepoint.v3"/>
    <xsd:import namespace="http://schemas.microsoft.com/sharepoint/v3/fields"/>
    <xsd:import namespace="07beddfa-113c-4110-9fa5-5dc67e55e965"/>
    <xsd:import namespace="9f6eef7d-6440-4a54-b22e-9b6e74864158"/>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5:LastSharedByUser" minOccurs="0"/>
                <xsd:element ref="ns5:LastSharedByTime" minOccurs="0"/>
                <xsd:element ref="ns6:MediaServiceMetadata" minOccurs="0"/>
                <xsd:element ref="ns6:MediaServiceFastMetadata" minOccurs="0"/>
                <xsd:element ref="ns6:MediaServiceDateTaken" minOccurs="0"/>
                <xsd:element ref="ns6:MediaServiceAutoTags" minOccurs="0"/>
                <xsd:element ref="ns6:MediaServiceLocation" minOccurs="0"/>
                <xsd:element ref="ns6:MediaServiceOCR" minOccurs="0"/>
                <xsd:element ref="ns6:MediaServiceEventHashCode" minOccurs="0"/>
                <xsd:element ref="ns6: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91caa61c-ecd9-4628-821e-7718459af438}" ma:internalName="TaxCatchAllLabel" ma:readOnly="true" ma:showField="CatchAllDataLabel" ma:web="77d4e1f2-3876-4648-b69c-be4af5dd7530">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91caa61c-ecd9-4628-821e-7718459af438}" ma:internalName="TaxCatchAll" ma:showField="CatchAllData" ma:web="77d4e1f2-3876-4648-b69c-be4af5dd7530">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7beddfa-113c-4110-9fa5-5dc67e55e965"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element name="LastSharedByUser" ma:index="31" nillable="true" ma:displayName="Last Shared By User" ma:description="" ma:internalName="LastSharedByUser" ma:readOnly="true">
      <xsd:simpleType>
        <xsd:restriction base="dms:Note">
          <xsd:maxLength value="255"/>
        </xsd:restriction>
      </xsd:simpleType>
    </xsd:element>
    <xsd:element name="LastSharedByTime" ma:index="3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9f6eef7d-6440-4a54-b22e-9b6e74864158" elementFormDefault="qualified">
    <xsd:import namespace="http://schemas.microsoft.com/office/2006/documentManagement/types"/>
    <xsd:import namespace="http://schemas.microsoft.com/office/infopath/2007/PartnerControls"/>
    <xsd:element name="MediaServiceMetadata" ma:index="33" nillable="true" ma:displayName="MediaServiceMetadata" ma:description="" ma:hidden="true" ma:internalName="MediaServiceMetadata" ma:readOnly="true">
      <xsd:simpleType>
        <xsd:restriction base="dms:Note"/>
      </xsd:simpleType>
    </xsd:element>
    <xsd:element name="MediaServiceFastMetadata" ma:index="34" nillable="true" ma:displayName="MediaServiceFastMetadata" ma:description="" ma:hidden="true" ma:internalName="MediaServiceFastMetadata" ma:readOnly="true">
      <xsd:simpleType>
        <xsd:restriction base="dms:Note"/>
      </xsd:simpleType>
    </xsd:element>
    <xsd:element name="MediaServiceDateTaken" ma:index="35" nillable="true" ma:displayName="MediaServiceDateTaken" ma:description="" ma:hidden="true" ma:internalName="MediaServiceDateTaken" ma:readOnly="true">
      <xsd:simpleType>
        <xsd:restriction base="dms:Text"/>
      </xsd:simpleType>
    </xsd:element>
    <xsd:element name="MediaServiceAutoTags" ma:index="36" nillable="true" ma:displayName="MediaServiceAutoTags" ma:description="" ma:internalName="MediaServiceAutoTags" ma:readOnly="true">
      <xsd:simpleType>
        <xsd:restriction base="dms:Text"/>
      </xsd:simpleType>
    </xsd:element>
    <xsd:element name="MediaServiceLocation" ma:index="37" nillable="true" ma:displayName="MediaServiceLocation" ma:description="" ma:internalName="MediaServiceLocation" ma:readOnly="true">
      <xsd:simpleType>
        <xsd:restriction base="dms:Text"/>
      </xsd:simpleType>
    </xsd:element>
    <xsd:element name="MediaServiceOCR" ma:index="38" nillable="true" ma:displayName="MediaServiceOCR" ma:internalName="MediaServiceOCR" ma:readOnly="true">
      <xsd:simpleType>
        <xsd:restriction base="dms:Note">
          <xsd:maxLength value="255"/>
        </xsd:restriction>
      </xsd:simpleType>
    </xsd:element>
    <xsd:element name="MediaServiceEventHashCode" ma:index="39" nillable="true" ma:displayName="MediaServiceEventHashCode" ma:hidden="true" ma:internalName="MediaServiceEventHashCode"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mso-contentType ?>
<FormTemplates xmlns="http://schemas.microsoft.com/sharepoint/v3/contenttype/forms">
  <Display>DocumentLibraryForm</Display>
  <Edit>DocumentLibraryForm</Edit>
  <New>DocumentLibraryForm</New>
</FormTemplates>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mso-contentType ?>
<SharedContentType xmlns="Microsoft.SharePoint.Taxonomy.ContentTypeSync" SourceId="29f62856-1543-49d4-a736-4569d363f533" ContentTypeId="0x0101" PreviousValue="false"/>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9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476B0AF5-7027-4B26-A903-929AB9DF3C99}">
  <ds:schemaRefs>
    <ds:schemaRef ds:uri="ESRI.ArcGIS.Mapping.OfficeIntegration.PowerPointInfo"/>
  </ds:schemaRefs>
</ds:datastoreItem>
</file>

<file path=customXml/itemProps10.xml><?xml version="1.0" encoding="utf-8"?>
<ds:datastoreItem xmlns:ds="http://schemas.openxmlformats.org/officeDocument/2006/customXml" ds:itemID="{3B80495C-BDCC-40E5-94DE-E1C652C64035}">
  <ds:schemaRefs>
    <ds:schemaRef ds:uri="ESRI.ArcGIS.Mapping.OfficeIntegration.PowerPointInfo"/>
  </ds:schemaRefs>
</ds:datastoreItem>
</file>

<file path=customXml/itemProps100.xml><?xml version="1.0" encoding="utf-8"?>
<ds:datastoreItem xmlns:ds="http://schemas.openxmlformats.org/officeDocument/2006/customXml" ds:itemID="{A8360046-0A5C-4800-8ABC-B81035211B97}">
  <ds:schemaRefs>
    <ds:schemaRef ds:uri="ESRI.ArcGIS.Mapping.OfficeIntegration.PowerPointInfo"/>
  </ds:schemaRefs>
</ds:datastoreItem>
</file>

<file path=customXml/itemProps101.xml><?xml version="1.0" encoding="utf-8"?>
<ds:datastoreItem xmlns:ds="http://schemas.openxmlformats.org/officeDocument/2006/customXml" ds:itemID="{0B73D496-7DCD-4865-9C4D-0158172670E6}">
  <ds:schemaRefs>
    <ds:schemaRef ds:uri="ESRI.ArcGIS.Mapping.OfficeIntegration.PowerPointInfo"/>
  </ds:schemaRefs>
</ds:datastoreItem>
</file>

<file path=customXml/itemProps11.xml><?xml version="1.0" encoding="utf-8"?>
<ds:datastoreItem xmlns:ds="http://schemas.openxmlformats.org/officeDocument/2006/customXml" ds:itemID="{B310E1F8-E204-49B1-AB45-1DC56D7B3E42}">
  <ds:schemaRefs>
    <ds:schemaRef ds:uri="ESRI.ArcGIS.Mapping.OfficeIntegration.PowerPointInfo"/>
  </ds:schemaRefs>
</ds:datastoreItem>
</file>

<file path=customXml/itemProps12.xml><?xml version="1.0" encoding="utf-8"?>
<ds:datastoreItem xmlns:ds="http://schemas.openxmlformats.org/officeDocument/2006/customXml" ds:itemID="{EA077B7E-1988-489E-9144-455EE783703E}">
  <ds:schemaRefs>
    <ds:schemaRef ds:uri="ESRI.ArcGIS.Mapping.OfficeIntegration.PowerPointInfo"/>
  </ds:schemaRefs>
</ds:datastoreItem>
</file>

<file path=customXml/itemProps13.xml><?xml version="1.0" encoding="utf-8"?>
<ds:datastoreItem xmlns:ds="http://schemas.openxmlformats.org/officeDocument/2006/customXml" ds:itemID="{2C7E3B68-3932-4387-9C13-08E0D83D2F29}">
  <ds:schemaRefs>
    <ds:schemaRef ds:uri="http://schemas.microsoft.com/office/infopath/2007/PartnerControls"/>
    <ds:schemaRef ds:uri="http://purl.org/dc/elements/1.1/"/>
    <ds:schemaRef ds:uri="http://schemas.microsoft.com/office/2006/metadata/properties"/>
    <ds:schemaRef ds:uri="4ffa91fb-a0ff-4ac5-b2db-65c790d184a4"/>
    <ds:schemaRef ds:uri="http://schemas.microsoft.com/sharepoint.v3"/>
    <ds:schemaRef ds:uri="http://schemas.microsoft.com/sharepoint/v3"/>
    <ds:schemaRef ds:uri="http://purl.org/dc/terms/"/>
    <ds:schemaRef ds:uri="07beddfa-113c-4110-9fa5-5dc67e55e965"/>
    <ds:schemaRef ds:uri="http://schemas.microsoft.com/sharepoint/v3/fields"/>
    <ds:schemaRef ds:uri="http://schemas.microsoft.com/office/2006/documentManagement/types"/>
    <ds:schemaRef ds:uri="http://schemas.openxmlformats.org/package/2006/metadata/core-properties"/>
    <ds:schemaRef ds:uri="9f6eef7d-6440-4a54-b22e-9b6e74864158"/>
    <ds:schemaRef ds:uri="http://www.w3.org/XML/1998/namespace"/>
    <ds:schemaRef ds:uri="http://purl.org/dc/dcmitype/"/>
  </ds:schemaRefs>
</ds:datastoreItem>
</file>

<file path=customXml/itemProps14.xml><?xml version="1.0" encoding="utf-8"?>
<ds:datastoreItem xmlns:ds="http://schemas.openxmlformats.org/officeDocument/2006/customXml" ds:itemID="{E39316DE-B1BC-413C-B5ED-2245BF9025AE}">
  <ds:schemaRefs>
    <ds:schemaRef ds:uri="ESRI.ArcGIS.Mapping.OfficeIntegration.PowerPointInfo"/>
  </ds:schemaRefs>
</ds:datastoreItem>
</file>

<file path=customXml/itemProps15.xml><?xml version="1.0" encoding="utf-8"?>
<ds:datastoreItem xmlns:ds="http://schemas.openxmlformats.org/officeDocument/2006/customXml" ds:itemID="{ECD73A1C-8392-4086-874E-FA5327C4398D}">
  <ds:schemaRefs>
    <ds:schemaRef ds:uri="ESRI.ArcGIS.Mapping.OfficeIntegration.PowerPointInfo"/>
  </ds:schemaRefs>
</ds:datastoreItem>
</file>

<file path=customXml/itemProps16.xml><?xml version="1.0" encoding="utf-8"?>
<ds:datastoreItem xmlns:ds="http://schemas.openxmlformats.org/officeDocument/2006/customXml" ds:itemID="{788061BB-07B7-4DE9-8FB4-D20A73696C51}">
  <ds:schemaRefs>
    <ds:schemaRef ds:uri="ESRI.ArcGIS.Mapping.OfficeIntegration.PowerPointInfo"/>
  </ds:schemaRefs>
</ds:datastoreItem>
</file>

<file path=customXml/itemProps17.xml><?xml version="1.0" encoding="utf-8"?>
<ds:datastoreItem xmlns:ds="http://schemas.openxmlformats.org/officeDocument/2006/customXml" ds:itemID="{54C9A2F5-AB01-461E-9F32-527EA269A531}">
  <ds:schemaRefs>
    <ds:schemaRef ds:uri="ESRI.ArcGIS.Mapping.OfficeIntegration.PowerPointInfo"/>
  </ds:schemaRefs>
</ds:datastoreItem>
</file>

<file path=customXml/itemProps18.xml><?xml version="1.0" encoding="utf-8"?>
<ds:datastoreItem xmlns:ds="http://schemas.openxmlformats.org/officeDocument/2006/customXml" ds:itemID="{7EDAF389-ED53-47B6-A2EA-E63DAD205FA8}">
  <ds:schemaRefs>
    <ds:schemaRef ds:uri="ESRI.ArcGIS.Mapping.OfficeIntegration.PowerPointInfo"/>
  </ds:schemaRefs>
</ds:datastoreItem>
</file>

<file path=customXml/itemProps19.xml><?xml version="1.0" encoding="utf-8"?>
<ds:datastoreItem xmlns:ds="http://schemas.openxmlformats.org/officeDocument/2006/customXml" ds:itemID="{204776D5-1E19-4EC9-B74A-EEDC837982F8}">
  <ds:schemaRefs>
    <ds:schemaRef ds:uri="ESRI.ArcGIS.Mapping.OfficeIntegration.PowerPointInfo"/>
  </ds:schemaRefs>
</ds:datastoreItem>
</file>

<file path=customXml/itemProps2.xml><?xml version="1.0" encoding="utf-8"?>
<ds:datastoreItem xmlns:ds="http://schemas.openxmlformats.org/officeDocument/2006/customXml" ds:itemID="{5C7D3292-2D86-44C2-97D6-5AD9F8A7C517}">
  <ds:schemaRefs>
    <ds:schemaRef ds:uri="ESRI.ArcGIS.Mapping.OfficeIntegration.PowerPointInfo"/>
  </ds:schemaRefs>
</ds:datastoreItem>
</file>

<file path=customXml/itemProps20.xml><?xml version="1.0" encoding="utf-8"?>
<ds:datastoreItem xmlns:ds="http://schemas.openxmlformats.org/officeDocument/2006/customXml" ds:itemID="{203724DA-45BE-452C-A367-E8FDF7EB18D2}">
  <ds:schemaRefs>
    <ds:schemaRef ds:uri="ESRI.ArcGIS.Mapping.OfficeIntegration.PowerPointInfo"/>
  </ds:schemaRefs>
</ds:datastoreItem>
</file>

<file path=customXml/itemProps21.xml><?xml version="1.0" encoding="utf-8"?>
<ds:datastoreItem xmlns:ds="http://schemas.openxmlformats.org/officeDocument/2006/customXml" ds:itemID="{D0870614-E9EA-421D-B8CA-44FBE8C85A4B}">
  <ds:schemaRefs>
    <ds:schemaRef ds:uri="ESRI.ArcGIS.Mapping.OfficeIntegration.PowerPointInfo"/>
  </ds:schemaRefs>
</ds:datastoreItem>
</file>

<file path=customXml/itemProps22.xml><?xml version="1.0" encoding="utf-8"?>
<ds:datastoreItem xmlns:ds="http://schemas.openxmlformats.org/officeDocument/2006/customXml" ds:itemID="{7F02AF5B-026D-44AD-BBA7-CA2A45620331}">
  <ds:schemaRefs>
    <ds:schemaRef ds:uri="ESRI.ArcGIS.Mapping.OfficeIntegration.PowerPointInfo"/>
  </ds:schemaRefs>
</ds:datastoreItem>
</file>

<file path=customXml/itemProps23.xml><?xml version="1.0" encoding="utf-8"?>
<ds:datastoreItem xmlns:ds="http://schemas.openxmlformats.org/officeDocument/2006/customXml" ds:itemID="{4638D7F1-E6B6-4C89-A840-BE1E4EFF6CFF}">
  <ds:schemaRefs>
    <ds:schemaRef ds:uri="ESRI.ArcGIS.Mapping.OfficeIntegration.PowerPointInfo"/>
  </ds:schemaRefs>
</ds:datastoreItem>
</file>

<file path=customXml/itemProps24.xml><?xml version="1.0" encoding="utf-8"?>
<ds:datastoreItem xmlns:ds="http://schemas.openxmlformats.org/officeDocument/2006/customXml" ds:itemID="{4580FD74-E3A6-4A66-9C86-E8A1D8980DCD}">
  <ds:schemaRefs>
    <ds:schemaRef ds:uri="ESRI.ArcGIS.Mapping.OfficeIntegration.PowerPointInfo"/>
  </ds:schemaRefs>
</ds:datastoreItem>
</file>

<file path=customXml/itemProps25.xml><?xml version="1.0" encoding="utf-8"?>
<ds:datastoreItem xmlns:ds="http://schemas.openxmlformats.org/officeDocument/2006/customXml" ds:itemID="{11ED03D2-4A47-49A4-B2C0-839F43ED63CD}">
  <ds:schemaRefs>
    <ds:schemaRef ds:uri="ESRI.ArcGIS.Mapping.OfficeIntegration.PowerPointInfo"/>
  </ds:schemaRefs>
</ds:datastoreItem>
</file>

<file path=customXml/itemProps26.xml><?xml version="1.0" encoding="utf-8"?>
<ds:datastoreItem xmlns:ds="http://schemas.openxmlformats.org/officeDocument/2006/customXml" ds:itemID="{E9B71F0D-13C9-4774-A967-ADFA9C998AAF}">
  <ds:schemaRefs>
    <ds:schemaRef ds:uri="ESRI.ArcGIS.Mapping.OfficeIntegration.PowerPointInfo"/>
  </ds:schemaRefs>
</ds:datastoreItem>
</file>

<file path=customXml/itemProps27.xml><?xml version="1.0" encoding="utf-8"?>
<ds:datastoreItem xmlns:ds="http://schemas.openxmlformats.org/officeDocument/2006/customXml" ds:itemID="{26AC3B66-15AA-48F5-B5F0-EABB8B14740A}">
  <ds:schemaRefs>
    <ds:schemaRef ds:uri="ESRI.ArcGIS.Mapping.OfficeIntegration.PowerPointInfo"/>
  </ds:schemaRefs>
</ds:datastoreItem>
</file>

<file path=customXml/itemProps28.xml><?xml version="1.0" encoding="utf-8"?>
<ds:datastoreItem xmlns:ds="http://schemas.openxmlformats.org/officeDocument/2006/customXml" ds:itemID="{DFFA0394-A687-4C66-AE9B-D9E7A7474FBA}">
  <ds:schemaRefs>
    <ds:schemaRef ds:uri="ESRI.ArcGIS.Mapping.OfficeIntegration.PowerPointInfo"/>
  </ds:schemaRefs>
</ds:datastoreItem>
</file>

<file path=customXml/itemProps29.xml><?xml version="1.0" encoding="utf-8"?>
<ds:datastoreItem xmlns:ds="http://schemas.openxmlformats.org/officeDocument/2006/customXml" ds:itemID="{DD303DE6-10F4-4BA5-A4D1-06D23800D2A4}">
  <ds:schemaRefs>
    <ds:schemaRef ds:uri="ESRI.ArcGIS.Mapping.OfficeIntegration.PowerPointInfo"/>
  </ds:schemaRefs>
</ds:datastoreItem>
</file>

<file path=customXml/itemProps3.xml><?xml version="1.0" encoding="utf-8"?>
<ds:datastoreItem xmlns:ds="http://schemas.openxmlformats.org/officeDocument/2006/customXml" ds:itemID="{A7CC818F-E176-4CEA-BC49-AE0B01984CE6}">
  <ds:schemaRefs>
    <ds:schemaRef ds:uri="ESRI.ArcGIS.Mapping.OfficeIntegration.PowerPointInfo"/>
  </ds:schemaRefs>
</ds:datastoreItem>
</file>

<file path=customXml/itemProps30.xml><?xml version="1.0" encoding="utf-8"?>
<ds:datastoreItem xmlns:ds="http://schemas.openxmlformats.org/officeDocument/2006/customXml" ds:itemID="{B840DE87-0000-4A92-8CA8-8BC1B6408C61}">
  <ds:schemaRefs>
    <ds:schemaRef ds:uri="ESRI.ArcGIS.Mapping.OfficeIntegration.PowerPointInfo"/>
  </ds:schemaRefs>
</ds:datastoreItem>
</file>

<file path=customXml/itemProps31.xml><?xml version="1.0" encoding="utf-8"?>
<ds:datastoreItem xmlns:ds="http://schemas.openxmlformats.org/officeDocument/2006/customXml" ds:itemID="{D44784B8-AAB8-4DF0-802D-730E3507C2CB}">
  <ds:schemaRefs>
    <ds:schemaRef ds:uri="ESRI.ArcGIS.Mapping.OfficeIntegration.PowerPointInfo"/>
  </ds:schemaRefs>
</ds:datastoreItem>
</file>

<file path=customXml/itemProps32.xml><?xml version="1.0" encoding="utf-8"?>
<ds:datastoreItem xmlns:ds="http://schemas.openxmlformats.org/officeDocument/2006/customXml" ds:itemID="{1E0C265D-8C89-4210-9270-6ECD54B8B5C6}">
  <ds:schemaRefs>
    <ds:schemaRef ds:uri="ESRI.ArcGIS.Mapping.OfficeIntegration.PowerPointInfo"/>
  </ds:schemaRefs>
</ds:datastoreItem>
</file>

<file path=customXml/itemProps33.xml><?xml version="1.0" encoding="utf-8"?>
<ds:datastoreItem xmlns:ds="http://schemas.openxmlformats.org/officeDocument/2006/customXml" ds:itemID="{2AC3354E-BA4B-4A8B-80A7-9E2CBA80A3F1}">
  <ds:schemaRefs>
    <ds:schemaRef ds:uri="ESRI.ArcGIS.Mapping.OfficeIntegration.PowerPointInfo"/>
  </ds:schemaRefs>
</ds:datastoreItem>
</file>

<file path=customXml/itemProps34.xml><?xml version="1.0" encoding="utf-8"?>
<ds:datastoreItem xmlns:ds="http://schemas.openxmlformats.org/officeDocument/2006/customXml" ds:itemID="{315A5622-9A85-4B2A-80AE-B32DC2D5E962}">
  <ds:schemaRefs>
    <ds:schemaRef ds:uri="ESRI.ArcGIS.Mapping.OfficeIntegration.PowerPointInfo"/>
  </ds:schemaRefs>
</ds:datastoreItem>
</file>

<file path=customXml/itemProps35.xml><?xml version="1.0" encoding="utf-8"?>
<ds:datastoreItem xmlns:ds="http://schemas.openxmlformats.org/officeDocument/2006/customXml" ds:itemID="{D5F897F4-DFB4-4B73-936E-2D9E5E3469F7}">
  <ds:schemaRefs>
    <ds:schemaRef ds:uri="ESRI.ArcGIS.Mapping.OfficeIntegration.PowerPointInfo"/>
  </ds:schemaRefs>
</ds:datastoreItem>
</file>

<file path=customXml/itemProps36.xml><?xml version="1.0" encoding="utf-8"?>
<ds:datastoreItem xmlns:ds="http://schemas.openxmlformats.org/officeDocument/2006/customXml" ds:itemID="{41E1AF7B-10BC-4373-9982-989472E7CE9C}">
  <ds:schemaRefs>
    <ds:schemaRef ds:uri="ESRI.ArcGIS.Mapping.OfficeIntegration.PowerPointInfo"/>
  </ds:schemaRefs>
</ds:datastoreItem>
</file>

<file path=customXml/itemProps37.xml><?xml version="1.0" encoding="utf-8"?>
<ds:datastoreItem xmlns:ds="http://schemas.openxmlformats.org/officeDocument/2006/customXml" ds:itemID="{81AF83FD-DE98-4C88-91E5-6EBC365B360D}">
  <ds:schemaRefs>
    <ds:schemaRef ds:uri="ESRI.ArcGIS.Mapping.OfficeIntegration.PowerPointInfo"/>
  </ds:schemaRefs>
</ds:datastoreItem>
</file>

<file path=customXml/itemProps38.xml><?xml version="1.0" encoding="utf-8"?>
<ds:datastoreItem xmlns:ds="http://schemas.openxmlformats.org/officeDocument/2006/customXml" ds:itemID="{AE1B8FE3-498F-455C-B3EA-B3EEBF2C6AB2}">
  <ds:schemaRefs>
    <ds:schemaRef ds:uri="ESRI.ArcGIS.Mapping.OfficeIntegration.PowerPointInfo"/>
  </ds:schemaRefs>
</ds:datastoreItem>
</file>

<file path=customXml/itemProps39.xml><?xml version="1.0" encoding="utf-8"?>
<ds:datastoreItem xmlns:ds="http://schemas.openxmlformats.org/officeDocument/2006/customXml" ds:itemID="{210B797E-74DA-4DB0-858E-BDCEF73B1127}">
  <ds:schemaRefs>
    <ds:schemaRef ds:uri="ESRI.ArcGIS.Mapping.OfficeIntegration.PowerPointInfo"/>
  </ds:schemaRefs>
</ds:datastoreItem>
</file>

<file path=customXml/itemProps4.xml><?xml version="1.0" encoding="utf-8"?>
<ds:datastoreItem xmlns:ds="http://schemas.openxmlformats.org/officeDocument/2006/customXml" ds:itemID="{B996D886-7232-41EA-888D-1683A2418771}">
  <ds:schemaRefs>
    <ds:schemaRef ds:uri="ESRI.ArcGIS.Mapping.OfficeIntegration.PowerPointInfo"/>
  </ds:schemaRefs>
</ds:datastoreItem>
</file>

<file path=customXml/itemProps40.xml><?xml version="1.0" encoding="utf-8"?>
<ds:datastoreItem xmlns:ds="http://schemas.openxmlformats.org/officeDocument/2006/customXml" ds:itemID="{47FD3BFE-CCFA-4D43-8389-86BFE16D7BE1}">
  <ds:schemaRefs>
    <ds:schemaRef ds:uri="ESRI.ArcGIS.Mapping.OfficeIntegration.PowerPointInfo"/>
  </ds:schemaRefs>
</ds:datastoreItem>
</file>

<file path=customXml/itemProps41.xml><?xml version="1.0" encoding="utf-8"?>
<ds:datastoreItem xmlns:ds="http://schemas.openxmlformats.org/officeDocument/2006/customXml" ds:itemID="{F4D8CF0E-AC7A-467A-B9D1-6842E9AFBFDF}">
  <ds:schemaRefs>
    <ds:schemaRef ds:uri="ESRI.ArcGIS.Mapping.OfficeIntegration.PowerPointInfo"/>
  </ds:schemaRefs>
</ds:datastoreItem>
</file>

<file path=customXml/itemProps42.xml><?xml version="1.0" encoding="utf-8"?>
<ds:datastoreItem xmlns:ds="http://schemas.openxmlformats.org/officeDocument/2006/customXml" ds:itemID="{64D5BE9C-1B8F-441B-8F83-574132A40468}">
  <ds:schemaRefs>
    <ds:schemaRef ds:uri="ESRI.ArcGIS.Mapping.OfficeIntegration.PowerPointInfo"/>
  </ds:schemaRefs>
</ds:datastoreItem>
</file>

<file path=customXml/itemProps43.xml><?xml version="1.0" encoding="utf-8"?>
<ds:datastoreItem xmlns:ds="http://schemas.openxmlformats.org/officeDocument/2006/customXml" ds:itemID="{D9A7EB53-83A3-4B0C-8432-3EECC94EE89C}">
  <ds:schemaRefs>
    <ds:schemaRef ds:uri="ESRI.ArcGIS.Mapping.OfficeIntegration.PowerPointInfo"/>
  </ds:schemaRefs>
</ds:datastoreItem>
</file>

<file path=customXml/itemProps44.xml><?xml version="1.0" encoding="utf-8"?>
<ds:datastoreItem xmlns:ds="http://schemas.openxmlformats.org/officeDocument/2006/customXml" ds:itemID="{9D253BE1-48A5-4E07-89DF-16960436B9F2}">
  <ds:schemaRefs>
    <ds:schemaRef ds:uri="ESRI.ArcGIS.Mapping.OfficeIntegration.PowerPointInfo"/>
  </ds:schemaRefs>
</ds:datastoreItem>
</file>

<file path=customXml/itemProps45.xml><?xml version="1.0" encoding="utf-8"?>
<ds:datastoreItem xmlns:ds="http://schemas.openxmlformats.org/officeDocument/2006/customXml" ds:itemID="{262A0717-BF20-4596-9411-48E9DA41E063}">
  <ds:schemaRefs>
    <ds:schemaRef ds:uri="ESRI.ArcGIS.Mapping.OfficeIntegration.PowerPointInfo"/>
  </ds:schemaRefs>
</ds:datastoreItem>
</file>

<file path=customXml/itemProps46.xml><?xml version="1.0" encoding="utf-8"?>
<ds:datastoreItem xmlns:ds="http://schemas.openxmlformats.org/officeDocument/2006/customXml" ds:itemID="{E1998912-DBDA-46FC-B7B7-210973B1DED3}">
  <ds:schemaRefs>
    <ds:schemaRef ds:uri="ESRI.ArcGIS.Mapping.OfficeIntegration.PowerPointInfo"/>
  </ds:schemaRefs>
</ds:datastoreItem>
</file>

<file path=customXml/itemProps47.xml><?xml version="1.0" encoding="utf-8"?>
<ds:datastoreItem xmlns:ds="http://schemas.openxmlformats.org/officeDocument/2006/customXml" ds:itemID="{59769410-B1BD-4D41-BA0F-321F52FD63AA}">
  <ds:schemaRefs>
    <ds:schemaRef ds:uri="ESRI.ArcGIS.Mapping.OfficeIntegration.PowerPointInfo"/>
  </ds:schemaRefs>
</ds:datastoreItem>
</file>

<file path=customXml/itemProps48.xml><?xml version="1.0" encoding="utf-8"?>
<ds:datastoreItem xmlns:ds="http://schemas.openxmlformats.org/officeDocument/2006/customXml" ds:itemID="{38E568FB-6F52-4B44-B52F-6436AACDABCA}">
  <ds:schemaRefs>
    <ds:schemaRef ds:uri="ESRI.ArcGIS.Mapping.OfficeIntegration.PowerPointInfo"/>
  </ds:schemaRefs>
</ds:datastoreItem>
</file>

<file path=customXml/itemProps49.xml><?xml version="1.0" encoding="utf-8"?>
<ds:datastoreItem xmlns:ds="http://schemas.openxmlformats.org/officeDocument/2006/customXml" ds:itemID="{59DAFC9E-EB6F-458C-B218-8000595A5AA1}">
  <ds:schemaRefs>
    <ds:schemaRef ds:uri="ESRI.ArcGIS.Mapping.OfficeIntegration.PowerPointInfo"/>
  </ds:schemaRefs>
</ds:datastoreItem>
</file>

<file path=customXml/itemProps5.xml><?xml version="1.0" encoding="utf-8"?>
<ds:datastoreItem xmlns:ds="http://schemas.openxmlformats.org/officeDocument/2006/customXml" ds:itemID="{8BDF5E05-1540-4AEF-9005-F59BB06D7915}">
  <ds:schemaRefs>
    <ds:schemaRef ds:uri="ESRI.ArcGIS.Mapping.OfficeIntegration.PowerPointInfo"/>
  </ds:schemaRefs>
</ds:datastoreItem>
</file>

<file path=customXml/itemProps50.xml><?xml version="1.0" encoding="utf-8"?>
<ds:datastoreItem xmlns:ds="http://schemas.openxmlformats.org/officeDocument/2006/customXml" ds:itemID="{45CC9CAF-41D3-4C4D-8182-D28ECE93F16C}">
  <ds:schemaRefs>
    <ds:schemaRef ds:uri="ESRI.ArcGIS.Mapping.OfficeIntegration.PowerPointInfo"/>
  </ds:schemaRefs>
</ds:datastoreItem>
</file>

<file path=customXml/itemProps51.xml><?xml version="1.0" encoding="utf-8"?>
<ds:datastoreItem xmlns:ds="http://schemas.openxmlformats.org/officeDocument/2006/customXml" ds:itemID="{EC4DD4C0-E73D-4B74-8E16-85A82C626F7C}">
  <ds:schemaRefs>
    <ds:schemaRef ds:uri="ESRI.ArcGIS.Mapping.OfficeIntegration.PowerPointInfo"/>
  </ds:schemaRefs>
</ds:datastoreItem>
</file>

<file path=customXml/itemProps52.xml><?xml version="1.0" encoding="utf-8"?>
<ds:datastoreItem xmlns:ds="http://schemas.openxmlformats.org/officeDocument/2006/customXml" ds:itemID="{4D1D94A2-2E59-419F-8F36-05B7502C1A64}">
  <ds:schemaRefs>
    <ds:schemaRef ds:uri="ESRI.ArcGIS.Mapping.OfficeIntegration.PowerPointInfo"/>
  </ds:schemaRefs>
</ds:datastoreItem>
</file>

<file path=customXml/itemProps53.xml><?xml version="1.0" encoding="utf-8"?>
<ds:datastoreItem xmlns:ds="http://schemas.openxmlformats.org/officeDocument/2006/customXml" ds:itemID="{DD0BE165-0DF0-4635-8778-AF84A698EF7F}">
  <ds:schemaRefs>
    <ds:schemaRef ds:uri="ESRI.ArcGIS.Mapping.OfficeIntegration.PowerPointInfo"/>
  </ds:schemaRefs>
</ds:datastoreItem>
</file>

<file path=customXml/itemProps54.xml><?xml version="1.0" encoding="utf-8"?>
<ds:datastoreItem xmlns:ds="http://schemas.openxmlformats.org/officeDocument/2006/customXml" ds:itemID="{2A075B31-DCE6-4CCA-82C6-4DD18F385028}">
  <ds:schemaRefs>
    <ds:schemaRef ds:uri="ESRI.ArcGIS.Mapping.OfficeIntegration.PowerPointInfo"/>
  </ds:schemaRefs>
</ds:datastoreItem>
</file>

<file path=customXml/itemProps55.xml><?xml version="1.0" encoding="utf-8"?>
<ds:datastoreItem xmlns:ds="http://schemas.openxmlformats.org/officeDocument/2006/customXml" ds:itemID="{4CAAD091-2BBA-4AC8-9C28-7348D3A9C9D9}">
  <ds:schemaRefs>
    <ds:schemaRef ds:uri="ESRI.ArcGIS.Mapping.OfficeIntegration.PowerPointInfo"/>
  </ds:schemaRefs>
</ds:datastoreItem>
</file>

<file path=customXml/itemProps56.xml><?xml version="1.0" encoding="utf-8"?>
<ds:datastoreItem xmlns:ds="http://schemas.openxmlformats.org/officeDocument/2006/customXml" ds:itemID="{5D2DFB0A-CC5C-40C8-9AED-C9D08294E863}">
  <ds:schemaRefs>
    <ds:schemaRef ds:uri="ESRI.ArcGIS.Mapping.OfficeIntegration.PowerPointInfo"/>
  </ds:schemaRefs>
</ds:datastoreItem>
</file>

<file path=customXml/itemProps57.xml><?xml version="1.0" encoding="utf-8"?>
<ds:datastoreItem xmlns:ds="http://schemas.openxmlformats.org/officeDocument/2006/customXml" ds:itemID="{81A7FD9D-3D0C-46E7-ACFF-FEFCFDB86F18}">
  <ds:schemaRefs>
    <ds:schemaRef ds:uri="ESRI.ArcGIS.Mapping.OfficeIntegration.PowerPointInfo"/>
  </ds:schemaRefs>
</ds:datastoreItem>
</file>

<file path=customXml/itemProps58.xml><?xml version="1.0" encoding="utf-8"?>
<ds:datastoreItem xmlns:ds="http://schemas.openxmlformats.org/officeDocument/2006/customXml" ds:itemID="{EF8B582B-E8C7-4FE1-9165-0940400F9D63}">
  <ds:schemaRefs>
    <ds:schemaRef ds:uri="ESRI.ArcGIS.Mapping.OfficeIntegration.PowerPointInfo"/>
  </ds:schemaRefs>
</ds:datastoreItem>
</file>

<file path=customXml/itemProps59.xml><?xml version="1.0" encoding="utf-8"?>
<ds:datastoreItem xmlns:ds="http://schemas.openxmlformats.org/officeDocument/2006/customXml" ds:itemID="{3F607778-35E2-4F51-9678-8E7E83B866D6}">
  <ds:schemaRefs>
    <ds:schemaRef ds:uri="ESRI.ArcGIS.Mapping.OfficeIntegration.PowerPointInfo"/>
  </ds:schemaRefs>
</ds:datastoreItem>
</file>

<file path=customXml/itemProps6.xml><?xml version="1.0" encoding="utf-8"?>
<ds:datastoreItem xmlns:ds="http://schemas.openxmlformats.org/officeDocument/2006/customXml" ds:itemID="{808E7C5B-042D-4B0B-B011-D3145E8A929E}">
  <ds:schemaRefs>
    <ds:schemaRef ds:uri="ESRI.ArcGIS.Mapping.OfficeIntegration.PowerPointInfo"/>
  </ds:schemaRefs>
</ds:datastoreItem>
</file>

<file path=customXml/itemProps60.xml><?xml version="1.0" encoding="utf-8"?>
<ds:datastoreItem xmlns:ds="http://schemas.openxmlformats.org/officeDocument/2006/customXml" ds:itemID="{53AC08E6-09B8-4226-9AB3-6E4E86814AB2}">
  <ds:schemaRefs>
    <ds:schemaRef ds:uri="ESRI.ArcGIS.Mapping.OfficeIntegration.PowerPointInfo"/>
  </ds:schemaRefs>
</ds:datastoreItem>
</file>

<file path=customXml/itemProps61.xml><?xml version="1.0" encoding="utf-8"?>
<ds:datastoreItem xmlns:ds="http://schemas.openxmlformats.org/officeDocument/2006/customXml" ds:itemID="{4BD799F2-0A1B-4D7E-A246-EC197A4695A5}">
  <ds:schemaRefs>
    <ds:schemaRef ds:uri="ESRI.ArcGIS.Mapping.OfficeIntegration.PowerPointInfo"/>
  </ds:schemaRefs>
</ds:datastoreItem>
</file>

<file path=customXml/itemProps62.xml><?xml version="1.0" encoding="utf-8"?>
<ds:datastoreItem xmlns:ds="http://schemas.openxmlformats.org/officeDocument/2006/customXml" ds:itemID="{98787BA0-D2D2-479D-976B-5B18ACDA5015}">
  <ds:schemaRefs>
    <ds:schemaRef ds:uri="ESRI.ArcGIS.Mapping.OfficeIntegration.PowerPointInfo"/>
  </ds:schemaRefs>
</ds:datastoreItem>
</file>

<file path=customXml/itemProps63.xml><?xml version="1.0" encoding="utf-8"?>
<ds:datastoreItem xmlns:ds="http://schemas.openxmlformats.org/officeDocument/2006/customXml" ds:itemID="{B116129B-641B-47CC-A16E-A66EB0A4F9AF}">
  <ds:schemaRefs>
    <ds:schemaRef ds:uri="ESRI.ArcGIS.Mapping.OfficeIntegration.PowerPointInfo"/>
  </ds:schemaRefs>
</ds:datastoreItem>
</file>

<file path=customXml/itemProps64.xml><?xml version="1.0" encoding="utf-8"?>
<ds:datastoreItem xmlns:ds="http://schemas.openxmlformats.org/officeDocument/2006/customXml" ds:itemID="{94CBA3B2-2724-4D16-822C-31ACB77AE4F0}">
  <ds:schemaRefs>
    <ds:schemaRef ds:uri="ESRI.ArcGIS.Mapping.OfficeIntegration.PowerPointInfo"/>
  </ds:schemaRefs>
</ds:datastoreItem>
</file>

<file path=customXml/itemProps65.xml><?xml version="1.0" encoding="utf-8"?>
<ds:datastoreItem xmlns:ds="http://schemas.openxmlformats.org/officeDocument/2006/customXml" ds:itemID="{B9C75E7E-4079-44A7-96E9-DF728AE4DF96}">
  <ds:schemaRefs>
    <ds:schemaRef ds:uri="ESRI.ArcGIS.Mapping.OfficeIntegration.PowerPointInfo"/>
  </ds:schemaRefs>
</ds:datastoreItem>
</file>

<file path=customXml/itemProps66.xml><?xml version="1.0" encoding="utf-8"?>
<ds:datastoreItem xmlns:ds="http://schemas.openxmlformats.org/officeDocument/2006/customXml" ds:itemID="{57DFCA03-7136-4A61-92C6-24FB41BCAC50}">
  <ds:schemaRefs>
    <ds:schemaRef ds:uri="ESRI.ArcGIS.Mapping.OfficeIntegration.PowerPointInfo"/>
  </ds:schemaRefs>
</ds:datastoreItem>
</file>

<file path=customXml/itemProps67.xml><?xml version="1.0" encoding="utf-8"?>
<ds:datastoreItem xmlns:ds="http://schemas.openxmlformats.org/officeDocument/2006/customXml" ds:itemID="{42233F48-9321-4829-967C-73102055F20E}">
  <ds:schemaRefs>
    <ds:schemaRef ds:uri="ESRI.ArcGIS.Mapping.OfficeIntegration.PowerPointInfo"/>
  </ds:schemaRefs>
</ds:datastoreItem>
</file>

<file path=customXml/itemProps68.xml><?xml version="1.0" encoding="utf-8"?>
<ds:datastoreItem xmlns:ds="http://schemas.openxmlformats.org/officeDocument/2006/customXml" ds:itemID="{D0B02E4D-5139-4757-B5D4-F8841D3E5A29}">
  <ds:schemaRefs>
    <ds:schemaRef ds:uri="ESRI.ArcGIS.Mapping.OfficeIntegration.PowerPointInfo"/>
  </ds:schemaRefs>
</ds:datastoreItem>
</file>

<file path=customXml/itemProps69.xml><?xml version="1.0" encoding="utf-8"?>
<ds:datastoreItem xmlns:ds="http://schemas.openxmlformats.org/officeDocument/2006/customXml" ds:itemID="{ECCAD77C-C942-4066-90C2-370C0E44CD09}">
  <ds:schemaRefs>
    <ds:schemaRef ds:uri="ESRI.ArcGIS.Mapping.OfficeIntegration.PowerPointInfo"/>
  </ds:schemaRefs>
</ds:datastoreItem>
</file>

<file path=customXml/itemProps7.xml><?xml version="1.0" encoding="utf-8"?>
<ds:datastoreItem xmlns:ds="http://schemas.openxmlformats.org/officeDocument/2006/customXml" ds:itemID="{E989F984-0E69-4C10-AE39-33CFCC2882E4}">
  <ds:schemaRefs>
    <ds:schemaRef ds:uri="ESRI.ArcGIS.Mapping.OfficeIntegration.PowerPointInfo"/>
  </ds:schemaRefs>
</ds:datastoreItem>
</file>

<file path=customXml/itemProps70.xml><?xml version="1.0" encoding="utf-8"?>
<ds:datastoreItem xmlns:ds="http://schemas.openxmlformats.org/officeDocument/2006/customXml" ds:itemID="{8E5A9B25-AAB5-442A-8490-09B542496431}">
  <ds:schemaRefs>
    <ds:schemaRef ds:uri="ESRI.ArcGIS.Mapping.OfficeIntegration.PowerPointInfo"/>
  </ds:schemaRefs>
</ds:datastoreItem>
</file>

<file path=customXml/itemProps71.xml><?xml version="1.0" encoding="utf-8"?>
<ds:datastoreItem xmlns:ds="http://schemas.openxmlformats.org/officeDocument/2006/customXml" ds:itemID="{585CBEA9-F84E-484A-AFA7-844F986F64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07beddfa-113c-4110-9fa5-5dc67e55e965"/>
    <ds:schemaRef ds:uri="9f6eef7d-6440-4a54-b22e-9b6e748641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72.xml><?xml version="1.0" encoding="utf-8"?>
<ds:datastoreItem xmlns:ds="http://schemas.openxmlformats.org/officeDocument/2006/customXml" ds:itemID="{210F03AE-77F1-4CD3-B81F-3C6F3B12AB1F}">
  <ds:schemaRefs>
    <ds:schemaRef ds:uri="ESRI.ArcGIS.Mapping.OfficeIntegration.PowerPointInfo"/>
  </ds:schemaRefs>
</ds:datastoreItem>
</file>

<file path=customXml/itemProps73.xml><?xml version="1.0" encoding="utf-8"?>
<ds:datastoreItem xmlns:ds="http://schemas.openxmlformats.org/officeDocument/2006/customXml" ds:itemID="{54F560FC-0642-484F-B275-0427C81A52CA}">
  <ds:schemaRefs>
    <ds:schemaRef ds:uri="ESRI.ArcGIS.Mapping.OfficeIntegration.PowerPointInfo"/>
  </ds:schemaRefs>
</ds:datastoreItem>
</file>

<file path=customXml/itemProps74.xml><?xml version="1.0" encoding="utf-8"?>
<ds:datastoreItem xmlns:ds="http://schemas.openxmlformats.org/officeDocument/2006/customXml" ds:itemID="{115080E9-2CF5-4E12-AD4C-2FA1EACD68E7}">
  <ds:schemaRefs>
    <ds:schemaRef ds:uri="ESRI.ArcGIS.Mapping.OfficeIntegration.PowerPointInfo"/>
  </ds:schemaRefs>
</ds:datastoreItem>
</file>

<file path=customXml/itemProps75.xml><?xml version="1.0" encoding="utf-8"?>
<ds:datastoreItem xmlns:ds="http://schemas.openxmlformats.org/officeDocument/2006/customXml" ds:itemID="{519F273A-7A2E-4914-ACDC-74A665B01082}">
  <ds:schemaRefs>
    <ds:schemaRef ds:uri="ESRI.ArcGIS.Mapping.OfficeIntegration.PowerPointInfo"/>
  </ds:schemaRefs>
</ds:datastoreItem>
</file>

<file path=customXml/itemProps76.xml><?xml version="1.0" encoding="utf-8"?>
<ds:datastoreItem xmlns:ds="http://schemas.openxmlformats.org/officeDocument/2006/customXml" ds:itemID="{011AFD05-2287-46ED-B974-6817F81CC3B4}">
  <ds:schemaRefs>
    <ds:schemaRef ds:uri="ESRI.ArcGIS.Mapping.OfficeIntegration.PowerPointInfo"/>
  </ds:schemaRefs>
</ds:datastoreItem>
</file>

<file path=customXml/itemProps77.xml><?xml version="1.0" encoding="utf-8"?>
<ds:datastoreItem xmlns:ds="http://schemas.openxmlformats.org/officeDocument/2006/customXml" ds:itemID="{E2643946-9EC6-4C42-A4FD-EB6981B4C35B}">
  <ds:schemaRefs>
    <ds:schemaRef ds:uri="ESRI.ArcGIS.Mapping.OfficeIntegration.PowerPointInfo"/>
  </ds:schemaRefs>
</ds:datastoreItem>
</file>

<file path=customXml/itemProps78.xml><?xml version="1.0" encoding="utf-8"?>
<ds:datastoreItem xmlns:ds="http://schemas.openxmlformats.org/officeDocument/2006/customXml" ds:itemID="{D8887859-FD86-4993-A4B4-0CFD931E5B28}">
  <ds:schemaRefs>
    <ds:schemaRef ds:uri="ESRI.ArcGIS.Mapping.OfficeIntegration.PowerPointInfo"/>
  </ds:schemaRefs>
</ds:datastoreItem>
</file>

<file path=customXml/itemProps79.xml><?xml version="1.0" encoding="utf-8"?>
<ds:datastoreItem xmlns:ds="http://schemas.openxmlformats.org/officeDocument/2006/customXml" ds:itemID="{24A5C8D1-29D7-4AC4-BF4B-7A853B4A8F5B}">
  <ds:schemaRefs>
    <ds:schemaRef ds:uri="ESRI.ArcGIS.Mapping.OfficeIntegration.PowerPointInfo"/>
  </ds:schemaRefs>
</ds:datastoreItem>
</file>

<file path=customXml/itemProps8.xml><?xml version="1.0" encoding="utf-8"?>
<ds:datastoreItem xmlns:ds="http://schemas.openxmlformats.org/officeDocument/2006/customXml" ds:itemID="{BA18BEDC-77B9-4232-8844-CB897F9F5B06}">
  <ds:schemaRefs>
    <ds:schemaRef ds:uri="ESRI.ArcGIS.Mapping.OfficeIntegration.PowerPointInfo"/>
  </ds:schemaRefs>
</ds:datastoreItem>
</file>

<file path=customXml/itemProps80.xml><?xml version="1.0" encoding="utf-8"?>
<ds:datastoreItem xmlns:ds="http://schemas.openxmlformats.org/officeDocument/2006/customXml" ds:itemID="{7C376B57-3CDE-4AF9-B585-336E1E6C8688}">
  <ds:schemaRefs>
    <ds:schemaRef ds:uri="ESRI.ArcGIS.Mapping.OfficeIntegration.PowerPointInfo"/>
  </ds:schemaRefs>
</ds:datastoreItem>
</file>

<file path=customXml/itemProps81.xml><?xml version="1.0" encoding="utf-8"?>
<ds:datastoreItem xmlns:ds="http://schemas.openxmlformats.org/officeDocument/2006/customXml" ds:itemID="{BED7FC92-90B7-463E-BC44-ECC2AE961273}">
  <ds:schemaRefs>
    <ds:schemaRef ds:uri="ESRI.ArcGIS.Mapping.OfficeIntegration.PowerPointInfo"/>
  </ds:schemaRefs>
</ds:datastoreItem>
</file>

<file path=customXml/itemProps82.xml><?xml version="1.0" encoding="utf-8"?>
<ds:datastoreItem xmlns:ds="http://schemas.openxmlformats.org/officeDocument/2006/customXml" ds:itemID="{4C9B952D-1716-46EC-B54A-AFC19B1536FC}">
  <ds:schemaRefs>
    <ds:schemaRef ds:uri="ESRI.ArcGIS.Mapping.OfficeIntegration.PowerPointInfo"/>
  </ds:schemaRefs>
</ds:datastoreItem>
</file>

<file path=customXml/itemProps83.xml><?xml version="1.0" encoding="utf-8"?>
<ds:datastoreItem xmlns:ds="http://schemas.openxmlformats.org/officeDocument/2006/customXml" ds:itemID="{BF566FBB-ECD3-4C07-9BC5-6F1F1C7C6A5E}">
  <ds:schemaRefs>
    <ds:schemaRef ds:uri="ESRI.ArcGIS.Mapping.OfficeIntegration.PowerPointInfo"/>
  </ds:schemaRefs>
</ds:datastoreItem>
</file>

<file path=customXml/itemProps84.xml><?xml version="1.0" encoding="utf-8"?>
<ds:datastoreItem xmlns:ds="http://schemas.openxmlformats.org/officeDocument/2006/customXml" ds:itemID="{E30C3B50-C032-448B-A2D4-8C6EB73EFB8A}">
  <ds:schemaRefs>
    <ds:schemaRef ds:uri="ESRI.ArcGIS.Mapping.OfficeIntegration.PowerPointInfo"/>
  </ds:schemaRefs>
</ds:datastoreItem>
</file>

<file path=customXml/itemProps85.xml><?xml version="1.0" encoding="utf-8"?>
<ds:datastoreItem xmlns:ds="http://schemas.openxmlformats.org/officeDocument/2006/customXml" ds:itemID="{B4A266B6-0E8F-4DD9-9774-C39AED810533}">
  <ds:schemaRefs>
    <ds:schemaRef ds:uri="ESRI.ArcGIS.Mapping.OfficeIntegration.PowerPointInfo"/>
  </ds:schemaRefs>
</ds:datastoreItem>
</file>

<file path=customXml/itemProps86.xml><?xml version="1.0" encoding="utf-8"?>
<ds:datastoreItem xmlns:ds="http://schemas.openxmlformats.org/officeDocument/2006/customXml" ds:itemID="{D0C208BD-7F43-434F-B399-FE20CDF29009}">
  <ds:schemaRefs>
    <ds:schemaRef ds:uri="ESRI.ArcGIS.Mapping.OfficeIntegration.PowerPointInfo"/>
  </ds:schemaRefs>
</ds:datastoreItem>
</file>

<file path=customXml/itemProps87.xml><?xml version="1.0" encoding="utf-8"?>
<ds:datastoreItem xmlns:ds="http://schemas.openxmlformats.org/officeDocument/2006/customXml" ds:itemID="{029E650E-89B6-4AFC-AE26-B56E872501D3}">
  <ds:schemaRefs>
    <ds:schemaRef ds:uri="ESRI.ArcGIS.Mapping.OfficeIntegration.PowerPointInfo"/>
  </ds:schemaRefs>
</ds:datastoreItem>
</file>

<file path=customXml/itemProps88.xml><?xml version="1.0" encoding="utf-8"?>
<ds:datastoreItem xmlns:ds="http://schemas.openxmlformats.org/officeDocument/2006/customXml" ds:itemID="{9785C0C3-68C7-4FE5-B61D-BD8178FCE9BF}">
  <ds:schemaRefs>
    <ds:schemaRef ds:uri="ESRI.ArcGIS.Mapping.OfficeIntegration.PowerPointInfo"/>
  </ds:schemaRefs>
</ds:datastoreItem>
</file>

<file path=customXml/itemProps89.xml><?xml version="1.0" encoding="utf-8"?>
<ds:datastoreItem xmlns:ds="http://schemas.openxmlformats.org/officeDocument/2006/customXml" ds:itemID="{F3630DC2-412C-4DEE-AFD2-A69A98AAD8A9}">
  <ds:schemaRefs>
    <ds:schemaRef ds:uri="ESRI.ArcGIS.Mapping.OfficeIntegration.PowerPointInfo"/>
  </ds:schemaRefs>
</ds:datastoreItem>
</file>

<file path=customXml/itemProps9.xml><?xml version="1.0" encoding="utf-8"?>
<ds:datastoreItem xmlns:ds="http://schemas.openxmlformats.org/officeDocument/2006/customXml" ds:itemID="{4769C2E7-A832-4D97-BD35-A3DE5F08BDE6}">
  <ds:schemaRefs>
    <ds:schemaRef ds:uri="ESRI.ArcGIS.Mapping.OfficeIntegration.PowerPointInfo"/>
  </ds:schemaRefs>
</ds:datastoreItem>
</file>

<file path=customXml/itemProps90.xml><?xml version="1.0" encoding="utf-8"?>
<ds:datastoreItem xmlns:ds="http://schemas.openxmlformats.org/officeDocument/2006/customXml" ds:itemID="{3D7ED237-4AAB-4F6F-9F40-F0276B25D22C}">
  <ds:schemaRefs>
    <ds:schemaRef ds:uri="http://schemas.microsoft.com/sharepoint/v3/contenttype/forms"/>
  </ds:schemaRefs>
</ds:datastoreItem>
</file>

<file path=customXml/itemProps91.xml><?xml version="1.0" encoding="utf-8"?>
<ds:datastoreItem xmlns:ds="http://schemas.openxmlformats.org/officeDocument/2006/customXml" ds:itemID="{27B475D6-BBD0-4546-80E3-1FD219404E37}">
  <ds:schemaRefs>
    <ds:schemaRef ds:uri="ESRI.ArcGIS.Mapping.OfficeIntegration.PowerPointInfo"/>
  </ds:schemaRefs>
</ds:datastoreItem>
</file>

<file path=customXml/itemProps92.xml><?xml version="1.0" encoding="utf-8"?>
<ds:datastoreItem xmlns:ds="http://schemas.openxmlformats.org/officeDocument/2006/customXml" ds:itemID="{A1FE29C6-33DE-425B-A20A-F232A9770171}">
  <ds:schemaRefs>
    <ds:schemaRef ds:uri="ESRI.ArcGIS.Mapping.OfficeIntegration.PowerPointInfo"/>
  </ds:schemaRefs>
</ds:datastoreItem>
</file>

<file path=customXml/itemProps93.xml><?xml version="1.0" encoding="utf-8"?>
<ds:datastoreItem xmlns:ds="http://schemas.openxmlformats.org/officeDocument/2006/customXml" ds:itemID="{456E9DD5-06C1-4849-BFFD-0EE9BD244C49}">
  <ds:schemaRefs>
    <ds:schemaRef ds:uri="Microsoft.SharePoint.Taxonomy.ContentTypeSync"/>
  </ds:schemaRefs>
</ds:datastoreItem>
</file>

<file path=customXml/itemProps94.xml><?xml version="1.0" encoding="utf-8"?>
<ds:datastoreItem xmlns:ds="http://schemas.openxmlformats.org/officeDocument/2006/customXml" ds:itemID="{1A1996D1-4871-4EA2-96D7-DF2C9A72E007}">
  <ds:schemaRefs>
    <ds:schemaRef ds:uri="ESRI.ArcGIS.Mapping.OfficeIntegration.PowerPointInfo"/>
  </ds:schemaRefs>
</ds:datastoreItem>
</file>

<file path=customXml/itemProps95.xml><?xml version="1.0" encoding="utf-8"?>
<ds:datastoreItem xmlns:ds="http://schemas.openxmlformats.org/officeDocument/2006/customXml" ds:itemID="{0522720E-408D-45D1-8A59-9983CA54E961}">
  <ds:schemaRefs>
    <ds:schemaRef ds:uri="ESRI.ArcGIS.Mapping.OfficeIntegration.PowerPointInfo"/>
  </ds:schemaRefs>
</ds:datastoreItem>
</file>

<file path=customXml/itemProps96.xml><?xml version="1.0" encoding="utf-8"?>
<ds:datastoreItem xmlns:ds="http://schemas.openxmlformats.org/officeDocument/2006/customXml" ds:itemID="{3A9A7F95-A1F5-4E71-A2DA-AC713963EFD9}">
  <ds:schemaRefs>
    <ds:schemaRef ds:uri="ESRI.ArcGIS.Mapping.OfficeIntegration.PowerPointInfo"/>
  </ds:schemaRefs>
</ds:datastoreItem>
</file>

<file path=customXml/itemProps97.xml><?xml version="1.0" encoding="utf-8"?>
<ds:datastoreItem xmlns:ds="http://schemas.openxmlformats.org/officeDocument/2006/customXml" ds:itemID="{EDDB0D69-6A5F-439D-8435-6088B48F6E99}">
  <ds:schemaRefs>
    <ds:schemaRef ds:uri="ESRI.ArcGIS.Mapping.OfficeIntegration.PowerPointInfo"/>
  </ds:schemaRefs>
</ds:datastoreItem>
</file>

<file path=customXml/itemProps98.xml><?xml version="1.0" encoding="utf-8"?>
<ds:datastoreItem xmlns:ds="http://schemas.openxmlformats.org/officeDocument/2006/customXml" ds:itemID="{964FC02A-2288-4AF7-9EC7-3A1CD06697CB}">
  <ds:schemaRefs>
    <ds:schemaRef ds:uri="ESRI.ArcGIS.Mapping.OfficeIntegration.PowerPointInfo"/>
  </ds:schemaRefs>
</ds:datastoreItem>
</file>

<file path=customXml/itemProps99.xml><?xml version="1.0" encoding="utf-8"?>
<ds:datastoreItem xmlns:ds="http://schemas.openxmlformats.org/officeDocument/2006/customXml" ds:itemID="{B15323AB-693D-401B-BA1C-252A1FD6E12E}">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11406</TotalTime>
  <Words>1878</Words>
  <Application>Microsoft Macintosh PowerPoint</Application>
  <PresentationFormat>Widescreen</PresentationFormat>
  <Paragraphs>224</Paragraphs>
  <Slides>19</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Courier New</vt:lpstr>
      <vt:lpstr>Trebuchet MS</vt:lpstr>
      <vt:lpstr>Wingdings 3</vt:lpstr>
      <vt:lpstr>メイリオ</vt:lpstr>
      <vt:lpstr>游ゴシック</vt:lpstr>
      <vt:lpstr>Facet</vt:lpstr>
      <vt:lpstr>Global Status of Lead Paint Laws</vt:lpstr>
      <vt:lpstr>PowerPoint Presentation</vt:lpstr>
      <vt:lpstr>PowerPoint Presentation</vt:lpstr>
      <vt:lpstr>Global</vt:lpstr>
      <vt:lpstr>Global</vt:lpstr>
      <vt:lpstr>UN Environment Latin American and Caribbean Region</vt:lpstr>
      <vt:lpstr>PowerPoint Presentation</vt:lpstr>
      <vt:lpstr>PowerPoint Presentation</vt:lpstr>
      <vt:lpstr>PowerPoint Presentation</vt:lpstr>
      <vt:lpstr>PowerPoint Presentation</vt:lpstr>
      <vt:lpstr>Ongoing Efforts: </vt:lpstr>
      <vt:lpstr>UN Environment Asia Pacific Region</vt:lpstr>
      <vt:lpstr>Ongoing Efforts:</vt:lpstr>
      <vt:lpstr>UN Environment European Region and Central Asia Sub-region</vt:lpstr>
      <vt:lpstr>Ongoing Efforts: Draft Technical Regulation</vt:lpstr>
      <vt:lpstr>Ongoing Efforts:</vt:lpstr>
      <vt:lpstr>UN Environment Africa Region</vt:lpstr>
      <vt:lpstr>Ongoing Efforts: Setting Regional Standards</vt:lpstr>
      <vt:lpstr>  Thank you!   </vt:lpstr>
    </vt:vector>
  </TitlesOfParts>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Paint Guidance and Model Law</dc:title>
  <dc:creator>Maher, Lauren</dc:creator>
  <cp:lastModifiedBy>Angeline djampou</cp:lastModifiedBy>
  <cp:revision>253</cp:revision>
  <cp:lastPrinted>2017-11-27T15:52:51Z</cp:lastPrinted>
  <dcterms:created xsi:type="dcterms:W3CDTF">2017-08-23T21:34:48Z</dcterms:created>
  <dcterms:modified xsi:type="dcterms:W3CDTF">2018-09-03T16:46:31Z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0x010100292C0E6D9960E4459B21B3C02484385D</vt:lpwstr>
  </property>
  <property fmtid="{D5CDD505-2E9C-101B-9397-08002B2CF9AE}" pid="3" name="TaxKeyword">
    <vt:lpwstr/>
  </property>
  <property fmtid="{D5CDD505-2E9C-101B-9397-08002B2CF9AE}" pid="4" name="Document Type">
    <vt:lpwstr/>
  </property>
  <property fmtid="{D5CDD505-2E9C-101B-9397-08002B2CF9AE}" pid="5" name="EPA Subject">
    <vt:lpwstr/>
  </property>
</Properties>
</file>