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92" r:id="rId1"/>
    <p:sldMasterId id="2147483741" r:id="rId2"/>
  </p:sldMasterIdLst>
  <p:notesMasterIdLst>
    <p:notesMasterId r:id="rId16"/>
  </p:notesMasterIdLst>
  <p:handoutMasterIdLst>
    <p:handoutMasterId r:id="rId17"/>
  </p:handoutMasterIdLst>
  <p:sldIdLst>
    <p:sldId id="570" r:id="rId3"/>
    <p:sldId id="586" r:id="rId4"/>
    <p:sldId id="592" r:id="rId5"/>
    <p:sldId id="261" r:id="rId6"/>
    <p:sldId id="600" r:id="rId7"/>
    <p:sldId id="596" r:id="rId8"/>
    <p:sldId id="597" r:id="rId9"/>
    <p:sldId id="303" r:id="rId10"/>
    <p:sldId id="595" r:id="rId11"/>
    <p:sldId id="598" r:id="rId12"/>
    <p:sldId id="265" r:id="rId13"/>
    <p:sldId id="321" r:id="rId14"/>
    <p:sldId id="599" r:id="rId15"/>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kern="1200">
        <a:solidFill>
          <a:schemeClr val="tx1"/>
        </a:solidFill>
        <a:latin typeface="Calibri" pitchFamily="34" charset="0"/>
        <a:ea typeface="ＭＳ Ｐゴシック" pitchFamily="34" charset="-128"/>
        <a:cs typeface="+mn-cs"/>
      </a:defRPr>
    </a:lvl6pPr>
    <a:lvl7pPr marL="2743200" algn="l" defTabSz="914400" rtl="0" eaLnBrk="1" latinLnBrk="0" hangingPunct="1">
      <a:defRPr kern="1200">
        <a:solidFill>
          <a:schemeClr val="tx1"/>
        </a:solidFill>
        <a:latin typeface="Calibri" pitchFamily="34" charset="0"/>
        <a:ea typeface="ＭＳ Ｐゴシック" pitchFamily="34" charset="-128"/>
        <a:cs typeface="+mn-cs"/>
      </a:defRPr>
    </a:lvl7pPr>
    <a:lvl8pPr marL="3200400" algn="l" defTabSz="914400" rtl="0" eaLnBrk="1" latinLnBrk="0" hangingPunct="1">
      <a:defRPr kern="1200">
        <a:solidFill>
          <a:schemeClr val="tx1"/>
        </a:solidFill>
        <a:latin typeface="Calibri" pitchFamily="34" charset="0"/>
        <a:ea typeface="ＭＳ Ｐゴシック" pitchFamily="34" charset="-128"/>
        <a:cs typeface="+mn-cs"/>
      </a:defRPr>
    </a:lvl8pPr>
    <a:lvl9pPr marL="3657600" algn="l" defTabSz="914400" rtl="0" eaLnBrk="1" latinLnBrk="0" hangingPunct="1">
      <a:defRPr kern="1200">
        <a:solidFill>
          <a:schemeClr val="tx1"/>
        </a:solidFill>
        <a:latin typeface="Calibri"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rene Chuma" initials="IC" lastIdx="2" clrIdx="0"/>
  <p:cmAuthor id="1" name="Sheila Aggarwal-Khan" initials="IA" lastIdx="44" clrIdx="1"/>
  <p:cmAuthor id="2" name="Rosebella Hashimoto" initials="RH"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66"/>
    <a:srgbClr val="32AC95"/>
    <a:srgbClr val="F20079"/>
    <a:srgbClr val="3113E7"/>
    <a:srgbClr val="E569DF"/>
    <a:srgbClr val="034EA9"/>
    <a:srgbClr val="860000"/>
    <a:srgbClr val="679E2A"/>
    <a:srgbClr val="CC66FF"/>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82" autoAdjust="0"/>
    <p:restoredTop sz="76937" autoAdjust="0"/>
  </p:normalViewPr>
  <p:slideViewPr>
    <p:cSldViewPr snapToGrid="0" snapToObjects="1">
      <p:cViewPr varScale="1">
        <p:scale>
          <a:sx n="52" d="100"/>
          <a:sy n="52" d="100"/>
        </p:scale>
        <p:origin x="1992" y="96"/>
      </p:cViewPr>
      <p:guideLst>
        <p:guide orient="horz" pos="2160"/>
        <p:guide pos="2880"/>
      </p:guideLst>
    </p:cSldViewPr>
  </p:slideViewPr>
  <p:outlineViewPr>
    <p:cViewPr>
      <p:scale>
        <a:sx n="33" d="100"/>
        <a:sy n="33" d="100"/>
      </p:scale>
      <p:origin x="0" y="-14198"/>
    </p:cViewPr>
  </p:outlineViewPr>
  <p:notesTextViewPr>
    <p:cViewPr>
      <p:scale>
        <a:sx n="100" d="100"/>
        <a:sy n="100" d="100"/>
      </p:scale>
      <p:origin x="0" y="0"/>
    </p:cViewPr>
  </p:notesTextViewPr>
  <p:sorterViewPr>
    <p:cViewPr>
      <p:scale>
        <a:sx n="100" d="100"/>
        <a:sy n="100" d="100"/>
      </p:scale>
      <p:origin x="0" y="-1267"/>
    </p:cViewPr>
  </p:sorterViewPr>
  <p:notesViewPr>
    <p:cSldViewPr snapToGrid="0" snapToObjects="1">
      <p:cViewPr varScale="1">
        <p:scale>
          <a:sx n="50" d="100"/>
          <a:sy n="50" d="100"/>
        </p:scale>
        <p:origin x="2688" y="53"/>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ubrattd\Documents\Monitoring\PPRs\PPR18-19\Jan-June%202018%20PPR\PPR%20Jan%20June%2018%20(ASC5)\Fiancial%20overview%20(Corporate%20Services)\PPR%20Data%20and%20Charts%20Jan-Jun%202018%200609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barChart>
        <c:barDir val="col"/>
        <c:grouping val="clustered"/>
        <c:varyColors val="0"/>
        <c:ser>
          <c:idx val="0"/>
          <c:order val="0"/>
          <c:tx>
            <c:strRef>
              <c:f>'EM fig26-27'!$C$2</c:f>
              <c:strCache>
                <c:ptCount val="1"/>
                <c:pt idx="0">
                  <c:v>2018 Budget </c:v>
                </c:pt>
              </c:strCache>
            </c:strRef>
          </c:tx>
          <c:invertIfNegative val="0"/>
          <c:dLbls>
            <c:spPr>
              <a:noFill/>
              <a:ln w="25400">
                <a:noFill/>
              </a:ln>
            </c:spPr>
            <c:txPr>
              <a:bodyPr/>
              <a:lstStyle/>
              <a:p>
                <a:pPr>
                  <a:defRPr sz="14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'EM fig26-27'!$B$3:$B$6</c:f>
              <c:strCache>
                <c:ptCount val="4"/>
                <c:pt idx="0">
                  <c:v>Environment Fund</c:v>
                </c:pt>
                <c:pt idx="1">
                  <c:v>Trust Funds &amp; Earmarked contributions</c:v>
                </c:pt>
                <c:pt idx="2">
                  <c:v>GEF</c:v>
                </c:pt>
                <c:pt idx="3">
                  <c:v>Regular Budget</c:v>
                </c:pt>
              </c:strCache>
            </c:strRef>
          </c:cat>
          <c:val>
            <c:numRef>
              <c:f>'EM fig26-27'!$C$3:$C$6</c:f>
              <c:numCache>
                <c:formatCode>_(* #,##0.0_);_(* \(#,##0.0\);_(* "-"??_);_(@_)</c:formatCode>
                <c:ptCount val="4"/>
                <c:pt idx="0">
                  <c:v>20</c:v>
                </c:pt>
                <c:pt idx="1">
                  <c:v>19.8</c:v>
                </c:pt>
                <c:pt idx="2">
                  <c:v>40.15</c:v>
                </c:pt>
                <c:pt idx="3">
                  <c:v>2.1707000000000001</c:v>
                </c:pt>
              </c:numCache>
            </c:numRef>
          </c:val>
          <c:extLst>
            <c:ext xmlns:c16="http://schemas.microsoft.com/office/drawing/2014/chart" uri="{C3380CC4-5D6E-409C-BE32-E72D297353CC}">
              <c16:uniqueId val="{00000000-8225-4C80-8A43-EA70B639C3FC}"/>
            </c:ext>
          </c:extLst>
        </c:ser>
        <c:ser>
          <c:idx val="1"/>
          <c:order val="1"/>
          <c:tx>
            <c:strRef>
              <c:f>'EM fig26-27'!$D$2</c:f>
              <c:strCache>
                <c:ptCount val="1"/>
                <c:pt idx="0">
                  <c:v>Available Resources as at 30 June 2018</c:v>
                </c:pt>
              </c:strCache>
            </c:strRef>
          </c:tx>
          <c:invertIfNegative val="0"/>
          <c:dLbls>
            <c:spPr>
              <a:noFill/>
              <a:ln w="25400">
                <a:noFill/>
              </a:ln>
            </c:spPr>
            <c:txPr>
              <a:bodyPr/>
              <a:lstStyle/>
              <a:p>
                <a:pPr>
                  <a:defRPr sz="14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'EM fig26-27'!$B$3:$B$6</c:f>
              <c:strCache>
                <c:ptCount val="4"/>
                <c:pt idx="0">
                  <c:v>Environment Fund</c:v>
                </c:pt>
                <c:pt idx="1">
                  <c:v>Trust Funds &amp; Earmarked contributions</c:v>
                </c:pt>
                <c:pt idx="2">
                  <c:v>GEF</c:v>
                </c:pt>
                <c:pt idx="3">
                  <c:v>Regular Budget</c:v>
                </c:pt>
              </c:strCache>
            </c:strRef>
          </c:cat>
          <c:val>
            <c:numRef>
              <c:f>'EM fig26-27'!$D$3:$D$6</c:f>
              <c:numCache>
                <c:formatCode>_(* #,##0.0_);_(* \(#,##0.0\);_(* "-"??_);_(@_)</c:formatCode>
                <c:ptCount val="4"/>
                <c:pt idx="0">
                  <c:v>10.15154757</c:v>
                </c:pt>
                <c:pt idx="1">
                  <c:v>39.376147020000104</c:v>
                </c:pt>
                <c:pt idx="2">
                  <c:v>125.19955951000003</c:v>
                </c:pt>
                <c:pt idx="3">
                  <c:v>2.1707000000000001</c:v>
                </c:pt>
              </c:numCache>
            </c:numRef>
          </c:val>
          <c:extLst>
            <c:ext xmlns:c16="http://schemas.microsoft.com/office/drawing/2014/chart" uri="{C3380CC4-5D6E-409C-BE32-E72D297353CC}">
              <c16:uniqueId val="{00000001-8225-4C80-8A43-EA70B639C3FC}"/>
            </c:ext>
          </c:extLst>
        </c:ser>
        <c:ser>
          <c:idx val="2"/>
          <c:order val="2"/>
          <c:tx>
            <c:strRef>
              <c:f>'EM fig26-27'!$E$2</c:f>
              <c:strCache>
                <c:ptCount val="1"/>
                <c:pt idx="0">
                  <c:v>Expenditure as at 30 June 2018</c:v>
                </c:pt>
              </c:strCache>
            </c:strRef>
          </c:tx>
          <c:invertIfNegative val="0"/>
          <c:dLbls>
            <c:spPr>
              <a:noFill/>
              <a:ln w="25400">
                <a:noFill/>
              </a:ln>
            </c:spPr>
            <c:txPr>
              <a:bodyPr/>
              <a:lstStyle/>
              <a:p>
                <a:pPr>
                  <a:defRPr sz="14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'EM fig26-27'!$B$3:$B$6</c:f>
              <c:strCache>
                <c:ptCount val="4"/>
                <c:pt idx="0">
                  <c:v>Environment Fund</c:v>
                </c:pt>
                <c:pt idx="1">
                  <c:v>Trust Funds &amp; Earmarked contributions</c:v>
                </c:pt>
                <c:pt idx="2">
                  <c:v>GEF</c:v>
                </c:pt>
                <c:pt idx="3">
                  <c:v>Regular Budget</c:v>
                </c:pt>
              </c:strCache>
            </c:strRef>
          </c:cat>
          <c:val>
            <c:numRef>
              <c:f>'EM fig26-27'!$E$3:$E$6</c:f>
              <c:numCache>
                <c:formatCode>_(* #,##0.0_);_(* \(#,##0.0\);_(* "-"??_);_(@_)</c:formatCode>
                <c:ptCount val="4"/>
                <c:pt idx="0">
                  <c:v>4.2458767700000006</c:v>
                </c:pt>
                <c:pt idx="1">
                  <c:v>9.0061011000000075</c:v>
                </c:pt>
                <c:pt idx="2">
                  <c:v>46.84731627</c:v>
                </c:pt>
                <c:pt idx="3">
                  <c:v>1.00675607</c:v>
                </c:pt>
              </c:numCache>
            </c:numRef>
          </c:val>
          <c:extLst>
            <c:ext xmlns:c16="http://schemas.microsoft.com/office/drawing/2014/chart" uri="{C3380CC4-5D6E-409C-BE32-E72D297353CC}">
              <c16:uniqueId val="{00000002-8225-4C80-8A43-EA70B639C3FC}"/>
            </c:ext>
          </c:extLst>
        </c:ser>
        <c:dLbls>
          <c:showLegendKey val="0"/>
          <c:showVal val="0"/>
          <c:showCatName val="0"/>
          <c:showSerName val="0"/>
          <c:showPercent val="0"/>
          <c:showBubbleSize val="0"/>
        </c:dLbls>
        <c:gapWidth val="75"/>
        <c:axId val="92272128"/>
        <c:axId val="92274048"/>
      </c:barChart>
      <c:catAx>
        <c:axId val="92272128"/>
        <c:scaling>
          <c:orientation val="minMax"/>
        </c:scaling>
        <c:delete val="0"/>
        <c:axPos val="b"/>
        <c:title>
          <c:tx>
            <c:rich>
              <a:bodyPr/>
              <a:lstStyle/>
              <a:p>
                <a:pPr>
                  <a:defRPr sz="1000" b="1" i="0" u="none" strike="noStrike" baseline="0">
                    <a:solidFill>
                      <a:srgbClr val="000000"/>
                    </a:solidFill>
                    <a:latin typeface="Calibri"/>
                    <a:ea typeface="Calibri"/>
                    <a:cs typeface="Calibri"/>
                  </a:defRPr>
                </a:pPr>
                <a:r>
                  <a:rPr lang="en-US"/>
                  <a:t>Source of Funding</a:t>
                </a:r>
              </a:p>
            </c:rich>
          </c:tx>
          <c:overlay val="0"/>
          <c:spPr>
            <a:noFill/>
            <a:ln w="25400">
              <a:noFill/>
            </a:ln>
          </c:spPr>
        </c:title>
        <c:numFmt formatCode="General" sourceLinked="1"/>
        <c:majorTickMark val="none"/>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92274048"/>
        <c:crosses val="autoZero"/>
        <c:auto val="1"/>
        <c:lblAlgn val="ctr"/>
        <c:lblOffset val="100"/>
        <c:noMultiLvlLbl val="0"/>
      </c:catAx>
      <c:valAx>
        <c:axId val="92274048"/>
        <c:scaling>
          <c:orientation val="minMax"/>
        </c:scaling>
        <c:delete val="0"/>
        <c:axPos val="l"/>
        <c:title>
          <c:tx>
            <c:rich>
              <a:bodyPr/>
              <a:lstStyle/>
              <a:p>
                <a:pPr>
                  <a:defRPr sz="1400" b="1" i="0" u="none" strike="noStrike" baseline="0">
                    <a:solidFill>
                      <a:srgbClr val="000000"/>
                    </a:solidFill>
                    <a:latin typeface="Calibri"/>
                    <a:ea typeface="Calibri"/>
                    <a:cs typeface="Calibri"/>
                  </a:defRPr>
                </a:pPr>
                <a:r>
                  <a:rPr lang="en-US" sz="1400"/>
                  <a:t>US$ million</a:t>
                </a:r>
              </a:p>
            </c:rich>
          </c:tx>
          <c:overlay val="0"/>
          <c:spPr>
            <a:noFill/>
            <a:ln w="25400">
              <a:noFill/>
            </a:ln>
          </c:spPr>
        </c:title>
        <c:numFmt formatCode="_(* #,##0.0_);_(* \(#,##0.0\);_(* &quot;-&quot;??_);_(@_)" sourceLinked="1"/>
        <c:majorTickMark val="none"/>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92272128"/>
        <c:crosses val="autoZero"/>
        <c:crossBetween val="between"/>
      </c:valAx>
    </c:plotArea>
    <c:legend>
      <c:legendPos val="b"/>
      <c:layout>
        <c:manualLayout>
          <c:xMode val="edge"/>
          <c:yMode val="edge"/>
          <c:x val="0.77887161926885895"/>
          <c:y val="0.15738264093701756"/>
          <c:w val="0.18797552588904887"/>
          <c:h val="0.33482571068777967"/>
        </c:manualLayout>
      </c:layout>
      <c:overlay val="0"/>
      <c:txPr>
        <a:bodyPr/>
        <a:lstStyle/>
        <a:p>
          <a:pPr>
            <a:defRPr sz="14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970159" y="0"/>
            <a:ext cx="3038604" cy="465341"/>
          </a:xfrm>
          <a:prstGeom prst="rect">
            <a:avLst/>
          </a:prstGeom>
        </p:spPr>
        <p:txBody>
          <a:bodyPr vert="horz" lIns="91440" tIns="45720" rIns="91440" bIns="45720" rtlCol="0"/>
          <a:lstStyle>
            <a:lvl1pPr algn="r">
              <a:defRPr sz="1200"/>
            </a:lvl1pPr>
          </a:lstStyle>
          <a:p>
            <a:pPr>
              <a:defRPr/>
            </a:pPr>
            <a:fld id="{AFDD8F4D-03C3-4A3D-B114-EA59A67869CC}" type="datetimeFigureOut">
              <a:rPr lang="en-US"/>
              <a:pPr>
                <a:defRPr/>
              </a:pPr>
              <a:t>10/10/2018</a:t>
            </a:fld>
            <a:endParaRPr lang="en-US"/>
          </a:p>
        </p:txBody>
      </p:sp>
      <p:sp>
        <p:nvSpPr>
          <p:cNvPr id="4" name="Footer Placeholder 3"/>
          <p:cNvSpPr>
            <a:spLocks noGrp="1"/>
          </p:cNvSpPr>
          <p:nvPr>
            <p:ph type="ftr" sz="quarter" idx="2"/>
          </p:nvPr>
        </p:nvSpPr>
        <p:spPr>
          <a:xfrm>
            <a:off x="0" y="8829573"/>
            <a:ext cx="3038604" cy="46534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970159" y="8829573"/>
            <a:ext cx="3038604" cy="465340"/>
          </a:xfrm>
          <a:prstGeom prst="rect">
            <a:avLst/>
          </a:prstGeom>
        </p:spPr>
        <p:txBody>
          <a:bodyPr vert="horz" lIns="91440" tIns="45720" rIns="91440" bIns="45720" rtlCol="0" anchor="b"/>
          <a:lstStyle>
            <a:lvl1pPr algn="r">
              <a:defRPr sz="1200"/>
            </a:lvl1pPr>
          </a:lstStyle>
          <a:p>
            <a:pPr>
              <a:defRPr/>
            </a:pPr>
            <a:fld id="{5D64005A-6152-4C47-AC97-BCAD4A76DD78}" type="slidenum">
              <a:rPr lang="en-US"/>
              <a:pPr>
                <a:defRPr/>
              </a:pPr>
              <a:t>‹#›</a:t>
            </a:fld>
            <a:endParaRPr lang="en-US"/>
          </a:p>
        </p:txBody>
      </p:sp>
    </p:spTree>
    <p:extLst>
      <p:ext uri="{BB962C8B-B14F-4D97-AF65-F5344CB8AC3E}">
        <p14:creationId xmlns:p14="http://schemas.microsoft.com/office/powerpoint/2010/main" val="2542512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p:cNvSpPr>
            <a:spLocks noGrp="1"/>
          </p:cNvSpPr>
          <p:nvPr>
            <p:ph type="dt" idx="1"/>
          </p:nvPr>
        </p:nvSpPr>
        <p:spPr>
          <a:xfrm>
            <a:off x="3970159" y="0"/>
            <a:ext cx="3038604" cy="465341"/>
          </a:xfrm>
          <a:prstGeom prst="rect">
            <a:avLst/>
          </a:prstGeom>
        </p:spPr>
        <p:txBody>
          <a:bodyPr vert="horz" wrap="square" lIns="91440" tIns="45720" rIns="91440" bIns="45720" numCol="1" anchor="t" anchorCtr="0" compatLnSpc="1">
            <a:prstTxWarp prst="textNoShape">
              <a:avLst/>
            </a:prstTxWarp>
          </a:bodyPr>
          <a:lstStyle>
            <a:lvl1pPr algn="r">
              <a:defRPr sz="1200">
                <a:ea typeface="MS PGothic" pitchFamily="34" charset="-128"/>
              </a:defRPr>
            </a:lvl1pPr>
          </a:lstStyle>
          <a:p>
            <a:pPr>
              <a:defRPr/>
            </a:pPr>
            <a:fld id="{2A9C6352-4AA1-40E9-8661-D672F9CBA548}" type="datetimeFigureOut">
              <a:rPr lang="en-US"/>
              <a:pPr>
                <a:defRPr/>
              </a:pPr>
              <a:t>10/10/2018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0713" y="4415530"/>
            <a:ext cx="5608975" cy="418360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573"/>
            <a:ext cx="3038604" cy="465340"/>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7" name="Slide Number Placeholder 6"/>
          <p:cNvSpPr>
            <a:spLocks noGrp="1"/>
          </p:cNvSpPr>
          <p:nvPr>
            <p:ph type="sldNum" sz="quarter" idx="5"/>
          </p:nvPr>
        </p:nvSpPr>
        <p:spPr>
          <a:xfrm>
            <a:off x="3970159" y="8829573"/>
            <a:ext cx="3038604" cy="465340"/>
          </a:xfrm>
          <a:prstGeom prst="rect">
            <a:avLst/>
          </a:prstGeom>
        </p:spPr>
        <p:txBody>
          <a:bodyPr vert="horz" wrap="square" lIns="91440" tIns="45720" rIns="91440" bIns="45720" numCol="1" anchor="b" anchorCtr="0" compatLnSpc="1">
            <a:prstTxWarp prst="textNoShape">
              <a:avLst/>
            </a:prstTxWarp>
          </a:bodyPr>
          <a:lstStyle>
            <a:lvl1pPr algn="r">
              <a:defRPr sz="1200">
                <a:ea typeface="MS PGothic" pitchFamily="34" charset="-128"/>
              </a:defRPr>
            </a:lvl1pPr>
          </a:lstStyle>
          <a:p>
            <a:pPr>
              <a:defRPr/>
            </a:pPr>
            <a:fld id="{DEBC12CC-D3B3-458D-B12E-1DC624484F20}" type="slidenum">
              <a:rPr lang="en-US"/>
              <a:pPr>
                <a:defRPr/>
              </a:pPr>
              <a:t>‹#›</a:t>
            </a:fld>
            <a:endParaRPr lang="en-US"/>
          </a:p>
        </p:txBody>
      </p:sp>
    </p:spTree>
    <p:extLst>
      <p:ext uri="{BB962C8B-B14F-4D97-AF65-F5344CB8AC3E}">
        <p14:creationId xmlns:p14="http://schemas.microsoft.com/office/powerpoint/2010/main" val="31589676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unbiodiversitylab.org/"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baseline="0" dirty="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97AB632B-0CF6-4AFD-9608-FC637C0CBD18}" type="slidenum">
              <a:rPr lang="en-US" altLang="en-US" smtClean="0">
                <a:solidFill>
                  <a:prstClr val="black"/>
                </a:solidFill>
              </a:rPr>
              <a:pPr eaLnBrk="1" hangingPunct="1"/>
              <a:t>1</a:t>
            </a:fld>
            <a:endParaRPr lang="en-US"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881390" rtl="0" eaLnBrk="1" fontAlgn="auto" latinLnBrk="0" hangingPunct="1">
              <a:lnSpc>
                <a:spcPct val="100000"/>
              </a:lnSpc>
              <a:spcBef>
                <a:spcPts val="0"/>
              </a:spcBef>
              <a:spcAft>
                <a:spcPts val="0"/>
              </a:spcAft>
              <a:buClrTx/>
              <a:buSzTx/>
              <a:buFontTx/>
              <a:buNone/>
              <a:tabLst/>
              <a:defRPr/>
            </a:pPr>
            <a:r>
              <a:rPr lang="en-US" sz="1200" dirty="0"/>
              <a:t>The Global Peatlands</a:t>
            </a:r>
            <a:r>
              <a:rPr lang="en-US" sz="1200" baseline="0" dirty="0"/>
              <a:t> Initiative is a </a:t>
            </a:r>
            <a:r>
              <a:rPr lang="en-US" sz="1200" dirty="0"/>
              <a:t>new global </a:t>
            </a:r>
            <a:r>
              <a:rPr lang="en-US" sz="1200" b="1" dirty="0"/>
              <a:t>initiative</a:t>
            </a:r>
            <a:r>
              <a:rPr lang="en-US" sz="1200" dirty="0"/>
              <a:t> led by UN Environment to </a:t>
            </a:r>
            <a:r>
              <a:rPr lang="en-US" sz="1200" b="1" dirty="0"/>
              <a:t>save peatlands </a:t>
            </a:r>
            <a:r>
              <a:rPr lang="en-US" sz="1200" dirty="0"/>
              <a:t>as the world's </a:t>
            </a:r>
            <a:r>
              <a:rPr lang="en-US" sz="1200" b="1" dirty="0"/>
              <a:t>largest terrestrial organic carbon stock</a:t>
            </a:r>
            <a:r>
              <a:rPr lang="en-US" sz="1200" dirty="0"/>
              <a:t>.</a:t>
            </a:r>
          </a:p>
          <a:p>
            <a:pPr marL="0" marR="0" lvl="0" indent="0" algn="l" defTabSz="881390" rtl="0" eaLnBrk="1" fontAlgn="auto" latinLnBrk="0" hangingPunct="1">
              <a:lnSpc>
                <a:spcPct val="100000"/>
              </a:lnSpc>
              <a:spcBef>
                <a:spcPts val="0"/>
              </a:spcBef>
              <a:spcAft>
                <a:spcPts val="0"/>
              </a:spcAft>
              <a:buClrTx/>
              <a:buSzTx/>
              <a:buFontTx/>
              <a:buNone/>
              <a:tabLst/>
              <a:defRPr/>
            </a:pPr>
            <a:endParaRPr lang="en-US" sz="1200" dirty="0"/>
          </a:p>
          <a:p>
            <a:pPr defTabSz="881390"/>
            <a:r>
              <a:rPr lang="de-DE" dirty="0"/>
              <a:t>Peatlands are found in over 180 countries and occur in both the tropics and in temperate zones – and while they cover only three percent of the global land surface area, they are estimated to store over 500 billion tonnes of carbon– equal to the carbon that is contained in all terrestrial biomass and twice as much as in all the world’s forest biomass. </a:t>
            </a:r>
          </a:p>
          <a:p>
            <a:pPr defTabSz="881390"/>
            <a:endParaRPr lang="de-DE" dirty="0"/>
          </a:p>
          <a:p>
            <a:pPr defTabSz="881390"/>
            <a:r>
              <a:rPr lang="de-DE" dirty="0"/>
              <a:t>However, being poorly understood, peatlands across the globe are under threat from drainage and burning for agricultural, forestry, infrastructure and other related development uses. The Global Peatland Initiative partners are trying </a:t>
            </a:r>
            <a:r>
              <a:rPr lang="en-GB" dirty="0"/>
              <a:t>to counter and avoid these threats and save peatlands globally - as the world’s largest terrestrial organic carbon stock.</a:t>
            </a:r>
          </a:p>
          <a:p>
            <a:pPr marL="0" marR="0" lvl="0" indent="0" algn="l" defTabSz="881390" rtl="0" eaLnBrk="1" fontAlgn="auto" latinLnBrk="0" hangingPunct="1">
              <a:lnSpc>
                <a:spcPct val="100000"/>
              </a:lnSpc>
              <a:spcBef>
                <a:spcPts val="0"/>
              </a:spcBef>
              <a:spcAft>
                <a:spcPts val="0"/>
              </a:spcAft>
              <a:buClrTx/>
              <a:buSzTx/>
              <a:buFontTx/>
              <a:buNone/>
              <a:tabLst/>
              <a:defRPr/>
            </a:pPr>
            <a:endParaRPr lang="de-DE" dirty="0"/>
          </a:p>
          <a:p>
            <a:pPr marL="0" marR="0" lvl="0" indent="0" algn="l" defTabSz="881390" rtl="0" eaLnBrk="1" fontAlgn="auto" latinLnBrk="0" hangingPunct="1">
              <a:lnSpc>
                <a:spcPct val="100000"/>
              </a:lnSpc>
              <a:spcBef>
                <a:spcPts val="0"/>
              </a:spcBef>
              <a:spcAft>
                <a:spcPts val="0"/>
              </a:spcAft>
              <a:buClrTx/>
              <a:buSzTx/>
              <a:buFontTx/>
              <a:buNone/>
              <a:tabLst/>
              <a:defRPr/>
            </a:pPr>
            <a:r>
              <a:rPr lang="de-DE" dirty="0"/>
              <a:t>Peatlands Matter for the </a:t>
            </a:r>
            <a:r>
              <a:rPr lang="de-DE" b="1" dirty="0"/>
              <a:t>climate. </a:t>
            </a:r>
            <a:r>
              <a:rPr lang="de-DE" dirty="0"/>
              <a:t>Peatlands matter for </a:t>
            </a:r>
            <a:r>
              <a:rPr lang="de-DE" b="1" dirty="0"/>
              <a:t>people. </a:t>
            </a:r>
            <a:r>
              <a:rPr lang="de-DE" dirty="0"/>
              <a:t>Peatlands Mater for the </a:t>
            </a:r>
            <a:r>
              <a:rPr lang="de-DE" b="1" dirty="0"/>
              <a:t>planet. </a:t>
            </a:r>
          </a:p>
          <a:p>
            <a:pPr marL="0" marR="0" lvl="0" indent="0" algn="l" defTabSz="881390" rtl="0" eaLnBrk="1" fontAlgn="auto" latinLnBrk="0" hangingPunct="1">
              <a:lnSpc>
                <a:spcPct val="100000"/>
              </a:lnSpc>
              <a:spcBef>
                <a:spcPts val="0"/>
              </a:spcBef>
              <a:spcAft>
                <a:spcPts val="0"/>
              </a:spcAft>
              <a:buClrTx/>
              <a:buSzTx/>
              <a:buFontTx/>
              <a:buNone/>
              <a:tabLst/>
              <a:defRPr/>
            </a:pPr>
            <a:endParaRPr lang="de-DE" b="1" dirty="0"/>
          </a:p>
          <a:p>
            <a:pPr marL="0" marR="0" lvl="0" indent="0" algn="l" defTabSz="881390" rtl="0" eaLnBrk="1" fontAlgn="auto" latinLnBrk="0" hangingPunct="1">
              <a:lnSpc>
                <a:spcPct val="100000"/>
              </a:lnSpc>
              <a:spcBef>
                <a:spcPts val="0"/>
              </a:spcBef>
              <a:spcAft>
                <a:spcPts val="0"/>
              </a:spcAft>
              <a:buClrTx/>
              <a:buSzTx/>
              <a:buFontTx/>
              <a:buNone/>
              <a:tabLst/>
              <a:defRPr/>
            </a:pPr>
            <a:r>
              <a:rPr lang="de-DE" dirty="0"/>
              <a:t>And you must</a:t>
            </a:r>
            <a:r>
              <a:rPr lang="de-DE" baseline="0" dirty="0"/>
              <a:t> have heard that recently that Peatlands Matter for the </a:t>
            </a:r>
            <a:r>
              <a:rPr lang="de-DE" b="1" baseline="0" dirty="0"/>
              <a:t>Congos</a:t>
            </a:r>
            <a:r>
              <a:rPr lang="de-DE" baseline="0" dirty="0"/>
              <a:t> - home to the </a:t>
            </a:r>
            <a:r>
              <a:rPr lang="de-DE" dirty="0"/>
              <a:t>world’s largest tropical Peatland– the</a:t>
            </a:r>
            <a:r>
              <a:rPr lang="de-DE" baseline="0" dirty="0"/>
              <a:t> </a:t>
            </a:r>
            <a:r>
              <a:rPr lang="de-DE" dirty="0"/>
              <a:t>Cuvette Centrale. Recently at the 3rd Meeting of the partners of the Global Peatlands</a:t>
            </a:r>
            <a:r>
              <a:rPr lang="de-DE" baseline="0" dirty="0"/>
              <a:t> Initiative, Ministers of the Republic of the Congo, the Democratic Republic of the Congo and Indonesia signed the Brazzaville Declaration – an historic</a:t>
            </a:r>
            <a:r>
              <a:rPr lang="en-US" baseline="0" dirty="0"/>
              <a:t> agreement to protect the world’s largest tropical peatland which </a:t>
            </a:r>
            <a:r>
              <a:rPr lang="de-DE" dirty="0"/>
              <a:t>contains 30 gigatons of carbon – equivalent to the amount</a:t>
            </a:r>
            <a:r>
              <a:rPr lang="de-DE" baseline="0" dirty="0"/>
              <a:t> of carbon </a:t>
            </a:r>
            <a:r>
              <a:rPr lang="de-DE" dirty="0"/>
              <a:t>the United States economy emits over 15-20 years. </a:t>
            </a:r>
          </a:p>
          <a:p>
            <a:pPr marL="0" marR="0" lvl="0" indent="0" algn="l" defTabSz="881390" rtl="0" eaLnBrk="1" fontAlgn="auto" latinLnBrk="0" hangingPunct="1">
              <a:lnSpc>
                <a:spcPct val="100000"/>
              </a:lnSpc>
              <a:spcBef>
                <a:spcPts val="0"/>
              </a:spcBef>
              <a:spcAft>
                <a:spcPts val="0"/>
              </a:spcAft>
              <a:buClrTx/>
              <a:buSzTx/>
              <a:buFontTx/>
              <a:buNone/>
              <a:tabLst/>
              <a:defRPr/>
            </a:pPr>
            <a:endParaRPr lang="de-DE" dirty="0"/>
          </a:p>
          <a:p>
            <a:pPr marL="0" marR="0" lvl="0" indent="0" algn="l" defTabSz="881390" rtl="0" eaLnBrk="1" fontAlgn="auto" latinLnBrk="0" hangingPunct="1">
              <a:lnSpc>
                <a:spcPct val="100000"/>
              </a:lnSpc>
              <a:spcBef>
                <a:spcPts val="0"/>
              </a:spcBef>
              <a:spcAft>
                <a:spcPts val="0"/>
              </a:spcAft>
              <a:buClrTx/>
              <a:buSzTx/>
              <a:buFontTx/>
              <a:buNone/>
              <a:tabLst/>
              <a:defRPr/>
            </a:pPr>
            <a:endParaRPr lang="de-DE" dirty="0"/>
          </a:p>
          <a:p>
            <a:pPr marL="0" marR="0" lvl="0" indent="0" algn="l" defTabSz="881390" rtl="0" eaLnBrk="1" fontAlgn="auto" latinLnBrk="0" hangingPunct="1">
              <a:lnSpc>
                <a:spcPct val="100000"/>
              </a:lnSpc>
              <a:spcBef>
                <a:spcPts val="0"/>
              </a:spcBef>
              <a:spcAft>
                <a:spcPts val="0"/>
              </a:spcAft>
              <a:buClrTx/>
              <a:buSzTx/>
              <a:buFontTx/>
              <a:buNone/>
              <a:tabLst/>
              <a:defRPr/>
            </a:pPr>
            <a:r>
              <a:rPr lang="de-DE" dirty="0"/>
              <a:t>Photo credits: </a:t>
            </a:r>
          </a:p>
          <a:p>
            <a:pPr marL="0" marR="0" lvl="0" indent="0" algn="l" defTabSz="881390" rtl="0" eaLnBrk="1" fontAlgn="auto" latinLnBrk="0" hangingPunct="1">
              <a:lnSpc>
                <a:spcPct val="100000"/>
              </a:lnSpc>
              <a:spcBef>
                <a:spcPts val="0"/>
              </a:spcBef>
              <a:spcAft>
                <a:spcPts val="0"/>
              </a:spcAft>
              <a:buClrTx/>
              <a:buSzTx/>
              <a:buFontTx/>
              <a:buNone/>
              <a:tabLst/>
              <a:defRPr/>
            </a:pPr>
            <a:r>
              <a:rPr lang="de-DE" dirty="0"/>
              <a:t>Signing of the Brazzaville Declaration on Peatlands – Hans Joosten</a:t>
            </a:r>
          </a:p>
          <a:p>
            <a:pPr marL="0" marR="0" lvl="0" indent="0" algn="l" defTabSz="881390" rtl="0" eaLnBrk="1" fontAlgn="auto" latinLnBrk="0" hangingPunct="1">
              <a:lnSpc>
                <a:spcPct val="100000"/>
              </a:lnSpc>
              <a:spcBef>
                <a:spcPts val="0"/>
              </a:spcBef>
              <a:spcAft>
                <a:spcPts val="0"/>
              </a:spcAft>
              <a:buClrTx/>
              <a:buSzTx/>
              <a:buFontTx/>
              <a:buNone/>
              <a:tabLst/>
              <a:defRPr/>
            </a:pPr>
            <a:r>
              <a:rPr lang="de-DE" dirty="0"/>
              <a:t>A view of the Cuvette Centrale</a:t>
            </a:r>
            <a:r>
              <a:rPr lang="de-DE" baseline="0" dirty="0"/>
              <a:t> Peatlands </a:t>
            </a:r>
            <a:r>
              <a:rPr lang="de-DE" dirty="0"/>
              <a:t>from the International Space Station - </a:t>
            </a:r>
            <a:r>
              <a:rPr lang="en-CA" sz="1200" kern="1200" dirty="0">
                <a:solidFill>
                  <a:schemeClr val="tx1"/>
                </a:solidFill>
                <a:effectLst/>
                <a:latin typeface="+mn-lt"/>
                <a:ea typeface="+mn-ea"/>
                <a:cs typeface="+mn-cs"/>
              </a:rPr>
              <a:t>courtesy of NASA</a:t>
            </a:r>
            <a:r>
              <a:rPr lang="en-CA" sz="1200" kern="1200" baseline="0" dirty="0">
                <a:solidFill>
                  <a:schemeClr val="tx1"/>
                </a:solidFill>
                <a:effectLst/>
                <a:latin typeface="+mn-lt"/>
                <a:ea typeface="+mn-ea"/>
                <a:cs typeface="+mn-cs"/>
              </a:rPr>
              <a:t> and kindly shared by Roberta Bondar, the first Canadian Woman Astronaut.</a:t>
            </a:r>
          </a:p>
          <a:p>
            <a:pPr marL="0" marR="0" lvl="0" indent="0" algn="l" defTabSz="881390" rtl="0" eaLnBrk="1" fontAlgn="auto" latinLnBrk="0" hangingPunct="1">
              <a:lnSpc>
                <a:spcPct val="100000"/>
              </a:lnSpc>
              <a:spcBef>
                <a:spcPts val="0"/>
              </a:spcBef>
              <a:spcAft>
                <a:spcPts val="0"/>
              </a:spcAft>
              <a:buClrTx/>
              <a:buSzTx/>
              <a:buFontTx/>
              <a:buNone/>
              <a:tabLst/>
              <a:defRPr/>
            </a:pPr>
            <a:endParaRPr lang="en-US" dirty="0"/>
          </a:p>
          <a:p>
            <a:pPr marL="0" marR="0" lvl="0" indent="0" algn="l" defTabSz="881390" rtl="0" eaLnBrk="1" fontAlgn="auto" latinLnBrk="0" hangingPunct="1">
              <a:lnSpc>
                <a:spcPct val="100000"/>
              </a:lnSpc>
              <a:spcBef>
                <a:spcPts val="0"/>
              </a:spcBef>
              <a:spcAft>
                <a:spcPts val="0"/>
              </a:spcAft>
              <a:buClrTx/>
              <a:buSzTx/>
              <a:buFontTx/>
              <a:buNone/>
              <a:tabLst/>
              <a:defRPr/>
            </a:pPr>
            <a:endParaRPr lang="de-DE" dirty="0"/>
          </a:p>
          <a:p>
            <a:pPr marL="0" marR="0" lvl="0" indent="0" algn="l" defTabSz="881390" rtl="0" eaLnBrk="1" fontAlgn="auto" latinLnBrk="0" hangingPunct="1">
              <a:lnSpc>
                <a:spcPct val="100000"/>
              </a:lnSpc>
              <a:spcBef>
                <a:spcPts val="0"/>
              </a:spcBef>
              <a:spcAft>
                <a:spcPts val="0"/>
              </a:spcAft>
              <a:buClrTx/>
              <a:buSzTx/>
              <a:buFontTx/>
              <a:buNone/>
              <a:tabLst/>
              <a:defRPr/>
            </a:pPr>
            <a:endParaRPr lang="en-US" dirty="0"/>
          </a:p>
          <a:p>
            <a:pPr defTabSz="881390"/>
            <a:endParaRPr lang="en-US" dirty="0"/>
          </a:p>
        </p:txBody>
      </p:sp>
      <p:sp>
        <p:nvSpPr>
          <p:cNvPr id="4" name="Slide Number Placeholder 3"/>
          <p:cNvSpPr>
            <a:spLocks noGrp="1"/>
          </p:cNvSpPr>
          <p:nvPr>
            <p:ph type="sldNum" sz="quarter" idx="10"/>
          </p:nvPr>
        </p:nvSpPr>
        <p:spPr/>
        <p:txBody>
          <a:bodyPr/>
          <a:lstStyle/>
          <a:p>
            <a:fld id="{2E0F899F-56F5-484B-BC0A-BA138F7B22A7}" type="slidenum">
              <a:rPr lang="en-US" smtClean="0"/>
              <a:t>10</a:t>
            </a:fld>
            <a:endParaRPr lang="en-US"/>
          </a:p>
        </p:txBody>
      </p:sp>
    </p:spTree>
    <p:extLst>
      <p:ext uri="{BB962C8B-B14F-4D97-AF65-F5344CB8AC3E}">
        <p14:creationId xmlns:p14="http://schemas.microsoft.com/office/powerpoint/2010/main" val="2985001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5" marR="0" lvl="0" indent="-171425" algn="l" defTabSz="914070" rtl="0" eaLnBrk="1" fontAlgn="auto" latinLnBrk="0" hangingPunct="1">
              <a:lnSpc>
                <a:spcPct val="7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Main financial projections are presented under the budget presentation but we anticipate to continue our dependency on extra-budgetary resources with a shift from Global Environment Facility. </a:t>
            </a:r>
          </a:p>
          <a:p>
            <a:endParaRPr lang="en-US" b="1" dirty="0"/>
          </a:p>
        </p:txBody>
      </p:sp>
      <p:sp>
        <p:nvSpPr>
          <p:cNvPr id="4" name="Slide Number Placeholder 3"/>
          <p:cNvSpPr>
            <a:spLocks noGrp="1"/>
          </p:cNvSpPr>
          <p:nvPr>
            <p:ph type="sldNum" sz="quarter" idx="10"/>
          </p:nvPr>
        </p:nvSpPr>
        <p:spPr/>
        <p:txBody>
          <a:bodyPr/>
          <a:lstStyle/>
          <a:p>
            <a:fld id="{0059E2CE-9089-42EF-A342-1669495AABDB}" type="slidenum">
              <a:rPr lang="en-US" smtClean="0"/>
              <a:t>11</a:t>
            </a:fld>
            <a:endParaRPr lang="en-US"/>
          </a:p>
        </p:txBody>
      </p:sp>
    </p:spTree>
    <p:extLst>
      <p:ext uri="{BB962C8B-B14F-4D97-AF65-F5344CB8AC3E}">
        <p14:creationId xmlns:p14="http://schemas.microsoft.com/office/powerpoint/2010/main" val="2409556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latin typeface="Arial" panose="020B0604020202020204" pitchFamily="34" charset="0"/>
              <a:cs typeface="Arial" panose="020B0604020202020204" pitchFamily="34" charset="0"/>
            </a:endParaRPr>
          </a:p>
          <a:p>
            <a:pPr marL="177845" indent="-177845">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12</a:t>
            </a:fld>
            <a:endParaRPr lang="en-US" dirty="0"/>
          </a:p>
        </p:txBody>
      </p:sp>
    </p:spTree>
    <p:extLst>
      <p:ext uri="{BB962C8B-B14F-4D97-AF65-F5344CB8AC3E}">
        <p14:creationId xmlns:p14="http://schemas.microsoft.com/office/powerpoint/2010/main" val="4104424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9E31E1-295A-416F-9193-0AAB3AFEC0ED}" type="slidenum">
              <a:rPr lang="en-US" smtClean="0"/>
              <a:t>13</a:t>
            </a:fld>
            <a:endParaRPr lang="en-US"/>
          </a:p>
        </p:txBody>
      </p:sp>
    </p:spTree>
    <p:extLst>
      <p:ext uri="{BB962C8B-B14F-4D97-AF65-F5344CB8AC3E}">
        <p14:creationId xmlns:p14="http://schemas.microsoft.com/office/powerpoint/2010/main" val="2269943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a:t>
            </a:r>
            <a:r>
              <a:rPr lang="en-US" dirty="0" err="1"/>
              <a:t>Programme</a:t>
            </a:r>
            <a:r>
              <a:rPr lang="en-US" dirty="0"/>
              <a:t> works in four </a:t>
            </a:r>
            <a:r>
              <a:rPr lang="en-US" sz="1200" b="0" i="0" u="none" strike="noStrike" baseline="0" dirty="0">
                <a:solidFill>
                  <a:srgbClr val="000000"/>
                </a:solidFill>
                <a:latin typeface="+mn-lt"/>
              </a:rPr>
              <a:t>broad areas: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baseline="0" dirty="0">
              <a:solidFill>
                <a:srgbClr val="000000"/>
              </a:solidFill>
              <a:latin typeface="+mn-lt"/>
            </a:endParaRP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endParaRPr lang="en-US" sz="1200"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endParaRPr lang="en-US" sz="1200" b="1" dirty="0"/>
          </a:p>
          <a:p>
            <a:endParaRPr lang="en-US" dirty="0"/>
          </a:p>
        </p:txBody>
      </p:sp>
      <p:sp>
        <p:nvSpPr>
          <p:cNvPr id="4" name="Slide Number Placeholder 3"/>
          <p:cNvSpPr>
            <a:spLocks noGrp="1"/>
          </p:cNvSpPr>
          <p:nvPr>
            <p:ph type="sldNum" sz="quarter" idx="10"/>
          </p:nvPr>
        </p:nvSpPr>
        <p:spPr/>
        <p:txBody>
          <a:bodyPr/>
          <a:lstStyle/>
          <a:p>
            <a:fld id="{31208BA4-A9BA-4B65-9168-A7A095ED0EFD}" type="slidenum">
              <a:rPr lang="en-US" smtClean="0"/>
              <a:t>2</a:t>
            </a:fld>
            <a:endParaRPr lang="en-US"/>
          </a:p>
        </p:txBody>
      </p:sp>
    </p:spTree>
    <p:extLst>
      <p:ext uri="{BB962C8B-B14F-4D97-AF65-F5344CB8AC3E}">
        <p14:creationId xmlns:p14="http://schemas.microsoft.com/office/powerpoint/2010/main" val="832143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six</a:t>
            </a:r>
            <a:r>
              <a:rPr lang="en-US" baseline="0" dirty="0"/>
              <a:t> indicators for 2018-2019 are new. Direct comparison with the indicators in the Programme of Work 2016-2017 cannot be made, nor can the 2016-2017 targets be used as 2018-2019 baselines.</a:t>
            </a:r>
            <a:endParaRPr lang="en-GB" dirty="0"/>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pPr>
                <a:defRPr/>
              </a:pPr>
              <a:t>3</a:t>
            </a:fld>
            <a:endParaRPr lang="en-US"/>
          </a:p>
        </p:txBody>
      </p:sp>
    </p:spTree>
    <p:extLst>
      <p:ext uri="{BB962C8B-B14F-4D97-AF65-F5344CB8AC3E}">
        <p14:creationId xmlns:p14="http://schemas.microsoft.com/office/powerpoint/2010/main" val="332861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858E31-D62D-483C-A185-F7AE79FA69FA}" type="slidenum">
              <a:rPr lang="en-US" smtClean="0"/>
              <a:t>4</a:t>
            </a:fld>
            <a:endParaRPr lang="en-US"/>
          </a:p>
        </p:txBody>
      </p:sp>
    </p:spTree>
    <p:extLst>
      <p:ext uri="{BB962C8B-B14F-4D97-AF65-F5344CB8AC3E}">
        <p14:creationId xmlns:p14="http://schemas.microsoft.com/office/powerpoint/2010/main" val="1247245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UN Environment’s third</a:t>
            </a:r>
            <a:r>
              <a:rPr lang="en-US" altLang="en-US" baseline="0" dirty="0"/>
              <a:t> programme focuses on ecosystem management, where the overarching goal is to enable countries to maintain healthy and productive ecosystems that provide important services and goods, such as water, food, flood control, biodiversity, climate regulation, among others. This work thus contributes to a large number of the sustainable development goals.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baseline="0" dirty="0"/>
              <a:t>Available resources have been high primarily from extra-budgetary resources received in 2016 and prior to this year that is dedicated to projects running now and going beyond 2016. </a:t>
            </a:r>
            <a:endParaRPr lang="en-US" altLang="en-US" sz="1200" b="1" u="sng" kern="1200" dirty="0">
              <a:solidFill>
                <a:schemeClr val="tx1"/>
              </a:solidFill>
              <a:effectLst/>
              <a:latin typeface="+mn-lt"/>
              <a:ea typeface="ＭＳ Ｐゴシック" pitchFamily="34" charset="-128"/>
            </a:endParaRPr>
          </a:p>
          <a:p>
            <a:endParaRPr lang="en-US" altLang="en-US" dirty="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97AB632B-0CF6-4AFD-9608-FC637C0CBD18}" type="slidenum">
              <a:rPr lang="en-US" altLang="en-US" smtClean="0">
                <a:solidFill>
                  <a:prstClr val="black"/>
                </a:solidFill>
              </a:rPr>
              <a:pPr eaLnBrk="1" hangingPunct="1"/>
              <a:t>5</a:t>
            </a:fld>
            <a:endParaRPr lang="en-US" altLang="en-US">
              <a:solidFill>
                <a:prstClr val="black"/>
              </a:solidFill>
            </a:endParaRPr>
          </a:p>
        </p:txBody>
      </p:sp>
    </p:spTree>
    <p:extLst>
      <p:ext uri="{BB962C8B-B14F-4D97-AF65-F5344CB8AC3E}">
        <p14:creationId xmlns:p14="http://schemas.microsoft.com/office/powerpoint/2010/main" val="3414661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ＭＳ Ｐゴシック" pitchFamily="34" charset="-128"/>
                <a:cs typeface="MS PGothic" charset="0"/>
              </a:rPr>
              <a:t> </a:t>
            </a:r>
          </a:p>
          <a:p>
            <a:r>
              <a:rPr lang="en-GB" sz="1200" kern="1200" dirty="0">
                <a:solidFill>
                  <a:schemeClr val="tx1"/>
                </a:solidFill>
                <a:effectLst/>
                <a:latin typeface="+mn-lt"/>
                <a:ea typeface="ＭＳ Ｐゴシック" pitchFamily="34" charset="-128"/>
                <a:cs typeface="MS PGothic" charset="0"/>
              </a:rPr>
              <a:t>The UN Biodiversity Lab is an online spatial data platform developed by UN Environment in collaboration with UNDP, UNEP GRID Geneva and UNEP-WCMC with funding from the Global Environment Facility. The UN Biodiversity Lab allows policymakers and other stakeholders to access global data layers, upload and manipulate their own datasets in a secure platform, and query multiple datasets for information and data related to spatial elements of the Aichi Biodiversity Targets (ABTs) and nature-based Sustainable Development Goals (SDGs). Using more than 80 layers from multiple providers currently data available on UN Biodiversity Lab, policymakers can deliver on their commitments to the Convention on Biological Diversity through better conservation planning and reporting. This first iteration of the Lab supports policymakers to produce data-driven Sixth National Reports to the CBD.  The UN Biodiversity Lab can be accessed at </a:t>
            </a:r>
            <a:r>
              <a:rPr lang="en-GB" sz="1200" u="sng" kern="1200" dirty="0">
                <a:solidFill>
                  <a:schemeClr val="tx1"/>
                </a:solidFill>
                <a:effectLst/>
                <a:latin typeface="+mn-lt"/>
                <a:ea typeface="ＭＳ Ｐゴシック" pitchFamily="34" charset="-128"/>
                <a:cs typeface="MS PGothic" charset="0"/>
                <a:hlinkClick r:id="rId3"/>
              </a:rPr>
              <a:t>https://unbiodiversitylab.org/</a:t>
            </a:r>
            <a:r>
              <a:rPr lang="en-GB" sz="1200" kern="1200" dirty="0">
                <a:solidFill>
                  <a:schemeClr val="tx1"/>
                </a:solidFill>
                <a:effectLst/>
                <a:latin typeface="+mn-lt"/>
                <a:ea typeface="ＭＳ Ｐゴシック" pitchFamily="34" charset="-128"/>
                <a:cs typeface="MS PGothic" charset="0"/>
              </a:rPr>
              <a:t>.</a:t>
            </a:r>
          </a:p>
          <a:p>
            <a:endParaRPr lang="en-GB" dirty="0"/>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pPr>
                <a:defRPr/>
              </a:pPr>
              <a:t>6</a:t>
            </a:fld>
            <a:endParaRPr lang="en-US"/>
          </a:p>
        </p:txBody>
      </p:sp>
    </p:spTree>
    <p:extLst>
      <p:ext uri="{BB962C8B-B14F-4D97-AF65-F5344CB8AC3E}">
        <p14:creationId xmlns:p14="http://schemas.microsoft.com/office/powerpoint/2010/main" val="3551678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pPr>
                <a:defRPr/>
              </a:pPr>
              <a:t>7</a:t>
            </a:fld>
            <a:endParaRPr lang="en-US"/>
          </a:p>
        </p:txBody>
      </p:sp>
    </p:spTree>
    <p:extLst>
      <p:ext uri="{BB962C8B-B14F-4D97-AF65-F5344CB8AC3E}">
        <p14:creationId xmlns:p14="http://schemas.microsoft.com/office/powerpoint/2010/main" val="3478411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pPr>
                <a:defRPr/>
              </a:pPr>
              <a:t>8</a:t>
            </a:fld>
            <a:endParaRPr lang="en-US"/>
          </a:p>
        </p:txBody>
      </p:sp>
    </p:spTree>
    <p:extLst>
      <p:ext uri="{BB962C8B-B14F-4D97-AF65-F5344CB8AC3E}">
        <p14:creationId xmlns:p14="http://schemas.microsoft.com/office/powerpoint/2010/main" val="1055776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pPr>
                <a:defRPr/>
              </a:pPr>
              <a:t>9</a:t>
            </a:fld>
            <a:endParaRPr lang="en-US"/>
          </a:p>
        </p:txBody>
      </p:sp>
    </p:spTree>
    <p:extLst>
      <p:ext uri="{BB962C8B-B14F-4D97-AF65-F5344CB8AC3E}">
        <p14:creationId xmlns:p14="http://schemas.microsoft.com/office/powerpoint/2010/main" val="3409802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F1000B84-1C02-419B-ADC9-007FE2BA0D4B}" type="datetimeFigureOut">
              <a:rPr lang="en-US"/>
              <a:pPr>
                <a:defRPr/>
              </a:pPr>
              <a:t>10/10/2018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49ED44F-21B3-4FBF-95EA-C8CEE42209AA}" type="slidenum">
              <a:rPr lang="en-US"/>
              <a:pPr>
                <a:defRPr/>
              </a:pPr>
              <a:t>‹#›</a:t>
            </a:fld>
            <a:endParaRPr lang="en-US"/>
          </a:p>
        </p:txBody>
      </p:sp>
    </p:spTree>
    <p:extLst>
      <p:ext uri="{BB962C8B-B14F-4D97-AF65-F5344CB8AC3E}">
        <p14:creationId xmlns:p14="http://schemas.microsoft.com/office/powerpoint/2010/main" val="692405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F9C3BA5E-1BF5-4D85-A391-147B4AF72A7E}" type="datetimeFigureOut">
              <a:rPr lang="en-US"/>
              <a:pPr>
                <a:defRPr/>
              </a:pPr>
              <a:t>10/10/2018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EBFC13-4C89-408D-A30E-F3DD8D339D7B}" type="slidenum">
              <a:rPr lang="en-US"/>
              <a:pPr>
                <a:defRPr/>
              </a:pPr>
              <a:t>‹#›</a:t>
            </a:fld>
            <a:endParaRPr lang="en-US"/>
          </a:p>
        </p:txBody>
      </p:sp>
    </p:spTree>
    <p:extLst>
      <p:ext uri="{BB962C8B-B14F-4D97-AF65-F5344CB8AC3E}">
        <p14:creationId xmlns:p14="http://schemas.microsoft.com/office/powerpoint/2010/main" val="3669499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4CB54745-855E-4826-B686-544246EC9F2B}" type="datetimeFigureOut">
              <a:rPr lang="en-US"/>
              <a:pPr>
                <a:defRPr/>
              </a:pPr>
              <a:t>10/10/2018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DCDA0C0-3C16-4A5B-B240-FE097DF528D6}" type="slidenum">
              <a:rPr lang="en-US"/>
              <a:pPr>
                <a:defRPr/>
              </a:pPr>
              <a:t>‹#›</a:t>
            </a:fld>
            <a:endParaRPr lang="en-US"/>
          </a:p>
        </p:txBody>
      </p:sp>
    </p:spTree>
    <p:extLst>
      <p:ext uri="{BB962C8B-B14F-4D97-AF65-F5344CB8AC3E}">
        <p14:creationId xmlns:p14="http://schemas.microsoft.com/office/powerpoint/2010/main" val="4283119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1"/>
            <a:ext cx="7772400" cy="1470025"/>
          </a:xfrm>
        </p:spPr>
        <p:txBody>
          <a:bodyPr/>
          <a:lstStyle/>
          <a:p>
            <a:r>
              <a:rPr lang="sv-S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Click to edit Master subtitle style</a:t>
            </a:r>
            <a:endParaRPr lang="en-GB"/>
          </a:p>
        </p:txBody>
      </p:sp>
      <p:sp>
        <p:nvSpPr>
          <p:cNvPr id="4" name="Date Placeholder 3"/>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420912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Click to edit Master title style</a:t>
            </a:r>
            <a:endParaRPr lang="en-GB"/>
          </a:p>
        </p:txBody>
      </p:sp>
      <p:sp>
        <p:nvSpPr>
          <p:cNvPr id="3" name="Content Placeholder 2"/>
          <p:cNvSpPr>
            <a:spLocks noGrp="1"/>
          </p:cNvSpPr>
          <p:nvPr>
            <p:ph idx="1"/>
          </p:nvPr>
        </p:nvSpPr>
        <p:spPr/>
        <p:txBody>
          <a:bodyPr/>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GB"/>
          </a:p>
        </p:txBody>
      </p:sp>
      <p:sp>
        <p:nvSpPr>
          <p:cNvPr id="4" name="Date Placeholder 3"/>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37449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sv-S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Click to edit Master text styles</a:t>
            </a:r>
          </a:p>
        </p:txBody>
      </p:sp>
      <p:sp>
        <p:nvSpPr>
          <p:cNvPr id="4" name="Date Placeholder 3"/>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76852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Click to edit Master title style</a:t>
            </a:r>
            <a:endParaRPr lang="en-GB"/>
          </a:p>
        </p:txBody>
      </p:sp>
      <p:sp>
        <p:nvSpPr>
          <p:cNvPr id="3" name="Content Placeholder 2"/>
          <p:cNvSpPr>
            <a:spLocks noGrp="1"/>
          </p:cNvSpPr>
          <p:nvPr>
            <p:ph sz="half" idx="1"/>
          </p:nvPr>
        </p:nvSpPr>
        <p:spPr>
          <a:xfrm>
            <a:off x="457200" y="1200152"/>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GB"/>
          </a:p>
        </p:txBody>
      </p:sp>
      <p:sp>
        <p:nvSpPr>
          <p:cNvPr id="4" name="Content Placeholder 3"/>
          <p:cNvSpPr>
            <a:spLocks noGrp="1"/>
          </p:cNvSpPr>
          <p:nvPr>
            <p:ph sz="half" idx="2"/>
          </p:nvPr>
        </p:nvSpPr>
        <p:spPr>
          <a:xfrm>
            <a:off x="4648200" y="1200152"/>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GB"/>
          </a:p>
        </p:txBody>
      </p:sp>
      <p:sp>
        <p:nvSpPr>
          <p:cNvPr id="5" name="Date Placeholder 4"/>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4794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sv-SE"/>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GB"/>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GB"/>
          </a:p>
        </p:txBody>
      </p:sp>
      <p:sp>
        <p:nvSpPr>
          <p:cNvPr id="7" name="Date Placeholder 6"/>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255762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Click to edit Master title style</a:t>
            </a:r>
            <a:endParaRPr lang="en-GB"/>
          </a:p>
        </p:txBody>
      </p:sp>
      <p:sp>
        <p:nvSpPr>
          <p:cNvPr id="3" name="Date Placeholder 2"/>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527636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355865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49"/>
            <a:ext cx="3008313" cy="1162051"/>
          </a:xfrm>
        </p:spPr>
        <p:txBody>
          <a:bodyPr anchor="b"/>
          <a:lstStyle>
            <a:lvl1pPr algn="l">
              <a:defRPr sz="2000" b="1"/>
            </a:lvl1pPr>
          </a:lstStyle>
          <a:p>
            <a:r>
              <a:rPr lang="sv-SE"/>
              <a:t>Click to edit Master title style</a:t>
            </a:r>
            <a:endParaRPr lang="en-GB"/>
          </a:p>
        </p:txBody>
      </p:sp>
      <p:sp>
        <p:nvSpPr>
          <p:cNvPr id="3" name="Content Placeholder 2"/>
          <p:cNvSpPr>
            <a:spLocks noGrp="1"/>
          </p:cNvSpPr>
          <p:nvPr>
            <p:ph idx="1"/>
          </p:nvPr>
        </p:nvSpPr>
        <p:spPr>
          <a:xfrm>
            <a:off x="3575050" y="27306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GB"/>
          </a:p>
        </p:txBody>
      </p:sp>
      <p:sp>
        <p:nvSpPr>
          <p:cNvPr id="4" name="Text Placeholder 3"/>
          <p:cNvSpPr>
            <a:spLocks noGrp="1"/>
          </p:cNvSpPr>
          <p:nvPr>
            <p:ph type="body" sz="half" idx="2"/>
          </p:nvPr>
        </p:nvSpPr>
        <p:spPr>
          <a:xfrm>
            <a:off x="45720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Click to edit Master text styles</a:t>
            </a:r>
          </a:p>
        </p:txBody>
      </p:sp>
      <p:sp>
        <p:nvSpPr>
          <p:cNvPr id="5" name="Date Placeholder 4"/>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97773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67603D99-8D39-4CA0-A8C6-98EF47D659F9}" type="datetimeFigureOut">
              <a:rPr lang="en-US"/>
              <a:pPr>
                <a:defRPr/>
              </a:pPr>
              <a:t>10/10/2018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F09407E-1685-4AB6-8104-7E58EAC15F24}" type="slidenum">
              <a:rPr lang="en-US"/>
              <a:pPr>
                <a:defRPr/>
              </a:pPr>
              <a:t>‹#›</a:t>
            </a:fld>
            <a:endParaRPr lang="en-US"/>
          </a:p>
        </p:txBody>
      </p:sp>
    </p:spTree>
    <p:extLst>
      <p:ext uri="{BB962C8B-B14F-4D97-AF65-F5344CB8AC3E}">
        <p14:creationId xmlns:p14="http://schemas.microsoft.com/office/powerpoint/2010/main" val="27461762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sv-S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53"/>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Click to edit Master text styles</a:t>
            </a:r>
          </a:p>
        </p:txBody>
      </p:sp>
      <p:sp>
        <p:nvSpPr>
          <p:cNvPr id="5" name="Date Placeholder 4"/>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478098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GB"/>
          </a:p>
        </p:txBody>
      </p:sp>
      <p:sp>
        <p:nvSpPr>
          <p:cNvPr id="4" name="Date Placeholder 3"/>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589811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7"/>
            <a:ext cx="2057400" cy="4387851"/>
          </a:xfrm>
        </p:spPr>
        <p:txBody>
          <a:bodyPr vert="eaVert"/>
          <a:lstStyle/>
          <a:p>
            <a:r>
              <a:rPr lang="sv-SE"/>
              <a:t>Click to edit Master title style</a:t>
            </a:r>
            <a:endParaRPr lang="en-GB"/>
          </a:p>
        </p:txBody>
      </p:sp>
      <p:sp>
        <p:nvSpPr>
          <p:cNvPr id="3" name="Vertical Text Placeholder 2"/>
          <p:cNvSpPr>
            <a:spLocks noGrp="1"/>
          </p:cNvSpPr>
          <p:nvPr>
            <p:ph type="body" orient="vert" idx="1"/>
          </p:nvPr>
        </p:nvSpPr>
        <p:spPr>
          <a:xfrm>
            <a:off x="457200" y="206377"/>
            <a:ext cx="6019800" cy="4387851"/>
          </a:xfrm>
        </p:spPr>
        <p:txBody>
          <a:bodyPr vert="eaVert"/>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GB"/>
          </a:p>
        </p:txBody>
      </p:sp>
      <p:sp>
        <p:nvSpPr>
          <p:cNvPr id="4" name="Date Placeholder 3"/>
          <p:cNvSpPr>
            <a:spLocks noGrp="1"/>
          </p:cNvSpPr>
          <p:nvPr>
            <p:ph type="dt" sz="half" idx="10"/>
          </p:nvPr>
        </p:nvSpPr>
        <p:spPr/>
        <p:txBody>
          <a:bodyPr/>
          <a:lstStyle/>
          <a:p>
            <a:fld id="{1088FC91-F794-9C42-9041-86B9774BF8ED}" type="datetimeFigureOut">
              <a:rPr lang="en-US" smtClean="0">
                <a:solidFill>
                  <a:prstClr val="black">
                    <a:tint val="75000"/>
                  </a:prstClr>
                </a:solidFill>
              </a:rPr>
              <a:pPr/>
              <a:t>10/10/2018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1A4F35C-DEDC-174E-A44C-741E8632A826}"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70999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A6922CE-E4E3-45BA-9E7C-A7ACCF86E227}" type="datetimeFigureOut">
              <a:rPr lang="en-US"/>
              <a:pPr>
                <a:defRPr/>
              </a:pPr>
              <a:t>10/10/2018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5D1E69-D936-4815-88D9-5452B5A13FC2}" type="slidenum">
              <a:rPr lang="en-US"/>
              <a:pPr>
                <a:defRPr/>
              </a:pPr>
              <a:t>‹#›</a:t>
            </a:fld>
            <a:endParaRPr lang="en-US"/>
          </a:p>
        </p:txBody>
      </p:sp>
    </p:spTree>
    <p:extLst>
      <p:ext uri="{BB962C8B-B14F-4D97-AF65-F5344CB8AC3E}">
        <p14:creationId xmlns:p14="http://schemas.microsoft.com/office/powerpoint/2010/main" val="2460395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4AD3DC3B-3B19-4EAD-A500-4A183ADB1585}" type="datetimeFigureOut">
              <a:rPr lang="en-US"/>
              <a:pPr>
                <a:defRPr/>
              </a:pPr>
              <a:t>10/10/2018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3F5AA53-F1B8-463A-BD64-92FB281B56D1}" type="slidenum">
              <a:rPr lang="en-US"/>
              <a:pPr>
                <a:defRPr/>
              </a:pPr>
              <a:t>‹#›</a:t>
            </a:fld>
            <a:endParaRPr lang="en-US"/>
          </a:p>
        </p:txBody>
      </p:sp>
    </p:spTree>
    <p:extLst>
      <p:ext uri="{BB962C8B-B14F-4D97-AF65-F5344CB8AC3E}">
        <p14:creationId xmlns:p14="http://schemas.microsoft.com/office/powerpoint/2010/main" val="2629841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1"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8FBBD37A-91B8-4823-9C65-EE23ACA9C1F1}" type="datetimeFigureOut">
              <a:rPr lang="en-US"/>
              <a:pPr>
                <a:defRPr/>
              </a:pPr>
              <a:t>10/10/2018</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124B86C-5FFA-486A-912B-7049BA90CEC4}" type="slidenum">
              <a:rPr lang="en-US"/>
              <a:pPr>
                <a:defRPr/>
              </a:pPr>
              <a:t>‹#›</a:t>
            </a:fld>
            <a:endParaRPr lang="en-US"/>
          </a:p>
        </p:txBody>
      </p:sp>
    </p:spTree>
    <p:extLst>
      <p:ext uri="{BB962C8B-B14F-4D97-AF65-F5344CB8AC3E}">
        <p14:creationId xmlns:p14="http://schemas.microsoft.com/office/powerpoint/2010/main" val="1769496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99D1D41F-4F1E-4105-A0B3-8F447A26A54F}" type="datetimeFigureOut">
              <a:rPr lang="en-US"/>
              <a:pPr>
                <a:defRPr/>
              </a:pPr>
              <a:t>10/10/2018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7BAFBC0-E18F-467C-A057-3572B050A871}" type="slidenum">
              <a:rPr lang="en-US"/>
              <a:pPr>
                <a:defRPr/>
              </a:pPr>
              <a:t>‹#›</a:t>
            </a:fld>
            <a:endParaRPr lang="en-US"/>
          </a:p>
        </p:txBody>
      </p:sp>
    </p:spTree>
    <p:extLst>
      <p:ext uri="{BB962C8B-B14F-4D97-AF65-F5344CB8AC3E}">
        <p14:creationId xmlns:p14="http://schemas.microsoft.com/office/powerpoint/2010/main" val="1041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C3B729EC-2F78-443F-9DF2-B16734139BE6}" type="datetimeFigureOut">
              <a:rPr lang="en-US"/>
              <a:pPr>
                <a:defRPr/>
              </a:pPr>
              <a:t>10/10/2018</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9167EFB-A829-44AB-B233-EF51128BBC95}" type="slidenum">
              <a:rPr lang="en-US"/>
              <a:pPr>
                <a:defRPr/>
              </a:pPr>
              <a:t>‹#›</a:t>
            </a:fld>
            <a:endParaRPr lang="en-US"/>
          </a:p>
        </p:txBody>
      </p:sp>
    </p:spTree>
    <p:extLst>
      <p:ext uri="{BB962C8B-B14F-4D97-AF65-F5344CB8AC3E}">
        <p14:creationId xmlns:p14="http://schemas.microsoft.com/office/powerpoint/2010/main" val="2913759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C6021AC-BDD8-4975-A604-6AD57E71C73E}" type="datetimeFigureOut">
              <a:rPr lang="en-US"/>
              <a:pPr>
                <a:defRPr/>
              </a:pPr>
              <a:t>10/10/2018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FE2259-7E20-487D-913F-E7E4FE7A548A}" type="slidenum">
              <a:rPr lang="en-US"/>
              <a:pPr>
                <a:defRPr/>
              </a:pPr>
              <a:t>‹#›</a:t>
            </a:fld>
            <a:endParaRPr lang="en-US"/>
          </a:p>
        </p:txBody>
      </p:sp>
    </p:spTree>
    <p:extLst>
      <p:ext uri="{BB962C8B-B14F-4D97-AF65-F5344CB8AC3E}">
        <p14:creationId xmlns:p14="http://schemas.microsoft.com/office/powerpoint/2010/main" val="391593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41"/>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3BFAE6C7-E99B-4FA9-B94D-7F7F8A156E52}" type="datetimeFigureOut">
              <a:rPr lang="en-US"/>
              <a:pPr>
                <a:defRPr/>
              </a:pPr>
              <a:t>10/10/2018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CEC4AED-270E-4A00-9208-9C9E1800BD26}" type="slidenum">
              <a:rPr lang="en-US"/>
              <a:pPr>
                <a:defRPr/>
              </a:pPr>
              <a:t>‹#›</a:t>
            </a:fld>
            <a:endParaRPr lang="en-US"/>
          </a:p>
        </p:txBody>
      </p:sp>
    </p:spTree>
    <p:extLst>
      <p:ext uri="{BB962C8B-B14F-4D97-AF65-F5344CB8AC3E}">
        <p14:creationId xmlns:p14="http://schemas.microsoft.com/office/powerpoint/2010/main" val="143950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7"/>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Rectangle 3"/>
          <p:cNvSpPr>
            <a:spLocks noGrp="1" noChangeArrowheads="1"/>
          </p:cNvSpPr>
          <p:nvPr>
            <p:ph type="body" idx="1"/>
          </p:nvPr>
        </p:nvSpPr>
        <p:spPr bwMode="auto">
          <a:xfrm>
            <a:off x="457200" y="1600201"/>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91492" name="Rectangle 4"/>
          <p:cNvSpPr>
            <a:spLocks noGrp="1" noChangeArrowheads="1"/>
          </p:cNvSpPr>
          <p:nvPr>
            <p:ph type="dt" sz="half" idx="2"/>
          </p:nvPr>
        </p:nvSpPr>
        <p:spPr bwMode="auto">
          <a:xfrm>
            <a:off x="457200" y="6245225"/>
            <a:ext cx="2133600" cy="47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ea typeface="MS PGothic" pitchFamily="34" charset="-128"/>
              </a:defRPr>
            </a:lvl1pPr>
          </a:lstStyle>
          <a:p>
            <a:pPr>
              <a:defRPr/>
            </a:pPr>
            <a:fld id="{DE52202C-E99C-4049-8E72-4AAC4E206B8B}" type="datetimeFigureOut">
              <a:rPr lang="en-US"/>
              <a:pPr>
                <a:defRPr/>
              </a:pPr>
              <a:t>10/10/2018</a:t>
            </a:fld>
            <a:endParaRPr lang="en-US"/>
          </a:p>
        </p:txBody>
      </p:sp>
      <p:sp>
        <p:nvSpPr>
          <p:cNvPr id="191493" name="Rectangle 5"/>
          <p:cNvSpPr>
            <a:spLocks noGrp="1" noChangeArrowheads="1"/>
          </p:cNvSpPr>
          <p:nvPr>
            <p:ph type="ftr" sz="quarter" idx="3"/>
          </p:nvPr>
        </p:nvSpPr>
        <p:spPr bwMode="auto">
          <a:xfrm>
            <a:off x="3124200" y="6245225"/>
            <a:ext cx="2895600" cy="47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ea typeface="MS PGothic" pitchFamily="34" charset="-128"/>
              </a:defRPr>
            </a:lvl1pPr>
          </a:lstStyle>
          <a:p>
            <a:pPr>
              <a:defRPr/>
            </a:pPr>
            <a:endParaRPr lang="en-US"/>
          </a:p>
        </p:txBody>
      </p:sp>
      <p:sp>
        <p:nvSpPr>
          <p:cNvPr id="191494" name="Rectangle 6"/>
          <p:cNvSpPr>
            <a:spLocks noGrp="1" noChangeArrowheads="1"/>
          </p:cNvSpPr>
          <p:nvPr>
            <p:ph type="sldNum" sz="quarter" idx="4"/>
          </p:nvPr>
        </p:nvSpPr>
        <p:spPr bwMode="auto">
          <a:xfrm>
            <a:off x="6553200" y="6245225"/>
            <a:ext cx="2133600" cy="47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ea typeface="MS PGothic" pitchFamily="34" charset="-128"/>
              </a:defRPr>
            </a:lvl1pPr>
          </a:lstStyle>
          <a:p>
            <a:pPr>
              <a:defRPr/>
            </a:pPr>
            <a:fld id="{C87E5133-9B05-4700-92C7-DC8407D81CB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sv-SE"/>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GB"/>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088FC91-F794-9C42-9041-86B9774BF8ED}" type="datetimeFigureOut">
              <a:rPr lang="en-US" smtClean="0">
                <a:solidFill>
                  <a:prstClr val="black">
                    <a:tint val="75000"/>
                  </a:prstClr>
                </a:solidFill>
                <a:latin typeface="Calibri"/>
              </a:rPr>
              <a:pPr fontAlgn="auto">
                <a:spcBef>
                  <a:spcPts val="0"/>
                </a:spcBef>
                <a:spcAft>
                  <a:spcPts val="0"/>
                </a:spcAft>
              </a:pPr>
              <a:t>10/10/2018</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F1A4F35C-DEDC-174E-A44C-741E8632A826}" type="slidenum">
              <a:rPr lang="en-GB" smtClean="0">
                <a:solidFill>
                  <a:prstClr val="black">
                    <a:tint val="75000"/>
                  </a:prstClr>
                </a:solidFill>
                <a:latin typeface="Calibri"/>
              </a:rPr>
              <a:pPr fontAlgn="auto">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330699259"/>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notesSlide" Target="../notesSlides/notesSlide1.xml"/><Relationship Id="rId7" Type="http://schemas.openxmlformats.org/officeDocument/2006/relationships/image" Target="../media/image5.jpeg"/><Relationship Id="rId12"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3.jpeg"/><Relationship Id="rId10" Type="http://schemas.openxmlformats.org/officeDocument/2006/relationships/image" Target="../media/image1.emf"/><Relationship Id="rId4" Type="http://schemas.openxmlformats.org/officeDocument/2006/relationships/image" Target="../media/image2.png"/><Relationship Id="rId9"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8" Type="http://schemas.openxmlformats.org/officeDocument/2006/relationships/hyperlink" Target="http://www.globalpeatlands.org/" TargetMode="External"/><Relationship Id="rId3" Type="http://schemas.openxmlformats.org/officeDocument/2006/relationships/image" Target="../media/image23.jpg"/><Relationship Id="rId7" Type="http://schemas.openxmlformats.org/officeDocument/2006/relationships/image" Target="../media/image27.emf"/><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6.emf"/><Relationship Id="rId5" Type="http://schemas.openxmlformats.org/officeDocument/2006/relationships/image" Target="../media/image25.jpg"/><Relationship Id="rId10" Type="http://schemas.openxmlformats.org/officeDocument/2006/relationships/image" Target="../media/image8.png"/><Relationship Id="rId4" Type="http://schemas.openxmlformats.org/officeDocument/2006/relationships/image" Target="../media/image24.jpg"/><Relationship Id="rId9"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hyperlink" Target="mailto:monika.macdevette@un.org"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18.png"/><Relationship Id="rId4" Type="http://schemas.openxmlformats.org/officeDocument/2006/relationships/hyperlink" Target="mailto:marieta.sakalian@un.org"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9.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slide" Target="slide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12"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microsoft.com/office/2007/relationships/hdphoto" Target="../media/hdphoto1.wdp"/><Relationship Id="rId11" Type="http://schemas.openxmlformats.org/officeDocument/2006/relationships/image" Target="../media/image9.png"/><Relationship Id="rId5" Type="http://schemas.openxmlformats.org/officeDocument/2006/relationships/image" Target="../media/image13.png"/><Relationship Id="rId10"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9.png"/><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8.png"/><Relationship Id="rId5" Type="http://schemas.openxmlformats.org/officeDocument/2006/relationships/hyperlink" Target="http://unbiodiversitylab.org/" TargetMode="Externa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8.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8.png"/><Relationship Id="rId2" Type="http://schemas.openxmlformats.org/officeDocument/2006/relationships/slideLayout" Target="../slideLayouts/slideLayout18.xml"/><Relationship Id="rId1" Type="http://schemas.openxmlformats.org/officeDocument/2006/relationships/vmlDrawing" Target="../drawings/vmlDrawing2.vml"/><Relationship Id="rId6" Type="http://schemas.openxmlformats.org/officeDocument/2006/relationships/image" Target="../media/image21.emf"/><Relationship Id="rId5" Type="http://schemas.openxmlformats.org/officeDocument/2006/relationships/oleObject" Target="../embeddings/oleObject2.bin"/><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8.png"/><Relationship Id="rId2" Type="http://schemas.openxmlformats.org/officeDocument/2006/relationships/slideLayout" Target="../slideLayouts/slideLayout17.xml"/><Relationship Id="rId1" Type="http://schemas.openxmlformats.org/officeDocument/2006/relationships/vmlDrawing" Target="../drawings/vmlDrawing3.vml"/><Relationship Id="rId6" Type="http://schemas.openxmlformats.org/officeDocument/2006/relationships/image" Target="../media/image9.png"/><Relationship Id="rId5" Type="http://schemas.openxmlformats.org/officeDocument/2006/relationships/image" Target="../media/image22.emf"/><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6"/>
          <p:cNvSpPr>
            <a:spLocks noChangeArrowheads="1"/>
          </p:cNvSpPr>
          <p:nvPr/>
        </p:nvSpPr>
        <p:spPr bwMode="auto">
          <a:xfrm>
            <a:off x="487680" y="757728"/>
            <a:ext cx="80012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r>
              <a:rPr lang="en-GB" altLang="en-US" sz="2800" b="1" dirty="0">
                <a:solidFill>
                  <a:srgbClr val="000000"/>
                </a:solidFill>
                <a:latin typeface="+mn-lt"/>
                <a:ea typeface="Roboto" panose="02000000000000000000" pitchFamily="2" charset="0"/>
                <a:cs typeface="Roboto" panose="02000000000000000000" pitchFamily="2" charset="0"/>
              </a:rPr>
              <a:t>Healthy and Productive Ecosystems</a:t>
            </a:r>
          </a:p>
        </p:txBody>
      </p:sp>
      <p:grpSp>
        <p:nvGrpSpPr>
          <p:cNvPr id="4" name="Group 3">
            <a:extLst>
              <a:ext uri="{FF2B5EF4-FFF2-40B4-BE49-F238E27FC236}">
                <a16:creationId xmlns:a16="http://schemas.microsoft.com/office/drawing/2014/main" id="{F08509A7-3FD5-4298-8C76-EC0086B6DA5C}"/>
              </a:ext>
            </a:extLst>
          </p:cNvPr>
          <p:cNvGrpSpPr/>
          <p:nvPr/>
        </p:nvGrpSpPr>
        <p:grpSpPr>
          <a:xfrm>
            <a:off x="1305406" y="1359279"/>
            <a:ext cx="6632240" cy="4545655"/>
            <a:chOff x="973905" y="1467218"/>
            <a:chExt cx="7202359" cy="5200306"/>
          </a:xfrm>
        </p:grpSpPr>
        <p:pic>
          <p:nvPicPr>
            <p:cNvPr id="1032" name="Picture 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73905" y="1467724"/>
              <a:ext cx="7175403" cy="5199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a:extLst>
                <a:ext uri="{FF2B5EF4-FFF2-40B4-BE49-F238E27FC236}">
                  <a16:creationId xmlns:a16="http://schemas.microsoft.com/office/drawing/2014/main" id="{4A344E87-1981-4664-ACC9-E118239B94BA}"/>
                </a:ext>
              </a:extLst>
            </p:cNvPr>
            <p:cNvGrpSpPr/>
            <p:nvPr/>
          </p:nvGrpSpPr>
          <p:grpSpPr>
            <a:xfrm>
              <a:off x="1000861" y="1467218"/>
              <a:ext cx="7175403" cy="5200306"/>
              <a:chOff x="1000861" y="1467218"/>
              <a:chExt cx="7175403" cy="5200306"/>
            </a:xfrm>
          </p:grpSpPr>
          <p:pic>
            <p:nvPicPr>
              <p:cNvPr id="5" name="Picture 4">
                <a:extLst>
                  <a:ext uri="{FF2B5EF4-FFF2-40B4-BE49-F238E27FC236}">
                    <a16:creationId xmlns:a16="http://schemas.microsoft.com/office/drawing/2014/main" id="{668F2C09-3AF2-43A5-BAB2-8099201E487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86400" y="4929840"/>
                <a:ext cx="2689864" cy="1737684"/>
              </a:xfrm>
              <a:prstGeom prst="rect">
                <a:avLst/>
              </a:prstGeom>
            </p:spPr>
          </p:pic>
          <p:pic>
            <p:nvPicPr>
              <p:cNvPr id="11" name="Picture 1028" descr="元阳秋42">
                <a:extLst>
                  <a:ext uri="{FF2B5EF4-FFF2-40B4-BE49-F238E27FC236}">
                    <a16:creationId xmlns:a16="http://schemas.microsoft.com/office/drawing/2014/main" id="{686405BF-0AB1-4104-9E6A-F919BB5DEAD3}"/>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3183107" y="3274866"/>
                <a:ext cx="2724003" cy="1604401"/>
              </a:xfrm>
              <a:prstGeom prst="rect">
                <a:avLst/>
              </a:prstGeom>
              <a:noFill/>
              <a:ln w="9525">
                <a:noFill/>
                <a:miter lim="800000"/>
                <a:headEnd/>
                <a:tailEnd/>
              </a:ln>
            </p:spPr>
          </p:pic>
          <p:pic>
            <p:nvPicPr>
              <p:cNvPr id="16" name="Picture 1040" descr="philoliche">
                <a:extLst>
                  <a:ext uri="{FF2B5EF4-FFF2-40B4-BE49-F238E27FC236}">
                    <a16:creationId xmlns:a16="http://schemas.microsoft.com/office/drawing/2014/main" id="{433B930F-22A9-49F2-829B-0C6B1E5BE9AF}"/>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l="-1124" r="-1124"/>
              <a:stretch/>
            </p:blipFill>
            <p:spPr bwMode="auto">
              <a:xfrm>
                <a:off x="5907110" y="1467218"/>
                <a:ext cx="2256247" cy="184085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FA7EE66E-ACC9-48FB-94D2-E26D0BD0F17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230153" y="1467219"/>
                <a:ext cx="2710779" cy="1807648"/>
              </a:xfrm>
              <a:prstGeom prst="rect">
                <a:avLst/>
              </a:prstGeom>
            </p:spPr>
          </p:pic>
          <p:graphicFrame>
            <p:nvGraphicFramePr>
              <p:cNvPr id="23" name="Object 22">
                <a:extLst>
                  <a:ext uri="{FF2B5EF4-FFF2-40B4-BE49-F238E27FC236}">
                    <a16:creationId xmlns:a16="http://schemas.microsoft.com/office/drawing/2014/main" id="{75FF1FEA-9F62-41E9-970C-61CE6D5B8AF9}"/>
                  </a:ext>
                </a:extLst>
              </p:cNvPr>
              <p:cNvGraphicFramePr>
                <a:graphicFrameLocks noChangeAspect="1"/>
              </p:cNvGraphicFramePr>
              <p:nvPr>
                <p:extLst>
                  <p:ext uri="{D42A27DB-BD31-4B8C-83A1-F6EECF244321}">
                    <p14:modId xmlns:p14="http://schemas.microsoft.com/office/powerpoint/2010/main" val="1112303183"/>
                  </p:ext>
                </p:extLst>
              </p:nvPr>
            </p:nvGraphicFramePr>
            <p:xfrm>
              <a:off x="1000861" y="3182112"/>
              <a:ext cx="2229292" cy="3445050"/>
            </p:xfrm>
            <a:graphic>
              <a:graphicData uri="http://schemas.openxmlformats.org/presentationml/2006/ole">
                <mc:AlternateContent xmlns:mc="http://schemas.openxmlformats.org/markup-compatibility/2006">
                  <mc:Choice xmlns:v="urn:schemas-microsoft-com:vml" Requires="v">
                    <p:oleObj spid="_x0000_s1095" name="Acrobat Document" r:id="rId9" imgW="6415932" imgH="4533828" progId="AcroExch.Document.7">
                      <p:embed/>
                    </p:oleObj>
                  </mc:Choice>
                  <mc:Fallback>
                    <p:oleObj name="Acrobat Document" r:id="rId9" imgW="6415932" imgH="4533828" progId="AcroExch.Document.7">
                      <p:embed/>
                      <p:pic>
                        <p:nvPicPr>
                          <p:cNvPr id="0" name=""/>
                          <p:cNvPicPr/>
                          <p:nvPr/>
                        </p:nvPicPr>
                        <p:blipFill>
                          <a:blip r:embed="rId10"/>
                          <a:stretch>
                            <a:fillRect/>
                          </a:stretch>
                        </p:blipFill>
                        <p:spPr>
                          <a:xfrm>
                            <a:off x="1000861" y="3182112"/>
                            <a:ext cx="2229292" cy="3445050"/>
                          </a:xfrm>
                          <a:prstGeom prst="rect">
                            <a:avLst/>
                          </a:prstGeom>
                        </p:spPr>
                      </p:pic>
                    </p:oleObj>
                  </mc:Fallback>
                </mc:AlternateContent>
              </a:graphicData>
            </a:graphic>
          </p:graphicFrame>
        </p:grpSp>
      </p:grpSp>
      <p:sp>
        <p:nvSpPr>
          <p:cNvPr id="3" name="Rectangle 2">
            <a:extLst>
              <a:ext uri="{FF2B5EF4-FFF2-40B4-BE49-F238E27FC236}">
                <a16:creationId xmlns:a16="http://schemas.microsoft.com/office/drawing/2014/main" id="{B8655E2F-3580-440F-A1E3-0146ABCB361D}"/>
              </a:ext>
            </a:extLst>
          </p:cNvPr>
          <p:cNvSpPr/>
          <p:nvPr/>
        </p:nvSpPr>
        <p:spPr>
          <a:xfrm>
            <a:off x="1826881" y="5983266"/>
            <a:ext cx="5666680" cy="707886"/>
          </a:xfrm>
          <a:prstGeom prst="rect">
            <a:avLst/>
          </a:prstGeom>
        </p:spPr>
        <p:txBody>
          <a:bodyPr wrap="square">
            <a:spAutoFit/>
          </a:bodyPr>
          <a:lstStyle/>
          <a:p>
            <a:pPr algn="ctr"/>
            <a:r>
              <a:rPr lang="en-US" sz="2000" b="1" dirty="0">
                <a:latin typeface="Arial" panose="020B0604020202020204" pitchFamily="34" charset="0"/>
                <a:cs typeface="Arial" panose="020B0604020202020204" pitchFamily="34" charset="0"/>
              </a:rPr>
              <a:t>Programme Performance Report </a:t>
            </a:r>
          </a:p>
          <a:p>
            <a:pPr algn="ctr"/>
            <a:r>
              <a:rPr lang="en-US" sz="2000" b="1" dirty="0">
                <a:latin typeface="Arial" panose="020B0604020202020204" pitchFamily="34" charset="0"/>
                <a:cs typeface="Arial" panose="020B0604020202020204" pitchFamily="34" charset="0"/>
              </a:rPr>
              <a:t>January - June 2018</a:t>
            </a:r>
          </a:p>
        </p:txBody>
      </p:sp>
      <p:pic>
        <p:nvPicPr>
          <p:cNvPr id="7" name="Picture 6">
            <a:extLst>
              <a:ext uri="{FF2B5EF4-FFF2-40B4-BE49-F238E27FC236}">
                <a16:creationId xmlns:a16="http://schemas.microsoft.com/office/drawing/2014/main" id="{09DDEE57-4C67-4FF2-A0B7-92113FC7F287}"/>
              </a:ext>
            </a:extLst>
          </p:cNvPr>
          <p:cNvPicPr>
            <a:picLocks noChangeAspect="1"/>
          </p:cNvPicPr>
          <p:nvPr/>
        </p:nvPicPr>
        <p:blipFill>
          <a:blip r:embed="rId11"/>
          <a:stretch>
            <a:fillRect/>
          </a:stretch>
        </p:blipFill>
        <p:spPr>
          <a:xfrm>
            <a:off x="7158708" y="0"/>
            <a:ext cx="1981200" cy="905818"/>
          </a:xfrm>
          <a:prstGeom prst="rect">
            <a:avLst/>
          </a:prstGeom>
        </p:spPr>
      </p:pic>
      <p:pic>
        <p:nvPicPr>
          <p:cNvPr id="14" name="Picture 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57027" t="24438" r="6853" b="18971"/>
          <a:stretch/>
        </p:blipFill>
        <p:spPr bwMode="auto">
          <a:xfrm>
            <a:off x="0" y="0"/>
            <a:ext cx="1305406" cy="1149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195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45" y="2628863"/>
            <a:ext cx="3120283" cy="1725124"/>
          </a:xfrm>
          <a:prstGeom prst="rect">
            <a:avLst/>
          </a:prstGeom>
        </p:spPr>
      </p:pic>
      <p:pic>
        <p:nvPicPr>
          <p:cNvPr id="3" name="Picture 2"/>
          <p:cNvPicPr>
            <a:picLocks noChangeAspect="1"/>
          </p:cNvPicPr>
          <p:nvPr/>
        </p:nvPicPr>
        <p:blipFill>
          <a:blip r:embed="rId4"/>
          <a:stretch>
            <a:fillRect/>
          </a:stretch>
        </p:blipFill>
        <p:spPr>
          <a:xfrm>
            <a:off x="5986095" y="4215660"/>
            <a:ext cx="3108960" cy="2114093"/>
          </a:xfrm>
          <a:prstGeom prst="rect">
            <a:avLst/>
          </a:prstGeom>
        </p:spPr>
      </p:pic>
      <p:pic>
        <p:nvPicPr>
          <p:cNvPr id="4" name="Picture 3"/>
          <p:cNvPicPr>
            <a:picLocks noChangeAspect="1"/>
          </p:cNvPicPr>
          <p:nvPr/>
        </p:nvPicPr>
        <p:blipFill>
          <a:blip r:embed="rId5"/>
          <a:stretch>
            <a:fillRect/>
          </a:stretch>
        </p:blipFill>
        <p:spPr>
          <a:xfrm>
            <a:off x="5157231" y="1514590"/>
            <a:ext cx="3986769" cy="2647464"/>
          </a:xfrm>
          <a:prstGeom prst="rect">
            <a:avLst/>
          </a:prstGeom>
        </p:spPr>
      </p:pic>
      <p:grpSp>
        <p:nvGrpSpPr>
          <p:cNvPr id="15" name="Group 14"/>
          <p:cNvGrpSpPr/>
          <p:nvPr/>
        </p:nvGrpSpPr>
        <p:grpSpPr>
          <a:xfrm>
            <a:off x="3558464" y="2921081"/>
            <a:ext cx="2418452" cy="3172469"/>
            <a:chOff x="4463175" y="2149451"/>
            <a:chExt cx="3224603" cy="4229959"/>
          </a:xfrm>
        </p:grpSpPr>
        <p:pic>
          <p:nvPicPr>
            <p:cNvPr id="9" name="Picture 8"/>
            <p:cNvPicPr>
              <a:picLocks noChangeAspect="1"/>
            </p:cNvPicPr>
            <p:nvPr/>
          </p:nvPicPr>
          <p:blipFill>
            <a:blip r:embed="rId6"/>
            <a:stretch>
              <a:fillRect/>
            </a:stretch>
          </p:blipFill>
          <p:spPr>
            <a:xfrm>
              <a:off x="5598065" y="3875557"/>
              <a:ext cx="2089713" cy="2503853"/>
            </a:xfrm>
            <a:prstGeom prst="rect">
              <a:avLst/>
            </a:prstGeom>
          </p:spPr>
        </p:pic>
        <p:pic>
          <p:nvPicPr>
            <p:cNvPr id="8" name="Picture 7"/>
            <p:cNvPicPr>
              <a:picLocks noChangeAspect="1"/>
            </p:cNvPicPr>
            <p:nvPr/>
          </p:nvPicPr>
          <p:blipFill>
            <a:blip r:embed="rId7"/>
            <a:stretch>
              <a:fillRect/>
            </a:stretch>
          </p:blipFill>
          <p:spPr>
            <a:xfrm>
              <a:off x="4463175" y="2149451"/>
              <a:ext cx="2039809" cy="2503853"/>
            </a:xfrm>
            <a:prstGeom prst="rect">
              <a:avLst/>
            </a:prstGeom>
          </p:spPr>
        </p:pic>
      </p:grpSp>
      <p:sp>
        <p:nvSpPr>
          <p:cNvPr id="14" name="Rectangle 13"/>
          <p:cNvSpPr/>
          <p:nvPr/>
        </p:nvSpPr>
        <p:spPr>
          <a:xfrm>
            <a:off x="96382" y="6155031"/>
            <a:ext cx="3313664" cy="369332"/>
          </a:xfrm>
          <a:prstGeom prst="rect">
            <a:avLst/>
          </a:prstGeom>
        </p:spPr>
        <p:txBody>
          <a:bodyPr wrap="none">
            <a:spAutoFit/>
          </a:bodyPr>
          <a:lstStyle/>
          <a:p>
            <a:r>
              <a:rPr lang="en-US" dirty="0">
                <a:hlinkClick r:id="rId8"/>
              </a:rPr>
              <a:t>http://www.globalpeatlands.org/</a:t>
            </a:r>
            <a:endParaRPr lang="en-US" dirty="0"/>
          </a:p>
        </p:txBody>
      </p:sp>
      <p:sp>
        <p:nvSpPr>
          <p:cNvPr id="16" name="TextBox 15"/>
          <p:cNvSpPr txBox="1"/>
          <p:nvPr/>
        </p:nvSpPr>
        <p:spPr>
          <a:xfrm>
            <a:off x="67901" y="4568797"/>
            <a:ext cx="4215341" cy="1200329"/>
          </a:xfrm>
          <a:prstGeom prst="rect">
            <a:avLst/>
          </a:prstGeom>
          <a:noFill/>
        </p:spPr>
        <p:txBody>
          <a:bodyPr wrap="square" rtlCol="0">
            <a:spAutoFit/>
          </a:bodyPr>
          <a:lstStyle/>
          <a:p>
            <a:r>
              <a:rPr lang="en-US" dirty="0">
                <a:solidFill>
                  <a:srgbClr val="00CC66"/>
                </a:solidFill>
              </a:rPr>
              <a:t>Brazzaville Declaration signed by Democratic Republic of the Congo, Republic of the Congo and Indonesia to </a:t>
            </a:r>
          </a:p>
          <a:p>
            <a:r>
              <a:rPr lang="en-US" dirty="0">
                <a:solidFill>
                  <a:srgbClr val="00CC66"/>
                </a:solidFill>
              </a:rPr>
              <a:t>protect world’s largest tropical peatland</a:t>
            </a:r>
            <a:endParaRPr lang="en-US" dirty="0">
              <a:solidFill>
                <a:srgbClr val="00B050"/>
              </a:solidFill>
            </a:endParaRPr>
          </a:p>
        </p:txBody>
      </p:sp>
      <p:pic>
        <p:nvPicPr>
          <p:cNvPr id="12" name="Picture 11" descr="C:\Users\hagelben\Documents\EcoMan\Communication\Branding\Just logo.PNG">
            <a:extLst>
              <a:ext uri="{FF2B5EF4-FFF2-40B4-BE49-F238E27FC236}">
                <a16:creationId xmlns:a16="http://schemas.microsoft.com/office/drawing/2014/main" id="{4A80781A-D347-4D89-9D14-B5CEF5C9422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8139363" y="3746"/>
            <a:ext cx="1004637" cy="898264"/>
          </a:xfrm>
          <a:prstGeom prst="rect">
            <a:avLst/>
          </a:prstGeom>
          <a:noFill/>
          <a:extLst>
            <a:ext uri="{909E8E84-426E-40DD-AFC4-6F175D3DCCD1}">
              <a14:hiddenFill xmlns:a14="http://schemas.microsoft.com/office/drawing/2010/main">
                <a:solidFill>
                  <a:srgbClr val="FFFFFF"/>
                </a:solidFill>
              </a14:hiddenFill>
            </a:ext>
          </a:extLst>
        </p:spPr>
      </p:pic>
      <p:sp>
        <p:nvSpPr>
          <p:cNvPr id="13" name="Rounded Rectangle 7">
            <a:extLst>
              <a:ext uri="{FF2B5EF4-FFF2-40B4-BE49-F238E27FC236}">
                <a16:creationId xmlns:a16="http://schemas.microsoft.com/office/drawing/2014/main" id="{E1AECCA8-E882-497B-B8E8-B9C99BF237B7}"/>
              </a:ext>
            </a:extLst>
          </p:cNvPr>
          <p:cNvSpPr/>
          <p:nvPr/>
        </p:nvSpPr>
        <p:spPr>
          <a:xfrm>
            <a:off x="944789" y="902010"/>
            <a:ext cx="2177909" cy="1355969"/>
          </a:xfrm>
          <a:prstGeom prst="roundRect">
            <a:avLst/>
          </a:prstGeom>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dirty="0">
                <a:solidFill>
                  <a:schemeClr val="tx1"/>
                </a:solidFill>
              </a:rPr>
              <a:t>Improvement in collaboration frameworks for ecosystem management</a:t>
            </a:r>
            <a:endParaRPr lang="en-US" sz="1800" i="1" dirty="0">
              <a:solidFill>
                <a:schemeClr val="tx1"/>
              </a:solidFill>
            </a:endParaRPr>
          </a:p>
        </p:txBody>
      </p:sp>
      <p:sp>
        <p:nvSpPr>
          <p:cNvPr id="2" name="Rectangle 1">
            <a:extLst>
              <a:ext uri="{FF2B5EF4-FFF2-40B4-BE49-F238E27FC236}">
                <a16:creationId xmlns:a16="http://schemas.microsoft.com/office/drawing/2014/main" id="{B09671D0-F69D-480B-9CA6-115282CB5A52}"/>
              </a:ext>
            </a:extLst>
          </p:cNvPr>
          <p:cNvSpPr/>
          <p:nvPr/>
        </p:nvSpPr>
        <p:spPr>
          <a:xfrm>
            <a:off x="1997243" y="192505"/>
            <a:ext cx="6094280" cy="523220"/>
          </a:xfrm>
          <a:prstGeom prst="rect">
            <a:avLst/>
          </a:prstGeom>
        </p:spPr>
        <p:txBody>
          <a:bodyPr wrap="square">
            <a:spAutoFit/>
          </a:bodyPr>
          <a:lstStyle/>
          <a:p>
            <a:r>
              <a:rPr lang="en-US" sz="2800" b="1" dirty="0">
                <a:solidFill>
                  <a:prstClr val="black"/>
                </a:solidFill>
                <a:latin typeface="Arial" panose="020B0604020202020204" pitchFamily="34" charset="0"/>
                <a:cs typeface="Arial" panose="020B0604020202020204" pitchFamily="34" charset="0"/>
              </a:rPr>
              <a:t>Progress January – June 2018</a:t>
            </a:r>
            <a:endParaRPr lang="en-GB" sz="2800" dirty="0"/>
          </a:p>
        </p:txBody>
      </p:sp>
      <p:pic>
        <p:nvPicPr>
          <p:cNvPr id="17"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57027" t="24438" r="6853" b="18971"/>
          <a:stretch/>
        </p:blipFill>
        <p:spPr bwMode="auto">
          <a:xfrm>
            <a:off x="0" y="1"/>
            <a:ext cx="1057998" cy="931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3458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2815" y="-6262"/>
            <a:ext cx="6097237" cy="938247"/>
          </a:xfrm>
        </p:spPr>
        <p:txBody>
          <a:bodyPr>
            <a:noAutofit/>
          </a:bodyPr>
          <a:lstStyle/>
          <a:p>
            <a:br>
              <a:rPr lang="en-US" sz="3600"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Challenges and Opportunities</a:t>
            </a:r>
            <a:br>
              <a:rPr lang="en-US" sz="2800" b="1" dirty="0">
                <a:latin typeface="Arial" panose="020B0604020202020204" pitchFamily="34" charset="0"/>
                <a:cs typeface="Arial" panose="020B0604020202020204" pitchFamily="34" charset="0"/>
              </a:rPr>
            </a:br>
            <a:endParaRPr lang="en-US" sz="2800" b="1" dirty="0"/>
          </a:p>
        </p:txBody>
      </p:sp>
      <p:sp>
        <p:nvSpPr>
          <p:cNvPr id="3" name="Content Placeholder 2"/>
          <p:cNvSpPr>
            <a:spLocks noGrp="1"/>
          </p:cNvSpPr>
          <p:nvPr>
            <p:ph idx="1"/>
          </p:nvPr>
        </p:nvSpPr>
        <p:spPr>
          <a:xfrm>
            <a:off x="457200" y="1600201"/>
            <a:ext cx="8458200" cy="4525963"/>
          </a:xfrm>
        </p:spPr>
        <p:txBody>
          <a:bodyPr/>
          <a:lstStyle/>
          <a:p>
            <a:pPr marL="0" indent="0">
              <a:buNone/>
            </a:pPr>
            <a:r>
              <a:rPr lang="en-US" dirty="0"/>
              <a:t> </a:t>
            </a:r>
          </a:p>
          <a:p>
            <a:endParaRPr lang="en-US" dirty="0"/>
          </a:p>
        </p:txBody>
      </p:sp>
      <p:sp>
        <p:nvSpPr>
          <p:cNvPr id="4" name="TextBox 3"/>
          <p:cNvSpPr txBox="1"/>
          <p:nvPr/>
        </p:nvSpPr>
        <p:spPr>
          <a:xfrm>
            <a:off x="6400800" y="1905000"/>
            <a:ext cx="2514600" cy="369332"/>
          </a:xfrm>
          <a:prstGeom prst="rect">
            <a:avLst/>
          </a:prstGeom>
          <a:noFill/>
        </p:spPr>
        <p:txBody>
          <a:bodyPr wrap="square" rtlCol="0">
            <a:spAutoFit/>
          </a:bodyPr>
          <a:lstStyle/>
          <a:p>
            <a:endParaRPr lang="en-US" dirty="0"/>
          </a:p>
        </p:txBody>
      </p:sp>
      <p:pic>
        <p:nvPicPr>
          <p:cNvPr id="8" name="Picture 7">
            <a:extLst>
              <a:ext uri="{FF2B5EF4-FFF2-40B4-BE49-F238E27FC236}">
                <a16:creationId xmlns:a16="http://schemas.microsoft.com/office/drawing/2014/main" id="{D0696A38-90F9-44CA-8029-7D329CC00DFA}"/>
              </a:ext>
            </a:extLst>
          </p:cNvPr>
          <p:cNvPicPr>
            <a:picLocks noChangeAspect="1"/>
          </p:cNvPicPr>
          <p:nvPr/>
        </p:nvPicPr>
        <p:blipFill>
          <a:blip r:embed="rId3"/>
          <a:stretch>
            <a:fillRect/>
          </a:stretch>
        </p:blipFill>
        <p:spPr>
          <a:xfrm>
            <a:off x="0" y="0"/>
            <a:ext cx="1085182" cy="1085182"/>
          </a:xfrm>
          <a:prstGeom prst="rect">
            <a:avLst/>
          </a:prstGeom>
        </p:spPr>
      </p:pic>
      <p:sp>
        <p:nvSpPr>
          <p:cNvPr id="9" name="Rectangle 8"/>
          <p:cNvSpPr/>
          <p:nvPr/>
        </p:nvSpPr>
        <p:spPr>
          <a:xfrm>
            <a:off x="381000" y="2159421"/>
            <a:ext cx="8534400" cy="2616101"/>
          </a:xfrm>
          <a:prstGeom prst="rect">
            <a:avLst/>
          </a:prstGeom>
        </p:spPr>
        <p:txBody>
          <a:bodyPr wrap="square">
            <a:spAutoFit/>
          </a:bodyPr>
          <a:lstStyle/>
          <a:p>
            <a:pPr marL="457200" indent="-457200">
              <a:spcAft>
                <a:spcPts val="600"/>
              </a:spcAft>
              <a:buFont typeface="Arial" panose="020B0604020202020204" pitchFamily="34" charset="0"/>
              <a:buChar char="•"/>
            </a:pPr>
            <a:r>
              <a:rPr lang="en-US" sz="2400" dirty="0">
                <a:latin typeface="Arial" panose="020B0604020202020204" pitchFamily="34" charset="0"/>
                <a:cs typeface="Arial" panose="020B0604020202020204" pitchFamily="34" charset="0"/>
              </a:rPr>
              <a:t>Resource constraints</a:t>
            </a:r>
            <a:endParaRPr lang="en-US" sz="2400" dirty="0">
              <a:latin typeface="Arial" panose="020B0604020202020204" pitchFamily="34" charset="0"/>
              <a:ea typeface="Roboto" panose="02000000000000000000" pitchFamily="2" charset="0"/>
              <a:cs typeface="Arial" panose="020B0604020202020204" pitchFamily="34" charset="0"/>
            </a:endParaRPr>
          </a:p>
          <a:p>
            <a:pPr marL="457200" indent="-457200">
              <a:spcAft>
                <a:spcPts val="600"/>
              </a:spcAft>
              <a:buFont typeface="Arial" panose="020B0604020202020204" pitchFamily="34" charset="0"/>
              <a:buChar char="•"/>
            </a:pPr>
            <a:r>
              <a:rPr lang="en-US" sz="2400" dirty="0">
                <a:latin typeface="Arial" panose="020B0604020202020204" pitchFamily="34" charset="0"/>
                <a:ea typeface="Roboto" panose="02000000000000000000" pitchFamily="2" charset="0"/>
                <a:cs typeface="Arial" panose="020B0604020202020204" pitchFamily="34" charset="0"/>
              </a:rPr>
              <a:t>Increase in finance from Global Environment Facility 7 expected</a:t>
            </a:r>
          </a:p>
          <a:p>
            <a:pPr marL="457200" indent="-457200">
              <a:spcAft>
                <a:spcPts val="600"/>
              </a:spcAft>
              <a:buFont typeface="Arial" panose="020B0604020202020204" pitchFamily="34" charset="0"/>
              <a:buChar char="•"/>
            </a:pPr>
            <a:r>
              <a:rPr lang="en-US" sz="2400" dirty="0">
                <a:latin typeface="Arial" panose="020B0604020202020204" pitchFamily="34" charset="0"/>
                <a:cs typeface="Arial" panose="020B0604020202020204" pitchFamily="34" charset="0"/>
                <a:sym typeface="Wingdings"/>
              </a:rPr>
              <a:t>High level engagement: </a:t>
            </a:r>
          </a:p>
          <a:p>
            <a:pPr>
              <a:spcAft>
                <a:spcPts val="600"/>
              </a:spcAft>
            </a:pPr>
            <a:r>
              <a:rPr lang="en-US" sz="2400" dirty="0">
                <a:latin typeface="Arial" panose="020B0604020202020204" pitchFamily="34" charset="0"/>
                <a:cs typeface="Arial" panose="020B0604020202020204" pitchFamily="34" charset="0"/>
                <a:sym typeface="Wingdings"/>
              </a:rPr>
              <a:t>	CBD COP 14 and UNCCD COP 14</a:t>
            </a:r>
          </a:p>
          <a:p>
            <a:pPr marL="457200" indent="-457200">
              <a:spcAft>
                <a:spcPts val="600"/>
              </a:spcAft>
              <a:buFont typeface="Arial" panose="020B0604020202020204" pitchFamily="34" charset="0"/>
              <a:buChar char="•"/>
            </a:pPr>
            <a:r>
              <a:rPr lang="en-US" sz="2400" dirty="0">
                <a:latin typeface="Arial" panose="020B0604020202020204" pitchFamily="34" charset="0"/>
                <a:cs typeface="Arial" panose="020B0604020202020204" pitchFamily="34" charset="0"/>
              </a:rPr>
              <a:t>Alignment with post-2020 global biodiversity framework </a:t>
            </a:r>
            <a:endParaRPr lang="en-US" sz="2400" dirty="0">
              <a:latin typeface="Arial" panose="020B0604020202020204" pitchFamily="34" charset="0"/>
              <a:ea typeface="Roboto" panose="02000000000000000000" pitchFamily="2" charset="0"/>
              <a:cs typeface="Arial" panose="020B0604020202020204" pitchFamily="34" charset="0"/>
            </a:endParaRPr>
          </a:p>
        </p:txBody>
      </p:sp>
      <p:pic>
        <p:nvPicPr>
          <p:cNvPr id="10" name="Picture 6" descr="C:\Users\hagelben\Documents\EcoMan\Communication\Branding\Just logo.PNG">
            <a:extLst>
              <a:ext uri="{FF2B5EF4-FFF2-40B4-BE49-F238E27FC236}">
                <a16:creationId xmlns:a16="http://schemas.microsoft.com/office/drawing/2014/main" id="{EDC0E68F-F674-4E2D-8D91-96F3A36F8D81}"/>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083210" y="-6261"/>
            <a:ext cx="1049355" cy="938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908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1719262" y="152400"/>
            <a:ext cx="6967537" cy="677718"/>
          </a:xfrm>
        </p:spPr>
        <p:txBody>
          <a:bodyPr>
            <a:noAutofit/>
          </a:bodyPr>
          <a:lstStyle/>
          <a:p>
            <a:pPr algn="l"/>
            <a:r>
              <a:rPr lang="en-US" sz="3200" b="1">
                <a:latin typeface="Arial" panose="020B0604020202020204" pitchFamily="34" charset="0"/>
                <a:cs typeface="Arial" panose="020B0604020202020204" pitchFamily="34" charset="0"/>
              </a:rPr>
              <a:t>2020 - 2021 </a:t>
            </a:r>
            <a:r>
              <a:rPr lang="en-US" sz="3200" b="1" dirty="0">
                <a:latin typeface="Arial" panose="020B0604020202020204" pitchFamily="34" charset="0"/>
                <a:cs typeface="Arial" panose="020B0604020202020204" pitchFamily="34" charset="0"/>
              </a:rPr>
              <a:t>Programme of Work</a:t>
            </a:r>
            <a:endParaRPr lang="en-US" sz="3200" b="1" dirty="0"/>
          </a:p>
        </p:txBody>
      </p:sp>
      <p:sp>
        <p:nvSpPr>
          <p:cNvPr id="8"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12</a:t>
            </a:fld>
            <a:endParaRPr lang="en-US" dirty="0"/>
          </a:p>
        </p:txBody>
      </p:sp>
      <p:sp>
        <p:nvSpPr>
          <p:cNvPr id="9" name="TextBox 8">
            <a:extLst>
              <a:ext uri="{FF2B5EF4-FFF2-40B4-BE49-F238E27FC236}">
                <a16:creationId xmlns:a16="http://schemas.microsoft.com/office/drawing/2014/main" id="{E0C9070D-0700-4A2D-8B63-0A47C470E9A4}"/>
              </a:ext>
            </a:extLst>
          </p:cNvPr>
          <p:cNvSpPr txBox="1"/>
          <p:nvPr/>
        </p:nvSpPr>
        <p:spPr>
          <a:xfrm>
            <a:off x="1057998" y="2077452"/>
            <a:ext cx="6761055" cy="2246769"/>
          </a:xfrm>
          <a:prstGeom prst="rect">
            <a:avLst/>
          </a:prstGeom>
          <a:noFill/>
          <a:ln>
            <a:noFill/>
          </a:ln>
        </p:spPr>
        <p:txBody>
          <a:bodyPr vert="horz" wrap="square" rtlCol="0">
            <a:spAutoFit/>
          </a:bodyPr>
          <a:lstStyle/>
          <a:p>
            <a:pPr marL="285750" indent="-285750">
              <a:buFont typeface="Arial" charset="0"/>
              <a:buChar char="•"/>
            </a:pPr>
            <a:r>
              <a:rPr lang="en-US" sz="2600" dirty="0"/>
              <a:t>Clear </a:t>
            </a:r>
            <a:r>
              <a:rPr lang="en-US" sz="2600" b="1" dirty="0"/>
              <a:t>alignment to Sustainable Development Goal Indicators </a:t>
            </a:r>
            <a:r>
              <a:rPr lang="en-US" sz="2600" dirty="0"/>
              <a:t>at both impact and expected accomplishment level</a:t>
            </a:r>
          </a:p>
          <a:p>
            <a:endParaRPr lang="en-US" sz="1000" dirty="0"/>
          </a:p>
          <a:p>
            <a:pPr marL="285750" indent="-285750">
              <a:buFont typeface="Arial" charset="0"/>
              <a:buChar char="•"/>
            </a:pPr>
            <a:r>
              <a:rPr lang="en-US" sz="2600" b="1" dirty="0"/>
              <a:t>Rationalization of some indicators </a:t>
            </a:r>
            <a:r>
              <a:rPr lang="en-US" sz="2600" dirty="0"/>
              <a:t>under expected accomplishment b</a:t>
            </a:r>
            <a:endParaRPr lang="en-US" sz="2400" dirty="0"/>
          </a:p>
        </p:txBody>
      </p:sp>
      <p:pic>
        <p:nvPicPr>
          <p:cNvPr id="7" name="Picture 6" descr="C:\Users\hagelben\Documents\EcoMan\Communication\Branding\Just logo.PNG">
            <a:extLst>
              <a:ext uri="{FF2B5EF4-FFF2-40B4-BE49-F238E27FC236}">
                <a16:creationId xmlns:a16="http://schemas.microsoft.com/office/drawing/2014/main" id="{B4CBC50A-D43F-4253-8085-B46B2263691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083210" y="18327"/>
            <a:ext cx="1049355" cy="93824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1"/>
            <a:ext cx="1057998" cy="931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463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2800" b="1" dirty="0">
                <a:latin typeface="Arial" panose="020B0604020202020204" pitchFamily="34" charset="0"/>
                <a:cs typeface="Arial" panose="020B0604020202020204" pitchFamily="34" charset="0"/>
              </a:rPr>
              <a:t>Questions &amp; Discussion</a:t>
            </a:r>
            <a:endParaRPr lang="en-US" sz="2800" dirty="0">
              <a:latin typeface="Arial" panose="020B0604020202020204" pitchFamily="34" charset="0"/>
              <a:cs typeface="Arial" panose="020B0604020202020204" pitchFamily="34" charset="0"/>
            </a:endParaRPr>
          </a:p>
        </p:txBody>
      </p:sp>
      <p:sp>
        <p:nvSpPr>
          <p:cNvPr id="8" name="Content Placeholder 2"/>
          <p:cNvSpPr>
            <a:spLocks noGrp="1"/>
          </p:cNvSpPr>
          <p:nvPr>
            <p:ph idx="1"/>
          </p:nvPr>
        </p:nvSpPr>
        <p:spPr>
          <a:xfrm>
            <a:off x="838200" y="2667000"/>
            <a:ext cx="3505200" cy="2209800"/>
          </a:xfrm>
          <a:ln>
            <a:solidFill>
              <a:schemeClr val="tx1"/>
            </a:solidFill>
          </a:ln>
        </p:spPr>
        <p:txBody>
          <a:bodyPr>
            <a:normAutofit/>
          </a:bodyPr>
          <a:lstStyle/>
          <a:p>
            <a:pPr marL="0" indent="0">
              <a:spcBef>
                <a:spcPts val="0"/>
              </a:spcBef>
              <a:buNone/>
            </a:pPr>
            <a:r>
              <a:rPr lang="en-US" sz="2000" b="1" dirty="0">
                <a:solidFill>
                  <a:srgbClr val="C00000"/>
                </a:solidFill>
              </a:rPr>
              <a:t>Programme Ag. Lead Director</a:t>
            </a:r>
            <a:endParaRPr lang="en-US" sz="2000" dirty="0"/>
          </a:p>
          <a:p>
            <a:pPr marL="0" indent="0">
              <a:spcBef>
                <a:spcPts val="0"/>
              </a:spcBef>
              <a:buNone/>
            </a:pPr>
            <a:endParaRPr lang="en-US" sz="1200" b="1" dirty="0"/>
          </a:p>
          <a:p>
            <a:pPr marL="0" indent="0">
              <a:spcBef>
                <a:spcPts val="0"/>
              </a:spcBef>
              <a:buNone/>
            </a:pPr>
            <a:r>
              <a:rPr lang="en-US" sz="2000" b="1" dirty="0"/>
              <a:t>Ms. Monika MacDevette</a:t>
            </a:r>
          </a:p>
          <a:p>
            <a:pPr marL="0" indent="0">
              <a:spcBef>
                <a:spcPts val="0"/>
              </a:spcBef>
              <a:buNone/>
            </a:pPr>
            <a:r>
              <a:rPr lang="en-US" sz="2000" dirty="0"/>
              <a:t>Ecosystems Division</a:t>
            </a:r>
          </a:p>
          <a:p>
            <a:pPr marL="0" indent="0">
              <a:spcBef>
                <a:spcPts val="0"/>
              </a:spcBef>
              <a:buNone/>
            </a:pPr>
            <a:r>
              <a:rPr lang="en-US" sz="2000" dirty="0"/>
              <a:t>UN Environment </a:t>
            </a:r>
            <a:r>
              <a:rPr lang="en-US" sz="2000" dirty="0" err="1"/>
              <a:t>Programme</a:t>
            </a:r>
            <a:r>
              <a:rPr lang="en-US" sz="2000" dirty="0"/>
              <a:t> Nairobi</a:t>
            </a:r>
          </a:p>
          <a:p>
            <a:pPr marL="0" indent="0">
              <a:spcBef>
                <a:spcPts val="0"/>
              </a:spcBef>
              <a:buNone/>
            </a:pPr>
            <a:r>
              <a:rPr lang="en-US" sz="2000" dirty="0">
                <a:hlinkClick r:id="rId3"/>
              </a:rPr>
              <a:t>monika.macdevette@un.org</a:t>
            </a:r>
            <a:endParaRPr lang="en-US" sz="2000" dirty="0"/>
          </a:p>
        </p:txBody>
      </p:sp>
      <p:sp>
        <p:nvSpPr>
          <p:cNvPr id="9" name="Content Placeholder 2"/>
          <p:cNvSpPr txBox="1">
            <a:spLocks/>
          </p:cNvSpPr>
          <p:nvPr/>
        </p:nvSpPr>
        <p:spPr>
          <a:xfrm>
            <a:off x="4648200" y="2667000"/>
            <a:ext cx="3590924" cy="2209800"/>
          </a:xfrm>
          <a:prstGeom prst="rect">
            <a:avLst/>
          </a:prstGeom>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2000" b="1" dirty="0" err="1">
                <a:solidFill>
                  <a:srgbClr val="C00000"/>
                </a:solidFill>
              </a:rPr>
              <a:t>Programme</a:t>
            </a:r>
            <a:r>
              <a:rPr lang="en-US" sz="2000" b="1" dirty="0">
                <a:solidFill>
                  <a:srgbClr val="C00000"/>
                </a:solidFill>
              </a:rPr>
              <a:t> Coordinator</a:t>
            </a:r>
            <a:endParaRPr lang="en-US" sz="2000" dirty="0"/>
          </a:p>
          <a:p>
            <a:pPr marL="0" indent="0">
              <a:spcBef>
                <a:spcPts val="0"/>
              </a:spcBef>
              <a:buFont typeface="Arial" panose="020B0604020202020204" pitchFamily="34" charset="0"/>
              <a:buNone/>
            </a:pPr>
            <a:endParaRPr lang="en-US" sz="1200" b="1" dirty="0"/>
          </a:p>
          <a:p>
            <a:pPr marL="0" indent="0">
              <a:spcBef>
                <a:spcPts val="0"/>
              </a:spcBef>
              <a:buFont typeface="Arial" panose="020B0604020202020204" pitchFamily="34" charset="0"/>
              <a:buNone/>
            </a:pPr>
            <a:r>
              <a:rPr lang="en-US" sz="2000" b="1" dirty="0"/>
              <a:t>Ms. Marieta Sakalian</a:t>
            </a:r>
          </a:p>
          <a:p>
            <a:pPr marL="0" indent="0">
              <a:spcBef>
                <a:spcPts val="0"/>
              </a:spcBef>
              <a:buFont typeface="Arial" panose="020B0604020202020204" pitchFamily="34" charset="0"/>
              <a:buNone/>
            </a:pPr>
            <a:r>
              <a:rPr lang="en-US" sz="2000" dirty="0"/>
              <a:t>Ecosystems Division</a:t>
            </a:r>
          </a:p>
          <a:p>
            <a:pPr marL="0" indent="0">
              <a:spcBef>
                <a:spcPts val="0"/>
              </a:spcBef>
              <a:buNone/>
            </a:pPr>
            <a:r>
              <a:rPr lang="en-US" sz="2000" dirty="0"/>
              <a:t>UN Environment </a:t>
            </a:r>
            <a:r>
              <a:rPr lang="en-US" sz="2000" dirty="0" err="1"/>
              <a:t>Programme</a:t>
            </a:r>
            <a:r>
              <a:rPr lang="en-US" sz="2000" dirty="0"/>
              <a:t> Nairobi</a:t>
            </a:r>
          </a:p>
          <a:p>
            <a:pPr marL="0" indent="0">
              <a:spcBef>
                <a:spcPts val="0"/>
              </a:spcBef>
              <a:buFont typeface="Arial" panose="020B0604020202020204" pitchFamily="34" charset="0"/>
              <a:buNone/>
            </a:pPr>
            <a:r>
              <a:rPr lang="en-US" sz="2000">
                <a:hlinkClick r:id="rId4"/>
              </a:rPr>
              <a:t>marieta.sakalian@un.org</a:t>
            </a:r>
            <a:endParaRPr lang="en-US" sz="2000" dirty="0"/>
          </a:p>
        </p:txBody>
      </p:sp>
      <p:pic>
        <p:nvPicPr>
          <p:cNvPr id="4" name="Picture 3">
            <a:extLst>
              <a:ext uri="{FF2B5EF4-FFF2-40B4-BE49-F238E27FC236}">
                <a16:creationId xmlns:a16="http://schemas.microsoft.com/office/drawing/2014/main" id="{CAB8944C-E3FE-4BA2-B0A5-7BF2012EBACD}"/>
              </a:ext>
            </a:extLst>
          </p:cNvPr>
          <p:cNvPicPr>
            <a:picLocks noChangeAspect="1"/>
          </p:cNvPicPr>
          <p:nvPr/>
        </p:nvPicPr>
        <p:blipFill>
          <a:blip r:embed="rId5"/>
          <a:stretch>
            <a:fillRect/>
          </a:stretch>
        </p:blipFill>
        <p:spPr>
          <a:xfrm>
            <a:off x="76200" y="54763"/>
            <a:ext cx="1158340" cy="1164437"/>
          </a:xfrm>
          <a:prstGeom prst="rect">
            <a:avLst/>
          </a:prstGeom>
        </p:spPr>
      </p:pic>
      <p:pic>
        <p:nvPicPr>
          <p:cNvPr id="10" name="Picture 9">
            <a:extLst/>
          </p:cNvPr>
          <p:cNvPicPr>
            <a:picLocks noChangeAspect="1"/>
          </p:cNvPicPr>
          <p:nvPr/>
        </p:nvPicPr>
        <p:blipFill>
          <a:blip r:embed="rId6"/>
          <a:stretch>
            <a:fillRect/>
          </a:stretch>
        </p:blipFill>
        <p:spPr>
          <a:xfrm>
            <a:off x="7158708" y="0"/>
            <a:ext cx="1981200" cy="905818"/>
          </a:xfrm>
          <a:prstGeom prst="rect">
            <a:avLst/>
          </a:prstGeom>
        </p:spPr>
      </p:pic>
    </p:spTree>
    <p:extLst>
      <p:ext uri="{BB962C8B-B14F-4D97-AF65-F5344CB8AC3E}">
        <p14:creationId xmlns:p14="http://schemas.microsoft.com/office/powerpoint/2010/main" val="3806603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C:\Users\hagelben\Documents\EcoMan\Communication\Branding\Just logo.PNG">
            <a:extLst>
              <a:ext uri="{FF2B5EF4-FFF2-40B4-BE49-F238E27FC236}">
                <a16:creationId xmlns:a16="http://schemas.microsoft.com/office/drawing/2014/main" id="{B5A2C052-B222-45DC-A973-6BC55C69246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62900" y="-6362"/>
            <a:ext cx="981100" cy="877219"/>
          </a:xfrm>
          <a:prstGeom prst="rect">
            <a:avLst/>
          </a:prstGeom>
          <a:noFill/>
          <a:extLst>
            <a:ext uri="{909E8E84-426E-40DD-AFC4-6F175D3DCCD1}">
              <a14:hiddenFill xmlns:a14="http://schemas.microsoft.com/office/drawing/2010/main">
                <a:solidFill>
                  <a:srgbClr val="FFFFFF"/>
                </a:solidFill>
              </a14:hiddenFill>
            </a:ext>
          </a:extLst>
        </p:spPr>
      </p:pic>
      <p:sp>
        <p:nvSpPr>
          <p:cNvPr id="7" name="Pentagon 13">
            <a:extLst>
              <a:ext uri="{FF2B5EF4-FFF2-40B4-BE49-F238E27FC236}">
                <a16:creationId xmlns:a16="http://schemas.microsoft.com/office/drawing/2014/main" id="{4332CF23-37B6-4BC9-8062-F5A87EEFEE2A}"/>
              </a:ext>
            </a:extLst>
          </p:cNvPr>
          <p:cNvSpPr/>
          <p:nvPr/>
        </p:nvSpPr>
        <p:spPr>
          <a:xfrm>
            <a:off x="831692" y="1250173"/>
            <a:ext cx="8236334" cy="1748890"/>
          </a:xfrm>
          <a:prstGeom prst="homePlat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eaLnBrk="0" hangingPunct="0">
              <a:spcBef>
                <a:spcPct val="30000"/>
              </a:spcBef>
              <a:defRPr/>
            </a:pPr>
            <a:r>
              <a:rPr lang="en-US" altLang="en-US" sz="2000" b="1" dirty="0">
                <a:cs typeface="Arial" panose="020B0604020202020204" pitchFamily="34" charset="0"/>
              </a:rPr>
              <a:t>Overall objective: </a:t>
            </a:r>
          </a:p>
          <a:p>
            <a:pPr defTabSz="914400" eaLnBrk="0" hangingPunct="0">
              <a:spcBef>
                <a:spcPct val="30000"/>
              </a:spcBef>
              <a:defRPr/>
            </a:pPr>
            <a:r>
              <a:rPr lang="en-GB" b="1" dirty="0">
                <a:solidFill>
                  <a:schemeClr val="bg1"/>
                </a:solidFill>
                <a:ea typeface="ＭＳ Ｐゴシック" pitchFamily="34" charset="-128"/>
                <a:cs typeface="MS PGothic" charset="0"/>
              </a:rPr>
              <a:t>Marine, freshwater and terrestrial ecosystems are increasingly managed through an integrated approach that enables them to maintain and restore biodiversity, long-term ecosystems functioning and the supply of ecosystem goods and services.</a:t>
            </a:r>
            <a:r>
              <a:rPr lang="en-US" altLang="en-US" dirty="0">
                <a:cs typeface="Arial" panose="020B0604020202020204" pitchFamily="34" charset="0"/>
              </a:rPr>
              <a:t> </a:t>
            </a:r>
            <a:r>
              <a:rPr lang="en-US" altLang="en-US" b="1" dirty="0">
                <a:cs typeface="Arial" panose="020B0604020202020204" pitchFamily="34" charset="0"/>
              </a:rPr>
              <a:t>.</a:t>
            </a:r>
          </a:p>
        </p:txBody>
      </p:sp>
      <p:sp>
        <p:nvSpPr>
          <p:cNvPr id="11" name="Title 10">
            <a:extLst>
              <a:ext uri="{FF2B5EF4-FFF2-40B4-BE49-F238E27FC236}">
                <a16:creationId xmlns:a16="http://schemas.microsoft.com/office/drawing/2014/main" id="{D5258515-DBAF-4637-9C86-DBFA4D325A2F}"/>
              </a:ext>
            </a:extLst>
          </p:cNvPr>
          <p:cNvSpPr>
            <a:spLocks noGrp="1"/>
          </p:cNvSpPr>
          <p:nvPr>
            <p:ph type="title"/>
          </p:nvPr>
        </p:nvSpPr>
        <p:spPr>
          <a:xfrm>
            <a:off x="1685277" y="275201"/>
            <a:ext cx="6357111" cy="750636"/>
          </a:xfrm>
        </p:spPr>
        <p:txBody>
          <a:bodyPr>
            <a:noAutofit/>
          </a:bodyPr>
          <a:lstStyle/>
          <a:p>
            <a:br>
              <a:rPr lang="en-GB" altLang="en-US" sz="3600" b="1" dirty="0">
                <a:solidFill>
                  <a:srgbClr val="000000"/>
                </a:solidFill>
                <a:latin typeface="Arial" panose="020B0604020202020204" pitchFamily="34" charset="0"/>
                <a:ea typeface="Roboto" panose="02000000000000000000" pitchFamily="2" charset="0"/>
                <a:cs typeface="Arial" panose="020B0604020202020204" pitchFamily="34" charset="0"/>
              </a:rPr>
            </a:br>
            <a:r>
              <a:rPr lang="en-GB" altLang="en-US" sz="2800" b="1" dirty="0">
                <a:solidFill>
                  <a:srgbClr val="000000"/>
                </a:solidFill>
                <a:latin typeface="Arial" panose="020B0604020202020204" pitchFamily="34" charset="0"/>
                <a:ea typeface="Roboto" panose="02000000000000000000" pitchFamily="2" charset="0"/>
                <a:cs typeface="Arial" panose="020B0604020202020204" pitchFamily="34" charset="0"/>
              </a:rPr>
              <a:t>Objectives and </a:t>
            </a:r>
            <a:br>
              <a:rPr lang="en-GB" altLang="en-US" sz="2800" b="1" dirty="0">
                <a:solidFill>
                  <a:srgbClr val="000000"/>
                </a:solidFill>
                <a:latin typeface="Arial" panose="020B0604020202020204" pitchFamily="34" charset="0"/>
                <a:ea typeface="Roboto" panose="02000000000000000000" pitchFamily="2" charset="0"/>
                <a:cs typeface="Arial" panose="020B0604020202020204" pitchFamily="34" charset="0"/>
              </a:rPr>
            </a:br>
            <a:r>
              <a:rPr lang="en-GB" altLang="en-US" sz="2800" b="1" dirty="0">
                <a:solidFill>
                  <a:srgbClr val="000000"/>
                </a:solidFill>
                <a:latin typeface="Arial" panose="020B0604020202020204" pitchFamily="34" charset="0"/>
                <a:ea typeface="Roboto" panose="02000000000000000000" pitchFamily="2" charset="0"/>
                <a:cs typeface="Arial" panose="020B0604020202020204" pitchFamily="34" charset="0"/>
              </a:rPr>
              <a:t>Expected Accomplishments</a:t>
            </a:r>
            <a:br>
              <a:rPr lang="en-GB" altLang="en-US" sz="3600" b="1" dirty="0">
                <a:solidFill>
                  <a:srgbClr val="000000"/>
                </a:solidFill>
                <a:latin typeface="Arial" panose="020B0604020202020204" pitchFamily="34" charset="0"/>
                <a:ea typeface="Roboto" panose="02000000000000000000" pitchFamily="2" charset="0"/>
                <a:cs typeface="Arial" panose="020B0604020202020204" pitchFamily="34" charset="0"/>
              </a:rPr>
            </a:br>
            <a:endParaRPr lang="en-GB" sz="36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201A67F-11A3-4649-A334-ACEA0A9C6067}"/>
              </a:ext>
            </a:extLst>
          </p:cNvPr>
          <p:cNvSpPr txBox="1"/>
          <p:nvPr/>
        </p:nvSpPr>
        <p:spPr>
          <a:xfrm rot="16200000">
            <a:off x="-1341189" y="4736618"/>
            <a:ext cx="3233059" cy="400110"/>
          </a:xfrm>
          <a:prstGeom prst="rect">
            <a:avLst/>
          </a:prstGeom>
          <a:noFill/>
          <a:ln>
            <a:noFill/>
          </a:ln>
        </p:spPr>
        <p:txBody>
          <a:bodyPr vert="horz" wrap="square" rtlCol="0">
            <a:spAutoFit/>
          </a:bodyPr>
          <a:lstStyle/>
          <a:p>
            <a:pPr algn="ctr">
              <a:spcAft>
                <a:spcPts val="1200"/>
              </a:spcAft>
            </a:pPr>
            <a:r>
              <a:rPr lang="en-US" dirty="0">
                <a:latin typeface="Arial" panose="020B0604020202020204" pitchFamily="34" charset="0"/>
                <a:cs typeface="Arial" panose="020B0604020202020204" pitchFamily="34" charset="0"/>
              </a:rPr>
              <a:t>2 Expected </a:t>
            </a:r>
            <a:r>
              <a:rPr lang="en-US" sz="1600" dirty="0">
                <a:latin typeface="Arial" panose="020B0604020202020204" pitchFamily="34" charset="0"/>
                <a:cs typeface="Arial" panose="020B0604020202020204" pitchFamily="34" charset="0"/>
              </a:rPr>
              <a:t>Accomplishment</a:t>
            </a:r>
            <a:r>
              <a:rPr lang="en-US" sz="2000" dirty="0">
                <a:latin typeface="Arial" panose="020B0604020202020204" pitchFamily="34" charset="0"/>
                <a:cs typeface="Arial" panose="020B0604020202020204" pitchFamily="34" charset="0"/>
              </a:rPr>
              <a:t>s </a:t>
            </a:r>
          </a:p>
        </p:txBody>
      </p:sp>
      <p:sp>
        <p:nvSpPr>
          <p:cNvPr id="13" name="Pentagon 13">
            <a:extLst>
              <a:ext uri="{FF2B5EF4-FFF2-40B4-BE49-F238E27FC236}">
                <a16:creationId xmlns:a16="http://schemas.microsoft.com/office/drawing/2014/main" id="{DCA7A002-80F5-40D1-9549-4C688C7E8210}"/>
              </a:ext>
            </a:extLst>
          </p:cNvPr>
          <p:cNvSpPr/>
          <p:nvPr/>
        </p:nvSpPr>
        <p:spPr>
          <a:xfrm>
            <a:off x="1029449" y="3223399"/>
            <a:ext cx="7668768" cy="1639475"/>
          </a:xfrm>
          <a:prstGeom prst="homePlat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 a) The health and productivity of marine, freshwater and terrestrial ecosystems are institutionalized in education, monitoring and cross-sector and transboundary collaboration frameworks at the national and international levels</a:t>
            </a:r>
          </a:p>
        </p:txBody>
      </p:sp>
      <p:sp>
        <p:nvSpPr>
          <p:cNvPr id="14" name="Left Brace 13">
            <a:extLst>
              <a:ext uri="{FF2B5EF4-FFF2-40B4-BE49-F238E27FC236}">
                <a16:creationId xmlns:a16="http://schemas.microsoft.com/office/drawing/2014/main" id="{A621DF46-7784-402D-9916-42CEF8C98316}"/>
              </a:ext>
            </a:extLst>
          </p:cNvPr>
          <p:cNvSpPr/>
          <p:nvPr/>
        </p:nvSpPr>
        <p:spPr>
          <a:xfrm>
            <a:off x="613895" y="3426060"/>
            <a:ext cx="296209" cy="32420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Pentagon 13">
            <a:extLst>
              <a:ext uri="{FF2B5EF4-FFF2-40B4-BE49-F238E27FC236}">
                <a16:creationId xmlns:a16="http://schemas.microsoft.com/office/drawing/2014/main" id="{550E4FC5-14E6-431D-B860-94594CFF9D8C}"/>
              </a:ext>
            </a:extLst>
          </p:cNvPr>
          <p:cNvSpPr/>
          <p:nvPr/>
        </p:nvSpPr>
        <p:spPr>
          <a:xfrm>
            <a:off x="1029450" y="4967785"/>
            <a:ext cx="7668771" cy="1585417"/>
          </a:xfrm>
          <a:prstGeom prst="homePlat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 (b) Increase in the number of countries and transboundary collaboration frameworks that demonstrate enhanced knowledge of the value and role of ecosystem services</a:t>
            </a:r>
            <a:endParaRPr lang="en-US" sz="1600" dirty="0"/>
          </a:p>
        </p:txBody>
      </p:sp>
      <mc:AlternateContent xmlns:mc="http://schemas.openxmlformats.org/markup-compatibility/2006" xmlns:pslz="http://schemas.microsoft.com/office/powerpoint/2016/slidezoom">
        <mc:Choice Requires="pslz">
          <p:graphicFrame>
            <p:nvGraphicFramePr>
              <p:cNvPr id="3" name="Slide Zoom 2">
                <a:extLst>
                  <a:ext uri="{FF2B5EF4-FFF2-40B4-BE49-F238E27FC236}">
                    <a16:creationId xmlns:a16="http://schemas.microsoft.com/office/drawing/2014/main" id="{C43935F7-431B-428B-A625-371FE7D25EDC}"/>
                  </a:ext>
                </a:extLst>
              </p:cNvPr>
              <p:cNvGraphicFramePr>
                <a:graphicFrameLocks noChangeAspect="1"/>
              </p:cNvGraphicFramePr>
              <p:nvPr>
                <p:extLst>
                  <p:ext uri="{D42A27DB-BD31-4B8C-83A1-F6EECF244321}">
                    <p14:modId xmlns:p14="http://schemas.microsoft.com/office/powerpoint/2010/main" val="56573397"/>
                  </p:ext>
                </p:extLst>
              </p:nvPr>
            </p:nvGraphicFramePr>
            <p:xfrm>
              <a:off x="-3407229" y="13607"/>
              <a:ext cx="2286000" cy="1714500"/>
            </p:xfrm>
            <a:graphic>
              <a:graphicData uri="http://schemas.microsoft.com/office/powerpoint/2016/slidezoom">
                <pslz:sldZm>
                  <pslz:sldZmObj sldId="570" cId="3561958567">
                    <pslz:zmPr id="{09BB602B-5D24-4463-B475-0BC97E4BD5BC}" returnToParent="0" transitionDur="1000">
                      <p166:blipFill xmlns:p166="http://schemas.microsoft.com/office/powerpoint/2016/6/main">
                        <a:blip r:embed="rId4"/>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3" name="Slide Zoom 2">
                <a:hlinkClick r:id="rId6" action="ppaction://hlinksldjump"/>
                <a:extLst>
                  <a:ext uri="{FF2B5EF4-FFF2-40B4-BE49-F238E27FC236}">
                    <a16:creationId xmlns:a16="http://schemas.microsoft.com/office/drawing/2014/main" id="{C43935F7-431B-428B-A625-371FE7D25EDC}"/>
                  </a:ext>
                </a:extLst>
              </p:cNvPr>
              <p:cNvPicPr>
                <a:picLocks noGrp="1" noRot="1" noChangeAspect="1" noMove="1" noResize="1" noEditPoints="1" noAdjustHandles="1" noChangeArrowheads="1" noChangeShapeType="1"/>
              </p:cNvPicPr>
              <p:nvPr/>
            </p:nvPicPr>
            <p:blipFill>
              <a:blip r:embed="rId7"/>
              <a:stretch>
                <a:fillRect/>
              </a:stretch>
            </p:blipFill>
            <p:spPr>
              <a:xfrm>
                <a:off x="-3407229" y="13607"/>
                <a:ext cx="2286000" cy="1714500"/>
              </a:xfrm>
              <a:prstGeom prst="rect">
                <a:avLst/>
              </a:prstGeom>
              <a:ln w="3175">
                <a:solidFill>
                  <a:prstClr val="ltGray"/>
                </a:solidFill>
              </a:ln>
            </p:spPr>
          </p:pic>
        </mc:Fallback>
      </mc:AlternateContent>
      <p:pic>
        <p:nvPicPr>
          <p:cNvPr id="16"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7027" t="24438" r="6853" b="18971"/>
          <a:stretch/>
        </p:blipFill>
        <p:spPr bwMode="auto">
          <a:xfrm>
            <a:off x="0" y="33219"/>
            <a:ext cx="1164538" cy="1025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4772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1BA02-6A62-4632-A492-8DA2E5228F81}"/>
              </a:ext>
            </a:extLst>
          </p:cNvPr>
          <p:cNvSpPr>
            <a:spLocks noGrp="1"/>
          </p:cNvSpPr>
          <p:nvPr>
            <p:ph type="title"/>
          </p:nvPr>
        </p:nvSpPr>
        <p:spPr>
          <a:xfrm>
            <a:off x="1828800" y="85430"/>
            <a:ext cx="5891426" cy="575590"/>
          </a:xfrm>
        </p:spPr>
        <p:txBody>
          <a:bodyPr>
            <a:normAutofit fontScale="90000"/>
          </a:bodyPr>
          <a:lstStyle/>
          <a:p>
            <a:r>
              <a:rPr lang="en-US" sz="3200" b="1" dirty="0">
                <a:latin typeface="Arial" panose="020B0604020202020204" pitchFamily="34" charset="0"/>
                <a:cs typeface="Arial" panose="020B0604020202020204" pitchFamily="34" charset="0"/>
              </a:rPr>
              <a:t>Key Changes Since 2016-2017</a:t>
            </a:r>
            <a:endParaRPr lang="en-GB" sz="32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9B6644C-C9DB-48F8-A11E-B8C6D8A3DABC}"/>
              </a:ext>
            </a:extLst>
          </p:cNvPr>
          <p:cNvSpPr>
            <a:spLocks noGrp="1"/>
          </p:cNvSpPr>
          <p:nvPr>
            <p:ph idx="1"/>
          </p:nvPr>
        </p:nvSpPr>
        <p:spPr>
          <a:xfrm>
            <a:off x="142064" y="782697"/>
            <a:ext cx="9001936" cy="5194179"/>
          </a:xfrm>
        </p:spPr>
        <p:txBody>
          <a:bodyPr>
            <a:noAutofit/>
          </a:bodyPr>
          <a:lstStyle/>
          <a:p>
            <a:pPr marL="0" indent="0">
              <a:buNone/>
            </a:pPr>
            <a:r>
              <a:rPr lang="en-GB" sz="1800" b="1" dirty="0"/>
              <a:t>Expected Accomplishment (a)</a:t>
            </a:r>
          </a:p>
          <a:p>
            <a:pPr marL="400050" indent="-400050">
              <a:buAutoNum type="romanLcParenBoth"/>
            </a:pPr>
            <a:r>
              <a:rPr lang="en-GB" sz="1800" dirty="0"/>
              <a:t>Increase in the number of countries and transboundary collaboration frameworks that have made progress to monitor and maintain the health and productivity of marine and terrestrial ecosystems;</a:t>
            </a:r>
          </a:p>
          <a:p>
            <a:pPr marL="0" indent="0">
              <a:buNone/>
            </a:pPr>
            <a:endParaRPr lang="en-GB" sz="600" dirty="0"/>
          </a:p>
          <a:p>
            <a:pPr marL="400050" indent="-400050">
              <a:buAutoNum type="romanLcParenBoth" startAt="2"/>
            </a:pPr>
            <a:r>
              <a:rPr lang="en-GB" sz="1800" dirty="0"/>
              <a:t>Increase in the number of countries and transboundary collaboration frameworks that demonstrate enhanced knowledge of the value and role of ecosystem services;</a:t>
            </a:r>
          </a:p>
          <a:p>
            <a:pPr marL="400050" indent="-400050">
              <a:buAutoNum type="romanLcParenBoth" startAt="2"/>
            </a:pPr>
            <a:endParaRPr lang="en-GB" sz="600" dirty="0"/>
          </a:p>
          <a:p>
            <a:pPr marL="400050" indent="-400050">
              <a:buAutoNum type="romanLcParenBoth" startAt="2"/>
            </a:pPr>
            <a:r>
              <a:rPr lang="en-GB" sz="1800" dirty="0"/>
              <a:t>Increase in the number of countries and groups of countries that improve their cross-sector and transboundary collaboration frameworks for marine and terrestrial ecosystem management;</a:t>
            </a:r>
          </a:p>
          <a:p>
            <a:pPr marL="400050" indent="-400050">
              <a:buAutoNum type="romanLcParenBoth" startAt="2"/>
            </a:pPr>
            <a:endParaRPr lang="en-GB" sz="600" dirty="0"/>
          </a:p>
          <a:p>
            <a:pPr marL="400050" indent="-400050">
              <a:buAutoNum type="romanLcParenBoth" startAt="2"/>
            </a:pPr>
            <a:r>
              <a:rPr lang="en-GB" sz="1800" dirty="0"/>
              <a:t>Increase in the number of education institutions that integrate the ecosystem approach in education frameworks</a:t>
            </a:r>
          </a:p>
          <a:p>
            <a:pPr marL="0" indent="0">
              <a:buNone/>
            </a:pPr>
            <a:endParaRPr lang="en-US" sz="600" b="1" dirty="0"/>
          </a:p>
          <a:p>
            <a:pPr marL="0" indent="0">
              <a:buNone/>
            </a:pPr>
            <a:r>
              <a:rPr lang="en-US" sz="1800" b="1" dirty="0"/>
              <a:t>Expected </a:t>
            </a:r>
            <a:r>
              <a:rPr lang="en-GB" sz="1800" b="1" dirty="0"/>
              <a:t>Accomplishment (b)</a:t>
            </a:r>
          </a:p>
          <a:p>
            <a:pPr marL="400050" indent="-400050">
              <a:buAutoNum type="romanLcParenBoth"/>
            </a:pPr>
            <a:r>
              <a:rPr lang="en-GB" sz="1800" dirty="0"/>
              <a:t>Increase in number of public sector institutions that test</a:t>
            </a:r>
            <a:r>
              <a:rPr lang="fr-FR" sz="1800" dirty="0"/>
              <a:t> </a:t>
            </a:r>
            <a:r>
              <a:rPr lang="en-GB" sz="1800" dirty="0"/>
              <a:t> and consider the incorporation of the health and productivity of marine and terrestrial ecosystems in economic decision making;</a:t>
            </a:r>
          </a:p>
          <a:p>
            <a:pPr marL="0" indent="0">
              <a:buNone/>
            </a:pPr>
            <a:endParaRPr lang="en-GB" sz="600" dirty="0"/>
          </a:p>
          <a:p>
            <a:pPr marL="400050" indent="-400050">
              <a:buAutoNum type="romanLcParenBoth"/>
            </a:pPr>
            <a:r>
              <a:rPr lang="en-GB" sz="1800" dirty="0"/>
              <a:t>Increase in the number of private sector entities that </a:t>
            </a:r>
            <a:r>
              <a:rPr lang="en-US" sz="1800" i="1" dirty="0"/>
              <a:t>test and consider inclusion</a:t>
            </a:r>
            <a:r>
              <a:rPr lang="en-US" sz="1800" dirty="0"/>
              <a:t> </a:t>
            </a:r>
            <a:r>
              <a:rPr lang="en-GB" sz="1800" dirty="0"/>
              <a:t>in their business models </a:t>
            </a:r>
            <a:r>
              <a:rPr lang="en-US" sz="1800" i="1" dirty="0"/>
              <a:t>mechanisms</a:t>
            </a:r>
            <a:r>
              <a:rPr lang="en-US" sz="1800" dirty="0"/>
              <a:t> </a:t>
            </a:r>
            <a:r>
              <a:rPr lang="en-GB" sz="1800" dirty="0"/>
              <a:t>to reduce their ecosystem-related risks and/or negative impacts on marine and terrestrial ecosystems.</a:t>
            </a:r>
          </a:p>
        </p:txBody>
      </p:sp>
      <p:pic>
        <p:nvPicPr>
          <p:cNvPr id="5" name="Picture 6" descr="C:\Users\hagelben\Documents\EcoMan\Communication\Branding\Just logo.PNG">
            <a:extLst>
              <a:ext uri="{FF2B5EF4-FFF2-40B4-BE49-F238E27FC236}">
                <a16:creationId xmlns:a16="http://schemas.microsoft.com/office/drawing/2014/main" id="{63683C94-EDB6-4658-905F-B70E0830DF1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318218" y="18328"/>
            <a:ext cx="814347" cy="7281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1"/>
            <a:ext cx="847374" cy="746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1843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300046" y="4022422"/>
            <a:ext cx="1942257" cy="1209833"/>
          </a:xfrm>
          <a:prstGeom prst="rect">
            <a:avLst/>
          </a:prstGeom>
          <a:gradFill>
            <a:gsLst>
              <a:gs pos="0">
                <a:schemeClr val="tx2">
                  <a:lumMod val="40000"/>
                  <a:lumOff val="60000"/>
                </a:schemeClr>
              </a:gs>
              <a:gs pos="35000">
                <a:schemeClr val="accent1">
                  <a:lumMod val="20000"/>
                  <a:lumOff val="80000"/>
                </a:schemeClr>
              </a:gs>
              <a:gs pos="100000">
                <a:schemeClr val="accent5">
                  <a:tint val="15000"/>
                  <a:satMod val="350000"/>
                </a:schemeClr>
              </a:gs>
            </a:gsLst>
          </a:gradFill>
          <a:ln w="31750" cap="sq">
            <a:solidFill>
              <a:schemeClr val="accent1">
                <a:lumMod val="75000"/>
              </a:schemeClr>
            </a:solidFill>
          </a:ln>
        </p:spPr>
        <p:style>
          <a:lnRef idx="1">
            <a:schemeClr val="accent5"/>
          </a:lnRef>
          <a:fillRef idx="2">
            <a:schemeClr val="accent5"/>
          </a:fillRef>
          <a:effectRef idx="1">
            <a:schemeClr val="accent5"/>
          </a:effectRef>
          <a:fontRef idx="minor">
            <a:schemeClr val="dk1"/>
          </a:fontRef>
        </p:style>
        <p:txBody>
          <a:bodyPr wrap="square" rtlCol="0" anchor="t"/>
          <a:lstStyle/>
          <a:p>
            <a:pPr algn="ctr"/>
            <a:endParaRPr lang="en-US" sz="1000" dirty="0">
              <a:solidFill>
                <a:schemeClr val="tx1"/>
              </a:solidFill>
            </a:endParaRPr>
          </a:p>
          <a:p>
            <a:pPr algn="ctr"/>
            <a:r>
              <a:rPr lang="en-US" sz="1000" dirty="0">
                <a:solidFill>
                  <a:schemeClr val="tx1"/>
                </a:solidFill>
              </a:rPr>
              <a:t>A4 – Integrated </a:t>
            </a:r>
            <a:r>
              <a:rPr lang="en-US" sz="1000">
                <a:solidFill>
                  <a:schemeClr val="tx1"/>
                </a:solidFill>
              </a:rPr>
              <a:t>Land &amp; Water </a:t>
            </a:r>
            <a:r>
              <a:rPr lang="en-US" sz="1000" dirty="0">
                <a:solidFill>
                  <a:schemeClr val="tx1"/>
                </a:solidFill>
              </a:rPr>
              <a:t>Management </a:t>
            </a:r>
          </a:p>
        </p:txBody>
      </p:sp>
      <p:sp>
        <p:nvSpPr>
          <p:cNvPr id="4" name="Rounded Rectangle 3"/>
          <p:cNvSpPr/>
          <p:nvPr/>
        </p:nvSpPr>
        <p:spPr>
          <a:xfrm>
            <a:off x="914400" y="33867"/>
            <a:ext cx="7913128" cy="560163"/>
          </a:xfrm>
          <a:prstGeom prst="roundRect">
            <a:avLst/>
          </a:prstGeom>
        </p:spPr>
        <p:style>
          <a:lnRef idx="1">
            <a:schemeClr val="accent6"/>
          </a:lnRef>
          <a:fillRef idx="2">
            <a:schemeClr val="accent6"/>
          </a:fillRef>
          <a:effectRef idx="1">
            <a:schemeClr val="accent6"/>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200" dirty="0">
                <a:solidFill>
                  <a:schemeClr val="tx1"/>
                </a:solidFill>
              </a:rPr>
              <a:t>Countries manage marine and terrestrial ecosystems through an integrated approach to maintain and restore their long-term functioning and the supply of ecosystem goods and services</a:t>
            </a:r>
          </a:p>
        </p:txBody>
      </p:sp>
      <p:sp>
        <p:nvSpPr>
          <p:cNvPr id="6" name="Rounded Rectangle 5"/>
          <p:cNvSpPr/>
          <p:nvPr/>
        </p:nvSpPr>
        <p:spPr>
          <a:xfrm>
            <a:off x="917575" y="606564"/>
            <a:ext cx="1560655" cy="707924"/>
          </a:xfrm>
          <a:prstGeom prst="roundRect">
            <a:avLst/>
          </a:prstGeom>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dirty="0">
                <a:solidFill>
                  <a:schemeClr val="tx1"/>
                </a:solidFill>
              </a:rPr>
              <a:t>Monitor and maintain the health and productivity of ecosystems</a:t>
            </a:r>
            <a:endParaRPr lang="en-US" sz="1000" i="1" dirty="0">
              <a:solidFill>
                <a:schemeClr val="tx1"/>
              </a:solidFill>
            </a:endParaRPr>
          </a:p>
        </p:txBody>
      </p:sp>
      <p:sp>
        <p:nvSpPr>
          <p:cNvPr id="7" name="Rounded Rectangle 6"/>
          <p:cNvSpPr/>
          <p:nvPr/>
        </p:nvSpPr>
        <p:spPr>
          <a:xfrm>
            <a:off x="2502138" y="606564"/>
            <a:ext cx="1536461" cy="708358"/>
          </a:xfrm>
          <a:prstGeom prst="roundRect">
            <a:avLst/>
          </a:prstGeom>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dirty="0">
                <a:solidFill>
                  <a:schemeClr val="tx1"/>
                </a:solidFill>
              </a:rPr>
              <a:t>Enhanced knowledge of the value and role of ecosystem services</a:t>
            </a:r>
            <a:endParaRPr lang="en-US" sz="1000" i="1" dirty="0">
              <a:solidFill>
                <a:schemeClr val="tx1"/>
              </a:solidFill>
            </a:endParaRPr>
          </a:p>
        </p:txBody>
      </p:sp>
      <p:sp>
        <p:nvSpPr>
          <p:cNvPr id="8" name="Rounded Rectangle 7"/>
          <p:cNvSpPr/>
          <p:nvPr/>
        </p:nvSpPr>
        <p:spPr>
          <a:xfrm>
            <a:off x="4065976" y="602984"/>
            <a:ext cx="1642534" cy="707924"/>
          </a:xfrm>
          <a:prstGeom prst="roundRect">
            <a:avLst/>
          </a:prstGeom>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dirty="0">
                <a:solidFill>
                  <a:schemeClr val="tx1"/>
                </a:solidFill>
              </a:rPr>
              <a:t>Improvement in collaboration frameworks for ecosystem management</a:t>
            </a:r>
            <a:endParaRPr lang="en-US" sz="1000" i="1" dirty="0">
              <a:solidFill>
                <a:schemeClr val="tx1"/>
              </a:solidFill>
            </a:endParaRPr>
          </a:p>
        </p:txBody>
      </p:sp>
      <p:sp>
        <p:nvSpPr>
          <p:cNvPr id="9" name="Rounded Rectangle 8"/>
          <p:cNvSpPr/>
          <p:nvPr/>
        </p:nvSpPr>
        <p:spPr>
          <a:xfrm>
            <a:off x="5806343" y="606564"/>
            <a:ext cx="1508857" cy="695673"/>
          </a:xfrm>
          <a:prstGeom prst="roundRect">
            <a:avLst/>
          </a:prstGeom>
          <a:ln/>
        </p:spPr>
        <p:style>
          <a:lnRef idx="1">
            <a:schemeClr val="accent4"/>
          </a:lnRef>
          <a:fillRef idx="2">
            <a:schemeClr val="accent4"/>
          </a:fillRef>
          <a:effectRef idx="1">
            <a:schemeClr val="accent4"/>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dirty="0">
                <a:solidFill>
                  <a:schemeClr val="tx1"/>
                </a:solidFill>
              </a:rPr>
              <a:t>Incorporation of ecosystems in economic decision-making</a:t>
            </a:r>
          </a:p>
          <a:p>
            <a:pPr algn="ctr"/>
            <a:endParaRPr lang="en-US" sz="1000" i="1" dirty="0">
              <a:solidFill>
                <a:schemeClr val="tx1"/>
              </a:solidFill>
            </a:endParaRPr>
          </a:p>
        </p:txBody>
      </p:sp>
      <p:sp>
        <p:nvSpPr>
          <p:cNvPr id="10" name="Rounded Rectangle 9"/>
          <p:cNvSpPr/>
          <p:nvPr/>
        </p:nvSpPr>
        <p:spPr>
          <a:xfrm>
            <a:off x="7315200" y="606564"/>
            <a:ext cx="1520495" cy="706475"/>
          </a:xfrm>
          <a:prstGeom prst="roundRect">
            <a:avLst/>
          </a:prstGeom>
          <a:ln/>
        </p:spPr>
        <p:style>
          <a:lnRef idx="1">
            <a:schemeClr val="accent4"/>
          </a:lnRef>
          <a:fillRef idx="2">
            <a:schemeClr val="accent4"/>
          </a:fillRef>
          <a:effectRef idx="1">
            <a:schemeClr val="accent4"/>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dirty="0">
                <a:solidFill>
                  <a:schemeClr val="tx1"/>
                </a:solidFill>
              </a:rPr>
              <a:t>Private sector reduces  ecosystem-related risks and/or impacts</a:t>
            </a:r>
            <a:endParaRPr lang="en-US" sz="1000" i="1" dirty="0">
              <a:solidFill>
                <a:schemeClr val="tx1"/>
              </a:solidFill>
            </a:endParaRPr>
          </a:p>
        </p:txBody>
      </p:sp>
      <p:sp>
        <p:nvSpPr>
          <p:cNvPr id="11" name="Rectangle 10"/>
          <p:cNvSpPr/>
          <p:nvPr/>
        </p:nvSpPr>
        <p:spPr>
          <a:xfrm>
            <a:off x="1371601" y="1657870"/>
            <a:ext cx="3809999" cy="4220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i="1" dirty="0">
                <a:solidFill>
                  <a:schemeClr val="tx1"/>
                </a:solidFill>
              </a:rPr>
              <a:t>EA.(a)  -  Institutionalization of  ecosystems in education, monitoring and cross-sector and transboundary collaboration frameworks</a:t>
            </a:r>
          </a:p>
        </p:txBody>
      </p:sp>
      <p:sp>
        <p:nvSpPr>
          <p:cNvPr id="14" name="Rectangle 13"/>
          <p:cNvSpPr/>
          <p:nvPr/>
        </p:nvSpPr>
        <p:spPr>
          <a:xfrm>
            <a:off x="1026226" y="2884400"/>
            <a:ext cx="1945574" cy="880089"/>
          </a:xfrm>
          <a:prstGeom prst="rect">
            <a:avLst/>
          </a:prstGeom>
          <a:gradFill>
            <a:gsLst>
              <a:gs pos="0">
                <a:schemeClr val="tx2">
                  <a:lumMod val="40000"/>
                  <a:lumOff val="60000"/>
                </a:schemeClr>
              </a:gs>
              <a:gs pos="35000">
                <a:schemeClr val="accent1">
                  <a:lumMod val="20000"/>
                  <a:lumOff val="80000"/>
                </a:schemeClr>
              </a:gs>
              <a:gs pos="100000">
                <a:schemeClr val="accent5">
                  <a:tint val="15000"/>
                  <a:satMod val="350000"/>
                </a:schemeClr>
              </a:gs>
            </a:gsLst>
          </a:gradFill>
          <a:ln w="31750" cap="sq">
            <a:solidFill>
              <a:schemeClr val="accent1">
                <a:lumMod val="75000"/>
              </a:schemeClr>
            </a:solidFill>
          </a:ln>
        </p:spPr>
        <p:style>
          <a:lnRef idx="1">
            <a:schemeClr val="accent5"/>
          </a:lnRef>
          <a:fillRef idx="2">
            <a:schemeClr val="accent5"/>
          </a:fillRef>
          <a:effectRef idx="1">
            <a:schemeClr val="accent5"/>
          </a:effectRef>
          <a:fontRef idx="minor">
            <a:schemeClr val="dk1"/>
          </a:fontRef>
        </p:style>
        <p:txBody>
          <a:bodyPr wrap="square" rtlCol="0" anchor="t"/>
          <a:lstStyle/>
          <a:p>
            <a:pPr algn="ctr"/>
            <a:r>
              <a:rPr lang="en-US" sz="1000" dirty="0">
                <a:solidFill>
                  <a:schemeClr val="tx1"/>
                </a:solidFill>
              </a:rPr>
              <a:t>                     A1 –Ecosystem health and wildlife</a:t>
            </a:r>
          </a:p>
        </p:txBody>
      </p:sp>
      <p:sp>
        <p:nvSpPr>
          <p:cNvPr id="15" name="Rectangle 14"/>
          <p:cNvSpPr/>
          <p:nvPr/>
        </p:nvSpPr>
        <p:spPr>
          <a:xfrm>
            <a:off x="1021132" y="4050613"/>
            <a:ext cx="1950668" cy="1181642"/>
          </a:xfrm>
          <a:prstGeom prst="rect">
            <a:avLst/>
          </a:prstGeom>
          <a:gradFill>
            <a:gsLst>
              <a:gs pos="0">
                <a:schemeClr val="tx2">
                  <a:lumMod val="40000"/>
                  <a:lumOff val="60000"/>
                </a:schemeClr>
              </a:gs>
              <a:gs pos="35000">
                <a:schemeClr val="accent1">
                  <a:lumMod val="20000"/>
                  <a:lumOff val="80000"/>
                </a:schemeClr>
              </a:gs>
              <a:gs pos="100000">
                <a:schemeClr val="accent5">
                  <a:tint val="15000"/>
                  <a:satMod val="350000"/>
                </a:schemeClr>
              </a:gs>
            </a:gsLst>
          </a:gradFill>
          <a:ln w="31750" cap="sq">
            <a:solidFill>
              <a:schemeClr val="accent1">
                <a:lumMod val="75000"/>
              </a:schemeClr>
            </a:solidFill>
          </a:ln>
        </p:spPr>
        <p:style>
          <a:lnRef idx="1">
            <a:schemeClr val="accent5"/>
          </a:lnRef>
          <a:fillRef idx="2">
            <a:schemeClr val="accent5"/>
          </a:fillRef>
          <a:effectRef idx="1">
            <a:schemeClr val="accent5"/>
          </a:effectRef>
          <a:fontRef idx="minor">
            <a:schemeClr val="dk1"/>
          </a:fontRef>
        </p:style>
        <p:txBody>
          <a:bodyPr wrap="square" rtlCol="0" anchor="t"/>
          <a:lstStyle/>
          <a:p>
            <a:pPr algn="ctr"/>
            <a:endParaRPr lang="en-US" sz="1000" dirty="0">
              <a:solidFill>
                <a:schemeClr val="tx1"/>
              </a:solidFill>
            </a:endParaRPr>
          </a:p>
          <a:p>
            <a:pPr algn="ctr"/>
            <a:r>
              <a:rPr lang="en-US" sz="1000" dirty="0">
                <a:solidFill>
                  <a:schemeClr val="tx1"/>
                </a:solidFill>
              </a:rPr>
              <a:t>A3 – Integrated marine ecosystem management </a:t>
            </a:r>
          </a:p>
        </p:txBody>
      </p:sp>
      <p:sp>
        <p:nvSpPr>
          <p:cNvPr id="17" name="Rectangle 16"/>
          <p:cNvSpPr/>
          <p:nvPr/>
        </p:nvSpPr>
        <p:spPr>
          <a:xfrm>
            <a:off x="3282410" y="2884400"/>
            <a:ext cx="1919378" cy="925600"/>
          </a:xfrm>
          <a:prstGeom prst="rect">
            <a:avLst/>
          </a:prstGeom>
          <a:gradFill>
            <a:gsLst>
              <a:gs pos="0">
                <a:schemeClr val="tx2">
                  <a:lumMod val="40000"/>
                  <a:lumOff val="60000"/>
                </a:schemeClr>
              </a:gs>
              <a:gs pos="35000">
                <a:schemeClr val="accent1">
                  <a:lumMod val="20000"/>
                  <a:lumOff val="80000"/>
                </a:schemeClr>
              </a:gs>
              <a:gs pos="100000">
                <a:schemeClr val="accent5">
                  <a:tint val="15000"/>
                  <a:satMod val="350000"/>
                </a:schemeClr>
              </a:gs>
            </a:gsLst>
          </a:gradFill>
          <a:ln w="31750" cap="sq">
            <a:solidFill>
              <a:schemeClr val="accent1">
                <a:lumMod val="75000"/>
              </a:schemeClr>
            </a:solidFill>
          </a:ln>
        </p:spPr>
        <p:style>
          <a:lnRef idx="1">
            <a:schemeClr val="accent5"/>
          </a:lnRef>
          <a:fillRef idx="2">
            <a:schemeClr val="accent5"/>
          </a:fillRef>
          <a:effectRef idx="1">
            <a:schemeClr val="accent5"/>
          </a:effectRef>
          <a:fontRef idx="minor">
            <a:schemeClr val="dk1"/>
          </a:fontRef>
        </p:style>
        <p:txBody>
          <a:bodyPr wrap="square" rtlCol="0" anchor="t"/>
          <a:lstStyle/>
          <a:p>
            <a:pPr algn="ctr"/>
            <a:r>
              <a:rPr lang="en-US" sz="1000" dirty="0">
                <a:solidFill>
                  <a:schemeClr val="tx1"/>
                </a:solidFill>
              </a:rPr>
              <a:t>   A2 – Economics and ecosystems </a:t>
            </a:r>
          </a:p>
        </p:txBody>
      </p:sp>
      <p:sp>
        <p:nvSpPr>
          <p:cNvPr id="18" name="Rectangle 17"/>
          <p:cNvSpPr/>
          <p:nvPr/>
        </p:nvSpPr>
        <p:spPr>
          <a:xfrm>
            <a:off x="5791200" y="3014187"/>
            <a:ext cx="1524000" cy="793355"/>
          </a:xfrm>
          <a:prstGeom prst="rect">
            <a:avLst/>
          </a:prstGeom>
          <a:solidFill>
            <a:schemeClr val="bg1">
              <a:lumMod val="95000"/>
            </a:schemeClr>
          </a:solidFill>
          <a:ln w="12700">
            <a:prstDash val="dash"/>
          </a:ln>
        </p:spPr>
        <p:style>
          <a:lnRef idx="1">
            <a:schemeClr val="dk1"/>
          </a:lnRef>
          <a:fillRef idx="2">
            <a:schemeClr val="dk1"/>
          </a:fillRef>
          <a:effectRef idx="1">
            <a:schemeClr val="dk1"/>
          </a:effectRef>
          <a:fontRef idx="minor">
            <a:schemeClr val="dk1"/>
          </a:fontRef>
        </p:style>
        <p:txBody>
          <a:bodyPr wrap="square" rtlCol="0" anchor="ctr"/>
          <a:lstStyle/>
          <a:p>
            <a:pPr algn="ctr"/>
            <a:r>
              <a:rPr lang="en-US" sz="1000" dirty="0">
                <a:solidFill>
                  <a:schemeClr val="tx1"/>
                </a:solidFill>
              </a:rPr>
              <a:t>B1 –Poverty-Environment Action</a:t>
            </a:r>
          </a:p>
          <a:p>
            <a:pPr algn="ctr"/>
            <a:r>
              <a:rPr lang="en-US" sz="1000" dirty="0">
                <a:solidFill>
                  <a:schemeClr val="tx1"/>
                </a:solidFill>
              </a:rPr>
              <a:t>(hosted by Environmental Governance)</a:t>
            </a:r>
          </a:p>
        </p:txBody>
      </p:sp>
      <p:sp>
        <p:nvSpPr>
          <p:cNvPr id="19" name="Rectangle 18"/>
          <p:cNvSpPr/>
          <p:nvPr/>
        </p:nvSpPr>
        <p:spPr>
          <a:xfrm>
            <a:off x="7391400" y="3012598"/>
            <a:ext cx="1269169" cy="814638"/>
          </a:xfrm>
          <a:prstGeom prst="rect">
            <a:avLst/>
          </a:prstGeom>
          <a:solidFill>
            <a:schemeClr val="bg1">
              <a:lumMod val="95000"/>
            </a:schemeClr>
          </a:solidFill>
          <a:ln w="12700">
            <a:prstDash val="dash"/>
          </a:ln>
        </p:spPr>
        <p:style>
          <a:lnRef idx="1">
            <a:schemeClr val="dk1"/>
          </a:lnRef>
          <a:fillRef idx="2">
            <a:schemeClr val="dk1"/>
          </a:fillRef>
          <a:effectRef idx="1">
            <a:schemeClr val="dk1"/>
          </a:effectRef>
          <a:fontRef idx="minor">
            <a:schemeClr val="dk1"/>
          </a:fontRef>
        </p:style>
        <p:txBody>
          <a:bodyPr wrap="square" rtlCol="0" anchor="ctr"/>
          <a:lstStyle/>
          <a:p>
            <a:pPr algn="ctr"/>
            <a:r>
              <a:rPr lang="en-US" sz="1000" dirty="0">
                <a:solidFill>
                  <a:schemeClr val="tx1"/>
                </a:solidFill>
              </a:rPr>
              <a:t>B2- UN Environment Finance Initiative (hosted by Resource Efficiency)</a:t>
            </a:r>
          </a:p>
        </p:txBody>
      </p:sp>
      <p:sp>
        <p:nvSpPr>
          <p:cNvPr id="23" name="Rectangle 22"/>
          <p:cNvSpPr/>
          <p:nvPr/>
        </p:nvSpPr>
        <p:spPr>
          <a:xfrm>
            <a:off x="1007228" y="5306626"/>
            <a:ext cx="7732713" cy="278418"/>
          </a:xfrm>
          <a:prstGeom prst="rect">
            <a:avLst/>
          </a:prstGeom>
          <a:ln w="25400">
            <a:solidFill>
              <a:srgbClr val="0070C0"/>
            </a:solidFill>
            <a:prstDash val="sysDash"/>
          </a:ln>
        </p:spPr>
        <p:style>
          <a:lnRef idx="1">
            <a:schemeClr val="accent5"/>
          </a:lnRef>
          <a:fillRef idx="2">
            <a:schemeClr val="accent5"/>
          </a:fillRef>
          <a:effectRef idx="1">
            <a:schemeClr val="accent5"/>
          </a:effectRef>
          <a:fontRef idx="minor">
            <a:schemeClr val="dk1"/>
          </a:fontRef>
        </p:style>
        <p:txBody>
          <a:bodyPr wrap="square" rtlCol="0" anchor="ctr"/>
          <a:lstStyle/>
          <a:p>
            <a:pPr algn="ctr"/>
            <a:r>
              <a:rPr lang="en-US" sz="1000" dirty="0"/>
              <a:t>A5 – Education for sustainability (hosted by Healthy and Productive Ecosystems)</a:t>
            </a:r>
          </a:p>
        </p:txBody>
      </p:sp>
      <p:sp>
        <p:nvSpPr>
          <p:cNvPr id="35" name="Rounded Rectangle 34"/>
          <p:cNvSpPr/>
          <p:nvPr/>
        </p:nvSpPr>
        <p:spPr>
          <a:xfrm>
            <a:off x="941138" y="1364179"/>
            <a:ext cx="7894558" cy="281976"/>
          </a:xfrm>
          <a:prstGeom prst="roundRect">
            <a:avLst/>
          </a:prstGeom>
          <a:ln/>
        </p:spPr>
        <p:style>
          <a:lnRef idx="1">
            <a:schemeClr val="accent1"/>
          </a:lnRef>
          <a:fillRef idx="2">
            <a:schemeClr val="accent1"/>
          </a:fillRef>
          <a:effectRef idx="1">
            <a:schemeClr val="accent1"/>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dirty="0">
                <a:solidFill>
                  <a:schemeClr val="tx1"/>
                </a:solidFill>
              </a:rPr>
              <a:t>Ecosystem approach in education frameworks</a:t>
            </a:r>
          </a:p>
        </p:txBody>
      </p:sp>
      <p:sp>
        <p:nvSpPr>
          <p:cNvPr id="12" name="Rectangle 11"/>
          <p:cNvSpPr/>
          <p:nvPr/>
        </p:nvSpPr>
        <p:spPr>
          <a:xfrm>
            <a:off x="5638800" y="1676585"/>
            <a:ext cx="3189969" cy="38465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i="1" dirty="0">
                <a:solidFill>
                  <a:schemeClr val="tx1"/>
                </a:solidFill>
              </a:rPr>
              <a:t>EA.(b)  - inclusion of  ecosystems in economic decision-making</a:t>
            </a:r>
          </a:p>
        </p:txBody>
      </p:sp>
      <p:sp>
        <p:nvSpPr>
          <p:cNvPr id="50" name="Rectangle 49"/>
          <p:cNvSpPr/>
          <p:nvPr/>
        </p:nvSpPr>
        <p:spPr>
          <a:xfrm>
            <a:off x="1010393" y="5639505"/>
            <a:ext cx="7729548" cy="280758"/>
          </a:xfrm>
          <a:prstGeom prst="rect">
            <a:avLst/>
          </a:prstGeom>
          <a:ln w="25400">
            <a:solidFill>
              <a:srgbClr val="0070C0"/>
            </a:solidFill>
            <a:prstDash val="solid"/>
          </a:ln>
        </p:spPr>
        <p:style>
          <a:lnRef idx="1">
            <a:schemeClr val="accent5"/>
          </a:lnRef>
          <a:fillRef idx="2">
            <a:schemeClr val="accent5"/>
          </a:fillRef>
          <a:effectRef idx="1">
            <a:schemeClr val="accent5"/>
          </a:effectRef>
          <a:fontRef idx="minor">
            <a:schemeClr val="dk1"/>
          </a:fontRef>
        </p:style>
        <p:txBody>
          <a:bodyPr wrap="square" rtlCol="0" anchor="ctr"/>
          <a:lstStyle/>
          <a:p>
            <a:pPr algn="ctr"/>
            <a:r>
              <a:rPr lang="en-US" sz="1000" dirty="0"/>
              <a:t>A6 – Ecosystems communication and outreach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0204" y="2098671"/>
            <a:ext cx="5324838" cy="673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6" descr="C:\Users\gorae\Dropbox\1. PSPT Working Folder\18-21\CPR Papers\SP Icons\e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5025" y="2823689"/>
            <a:ext cx="291776" cy="271882"/>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2" name="Picture 3" descr="C:\Users\gorae\Dropbox\1. PSPT Working Folder\18-21\CPR Papers\SP Icons\cc.PNG"/>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7599415" y="2823689"/>
            <a:ext cx="262559" cy="252189"/>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6" name="Picture 5" descr="C:\Users\gorae\Dropbox\1. PSPT Working Folder\18-21\CPR Papers\SP Icons\d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31888" y="2819400"/>
            <a:ext cx="261568" cy="252189"/>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7" name="Picture 9" descr="C:\Users\gorae\Dropbox\1. PSPT Working Folder\18-21\CPR Papers\SP Icons\r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26760" y="2823689"/>
            <a:ext cx="284258" cy="260765"/>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8" name="Picture 6" descr="C:\Users\gorae\Dropbox\1. PSPT Working Folder\18-21\CPR Papers\SP Icons\e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2207" y="2744236"/>
            <a:ext cx="291776" cy="271882"/>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9" name="Picture 5" descr="C:\Users\gorae\Dropbox\1. PSPT Working Folder\18-21\CPR Papers\SP Icons\d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95627" y="3906174"/>
            <a:ext cx="261568" cy="252189"/>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40" name="Picture 6" descr="C:\Users\gorae\Dropbox\1. PSPT Working Folder\18-21\CPR Papers\SP Icons\e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6079" y="3886481"/>
            <a:ext cx="291776" cy="271882"/>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41"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3600" y="3890280"/>
            <a:ext cx="304800" cy="283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p:cNvGrpSpPr/>
          <p:nvPr/>
        </p:nvGrpSpPr>
        <p:grpSpPr>
          <a:xfrm>
            <a:off x="1039011" y="3137356"/>
            <a:ext cx="492355" cy="215444"/>
            <a:chOff x="1308668" y="3703813"/>
            <a:chExt cx="492355" cy="215444"/>
          </a:xfrm>
        </p:grpSpPr>
        <p:sp>
          <p:nvSpPr>
            <p:cNvPr id="46" name="Rectangle 45"/>
            <p:cNvSpPr/>
            <p:nvPr/>
          </p:nvSpPr>
          <p:spPr>
            <a:xfrm>
              <a:off x="1308668" y="3719745"/>
              <a:ext cx="102950" cy="1528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47" name="TextBox 46"/>
            <p:cNvSpPr txBox="1"/>
            <p:nvPr/>
          </p:nvSpPr>
          <p:spPr>
            <a:xfrm>
              <a:off x="1348387" y="3703813"/>
              <a:ext cx="452636" cy="215444"/>
            </a:xfrm>
            <a:prstGeom prst="rect">
              <a:avLst/>
            </a:prstGeom>
            <a:noFill/>
          </p:spPr>
          <p:txBody>
            <a:bodyPr wrap="square" rtlCol="0">
              <a:spAutoFit/>
            </a:bodyPr>
            <a:lstStyle/>
            <a:p>
              <a:r>
                <a:rPr lang="en-US" sz="800" b="1" dirty="0">
                  <a:solidFill>
                    <a:schemeClr val="accent6">
                      <a:lumMod val="75000"/>
                    </a:schemeClr>
                  </a:solidFill>
                </a:rPr>
                <a:t>$6M</a:t>
              </a:r>
            </a:p>
          </p:txBody>
        </p:sp>
      </p:grpSp>
      <p:grpSp>
        <p:nvGrpSpPr>
          <p:cNvPr id="13" name="Group 12"/>
          <p:cNvGrpSpPr/>
          <p:nvPr/>
        </p:nvGrpSpPr>
        <p:grpSpPr>
          <a:xfrm>
            <a:off x="3276600" y="3392320"/>
            <a:ext cx="1276357" cy="417680"/>
            <a:chOff x="3914362" y="3539844"/>
            <a:chExt cx="759205" cy="343208"/>
          </a:xfrm>
        </p:grpSpPr>
        <p:sp>
          <p:nvSpPr>
            <p:cNvPr id="53" name="Rectangle 52"/>
            <p:cNvSpPr/>
            <p:nvPr/>
          </p:nvSpPr>
          <p:spPr>
            <a:xfrm>
              <a:off x="3914362" y="3539844"/>
              <a:ext cx="457200" cy="34320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54" name="TextBox 53"/>
            <p:cNvSpPr txBox="1"/>
            <p:nvPr/>
          </p:nvSpPr>
          <p:spPr>
            <a:xfrm>
              <a:off x="3936948" y="3596363"/>
              <a:ext cx="736619" cy="177031"/>
            </a:xfrm>
            <a:prstGeom prst="rect">
              <a:avLst/>
            </a:prstGeom>
            <a:noFill/>
          </p:spPr>
          <p:txBody>
            <a:bodyPr wrap="square" rtlCol="0">
              <a:spAutoFit/>
            </a:bodyPr>
            <a:lstStyle/>
            <a:p>
              <a:r>
                <a:rPr lang="en-US" sz="800" b="1" dirty="0">
                  <a:solidFill>
                    <a:schemeClr val="bg1"/>
                  </a:solidFill>
                </a:rPr>
                <a:t>$15-20M</a:t>
              </a:r>
            </a:p>
          </p:txBody>
        </p:sp>
      </p:grpSp>
      <p:sp>
        <p:nvSpPr>
          <p:cNvPr id="57" name="Rectangle 56"/>
          <p:cNvSpPr/>
          <p:nvPr/>
        </p:nvSpPr>
        <p:spPr>
          <a:xfrm>
            <a:off x="1008753" y="4755197"/>
            <a:ext cx="1658247" cy="47705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58" name="TextBox 57"/>
          <p:cNvSpPr txBox="1"/>
          <p:nvPr/>
        </p:nvSpPr>
        <p:spPr>
          <a:xfrm>
            <a:off x="992549" y="4871278"/>
            <a:ext cx="763530" cy="215444"/>
          </a:xfrm>
          <a:prstGeom prst="rect">
            <a:avLst/>
          </a:prstGeom>
          <a:noFill/>
        </p:spPr>
        <p:txBody>
          <a:bodyPr wrap="square" rtlCol="0">
            <a:spAutoFit/>
          </a:bodyPr>
          <a:lstStyle/>
          <a:p>
            <a:r>
              <a:rPr lang="en-US" sz="800" b="1" dirty="0">
                <a:solidFill>
                  <a:schemeClr val="bg1"/>
                </a:solidFill>
              </a:rPr>
              <a:t>$80-100M</a:t>
            </a:r>
          </a:p>
        </p:txBody>
      </p:sp>
      <p:sp>
        <p:nvSpPr>
          <p:cNvPr id="62" name="Rectangle 61"/>
          <p:cNvSpPr/>
          <p:nvPr/>
        </p:nvSpPr>
        <p:spPr>
          <a:xfrm>
            <a:off x="1039012" y="5369599"/>
            <a:ext cx="102950" cy="19300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63" name="TextBox 62"/>
          <p:cNvSpPr txBox="1"/>
          <p:nvPr/>
        </p:nvSpPr>
        <p:spPr>
          <a:xfrm>
            <a:off x="1147564" y="5410200"/>
            <a:ext cx="452636" cy="215444"/>
          </a:xfrm>
          <a:prstGeom prst="rect">
            <a:avLst/>
          </a:prstGeom>
          <a:noFill/>
        </p:spPr>
        <p:txBody>
          <a:bodyPr wrap="square" rtlCol="0">
            <a:spAutoFit/>
          </a:bodyPr>
          <a:lstStyle/>
          <a:p>
            <a:r>
              <a:rPr lang="en-US" sz="800" b="1" dirty="0">
                <a:solidFill>
                  <a:schemeClr val="accent6">
                    <a:lumMod val="75000"/>
                  </a:schemeClr>
                </a:solidFill>
              </a:rPr>
              <a:t>$0.8M</a:t>
            </a:r>
          </a:p>
        </p:txBody>
      </p:sp>
      <p:sp>
        <p:nvSpPr>
          <p:cNvPr id="70" name="Rectangle 69"/>
          <p:cNvSpPr/>
          <p:nvPr/>
        </p:nvSpPr>
        <p:spPr>
          <a:xfrm>
            <a:off x="3299279" y="4759174"/>
            <a:ext cx="1750109" cy="47308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71" name="TextBox 70"/>
          <p:cNvSpPr txBox="1"/>
          <p:nvPr/>
        </p:nvSpPr>
        <p:spPr>
          <a:xfrm>
            <a:off x="3276600" y="4889956"/>
            <a:ext cx="862454" cy="215444"/>
          </a:xfrm>
          <a:prstGeom prst="rect">
            <a:avLst/>
          </a:prstGeom>
          <a:noFill/>
        </p:spPr>
        <p:txBody>
          <a:bodyPr wrap="square" rtlCol="0">
            <a:spAutoFit/>
          </a:bodyPr>
          <a:lstStyle/>
          <a:p>
            <a:r>
              <a:rPr lang="en-US" sz="800" b="1" dirty="0">
                <a:solidFill>
                  <a:schemeClr val="bg1"/>
                </a:solidFill>
              </a:rPr>
              <a:t>$ 100-130M</a:t>
            </a:r>
          </a:p>
        </p:txBody>
      </p:sp>
      <p:sp>
        <p:nvSpPr>
          <p:cNvPr id="72" name="Rectangle 71"/>
          <p:cNvSpPr/>
          <p:nvPr/>
        </p:nvSpPr>
        <p:spPr>
          <a:xfrm>
            <a:off x="1051562" y="5715000"/>
            <a:ext cx="45719" cy="18745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73" name="TextBox 72"/>
          <p:cNvSpPr txBox="1"/>
          <p:nvPr/>
        </p:nvSpPr>
        <p:spPr>
          <a:xfrm>
            <a:off x="1066800" y="5732812"/>
            <a:ext cx="452636" cy="215444"/>
          </a:xfrm>
          <a:prstGeom prst="rect">
            <a:avLst/>
          </a:prstGeom>
          <a:noFill/>
        </p:spPr>
        <p:txBody>
          <a:bodyPr wrap="square" rtlCol="0">
            <a:spAutoFit/>
          </a:bodyPr>
          <a:lstStyle/>
          <a:p>
            <a:r>
              <a:rPr lang="en-US" sz="800" b="1" dirty="0">
                <a:solidFill>
                  <a:schemeClr val="accent6">
                    <a:lumMod val="75000"/>
                  </a:schemeClr>
                </a:solidFill>
              </a:rPr>
              <a:t>$0.8M</a:t>
            </a:r>
          </a:p>
        </p:txBody>
      </p:sp>
      <p:grpSp>
        <p:nvGrpSpPr>
          <p:cNvPr id="3" name="Group 2"/>
          <p:cNvGrpSpPr/>
          <p:nvPr/>
        </p:nvGrpSpPr>
        <p:grpSpPr>
          <a:xfrm>
            <a:off x="992705" y="3333370"/>
            <a:ext cx="1385146" cy="431119"/>
            <a:chOff x="1655064" y="3531106"/>
            <a:chExt cx="871032" cy="338554"/>
          </a:xfrm>
        </p:grpSpPr>
        <p:sp>
          <p:nvSpPr>
            <p:cNvPr id="59" name="Rectangle 58"/>
            <p:cNvSpPr/>
            <p:nvPr/>
          </p:nvSpPr>
          <p:spPr>
            <a:xfrm>
              <a:off x="1670239" y="3531106"/>
              <a:ext cx="855857" cy="33855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74" name="TextBox 73"/>
            <p:cNvSpPr txBox="1"/>
            <p:nvPr/>
          </p:nvSpPr>
          <p:spPr>
            <a:xfrm>
              <a:off x="1655064" y="3601679"/>
              <a:ext cx="862454" cy="169186"/>
            </a:xfrm>
            <a:prstGeom prst="rect">
              <a:avLst/>
            </a:prstGeom>
            <a:noFill/>
          </p:spPr>
          <p:txBody>
            <a:bodyPr wrap="square" rtlCol="0">
              <a:spAutoFit/>
            </a:bodyPr>
            <a:lstStyle/>
            <a:p>
              <a:r>
                <a:rPr lang="en-US" sz="800" b="1" dirty="0">
                  <a:solidFill>
                    <a:schemeClr val="bg1"/>
                  </a:solidFill>
                </a:rPr>
                <a:t>$ 40-60M</a:t>
              </a:r>
            </a:p>
          </p:txBody>
        </p:sp>
      </p:grpSp>
      <p:grpSp>
        <p:nvGrpSpPr>
          <p:cNvPr id="60" name="Group 59"/>
          <p:cNvGrpSpPr/>
          <p:nvPr/>
        </p:nvGrpSpPr>
        <p:grpSpPr>
          <a:xfrm>
            <a:off x="3297550" y="3180356"/>
            <a:ext cx="492355" cy="215444"/>
            <a:chOff x="1308668" y="3703813"/>
            <a:chExt cx="492355" cy="215444"/>
          </a:xfrm>
        </p:grpSpPr>
        <p:sp>
          <p:nvSpPr>
            <p:cNvPr id="61" name="Rectangle 60"/>
            <p:cNvSpPr/>
            <p:nvPr/>
          </p:nvSpPr>
          <p:spPr>
            <a:xfrm>
              <a:off x="1308668" y="3719745"/>
              <a:ext cx="102950" cy="1528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64" name="TextBox 63"/>
            <p:cNvSpPr txBox="1"/>
            <p:nvPr/>
          </p:nvSpPr>
          <p:spPr>
            <a:xfrm>
              <a:off x="1348387" y="3703813"/>
              <a:ext cx="452636" cy="215444"/>
            </a:xfrm>
            <a:prstGeom prst="rect">
              <a:avLst/>
            </a:prstGeom>
            <a:noFill/>
          </p:spPr>
          <p:txBody>
            <a:bodyPr wrap="square" rtlCol="0">
              <a:spAutoFit/>
            </a:bodyPr>
            <a:lstStyle/>
            <a:p>
              <a:r>
                <a:rPr lang="en-US" sz="800" b="1" dirty="0">
                  <a:solidFill>
                    <a:schemeClr val="accent6">
                      <a:lumMod val="75000"/>
                    </a:schemeClr>
                  </a:solidFill>
                </a:rPr>
                <a:t>$8M</a:t>
              </a:r>
            </a:p>
          </p:txBody>
        </p:sp>
      </p:grpSp>
      <p:grpSp>
        <p:nvGrpSpPr>
          <p:cNvPr id="65" name="Group 64"/>
          <p:cNvGrpSpPr/>
          <p:nvPr/>
        </p:nvGrpSpPr>
        <p:grpSpPr>
          <a:xfrm>
            <a:off x="1039011" y="4543730"/>
            <a:ext cx="492355" cy="215444"/>
            <a:chOff x="1308668" y="3703813"/>
            <a:chExt cx="492355" cy="215444"/>
          </a:xfrm>
        </p:grpSpPr>
        <p:sp>
          <p:nvSpPr>
            <p:cNvPr id="66" name="Rectangle 65"/>
            <p:cNvSpPr/>
            <p:nvPr/>
          </p:nvSpPr>
          <p:spPr>
            <a:xfrm>
              <a:off x="1308668" y="3719745"/>
              <a:ext cx="102950" cy="1528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67" name="TextBox 66"/>
            <p:cNvSpPr txBox="1"/>
            <p:nvPr/>
          </p:nvSpPr>
          <p:spPr>
            <a:xfrm>
              <a:off x="1348387" y="3703813"/>
              <a:ext cx="452636" cy="215444"/>
            </a:xfrm>
            <a:prstGeom prst="rect">
              <a:avLst/>
            </a:prstGeom>
            <a:noFill/>
          </p:spPr>
          <p:txBody>
            <a:bodyPr wrap="square" rtlCol="0">
              <a:spAutoFit/>
            </a:bodyPr>
            <a:lstStyle/>
            <a:p>
              <a:r>
                <a:rPr lang="en-US" sz="800" b="1" dirty="0">
                  <a:solidFill>
                    <a:schemeClr val="accent6">
                      <a:lumMod val="75000"/>
                    </a:schemeClr>
                  </a:solidFill>
                </a:rPr>
                <a:t>$3.6M</a:t>
              </a:r>
            </a:p>
          </p:txBody>
        </p:sp>
      </p:grpSp>
      <p:grpSp>
        <p:nvGrpSpPr>
          <p:cNvPr id="75" name="Group 74"/>
          <p:cNvGrpSpPr/>
          <p:nvPr/>
        </p:nvGrpSpPr>
        <p:grpSpPr>
          <a:xfrm>
            <a:off x="3313508" y="4572000"/>
            <a:ext cx="492355" cy="215444"/>
            <a:chOff x="1308668" y="3703813"/>
            <a:chExt cx="492355" cy="215444"/>
          </a:xfrm>
        </p:grpSpPr>
        <p:sp>
          <p:nvSpPr>
            <p:cNvPr id="78" name="Rectangle 77"/>
            <p:cNvSpPr/>
            <p:nvPr/>
          </p:nvSpPr>
          <p:spPr>
            <a:xfrm>
              <a:off x="1308668" y="3719745"/>
              <a:ext cx="102950" cy="1528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79" name="TextBox 78"/>
            <p:cNvSpPr txBox="1"/>
            <p:nvPr/>
          </p:nvSpPr>
          <p:spPr>
            <a:xfrm>
              <a:off x="1348387" y="3703813"/>
              <a:ext cx="452636" cy="215444"/>
            </a:xfrm>
            <a:prstGeom prst="rect">
              <a:avLst/>
            </a:prstGeom>
            <a:noFill/>
          </p:spPr>
          <p:txBody>
            <a:bodyPr wrap="square" rtlCol="0">
              <a:spAutoFit/>
            </a:bodyPr>
            <a:lstStyle/>
            <a:p>
              <a:r>
                <a:rPr lang="en-US" sz="800" b="1" dirty="0">
                  <a:solidFill>
                    <a:schemeClr val="accent6">
                      <a:lumMod val="75000"/>
                    </a:schemeClr>
                  </a:solidFill>
                </a:rPr>
                <a:t>$8M</a:t>
              </a:r>
            </a:p>
          </p:txBody>
        </p:sp>
      </p:grpSp>
      <p:sp>
        <p:nvSpPr>
          <p:cNvPr id="81" name="Rounded Rectangle 80"/>
          <p:cNvSpPr/>
          <p:nvPr/>
        </p:nvSpPr>
        <p:spPr>
          <a:xfrm>
            <a:off x="247650" y="594029"/>
            <a:ext cx="285750" cy="1082556"/>
          </a:xfrm>
          <a:prstGeom prst="roundRect">
            <a:avLst/>
          </a:prstGeom>
          <a:gradFill>
            <a:gsLst>
              <a:gs pos="0">
                <a:schemeClr val="accent3">
                  <a:lumMod val="50000"/>
                </a:schemeClr>
              </a:gs>
              <a:gs pos="73000">
                <a:schemeClr val="accent3">
                  <a:lumMod val="75000"/>
                </a:schemeClr>
              </a:gs>
              <a:gs pos="100000">
                <a:schemeClr val="accent3">
                  <a:lumMod val="40000"/>
                  <a:lumOff val="60000"/>
                </a:schemeClr>
              </a:gs>
            </a:gsLst>
          </a:gradFill>
          <a:ln/>
        </p:spPr>
        <p:style>
          <a:lnRef idx="1">
            <a:schemeClr val="accent3"/>
          </a:lnRef>
          <a:fillRef idx="2">
            <a:schemeClr val="accent3"/>
          </a:fillRef>
          <a:effectRef idx="1">
            <a:schemeClr val="accent3"/>
          </a:effectRef>
          <a:fontRef idx="minor">
            <a:schemeClr val="dk1"/>
          </a:fontRef>
        </p:style>
        <p:txBody>
          <a:bodyPr vert="vert270"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b="1" dirty="0" err="1">
                <a:solidFill>
                  <a:schemeClr val="bg1"/>
                </a:solidFill>
              </a:rPr>
              <a:t>PoW</a:t>
            </a:r>
            <a:r>
              <a:rPr lang="en-US" sz="1000" b="1" dirty="0">
                <a:solidFill>
                  <a:schemeClr val="bg1"/>
                </a:solidFill>
              </a:rPr>
              <a:t> Indicators</a:t>
            </a:r>
          </a:p>
        </p:txBody>
      </p:sp>
      <p:sp>
        <p:nvSpPr>
          <p:cNvPr id="82" name="Rounded Rectangle 81"/>
          <p:cNvSpPr/>
          <p:nvPr/>
        </p:nvSpPr>
        <p:spPr>
          <a:xfrm>
            <a:off x="247650" y="2057400"/>
            <a:ext cx="285750" cy="809711"/>
          </a:xfrm>
          <a:prstGeom prst="roundRect">
            <a:avLst/>
          </a:prstGeom>
          <a:gradFill>
            <a:gsLst>
              <a:gs pos="0">
                <a:schemeClr val="accent3">
                  <a:lumMod val="50000"/>
                </a:schemeClr>
              </a:gs>
              <a:gs pos="73000">
                <a:schemeClr val="accent3">
                  <a:lumMod val="75000"/>
                </a:schemeClr>
              </a:gs>
              <a:gs pos="100000">
                <a:schemeClr val="accent3">
                  <a:lumMod val="40000"/>
                  <a:lumOff val="60000"/>
                </a:schemeClr>
              </a:gs>
            </a:gsLst>
          </a:gradFill>
          <a:ln/>
        </p:spPr>
        <p:style>
          <a:lnRef idx="1">
            <a:schemeClr val="accent3"/>
          </a:lnRef>
          <a:fillRef idx="2">
            <a:schemeClr val="accent3"/>
          </a:fillRef>
          <a:effectRef idx="1">
            <a:schemeClr val="accent3"/>
          </a:effectRef>
          <a:fontRef idx="minor">
            <a:schemeClr val="dk1"/>
          </a:fontRef>
        </p:style>
        <p:txBody>
          <a:bodyPr vert="vert270" wrap="square" rtlCol="0" anchor="ctr"/>
          <a:lstStyle/>
          <a:p>
            <a:pPr algn="ctr"/>
            <a:r>
              <a:rPr lang="en-US" sz="1000" b="1" dirty="0">
                <a:solidFill>
                  <a:schemeClr val="bg1"/>
                </a:solidFill>
              </a:rPr>
              <a:t> SDG Targets</a:t>
            </a:r>
          </a:p>
        </p:txBody>
      </p:sp>
      <p:pic>
        <p:nvPicPr>
          <p:cNvPr id="68" name="Picture 9" descr="C:\Users\gorae\Dropbox\1. PSPT Working Folder\18-21\CPR Papers\SP Icons\r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62800" y="5181600"/>
            <a:ext cx="284258" cy="260765"/>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76" name="Picture 5" descr="C:\Users\gorae\Dropbox\1. PSPT Working Folder\18-21\CPR Papers\SP Icons\d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57600" y="3886200"/>
            <a:ext cx="261568" cy="252189"/>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7" name="TextBox 76"/>
          <p:cNvSpPr txBox="1"/>
          <p:nvPr/>
        </p:nvSpPr>
        <p:spPr>
          <a:xfrm>
            <a:off x="1588900" y="5369599"/>
            <a:ext cx="544700" cy="215444"/>
          </a:xfrm>
          <a:prstGeom prst="rect">
            <a:avLst/>
          </a:prstGeom>
          <a:solidFill>
            <a:srgbClr val="7030A0"/>
          </a:solidFill>
        </p:spPr>
        <p:txBody>
          <a:bodyPr wrap="square" rtlCol="0">
            <a:spAutoFit/>
          </a:bodyPr>
          <a:lstStyle/>
          <a:p>
            <a:r>
              <a:rPr lang="en-US" sz="800" b="1" dirty="0">
                <a:solidFill>
                  <a:schemeClr val="bg1"/>
                </a:solidFill>
              </a:rPr>
              <a:t>$3-5M</a:t>
            </a:r>
          </a:p>
        </p:txBody>
      </p:sp>
      <p:pic>
        <p:nvPicPr>
          <p:cNvPr id="80" name="Picture 2" descr="C:\Users\gorae\Dropbox\1. PSPT Working Folder\18-21\CPR Papers\SP Icons\cc.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302403" y="3894174"/>
            <a:ext cx="278997" cy="266704"/>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86" name="Picture 2" descr="C:\Users\gorae\Dropbox\1. PSPT Working Folder\18-21\CPR Papers\SP Icons\cc.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74841" y="3917261"/>
            <a:ext cx="278997" cy="266704"/>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87"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76600" y="2743200"/>
            <a:ext cx="304800" cy="283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92544" y="2743200"/>
            <a:ext cx="304800" cy="283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9"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6374" y="3890280"/>
            <a:ext cx="304800" cy="283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3" name="Group 82"/>
          <p:cNvGrpSpPr/>
          <p:nvPr/>
        </p:nvGrpSpPr>
        <p:grpSpPr>
          <a:xfrm>
            <a:off x="5791200" y="3581400"/>
            <a:ext cx="492355" cy="215444"/>
            <a:chOff x="1308668" y="3703813"/>
            <a:chExt cx="492355" cy="215444"/>
          </a:xfrm>
        </p:grpSpPr>
        <p:sp>
          <p:nvSpPr>
            <p:cNvPr id="84" name="Rectangle 83"/>
            <p:cNvSpPr/>
            <p:nvPr/>
          </p:nvSpPr>
          <p:spPr>
            <a:xfrm>
              <a:off x="1308668" y="3719745"/>
              <a:ext cx="102950" cy="1528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85" name="TextBox 84"/>
            <p:cNvSpPr txBox="1"/>
            <p:nvPr/>
          </p:nvSpPr>
          <p:spPr>
            <a:xfrm>
              <a:off x="1348387" y="3703813"/>
              <a:ext cx="452636" cy="215444"/>
            </a:xfrm>
            <a:prstGeom prst="rect">
              <a:avLst/>
            </a:prstGeom>
            <a:noFill/>
          </p:spPr>
          <p:txBody>
            <a:bodyPr wrap="square" rtlCol="0">
              <a:spAutoFit/>
            </a:bodyPr>
            <a:lstStyle/>
            <a:p>
              <a:r>
                <a:rPr lang="en-US" sz="800" b="1" dirty="0">
                  <a:solidFill>
                    <a:schemeClr val="accent6">
                      <a:lumMod val="75000"/>
                    </a:schemeClr>
                  </a:solidFill>
                </a:rPr>
                <a:t>$1.3M</a:t>
              </a:r>
            </a:p>
          </p:txBody>
        </p:sp>
      </p:grpSp>
      <p:grpSp>
        <p:nvGrpSpPr>
          <p:cNvPr id="90" name="Group 89"/>
          <p:cNvGrpSpPr/>
          <p:nvPr/>
        </p:nvGrpSpPr>
        <p:grpSpPr>
          <a:xfrm>
            <a:off x="7391400" y="3610704"/>
            <a:ext cx="492355" cy="215444"/>
            <a:chOff x="1308668" y="3703813"/>
            <a:chExt cx="492355" cy="215444"/>
          </a:xfrm>
        </p:grpSpPr>
        <p:sp>
          <p:nvSpPr>
            <p:cNvPr id="91" name="Rectangle 90"/>
            <p:cNvSpPr/>
            <p:nvPr/>
          </p:nvSpPr>
          <p:spPr>
            <a:xfrm>
              <a:off x="1308668" y="3719745"/>
              <a:ext cx="102950" cy="1528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92" name="TextBox 91"/>
            <p:cNvSpPr txBox="1"/>
            <p:nvPr/>
          </p:nvSpPr>
          <p:spPr>
            <a:xfrm>
              <a:off x="1348387" y="3703813"/>
              <a:ext cx="452636" cy="215444"/>
            </a:xfrm>
            <a:prstGeom prst="rect">
              <a:avLst/>
            </a:prstGeom>
            <a:noFill/>
          </p:spPr>
          <p:txBody>
            <a:bodyPr wrap="square" rtlCol="0">
              <a:spAutoFit/>
            </a:bodyPr>
            <a:lstStyle/>
            <a:p>
              <a:r>
                <a:rPr lang="en-US" sz="800" b="1" dirty="0">
                  <a:solidFill>
                    <a:schemeClr val="accent6">
                      <a:lumMod val="75000"/>
                    </a:schemeClr>
                  </a:solidFill>
                </a:rPr>
                <a:t>$1M</a:t>
              </a:r>
            </a:p>
          </p:txBody>
        </p:sp>
      </p:grpSp>
      <p:pic>
        <p:nvPicPr>
          <p:cNvPr id="93" name="Picture 92" descr="C:\Users\hagelben\Documents\EcoMan\Communication\Branding\Just logo.PNG">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8409709" y="6202082"/>
            <a:ext cx="734291" cy="656543"/>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57027" t="24438" r="6853" b="18971"/>
          <a:stretch/>
        </p:blipFill>
        <p:spPr bwMode="auto">
          <a:xfrm>
            <a:off x="20732" y="5948255"/>
            <a:ext cx="1006000" cy="886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0274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6"/>
          <p:cNvSpPr>
            <a:spLocks noChangeArrowheads="1"/>
          </p:cNvSpPr>
          <p:nvPr/>
        </p:nvSpPr>
        <p:spPr bwMode="auto">
          <a:xfrm>
            <a:off x="579170" y="120273"/>
            <a:ext cx="761545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r>
              <a:rPr lang="en-GB" altLang="en-US" sz="2800" b="1" dirty="0">
                <a:solidFill>
                  <a:srgbClr val="000000"/>
                </a:solidFill>
                <a:latin typeface="Arial" panose="020B0604020202020204" pitchFamily="34" charset="0"/>
                <a:cs typeface="Arial" panose="020B0604020202020204" pitchFamily="34" charset="0"/>
              </a:rPr>
              <a:t>FINANCIAL OVERVIEW</a:t>
            </a:r>
          </a:p>
          <a:p>
            <a:pPr algn="ctr" eaLnBrk="1" hangingPunct="1"/>
            <a:r>
              <a:rPr lang="en-GB" altLang="en-US" sz="2800" b="1" dirty="0">
                <a:solidFill>
                  <a:srgbClr val="000000"/>
                </a:solidFill>
                <a:latin typeface="Arial" panose="020B0604020202020204" pitchFamily="34" charset="0"/>
                <a:cs typeface="Arial" panose="020B0604020202020204" pitchFamily="34" charset="0"/>
              </a:rPr>
              <a:t>January – June 2018</a:t>
            </a:r>
          </a:p>
        </p:txBody>
      </p:sp>
      <p:pic>
        <p:nvPicPr>
          <p:cNvPr id="26" name="Picture 25">
            <a:extLst/>
          </p:cNvPr>
          <p:cNvPicPr>
            <a:picLocks noChangeAspect="1"/>
          </p:cNvPicPr>
          <p:nvPr/>
        </p:nvPicPr>
        <p:blipFill>
          <a:blip r:embed="rId3"/>
          <a:stretch>
            <a:fillRect/>
          </a:stretch>
        </p:blipFill>
        <p:spPr>
          <a:xfrm>
            <a:off x="0" y="-10839"/>
            <a:ext cx="952699" cy="957714"/>
          </a:xfrm>
          <a:prstGeom prst="rect">
            <a:avLst/>
          </a:prstGeom>
        </p:spPr>
      </p:pic>
      <p:graphicFrame>
        <p:nvGraphicFramePr>
          <p:cNvPr id="29" name="Chart 28">
            <a:extLst>
              <a:ext uri="{FF2B5EF4-FFF2-40B4-BE49-F238E27FC236}">
                <a16:creationId xmlns:a16="http://schemas.microsoft.com/office/drawing/2014/main" id="{00000000-0008-0000-1600-00005501D902}"/>
              </a:ext>
            </a:extLst>
          </p:cNvPr>
          <p:cNvGraphicFramePr>
            <a:graphicFrameLocks/>
          </p:cNvGraphicFramePr>
          <p:nvPr>
            <p:extLst>
              <p:ext uri="{D42A27DB-BD31-4B8C-83A1-F6EECF244321}">
                <p14:modId xmlns:p14="http://schemas.microsoft.com/office/powerpoint/2010/main" val="2369610274"/>
              </p:ext>
            </p:extLst>
          </p:nvPr>
        </p:nvGraphicFramePr>
        <p:xfrm>
          <a:off x="0" y="1727099"/>
          <a:ext cx="9026191" cy="4851990"/>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descr="C:\Users\hagelben\Documents\EcoMan\Communication\Branding\Just logo.PNG">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49847" y="28335"/>
            <a:ext cx="894153" cy="799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7029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323CE6DA-474E-4FC8-946B-670B4E91836E" descr="38BFA570-6F0B-4EE3-9EED-1D9C8229C6F1@unon">
            <a:extLst>
              <a:ext uri="{FF2B5EF4-FFF2-40B4-BE49-F238E27FC236}">
                <a16:creationId xmlns:a16="http://schemas.microsoft.com/office/drawing/2014/main" id="{DCEC8842-D089-475E-B2C2-6A76780287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532" y="2389318"/>
            <a:ext cx="8099278" cy="4439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ounded Rectangle 5">
            <a:extLst>
              <a:ext uri="{FF2B5EF4-FFF2-40B4-BE49-F238E27FC236}">
                <a16:creationId xmlns:a16="http://schemas.microsoft.com/office/drawing/2014/main" id="{22B1CA1A-2822-4756-A92F-9F982FBC0303}"/>
              </a:ext>
            </a:extLst>
          </p:cNvPr>
          <p:cNvSpPr/>
          <p:nvPr/>
        </p:nvSpPr>
        <p:spPr>
          <a:xfrm>
            <a:off x="785600" y="1047396"/>
            <a:ext cx="1900450" cy="1249416"/>
          </a:xfrm>
          <a:prstGeom prst="roundRect">
            <a:avLst/>
          </a:prstGeom>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600" dirty="0">
                <a:solidFill>
                  <a:schemeClr val="tx1"/>
                </a:solidFill>
              </a:rPr>
              <a:t>Monitor and maintain the health and productivity of ecosystems</a:t>
            </a:r>
            <a:endParaRPr lang="en-US" sz="1600" i="1" dirty="0">
              <a:solidFill>
                <a:schemeClr val="tx1"/>
              </a:solidFill>
            </a:endParaRPr>
          </a:p>
        </p:txBody>
      </p:sp>
      <p:pic>
        <p:nvPicPr>
          <p:cNvPr id="5" name="Picture 6" descr="C:\Users\hagelben\Documents\EcoMan\Communication\Branding\Just logo.PNG">
            <a:extLst>
              <a:ext uri="{FF2B5EF4-FFF2-40B4-BE49-F238E27FC236}">
                <a16:creationId xmlns:a16="http://schemas.microsoft.com/office/drawing/2014/main" id="{D8423F69-39F0-4628-86BF-1AEB8EEAE85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083210" y="18327"/>
            <a:ext cx="1049355" cy="93824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2C171E2-02A0-4DBC-99B5-5E6A32A0025F}"/>
              </a:ext>
            </a:extLst>
          </p:cNvPr>
          <p:cNvSpPr/>
          <p:nvPr/>
        </p:nvSpPr>
        <p:spPr>
          <a:xfrm>
            <a:off x="4293399" y="1278426"/>
            <a:ext cx="4572000" cy="1015663"/>
          </a:xfrm>
          <a:prstGeom prst="rect">
            <a:avLst/>
          </a:prstGeom>
        </p:spPr>
        <p:txBody>
          <a:bodyPr>
            <a:spAutoFit/>
          </a:bodyPr>
          <a:lstStyle/>
          <a:p>
            <a:r>
              <a:rPr lang="en-US" sz="2000" dirty="0">
                <a:latin typeface="Roboto"/>
                <a:ea typeface="MS Mincho" panose="02020609040205080304" pitchFamily="49" charset="-128"/>
                <a:cs typeface="Times New Roman" panose="02020603050405020304" pitchFamily="18" charset="0"/>
              </a:rPr>
              <a:t>The UN Biodiversity Lab (</a:t>
            </a:r>
            <a:r>
              <a:rPr lang="en-US" sz="2000" u="sng" dirty="0">
                <a:solidFill>
                  <a:srgbClr val="0000FF"/>
                </a:solidFill>
                <a:latin typeface="Roboto"/>
                <a:ea typeface="MS Mincho" panose="02020609040205080304" pitchFamily="49" charset="-128"/>
                <a:cs typeface="Times New Roman" panose="02020603050405020304" pitchFamily="18" charset="0"/>
                <a:hlinkClick r:id="rId5"/>
              </a:rPr>
              <a:t>http://unbiodiversitylab.org</a:t>
            </a:r>
            <a:r>
              <a:rPr lang="en-US" sz="2000" dirty="0">
                <a:latin typeface="Roboto"/>
                <a:ea typeface="MS Mincho" panose="02020609040205080304" pitchFamily="49" charset="-128"/>
                <a:cs typeface="Times New Roman" panose="02020603050405020304" pitchFamily="18" charset="0"/>
              </a:rPr>
              <a:t>), </a:t>
            </a:r>
          </a:p>
          <a:p>
            <a:r>
              <a:rPr lang="en-US" sz="2000" dirty="0">
                <a:latin typeface="Roboto"/>
                <a:ea typeface="MS Mincho" panose="02020609040205080304" pitchFamily="49" charset="-128"/>
                <a:cs typeface="Times New Roman" panose="02020603050405020304" pitchFamily="18" charset="0"/>
              </a:rPr>
              <a:t>a new spatial data platform </a:t>
            </a:r>
            <a:endParaRPr lang="en-GB" sz="2000" dirty="0"/>
          </a:p>
        </p:txBody>
      </p:sp>
      <p:sp>
        <p:nvSpPr>
          <p:cNvPr id="6" name="Rectangle 5">
            <a:extLst>
              <a:ext uri="{FF2B5EF4-FFF2-40B4-BE49-F238E27FC236}">
                <a16:creationId xmlns:a16="http://schemas.microsoft.com/office/drawing/2014/main" id="{2B978A46-E7DD-4A82-852D-1632FD38E3F7}"/>
              </a:ext>
            </a:extLst>
          </p:cNvPr>
          <p:cNvSpPr/>
          <p:nvPr/>
        </p:nvSpPr>
        <p:spPr>
          <a:xfrm>
            <a:off x="1535802" y="195062"/>
            <a:ext cx="7072085" cy="584775"/>
          </a:xfrm>
          <a:prstGeom prst="rect">
            <a:avLst/>
          </a:prstGeom>
        </p:spPr>
        <p:txBody>
          <a:bodyPr wrap="square">
            <a:spAutoFit/>
          </a:bodyPr>
          <a:lstStyle/>
          <a:p>
            <a:r>
              <a:rPr lang="en-US" sz="3200" b="1" dirty="0">
                <a:solidFill>
                  <a:prstClr val="black"/>
                </a:solidFill>
                <a:latin typeface="Arial" panose="020B0604020202020204" pitchFamily="34" charset="0"/>
                <a:cs typeface="Arial" panose="020B0604020202020204" pitchFamily="34" charset="0"/>
              </a:rPr>
              <a:t>Progress January – June 2018</a:t>
            </a:r>
            <a:endParaRPr lang="en-GB" sz="3200" dirty="0"/>
          </a:p>
        </p:txBody>
      </p:sp>
      <p:pic>
        <p:nvPicPr>
          <p:cNvPr id="8"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7027" t="24438" r="6853" b="18971"/>
          <a:stretch/>
        </p:blipFill>
        <p:spPr bwMode="auto">
          <a:xfrm>
            <a:off x="0" y="1"/>
            <a:ext cx="1057998" cy="931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2940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FF893-52B8-40F5-ADDC-F23BABB28C8C}"/>
              </a:ext>
            </a:extLst>
          </p:cNvPr>
          <p:cNvSpPr>
            <a:spLocks noGrp="1"/>
          </p:cNvSpPr>
          <p:nvPr>
            <p:ph type="title"/>
          </p:nvPr>
        </p:nvSpPr>
        <p:spPr/>
        <p:txBody>
          <a:bodyPr/>
          <a:lstStyle/>
          <a:p>
            <a:endParaRPr lang="en-GB" dirty="0"/>
          </a:p>
        </p:txBody>
      </p:sp>
      <p:sp>
        <p:nvSpPr>
          <p:cNvPr id="3" name="Text Placeholder 2">
            <a:extLst>
              <a:ext uri="{FF2B5EF4-FFF2-40B4-BE49-F238E27FC236}">
                <a16:creationId xmlns:a16="http://schemas.microsoft.com/office/drawing/2014/main" id="{6C823506-0D0D-4CB6-B24F-E0B577341386}"/>
              </a:ext>
            </a:extLst>
          </p:cNvPr>
          <p:cNvSpPr>
            <a:spLocks noGrp="1"/>
          </p:cNvSpPr>
          <p:nvPr>
            <p:ph type="body" idx="1"/>
          </p:nvPr>
        </p:nvSpPr>
        <p:spPr/>
        <p:txBody>
          <a:bodyPr/>
          <a:lstStyle/>
          <a:p>
            <a:endParaRPr lang="en-GB"/>
          </a:p>
        </p:txBody>
      </p:sp>
      <p:pic>
        <p:nvPicPr>
          <p:cNvPr id="5" name="Picture 4">
            <a:extLst>
              <a:ext uri="{FF2B5EF4-FFF2-40B4-BE49-F238E27FC236}">
                <a16:creationId xmlns:a16="http://schemas.microsoft.com/office/drawing/2014/main" id="{30AA9D2D-1955-4228-9A66-B7225CC55F99}"/>
              </a:ext>
            </a:extLst>
          </p:cNvPr>
          <p:cNvPicPr>
            <a:picLocks noChangeAspect="1"/>
          </p:cNvPicPr>
          <p:nvPr/>
        </p:nvPicPr>
        <p:blipFill>
          <a:blip r:embed="rId3"/>
          <a:stretch>
            <a:fillRect/>
          </a:stretch>
        </p:blipFill>
        <p:spPr>
          <a:xfrm>
            <a:off x="0" y="1564821"/>
            <a:ext cx="9144000" cy="5143500"/>
          </a:xfrm>
          <a:prstGeom prst="rect">
            <a:avLst/>
          </a:prstGeom>
        </p:spPr>
      </p:pic>
      <p:pic>
        <p:nvPicPr>
          <p:cNvPr id="7" name="Picture 6" descr="C:\Users\hagelben\Documents\EcoMan\Communication\Branding\Just logo.PNG">
            <a:extLst>
              <a:ext uri="{FF2B5EF4-FFF2-40B4-BE49-F238E27FC236}">
                <a16:creationId xmlns:a16="http://schemas.microsoft.com/office/drawing/2014/main" id="{2DED4924-B59F-40E1-A683-3231D7D358ED}"/>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49847" y="28335"/>
            <a:ext cx="894153" cy="799478"/>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5">
            <a:extLst>
              <a:ext uri="{FF2B5EF4-FFF2-40B4-BE49-F238E27FC236}">
                <a16:creationId xmlns:a16="http://schemas.microsoft.com/office/drawing/2014/main" id="{534D3CAE-E39F-47C8-B587-5394BB457D56}"/>
              </a:ext>
            </a:extLst>
          </p:cNvPr>
          <p:cNvSpPr/>
          <p:nvPr/>
        </p:nvSpPr>
        <p:spPr>
          <a:xfrm>
            <a:off x="1523999" y="827813"/>
            <a:ext cx="6052458" cy="624708"/>
          </a:xfrm>
          <a:prstGeom prst="roundRect">
            <a:avLst/>
          </a:prstGeom>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600" dirty="0">
                <a:solidFill>
                  <a:schemeClr val="tx1"/>
                </a:solidFill>
              </a:rPr>
              <a:t>Monitor and maintain the health and productivity of ecosystems</a:t>
            </a:r>
            <a:endParaRPr lang="en-US" sz="1600" i="1" dirty="0">
              <a:solidFill>
                <a:schemeClr val="tx1"/>
              </a:solidFill>
            </a:endParaRPr>
          </a:p>
        </p:txBody>
      </p:sp>
      <p:sp>
        <p:nvSpPr>
          <p:cNvPr id="4" name="Rectangle 3">
            <a:extLst>
              <a:ext uri="{FF2B5EF4-FFF2-40B4-BE49-F238E27FC236}">
                <a16:creationId xmlns:a16="http://schemas.microsoft.com/office/drawing/2014/main" id="{5B98FE8D-B4C3-4577-87BF-360CEB06DADB}"/>
              </a:ext>
            </a:extLst>
          </p:cNvPr>
          <p:cNvSpPr/>
          <p:nvPr/>
        </p:nvSpPr>
        <p:spPr>
          <a:xfrm>
            <a:off x="1927330" y="149042"/>
            <a:ext cx="5362365" cy="523220"/>
          </a:xfrm>
          <a:prstGeom prst="rect">
            <a:avLst/>
          </a:prstGeom>
        </p:spPr>
        <p:txBody>
          <a:bodyPr wrap="none">
            <a:spAutoFit/>
          </a:bodyPr>
          <a:lstStyle/>
          <a:p>
            <a:r>
              <a:rPr lang="en-US" sz="2800" b="1" dirty="0">
                <a:solidFill>
                  <a:prstClr val="black"/>
                </a:solidFill>
                <a:latin typeface="Arial" panose="020B0604020202020204" pitchFamily="34" charset="0"/>
                <a:cs typeface="Arial" panose="020B0604020202020204" pitchFamily="34" charset="0"/>
              </a:rPr>
              <a:t>Progress January – June 2018</a:t>
            </a:r>
            <a:endParaRPr lang="en-GB" sz="2800" dirty="0"/>
          </a:p>
        </p:txBody>
      </p:sp>
      <p:pic>
        <p:nvPicPr>
          <p:cNvPr id="10"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7027" t="24438" r="6853" b="18971"/>
          <a:stretch/>
        </p:blipFill>
        <p:spPr bwMode="auto">
          <a:xfrm>
            <a:off x="0" y="0"/>
            <a:ext cx="1057998" cy="931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6789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FA94270-29E5-A642-A475-BB4896001C73}"/>
              </a:ext>
            </a:extLst>
          </p:cNvPr>
          <p:cNvSpPr/>
          <p:nvPr/>
        </p:nvSpPr>
        <p:spPr>
          <a:xfrm>
            <a:off x="2966125" y="3612748"/>
            <a:ext cx="1944000" cy="307834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bg1"/>
              </a:solidFill>
            </a:endParaRPr>
          </a:p>
        </p:txBody>
      </p:sp>
      <p:sp>
        <p:nvSpPr>
          <p:cNvPr id="14" name="Rectangle 13">
            <a:extLst>
              <a:ext uri="{FF2B5EF4-FFF2-40B4-BE49-F238E27FC236}">
                <a16:creationId xmlns:a16="http://schemas.microsoft.com/office/drawing/2014/main" id="{AE9F37D9-BF26-CA4D-8CB6-840F2F8578DE}"/>
              </a:ext>
            </a:extLst>
          </p:cNvPr>
          <p:cNvSpPr/>
          <p:nvPr/>
        </p:nvSpPr>
        <p:spPr>
          <a:xfrm>
            <a:off x="7071378" y="3625984"/>
            <a:ext cx="1944000" cy="307834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rgbClr val="00B0F0"/>
                </a:solidFill>
              </a:rPr>
              <a:t>    </a:t>
            </a:r>
          </a:p>
        </p:txBody>
      </p:sp>
      <p:sp>
        <p:nvSpPr>
          <p:cNvPr id="15" name="Rectangle 14">
            <a:extLst>
              <a:ext uri="{FF2B5EF4-FFF2-40B4-BE49-F238E27FC236}">
                <a16:creationId xmlns:a16="http://schemas.microsoft.com/office/drawing/2014/main" id="{6FCE9E1A-6CA0-D246-8139-A4AEEA6953A8}"/>
              </a:ext>
            </a:extLst>
          </p:cNvPr>
          <p:cNvSpPr/>
          <p:nvPr/>
        </p:nvSpPr>
        <p:spPr>
          <a:xfrm>
            <a:off x="4986135" y="3612749"/>
            <a:ext cx="1944000" cy="307834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a:solidFill>
                  <a:srgbClr val="00B0F0"/>
                </a:solidFill>
              </a:rPr>
              <a:t>    </a:t>
            </a:r>
            <a:endParaRPr lang="da-DK" dirty="0">
              <a:solidFill>
                <a:srgbClr val="00B0F0"/>
              </a:solidFill>
            </a:endParaRPr>
          </a:p>
        </p:txBody>
      </p:sp>
      <p:sp>
        <p:nvSpPr>
          <p:cNvPr id="3" name="标题 2">
            <a:extLst>
              <a:ext uri="{FF2B5EF4-FFF2-40B4-BE49-F238E27FC236}">
                <a16:creationId xmlns:a16="http://schemas.microsoft.com/office/drawing/2014/main" id="{5AACB3BC-0A70-974D-B851-2840877ACF53}"/>
              </a:ext>
            </a:extLst>
          </p:cNvPr>
          <p:cNvSpPr txBox="1">
            <a:spLocks/>
          </p:cNvSpPr>
          <p:nvPr/>
        </p:nvSpPr>
        <p:spPr>
          <a:xfrm>
            <a:off x="426129" y="1353286"/>
            <a:ext cx="8260672" cy="77957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zh-CN" altLang="en-US" sz="3000" dirty="0">
              <a:solidFill>
                <a:srgbClr val="00B0F0"/>
              </a:solidFill>
              <a:latin typeface="Roboto Medium" panose="02000000000000000000" pitchFamily="2" charset="0"/>
              <a:cs typeface="Roboto Medium" panose="02000000000000000000" pitchFamily="2" charset="0"/>
            </a:endParaRPr>
          </a:p>
        </p:txBody>
      </p:sp>
      <p:cxnSp>
        <p:nvCxnSpPr>
          <p:cNvPr id="4" name="Straight Connector 3">
            <a:extLst>
              <a:ext uri="{FF2B5EF4-FFF2-40B4-BE49-F238E27FC236}">
                <a16:creationId xmlns:a16="http://schemas.microsoft.com/office/drawing/2014/main" id="{7EC9A14A-5772-6344-9BD7-08FAED7DC63E}"/>
              </a:ext>
            </a:extLst>
          </p:cNvPr>
          <p:cNvCxnSpPr>
            <a:cxnSpLocks/>
          </p:cNvCxnSpPr>
          <p:nvPr/>
        </p:nvCxnSpPr>
        <p:spPr>
          <a:xfrm>
            <a:off x="521550" y="2132856"/>
            <a:ext cx="108012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3205178-2AB5-9D4F-A38E-6D6EF5703567}"/>
              </a:ext>
            </a:extLst>
          </p:cNvPr>
          <p:cNvSpPr/>
          <p:nvPr/>
        </p:nvSpPr>
        <p:spPr>
          <a:xfrm>
            <a:off x="7160890" y="3701534"/>
            <a:ext cx="1944000" cy="3046988"/>
          </a:xfrm>
          <a:prstGeom prst="rect">
            <a:avLst/>
          </a:prstGeom>
        </p:spPr>
        <p:txBody>
          <a:bodyPr wrap="square">
            <a:spAutoFit/>
          </a:bodyPr>
          <a:lstStyle/>
          <a:p>
            <a:r>
              <a:rPr lang="en-US" altLang="zh-CN" sz="240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Provide inspiration through case studies (5 in the report: Brazil, Burkina Faso, China, Nepal, US)</a:t>
            </a:r>
            <a:endParaRPr lang="zh-CN" altLang="en-US" sz="2400" dirty="0">
              <a:solidFill>
                <a:schemeClr val="bg1"/>
              </a:solidFill>
              <a:latin typeface="Roboto Medium" panose="02000000000000000000" pitchFamily="2" charset="0"/>
              <a:cs typeface="Roboto Medium" panose="02000000000000000000" pitchFamily="2" charset="0"/>
            </a:endParaRPr>
          </a:p>
        </p:txBody>
      </p:sp>
      <p:sp>
        <p:nvSpPr>
          <p:cNvPr id="16" name="内容占位符 1">
            <a:extLst>
              <a:ext uri="{FF2B5EF4-FFF2-40B4-BE49-F238E27FC236}">
                <a16:creationId xmlns:a16="http://schemas.microsoft.com/office/drawing/2014/main" id="{5D3E2BCB-41DA-8A48-906D-9E586EA0D3AA}"/>
              </a:ext>
            </a:extLst>
          </p:cNvPr>
          <p:cNvSpPr txBox="1">
            <a:spLocks/>
          </p:cNvSpPr>
          <p:nvPr/>
        </p:nvSpPr>
        <p:spPr>
          <a:xfrm>
            <a:off x="716427" y="2780929"/>
            <a:ext cx="1641327" cy="99559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165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Encourage more (private) investments into forest and </a:t>
            </a:r>
            <a:r>
              <a:rPr lang="en-US" altLang="zh-CN" sz="1650" dirty="0" err="1">
                <a:solidFill>
                  <a:schemeClr val="bg1"/>
                </a:solidFill>
                <a:latin typeface="Roboto Medium" panose="02000000000000000000" pitchFamily="2" charset="0"/>
                <a:ea typeface="Roboto Medium" panose="02000000000000000000" pitchFamily="2" charset="0"/>
                <a:cs typeface="Roboto Medium" panose="02000000000000000000" pitchFamily="2" charset="0"/>
              </a:rPr>
              <a:t>landscsape</a:t>
            </a:r>
            <a:r>
              <a:rPr lang="en-US" altLang="zh-CN" sz="165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 restoration</a:t>
            </a:r>
          </a:p>
        </p:txBody>
      </p:sp>
      <p:sp>
        <p:nvSpPr>
          <p:cNvPr id="17" name="Rectangle 16">
            <a:extLst>
              <a:ext uri="{FF2B5EF4-FFF2-40B4-BE49-F238E27FC236}">
                <a16:creationId xmlns:a16="http://schemas.microsoft.com/office/drawing/2014/main" id="{3ADBB133-1F36-A049-85BD-83033BFC811C}"/>
              </a:ext>
            </a:extLst>
          </p:cNvPr>
          <p:cNvSpPr/>
          <p:nvPr/>
        </p:nvSpPr>
        <p:spPr>
          <a:xfrm>
            <a:off x="5163973" y="3886200"/>
            <a:ext cx="1647728" cy="2677656"/>
          </a:xfrm>
          <a:prstGeom prst="rect">
            <a:avLst/>
          </a:prstGeom>
        </p:spPr>
        <p:txBody>
          <a:bodyPr wrap="square">
            <a:spAutoFit/>
          </a:bodyPr>
          <a:lstStyle/>
          <a:p>
            <a:r>
              <a:rPr lang="en-US" altLang="zh-CN" sz="240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Publish revised Principles for Forest and Landscape Restoration </a:t>
            </a:r>
          </a:p>
        </p:txBody>
      </p:sp>
      <p:pic>
        <p:nvPicPr>
          <p:cNvPr id="19" name="Picture 6" descr="C:\Users\hagelben\Documents\EcoMan\Communication\Branding\Just logo.PNG">
            <a:extLst>
              <a:ext uri="{FF2B5EF4-FFF2-40B4-BE49-F238E27FC236}">
                <a16:creationId xmlns:a16="http://schemas.microsoft.com/office/drawing/2014/main" id="{2E89073B-63ED-4892-B627-7CDEB22CEF77}"/>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083210" y="-6261"/>
            <a:ext cx="1049355" cy="93824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AA84FD98-D5CF-411A-BFF1-3F0C087A96CA}"/>
              </a:ext>
            </a:extLst>
          </p:cNvPr>
          <p:cNvSpPr/>
          <p:nvPr/>
        </p:nvSpPr>
        <p:spPr>
          <a:xfrm>
            <a:off x="1758002" y="106125"/>
            <a:ext cx="6005665" cy="584775"/>
          </a:xfrm>
          <a:prstGeom prst="rect">
            <a:avLst/>
          </a:prstGeom>
        </p:spPr>
        <p:txBody>
          <a:bodyPr wrap="square">
            <a:spAutoFit/>
          </a:bodyPr>
          <a:lstStyle/>
          <a:p>
            <a:r>
              <a:rPr lang="en-US" sz="3200" b="1" dirty="0">
                <a:solidFill>
                  <a:prstClr val="black"/>
                </a:solidFill>
                <a:latin typeface="Arial" panose="020B0604020202020204" pitchFamily="34" charset="0"/>
                <a:cs typeface="Arial" panose="020B0604020202020204" pitchFamily="34" charset="0"/>
              </a:rPr>
              <a:t>Progress</a:t>
            </a:r>
            <a:r>
              <a:rPr lang="en-US" sz="2400" b="1" dirty="0">
                <a:solidFill>
                  <a:prstClr val="black"/>
                </a:solidFill>
                <a:latin typeface="Arial" panose="020B0604020202020204" pitchFamily="34" charset="0"/>
                <a:cs typeface="Arial" panose="020B0604020202020204" pitchFamily="34" charset="0"/>
              </a:rPr>
              <a:t> </a:t>
            </a:r>
            <a:r>
              <a:rPr lang="en-US" sz="3200" b="1" dirty="0">
                <a:solidFill>
                  <a:prstClr val="black"/>
                </a:solidFill>
                <a:latin typeface="Arial" panose="020B0604020202020204" pitchFamily="34" charset="0"/>
                <a:cs typeface="Arial" panose="020B0604020202020204" pitchFamily="34" charset="0"/>
              </a:rPr>
              <a:t>January – June 2018</a:t>
            </a:r>
            <a:endParaRPr lang="en-GB" sz="3200" dirty="0"/>
          </a:p>
        </p:txBody>
      </p:sp>
      <p:graphicFrame>
        <p:nvGraphicFramePr>
          <p:cNvPr id="6" name="Object 5">
            <a:extLst>
              <a:ext uri="{FF2B5EF4-FFF2-40B4-BE49-F238E27FC236}">
                <a16:creationId xmlns:a16="http://schemas.microsoft.com/office/drawing/2014/main" id="{2F68C4DE-1FC8-4AFF-B9DA-5C5BFA2A6453}"/>
              </a:ext>
            </a:extLst>
          </p:cNvPr>
          <p:cNvGraphicFramePr>
            <a:graphicFrameLocks noChangeAspect="1"/>
          </p:cNvGraphicFramePr>
          <p:nvPr>
            <p:extLst>
              <p:ext uri="{D42A27DB-BD31-4B8C-83A1-F6EECF244321}">
                <p14:modId xmlns:p14="http://schemas.microsoft.com/office/powerpoint/2010/main" val="3199964443"/>
              </p:ext>
            </p:extLst>
          </p:nvPr>
        </p:nvGraphicFramePr>
        <p:xfrm>
          <a:off x="46090" y="1273307"/>
          <a:ext cx="2897193" cy="4339805"/>
        </p:xfrm>
        <a:graphic>
          <a:graphicData uri="http://schemas.openxmlformats.org/presentationml/2006/ole">
            <mc:AlternateContent xmlns:mc="http://schemas.openxmlformats.org/markup-compatibility/2006">
              <mc:Choice xmlns:v="urn:schemas-microsoft-com:vml" Requires="v">
                <p:oleObj spid="_x0000_s3116" name="Acrobat Document" r:id="rId5" imgW="3459372" imgH="5181456" progId="AcroExch.Document.7">
                  <p:embed/>
                </p:oleObj>
              </mc:Choice>
              <mc:Fallback>
                <p:oleObj name="Acrobat Document" r:id="rId5" imgW="3459372" imgH="5181456" progId="AcroExch.Document.7">
                  <p:embed/>
                  <p:pic>
                    <p:nvPicPr>
                      <p:cNvPr id="0" name=""/>
                      <p:cNvPicPr/>
                      <p:nvPr/>
                    </p:nvPicPr>
                    <p:blipFill>
                      <a:blip r:embed="rId6"/>
                      <a:stretch>
                        <a:fillRect/>
                      </a:stretch>
                    </p:blipFill>
                    <p:spPr>
                      <a:xfrm>
                        <a:off x="46090" y="1273307"/>
                        <a:ext cx="2897193" cy="4339805"/>
                      </a:xfrm>
                      <a:prstGeom prst="rect">
                        <a:avLst/>
                      </a:prstGeom>
                    </p:spPr>
                  </p:pic>
                </p:oleObj>
              </mc:Fallback>
            </mc:AlternateContent>
          </a:graphicData>
        </a:graphic>
      </p:graphicFrame>
      <p:sp>
        <p:nvSpPr>
          <p:cNvPr id="7" name="Rectangle 6">
            <a:extLst>
              <a:ext uri="{FF2B5EF4-FFF2-40B4-BE49-F238E27FC236}">
                <a16:creationId xmlns:a16="http://schemas.microsoft.com/office/drawing/2014/main" id="{0F7D2240-99B6-4476-994F-A3284E84D2D8}"/>
              </a:ext>
            </a:extLst>
          </p:cNvPr>
          <p:cNvSpPr/>
          <p:nvPr/>
        </p:nvSpPr>
        <p:spPr>
          <a:xfrm>
            <a:off x="2966125" y="2240112"/>
            <a:ext cx="4974699" cy="1200329"/>
          </a:xfrm>
          <a:prstGeom prst="rect">
            <a:avLst/>
          </a:prstGeom>
        </p:spPr>
        <p:txBody>
          <a:bodyPr wrap="square">
            <a:spAutoFit/>
          </a:bodyPr>
          <a:lstStyle/>
          <a:p>
            <a:r>
              <a:rPr lang="en-GB" dirty="0"/>
              <a:t>New publication in </a:t>
            </a:r>
            <a:r>
              <a:rPr lang="en-GB" i="1" dirty="0"/>
              <a:t>forest and landscapes </a:t>
            </a:r>
            <a:r>
              <a:rPr lang="en-GB" dirty="0"/>
              <a:t>New publication providing facts, figures and </a:t>
            </a:r>
            <a:r>
              <a:rPr lang="en-GB" i="1" dirty="0"/>
              <a:t>key</a:t>
            </a:r>
            <a:r>
              <a:rPr lang="en-GB" dirty="0"/>
              <a:t> messages to encourage more investments in </a:t>
            </a:r>
            <a:r>
              <a:rPr lang="en-GB" i="1" dirty="0"/>
              <a:t>forest and landscape restoration</a:t>
            </a:r>
            <a:endParaRPr lang="en-GB" dirty="0"/>
          </a:p>
        </p:txBody>
      </p:sp>
      <p:sp>
        <p:nvSpPr>
          <p:cNvPr id="20" name="Rounded Rectangle 5">
            <a:extLst>
              <a:ext uri="{FF2B5EF4-FFF2-40B4-BE49-F238E27FC236}">
                <a16:creationId xmlns:a16="http://schemas.microsoft.com/office/drawing/2014/main" id="{5D56B1CB-5E3E-4C96-AAAB-C4E70A27A0FA}"/>
              </a:ext>
            </a:extLst>
          </p:cNvPr>
          <p:cNvSpPr/>
          <p:nvPr/>
        </p:nvSpPr>
        <p:spPr>
          <a:xfrm>
            <a:off x="4308758" y="772787"/>
            <a:ext cx="2621377" cy="1381171"/>
          </a:xfrm>
          <a:prstGeom prst="roundRect">
            <a:avLst/>
          </a:prstGeom>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dirty="0">
                <a:solidFill>
                  <a:schemeClr val="tx1"/>
                </a:solidFill>
              </a:rPr>
              <a:t>Monitor and maintain the health and productivity of ecosystems</a:t>
            </a:r>
            <a:endParaRPr lang="en-US" sz="1800" i="1" dirty="0">
              <a:solidFill>
                <a:schemeClr val="tx1"/>
              </a:solidFill>
            </a:endParaRPr>
          </a:p>
        </p:txBody>
      </p:sp>
      <p:sp>
        <p:nvSpPr>
          <p:cNvPr id="22" name="内容占位符 1">
            <a:extLst>
              <a:ext uri="{FF2B5EF4-FFF2-40B4-BE49-F238E27FC236}">
                <a16:creationId xmlns:a16="http://schemas.microsoft.com/office/drawing/2014/main" id="{8CF03289-EA62-487B-B0AE-199E9445A57F}"/>
              </a:ext>
            </a:extLst>
          </p:cNvPr>
          <p:cNvSpPr txBox="1">
            <a:spLocks/>
          </p:cNvSpPr>
          <p:nvPr/>
        </p:nvSpPr>
        <p:spPr>
          <a:xfrm>
            <a:off x="3107619" y="3776523"/>
            <a:ext cx="1892018" cy="244353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240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Encourage more (private) investments into forest and landscape restoration</a:t>
            </a:r>
          </a:p>
        </p:txBody>
      </p:sp>
      <p:pic>
        <p:nvPicPr>
          <p:cNvPr id="21"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7027" t="24438" r="6853" b="18971"/>
          <a:stretch/>
        </p:blipFill>
        <p:spPr bwMode="auto">
          <a:xfrm>
            <a:off x="0" y="1"/>
            <a:ext cx="1041517" cy="917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9675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8332A-0E95-4B5E-B85A-968E976C8479}"/>
              </a:ext>
            </a:extLst>
          </p:cNvPr>
          <p:cNvSpPr>
            <a:spLocks noGrp="1"/>
          </p:cNvSpPr>
          <p:nvPr>
            <p:ph type="title"/>
          </p:nvPr>
        </p:nvSpPr>
        <p:spPr>
          <a:xfrm>
            <a:off x="457200" y="191616"/>
            <a:ext cx="8229600" cy="856447"/>
          </a:xfrm>
        </p:spPr>
        <p:txBody>
          <a:bodyPr>
            <a:normAutofit fontScale="90000"/>
          </a:bodyPr>
          <a:lstStyle/>
          <a:p>
            <a:r>
              <a:rPr lang="en-US" sz="3100" b="1" dirty="0">
                <a:solidFill>
                  <a:prstClr val="black"/>
                </a:solidFill>
                <a:latin typeface="Arial" panose="020B0604020202020204" pitchFamily="34" charset="0"/>
                <a:cs typeface="Arial" panose="020B0604020202020204" pitchFamily="34" charset="0"/>
              </a:rPr>
              <a:t>Progress January – June 2018</a:t>
            </a:r>
            <a:br>
              <a:rPr lang="en-GB" dirty="0">
                <a:effectLst>
                  <a:outerShdw blurRad="38100" dist="38100" dir="2700000" algn="tl">
                    <a:srgbClr val="000000">
                      <a:alpha val="43137"/>
                    </a:srgbClr>
                  </a:outerShdw>
                </a:effectLst>
              </a:rPr>
            </a:br>
            <a:endParaRPr lang="en-GB" dirty="0"/>
          </a:p>
        </p:txBody>
      </p:sp>
      <p:graphicFrame>
        <p:nvGraphicFramePr>
          <p:cNvPr id="3" name="Object 2">
            <a:extLst>
              <a:ext uri="{FF2B5EF4-FFF2-40B4-BE49-F238E27FC236}">
                <a16:creationId xmlns:a16="http://schemas.microsoft.com/office/drawing/2014/main" id="{E4117F34-1DD3-4948-BB43-E2565A146338}"/>
              </a:ext>
            </a:extLst>
          </p:cNvPr>
          <p:cNvGraphicFramePr>
            <a:graphicFrameLocks noChangeAspect="1"/>
          </p:cNvGraphicFramePr>
          <p:nvPr>
            <p:extLst>
              <p:ext uri="{D42A27DB-BD31-4B8C-83A1-F6EECF244321}">
                <p14:modId xmlns:p14="http://schemas.microsoft.com/office/powerpoint/2010/main" val="3570832537"/>
              </p:ext>
            </p:extLst>
          </p:nvPr>
        </p:nvGraphicFramePr>
        <p:xfrm>
          <a:off x="0" y="1106454"/>
          <a:ext cx="4056713" cy="5741328"/>
        </p:xfrm>
        <a:graphic>
          <a:graphicData uri="http://schemas.openxmlformats.org/presentationml/2006/ole">
            <mc:AlternateContent xmlns:mc="http://schemas.openxmlformats.org/markup-compatibility/2006">
              <mc:Choice xmlns:v="urn:schemas-microsoft-com:vml" Requires="v">
                <p:oleObj spid="_x0000_s4140" name="Acrobat Document" r:id="rId4" imgW="4533738" imgH="6415896" progId="AcroExch.Document.7">
                  <p:embed/>
                </p:oleObj>
              </mc:Choice>
              <mc:Fallback>
                <p:oleObj name="Acrobat Document" r:id="rId4" imgW="4533738" imgH="6415896" progId="AcroExch.Document.7">
                  <p:embed/>
                  <p:pic>
                    <p:nvPicPr>
                      <p:cNvPr id="5" name="Object 4">
                        <a:extLst>
                          <a:ext uri="{FF2B5EF4-FFF2-40B4-BE49-F238E27FC236}">
                            <a16:creationId xmlns:a16="http://schemas.microsoft.com/office/drawing/2014/main" id="{A7158359-F073-489C-B261-956C39FC11C0}"/>
                          </a:ext>
                        </a:extLst>
                      </p:cNvPr>
                      <p:cNvPicPr/>
                      <p:nvPr/>
                    </p:nvPicPr>
                    <p:blipFill>
                      <a:blip r:embed="rId5"/>
                      <a:stretch>
                        <a:fillRect/>
                      </a:stretch>
                    </p:blipFill>
                    <p:spPr>
                      <a:xfrm>
                        <a:off x="0" y="1106454"/>
                        <a:ext cx="4056713" cy="5741328"/>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25D14B2F-21C6-43A1-8B7B-BD87A266829E}"/>
              </a:ext>
            </a:extLst>
          </p:cNvPr>
          <p:cNvSpPr/>
          <p:nvPr/>
        </p:nvSpPr>
        <p:spPr>
          <a:xfrm>
            <a:off x="4056713" y="1994974"/>
            <a:ext cx="5075852" cy="3970318"/>
          </a:xfrm>
          <a:prstGeom prst="rect">
            <a:avLst/>
          </a:prstGeom>
        </p:spPr>
        <p:txBody>
          <a:bodyPr wrap="square">
            <a:spAutoFit/>
          </a:bodyPr>
          <a:lstStyle/>
          <a:p>
            <a:pPr marL="342900" indent="-342900">
              <a:spcAft>
                <a:spcPts val="0"/>
              </a:spcAft>
              <a:buFont typeface="Wingdings" panose="05000000000000000000" pitchFamily="2" charset="2"/>
              <a:buChar char="§"/>
            </a:pPr>
            <a:r>
              <a:rPr lang="en-US" dirty="0">
                <a:latin typeface="Arial" panose="020B0604020202020204" pitchFamily="34" charset="0"/>
                <a:ea typeface="Times New Roman" panose="02020603050405020304" pitchFamily="18" charset="0"/>
                <a:cs typeface="Arial" panose="020B0604020202020204" pitchFamily="34" charset="0"/>
              </a:rPr>
              <a:t>The TEEB for Agriculture and Food Scientific and Economic Foundations report was launched in Delhi on 4 June 2018. </a:t>
            </a:r>
          </a:p>
          <a:p>
            <a:pPr marL="342900" indent="-342900">
              <a:spcAft>
                <a:spcPts val="0"/>
              </a:spcAft>
              <a:buFont typeface="Wingdings" panose="05000000000000000000" pitchFamily="2" charset="2"/>
              <a:buChar char="§"/>
            </a:pPr>
            <a:endParaRPr lang="en-US" dirty="0">
              <a:latin typeface="Arial" panose="020B0604020202020204" pitchFamily="34" charset="0"/>
              <a:ea typeface="Times New Roman" panose="02020603050405020304" pitchFamily="18" charset="0"/>
              <a:cs typeface="Arial" panose="020B0604020202020204" pitchFamily="34" charset="0"/>
            </a:endParaRPr>
          </a:p>
          <a:p>
            <a:pPr marL="342900" indent="-342900">
              <a:spcAft>
                <a:spcPts val="0"/>
              </a:spcAft>
              <a:buFont typeface="Wingdings" panose="05000000000000000000" pitchFamily="2" charset="2"/>
              <a:buChar char="§"/>
              <a:tabLst>
                <a:tab pos="447675" algn="l"/>
              </a:tabLst>
            </a:pPr>
            <a:r>
              <a:rPr lang="en-US" dirty="0">
                <a:latin typeface="Arial" panose="020B0604020202020204" pitchFamily="34" charset="0"/>
                <a:ea typeface="Times New Roman" panose="02020603050405020304" pitchFamily="18" charset="0"/>
                <a:cs typeface="Arial" panose="020B0604020202020204" pitchFamily="34" charset="0"/>
              </a:rPr>
              <a:t>The report:</a:t>
            </a:r>
          </a:p>
          <a:p>
            <a:pPr marL="354013" indent="-354013">
              <a:spcAft>
                <a:spcPts val="0"/>
              </a:spcAft>
              <a:tabLst>
                <a:tab pos="447675" algn="l"/>
              </a:tabLst>
            </a:pPr>
            <a:r>
              <a:rPr lang="en-US" dirty="0">
                <a:latin typeface="Arial" panose="020B0604020202020204" pitchFamily="34" charset="0"/>
                <a:ea typeface="Times New Roman" panose="02020603050405020304" pitchFamily="18" charset="0"/>
                <a:cs typeface="Arial" panose="020B0604020202020204" pitchFamily="34" charset="0"/>
              </a:rPr>
              <a:t> 	a) Discusses the role of the evaluation framework in contributing to a new more holistic, multi-dimensional, systems-thinking paradigm and </a:t>
            </a:r>
          </a:p>
          <a:p>
            <a:pPr>
              <a:spcAft>
                <a:spcPts val="0"/>
              </a:spcAft>
              <a:tabLst>
                <a:tab pos="447675" algn="l"/>
              </a:tabLst>
            </a:pPr>
            <a:endParaRPr lang="en-US" dirty="0">
              <a:latin typeface="Arial" panose="020B0604020202020204" pitchFamily="34" charset="0"/>
              <a:ea typeface="Times New Roman" panose="02020603050405020304" pitchFamily="18" charset="0"/>
              <a:cs typeface="Arial" panose="020B0604020202020204" pitchFamily="34" charset="0"/>
            </a:endParaRPr>
          </a:p>
          <a:p>
            <a:pPr marL="354013" indent="-354013">
              <a:spcAft>
                <a:spcPts val="0"/>
              </a:spcAft>
              <a:tabLst>
                <a:tab pos="635000" algn="l"/>
              </a:tabLst>
            </a:pPr>
            <a:r>
              <a:rPr lang="en-US" dirty="0">
                <a:latin typeface="Arial" panose="020B0604020202020204" pitchFamily="34" charset="0"/>
                <a:ea typeface="Times New Roman" panose="02020603050405020304" pitchFamily="18" charset="0"/>
                <a:cs typeface="Arial" panose="020B0604020202020204" pitchFamily="34" charset="0"/>
              </a:rPr>
              <a:t>	b) Explores the potential impact for decision-makers in policy, business and farming, and in contributing to the 2030 Agenda and Sustainable Development Goals.</a:t>
            </a:r>
            <a:endParaRPr lang="en-GB"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5" name="Picture 6" descr="C:\Users\hagelben\Documents\EcoMan\Communication\Branding\Just logo.PNG">
            <a:extLst>
              <a:ext uri="{FF2B5EF4-FFF2-40B4-BE49-F238E27FC236}">
                <a16:creationId xmlns:a16="http://schemas.microsoft.com/office/drawing/2014/main" id="{2C4089C1-0F04-474C-B9C7-3B69E63A532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083210" y="18327"/>
            <a:ext cx="1049355" cy="938247"/>
          </a:xfrm>
          <a:prstGeom prst="rect">
            <a:avLst/>
          </a:prstGeom>
          <a:noFill/>
          <a:extLst>
            <a:ext uri="{909E8E84-426E-40DD-AFC4-6F175D3DCCD1}">
              <a14:hiddenFill xmlns:a14="http://schemas.microsoft.com/office/drawing/2010/main">
                <a:solidFill>
                  <a:srgbClr val="FFFFFF"/>
                </a:solidFill>
              </a14:hiddenFill>
            </a:ext>
          </a:extLst>
        </p:spPr>
      </p:pic>
      <p:sp>
        <p:nvSpPr>
          <p:cNvPr id="8" name="Rounded Rectangle 7">
            <a:extLst>
              <a:ext uri="{FF2B5EF4-FFF2-40B4-BE49-F238E27FC236}">
                <a16:creationId xmlns:a16="http://schemas.microsoft.com/office/drawing/2014/main" id="{1DCC6896-A5C4-40F6-B4D4-9A41ECFABA2E}"/>
              </a:ext>
            </a:extLst>
          </p:cNvPr>
          <p:cNvSpPr/>
          <p:nvPr/>
        </p:nvSpPr>
        <p:spPr>
          <a:xfrm>
            <a:off x="4110474" y="861269"/>
            <a:ext cx="3526972" cy="809728"/>
          </a:xfrm>
          <a:prstGeom prst="roundRect">
            <a:avLst/>
          </a:prstGeom>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dirty="0">
                <a:solidFill>
                  <a:schemeClr val="tx1"/>
                </a:solidFill>
              </a:rPr>
              <a:t>Enhanced knowledge of the value and role of ecosystem services</a:t>
            </a:r>
            <a:endParaRPr lang="en-US" sz="1800" i="1" dirty="0">
              <a:solidFill>
                <a:schemeClr val="tx1"/>
              </a:solidFill>
            </a:endParaRPr>
          </a:p>
        </p:txBody>
      </p:sp>
      <p:pic>
        <p:nvPicPr>
          <p:cNvPr id="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7027" t="24438" r="6853" b="18971"/>
          <a:stretch/>
        </p:blipFill>
        <p:spPr bwMode="auto">
          <a:xfrm>
            <a:off x="0" y="1"/>
            <a:ext cx="1057998" cy="931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9242386"/>
      </p:ext>
    </p:extLst>
  </p:cSld>
  <p:clrMapOvr>
    <a:masterClrMapping/>
  </p:clrMapOvr>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36883</TotalTime>
  <Words>1191</Words>
  <Application>Microsoft Office PowerPoint</Application>
  <PresentationFormat>On-screen Show (4:3)</PresentationFormat>
  <Paragraphs>155</Paragraphs>
  <Slides>13</Slides>
  <Notes>13</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26" baseType="lpstr">
      <vt:lpstr>MS PGothic</vt:lpstr>
      <vt:lpstr>MS PGothic</vt:lpstr>
      <vt:lpstr>宋体</vt:lpstr>
      <vt:lpstr>Arial</vt:lpstr>
      <vt:lpstr>Calibri</vt:lpstr>
      <vt:lpstr>MS Mincho</vt:lpstr>
      <vt:lpstr>Roboto</vt:lpstr>
      <vt:lpstr>Roboto Medium</vt:lpstr>
      <vt:lpstr>Times New Roman</vt:lpstr>
      <vt:lpstr>Wingdings</vt:lpstr>
      <vt:lpstr>1_Default Design</vt:lpstr>
      <vt:lpstr>2_Office Theme</vt:lpstr>
      <vt:lpstr>Acrobat Document</vt:lpstr>
      <vt:lpstr>PowerPoint Presentation</vt:lpstr>
      <vt:lpstr> Objectives and  Expected Accomplishments </vt:lpstr>
      <vt:lpstr>Key Changes Since 2016-2017</vt:lpstr>
      <vt:lpstr>PowerPoint Presentation</vt:lpstr>
      <vt:lpstr>PowerPoint Presentation</vt:lpstr>
      <vt:lpstr>PowerPoint Presentation</vt:lpstr>
      <vt:lpstr>PowerPoint Presentation</vt:lpstr>
      <vt:lpstr>PowerPoint Presentation</vt:lpstr>
      <vt:lpstr>Progress January – June 2018 </vt:lpstr>
      <vt:lpstr>PowerPoint Presentation</vt:lpstr>
      <vt:lpstr> Challenges and Opportunities </vt:lpstr>
      <vt:lpstr>2020 - 2021 Programme of Work</vt:lpstr>
      <vt:lpstr>Questions &amp; Discussion</vt:lpstr>
    </vt:vector>
  </TitlesOfParts>
  <Company>digz</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Darani</dc:creator>
  <cp:lastModifiedBy>Djaheezah Subratty</cp:lastModifiedBy>
  <cp:revision>1441</cp:revision>
  <cp:lastPrinted>2017-09-08T08:14:07Z</cp:lastPrinted>
  <dcterms:created xsi:type="dcterms:W3CDTF">2014-03-11T07:29:24Z</dcterms:created>
  <dcterms:modified xsi:type="dcterms:W3CDTF">2018-10-10T10:16:25Z</dcterms:modified>
</cp:coreProperties>
</file>