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12" r:id="rId3"/>
  </p:sldMasterIdLst>
  <p:sldIdLst>
    <p:sldId id="256" r:id="rId4"/>
    <p:sldId id="261" r:id="rId5"/>
    <p:sldId id="266" r:id="rId6"/>
    <p:sldId id="259" r:id="rId7"/>
    <p:sldId id="260" r:id="rId8"/>
    <p:sldId id="257" r:id="rId9"/>
    <p:sldId id="258" r:id="rId10"/>
    <p:sldId id="264" r:id="rId11"/>
    <p:sldId id="265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79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58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83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76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3" y="5107521"/>
            <a:ext cx="8643998" cy="72547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300"/>
              </a:lnSpc>
              <a:defRPr sz="3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18595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55A5">
                  <a:shade val="90000"/>
                </a:srgbClr>
              </a:solidFill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2667000" y="6356356"/>
            <a:ext cx="3352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sv-SE">
              <a:solidFill>
                <a:srgbClr val="05368B"/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>
          <a:xfrm>
            <a:off x="7924800" y="6356356"/>
            <a:ext cx="7620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9945A77-11FE-462A-806A-DB9FB661B4EF}" type="slidenum">
              <a:rPr lang="sv-SE" smtClean="0">
                <a:solidFill>
                  <a:srgbClr val="05368B"/>
                </a:solidFill>
              </a:rPr>
              <a:pPr>
                <a:defRPr/>
              </a:pPr>
              <a:t>‹#›</a:t>
            </a:fld>
            <a:endParaRPr lang="sv-SE">
              <a:solidFill>
                <a:srgbClr val="0536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398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52" y="90175"/>
            <a:ext cx="8658228" cy="71438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52" y="1142986"/>
            <a:ext cx="8658228" cy="4643469"/>
          </a:xfrm>
          <a:prstGeom prst="rect">
            <a:avLst/>
          </a:prstGeom>
        </p:spPr>
        <p:txBody>
          <a:bodyPr anchor="t" anchorCtr="0"/>
          <a:lstStyle>
            <a:lvl1pPr marL="268288" indent="-268288" algn="l" defTabSz="914400" rtl="0" eaLnBrk="1" latinLnBrk="0" hangingPunct="1">
              <a:spcBef>
                <a:spcPts val="18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4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20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2286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en-US">
              <a:solidFill>
                <a:srgbClr val="000000"/>
              </a:solidFill>
            </a:endParaRP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EE0BC-DDFC-43A9-A501-EDDF452105F7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80714823"/>
      </p:ext>
    </p:extLst>
  </p:cSld>
  <p:clrMapOvr>
    <a:masterClrMapping/>
  </p:clrMapOvr>
  <p:transition spd="med"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en-US">
              <a:solidFill>
                <a:srgbClr val="000000"/>
              </a:solidFill>
            </a:endParaRP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E09A0-AD8E-4FB3-B9A6-08AB23DD583B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247678835"/>
      </p:ext>
    </p:extLst>
  </p:cSld>
  <p:clrMapOvr>
    <a:masterClrMapping/>
  </p:clrMapOvr>
  <p:transition spd="med"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en-US">
              <a:solidFill>
                <a:srgbClr val="000000"/>
              </a:solidFill>
            </a:endParaRP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31523-B283-47A6-BC79-64A043801273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0184218"/>
      </p:ext>
    </p:extLst>
  </p:cSld>
  <p:clrMapOvr>
    <a:masterClrMapping/>
  </p:clrMapOvr>
  <p:transition spd="med"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4076700" cy="4964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4076700" cy="4964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en-US">
              <a:solidFill>
                <a:srgbClr val="000000"/>
              </a:solidFill>
            </a:endParaRP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1B005-11B1-4388-9E11-BDF1BE9AC159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44087218"/>
      </p:ext>
    </p:extLst>
  </p:cSld>
  <p:clrMapOvr>
    <a:masterClrMapping/>
  </p:clrMapOvr>
  <p:transition spd="med"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en-US">
              <a:solidFill>
                <a:srgbClr val="000000"/>
              </a:solidFill>
            </a:endParaRPr>
          </a:p>
        </p:txBody>
      </p:sp>
      <p:sp>
        <p:nvSpPr>
          <p:cNvPr id="8" name="Rectangle 2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B1601-4DB5-4D82-A2FA-0A93EBB4A789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374748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91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en-US">
              <a:solidFill>
                <a:srgbClr val="000000"/>
              </a:solidFill>
            </a:endParaRP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B50A0-9C18-416A-BEBE-315DA06ADB5E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882381749"/>
      </p:ext>
    </p:extLst>
  </p:cSld>
  <p:clrMapOvr>
    <a:masterClrMapping/>
  </p:clrMapOvr>
  <p:transition spd="med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en-US">
              <a:solidFill>
                <a:srgbClr val="000000"/>
              </a:solidFill>
            </a:endParaRP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F9BD3-FE92-4248-A61B-BD9E1D64C82E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561265050"/>
      </p:ext>
    </p:extLst>
  </p:cSld>
  <p:clrMapOvr>
    <a:masterClrMapping/>
  </p:clrMapOvr>
  <p:transition spd="med"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en-US">
              <a:solidFill>
                <a:srgbClr val="000000"/>
              </a:solidFill>
            </a:endParaRP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CD7E5-A823-408D-B61E-36E414DEA2D8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776481533"/>
      </p:ext>
    </p:extLst>
  </p:cSld>
  <p:clrMapOvr>
    <a:masterClrMapping/>
  </p:clrMapOvr>
  <p:transition spd="med"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en-US">
              <a:solidFill>
                <a:srgbClr val="000000"/>
              </a:solidFill>
            </a:endParaRP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F9366-D9E7-4F53-82CD-95F6D530BCA0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367948267"/>
      </p:ext>
    </p:extLst>
  </p:cSld>
  <p:clrMapOvr>
    <a:masterClrMapping/>
  </p:clrMapOvr>
  <p:transition spd="med">
    <p:zo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en-US">
              <a:solidFill>
                <a:srgbClr val="000000"/>
              </a:solidFill>
            </a:endParaRP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B02C-73F7-4E5F-BD14-C3BFA2928334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128943129"/>
      </p:ext>
    </p:extLst>
  </p:cSld>
  <p:clrMapOvr>
    <a:masterClrMapping/>
  </p:clrMapOvr>
  <p:transition spd="med">
    <p:zo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0"/>
            <a:ext cx="2076450" cy="6030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076950" cy="6030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en-US">
              <a:solidFill>
                <a:srgbClr val="000000"/>
              </a:solidFill>
            </a:endParaRP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779DE-5D97-4C6E-8645-938765B999B2}" type="slidenum">
              <a:rPr lang="nl-NL" altLang="en-US"/>
              <a:pPr>
                <a:defRPr/>
              </a:pPr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93543952"/>
      </p:ext>
    </p:extLst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69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54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6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700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3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1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24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31C6C-CDAD-4387-9367-18C937BF629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FA3D2-3D18-4FC3-A892-3C104B16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85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_head1_de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-27384"/>
            <a:ext cx="9144000" cy="1161257"/>
          </a:xfrm>
          <a:prstGeom prst="rect">
            <a:avLst/>
          </a:prstGeom>
        </p:spPr>
      </p:pic>
      <p:pic>
        <p:nvPicPr>
          <p:cNvPr id="3" name="Picture 2" descr="content_head5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10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86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9"/>
          <p:cNvSpPr>
            <a:spLocks noChangeArrowheads="1"/>
          </p:cNvSpPr>
          <p:nvPr/>
        </p:nvSpPr>
        <p:spPr bwMode="auto">
          <a:xfrm>
            <a:off x="0" y="741363"/>
            <a:ext cx="9144000" cy="5354637"/>
          </a:xfrm>
          <a:prstGeom prst="rect">
            <a:avLst/>
          </a:prstGeom>
          <a:solidFill>
            <a:srgbClr val="BECCE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0"/>
            <a:ext cx="82550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066800"/>
            <a:ext cx="8305800" cy="496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Click to edit Master text styles</a:t>
            </a:r>
          </a:p>
          <a:p>
            <a:pPr lvl="1"/>
            <a:r>
              <a:rPr lang="nl-NL" altLang="en-US" smtClean="0"/>
              <a:t>Second level</a:t>
            </a:r>
          </a:p>
          <a:p>
            <a:pPr lvl="2"/>
            <a:r>
              <a:rPr lang="nl-NL" altLang="en-US" smtClean="0"/>
              <a:t>Third level</a:t>
            </a:r>
          </a:p>
          <a:p>
            <a:pPr lvl="3"/>
            <a:r>
              <a:rPr lang="nl-NL" altLang="en-US" smtClean="0"/>
              <a:t>Fourth level</a:t>
            </a:r>
          </a:p>
          <a:p>
            <a:pPr lvl="4"/>
            <a:r>
              <a:rPr lang="nl-NL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1595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NL" altLang="en-US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400800"/>
            <a:ext cx="5334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FFFFFF"/>
                </a:solidFill>
                <a:latin typeface="LucidaSans Roman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D8E4406-AF3D-4582-BF83-5BB258BD9AB6}" type="slidenum">
              <a:rPr lang="nl-NL" altLang="en-US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nl-NL" altLang="en-US"/>
          </a:p>
        </p:txBody>
      </p:sp>
      <p:pic>
        <p:nvPicPr>
          <p:cNvPr id="1031" name="Picture 28" descr="VU logopngnieuw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263" y="6248400"/>
            <a:ext cx="165735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739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ransition spd="med">
    <p:zoom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LucidaSansEF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LucidaSansEF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LucidaSansEF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LucidaSansEF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LucidaSansEF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LucidaSansEF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LucidaSansEF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LucidaSansEF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0000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0000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0000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0000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0000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75" t="152" r="15489" b="13392"/>
          <a:stretch/>
        </p:blipFill>
        <p:spPr bwMode="auto">
          <a:xfrm>
            <a:off x="2" y="0"/>
            <a:ext cx="9943247" cy="694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196753"/>
            <a:ext cx="7772400" cy="1470025"/>
          </a:xfrm>
        </p:spPr>
        <p:txBody>
          <a:bodyPr/>
          <a:lstStyle/>
          <a:p>
            <a:r>
              <a:rPr lang="en-US" dirty="0" smtClean="0"/>
              <a:t>Passive Air Sampling Pacific 2017-2018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Rianne van Dijk, Jacob de Boer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5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170" y="5902525"/>
            <a:ext cx="1777079" cy="903600"/>
          </a:xfrm>
          <a:prstGeom prst="rect">
            <a:avLst/>
          </a:prstGeom>
        </p:spPr>
      </p:pic>
      <p:pic>
        <p:nvPicPr>
          <p:cNvPr id="6" name="Picture 5" descr="C:\Users\hefr\AppData\Local\Microsoft\Windows\Temporary Internet Files\Content.Word\UNEnvironment_Logo_English_Full_colou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220" y="5902526"/>
            <a:ext cx="1023156" cy="90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800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/>
          <p:cNvSpPr txBox="1">
            <a:spLocks/>
          </p:cNvSpPr>
          <p:nvPr/>
        </p:nvSpPr>
        <p:spPr>
          <a:xfrm>
            <a:off x="2" y="90175"/>
            <a:ext cx="9143999" cy="71438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sz="3000" b="0" dirty="0" smtClean="0">
                <a:solidFill>
                  <a:prstClr val="white"/>
                </a:solidFill>
              </a:rPr>
              <a:t>Analyses</a:t>
            </a:r>
            <a:endParaRPr sz="3000" b="0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844824"/>
            <a:ext cx="7544053" cy="135421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Clr>
                <a:srgbClr val="06368B"/>
              </a:buClr>
              <a:buSzPct val="110000"/>
            </a:pP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Analyses (PCB, OCP and PBDE) have just started</a:t>
            </a:r>
          </a:p>
          <a:p>
            <a:pPr>
              <a:spcBef>
                <a:spcPts val="600"/>
              </a:spcBef>
              <a:buClr>
                <a:srgbClr val="06368B"/>
              </a:buClr>
              <a:buSzPct val="110000"/>
            </a:pP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In some samples we propose to </a:t>
            </a:r>
            <a:r>
              <a:rPr lang="en-US" sz="2400" dirty="0" err="1" smtClean="0">
                <a:solidFill>
                  <a:srgbClr val="05368B"/>
                </a:solidFill>
                <a:cs typeface="Arial" pitchFamily="34" charset="0"/>
              </a:rPr>
              <a:t>analyse</a:t>
            </a: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 also HCBD,  </a:t>
            </a:r>
          </a:p>
          <a:p>
            <a:pPr>
              <a:spcBef>
                <a:spcPts val="600"/>
              </a:spcBef>
              <a:buClr>
                <a:srgbClr val="06368B"/>
              </a:buClr>
              <a:buSzPct val="110000"/>
            </a:pP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CPs and PCNs</a:t>
            </a:r>
          </a:p>
        </p:txBody>
      </p:sp>
    </p:spTree>
    <p:extLst>
      <p:ext uri="{BB962C8B-B14F-4D97-AF65-F5344CB8AC3E}">
        <p14:creationId xmlns:p14="http://schemas.microsoft.com/office/powerpoint/2010/main" val="252826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ubrik 1"/>
          <p:cNvSpPr txBox="1">
            <a:spLocks/>
          </p:cNvSpPr>
          <p:nvPr/>
        </p:nvSpPr>
        <p:spPr>
          <a:xfrm>
            <a:off x="200054" y="90175"/>
            <a:ext cx="8858600" cy="71438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sz="3200" b="0" dirty="0">
                <a:solidFill>
                  <a:prstClr val="white"/>
                </a:solidFill>
              </a:rPr>
              <a:t>Note when sending </a:t>
            </a:r>
            <a:r>
              <a:rPr sz="3200" b="0" dirty="0" smtClean="0">
                <a:solidFill>
                  <a:prstClr val="white"/>
                </a:solidFill>
              </a:rPr>
              <a:t>samples</a:t>
            </a:r>
            <a:endParaRPr sz="3200" b="0" u="sng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" y="1463589"/>
            <a:ext cx="91805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rgbClr val="05368B"/>
                </a:solidFill>
                <a:cs typeface="Arial" pitchFamily="34" charset="0"/>
              </a:rPr>
              <a:t>We had </a:t>
            </a:r>
            <a:r>
              <a:rPr lang="en-US" sz="2000" dirty="0">
                <a:solidFill>
                  <a:srgbClr val="05368B"/>
                </a:solidFill>
                <a:cs typeface="Arial" pitchFamily="34" charset="0"/>
              </a:rPr>
              <a:t>to pay import </a:t>
            </a:r>
            <a:r>
              <a:rPr lang="en-US" sz="2000" dirty="0" smtClean="0">
                <a:solidFill>
                  <a:srgbClr val="05368B"/>
                </a:solidFill>
                <a:cs typeface="Arial" pitchFamily="34" charset="0"/>
              </a:rPr>
              <a:t>taxes for some samples:</a:t>
            </a:r>
          </a:p>
          <a:p>
            <a:pPr marL="898525" indent="-898525">
              <a:lnSpc>
                <a:spcPct val="200000"/>
              </a:lnSpc>
            </a:pPr>
            <a:r>
              <a:rPr lang="en-US" sz="2000" dirty="0">
                <a:solidFill>
                  <a:srgbClr val="05368B"/>
                </a:solidFill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05368B"/>
                </a:solidFill>
                <a:cs typeface="Arial" pitchFamily="34" charset="0"/>
              </a:rPr>
              <a:t>     - </a:t>
            </a:r>
            <a:r>
              <a:rPr lang="en-US" sz="2000" b="1" dirty="0" smtClean="0">
                <a:solidFill>
                  <a:srgbClr val="05368B"/>
                </a:solidFill>
                <a:cs typeface="Arial" pitchFamily="34" charset="0"/>
              </a:rPr>
              <a:t>State that the samples are of </a:t>
            </a:r>
            <a:r>
              <a:rPr lang="en-US" sz="2000" b="1" u="sng" dirty="0" smtClean="0">
                <a:solidFill>
                  <a:srgbClr val="FF0000"/>
                </a:solidFill>
                <a:cs typeface="Arial" pitchFamily="34" charset="0"/>
              </a:rPr>
              <a:t>No commercial value or less then 1 Euro</a:t>
            </a:r>
            <a:endParaRPr lang="en-US" sz="2000" b="1" u="sng" dirty="0">
              <a:solidFill>
                <a:srgbClr val="FF0000"/>
              </a:solidFill>
            </a:endParaRPr>
          </a:p>
        </p:txBody>
      </p:sp>
      <p:pic>
        <p:nvPicPr>
          <p:cNvPr id="5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18" y="5733255"/>
            <a:ext cx="1777079" cy="903600"/>
          </a:xfrm>
          <a:prstGeom prst="rect">
            <a:avLst/>
          </a:prstGeom>
        </p:spPr>
      </p:pic>
      <p:pic>
        <p:nvPicPr>
          <p:cNvPr id="6" name="Picture 5" descr="C:\Users\hefr\AppData\Local\Microsoft\Windows\Temporary Internet Files\Content.Word\UNEnvironment_Logo_English_Full_colou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868" y="5733256"/>
            <a:ext cx="1023156" cy="90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271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/>
          <p:cNvSpPr/>
          <p:nvPr/>
        </p:nvSpPr>
        <p:spPr>
          <a:xfrm>
            <a:off x="2980515" y="5445224"/>
            <a:ext cx="1466856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ubrik 1"/>
          <p:cNvSpPr txBox="1">
            <a:spLocks/>
          </p:cNvSpPr>
          <p:nvPr/>
        </p:nvSpPr>
        <p:spPr>
          <a:xfrm>
            <a:off x="4" y="90175"/>
            <a:ext cx="9143999" cy="71438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sz="3000" b="0" dirty="0" smtClean="0">
                <a:solidFill>
                  <a:prstClr val="white"/>
                </a:solidFill>
              </a:rPr>
              <a:t> Participating Countries in Asia</a:t>
            </a:r>
            <a:endParaRPr sz="3000" b="0" dirty="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0840" y="1718817"/>
            <a:ext cx="2645276" cy="447814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80975" indent="-180975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Fiji</a:t>
            </a:r>
          </a:p>
          <a:p>
            <a:pPr marL="180975" indent="-180975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Kiribati</a:t>
            </a:r>
          </a:p>
          <a:p>
            <a:pPr marL="180975" indent="-180975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Marshall Islands</a:t>
            </a:r>
          </a:p>
          <a:p>
            <a:pPr marL="180975" indent="-180975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Niue</a:t>
            </a:r>
          </a:p>
          <a:p>
            <a:pPr marL="180975" indent="-180975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Palau</a:t>
            </a:r>
          </a:p>
          <a:p>
            <a:pPr marL="180975" indent="-180975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Samoa</a:t>
            </a:r>
          </a:p>
          <a:p>
            <a:pPr marL="180975" indent="-180975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Solomon Islands</a:t>
            </a:r>
          </a:p>
          <a:p>
            <a:pPr marL="180975" indent="-180975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r>
              <a:rPr lang="en-US" sz="2400" dirty="0" err="1" smtClean="0">
                <a:solidFill>
                  <a:srgbClr val="05368B"/>
                </a:solidFill>
                <a:cs typeface="Arial" pitchFamily="34" charset="0"/>
              </a:rPr>
              <a:t>Tuvalua</a:t>
            </a:r>
            <a:endParaRPr lang="en-US" sz="2400" dirty="0" smtClean="0">
              <a:solidFill>
                <a:srgbClr val="05368B"/>
              </a:solidFill>
              <a:cs typeface="Arial" pitchFamily="34" charset="0"/>
            </a:endParaRPr>
          </a:p>
          <a:p>
            <a:pPr marL="180975" indent="-180975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5368B"/>
                </a:solidFill>
                <a:cs typeface="Arial" pitchFamily="34" charset="0"/>
              </a:rPr>
              <a:t>Vanuatu</a:t>
            </a:r>
          </a:p>
          <a:p>
            <a:pPr marL="180975" indent="-180975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endParaRPr lang="en-US" sz="2400" dirty="0" err="1" smtClean="0">
              <a:solidFill>
                <a:srgbClr val="05368B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3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Air sampling: PUFs</a:t>
            </a:r>
          </a:p>
        </p:txBody>
      </p:sp>
      <p:pic>
        <p:nvPicPr>
          <p:cNvPr id="18436" name="Picture 2" descr="http://www.monairnet.eu/res/photogallery/methods-passive-sampling-schema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762000"/>
            <a:ext cx="6867525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4" descr="http://www.monairnet.eu/res/photogallery/metody-pasiv-02-koset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762000"/>
            <a:ext cx="2611438" cy="391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8884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jbr950\Desktop\20180821_110014PUFs Kiribat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0" y="4"/>
            <a:ext cx="9144000" cy="662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30" y="548680"/>
            <a:ext cx="2017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Kiribati PUFs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11966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4616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PUFs 2017 I and II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635502"/>
              </p:ext>
            </p:extLst>
          </p:nvPr>
        </p:nvGraphicFramePr>
        <p:xfrm>
          <a:off x="35498" y="764704"/>
          <a:ext cx="8927975" cy="2897370"/>
        </p:xfrm>
        <a:graphic>
          <a:graphicData uri="http://schemas.openxmlformats.org/drawingml/2006/table">
            <a:tbl>
              <a:tblPr/>
              <a:tblGrid>
                <a:gridCol w="1180813"/>
                <a:gridCol w="375620"/>
                <a:gridCol w="974264"/>
                <a:gridCol w="974264"/>
                <a:gridCol w="974264"/>
                <a:gridCol w="974264"/>
                <a:gridCol w="915574"/>
                <a:gridCol w="821669"/>
                <a:gridCol w="821669"/>
                <a:gridCol w="915574"/>
              </a:tblGrid>
              <a:tr h="288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Pacific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6237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Fiji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FJI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6237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Kiribati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4344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Marshall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Isl.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MHL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6237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7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Palau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PLW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PLW-5 (2017-I)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PLW-9 (2017-I)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PLW-11 (2017-I)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7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Samoa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WSM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5188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Solomon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Isl.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5188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Tuvalu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5188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Vanuatu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VUT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153641"/>
              </p:ext>
            </p:extLst>
          </p:nvPr>
        </p:nvGraphicFramePr>
        <p:xfrm>
          <a:off x="1331640" y="3645024"/>
          <a:ext cx="7670584" cy="2702104"/>
        </p:xfrm>
        <a:graphic>
          <a:graphicData uri="http://schemas.openxmlformats.org/drawingml/2006/table">
            <a:tbl>
              <a:tblPr/>
              <a:tblGrid>
                <a:gridCol w="926265"/>
                <a:gridCol w="911671"/>
                <a:gridCol w="940859"/>
                <a:gridCol w="926265"/>
                <a:gridCol w="1053151"/>
                <a:gridCol w="951642"/>
                <a:gridCol w="951642"/>
                <a:gridCol w="1009089"/>
              </a:tblGrid>
              <a:tr h="23322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322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3322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3322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3322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22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PLW-5 (2017-II)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PLW-9 (2017-II)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PLW-11 (2017-II)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22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2389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2389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2389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23128"/>
              </p:ext>
            </p:extLst>
          </p:nvPr>
        </p:nvGraphicFramePr>
        <p:xfrm>
          <a:off x="0" y="3645024"/>
          <a:ext cx="1331640" cy="2671348"/>
        </p:xfrm>
        <a:graphic>
          <a:graphicData uri="http://schemas.openxmlformats.org/drawingml/2006/table">
            <a:tbl>
              <a:tblPr/>
              <a:tblGrid>
                <a:gridCol w="1331640"/>
              </a:tblGrid>
              <a:tr h="288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Pacific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307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Fiji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9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Kiribati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Marshall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7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Palau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98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Samoa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Solomon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Tuvalu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7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Vanuatu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966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PUFs 2017 III and IV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119592"/>
              </p:ext>
            </p:extLst>
          </p:nvPr>
        </p:nvGraphicFramePr>
        <p:xfrm>
          <a:off x="0" y="3717032"/>
          <a:ext cx="1331640" cy="2448270"/>
        </p:xfrm>
        <a:graphic>
          <a:graphicData uri="http://schemas.openxmlformats.org/drawingml/2006/table">
            <a:tbl>
              <a:tblPr/>
              <a:tblGrid>
                <a:gridCol w="1331640"/>
              </a:tblGrid>
              <a:tr h="24482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Pacific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Fiji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Kiribati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Marshall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Palau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Samoa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Solomon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Tuvalu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Vanuatu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84022"/>
              </p:ext>
            </p:extLst>
          </p:nvPr>
        </p:nvGraphicFramePr>
        <p:xfrm>
          <a:off x="30904" y="1052736"/>
          <a:ext cx="1331640" cy="2376260"/>
        </p:xfrm>
        <a:graphic>
          <a:graphicData uri="http://schemas.openxmlformats.org/drawingml/2006/table">
            <a:tbl>
              <a:tblPr/>
              <a:tblGrid>
                <a:gridCol w="1331640"/>
              </a:tblGrid>
              <a:tr h="2376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Pacific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76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Fiji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Kiribati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Marshall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Palau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Samoa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Solomon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Tuvalu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Vanuatu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066379"/>
              </p:ext>
            </p:extLst>
          </p:nvPr>
        </p:nvGraphicFramePr>
        <p:xfrm>
          <a:off x="1331640" y="3717032"/>
          <a:ext cx="7776864" cy="2469941"/>
        </p:xfrm>
        <a:graphic>
          <a:graphicData uri="http://schemas.openxmlformats.org/drawingml/2006/table">
            <a:tbl>
              <a:tblPr/>
              <a:tblGrid>
                <a:gridCol w="1038336"/>
                <a:gridCol w="966328"/>
                <a:gridCol w="966328"/>
                <a:gridCol w="966328"/>
                <a:gridCol w="966328"/>
                <a:gridCol w="953444"/>
                <a:gridCol w="953444"/>
                <a:gridCol w="966328"/>
              </a:tblGrid>
              <a:tr h="21656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87491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FJI-1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FJI-3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FJI-9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KIR-I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KIR-3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KIR-9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16565">
                <a:tc>
                  <a:txBody>
                    <a:bodyPr/>
                    <a:lstStyle/>
                    <a:p>
                      <a:pPr algn="ctr" fontAlgn="t"/>
                      <a:endParaRPr lang="en-US" sz="105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5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5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5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85868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NIU-1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NIU-3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NIU-5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NIU-9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NIU-11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6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05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07903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SLB-1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SLB-3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SLB-9 (2017-IV)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0790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0790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425405"/>
              </p:ext>
            </p:extLst>
          </p:nvPr>
        </p:nvGraphicFramePr>
        <p:xfrm>
          <a:off x="1331640" y="1268760"/>
          <a:ext cx="7704856" cy="2178448"/>
        </p:xfrm>
        <a:graphic>
          <a:graphicData uri="http://schemas.openxmlformats.org/drawingml/2006/table">
            <a:tbl>
              <a:tblPr/>
              <a:tblGrid>
                <a:gridCol w="1068182"/>
                <a:gridCol w="875018"/>
                <a:gridCol w="875018"/>
                <a:gridCol w="875018"/>
                <a:gridCol w="1009636"/>
                <a:gridCol w="996174"/>
                <a:gridCol w="996174"/>
                <a:gridCol w="1009636"/>
              </a:tblGrid>
              <a:tr h="234509"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69543"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KIR-3 (2017-III)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KIR-9 (2017-III)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34509"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34509"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50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509"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8610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SLB-1 (2017-III)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SLB-3 (2017-III)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SLB-9 (2017-III)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25128"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25128"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687982"/>
              </p:ext>
            </p:extLst>
          </p:nvPr>
        </p:nvGraphicFramePr>
        <p:xfrm>
          <a:off x="1359184" y="1052736"/>
          <a:ext cx="7677312" cy="216565"/>
        </p:xfrm>
        <a:graphic>
          <a:graphicData uri="http://schemas.openxmlformats.org/drawingml/2006/table">
            <a:tbl>
              <a:tblPr/>
              <a:tblGrid>
                <a:gridCol w="1025044"/>
                <a:gridCol w="867092"/>
                <a:gridCol w="888632"/>
                <a:gridCol w="864096"/>
                <a:gridCol w="1008112"/>
                <a:gridCol w="1008112"/>
                <a:gridCol w="1008112"/>
                <a:gridCol w="1008112"/>
              </a:tblGrid>
              <a:tr h="21656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660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PUFs 2018 I and II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160602"/>
              </p:ext>
            </p:extLst>
          </p:nvPr>
        </p:nvGraphicFramePr>
        <p:xfrm>
          <a:off x="35498" y="836716"/>
          <a:ext cx="9108503" cy="2429345"/>
        </p:xfrm>
        <a:graphic>
          <a:graphicData uri="http://schemas.openxmlformats.org/drawingml/2006/table">
            <a:tbl>
              <a:tblPr/>
              <a:tblGrid>
                <a:gridCol w="1361341"/>
                <a:gridCol w="375620"/>
                <a:gridCol w="974264"/>
                <a:gridCol w="974264"/>
                <a:gridCol w="974264"/>
                <a:gridCol w="974264"/>
                <a:gridCol w="915574"/>
                <a:gridCol w="821669"/>
                <a:gridCol w="821669"/>
                <a:gridCol w="915574"/>
              </a:tblGrid>
              <a:tr h="22832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Pacific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832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Fiji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FJI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FJI-I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FJI-3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FJI-9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2832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Kiribati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KIR-I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KIR-3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KIR-9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2832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Marshall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MHL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2832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32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Palau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PLW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1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Samoa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WSM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191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Solomon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SLB-I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SLB-3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SLB-9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40184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Tuvalu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TUV-1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TUV-1 (2018-0)BL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TUV-3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TUV-3 (2018-0)BL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TUV-9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TUV-9 (2018-0)BL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191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Vanuatu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VUT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VUT-I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VUT-3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VUT-9 (2018-I)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405602"/>
              </p:ext>
            </p:extLst>
          </p:nvPr>
        </p:nvGraphicFramePr>
        <p:xfrm>
          <a:off x="1691682" y="3501008"/>
          <a:ext cx="7452319" cy="2336886"/>
        </p:xfrm>
        <a:graphic>
          <a:graphicData uri="http://schemas.openxmlformats.org/drawingml/2006/table">
            <a:tbl>
              <a:tblPr/>
              <a:tblGrid>
                <a:gridCol w="1045357"/>
                <a:gridCol w="901340"/>
                <a:gridCol w="901340"/>
                <a:gridCol w="901340"/>
                <a:gridCol w="1024812"/>
                <a:gridCol w="926034"/>
                <a:gridCol w="926034"/>
                <a:gridCol w="826062"/>
              </a:tblGrid>
              <a:tr h="20979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PUF 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979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09798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0979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0979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98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8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SLB-I (2018-II)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SLB-3 (2018-II)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SLB-9 (2018-II)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30642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TUV-1 (2018-II)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TUV-1 (2018-0)BL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TUV-3 (2018-II)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TUV-3 (2018-0)BL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TUV-9 (2018-II)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TUV-9 (2018-0)BL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0140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VUT-I (2018-II)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VUT-3 (2018-II)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VUT-9 (2018-II)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059786"/>
              </p:ext>
            </p:extLst>
          </p:nvPr>
        </p:nvGraphicFramePr>
        <p:xfrm>
          <a:off x="35496" y="3490586"/>
          <a:ext cx="1656184" cy="2306686"/>
        </p:xfrm>
        <a:graphic>
          <a:graphicData uri="http://schemas.openxmlformats.org/drawingml/2006/table">
            <a:tbl>
              <a:tblPr/>
              <a:tblGrid>
                <a:gridCol w="1656184"/>
              </a:tblGrid>
              <a:tr h="2195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Pacific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195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Fiji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Kiribati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Marshall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Niue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5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Palau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5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Samoa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Solomon Islands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0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Tuvalu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93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Vanuatu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966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2017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8561238"/>
              </p:ext>
            </p:extLst>
          </p:nvPr>
        </p:nvGraphicFramePr>
        <p:xfrm>
          <a:off x="200758" y="1143000"/>
          <a:ext cx="8657495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930"/>
                <a:gridCol w="910640"/>
                <a:gridCol w="1236785"/>
                <a:gridCol w="1236785"/>
                <a:gridCol w="1236785"/>
                <a:gridCol w="1236785"/>
                <a:gridCol w="123678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PUF NO.: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received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required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Fiji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Kiribati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Marshall</a:t>
                      </a:r>
                      <a:r>
                        <a:rPr lang="en-US" baseline="0" dirty="0" smtClean="0"/>
                        <a:t> Isl.</a:t>
                      </a:r>
                      <a:endParaRPr lang="en-US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Niue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Palau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Samoa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Solomon Isl.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Tuvalu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Vanuatu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757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2018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4656837"/>
              </p:ext>
            </p:extLst>
          </p:nvPr>
        </p:nvGraphicFramePr>
        <p:xfrm>
          <a:off x="200758" y="1143000"/>
          <a:ext cx="8657495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930"/>
                <a:gridCol w="910640"/>
                <a:gridCol w="1236785"/>
                <a:gridCol w="1236785"/>
                <a:gridCol w="1236785"/>
                <a:gridCol w="1236785"/>
                <a:gridCol w="123678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PUF NO.: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received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required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Fiji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Kiribati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Marshall</a:t>
                      </a:r>
                      <a:r>
                        <a:rPr lang="en-US" baseline="0" dirty="0" smtClean="0"/>
                        <a:t> Isl.</a:t>
                      </a:r>
                      <a:endParaRPr lang="en-US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Niue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Palau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Samoa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Solomon Isl.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Tuvalu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Vanuatu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84406" marR="8440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60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IVM Theme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IVM template light background for redesigning old presentations">
  <a:themeElements>
    <a:clrScheme name="">
      <a:dk1>
        <a:srgbClr val="000000"/>
      </a:dk1>
      <a:lt1>
        <a:srgbClr val="BECCE2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DBE2EE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IVM template light background for redesigning old presentations">
      <a:majorFont>
        <a:latin typeface="LucidaSansEF"/>
        <a:ea typeface=""/>
        <a:cs typeface=""/>
      </a:majorFont>
      <a:minorFont>
        <a:latin typeface="LucidaSansE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IVM template light background for redesigning old presentati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M template light background for redesigning old presentation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M template light background for redesigning old presentation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M template light background for redesigning old presentation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M template light background for redesigning old presentation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M template light background for redesigning old presentation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M template light background for redesigning old presentation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M template light background for redesigning old presentation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M template light background for redesigning old presentation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M template light background for redesigning old presentation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M template light background for redesigning old presentation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M template light background for redesigning old presentation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672</Words>
  <Application>Microsoft Office PowerPoint</Application>
  <PresentationFormat>On-screen Show (4:3)</PresentationFormat>
  <Paragraphs>613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Theme1</vt:lpstr>
      <vt:lpstr>IVM template light background for redesigning old presentations</vt:lpstr>
      <vt:lpstr>Passive Air Sampling Pacific 2017-2018</vt:lpstr>
      <vt:lpstr>PowerPoint Presentation</vt:lpstr>
      <vt:lpstr>Air sampling: PUFs</vt:lpstr>
      <vt:lpstr>PowerPoint Presentation</vt:lpstr>
      <vt:lpstr>PUFs 2017 I and II</vt:lpstr>
      <vt:lpstr>PUFs 2017 III and IV</vt:lpstr>
      <vt:lpstr>PUFs 2018 I and II</vt:lpstr>
      <vt:lpstr>Overview 2017</vt:lpstr>
      <vt:lpstr>Overview 2018</vt:lpstr>
      <vt:lpstr>PowerPoint Presentation</vt:lpstr>
      <vt:lpstr>PowerPoint Presentation</vt:lpstr>
    </vt:vector>
  </TitlesOfParts>
  <Company>Vrije Universiteit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Boer, J. de</dc:creator>
  <cp:lastModifiedBy>Boer, J. de</cp:lastModifiedBy>
  <cp:revision>24</cp:revision>
  <dcterms:created xsi:type="dcterms:W3CDTF">2018-09-15T19:56:51Z</dcterms:created>
  <dcterms:modified xsi:type="dcterms:W3CDTF">2018-09-17T02:01:07Z</dcterms:modified>
</cp:coreProperties>
</file>