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71" r:id="rId4"/>
    <p:sldId id="270" r:id="rId5"/>
    <p:sldId id="266" r:id="rId6"/>
    <p:sldId id="272" r:id="rId7"/>
    <p:sldId id="269" r:id="rId8"/>
    <p:sldId id="259" r:id="rId9"/>
    <p:sldId id="267" r:id="rId10"/>
  </p:sldIdLst>
  <p:sldSz cx="9144000" cy="5143500" type="screen16x9"/>
  <p:notesSz cx="6954838" cy="9309100"/>
  <p:embeddedFontLst>
    <p:embeddedFont>
      <p:font typeface="Aharoni" panose="02010803020104030203" pitchFamily="2" charset="-79"/>
      <p:bold r:id="rId12"/>
    </p:embeddedFont>
    <p:embeddedFont>
      <p:font typeface="Montserrat" panose="020B0604020202020204" charset="0"/>
      <p:regular r:id="rId13"/>
      <p:bold r:id="rId14"/>
      <p:italic r:id="rId15"/>
      <p:boldItalic r:id="rId16"/>
    </p:embeddedFont>
    <p:embeddedFont>
      <p:font typeface="Oswald" panose="020B0604020202020204" charset="0"/>
      <p:regular r:id="rId17"/>
      <p:bold r:id="rId18"/>
    </p:embeddedFont>
    <p:embeddedFont>
      <p:font typeface="Playfair Display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.slay\Documents\A-UNDP\Communications\Publications\GHDRs\2016\2016%20HDR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3724792408066429E-2"/>
          <c:y val="5.0925925925925923E-2"/>
          <c:w val="0.9478054567022538"/>
          <c:h val="0.8648228346456693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'Table 2'!$AD$81</c:f>
              <c:strCache>
                <c:ptCount val="1"/>
                <c:pt idx="0">
                  <c:v>Albania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3724792408066429E-2"/>
                  <c:y val="-9.25925925925928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46-4BE6-BC72-78864032997B}"/>
                </c:ext>
              </c:extLst>
            </c:dLbl>
            <c:dLbl>
              <c:idx val="1"/>
              <c:layout>
                <c:manualLayout>
                  <c:x val="2.8469750889679714E-2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346-4BE6-BC72-7886403299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'Table 2'!$AE$80:$AF$80</c:f>
              <c:strCache>
                <c:ptCount val="2"/>
                <c:pt idx="0">
                  <c:v>2000-2010</c:v>
                </c:pt>
                <c:pt idx="1">
                  <c:v>2010-2015</c:v>
                </c:pt>
              </c:strCache>
            </c:strRef>
          </c:cat>
          <c:val>
            <c:numRef>
              <c:f>'Table 2'!$AE$81:$AF$81</c:f>
              <c:numCache>
                <c:formatCode>0.00%</c:formatCode>
                <c:ptCount val="2"/>
                <c:pt idx="0">
                  <c:v>1.0955334338888179E-2</c:v>
                </c:pt>
                <c:pt idx="1">
                  <c:v>7.0183968484685E-3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46-4BE6-BC72-78864032997B}"/>
            </c:ext>
          </c:extLst>
        </c:ser>
        <c:ser>
          <c:idx val="1"/>
          <c:order val="1"/>
          <c:tx>
            <c:strRef>
              <c:f>'Table 2'!$AD$82</c:f>
              <c:strCache>
                <c:ptCount val="1"/>
                <c:pt idx="0">
                  <c:v>Global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2704626334519574E-2"/>
                  <c:y val="-1.3888888888888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346-4BE6-BC72-78864032997B}"/>
                </c:ext>
              </c:extLst>
            </c:dLbl>
            <c:dLbl>
              <c:idx val="1"/>
              <c:layout>
                <c:manualLayout>
                  <c:x val="3.79596678529062E-2"/>
                  <c:y val="-4.62962962962962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346-4BE6-BC72-7886403299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'Table 2'!$AE$80:$AF$80</c:f>
              <c:strCache>
                <c:ptCount val="2"/>
                <c:pt idx="0">
                  <c:v>2000-2010</c:v>
                </c:pt>
                <c:pt idx="1">
                  <c:v>2010-2015</c:v>
                </c:pt>
              </c:strCache>
            </c:strRef>
          </c:cat>
          <c:val>
            <c:numRef>
              <c:f>'Table 2'!$AE$82:$AF$82</c:f>
              <c:numCache>
                <c:formatCode>0.00%</c:formatCode>
                <c:ptCount val="2"/>
                <c:pt idx="0">
                  <c:v>8.2069290273933948E-3</c:v>
                </c:pt>
                <c:pt idx="1">
                  <c:v>6.0749660344214806E-3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46-4BE6-BC72-7886403299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0049024"/>
        <c:axId val="140185984"/>
        <c:axId val="0"/>
      </c:bar3DChart>
      <c:catAx>
        <c:axId val="140049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185984"/>
        <c:crosses val="autoZero"/>
        <c:auto val="1"/>
        <c:lblAlgn val="ctr"/>
        <c:lblOffset val="100"/>
        <c:noMultiLvlLbl val="0"/>
      </c:catAx>
      <c:valAx>
        <c:axId val="140185984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140049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9229915655560847"/>
          <c:y val="3.2985564304461902E-2"/>
          <c:w val="0.24648116494335004"/>
          <c:h val="0.249421843102945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76238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915" tIns="92915" rIns="92915" bIns="9291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11003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c6f97216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c6f972163_0_0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972163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972163_0_8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c6f9544c1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c6f9544c1_0_15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c6f972163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c6f972163_0_19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c6f9544c1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98500"/>
            <a:ext cx="6205538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c6f9544c1_0_53:notes"/>
          <p:cNvSpPr txBox="1">
            <a:spLocks noGrp="1"/>
          </p:cNvSpPr>
          <p:nvPr>
            <p:ph type="body" idx="1"/>
          </p:nvPr>
        </p:nvSpPr>
        <p:spPr>
          <a:xfrm>
            <a:off x="695484" y="4421823"/>
            <a:ext cx="5563870" cy="4189095"/>
          </a:xfrm>
          <a:prstGeom prst="rect">
            <a:avLst/>
          </a:prstGeom>
        </p:spPr>
        <p:txBody>
          <a:bodyPr spcFirstLastPara="1" wrap="square" lIns="92915" tIns="92915" rIns="92915" bIns="92915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sz="6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sz="24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5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sz="4800" b="1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 dirty="0"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 dirty="0"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 dirty="0"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op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subTitle" idx="4294967295"/>
          </p:nvPr>
        </p:nvSpPr>
        <p:spPr>
          <a:xfrm>
            <a:off x="5851363" y="3866212"/>
            <a:ext cx="3204000" cy="979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buNone/>
            </a:pPr>
            <a:r>
              <a:rPr lang="en" sz="1050" b="1" dirty="0"/>
              <a:t>Senida Mesi </a:t>
            </a:r>
          </a:p>
          <a:p>
            <a:pPr marL="0" lvl="0" indent="0" algn="l" rtl="0">
              <a:spcBef>
                <a:spcPts val="0"/>
              </a:spcBef>
              <a:buNone/>
            </a:pPr>
            <a:r>
              <a:rPr lang="en" sz="1050" dirty="0"/>
              <a:t>Former Deputy Prime Minister Albania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1050" dirty="0"/>
              <a:t>M</a:t>
            </a:r>
            <a:r>
              <a:rPr lang="en" sz="1050" dirty="0"/>
              <a:t>ember of Parliament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50" dirty="0"/>
              <a:t> July 2019</a:t>
            </a:r>
            <a:endParaRPr sz="1050" dirty="0"/>
          </a:p>
        </p:txBody>
      </p:sp>
      <p:pic>
        <p:nvPicPr>
          <p:cNvPr id="60" name="Google Shape;60;p13" descr="Looking down on waves breaking against rock formation"/>
          <p:cNvPicPr preferRelativeResize="0"/>
          <p:nvPr/>
        </p:nvPicPr>
        <p:blipFill rotWithShape="1">
          <a:blip r:embed="rId3">
            <a:alphaModFix/>
          </a:blip>
          <a:srcRect l="43436" t="2742" r="9328"/>
          <a:stretch/>
        </p:blipFill>
        <p:spPr>
          <a:xfrm>
            <a:off x="76200" y="70650"/>
            <a:ext cx="1822199" cy="500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 descr="Legs wearing loose-fitting black pants and low-top athletic shoes standing on rugged terrain"/>
          <p:cNvPicPr preferRelativeResize="0"/>
          <p:nvPr/>
        </p:nvPicPr>
        <p:blipFill rotWithShape="1">
          <a:blip r:embed="rId4">
            <a:alphaModFix/>
          </a:blip>
          <a:srcRect l="47051" r="17029" b="1390"/>
          <a:stretch/>
        </p:blipFill>
        <p:spPr>
          <a:xfrm>
            <a:off x="1939424" y="70650"/>
            <a:ext cx="1822202" cy="5002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 descr="Golden Gate Bridge in fog"/>
          <p:cNvPicPr preferRelativeResize="0"/>
          <p:nvPr/>
        </p:nvPicPr>
        <p:blipFill rotWithShape="1">
          <a:blip r:embed="rId5">
            <a:alphaModFix/>
          </a:blip>
          <a:srcRect l="10919" r="34234"/>
          <a:stretch/>
        </p:blipFill>
        <p:spPr>
          <a:xfrm>
            <a:off x="3802650" y="70650"/>
            <a:ext cx="1822200" cy="500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089" y="417135"/>
            <a:ext cx="566047" cy="40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15" y="284564"/>
            <a:ext cx="638450" cy="6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5" descr="Image result for un fla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518" y="430749"/>
            <a:ext cx="581237" cy="387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83649" y="1949187"/>
            <a:ext cx="25465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Implementing Agenda 2030</a:t>
            </a:r>
          </a:p>
          <a:p>
            <a:endParaRPr lang="en-US" dirty="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endParaRPr lang="en-US" dirty="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r>
              <a:rPr lang="en-US" dirty="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Republic of Albania Case</a:t>
            </a:r>
          </a:p>
          <a:p>
            <a:endParaRPr lang="en-US" dirty="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body" idx="4294967295"/>
          </p:nvPr>
        </p:nvSpPr>
        <p:spPr>
          <a:xfrm>
            <a:off x="537185" y="2549073"/>
            <a:ext cx="3239705" cy="1622405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en-US" dirty="0">
                <a:solidFill>
                  <a:schemeClr val="bg2"/>
                </a:solidFill>
              </a:rPr>
              <a:t> SDGs 3I-s:</a:t>
            </a:r>
          </a:p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/>
                </a:solidFill>
              </a:rPr>
              <a:t>Implementation</a:t>
            </a:r>
          </a:p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/>
                </a:solidFill>
              </a:rPr>
              <a:t>Integration</a:t>
            </a:r>
          </a:p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2"/>
                </a:solidFill>
              </a:rPr>
              <a:t>Inclusiveness </a:t>
            </a:r>
            <a:br>
              <a:rPr lang="en-US" dirty="0">
                <a:solidFill>
                  <a:schemeClr val="bg2"/>
                </a:solidFill>
              </a:rPr>
            </a:br>
            <a:endParaRPr dirty="0">
              <a:solidFill>
                <a:schemeClr val="bg2"/>
              </a:solidFill>
            </a:endParaRPr>
          </a:p>
        </p:txBody>
      </p:sp>
      <p:pic>
        <p:nvPicPr>
          <p:cNvPr id="6" name="Content Placeholder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963" y="2680905"/>
            <a:ext cx="4676775" cy="2107565"/>
          </a:xfrm>
          <a:prstGeom prst="rect">
            <a:avLst/>
          </a:prstGeom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05" y="483651"/>
            <a:ext cx="1488733" cy="148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7;p14"/>
          <p:cNvSpPr txBox="1">
            <a:spLocks/>
          </p:cNvSpPr>
          <p:nvPr/>
        </p:nvSpPr>
        <p:spPr>
          <a:xfrm>
            <a:off x="317395" y="2425498"/>
            <a:ext cx="4413302" cy="20101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114300" lvl="0" indent="0">
              <a:buNone/>
            </a:pPr>
            <a:r>
              <a:rPr lang="en-GB" sz="1000" dirty="0"/>
              <a:t>The GoA since September 2015 has worked to integrate and mainstream Agenda 2030 across the national development policy framework.</a:t>
            </a:r>
          </a:p>
          <a:p>
            <a:pPr marL="114300" lvl="0" indent="0">
              <a:buNone/>
            </a:pPr>
            <a:endParaRPr lang="en-GB" sz="1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1000" dirty="0"/>
              <a:t>Align Agenda 2030 implementation with an ambitious policy and governance reform agenda, to prepare Albania for eventual membership in the European Union (EU).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000" dirty="0"/>
              <a:t>Accession to the European Union (EU) is an over-arching development priority supported by all major political parties in Albania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000" dirty="0"/>
              <a:t>EU integration processes have been key development drivers.</a:t>
            </a:r>
            <a:endParaRPr lang="en-US" sz="1000" dirty="0"/>
          </a:p>
        </p:txBody>
      </p:sp>
      <p:pic>
        <p:nvPicPr>
          <p:cNvPr id="3" name="Google Shape;70;p14" descr="Jogger on paved mountain highway running towards sunset"/>
          <p:cNvPicPr preferRelativeResize="0"/>
          <p:nvPr/>
        </p:nvPicPr>
        <p:blipFill rotWithShape="1">
          <a:blip r:embed="rId2">
            <a:alphaModFix/>
          </a:blip>
          <a:srcRect l="3270" t="14724" r="3280" b="7695"/>
          <a:stretch/>
        </p:blipFill>
        <p:spPr>
          <a:xfrm>
            <a:off x="5350374" y="2576946"/>
            <a:ext cx="3249519" cy="174567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45" y="241083"/>
            <a:ext cx="1651274" cy="21844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33500" y="3999727"/>
            <a:ext cx="696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Focus </a:t>
            </a:r>
          </a:p>
        </p:txBody>
      </p:sp>
    </p:spTree>
    <p:extLst>
      <p:ext uri="{BB962C8B-B14F-4D97-AF65-F5344CB8AC3E}">
        <p14:creationId xmlns:p14="http://schemas.microsoft.com/office/powerpoint/2010/main" val="333447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0555" y="2238829"/>
            <a:ext cx="27847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Figure 1—Per-capita GDP in Albania </a:t>
            </a:r>
          </a:p>
          <a:p>
            <a:r>
              <a:rPr lang="en-GB" sz="800" b="1" dirty="0"/>
              <a:t>(1989-2017)</a:t>
            </a:r>
            <a:endParaRPr lang="en-US" sz="800" dirty="0"/>
          </a:p>
        </p:txBody>
      </p:sp>
      <p:sp>
        <p:nvSpPr>
          <p:cNvPr id="5" name="Rectangle 4"/>
          <p:cNvSpPr/>
          <p:nvPr/>
        </p:nvSpPr>
        <p:spPr>
          <a:xfrm>
            <a:off x="771344" y="4707641"/>
            <a:ext cx="100860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700" i="1" dirty="0"/>
              <a:t>Source: World Bank </a:t>
            </a:r>
            <a:endParaRPr lang="en-US" sz="700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0D672CF-847B-4411-AD71-E608A5128A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1283839"/>
              </p:ext>
            </p:extLst>
          </p:nvPr>
        </p:nvGraphicFramePr>
        <p:xfrm>
          <a:off x="5192788" y="2546718"/>
          <a:ext cx="2923452" cy="2115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>
          <a:xfrm>
            <a:off x="5021639" y="2160511"/>
            <a:ext cx="36009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Figure 2—Average annual improvements in Albania’s Human Development Index (2000-2015)</a:t>
            </a:r>
            <a:endParaRPr lang="en-US" sz="800" dirty="0"/>
          </a:p>
        </p:txBody>
      </p:sp>
      <p:sp>
        <p:nvSpPr>
          <p:cNvPr id="11" name="Rectangle 10"/>
          <p:cNvSpPr/>
          <p:nvPr/>
        </p:nvSpPr>
        <p:spPr>
          <a:xfrm>
            <a:off x="4934917" y="4676450"/>
            <a:ext cx="252184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i="1" dirty="0"/>
              <a:t>Source: UNDP Human Development Report Office.</a:t>
            </a:r>
            <a:endParaRPr lang="en-US" sz="800" dirty="0"/>
          </a:p>
        </p:txBody>
      </p:sp>
      <p:sp>
        <p:nvSpPr>
          <p:cNvPr id="12" name="Rectangle 11"/>
          <p:cNvSpPr/>
          <p:nvPr/>
        </p:nvSpPr>
        <p:spPr>
          <a:xfrm>
            <a:off x="2132028" y="755896"/>
            <a:ext cx="4314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b="1" dirty="0"/>
              <a:t>Albania’s sustainable development policy context</a:t>
            </a:r>
            <a:endParaRPr lang="en-US" sz="900" dirty="0"/>
          </a:p>
          <a:p>
            <a:r>
              <a:rPr lang="en-GB" sz="900" dirty="0"/>
              <a:t> </a:t>
            </a:r>
            <a:endParaRPr lang="en-US" sz="900" dirty="0"/>
          </a:p>
          <a:p>
            <a:r>
              <a:rPr lang="en-GB" sz="900" dirty="0"/>
              <a:t>Population 2.8 Million</a:t>
            </a:r>
          </a:p>
          <a:p>
            <a:r>
              <a:rPr lang="en-GB" sz="900" dirty="0"/>
              <a:t>GDP Growth 4.3 % </a:t>
            </a:r>
          </a:p>
          <a:p>
            <a:r>
              <a:rPr lang="en-GB" sz="900" dirty="0"/>
              <a:t>Unemployment rate: 12.3% </a:t>
            </a:r>
          </a:p>
          <a:p>
            <a:endParaRPr lang="en-GB" sz="900" dirty="0"/>
          </a:p>
        </p:txBody>
      </p:sp>
      <p:pic>
        <p:nvPicPr>
          <p:cNvPr id="4101" name="Picture 5" descr="Albania GDP per capi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55" y="2780985"/>
            <a:ext cx="3941936" cy="183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Image result for sdg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9" y="551663"/>
            <a:ext cx="1235594" cy="107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1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377225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SDGs Milestones 2016-2018 </a:t>
            </a:r>
            <a:endParaRPr dirty="0"/>
          </a:p>
        </p:txBody>
      </p:sp>
      <p:cxnSp>
        <p:nvCxnSpPr>
          <p:cNvPr id="77" name="Google Shape;77;p16"/>
          <p:cNvCxnSpPr/>
          <p:nvPr/>
        </p:nvCxnSpPr>
        <p:spPr>
          <a:xfrm>
            <a:off x="420075" y="2790116"/>
            <a:ext cx="8336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sm" len="sm"/>
            <a:tailEnd type="none" w="sm" len="sm"/>
          </a:ln>
        </p:spPr>
      </p:cxnSp>
      <p:grpSp>
        <p:nvGrpSpPr>
          <p:cNvPr id="78" name="Google Shape;78;p16"/>
          <p:cNvGrpSpPr/>
          <p:nvPr/>
        </p:nvGrpSpPr>
        <p:grpSpPr>
          <a:xfrm>
            <a:off x="648675" y="1581271"/>
            <a:ext cx="196200" cy="1306800"/>
            <a:chOff x="648675" y="1657471"/>
            <a:chExt cx="196200" cy="1306800"/>
          </a:xfrm>
        </p:grpSpPr>
        <p:sp>
          <p:nvSpPr>
            <p:cNvPr id="79" name="Google Shape;79;p16"/>
            <p:cNvSpPr/>
            <p:nvPr/>
          </p:nvSpPr>
          <p:spPr>
            <a:xfrm>
              <a:off x="648675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cxnSp>
          <p:nvCxnSpPr>
            <p:cNvPr id="80" name="Google Shape;80;p16"/>
            <p:cNvCxnSpPr>
              <a:stCxn id="79" idx="0"/>
            </p:cNvCxnSpPr>
            <p:nvPr/>
          </p:nvCxnSpPr>
          <p:spPr>
            <a:xfrm rot="10800000">
              <a:off x="746775" y="1657471"/>
              <a:ext cx="0" cy="11109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</p:grpSp>
      <p:grpSp>
        <p:nvGrpSpPr>
          <p:cNvPr id="82" name="Google Shape;82;p16"/>
          <p:cNvGrpSpPr/>
          <p:nvPr/>
        </p:nvGrpSpPr>
        <p:grpSpPr>
          <a:xfrm>
            <a:off x="1349142" y="2720833"/>
            <a:ext cx="196200" cy="1404905"/>
            <a:chOff x="2512925" y="2768371"/>
            <a:chExt cx="196200" cy="1404905"/>
          </a:xfrm>
        </p:grpSpPr>
        <p:cxnSp>
          <p:nvCxnSpPr>
            <p:cNvPr id="83" name="Google Shape;83;p16"/>
            <p:cNvCxnSpPr/>
            <p:nvPr/>
          </p:nvCxnSpPr>
          <p:spPr>
            <a:xfrm>
              <a:off x="2611025" y="2964276"/>
              <a:ext cx="0" cy="12090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sp>
          <p:nvSpPr>
            <p:cNvPr id="84" name="Google Shape;84;p16"/>
            <p:cNvSpPr/>
            <p:nvPr/>
          </p:nvSpPr>
          <p:spPr>
            <a:xfrm>
              <a:off x="2512925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85" name="Google Shape;85;p16"/>
          <p:cNvSpPr txBox="1">
            <a:spLocks noGrp="1"/>
          </p:cNvSpPr>
          <p:nvPr>
            <p:ph type="body" idx="4294967295"/>
          </p:nvPr>
        </p:nvSpPr>
        <p:spPr>
          <a:xfrm>
            <a:off x="3000140" y="3944768"/>
            <a:ext cx="1474630" cy="5667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900" b="1" dirty="0"/>
              <a:t>University Commitment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900" b="1" dirty="0"/>
          </a:p>
          <a:p>
            <a:pPr marL="0" indent="0">
              <a:buNone/>
            </a:pPr>
            <a:r>
              <a:rPr lang="en-US" sz="900" dirty="0"/>
              <a:t>October 2017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</p:txBody>
      </p:sp>
      <p:grpSp>
        <p:nvGrpSpPr>
          <p:cNvPr id="86" name="Google Shape;86;p16"/>
          <p:cNvGrpSpPr/>
          <p:nvPr/>
        </p:nvGrpSpPr>
        <p:grpSpPr>
          <a:xfrm>
            <a:off x="3758936" y="1458941"/>
            <a:ext cx="196200" cy="1404900"/>
            <a:chOff x="4279200" y="1559371"/>
            <a:chExt cx="196200" cy="1404900"/>
          </a:xfrm>
        </p:grpSpPr>
        <p:cxnSp>
          <p:nvCxnSpPr>
            <p:cNvPr id="87" name="Google Shape;87;p16"/>
            <p:cNvCxnSpPr>
              <a:stCxn id="88" idx="0"/>
            </p:cNvCxnSpPr>
            <p:nvPr/>
          </p:nvCxnSpPr>
          <p:spPr>
            <a:xfrm rot="10800000">
              <a:off x="4377300" y="1559371"/>
              <a:ext cx="0" cy="12090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sp>
          <p:nvSpPr>
            <p:cNvPr id="88" name="Google Shape;88;p16"/>
            <p:cNvSpPr/>
            <p:nvPr/>
          </p:nvSpPr>
          <p:spPr>
            <a:xfrm>
              <a:off x="4279200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89" name="Google Shape;89;p16"/>
          <p:cNvSpPr txBox="1">
            <a:spLocks noGrp="1"/>
          </p:cNvSpPr>
          <p:nvPr>
            <p:ph type="body" idx="4294967295"/>
          </p:nvPr>
        </p:nvSpPr>
        <p:spPr>
          <a:xfrm>
            <a:off x="3962693" y="1700496"/>
            <a:ext cx="1660601" cy="97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/>
              <a:t>Parliament Approves the resolution for Agenda 2030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9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9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9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/>
              <a:t>December 2017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900" dirty="0"/>
          </a:p>
        </p:txBody>
      </p:sp>
      <p:grpSp>
        <p:nvGrpSpPr>
          <p:cNvPr id="90" name="Google Shape;90;p16"/>
          <p:cNvGrpSpPr/>
          <p:nvPr/>
        </p:nvGrpSpPr>
        <p:grpSpPr>
          <a:xfrm>
            <a:off x="4949707" y="2723980"/>
            <a:ext cx="196200" cy="1404905"/>
            <a:chOff x="6045475" y="2768371"/>
            <a:chExt cx="196200" cy="1404905"/>
          </a:xfrm>
        </p:grpSpPr>
        <p:cxnSp>
          <p:nvCxnSpPr>
            <p:cNvPr id="91" name="Google Shape;91;p16"/>
            <p:cNvCxnSpPr/>
            <p:nvPr/>
          </p:nvCxnSpPr>
          <p:spPr>
            <a:xfrm>
              <a:off x="6143575" y="2964276"/>
              <a:ext cx="0" cy="12090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sp>
          <p:nvSpPr>
            <p:cNvPr id="92" name="Google Shape;92;p16"/>
            <p:cNvSpPr/>
            <p:nvPr/>
          </p:nvSpPr>
          <p:spPr>
            <a:xfrm>
              <a:off x="6045475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93" name="Google Shape;93;p16"/>
          <p:cNvSpPr txBox="1">
            <a:spLocks noGrp="1"/>
          </p:cNvSpPr>
          <p:nvPr>
            <p:ph type="body" idx="4294967295"/>
          </p:nvPr>
        </p:nvSpPr>
        <p:spPr>
          <a:xfrm>
            <a:off x="5115679" y="3937801"/>
            <a:ext cx="1126424" cy="8257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1" dirty="0">
                <a:solidFill>
                  <a:schemeClr val="dk2"/>
                </a:solidFill>
              </a:rPr>
              <a:t>MAPS Mission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9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/>
              <a:t>April 2018</a:t>
            </a:r>
            <a:endParaRPr sz="9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 dirty="0"/>
          </a:p>
        </p:txBody>
      </p:sp>
      <p:grpSp>
        <p:nvGrpSpPr>
          <p:cNvPr id="22" name="Google Shape;82;p16"/>
          <p:cNvGrpSpPr/>
          <p:nvPr/>
        </p:nvGrpSpPr>
        <p:grpSpPr>
          <a:xfrm>
            <a:off x="2853967" y="2708853"/>
            <a:ext cx="196200" cy="1404905"/>
            <a:chOff x="2512925" y="2768371"/>
            <a:chExt cx="196200" cy="1404905"/>
          </a:xfrm>
        </p:grpSpPr>
        <p:cxnSp>
          <p:nvCxnSpPr>
            <p:cNvPr id="23" name="Google Shape;83;p16"/>
            <p:cNvCxnSpPr/>
            <p:nvPr/>
          </p:nvCxnSpPr>
          <p:spPr>
            <a:xfrm>
              <a:off x="2611025" y="2964276"/>
              <a:ext cx="0" cy="12090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sp>
          <p:nvSpPr>
            <p:cNvPr id="24" name="Google Shape;84;p16"/>
            <p:cNvSpPr/>
            <p:nvPr/>
          </p:nvSpPr>
          <p:spPr>
            <a:xfrm>
              <a:off x="2512925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5" name="Google Shape;86;p16"/>
          <p:cNvGrpSpPr/>
          <p:nvPr/>
        </p:nvGrpSpPr>
        <p:grpSpPr>
          <a:xfrm>
            <a:off x="2202278" y="1480613"/>
            <a:ext cx="196200" cy="1404900"/>
            <a:chOff x="4279200" y="1559371"/>
            <a:chExt cx="196200" cy="1404900"/>
          </a:xfrm>
        </p:grpSpPr>
        <p:cxnSp>
          <p:nvCxnSpPr>
            <p:cNvPr id="26" name="Google Shape;87;p16"/>
            <p:cNvCxnSpPr>
              <a:stCxn id="27" idx="0"/>
            </p:cNvCxnSpPr>
            <p:nvPr/>
          </p:nvCxnSpPr>
          <p:spPr>
            <a:xfrm rot="10800000">
              <a:off x="4377300" y="1559371"/>
              <a:ext cx="0" cy="12090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sp>
          <p:nvSpPr>
            <p:cNvPr id="27" name="Google Shape;88;p16"/>
            <p:cNvSpPr/>
            <p:nvPr/>
          </p:nvSpPr>
          <p:spPr>
            <a:xfrm>
              <a:off x="4279200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8" name="Google Shape;81;p16"/>
          <p:cNvSpPr txBox="1">
            <a:spLocks/>
          </p:cNvSpPr>
          <p:nvPr/>
        </p:nvSpPr>
        <p:spPr>
          <a:xfrm>
            <a:off x="786020" y="1670268"/>
            <a:ext cx="1617114" cy="982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indent="0">
              <a:buFont typeface="Playfair Display"/>
              <a:buNone/>
            </a:pPr>
            <a:r>
              <a:rPr lang="en-US" sz="900" b="1" dirty="0"/>
              <a:t>Cooperation Program on Sustainable Development 2017-2021 </a:t>
            </a:r>
          </a:p>
          <a:p>
            <a:pPr marL="0" indent="0">
              <a:buFont typeface="Playfair Display"/>
              <a:buNone/>
            </a:pPr>
            <a:r>
              <a:rPr lang="en-US" sz="900" b="1" dirty="0"/>
              <a:t>UN &amp; GoA </a:t>
            </a:r>
          </a:p>
          <a:p>
            <a:pPr marL="0" indent="0">
              <a:buFont typeface="Playfair Display"/>
              <a:buNone/>
            </a:pPr>
            <a:endParaRPr lang="en-US" sz="900" dirty="0"/>
          </a:p>
          <a:p>
            <a:pPr marL="0" indent="0">
              <a:buFont typeface="Playfair Display"/>
              <a:buNone/>
            </a:pPr>
            <a:r>
              <a:rPr lang="en-US" sz="900" dirty="0"/>
              <a:t>October 2016</a:t>
            </a:r>
          </a:p>
        </p:txBody>
      </p:sp>
      <p:sp>
        <p:nvSpPr>
          <p:cNvPr id="29" name="Google Shape;81;p16"/>
          <p:cNvSpPr txBox="1">
            <a:spLocks/>
          </p:cNvSpPr>
          <p:nvPr/>
        </p:nvSpPr>
        <p:spPr>
          <a:xfrm>
            <a:off x="1401900" y="3622635"/>
            <a:ext cx="1617114" cy="982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indent="0">
              <a:buFont typeface="Playfair Display"/>
              <a:buNone/>
            </a:pPr>
            <a:r>
              <a:rPr lang="en-US" sz="900" b="1" dirty="0"/>
              <a:t>Inter-Ministerial Committee on Agenda 2030 Implementations </a:t>
            </a:r>
          </a:p>
          <a:p>
            <a:pPr marL="0" indent="0">
              <a:buFont typeface="Playfair Display"/>
              <a:buNone/>
            </a:pPr>
            <a:endParaRPr lang="en-US" sz="900" dirty="0"/>
          </a:p>
          <a:p>
            <a:pPr marL="0" indent="0">
              <a:buFont typeface="Playfair Display"/>
              <a:buNone/>
            </a:pPr>
            <a:r>
              <a:rPr lang="en-US" sz="900" dirty="0"/>
              <a:t>May 2017</a:t>
            </a:r>
          </a:p>
        </p:txBody>
      </p:sp>
      <p:sp>
        <p:nvSpPr>
          <p:cNvPr id="30" name="Google Shape;81;p16"/>
          <p:cNvSpPr txBox="1">
            <a:spLocks/>
          </p:cNvSpPr>
          <p:nvPr/>
        </p:nvSpPr>
        <p:spPr>
          <a:xfrm>
            <a:off x="2338163" y="1687254"/>
            <a:ext cx="1617114" cy="982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indent="0">
              <a:buFont typeface="Playfair Display"/>
              <a:buNone/>
            </a:pPr>
            <a:r>
              <a:rPr lang="en-US" sz="900" b="1" dirty="0"/>
              <a:t>Baseline Report on SDGs </a:t>
            </a:r>
          </a:p>
          <a:p>
            <a:pPr marL="0" indent="0">
              <a:buFont typeface="Playfair Display"/>
              <a:buNone/>
            </a:pPr>
            <a:r>
              <a:rPr lang="en-US" sz="900" b="1" dirty="0"/>
              <a:t>Actual status of 17 Objectives </a:t>
            </a:r>
          </a:p>
          <a:p>
            <a:pPr marL="0" indent="0">
              <a:buFont typeface="Playfair Display"/>
              <a:buNone/>
            </a:pPr>
            <a:endParaRPr lang="en-US" sz="900" dirty="0"/>
          </a:p>
          <a:p>
            <a:pPr marL="0" indent="0">
              <a:buFont typeface="Playfair Display"/>
              <a:buNone/>
            </a:pPr>
            <a:endParaRPr lang="en-US" sz="900" dirty="0"/>
          </a:p>
          <a:p>
            <a:pPr marL="0" indent="0">
              <a:buFont typeface="Playfair Display"/>
              <a:buNone/>
            </a:pPr>
            <a:r>
              <a:rPr lang="en-US" sz="900" dirty="0"/>
              <a:t>October 2017</a:t>
            </a:r>
          </a:p>
        </p:txBody>
      </p:sp>
      <p:grpSp>
        <p:nvGrpSpPr>
          <p:cNvPr id="31" name="Google Shape;86;p16"/>
          <p:cNvGrpSpPr/>
          <p:nvPr/>
        </p:nvGrpSpPr>
        <p:grpSpPr>
          <a:xfrm>
            <a:off x="5555281" y="1475927"/>
            <a:ext cx="196200" cy="1404900"/>
            <a:chOff x="4279200" y="1559371"/>
            <a:chExt cx="196200" cy="1404900"/>
          </a:xfrm>
        </p:grpSpPr>
        <p:cxnSp>
          <p:nvCxnSpPr>
            <p:cNvPr id="32" name="Google Shape;87;p16"/>
            <p:cNvCxnSpPr>
              <a:stCxn id="33" idx="0"/>
            </p:cNvCxnSpPr>
            <p:nvPr/>
          </p:nvCxnSpPr>
          <p:spPr>
            <a:xfrm rot="10800000">
              <a:off x="4377300" y="1559371"/>
              <a:ext cx="0" cy="12090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sp>
          <p:nvSpPr>
            <p:cNvPr id="33" name="Google Shape;88;p16"/>
            <p:cNvSpPr/>
            <p:nvPr/>
          </p:nvSpPr>
          <p:spPr>
            <a:xfrm>
              <a:off x="4279200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4" name="Google Shape;89;p16"/>
          <p:cNvSpPr txBox="1">
            <a:spLocks/>
          </p:cNvSpPr>
          <p:nvPr/>
        </p:nvSpPr>
        <p:spPr>
          <a:xfrm>
            <a:off x="5713697" y="1688393"/>
            <a:ext cx="1213504" cy="9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indent="0">
              <a:buFont typeface="Playfair Display"/>
              <a:buNone/>
            </a:pPr>
            <a:r>
              <a:rPr lang="en-US" sz="900" b="1" dirty="0"/>
              <a:t>Albania, present the VNR</a:t>
            </a:r>
          </a:p>
          <a:p>
            <a:pPr marL="0" indent="0">
              <a:buFont typeface="Playfair Display"/>
              <a:buNone/>
            </a:pPr>
            <a:endParaRPr lang="en-US" sz="900" b="1" dirty="0"/>
          </a:p>
          <a:p>
            <a:pPr marL="0" indent="0">
              <a:buFont typeface="Playfair Display"/>
              <a:buNone/>
            </a:pPr>
            <a:endParaRPr lang="en-US" sz="900" b="1" dirty="0"/>
          </a:p>
          <a:p>
            <a:pPr marL="0" indent="0">
              <a:buFont typeface="Playfair Display"/>
              <a:buNone/>
            </a:pPr>
            <a:endParaRPr lang="en-US" sz="900" dirty="0"/>
          </a:p>
          <a:p>
            <a:pPr marL="0" indent="0">
              <a:buFont typeface="Playfair Display"/>
              <a:buNone/>
            </a:pPr>
            <a:r>
              <a:rPr lang="en-US" sz="900" dirty="0"/>
              <a:t>July 2018</a:t>
            </a:r>
          </a:p>
          <a:p>
            <a:pPr marL="0" indent="0">
              <a:buFont typeface="Playfair Display"/>
              <a:buNone/>
            </a:pPr>
            <a:endParaRPr lang="en-US" sz="900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Playfair Display"/>
              <a:buNone/>
            </a:pPr>
            <a:endParaRPr lang="en-US" sz="900" dirty="0"/>
          </a:p>
        </p:txBody>
      </p:sp>
      <p:grpSp>
        <p:nvGrpSpPr>
          <p:cNvPr id="35" name="Google Shape;90;p16"/>
          <p:cNvGrpSpPr/>
          <p:nvPr/>
        </p:nvGrpSpPr>
        <p:grpSpPr>
          <a:xfrm>
            <a:off x="6349015" y="2719283"/>
            <a:ext cx="196200" cy="1404905"/>
            <a:chOff x="6045475" y="2768371"/>
            <a:chExt cx="196200" cy="1404905"/>
          </a:xfrm>
        </p:grpSpPr>
        <p:cxnSp>
          <p:nvCxnSpPr>
            <p:cNvPr id="36" name="Google Shape;91;p16"/>
            <p:cNvCxnSpPr/>
            <p:nvPr/>
          </p:nvCxnSpPr>
          <p:spPr>
            <a:xfrm>
              <a:off x="6143575" y="2964276"/>
              <a:ext cx="0" cy="12090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sp>
          <p:nvSpPr>
            <p:cNvPr id="37" name="Google Shape;92;p16"/>
            <p:cNvSpPr/>
            <p:nvPr/>
          </p:nvSpPr>
          <p:spPr>
            <a:xfrm>
              <a:off x="6045475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8" name="Google Shape;93;p16"/>
          <p:cNvSpPr txBox="1">
            <a:spLocks/>
          </p:cNvSpPr>
          <p:nvPr/>
        </p:nvSpPr>
        <p:spPr>
          <a:xfrm>
            <a:off x="6507430" y="3493197"/>
            <a:ext cx="1261192" cy="825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indent="0">
              <a:buNone/>
            </a:pPr>
            <a:r>
              <a:rPr lang="en-US" sz="900" b="1" dirty="0"/>
              <a:t>Regional meeting WB6 for national Gender Agencies </a:t>
            </a:r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900" dirty="0"/>
              <a:t>September 2018 </a:t>
            </a:r>
          </a:p>
        </p:txBody>
      </p:sp>
      <p:grpSp>
        <p:nvGrpSpPr>
          <p:cNvPr id="39" name="Google Shape;86;p16"/>
          <p:cNvGrpSpPr/>
          <p:nvPr/>
        </p:nvGrpSpPr>
        <p:grpSpPr>
          <a:xfrm>
            <a:off x="7085897" y="1458941"/>
            <a:ext cx="196200" cy="1404900"/>
            <a:chOff x="4279200" y="1559371"/>
            <a:chExt cx="196200" cy="1404900"/>
          </a:xfrm>
        </p:grpSpPr>
        <p:cxnSp>
          <p:nvCxnSpPr>
            <p:cNvPr id="40" name="Google Shape;87;p16"/>
            <p:cNvCxnSpPr>
              <a:stCxn id="41" idx="0"/>
            </p:cNvCxnSpPr>
            <p:nvPr/>
          </p:nvCxnSpPr>
          <p:spPr>
            <a:xfrm rot="10800000">
              <a:off x="4377300" y="1559371"/>
              <a:ext cx="0" cy="12090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sp>
          <p:nvSpPr>
            <p:cNvPr id="41" name="Google Shape;88;p16"/>
            <p:cNvSpPr/>
            <p:nvPr/>
          </p:nvSpPr>
          <p:spPr>
            <a:xfrm>
              <a:off x="4279200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42" name="Google Shape;89;p16"/>
          <p:cNvSpPr txBox="1">
            <a:spLocks/>
          </p:cNvSpPr>
          <p:nvPr/>
        </p:nvSpPr>
        <p:spPr>
          <a:xfrm>
            <a:off x="8034382" y="3494332"/>
            <a:ext cx="1213504" cy="1057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indent="0">
              <a:buNone/>
            </a:pPr>
            <a:r>
              <a:rPr lang="en-US" sz="900" b="1" dirty="0"/>
              <a:t>Albania lead the “Regional Forum on SDG” UNECE region</a:t>
            </a:r>
          </a:p>
          <a:p>
            <a:pPr marL="0" indent="0">
              <a:buFont typeface="Playfair Display"/>
              <a:buNone/>
            </a:pPr>
            <a:endParaRPr lang="en-US" sz="900" dirty="0"/>
          </a:p>
          <a:p>
            <a:pPr marL="0" indent="0">
              <a:buFont typeface="Playfair Display"/>
              <a:buNone/>
            </a:pPr>
            <a:r>
              <a:rPr lang="en-US" sz="900" dirty="0"/>
              <a:t>March 2019</a:t>
            </a:r>
          </a:p>
          <a:p>
            <a:pPr marL="0" indent="0">
              <a:buFont typeface="Playfair Display"/>
              <a:buNone/>
            </a:pPr>
            <a:endParaRPr lang="en-US" sz="900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Playfair Display"/>
              <a:buNone/>
            </a:pPr>
            <a:endParaRPr lang="en-US" sz="900" dirty="0"/>
          </a:p>
        </p:txBody>
      </p:sp>
      <p:grpSp>
        <p:nvGrpSpPr>
          <p:cNvPr id="43" name="Google Shape;90;p16"/>
          <p:cNvGrpSpPr/>
          <p:nvPr/>
        </p:nvGrpSpPr>
        <p:grpSpPr>
          <a:xfrm>
            <a:off x="7906195" y="2753650"/>
            <a:ext cx="196200" cy="1404905"/>
            <a:chOff x="6045475" y="2768371"/>
            <a:chExt cx="196200" cy="1404905"/>
          </a:xfrm>
        </p:grpSpPr>
        <p:cxnSp>
          <p:nvCxnSpPr>
            <p:cNvPr id="44" name="Google Shape;91;p16"/>
            <p:cNvCxnSpPr/>
            <p:nvPr/>
          </p:nvCxnSpPr>
          <p:spPr>
            <a:xfrm>
              <a:off x="6143575" y="2964276"/>
              <a:ext cx="0" cy="1209000"/>
            </a:xfrm>
            <a:prstGeom prst="straightConnector1">
              <a:avLst/>
            </a:prstGeom>
            <a:noFill/>
            <a:ln w="19050" cap="flat" cmpd="sng">
              <a:solidFill>
                <a:schemeClr val="accent5"/>
              </a:solidFill>
              <a:prstDash val="solid"/>
              <a:round/>
              <a:headEnd type="none" w="sm" len="sm"/>
              <a:tailEnd type="oval" w="med" len="med"/>
            </a:ln>
          </p:spPr>
        </p:cxnSp>
        <p:sp>
          <p:nvSpPr>
            <p:cNvPr id="45" name="Google Shape;92;p16"/>
            <p:cNvSpPr/>
            <p:nvPr/>
          </p:nvSpPr>
          <p:spPr>
            <a:xfrm>
              <a:off x="6045475" y="2768371"/>
              <a:ext cx="196200" cy="19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49" name="Google Shape;93;p16"/>
          <p:cNvSpPr txBox="1">
            <a:spLocks/>
          </p:cNvSpPr>
          <p:nvPr/>
        </p:nvSpPr>
        <p:spPr>
          <a:xfrm>
            <a:off x="7313872" y="1703427"/>
            <a:ext cx="1065968" cy="859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 b="0" i="0" u="none" strike="noStrike" cap="none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marL="0" indent="0">
              <a:buNone/>
            </a:pPr>
            <a:r>
              <a:rPr lang="en-US" sz="900" b="1" dirty="0"/>
              <a:t>SDG Acceleration Fund approval concept </a:t>
            </a:r>
          </a:p>
          <a:p>
            <a:pPr marL="0" indent="0">
              <a:buNone/>
            </a:pPr>
            <a:endParaRPr lang="en-US" sz="900" b="1" dirty="0"/>
          </a:p>
          <a:p>
            <a:pPr marL="0" indent="0">
              <a:buNone/>
            </a:pPr>
            <a:r>
              <a:rPr lang="en-US" sz="900" dirty="0"/>
              <a:t>December 2018</a:t>
            </a:r>
          </a:p>
        </p:txBody>
      </p:sp>
    </p:spTree>
    <p:extLst>
      <p:ext uri="{BB962C8B-B14F-4D97-AF65-F5344CB8AC3E}">
        <p14:creationId xmlns:p14="http://schemas.microsoft.com/office/powerpoint/2010/main" val="1059269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476932"/>
          </a:xfrm>
        </p:spPr>
        <p:txBody>
          <a:bodyPr/>
          <a:lstStyle/>
          <a:p>
            <a:r>
              <a:rPr lang="en-GB" sz="1800" b="1" dirty="0"/>
              <a:t>Institutional responsibility for SDG implementation in Albania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493" y="952187"/>
            <a:ext cx="6476369" cy="40127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8342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4927" y="562104"/>
            <a:ext cx="15295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Stakeholders </a:t>
            </a:r>
          </a:p>
          <a:p>
            <a:pPr algn="ctr"/>
            <a:endParaRPr lang="en-US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 dirty="0"/>
          </a:p>
        </p:txBody>
      </p:sp>
      <p:pic>
        <p:nvPicPr>
          <p:cNvPr id="2052" name="Picture 4" descr="Image result for agenda 2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257" y="1751533"/>
            <a:ext cx="2428927" cy="242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010121" y="2327563"/>
            <a:ext cx="1284694" cy="717917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latin typeface="Aharoni" panose="02010803020104030203" pitchFamily="2" charset="-79"/>
                <a:cs typeface="Aharoni" panose="02010803020104030203" pitchFamily="2" charset="-79"/>
              </a:rPr>
              <a:t>Government </a:t>
            </a:r>
          </a:p>
        </p:txBody>
      </p:sp>
      <p:sp>
        <p:nvSpPr>
          <p:cNvPr id="10" name="Oval 9"/>
          <p:cNvSpPr/>
          <p:nvPr/>
        </p:nvSpPr>
        <p:spPr>
          <a:xfrm>
            <a:off x="1000044" y="3587068"/>
            <a:ext cx="1284694" cy="717917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/>
              <a:t>Businesses</a:t>
            </a:r>
          </a:p>
        </p:txBody>
      </p:sp>
      <p:sp>
        <p:nvSpPr>
          <p:cNvPr id="11" name="Oval 10"/>
          <p:cNvSpPr/>
          <p:nvPr/>
        </p:nvSpPr>
        <p:spPr>
          <a:xfrm>
            <a:off x="1007601" y="1145983"/>
            <a:ext cx="1284694" cy="71791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Aharoni" panose="02010803020104030203" pitchFamily="2" charset="-79"/>
                <a:cs typeface="Aharoni" panose="02010803020104030203" pitchFamily="2" charset="-79"/>
              </a:rPr>
              <a:t>Parliament </a:t>
            </a:r>
          </a:p>
        </p:txBody>
      </p:sp>
      <p:sp>
        <p:nvSpPr>
          <p:cNvPr id="13" name="Oval 12"/>
          <p:cNvSpPr/>
          <p:nvPr/>
        </p:nvSpPr>
        <p:spPr>
          <a:xfrm>
            <a:off x="6089703" y="3580771"/>
            <a:ext cx="1284694" cy="71791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Academia (Universities&amp; Schools)  </a:t>
            </a:r>
          </a:p>
        </p:txBody>
      </p:sp>
      <p:sp>
        <p:nvSpPr>
          <p:cNvPr id="14" name="Oval 13"/>
          <p:cNvSpPr/>
          <p:nvPr/>
        </p:nvSpPr>
        <p:spPr>
          <a:xfrm>
            <a:off x="6090963" y="2297334"/>
            <a:ext cx="1284694" cy="7179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Civil society </a:t>
            </a:r>
          </a:p>
        </p:txBody>
      </p:sp>
      <p:cxnSp>
        <p:nvCxnSpPr>
          <p:cNvPr id="8" name="Straight Arrow Connector 7"/>
          <p:cNvCxnSpPr>
            <a:stCxn id="11" idx="4"/>
            <a:endCxn id="5" idx="0"/>
          </p:cNvCxnSpPr>
          <p:nvPr/>
        </p:nvCxnSpPr>
        <p:spPr>
          <a:xfrm>
            <a:off x="1649948" y="1863900"/>
            <a:ext cx="2520" cy="4636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Brace 15"/>
          <p:cNvSpPr/>
          <p:nvPr/>
        </p:nvSpPr>
        <p:spPr>
          <a:xfrm>
            <a:off x="7481455" y="1330036"/>
            <a:ext cx="151140" cy="32721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93052" y="2524046"/>
            <a:ext cx="13678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Regional and International Cooperation </a:t>
            </a:r>
          </a:p>
        </p:txBody>
      </p:sp>
      <p:cxnSp>
        <p:nvCxnSpPr>
          <p:cNvPr id="19" name="Straight Arrow Connector 18"/>
          <p:cNvCxnSpPr>
            <a:stCxn id="5" idx="6"/>
          </p:cNvCxnSpPr>
          <p:nvPr/>
        </p:nvCxnSpPr>
        <p:spPr>
          <a:xfrm flipV="1">
            <a:off x="2294815" y="2686521"/>
            <a:ext cx="800442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6"/>
          </p:cNvCxnSpPr>
          <p:nvPr/>
        </p:nvCxnSpPr>
        <p:spPr>
          <a:xfrm flipV="1">
            <a:off x="2284738" y="3521574"/>
            <a:ext cx="810519" cy="4244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2"/>
          </p:cNvCxnSpPr>
          <p:nvPr/>
        </p:nvCxnSpPr>
        <p:spPr>
          <a:xfrm flipH="1" flipV="1">
            <a:off x="5335260" y="3673975"/>
            <a:ext cx="754443" cy="265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4" idx="2"/>
          </p:cNvCxnSpPr>
          <p:nvPr/>
        </p:nvCxnSpPr>
        <p:spPr>
          <a:xfrm flipH="1">
            <a:off x="5501514" y="2656293"/>
            <a:ext cx="58944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4"/>
          </p:cNvCxnSpPr>
          <p:nvPr/>
        </p:nvCxnSpPr>
        <p:spPr>
          <a:xfrm>
            <a:off x="6733310" y="3015251"/>
            <a:ext cx="0" cy="50632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52468" y="3045480"/>
            <a:ext cx="0" cy="4760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Straight Arrow Connector 2048"/>
          <p:cNvCxnSpPr/>
          <p:nvPr/>
        </p:nvCxnSpPr>
        <p:spPr>
          <a:xfrm>
            <a:off x="2294815" y="4199848"/>
            <a:ext cx="385660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Straight Arrow Connector 2057"/>
          <p:cNvCxnSpPr/>
          <p:nvPr/>
        </p:nvCxnSpPr>
        <p:spPr>
          <a:xfrm flipV="1">
            <a:off x="2096599" y="2350235"/>
            <a:ext cx="4304201" cy="522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Straight Arrow Connector 2059"/>
          <p:cNvCxnSpPr/>
          <p:nvPr/>
        </p:nvCxnSpPr>
        <p:spPr>
          <a:xfrm>
            <a:off x="2259550" y="2901898"/>
            <a:ext cx="3891868" cy="79030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Straight Arrow Connector 2061"/>
          <p:cNvCxnSpPr>
            <a:stCxn id="10" idx="7"/>
          </p:cNvCxnSpPr>
          <p:nvPr/>
        </p:nvCxnSpPr>
        <p:spPr>
          <a:xfrm flipV="1">
            <a:off x="2096599" y="2910114"/>
            <a:ext cx="4054819" cy="78209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674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07975" y="312738"/>
            <a:ext cx="3757704" cy="63189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T</a:t>
            </a:r>
            <a:r>
              <a:rPr lang="en" sz="3600" dirty="0"/>
              <a:t>o Dos </a:t>
            </a:r>
            <a:endParaRPr sz="3600" dirty="0"/>
          </a:p>
        </p:txBody>
      </p:sp>
      <p:sp>
        <p:nvSpPr>
          <p:cNvPr id="81" name="Google Shape;81;p16"/>
          <p:cNvSpPr txBox="1">
            <a:spLocks noGrp="1"/>
          </p:cNvSpPr>
          <p:nvPr>
            <p:ph type="subTitle" idx="1"/>
          </p:nvPr>
        </p:nvSpPr>
        <p:spPr>
          <a:xfrm>
            <a:off x="155575" y="1137943"/>
            <a:ext cx="4045200" cy="304109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62890" lvl="1" indent="-171450" algn="l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1000" dirty="0"/>
              <a:t>Design of a “Vision 2030 on sustainable development);</a:t>
            </a:r>
          </a:p>
          <a:p>
            <a:pPr marL="262890" lvl="1" indent="-171450" algn="l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1000" dirty="0"/>
              <a:t>Work on the mid-term review and assessment of the GoA-UN Programme of Cooperation for Sustainable Development (2017-2021) and the design of its successor;</a:t>
            </a:r>
            <a:endParaRPr lang="en-US" sz="1000" dirty="0"/>
          </a:p>
          <a:p>
            <a:pPr marL="262890" lvl="1" indent="-171450" algn="l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1000" dirty="0"/>
              <a:t>Continuing improvements in Albania’s official statistics, as well as in other national systems for monitoring development results;</a:t>
            </a:r>
          </a:p>
          <a:p>
            <a:pPr marL="262890" lvl="1" indent="-171450" algn="l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1000" dirty="0"/>
              <a:t>Include Civil Society </a:t>
            </a:r>
          </a:p>
          <a:p>
            <a:pPr marL="262890" lvl="1" indent="-171450" algn="l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1000" dirty="0"/>
              <a:t>Include Business and business association </a:t>
            </a:r>
          </a:p>
          <a:p>
            <a:pPr marL="262890" lvl="1" indent="-171450" algn="l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1000" dirty="0"/>
              <a:t>Set supporting strategy from Academia</a:t>
            </a:r>
          </a:p>
          <a:p>
            <a:pPr marL="262890" lvl="1" indent="-171450" algn="l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1000" dirty="0"/>
              <a:t>Fund the SDG Acceleration Fund </a:t>
            </a:r>
          </a:p>
          <a:p>
            <a:pPr marL="262890" lvl="1" indent="-171450" algn="l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GB" sz="1000" dirty="0"/>
              <a:t>WB6 SGD perspective/Hub </a:t>
            </a:r>
          </a:p>
          <a:p>
            <a:pPr marL="262890" lvl="1" indent="-171450" algn="l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US" sz="1000" dirty="0"/>
          </a:p>
          <a:p>
            <a:pPr marL="262890" lvl="1" indent="-171450" algn="l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GB" sz="1000" dirty="0"/>
          </a:p>
          <a:p>
            <a:pPr marL="91440" lvl="1" indent="285750" algn="l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US" sz="1000" dirty="0"/>
          </a:p>
          <a:p>
            <a:pPr marL="91440" lvl="1" indent="-285750" algn="l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GB" sz="1000" dirty="0"/>
          </a:p>
          <a:p>
            <a:pPr marL="882650" lvl="1" indent="-285750" algn="l">
              <a:buFont typeface="Wingdings" panose="05000000000000000000" pitchFamily="2" charset="2"/>
              <a:buChar char="q"/>
            </a:pPr>
            <a:endParaRPr lang="en-US" sz="1000" dirty="0"/>
          </a:p>
        </p:txBody>
      </p:sp>
      <p:pic>
        <p:nvPicPr>
          <p:cNvPr id="5" name="Picture 2" descr="Image result for laguna e nartes alban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329" y="-1"/>
            <a:ext cx="4594671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Image result for narte albania, flaming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AutoShape 4" descr="Image result for narte albania, flaming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Image result for narte albania, flamingo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 txBox="1">
            <a:spLocks noGrp="1"/>
          </p:cNvSpPr>
          <p:nvPr>
            <p:ph type="title"/>
          </p:nvPr>
        </p:nvSpPr>
        <p:spPr>
          <a:xfrm>
            <a:off x="311700" y="1526518"/>
            <a:ext cx="2808000" cy="57826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/>
              <a:t>Contact</a:t>
            </a:r>
            <a:endParaRPr sz="1800" dirty="0"/>
          </a:p>
        </p:txBody>
      </p:sp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>
          <a:xfrm>
            <a:off x="281472" y="2145302"/>
            <a:ext cx="2703553" cy="23133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2"/>
                </a:solidFill>
              </a:rPr>
              <a:t>Senida MESI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Former Deputy PM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2"/>
                </a:solidFill>
              </a:rPr>
              <a:t>Member of P</a:t>
            </a:r>
            <a:r>
              <a:rPr lang="en-US" b="1" dirty="0">
                <a:solidFill>
                  <a:schemeClr val="dk2"/>
                </a:solidFill>
              </a:rPr>
              <a:t>a</a:t>
            </a:r>
            <a:r>
              <a:rPr lang="en" b="1" dirty="0">
                <a:solidFill>
                  <a:schemeClr val="dk2"/>
                </a:solidFill>
              </a:rPr>
              <a:t>rliament of Albania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senidamesi@gmail.com </a:t>
            </a:r>
            <a:r>
              <a:rPr lang="en-US" sz="1100" dirty="0"/>
              <a:t>senida.mesi@parlament.al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/>
              <a:t>Mob: +355 692046183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 dirty="0"/>
          </a:p>
        </p:txBody>
      </p:sp>
      <p:sp>
        <p:nvSpPr>
          <p:cNvPr id="3" name="TextBox 2"/>
          <p:cNvSpPr txBox="1"/>
          <p:nvPr/>
        </p:nvSpPr>
        <p:spPr>
          <a:xfrm>
            <a:off x="642348" y="794175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Thank you 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063" y="511129"/>
            <a:ext cx="5593459" cy="4166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235694"/>
      </p:ext>
    </p:extLst>
  </p:cSld>
  <p:clrMapOvr>
    <a:masterClrMapping/>
  </p:clrMapOvr>
</p:sld>
</file>

<file path=ppt/theme/theme1.xml><?xml version="1.0" encoding="utf-8"?>
<a:theme xmlns:a="http://schemas.openxmlformats.org/drawingml/2006/main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381</Words>
  <Application>Microsoft Office PowerPoint</Application>
  <PresentationFormat>On-screen Show (16:9)</PresentationFormat>
  <Paragraphs>109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Playfair Display</vt:lpstr>
      <vt:lpstr>Wingdings</vt:lpstr>
      <vt:lpstr>Montserrat</vt:lpstr>
      <vt:lpstr>Aharoni</vt:lpstr>
      <vt:lpstr>Oswald</vt:lpstr>
      <vt:lpstr>Arial</vt:lpstr>
      <vt:lpstr>Pop</vt:lpstr>
      <vt:lpstr>PowerPoint Presentation</vt:lpstr>
      <vt:lpstr>PowerPoint Presentation</vt:lpstr>
      <vt:lpstr>PowerPoint Presentation</vt:lpstr>
      <vt:lpstr>PowerPoint Presentation</vt:lpstr>
      <vt:lpstr>SDGs Milestones 2016-2018 </vt:lpstr>
      <vt:lpstr>Institutional responsibility for SDG implementation in Albania</vt:lpstr>
      <vt:lpstr>PowerPoint Presentation</vt:lpstr>
      <vt:lpstr>To Dos 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Achieving Agenda 2030, SDGs Impementatiion, integration, inclusivness  Republic of Albania Case</dc:title>
  <dc:creator>Kimberly Hotel Guest</dc:creator>
  <cp:lastModifiedBy>Mamadou Kane</cp:lastModifiedBy>
  <cp:revision>16</cp:revision>
  <cp:lastPrinted>2019-07-12T16:37:48Z</cp:lastPrinted>
  <dcterms:modified xsi:type="dcterms:W3CDTF">2019-07-12T18:50:12Z</dcterms:modified>
</cp:coreProperties>
</file>