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61" r:id="rId4"/>
    <p:sldId id="257" r:id="rId5"/>
    <p:sldId id="263" r:id="rId6"/>
    <p:sldId id="258" r:id="rId7"/>
    <p:sldId id="259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58E42-5E25-4503-88EC-5D3CF5A675A8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1EA18-FC9B-4343-BC1B-8EF8D611EE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0243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86" algn="l"/>
                <a:tab pos="1320973" algn="l"/>
                <a:tab pos="1981459" algn="l"/>
                <a:tab pos="2641945" algn="l"/>
              </a:tabLst>
              <a:defRPr>
                <a:solidFill>
                  <a:schemeClr val="bg1"/>
                </a:solidFill>
                <a:latin typeface="Arial" charset="0"/>
                <a:cs typeface="Tahoma" pitchFamily="34" charset="0"/>
              </a:defRPr>
            </a:lvl1pPr>
            <a:lvl2pPr marL="677868" indent="-260718" eaLnBrk="0">
              <a:tabLst>
                <a:tab pos="660486" algn="l"/>
                <a:tab pos="1320973" algn="l"/>
                <a:tab pos="1981459" algn="l"/>
                <a:tab pos="2641945" algn="l"/>
              </a:tabLst>
              <a:defRPr>
                <a:solidFill>
                  <a:schemeClr val="bg1"/>
                </a:solidFill>
                <a:latin typeface="Arial" charset="0"/>
                <a:cs typeface="Tahoma" pitchFamily="34" charset="0"/>
              </a:defRPr>
            </a:lvl2pPr>
            <a:lvl3pPr marL="1042873" indent="-208575" eaLnBrk="0">
              <a:tabLst>
                <a:tab pos="660486" algn="l"/>
                <a:tab pos="1320973" algn="l"/>
                <a:tab pos="1981459" algn="l"/>
                <a:tab pos="2641945" algn="l"/>
              </a:tabLst>
              <a:defRPr>
                <a:solidFill>
                  <a:schemeClr val="bg1"/>
                </a:solidFill>
                <a:latin typeface="Arial" charset="0"/>
                <a:cs typeface="Tahoma" pitchFamily="34" charset="0"/>
              </a:defRPr>
            </a:lvl3pPr>
            <a:lvl4pPr marL="1460022" indent="-208575" eaLnBrk="0">
              <a:tabLst>
                <a:tab pos="660486" algn="l"/>
                <a:tab pos="1320973" algn="l"/>
                <a:tab pos="1981459" algn="l"/>
                <a:tab pos="2641945" algn="l"/>
              </a:tabLst>
              <a:defRPr>
                <a:solidFill>
                  <a:schemeClr val="bg1"/>
                </a:solidFill>
                <a:latin typeface="Arial" charset="0"/>
                <a:cs typeface="Tahoma" pitchFamily="34" charset="0"/>
              </a:defRPr>
            </a:lvl4pPr>
            <a:lvl5pPr marL="1877172" indent="-208575" eaLnBrk="0">
              <a:tabLst>
                <a:tab pos="660486" algn="l"/>
                <a:tab pos="1320973" algn="l"/>
                <a:tab pos="1981459" algn="l"/>
                <a:tab pos="2641945" algn="l"/>
              </a:tabLst>
              <a:defRPr>
                <a:solidFill>
                  <a:schemeClr val="bg1"/>
                </a:solidFill>
                <a:latin typeface="Arial" charset="0"/>
                <a:cs typeface="Tahoma" pitchFamily="34" charset="0"/>
              </a:defRPr>
            </a:lvl5pPr>
            <a:lvl6pPr marL="2294321" indent="-208575" defTabSz="417149" eaLnBrk="0" fontAlgn="base" hangingPunct="0">
              <a:lnSpc>
                <a:spcPct val="5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660486" algn="l"/>
                <a:tab pos="1320973" algn="l"/>
                <a:tab pos="1981459" algn="l"/>
                <a:tab pos="2641945" algn="l"/>
              </a:tabLst>
              <a:defRPr>
                <a:solidFill>
                  <a:schemeClr val="bg1"/>
                </a:solidFill>
                <a:latin typeface="Arial" charset="0"/>
                <a:cs typeface="Tahoma" pitchFamily="34" charset="0"/>
              </a:defRPr>
            </a:lvl6pPr>
            <a:lvl7pPr marL="2711470" indent="-208575" defTabSz="417149" eaLnBrk="0" fontAlgn="base" hangingPunct="0">
              <a:lnSpc>
                <a:spcPct val="5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660486" algn="l"/>
                <a:tab pos="1320973" algn="l"/>
                <a:tab pos="1981459" algn="l"/>
                <a:tab pos="2641945" algn="l"/>
              </a:tabLst>
              <a:defRPr>
                <a:solidFill>
                  <a:schemeClr val="bg1"/>
                </a:solidFill>
                <a:latin typeface="Arial" charset="0"/>
                <a:cs typeface="Tahoma" pitchFamily="34" charset="0"/>
              </a:defRPr>
            </a:lvl7pPr>
            <a:lvl8pPr marL="3128620" indent="-208575" defTabSz="417149" eaLnBrk="0" fontAlgn="base" hangingPunct="0">
              <a:lnSpc>
                <a:spcPct val="5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660486" algn="l"/>
                <a:tab pos="1320973" algn="l"/>
                <a:tab pos="1981459" algn="l"/>
                <a:tab pos="2641945" algn="l"/>
              </a:tabLst>
              <a:defRPr>
                <a:solidFill>
                  <a:schemeClr val="bg1"/>
                </a:solidFill>
                <a:latin typeface="Arial" charset="0"/>
                <a:cs typeface="Tahoma" pitchFamily="34" charset="0"/>
              </a:defRPr>
            </a:lvl8pPr>
            <a:lvl9pPr marL="3545769" indent="-208575" defTabSz="417149" eaLnBrk="0" fontAlgn="base" hangingPunct="0">
              <a:lnSpc>
                <a:spcPct val="5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660486" algn="l"/>
                <a:tab pos="1320973" algn="l"/>
                <a:tab pos="1981459" algn="l"/>
                <a:tab pos="2641945" algn="l"/>
              </a:tabLst>
              <a:defRPr>
                <a:solidFill>
                  <a:schemeClr val="bg1"/>
                </a:solidFill>
                <a:latin typeface="Arial" charset="0"/>
                <a:cs typeface="Tahoma" pitchFamily="34" charset="0"/>
              </a:defRPr>
            </a:lvl9pPr>
          </a:lstStyle>
          <a:p>
            <a:pPr eaLnBrk="1"/>
            <a:fld id="{C256AD1C-10BB-4964-99DF-3CA0F84FB72B}" type="slidenum">
              <a:rPr lang="en-AU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3</a:t>
            </a:fld>
            <a:endParaRPr lang="en-AU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95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90167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6422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015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767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7511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03301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7246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52064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1673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7998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6922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4B71A-3B25-4263-86DF-0914A3163B34}" type="datetimeFigureOut">
              <a:rPr lang="en-AU" smtClean="0"/>
              <a:t>7/01/2020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18B80-EEC8-45C8-B23A-6825E3276FD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0577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gif"/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hyperlink" Target="http://www.nobelprize.org/nobel_prizes/chemistry/laureates/1995/molina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png"/><Relationship Id="rId4" Type="http://schemas.openxmlformats.org/officeDocument/2006/relationships/hyperlink" Target="http://www.nobelprize.org/nobel_prizes/chemistry/laureates/1995/rowland.html" TargetMode="External"/><Relationship Id="rId9" Type="http://schemas.openxmlformats.org/officeDocument/2006/relationships/image" Target="../media/image6.jpeg"/><Relationship Id="rId1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4482" y="347629"/>
            <a:ext cx="9144000" cy="960738"/>
          </a:xfrm>
        </p:spPr>
        <p:txBody>
          <a:bodyPr/>
          <a:lstStyle/>
          <a:p>
            <a:r>
              <a:rPr lang="en-AU" dirty="0"/>
              <a:t>Why the GMP matters</a:t>
            </a:r>
          </a:p>
        </p:txBody>
      </p:sp>
    </p:spTree>
    <p:extLst>
      <p:ext uri="{BB962C8B-B14F-4D97-AF65-F5344CB8AC3E}">
        <p14:creationId xmlns:p14="http://schemas.microsoft.com/office/powerpoint/2010/main" val="376171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2287" y="543484"/>
            <a:ext cx="9096194" cy="1470025"/>
          </a:xfrm>
        </p:spPr>
        <p:txBody>
          <a:bodyPr>
            <a:normAutofit fontScale="90000"/>
          </a:bodyPr>
          <a:lstStyle/>
          <a:p>
            <a:r>
              <a:rPr lang="en-AU" sz="2903" dirty="0"/>
              <a:t>Nobel Prize in Chemistry 1995 </a:t>
            </a:r>
            <a:br>
              <a:rPr lang="en-AU" sz="2903" dirty="0"/>
            </a:br>
            <a:r>
              <a:rPr lang="en-AU" sz="2903" dirty="0"/>
              <a:t>Paul </a:t>
            </a:r>
            <a:r>
              <a:rPr lang="en-AU" sz="2903" dirty="0" err="1"/>
              <a:t>Crutzen</a:t>
            </a:r>
            <a:r>
              <a:rPr lang="en-AU" sz="2903" dirty="0"/>
              <a:t>, Mario Molina and Sherwood Rowland</a:t>
            </a:r>
            <a:br>
              <a:rPr lang="en-AU" sz="2903" dirty="0"/>
            </a:br>
            <a:br>
              <a:rPr lang="en-AU" sz="2903" dirty="0"/>
            </a:br>
            <a:r>
              <a:rPr lang="en-AU" sz="2903" dirty="0"/>
              <a:t> </a:t>
            </a:r>
            <a:r>
              <a:rPr lang="en-AU" sz="2903" i="1" dirty="0"/>
              <a:t>"for their work in atmospheric chemistry, particularly concerning the formation and decomposition of ozone"</a:t>
            </a:r>
            <a:r>
              <a:rPr lang="en-AU" sz="2903" dirty="0"/>
              <a:t>.</a:t>
            </a:r>
          </a:p>
        </p:txBody>
      </p:sp>
      <p:pic>
        <p:nvPicPr>
          <p:cNvPr id="3075" name="Picture 3" descr="Mario J. Molin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608" y="-1948158202"/>
            <a:ext cx="1399827" cy="196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. Sherwood Rowland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608" y="-1948158202"/>
            <a:ext cx="1399827" cy="1961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la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608" y="-1057327326"/>
            <a:ext cx="362918" cy="47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Nobel Week Dialogu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608" y="130520903"/>
            <a:ext cx="1728181" cy="73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Meda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608" y="1523414979"/>
            <a:ext cx="362918" cy="47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Announcement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608" y="1948158201"/>
            <a:ext cx="1745463" cy="73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76" y="2455984"/>
            <a:ext cx="1397445" cy="1751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 descr="Mario Molin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05" y="135268"/>
            <a:ext cx="1397563" cy="202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F. Sherwood Rowland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64" y="4499701"/>
            <a:ext cx="1434267" cy="202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8834" y="4205488"/>
            <a:ext cx="10511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1200" dirty="0"/>
              <a:t>Paul </a:t>
            </a:r>
            <a:r>
              <a:rPr lang="en-AU" sz="1200" dirty="0" err="1"/>
              <a:t>Crutzen</a:t>
            </a:r>
            <a:r>
              <a:rPr lang="en-AU" sz="1200" dirty="0"/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0151" y="2178985"/>
            <a:ext cx="11685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1200" dirty="0"/>
              <a:t>Mario  Molina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49296" y="6462808"/>
            <a:ext cx="1194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1200" dirty="0"/>
              <a:t>Sherwood Rowland</a:t>
            </a:r>
          </a:p>
        </p:txBody>
      </p:sp>
      <p:pic>
        <p:nvPicPr>
          <p:cNvPr id="15" name="Picture 14" descr="http://www.eoearth.org/files/201801_201900/201834/cfc-ozone-puzzle-slide28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894" y="2013509"/>
            <a:ext cx="4349081" cy="271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://www.eoearth.org/files/201801_201900/201812/cfc-ozone-puzzle-slide06.g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062" y="2421726"/>
            <a:ext cx="2820965" cy="424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216951" y="4919027"/>
            <a:ext cx="4571040" cy="5949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33" b="1" dirty="0"/>
              <a:t>1985, first paper on observations of springtime losses of ozone over Antarctica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16951" y="5867902"/>
            <a:ext cx="6534214" cy="594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33" dirty="0"/>
              <a:t>linking CFC-derived chlorine to the ozone hole </a:t>
            </a:r>
          </a:p>
          <a:p>
            <a:pPr>
              <a:lnSpc>
                <a:spcPct val="100000"/>
              </a:lnSpc>
            </a:pPr>
            <a:r>
              <a:rPr lang="en-US" sz="1633" dirty="0"/>
              <a:t>with airplane observation. </a:t>
            </a:r>
            <a:endParaRPr lang="fr-FR" sz="1633" dirty="0"/>
          </a:p>
        </p:txBody>
      </p:sp>
    </p:spTree>
    <p:extLst>
      <p:ext uri="{BB962C8B-B14F-4D97-AF65-F5344CB8AC3E}">
        <p14:creationId xmlns:p14="http://schemas.microsoft.com/office/powerpoint/2010/main" val="248471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09" y="1964067"/>
            <a:ext cx="3925498" cy="459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130" name="Picture 2" descr="réactions chlore ozo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521" y="-1722361"/>
            <a:ext cx="2999724" cy="149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7344421" y="8454542"/>
            <a:ext cx="4094945" cy="48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270" dirty="0"/>
              <a:t>Dahlem </a:t>
            </a:r>
            <a:r>
              <a:rPr lang="fr-FR" sz="1270" dirty="0" err="1"/>
              <a:t>Conference</a:t>
            </a:r>
            <a:r>
              <a:rPr lang="fr-FR" sz="1270" dirty="0"/>
              <a:t>, Berlin 1982—Ralph </a:t>
            </a:r>
            <a:r>
              <a:rPr lang="fr-FR" sz="1270" dirty="0" err="1"/>
              <a:t>Cicerone</a:t>
            </a:r>
            <a:r>
              <a:rPr lang="fr-FR" sz="1270" dirty="0"/>
              <a:t>, Paul </a:t>
            </a:r>
            <a:r>
              <a:rPr lang="fr-FR" sz="1270" dirty="0" err="1"/>
              <a:t>Crutzen</a:t>
            </a:r>
            <a:r>
              <a:rPr lang="fr-FR" sz="1270" dirty="0"/>
              <a:t>, FSR and MJM </a:t>
            </a:r>
          </a:p>
        </p:txBody>
      </p:sp>
      <p:sp>
        <p:nvSpPr>
          <p:cNvPr id="4" name="Rectangle 3"/>
          <p:cNvSpPr/>
          <p:nvPr/>
        </p:nvSpPr>
        <p:spPr>
          <a:xfrm>
            <a:off x="5809454" y="3140674"/>
            <a:ext cx="5011847" cy="107721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200" b="1" dirty="0"/>
              <a:t>2050 Forecast: Ozone layer is restored…</a:t>
            </a:r>
            <a:endParaRPr lang="fr-FR" sz="3200" b="1" dirty="0"/>
          </a:p>
        </p:txBody>
      </p:sp>
      <p:sp>
        <p:nvSpPr>
          <p:cNvPr id="23" name="Title 1"/>
          <p:cNvSpPr>
            <a:spLocks noGrp="1"/>
          </p:cNvSpPr>
          <p:nvPr>
            <p:ph type="ctrTitle"/>
          </p:nvPr>
        </p:nvSpPr>
        <p:spPr>
          <a:xfrm>
            <a:off x="900409" y="499912"/>
            <a:ext cx="10294228" cy="960738"/>
          </a:xfrm>
        </p:spPr>
        <p:txBody>
          <a:bodyPr>
            <a:normAutofit fontScale="90000"/>
          </a:bodyPr>
          <a:lstStyle/>
          <a:p>
            <a:r>
              <a:rPr lang="en-AU" dirty="0"/>
              <a:t>Understanding – Acting - Checking</a:t>
            </a:r>
          </a:p>
        </p:txBody>
      </p:sp>
    </p:spTree>
    <p:extLst>
      <p:ext uri="{BB962C8B-B14F-4D97-AF65-F5344CB8AC3E}">
        <p14:creationId xmlns:p14="http://schemas.microsoft.com/office/powerpoint/2010/main" val="2565561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3661" y="554349"/>
            <a:ext cx="9144000" cy="960738"/>
          </a:xfrm>
        </p:spPr>
        <p:txBody>
          <a:bodyPr>
            <a:normAutofit fontScale="90000"/>
          </a:bodyPr>
          <a:lstStyle/>
          <a:p>
            <a:r>
              <a:rPr lang="en-AU" dirty="0"/>
              <a:t>Why the GMP matters (POPs)</a:t>
            </a:r>
            <a:br>
              <a:rPr lang="en-AU" dirty="0"/>
            </a:br>
            <a:endParaRPr lang="en-AU" sz="2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25" y="1340831"/>
            <a:ext cx="3801660" cy="250896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88344" y="3908152"/>
            <a:ext cx="3435541" cy="620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sz="1400" dirty="0" err="1"/>
              <a:t>Meironyte</a:t>
            </a:r>
            <a:r>
              <a:rPr lang="en-AU" sz="1400" dirty="0"/>
              <a:t> et al. (1999) discover  BDE47 rapidly increasing in Breastmilk from  Sweden </a:t>
            </a:r>
          </a:p>
        </p:txBody>
      </p:sp>
    </p:spTree>
    <p:extLst>
      <p:ext uri="{BB962C8B-B14F-4D97-AF65-F5344CB8AC3E}">
        <p14:creationId xmlns:p14="http://schemas.microsoft.com/office/powerpoint/2010/main" val="216318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4482" y="347629"/>
            <a:ext cx="9144000" cy="960738"/>
          </a:xfrm>
        </p:spPr>
        <p:txBody>
          <a:bodyPr/>
          <a:lstStyle/>
          <a:p>
            <a:r>
              <a:rPr lang="en-AU" dirty="0"/>
              <a:t>Why the GMP matters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25" y="1340831"/>
            <a:ext cx="3801660" cy="2508968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88344" y="3908152"/>
            <a:ext cx="3435541" cy="620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sz="1400" dirty="0" err="1"/>
              <a:t>Meironyte</a:t>
            </a:r>
            <a:r>
              <a:rPr lang="en-AU" sz="1400" dirty="0"/>
              <a:t> et al. (1999) discover  BDE47 rapidly increasing in Breastmilk from  Sweden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387" y="1482519"/>
            <a:ext cx="2425429" cy="15045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0940" y="1547654"/>
            <a:ext cx="2392773" cy="64952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5192128" y="3260258"/>
            <a:ext cx="5331588" cy="620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sz="1400" dirty="0"/>
              <a:t>In 2008 we find that PBDEs concentration </a:t>
            </a:r>
            <a:br>
              <a:rPr lang="en-AU" sz="1400" dirty="0"/>
            </a:br>
            <a:r>
              <a:rPr lang="en-AU" sz="1400" dirty="0"/>
              <a:t>are much higher in small children </a:t>
            </a:r>
            <a:br>
              <a:rPr lang="en-AU" sz="1400" dirty="0"/>
            </a:br>
            <a:r>
              <a:rPr lang="en-AU" sz="1400" dirty="0"/>
              <a:t>compared to adults (Toms et al. 2008)</a:t>
            </a:r>
          </a:p>
        </p:txBody>
      </p:sp>
      <p:sp>
        <p:nvSpPr>
          <p:cNvPr id="3" name="Right Arrow 2"/>
          <p:cNvSpPr/>
          <p:nvPr/>
        </p:nvSpPr>
        <p:spPr>
          <a:xfrm>
            <a:off x="4885818" y="2197178"/>
            <a:ext cx="952274" cy="665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3494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4482" y="347629"/>
            <a:ext cx="9144000" cy="960738"/>
          </a:xfrm>
        </p:spPr>
        <p:txBody>
          <a:bodyPr/>
          <a:lstStyle/>
          <a:p>
            <a:r>
              <a:rPr lang="en-AU" dirty="0"/>
              <a:t>Why the GMP matters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25" y="1340831"/>
            <a:ext cx="3801660" cy="250896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643643" y="3716300"/>
            <a:ext cx="4383332" cy="2085390"/>
            <a:chOff x="7200871" y="3870278"/>
            <a:chExt cx="4383332" cy="208539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00871" y="3870278"/>
              <a:ext cx="4383332" cy="190063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07763" y="5696168"/>
              <a:ext cx="3219337" cy="259500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988344" y="3908152"/>
            <a:ext cx="3435541" cy="620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sz="1400" dirty="0" err="1"/>
              <a:t>Meironyte</a:t>
            </a:r>
            <a:r>
              <a:rPr lang="en-AU" sz="1400" dirty="0"/>
              <a:t> et al. (1999) discover  BDE47 rapidly increasing in Breastmilk from  Sweden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3387" y="1482519"/>
            <a:ext cx="2425429" cy="15045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0940" y="1547654"/>
            <a:ext cx="2392773" cy="64952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5192128" y="3260258"/>
            <a:ext cx="5331588" cy="620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sz="1400" dirty="0"/>
              <a:t>In 2008 we find that PBDEs concentration </a:t>
            </a:r>
            <a:br>
              <a:rPr lang="en-AU" sz="1400" dirty="0"/>
            </a:br>
            <a:r>
              <a:rPr lang="en-AU" sz="1400" dirty="0"/>
              <a:t>are much higher in small children </a:t>
            </a:r>
            <a:br>
              <a:rPr lang="en-AU" sz="1400" dirty="0"/>
            </a:br>
            <a:r>
              <a:rPr lang="en-AU" sz="1400" dirty="0"/>
              <a:t>compared to adults (Toms et al. 2008)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285524" y="6115508"/>
            <a:ext cx="5331588" cy="620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sz="1400" b="1" dirty="0"/>
              <a:t>Last year we showed that PBDE47 has rapidly </a:t>
            </a:r>
            <a:br>
              <a:rPr lang="en-AU" sz="1400" b="1" dirty="0"/>
            </a:br>
            <a:r>
              <a:rPr lang="en-AU" sz="1400" b="1" dirty="0"/>
              <a:t>decreased in infants and children but not </a:t>
            </a:r>
            <a:br>
              <a:rPr lang="en-AU" sz="1400" b="1" dirty="0"/>
            </a:br>
            <a:r>
              <a:rPr lang="en-AU" sz="1400" b="1" dirty="0"/>
              <a:t>really in adults (Toms et al. 2018)</a:t>
            </a:r>
          </a:p>
        </p:txBody>
      </p:sp>
    </p:spTree>
    <p:extLst>
      <p:ext uri="{BB962C8B-B14F-4D97-AF65-F5344CB8AC3E}">
        <p14:creationId xmlns:p14="http://schemas.microsoft.com/office/powerpoint/2010/main" val="970542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4482" y="347629"/>
            <a:ext cx="9144000" cy="960738"/>
          </a:xfrm>
        </p:spPr>
        <p:txBody>
          <a:bodyPr/>
          <a:lstStyle/>
          <a:p>
            <a:r>
              <a:rPr lang="en-AU" dirty="0"/>
              <a:t>Why the GMP matters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25" y="1340831"/>
            <a:ext cx="3801660" cy="250896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643643" y="3716300"/>
            <a:ext cx="4383332" cy="2085390"/>
            <a:chOff x="7200871" y="3870278"/>
            <a:chExt cx="4383332" cy="208539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00871" y="3870278"/>
              <a:ext cx="4383332" cy="190063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07763" y="5696168"/>
              <a:ext cx="3219337" cy="259500"/>
            </a:xfrm>
            <a:prstGeom prst="rect">
              <a:avLst/>
            </a:prstGeom>
          </p:spPr>
        </p:pic>
      </p:grpSp>
      <p:sp>
        <p:nvSpPr>
          <p:cNvPr id="8" name="Title 1"/>
          <p:cNvSpPr txBox="1">
            <a:spLocks/>
          </p:cNvSpPr>
          <p:nvPr/>
        </p:nvSpPr>
        <p:spPr>
          <a:xfrm>
            <a:off x="988344" y="3908152"/>
            <a:ext cx="3435541" cy="620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sz="1400" dirty="0" err="1"/>
              <a:t>Meironyte</a:t>
            </a:r>
            <a:r>
              <a:rPr lang="en-AU" sz="1400" dirty="0"/>
              <a:t> et al. (1999) discover  BDE47 rapidly increasing in Breastmilk from  Sweden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3387" y="1482519"/>
            <a:ext cx="2425429" cy="15045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0940" y="1547654"/>
            <a:ext cx="2392773" cy="64952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5192128" y="3260258"/>
            <a:ext cx="5331588" cy="620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sz="1400" dirty="0"/>
              <a:t>In 2008 we find that PBDEs concentration </a:t>
            </a:r>
            <a:br>
              <a:rPr lang="en-AU" sz="1400" dirty="0"/>
            </a:br>
            <a:r>
              <a:rPr lang="en-AU" sz="1400" dirty="0"/>
              <a:t>are much higher in small children </a:t>
            </a:r>
            <a:br>
              <a:rPr lang="en-AU" sz="1400" dirty="0"/>
            </a:br>
            <a:r>
              <a:rPr lang="en-AU" sz="1400" dirty="0"/>
              <a:t>compared to adults (Toms et al. 2008)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285524" y="6115508"/>
            <a:ext cx="5331588" cy="6205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AU" sz="1400" b="1" dirty="0"/>
              <a:t>Last year we showed that PBDE47 has rapidly </a:t>
            </a:r>
            <a:br>
              <a:rPr lang="en-AU" sz="1400" b="1" dirty="0"/>
            </a:br>
            <a:r>
              <a:rPr lang="en-AU" sz="1400" b="1" dirty="0"/>
              <a:t>decreased in infants and children but not </a:t>
            </a:r>
            <a:br>
              <a:rPr lang="en-AU" sz="1400" b="1" dirty="0"/>
            </a:br>
            <a:r>
              <a:rPr lang="en-AU" sz="1400" b="1" dirty="0"/>
              <a:t>really in adults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126386" y="2595315"/>
            <a:ext cx="6714618" cy="22688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dirty="0"/>
              <a:t>Monitoring is fundamental to understanding what works and what does not work in chemical regulation</a:t>
            </a:r>
          </a:p>
        </p:txBody>
      </p:sp>
    </p:spTree>
    <p:extLst>
      <p:ext uri="{BB962C8B-B14F-4D97-AF65-F5344CB8AC3E}">
        <p14:creationId xmlns:p14="http://schemas.microsoft.com/office/powerpoint/2010/main" val="2292421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2162" y="2084448"/>
            <a:ext cx="9144000" cy="960738"/>
          </a:xfrm>
        </p:spPr>
        <p:txBody>
          <a:bodyPr>
            <a:normAutofit fontScale="90000"/>
          </a:bodyPr>
          <a:lstStyle/>
          <a:p>
            <a:r>
              <a:rPr lang="en-AU" dirty="0"/>
              <a:t>This meeting is to contribute to </a:t>
            </a:r>
            <a:br>
              <a:rPr lang="en-AU" dirty="0"/>
            </a:br>
            <a:r>
              <a:rPr lang="en-AU"/>
              <a:t>a sustainable GMP…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79115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205</Words>
  <Application>Microsoft Office PowerPoint</Application>
  <PresentationFormat>Widescreen</PresentationFormat>
  <Paragraphs>27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Why the GMP matters</vt:lpstr>
      <vt:lpstr>Nobel Prize in Chemistry 1995  Paul Crutzen, Mario Molina and Sherwood Rowland   "for their work in atmospheric chemistry, particularly concerning the formation and decomposition of ozone".</vt:lpstr>
      <vt:lpstr>Understanding – Acting - Checking</vt:lpstr>
      <vt:lpstr>Why the GMP matters (POPs) </vt:lpstr>
      <vt:lpstr>Why the GMP matters</vt:lpstr>
      <vt:lpstr>Why the GMP matters</vt:lpstr>
      <vt:lpstr>Why the GMP matters</vt:lpstr>
      <vt:lpstr>This meeting is to contribute to  a sustainable GMP…</vt:lpstr>
    </vt:vector>
  </TitlesOfParts>
  <Company>The 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the GMP matters</dc:title>
  <dc:creator>Jochen Mueller</dc:creator>
  <cp:lastModifiedBy>Angeline Djampou</cp:lastModifiedBy>
  <cp:revision>5</cp:revision>
  <dcterms:created xsi:type="dcterms:W3CDTF">2019-12-09T07:18:50Z</dcterms:created>
  <dcterms:modified xsi:type="dcterms:W3CDTF">2020-01-07T06:22:52Z</dcterms:modified>
</cp:coreProperties>
</file>