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60" r:id="rId3"/>
    <p:sldId id="263" r:id="rId4"/>
    <p:sldId id="264" r:id="rId5"/>
    <p:sldId id="265" r:id="rId6"/>
    <p:sldId id="266" r:id="rId7"/>
    <p:sldId id="267" r:id="rId8"/>
    <p:sldId id="262"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4EEF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680" autoAdjust="0"/>
    <p:restoredTop sz="59379" autoAdjust="0"/>
  </p:normalViewPr>
  <p:slideViewPr>
    <p:cSldViewPr snapToGrid="0">
      <p:cViewPr varScale="1">
        <p:scale>
          <a:sx n="68" d="100"/>
          <a:sy n="68" d="100"/>
        </p:scale>
        <p:origin x="896" y="52"/>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C764AA2-4BB7-4446-89B0-6F58226AFBD2}" type="datetimeFigureOut">
              <a:rPr lang="en-US" smtClean="0"/>
              <a:t>06/05/2021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CC0E04-8DC9-42F2-B338-EF3B52CF42FA}" type="slidenum">
              <a:rPr lang="en-US" smtClean="0"/>
              <a:t>‹#›</a:t>
            </a:fld>
            <a:endParaRPr lang="en-US"/>
          </a:p>
        </p:txBody>
      </p:sp>
    </p:spTree>
    <p:extLst>
      <p:ext uri="{BB962C8B-B14F-4D97-AF65-F5344CB8AC3E}">
        <p14:creationId xmlns:p14="http://schemas.microsoft.com/office/powerpoint/2010/main" val="18890219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200" i="1" dirty="0">
                <a:effectLst/>
                <a:latin typeface="Times New Roman" panose="02020603050405020304" pitchFamily="18" charset="0"/>
                <a:ea typeface="Times New Roman" panose="02020603050405020304" pitchFamily="18" charset="0"/>
                <a:cs typeface="Arial" panose="020B0604020202020204" pitchFamily="34" charset="0"/>
              </a:rPr>
              <a:t>1) to address the effect of the inadvertent prolongation of the term of office current Bureau of the UN Environment Assembly from February 2021 to 2 March 2022 (the final day of UNEA-5.2), thereby avoiding that the same regional group will preside both governing bodies during the period 1 July 2021 to 2 March 2022;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200" dirty="0">
                <a:effectLst/>
                <a:latin typeface="Times New Roman" panose="02020603050405020304" pitchFamily="18" charset="0"/>
                <a:ea typeface="Times New Roman" panose="02020603050405020304" pitchFamily="18" charset="0"/>
                <a:cs typeface="Arial" panose="020B0604020202020204" pitchFamily="34" charset="0"/>
              </a:rPr>
              <a:t>and/or </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200" i="1" dirty="0">
                <a:effectLst/>
                <a:latin typeface="Times New Roman" panose="02020603050405020304" pitchFamily="18" charset="0"/>
                <a:ea typeface="Times New Roman" panose="02020603050405020304" pitchFamily="18" charset="0"/>
                <a:cs typeface="Arial" panose="020B0604020202020204" pitchFamily="34" charset="0"/>
              </a:rPr>
              <a:t>2) to address a systemic issue to avoid or minimize a situation whereby the same regional group will preside both governing bodies at any given time, by seeking to permanently align the terms of office for the CPR Bureau with that of the UNEA Bureau. </a:t>
            </a:r>
            <a:endParaRPr lang="en-US" sz="12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92CC0E04-8DC9-42F2-B338-EF3B52CF42FA}" type="slidenum">
              <a:rPr lang="en-US" smtClean="0"/>
              <a:t>2</a:t>
            </a:fld>
            <a:endParaRPr lang="en-US"/>
          </a:p>
        </p:txBody>
      </p:sp>
    </p:spTree>
    <p:extLst>
      <p:ext uri="{BB962C8B-B14F-4D97-AF65-F5344CB8AC3E}">
        <p14:creationId xmlns:p14="http://schemas.microsoft.com/office/powerpoint/2010/main" val="39416858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2CC0E04-8DC9-42F2-B338-EF3B52CF42FA}" type="slidenum">
              <a:rPr lang="en-US" smtClean="0"/>
              <a:t>3</a:t>
            </a:fld>
            <a:endParaRPr lang="en-US"/>
          </a:p>
        </p:txBody>
      </p:sp>
    </p:spTree>
    <p:extLst>
      <p:ext uri="{BB962C8B-B14F-4D97-AF65-F5344CB8AC3E}">
        <p14:creationId xmlns:p14="http://schemas.microsoft.com/office/powerpoint/2010/main" val="24780579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2CC0E04-8DC9-42F2-B338-EF3B52CF42FA}" type="slidenum">
              <a:rPr lang="en-US" smtClean="0"/>
              <a:t>4</a:t>
            </a:fld>
            <a:endParaRPr lang="en-US"/>
          </a:p>
        </p:txBody>
      </p:sp>
    </p:spTree>
    <p:extLst>
      <p:ext uri="{BB962C8B-B14F-4D97-AF65-F5344CB8AC3E}">
        <p14:creationId xmlns:p14="http://schemas.microsoft.com/office/powerpoint/2010/main" val="19235884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2CC0E04-8DC9-42F2-B338-EF3B52CF42FA}" type="slidenum">
              <a:rPr lang="en-US" smtClean="0"/>
              <a:t>5</a:t>
            </a:fld>
            <a:endParaRPr lang="en-US"/>
          </a:p>
        </p:txBody>
      </p:sp>
    </p:spTree>
    <p:extLst>
      <p:ext uri="{BB962C8B-B14F-4D97-AF65-F5344CB8AC3E}">
        <p14:creationId xmlns:p14="http://schemas.microsoft.com/office/powerpoint/2010/main" val="17774962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2CC0E04-8DC9-42F2-B338-EF3B52CF42FA}" type="slidenum">
              <a:rPr lang="en-US" smtClean="0"/>
              <a:t>6</a:t>
            </a:fld>
            <a:endParaRPr lang="en-US"/>
          </a:p>
        </p:txBody>
      </p:sp>
    </p:spTree>
    <p:extLst>
      <p:ext uri="{BB962C8B-B14F-4D97-AF65-F5344CB8AC3E}">
        <p14:creationId xmlns:p14="http://schemas.microsoft.com/office/powerpoint/2010/main" val="18986842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2CC0E04-8DC9-42F2-B338-EF3B52CF42FA}" type="slidenum">
              <a:rPr lang="en-US" smtClean="0"/>
              <a:t>7</a:t>
            </a:fld>
            <a:endParaRPr lang="en-US"/>
          </a:p>
        </p:txBody>
      </p:sp>
    </p:spTree>
    <p:extLst>
      <p:ext uri="{BB962C8B-B14F-4D97-AF65-F5344CB8AC3E}">
        <p14:creationId xmlns:p14="http://schemas.microsoft.com/office/powerpoint/2010/main" val="18441191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6D6A46-77AF-4021-A52D-FCC5FA09F42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BC93197-4821-4BA0-AD5F-EA1798C7004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4F6FB07-50C2-44B7-8A07-4715AD33AC46}"/>
              </a:ext>
            </a:extLst>
          </p:cNvPr>
          <p:cNvSpPr>
            <a:spLocks noGrp="1"/>
          </p:cNvSpPr>
          <p:nvPr>
            <p:ph type="dt" sz="half" idx="10"/>
          </p:nvPr>
        </p:nvSpPr>
        <p:spPr/>
        <p:txBody>
          <a:bodyPr/>
          <a:lstStyle/>
          <a:p>
            <a:fld id="{18538566-11A1-4D7A-B89A-8EEE675B9BF0}" type="datetimeFigureOut">
              <a:rPr lang="en-US" smtClean="0"/>
              <a:t>06/05/2021</a:t>
            </a:fld>
            <a:endParaRPr lang="en-US"/>
          </a:p>
        </p:txBody>
      </p:sp>
      <p:sp>
        <p:nvSpPr>
          <p:cNvPr id="5" name="Footer Placeholder 4">
            <a:extLst>
              <a:ext uri="{FF2B5EF4-FFF2-40B4-BE49-F238E27FC236}">
                <a16:creationId xmlns:a16="http://schemas.microsoft.com/office/drawing/2014/main" id="{5E6F4684-094D-409A-A7F8-CBA713D40A4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576DE51-DA4B-4EC8-8472-1D3F48117C9E}"/>
              </a:ext>
            </a:extLst>
          </p:cNvPr>
          <p:cNvSpPr>
            <a:spLocks noGrp="1"/>
          </p:cNvSpPr>
          <p:nvPr>
            <p:ph type="sldNum" sz="quarter" idx="12"/>
          </p:nvPr>
        </p:nvSpPr>
        <p:spPr/>
        <p:txBody>
          <a:bodyPr/>
          <a:lstStyle/>
          <a:p>
            <a:fld id="{82CD1B0B-3507-4CD1-ACF3-58E6863289DE}" type="slidenum">
              <a:rPr lang="en-US" smtClean="0"/>
              <a:t>‹#›</a:t>
            </a:fld>
            <a:endParaRPr lang="en-US"/>
          </a:p>
        </p:txBody>
      </p:sp>
    </p:spTree>
    <p:extLst>
      <p:ext uri="{BB962C8B-B14F-4D97-AF65-F5344CB8AC3E}">
        <p14:creationId xmlns:p14="http://schemas.microsoft.com/office/powerpoint/2010/main" val="35849662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35B001-AA7F-4AAE-981C-0554CFFCB38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652E251-9A5F-4BC2-9CC5-30089BF8A61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5C7EBEE-5243-4190-89CE-A2D3DEB60C96}"/>
              </a:ext>
            </a:extLst>
          </p:cNvPr>
          <p:cNvSpPr>
            <a:spLocks noGrp="1"/>
          </p:cNvSpPr>
          <p:nvPr>
            <p:ph type="dt" sz="half" idx="10"/>
          </p:nvPr>
        </p:nvSpPr>
        <p:spPr/>
        <p:txBody>
          <a:bodyPr/>
          <a:lstStyle/>
          <a:p>
            <a:fld id="{18538566-11A1-4D7A-B89A-8EEE675B9BF0}" type="datetimeFigureOut">
              <a:rPr lang="en-US" smtClean="0"/>
              <a:t>06/05/2021</a:t>
            </a:fld>
            <a:endParaRPr lang="en-US"/>
          </a:p>
        </p:txBody>
      </p:sp>
      <p:sp>
        <p:nvSpPr>
          <p:cNvPr id="5" name="Footer Placeholder 4">
            <a:extLst>
              <a:ext uri="{FF2B5EF4-FFF2-40B4-BE49-F238E27FC236}">
                <a16:creationId xmlns:a16="http://schemas.microsoft.com/office/drawing/2014/main" id="{74C3BD93-4A5B-49A2-9367-6CF99DDB2AE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B3BE480-C580-4CE8-8FD2-CC308D1DC1B2}"/>
              </a:ext>
            </a:extLst>
          </p:cNvPr>
          <p:cNvSpPr>
            <a:spLocks noGrp="1"/>
          </p:cNvSpPr>
          <p:nvPr>
            <p:ph type="sldNum" sz="quarter" idx="12"/>
          </p:nvPr>
        </p:nvSpPr>
        <p:spPr/>
        <p:txBody>
          <a:bodyPr/>
          <a:lstStyle/>
          <a:p>
            <a:fld id="{82CD1B0B-3507-4CD1-ACF3-58E6863289DE}" type="slidenum">
              <a:rPr lang="en-US" smtClean="0"/>
              <a:t>‹#›</a:t>
            </a:fld>
            <a:endParaRPr lang="en-US"/>
          </a:p>
        </p:txBody>
      </p:sp>
    </p:spTree>
    <p:extLst>
      <p:ext uri="{BB962C8B-B14F-4D97-AF65-F5344CB8AC3E}">
        <p14:creationId xmlns:p14="http://schemas.microsoft.com/office/powerpoint/2010/main" val="29063933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9B3CAD1-49FB-4354-A37E-35CC4B5405D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044E1D5-52AA-4B07-B775-4F608B114CD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8994799-5951-48B7-8649-01083833A398}"/>
              </a:ext>
            </a:extLst>
          </p:cNvPr>
          <p:cNvSpPr>
            <a:spLocks noGrp="1"/>
          </p:cNvSpPr>
          <p:nvPr>
            <p:ph type="dt" sz="half" idx="10"/>
          </p:nvPr>
        </p:nvSpPr>
        <p:spPr/>
        <p:txBody>
          <a:bodyPr/>
          <a:lstStyle/>
          <a:p>
            <a:fld id="{18538566-11A1-4D7A-B89A-8EEE675B9BF0}" type="datetimeFigureOut">
              <a:rPr lang="en-US" smtClean="0"/>
              <a:t>06/05/2021</a:t>
            </a:fld>
            <a:endParaRPr lang="en-US"/>
          </a:p>
        </p:txBody>
      </p:sp>
      <p:sp>
        <p:nvSpPr>
          <p:cNvPr id="5" name="Footer Placeholder 4">
            <a:extLst>
              <a:ext uri="{FF2B5EF4-FFF2-40B4-BE49-F238E27FC236}">
                <a16:creationId xmlns:a16="http://schemas.microsoft.com/office/drawing/2014/main" id="{8F208BA8-C848-4AA1-A824-BEFE5BFE52F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AF03899-00B9-41D3-A4AF-8B2E475DB2C6}"/>
              </a:ext>
            </a:extLst>
          </p:cNvPr>
          <p:cNvSpPr>
            <a:spLocks noGrp="1"/>
          </p:cNvSpPr>
          <p:nvPr>
            <p:ph type="sldNum" sz="quarter" idx="12"/>
          </p:nvPr>
        </p:nvSpPr>
        <p:spPr/>
        <p:txBody>
          <a:bodyPr/>
          <a:lstStyle/>
          <a:p>
            <a:fld id="{82CD1B0B-3507-4CD1-ACF3-58E6863289DE}" type="slidenum">
              <a:rPr lang="en-US" smtClean="0"/>
              <a:t>‹#›</a:t>
            </a:fld>
            <a:endParaRPr lang="en-US"/>
          </a:p>
        </p:txBody>
      </p:sp>
    </p:spTree>
    <p:extLst>
      <p:ext uri="{BB962C8B-B14F-4D97-AF65-F5344CB8AC3E}">
        <p14:creationId xmlns:p14="http://schemas.microsoft.com/office/powerpoint/2010/main" val="25596537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1193A5-4EAE-4DB9-BB56-0150697E796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B2EB9FE-0FA0-432E-BE41-B6F682DC074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7F30537-E3F9-44EB-A426-6C4812E046AD}"/>
              </a:ext>
            </a:extLst>
          </p:cNvPr>
          <p:cNvSpPr>
            <a:spLocks noGrp="1"/>
          </p:cNvSpPr>
          <p:nvPr>
            <p:ph type="dt" sz="half" idx="10"/>
          </p:nvPr>
        </p:nvSpPr>
        <p:spPr/>
        <p:txBody>
          <a:bodyPr/>
          <a:lstStyle/>
          <a:p>
            <a:fld id="{18538566-11A1-4D7A-B89A-8EEE675B9BF0}" type="datetimeFigureOut">
              <a:rPr lang="en-US" smtClean="0"/>
              <a:t>06/05/2021</a:t>
            </a:fld>
            <a:endParaRPr lang="en-US"/>
          </a:p>
        </p:txBody>
      </p:sp>
      <p:sp>
        <p:nvSpPr>
          <p:cNvPr id="5" name="Footer Placeholder 4">
            <a:extLst>
              <a:ext uri="{FF2B5EF4-FFF2-40B4-BE49-F238E27FC236}">
                <a16:creationId xmlns:a16="http://schemas.microsoft.com/office/drawing/2014/main" id="{D070C28E-435E-4468-B45E-BABFFADCDDA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FCAAD40-3B7B-46F1-80D8-A45B1C108BEB}"/>
              </a:ext>
            </a:extLst>
          </p:cNvPr>
          <p:cNvSpPr>
            <a:spLocks noGrp="1"/>
          </p:cNvSpPr>
          <p:nvPr>
            <p:ph type="sldNum" sz="quarter" idx="12"/>
          </p:nvPr>
        </p:nvSpPr>
        <p:spPr/>
        <p:txBody>
          <a:bodyPr/>
          <a:lstStyle/>
          <a:p>
            <a:fld id="{82CD1B0B-3507-4CD1-ACF3-58E6863289DE}" type="slidenum">
              <a:rPr lang="en-US" smtClean="0"/>
              <a:t>‹#›</a:t>
            </a:fld>
            <a:endParaRPr lang="en-US"/>
          </a:p>
        </p:txBody>
      </p:sp>
    </p:spTree>
    <p:extLst>
      <p:ext uri="{BB962C8B-B14F-4D97-AF65-F5344CB8AC3E}">
        <p14:creationId xmlns:p14="http://schemas.microsoft.com/office/powerpoint/2010/main" val="17616121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BD07E7-AE56-4F75-AE90-2329E5BD53F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3D5B484-DC87-470A-8F3C-26AA99517A0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DBA892F-5837-44D4-9BE5-D87086B4C3D7}"/>
              </a:ext>
            </a:extLst>
          </p:cNvPr>
          <p:cNvSpPr>
            <a:spLocks noGrp="1"/>
          </p:cNvSpPr>
          <p:nvPr>
            <p:ph type="dt" sz="half" idx="10"/>
          </p:nvPr>
        </p:nvSpPr>
        <p:spPr/>
        <p:txBody>
          <a:bodyPr/>
          <a:lstStyle/>
          <a:p>
            <a:fld id="{18538566-11A1-4D7A-B89A-8EEE675B9BF0}" type="datetimeFigureOut">
              <a:rPr lang="en-US" smtClean="0"/>
              <a:t>06/05/2021</a:t>
            </a:fld>
            <a:endParaRPr lang="en-US"/>
          </a:p>
        </p:txBody>
      </p:sp>
      <p:sp>
        <p:nvSpPr>
          <p:cNvPr id="5" name="Footer Placeholder 4">
            <a:extLst>
              <a:ext uri="{FF2B5EF4-FFF2-40B4-BE49-F238E27FC236}">
                <a16:creationId xmlns:a16="http://schemas.microsoft.com/office/drawing/2014/main" id="{20C15B03-B0D2-4AA0-98D2-CADAFBA6C6B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A2203AB-5F2D-4289-94C1-B32E3313E50F}"/>
              </a:ext>
            </a:extLst>
          </p:cNvPr>
          <p:cNvSpPr>
            <a:spLocks noGrp="1"/>
          </p:cNvSpPr>
          <p:nvPr>
            <p:ph type="sldNum" sz="quarter" idx="12"/>
          </p:nvPr>
        </p:nvSpPr>
        <p:spPr/>
        <p:txBody>
          <a:bodyPr/>
          <a:lstStyle/>
          <a:p>
            <a:fld id="{82CD1B0B-3507-4CD1-ACF3-58E6863289DE}" type="slidenum">
              <a:rPr lang="en-US" smtClean="0"/>
              <a:t>‹#›</a:t>
            </a:fld>
            <a:endParaRPr lang="en-US"/>
          </a:p>
        </p:txBody>
      </p:sp>
    </p:spTree>
    <p:extLst>
      <p:ext uri="{BB962C8B-B14F-4D97-AF65-F5344CB8AC3E}">
        <p14:creationId xmlns:p14="http://schemas.microsoft.com/office/powerpoint/2010/main" val="19532919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81D8AA-3BAB-4121-9368-5D7129DC4E5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390CA6F-98EF-444A-A03C-7611F05EE58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4EF8CCF-8645-42A5-AA4B-A582BDA2B0B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7A24264-9369-4AF7-9511-23CDCC109925}"/>
              </a:ext>
            </a:extLst>
          </p:cNvPr>
          <p:cNvSpPr>
            <a:spLocks noGrp="1"/>
          </p:cNvSpPr>
          <p:nvPr>
            <p:ph type="dt" sz="half" idx="10"/>
          </p:nvPr>
        </p:nvSpPr>
        <p:spPr/>
        <p:txBody>
          <a:bodyPr/>
          <a:lstStyle/>
          <a:p>
            <a:fld id="{18538566-11A1-4D7A-B89A-8EEE675B9BF0}" type="datetimeFigureOut">
              <a:rPr lang="en-US" smtClean="0"/>
              <a:t>06/05/2021</a:t>
            </a:fld>
            <a:endParaRPr lang="en-US"/>
          </a:p>
        </p:txBody>
      </p:sp>
      <p:sp>
        <p:nvSpPr>
          <p:cNvPr id="6" name="Footer Placeholder 5">
            <a:extLst>
              <a:ext uri="{FF2B5EF4-FFF2-40B4-BE49-F238E27FC236}">
                <a16:creationId xmlns:a16="http://schemas.microsoft.com/office/drawing/2014/main" id="{F1E71DFA-BF01-4E03-BB66-1AAEF7FF137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172096F-99E0-4D9B-BC2E-16087882EF44}"/>
              </a:ext>
            </a:extLst>
          </p:cNvPr>
          <p:cNvSpPr>
            <a:spLocks noGrp="1"/>
          </p:cNvSpPr>
          <p:nvPr>
            <p:ph type="sldNum" sz="quarter" idx="12"/>
          </p:nvPr>
        </p:nvSpPr>
        <p:spPr/>
        <p:txBody>
          <a:bodyPr/>
          <a:lstStyle/>
          <a:p>
            <a:fld id="{82CD1B0B-3507-4CD1-ACF3-58E6863289DE}" type="slidenum">
              <a:rPr lang="en-US" smtClean="0"/>
              <a:t>‹#›</a:t>
            </a:fld>
            <a:endParaRPr lang="en-US"/>
          </a:p>
        </p:txBody>
      </p:sp>
    </p:spTree>
    <p:extLst>
      <p:ext uri="{BB962C8B-B14F-4D97-AF65-F5344CB8AC3E}">
        <p14:creationId xmlns:p14="http://schemas.microsoft.com/office/powerpoint/2010/main" val="36882432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9DE016-9E5A-47C7-AB2C-297F4BC564A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44C2C6C-2D27-4169-8723-F345D0A72C3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455EC8B-424A-48A0-848B-2DA2030F890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CE1B5BF-E867-43A6-B25C-96C94423371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882055E-038F-41DB-BB6D-5B4993514F1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EAE57B1-E977-4C20-A679-126476158FE3}"/>
              </a:ext>
            </a:extLst>
          </p:cNvPr>
          <p:cNvSpPr>
            <a:spLocks noGrp="1"/>
          </p:cNvSpPr>
          <p:nvPr>
            <p:ph type="dt" sz="half" idx="10"/>
          </p:nvPr>
        </p:nvSpPr>
        <p:spPr/>
        <p:txBody>
          <a:bodyPr/>
          <a:lstStyle/>
          <a:p>
            <a:fld id="{18538566-11A1-4D7A-B89A-8EEE675B9BF0}" type="datetimeFigureOut">
              <a:rPr lang="en-US" smtClean="0"/>
              <a:t>06/05/2021</a:t>
            </a:fld>
            <a:endParaRPr lang="en-US"/>
          </a:p>
        </p:txBody>
      </p:sp>
      <p:sp>
        <p:nvSpPr>
          <p:cNvPr id="8" name="Footer Placeholder 7">
            <a:extLst>
              <a:ext uri="{FF2B5EF4-FFF2-40B4-BE49-F238E27FC236}">
                <a16:creationId xmlns:a16="http://schemas.microsoft.com/office/drawing/2014/main" id="{FE16376E-DB4E-4358-B5FF-85C9A4D6951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96239EC-DD83-442B-9C94-620BCC51D1F9}"/>
              </a:ext>
            </a:extLst>
          </p:cNvPr>
          <p:cNvSpPr>
            <a:spLocks noGrp="1"/>
          </p:cNvSpPr>
          <p:nvPr>
            <p:ph type="sldNum" sz="quarter" idx="12"/>
          </p:nvPr>
        </p:nvSpPr>
        <p:spPr/>
        <p:txBody>
          <a:bodyPr/>
          <a:lstStyle/>
          <a:p>
            <a:fld id="{82CD1B0B-3507-4CD1-ACF3-58E6863289DE}" type="slidenum">
              <a:rPr lang="en-US" smtClean="0"/>
              <a:t>‹#›</a:t>
            </a:fld>
            <a:endParaRPr lang="en-US"/>
          </a:p>
        </p:txBody>
      </p:sp>
    </p:spTree>
    <p:extLst>
      <p:ext uri="{BB962C8B-B14F-4D97-AF65-F5344CB8AC3E}">
        <p14:creationId xmlns:p14="http://schemas.microsoft.com/office/powerpoint/2010/main" val="2285549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2EFA5D-78C8-4AFD-9474-B869FF18FE4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6F97823-51BF-4978-AD10-A55EFDF37603}"/>
              </a:ext>
            </a:extLst>
          </p:cNvPr>
          <p:cNvSpPr>
            <a:spLocks noGrp="1"/>
          </p:cNvSpPr>
          <p:nvPr>
            <p:ph type="dt" sz="half" idx="10"/>
          </p:nvPr>
        </p:nvSpPr>
        <p:spPr/>
        <p:txBody>
          <a:bodyPr/>
          <a:lstStyle/>
          <a:p>
            <a:fld id="{18538566-11A1-4D7A-B89A-8EEE675B9BF0}" type="datetimeFigureOut">
              <a:rPr lang="en-US" smtClean="0"/>
              <a:t>06/05/2021</a:t>
            </a:fld>
            <a:endParaRPr lang="en-US"/>
          </a:p>
        </p:txBody>
      </p:sp>
      <p:sp>
        <p:nvSpPr>
          <p:cNvPr id="4" name="Footer Placeholder 3">
            <a:extLst>
              <a:ext uri="{FF2B5EF4-FFF2-40B4-BE49-F238E27FC236}">
                <a16:creationId xmlns:a16="http://schemas.microsoft.com/office/drawing/2014/main" id="{AAC151FC-10B5-4AA3-A013-F56BC228AC5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00FBBA8-5657-44F3-A264-7A8F25D088BC}"/>
              </a:ext>
            </a:extLst>
          </p:cNvPr>
          <p:cNvSpPr>
            <a:spLocks noGrp="1"/>
          </p:cNvSpPr>
          <p:nvPr>
            <p:ph type="sldNum" sz="quarter" idx="12"/>
          </p:nvPr>
        </p:nvSpPr>
        <p:spPr/>
        <p:txBody>
          <a:bodyPr/>
          <a:lstStyle/>
          <a:p>
            <a:fld id="{82CD1B0B-3507-4CD1-ACF3-58E6863289DE}" type="slidenum">
              <a:rPr lang="en-US" smtClean="0"/>
              <a:t>‹#›</a:t>
            </a:fld>
            <a:endParaRPr lang="en-US"/>
          </a:p>
        </p:txBody>
      </p:sp>
    </p:spTree>
    <p:extLst>
      <p:ext uri="{BB962C8B-B14F-4D97-AF65-F5344CB8AC3E}">
        <p14:creationId xmlns:p14="http://schemas.microsoft.com/office/powerpoint/2010/main" val="18702708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B032B51-2B83-4F35-A099-604B662295C0}"/>
              </a:ext>
            </a:extLst>
          </p:cNvPr>
          <p:cNvSpPr>
            <a:spLocks noGrp="1"/>
          </p:cNvSpPr>
          <p:nvPr>
            <p:ph type="dt" sz="half" idx="10"/>
          </p:nvPr>
        </p:nvSpPr>
        <p:spPr/>
        <p:txBody>
          <a:bodyPr/>
          <a:lstStyle/>
          <a:p>
            <a:fld id="{18538566-11A1-4D7A-B89A-8EEE675B9BF0}" type="datetimeFigureOut">
              <a:rPr lang="en-US" smtClean="0"/>
              <a:t>06/05/2021</a:t>
            </a:fld>
            <a:endParaRPr lang="en-US"/>
          </a:p>
        </p:txBody>
      </p:sp>
      <p:sp>
        <p:nvSpPr>
          <p:cNvPr id="3" name="Footer Placeholder 2">
            <a:extLst>
              <a:ext uri="{FF2B5EF4-FFF2-40B4-BE49-F238E27FC236}">
                <a16:creationId xmlns:a16="http://schemas.microsoft.com/office/drawing/2014/main" id="{432F07C6-93A9-4EA4-B043-3099DF8AE82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72AF72E-9172-4044-B569-31F3E0A87287}"/>
              </a:ext>
            </a:extLst>
          </p:cNvPr>
          <p:cNvSpPr>
            <a:spLocks noGrp="1"/>
          </p:cNvSpPr>
          <p:nvPr>
            <p:ph type="sldNum" sz="quarter" idx="12"/>
          </p:nvPr>
        </p:nvSpPr>
        <p:spPr/>
        <p:txBody>
          <a:bodyPr/>
          <a:lstStyle/>
          <a:p>
            <a:fld id="{82CD1B0B-3507-4CD1-ACF3-58E6863289DE}" type="slidenum">
              <a:rPr lang="en-US" smtClean="0"/>
              <a:t>‹#›</a:t>
            </a:fld>
            <a:endParaRPr lang="en-US"/>
          </a:p>
        </p:txBody>
      </p:sp>
    </p:spTree>
    <p:extLst>
      <p:ext uri="{BB962C8B-B14F-4D97-AF65-F5344CB8AC3E}">
        <p14:creationId xmlns:p14="http://schemas.microsoft.com/office/powerpoint/2010/main" val="836796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9FA82A-3646-49D2-A53B-F531F50BAD8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D43AD0C-7FDD-41B7-8A7B-EF3D2772D6F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989F89A-ECED-4E9F-B2B6-A697AAA6DF1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05EC88B-4F3C-4AE7-8FC2-263C2592FCB0}"/>
              </a:ext>
            </a:extLst>
          </p:cNvPr>
          <p:cNvSpPr>
            <a:spLocks noGrp="1"/>
          </p:cNvSpPr>
          <p:nvPr>
            <p:ph type="dt" sz="half" idx="10"/>
          </p:nvPr>
        </p:nvSpPr>
        <p:spPr/>
        <p:txBody>
          <a:bodyPr/>
          <a:lstStyle/>
          <a:p>
            <a:fld id="{18538566-11A1-4D7A-B89A-8EEE675B9BF0}" type="datetimeFigureOut">
              <a:rPr lang="en-US" smtClean="0"/>
              <a:t>06/05/2021</a:t>
            </a:fld>
            <a:endParaRPr lang="en-US"/>
          </a:p>
        </p:txBody>
      </p:sp>
      <p:sp>
        <p:nvSpPr>
          <p:cNvPr id="6" name="Footer Placeholder 5">
            <a:extLst>
              <a:ext uri="{FF2B5EF4-FFF2-40B4-BE49-F238E27FC236}">
                <a16:creationId xmlns:a16="http://schemas.microsoft.com/office/drawing/2014/main" id="{DEC9697A-95D0-461A-9CF0-145B80B81D7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6D0F7E5-84E9-4EB3-BEFA-77472977EA32}"/>
              </a:ext>
            </a:extLst>
          </p:cNvPr>
          <p:cNvSpPr>
            <a:spLocks noGrp="1"/>
          </p:cNvSpPr>
          <p:nvPr>
            <p:ph type="sldNum" sz="quarter" idx="12"/>
          </p:nvPr>
        </p:nvSpPr>
        <p:spPr/>
        <p:txBody>
          <a:bodyPr/>
          <a:lstStyle/>
          <a:p>
            <a:fld id="{82CD1B0B-3507-4CD1-ACF3-58E6863289DE}" type="slidenum">
              <a:rPr lang="en-US" smtClean="0"/>
              <a:t>‹#›</a:t>
            </a:fld>
            <a:endParaRPr lang="en-US"/>
          </a:p>
        </p:txBody>
      </p:sp>
    </p:spTree>
    <p:extLst>
      <p:ext uri="{BB962C8B-B14F-4D97-AF65-F5344CB8AC3E}">
        <p14:creationId xmlns:p14="http://schemas.microsoft.com/office/powerpoint/2010/main" val="23868175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352F8-8BC5-4E9F-B68D-FB6C304E284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00CC965-8AAE-4209-835E-C6705784771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6C3D017-800F-48C9-A455-2819C3CFDD3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BAF5A51-09CB-4CC5-8BFA-81E15C8088D9}"/>
              </a:ext>
            </a:extLst>
          </p:cNvPr>
          <p:cNvSpPr>
            <a:spLocks noGrp="1"/>
          </p:cNvSpPr>
          <p:nvPr>
            <p:ph type="dt" sz="half" idx="10"/>
          </p:nvPr>
        </p:nvSpPr>
        <p:spPr/>
        <p:txBody>
          <a:bodyPr/>
          <a:lstStyle/>
          <a:p>
            <a:fld id="{18538566-11A1-4D7A-B89A-8EEE675B9BF0}" type="datetimeFigureOut">
              <a:rPr lang="en-US" smtClean="0"/>
              <a:t>06/05/2021</a:t>
            </a:fld>
            <a:endParaRPr lang="en-US"/>
          </a:p>
        </p:txBody>
      </p:sp>
      <p:sp>
        <p:nvSpPr>
          <p:cNvPr id="6" name="Footer Placeholder 5">
            <a:extLst>
              <a:ext uri="{FF2B5EF4-FFF2-40B4-BE49-F238E27FC236}">
                <a16:creationId xmlns:a16="http://schemas.microsoft.com/office/drawing/2014/main" id="{F69E61C3-2E4D-46CB-B7D0-A749350E915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E2E4B7D-6CB8-4C60-BC00-A9B8418B02C9}"/>
              </a:ext>
            </a:extLst>
          </p:cNvPr>
          <p:cNvSpPr>
            <a:spLocks noGrp="1"/>
          </p:cNvSpPr>
          <p:nvPr>
            <p:ph type="sldNum" sz="quarter" idx="12"/>
          </p:nvPr>
        </p:nvSpPr>
        <p:spPr/>
        <p:txBody>
          <a:bodyPr/>
          <a:lstStyle/>
          <a:p>
            <a:fld id="{82CD1B0B-3507-4CD1-ACF3-58E6863289DE}" type="slidenum">
              <a:rPr lang="en-US" smtClean="0"/>
              <a:t>‹#›</a:t>
            </a:fld>
            <a:endParaRPr lang="en-US"/>
          </a:p>
        </p:txBody>
      </p:sp>
    </p:spTree>
    <p:extLst>
      <p:ext uri="{BB962C8B-B14F-4D97-AF65-F5344CB8AC3E}">
        <p14:creationId xmlns:p14="http://schemas.microsoft.com/office/powerpoint/2010/main" val="25654114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BED0415-AF4B-4EFF-BF1F-9AF3AE97338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2027D6C-F1BF-4F32-B8E3-CD5F58E976B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B76370C-B040-439F-8BED-3F2C94922A1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538566-11A1-4D7A-B89A-8EEE675B9BF0}" type="datetimeFigureOut">
              <a:rPr lang="en-US" smtClean="0"/>
              <a:t>06/05/2021</a:t>
            </a:fld>
            <a:endParaRPr lang="en-US"/>
          </a:p>
        </p:txBody>
      </p:sp>
      <p:sp>
        <p:nvSpPr>
          <p:cNvPr id="5" name="Footer Placeholder 4">
            <a:extLst>
              <a:ext uri="{FF2B5EF4-FFF2-40B4-BE49-F238E27FC236}">
                <a16:creationId xmlns:a16="http://schemas.microsoft.com/office/drawing/2014/main" id="{CB59C61E-3458-4029-8F0A-605F50E7303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7F48E0C-E680-4BF3-AA22-CB427BCA790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CD1B0B-3507-4CD1-ACF3-58E6863289DE}" type="slidenum">
              <a:rPr lang="en-US" smtClean="0"/>
              <a:t>‹#›</a:t>
            </a:fld>
            <a:endParaRPr lang="en-US"/>
          </a:p>
        </p:txBody>
      </p:sp>
    </p:spTree>
    <p:extLst>
      <p:ext uri="{BB962C8B-B14F-4D97-AF65-F5344CB8AC3E}">
        <p14:creationId xmlns:p14="http://schemas.microsoft.com/office/powerpoint/2010/main" val="2678327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17F88F8-299C-4089-99D9-EEE5EE82311E}"/>
              </a:ext>
            </a:extLst>
          </p:cNvPr>
          <p:cNvSpPr/>
          <p:nvPr/>
        </p:nvSpPr>
        <p:spPr>
          <a:xfrm>
            <a:off x="0" y="0"/>
            <a:ext cx="12192000" cy="164782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effectLst/>
                <a:latin typeface="Calibri" panose="020F0502020204030204" pitchFamily="34" charset="0"/>
                <a:ea typeface="Calibri" panose="020F0502020204030204" pitchFamily="34" charset="0"/>
                <a:cs typeface="Arial" panose="020B0604020202020204" pitchFamily="34" charset="0"/>
              </a:rPr>
              <a:t>Agenda item 3: </a:t>
            </a:r>
          </a:p>
          <a:p>
            <a:pPr algn="ctr"/>
            <a:r>
              <a:rPr lang="en-US" sz="3600" b="1" dirty="0">
                <a:effectLst/>
                <a:latin typeface="Calibri" panose="020F0502020204030204" pitchFamily="34" charset="0"/>
                <a:ea typeface="Calibri" panose="020F0502020204030204" pitchFamily="34" charset="0"/>
                <a:cs typeface="Arial" panose="020B0604020202020204" pitchFamily="34" charset="0"/>
              </a:rPr>
              <a:t>Consideration of the cycle of term of office of the Bureau of the Committee of Permanent Representatives</a:t>
            </a:r>
            <a:endParaRPr lang="en-US" sz="3600" b="1" dirty="0"/>
          </a:p>
        </p:txBody>
      </p:sp>
      <p:pic>
        <p:nvPicPr>
          <p:cNvPr id="15" name="Picture 14" descr="Logo&#10;&#10;Description automatically generated">
            <a:extLst>
              <a:ext uri="{FF2B5EF4-FFF2-40B4-BE49-F238E27FC236}">
                <a16:creationId xmlns:a16="http://schemas.microsoft.com/office/drawing/2014/main" id="{90D62A14-94E0-4C9D-81BA-4CDE5B4B22C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95665" y="4965017"/>
            <a:ext cx="2473234" cy="1203575"/>
          </a:xfrm>
          <a:prstGeom prst="rect">
            <a:avLst/>
          </a:prstGeom>
        </p:spPr>
      </p:pic>
      <p:sp>
        <p:nvSpPr>
          <p:cNvPr id="10" name="TextBox 9">
            <a:extLst>
              <a:ext uri="{FF2B5EF4-FFF2-40B4-BE49-F238E27FC236}">
                <a16:creationId xmlns:a16="http://schemas.microsoft.com/office/drawing/2014/main" id="{F5DD8F61-0F51-4EBD-8EE2-D7E99A94ABE1}"/>
              </a:ext>
            </a:extLst>
          </p:cNvPr>
          <p:cNvSpPr txBox="1"/>
          <p:nvPr/>
        </p:nvSpPr>
        <p:spPr>
          <a:xfrm>
            <a:off x="3048630" y="2287361"/>
            <a:ext cx="6094740" cy="2677656"/>
          </a:xfrm>
          <a:prstGeom prst="rect">
            <a:avLst/>
          </a:prstGeom>
          <a:noFill/>
        </p:spPr>
        <p:txBody>
          <a:bodyPr wrap="square">
            <a:spAutoFit/>
          </a:bodyPr>
          <a:lstStyle/>
          <a:p>
            <a:pPr algn="ctr"/>
            <a:r>
              <a:rPr lang="en-US" sz="2400" b="1" dirty="0">
                <a:solidFill>
                  <a:srgbClr val="00B0F0"/>
                </a:solidFill>
                <a:latin typeface="Tahoma" panose="020B0604030504040204" pitchFamily="34" charset="0"/>
                <a:ea typeface="Tahoma" panose="020B0604030504040204" pitchFamily="34" charset="0"/>
                <a:cs typeface="Tahoma" panose="020B0604030504040204" pitchFamily="34" charset="0"/>
              </a:rPr>
              <a:t>Ulf Bjornholm</a:t>
            </a:r>
          </a:p>
          <a:p>
            <a:pPr algn="ctr"/>
            <a:r>
              <a:rPr lang="en-US" sz="2400" b="1" dirty="0">
                <a:solidFill>
                  <a:srgbClr val="00B0F0"/>
                </a:solidFill>
                <a:latin typeface="Tahoma" panose="020B0604030504040204" pitchFamily="34" charset="0"/>
                <a:ea typeface="Tahoma" panose="020B0604030504040204" pitchFamily="34" charset="0"/>
                <a:cs typeface="Tahoma" panose="020B0604030504040204" pitchFamily="34" charset="0"/>
              </a:rPr>
              <a:t>Deputy Director, Governance Affairs Office </a:t>
            </a:r>
          </a:p>
          <a:p>
            <a:pPr algn="ctr"/>
            <a:endParaRPr lang="en-US" sz="2400" b="1" dirty="0">
              <a:solidFill>
                <a:srgbClr val="00B0F0"/>
              </a:solidFill>
              <a:latin typeface="Tahoma" panose="020B0604030504040204" pitchFamily="34" charset="0"/>
              <a:ea typeface="Tahoma" panose="020B0604030504040204" pitchFamily="34" charset="0"/>
              <a:cs typeface="Tahoma" panose="020B0604030504040204" pitchFamily="34" charset="0"/>
            </a:endParaRPr>
          </a:p>
          <a:p>
            <a:pPr algn="ctr"/>
            <a:r>
              <a:rPr lang="en-US" sz="2400" dirty="0">
                <a:solidFill>
                  <a:srgbClr val="00B0F0"/>
                </a:solidFill>
                <a:latin typeface="Tahoma" panose="020B0604030504040204" pitchFamily="34" charset="0"/>
                <a:ea typeface="Tahoma" panose="020B0604030504040204" pitchFamily="34" charset="0"/>
                <a:cs typeface="Tahoma" panose="020B0604030504040204" pitchFamily="34" charset="0"/>
              </a:rPr>
              <a:t>Meeting of the subcommittee of the Committee of Permanent Representatives</a:t>
            </a:r>
          </a:p>
          <a:p>
            <a:pPr algn="ctr"/>
            <a:r>
              <a:rPr lang="en-US" sz="2400" dirty="0">
                <a:solidFill>
                  <a:srgbClr val="00B0F0"/>
                </a:solidFill>
                <a:latin typeface="Tahoma" panose="020B0604030504040204" pitchFamily="34" charset="0"/>
                <a:ea typeface="Tahoma" panose="020B0604030504040204" pitchFamily="34" charset="0"/>
                <a:cs typeface="Tahoma" panose="020B0604030504040204" pitchFamily="34" charset="0"/>
              </a:rPr>
              <a:t>6 May 2021</a:t>
            </a:r>
            <a:r>
              <a:rPr lang="en-US" sz="2400" dirty="0">
                <a:solidFill>
                  <a:schemeClr val="bg1"/>
                </a:solidFill>
                <a:latin typeface="Tahoma" panose="020B0604030504040204" pitchFamily="34" charset="0"/>
                <a:ea typeface="Tahoma" panose="020B0604030504040204" pitchFamily="34" charset="0"/>
                <a:cs typeface="Tahoma" panose="020B0604030504040204" pitchFamily="34" charset="0"/>
              </a:rPr>
              <a:t>2021</a:t>
            </a:r>
          </a:p>
        </p:txBody>
      </p:sp>
    </p:spTree>
    <p:extLst>
      <p:ext uri="{BB962C8B-B14F-4D97-AF65-F5344CB8AC3E}">
        <p14:creationId xmlns:p14="http://schemas.microsoft.com/office/powerpoint/2010/main" val="9417436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17F88F8-299C-4089-99D9-EEE5EE82311E}"/>
              </a:ext>
            </a:extLst>
          </p:cNvPr>
          <p:cNvSpPr/>
          <p:nvPr/>
        </p:nvSpPr>
        <p:spPr>
          <a:xfrm>
            <a:off x="0" y="1"/>
            <a:ext cx="12192000" cy="1404594"/>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effectLst/>
                <a:latin typeface="Calibri" panose="020F0502020204030204" pitchFamily="34" charset="0"/>
                <a:ea typeface="Calibri" panose="020F0502020204030204" pitchFamily="34" charset="0"/>
                <a:cs typeface="Arial" panose="020B0604020202020204" pitchFamily="34" charset="0"/>
              </a:rPr>
              <a:t>Agenda item 3: </a:t>
            </a:r>
          </a:p>
          <a:p>
            <a:pPr algn="ctr"/>
            <a:r>
              <a:rPr lang="en-US" sz="3200" b="1" dirty="0">
                <a:effectLst/>
                <a:latin typeface="Calibri" panose="020F0502020204030204" pitchFamily="34" charset="0"/>
                <a:ea typeface="Calibri" panose="020F0502020204030204" pitchFamily="34" charset="0"/>
                <a:cs typeface="Arial" panose="020B0604020202020204" pitchFamily="34" charset="0"/>
              </a:rPr>
              <a:t>Consideration of the cycle of term of office of the Bureau of the Committee of Permanent Representatives</a:t>
            </a:r>
            <a:endParaRPr lang="en-US" sz="3200" b="1" dirty="0"/>
          </a:p>
        </p:txBody>
      </p:sp>
      <p:pic>
        <p:nvPicPr>
          <p:cNvPr id="15" name="Picture 14" descr="Logo&#10;&#10;Description automatically generated">
            <a:extLst>
              <a:ext uri="{FF2B5EF4-FFF2-40B4-BE49-F238E27FC236}">
                <a16:creationId xmlns:a16="http://schemas.microsoft.com/office/drawing/2014/main" id="{90D62A14-94E0-4C9D-81BA-4CDE5B4B22C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18766" y="4947414"/>
            <a:ext cx="2473234" cy="1203575"/>
          </a:xfrm>
          <a:prstGeom prst="rect">
            <a:avLst/>
          </a:prstGeom>
        </p:spPr>
      </p:pic>
      <p:sp>
        <p:nvSpPr>
          <p:cNvPr id="10" name="TextBox 9">
            <a:extLst>
              <a:ext uri="{FF2B5EF4-FFF2-40B4-BE49-F238E27FC236}">
                <a16:creationId xmlns:a16="http://schemas.microsoft.com/office/drawing/2014/main" id="{F5DD8F61-0F51-4EBD-8EE2-D7E99A94ABE1}"/>
              </a:ext>
            </a:extLst>
          </p:cNvPr>
          <p:cNvSpPr txBox="1"/>
          <p:nvPr/>
        </p:nvSpPr>
        <p:spPr>
          <a:xfrm>
            <a:off x="197963" y="1508289"/>
            <a:ext cx="10973343" cy="5138853"/>
          </a:xfrm>
          <a:prstGeom prst="rect">
            <a:avLst/>
          </a:prstGeom>
          <a:noFill/>
        </p:spPr>
        <p:txBody>
          <a:bodyPr wrap="square">
            <a:spAutoFit/>
          </a:bodyPr>
          <a:lstStyle/>
          <a:p>
            <a:pPr marL="0" marR="0">
              <a:lnSpc>
                <a:spcPct val="107000"/>
              </a:lnSpc>
              <a:spcBef>
                <a:spcPts val="0"/>
              </a:spcBef>
              <a:spcAft>
                <a:spcPts val="800"/>
              </a:spcAft>
            </a:pPr>
            <a:r>
              <a:rPr lang="en-US" sz="2000" b="1" dirty="0">
                <a:solidFill>
                  <a:srgbClr val="00B0F0"/>
                </a:solidFill>
                <a:effectLst/>
                <a:latin typeface="Arial" panose="020B0604020202020204" pitchFamily="34" charset="0"/>
                <a:ea typeface="DengXian" panose="02010600030101010101" pitchFamily="2" charset="-122"/>
                <a:cs typeface="Arial" panose="020B0604020202020204" pitchFamily="34" charset="0"/>
              </a:rPr>
              <a:t>At OECPR-5.1, some Member States proposed to extend the term of office of the CPR bureau until UNEA-5.2, while others questioned the value-added of making changes in the cycle of the terms of office for bureau</a:t>
            </a:r>
          </a:p>
          <a:p>
            <a:pPr marL="0" marR="0">
              <a:lnSpc>
                <a:spcPct val="107000"/>
              </a:lnSpc>
              <a:spcBef>
                <a:spcPts val="0"/>
              </a:spcBef>
              <a:spcAft>
                <a:spcPts val="800"/>
              </a:spcAft>
            </a:pPr>
            <a:endParaRPr lang="en-US" sz="2000" b="1" dirty="0">
              <a:solidFill>
                <a:srgbClr val="00B0F0"/>
              </a:solidFill>
              <a:effectLst/>
              <a:latin typeface="Arial" panose="020B0604020202020204" pitchFamily="34" charset="0"/>
              <a:ea typeface="DengXian" panose="02010600030101010101" pitchFamily="2" charset="-122"/>
              <a:cs typeface="Arial" panose="020B0604020202020204" pitchFamily="34" charset="0"/>
            </a:endParaRPr>
          </a:p>
          <a:p>
            <a:pPr marL="0" marR="0">
              <a:lnSpc>
                <a:spcPct val="107000"/>
              </a:lnSpc>
              <a:spcBef>
                <a:spcPts val="0"/>
              </a:spcBef>
              <a:spcAft>
                <a:spcPts val="800"/>
              </a:spcAft>
            </a:pPr>
            <a:r>
              <a:rPr lang="en-US" sz="2000" b="1" dirty="0">
                <a:solidFill>
                  <a:srgbClr val="00B0F0"/>
                </a:solidFill>
                <a:effectLst/>
                <a:latin typeface="Arial" panose="020B0604020202020204" pitchFamily="34" charset="0"/>
                <a:ea typeface="DengXian" panose="02010600030101010101" pitchFamily="2" charset="-122"/>
                <a:cs typeface="Arial" panose="020B0604020202020204" pitchFamily="34" charset="0"/>
              </a:rPr>
              <a:t>Consequently, UNEA-5.1 adopted UNEA Decision 5/3 (paragraph 7): </a:t>
            </a:r>
          </a:p>
          <a:p>
            <a:pPr marL="457200" marR="0" algn="just">
              <a:lnSpc>
                <a:spcPct val="115000"/>
              </a:lnSpc>
              <a:spcBef>
                <a:spcPts val="0"/>
              </a:spcBef>
              <a:spcAft>
                <a:spcPts val="0"/>
              </a:spcAft>
            </a:pPr>
            <a:r>
              <a:rPr lang="en-US" sz="2000" dirty="0">
                <a:solidFill>
                  <a:srgbClr val="00B0F0"/>
                </a:solidFill>
                <a:effectLst/>
                <a:latin typeface="Arial" panose="020B0604020202020204" pitchFamily="34" charset="0"/>
                <a:ea typeface="DengXian" panose="02010600030101010101" pitchFamily="2" charset="-122"/>
                <a:cs typeface="Arial" panose="020B0604020202020204" pitchFamily="34" charset="0"/>
              </a:rPr>
              <a:t> </a:t>
            </a:r>
            <a:r>
              <a:rPr lang="en-US" sz="1600" i="1" dirty="0">
                <a:solidFill>
                  <a:srgbClr val="00B0F0"/>
                </a:solidFill>
                <a:effectLst/>
                <a:latin typeface="Arial" panose="020B0604020202020204" pitchFamily="34" charset="0"/>
                <a:ea typeface="DengXian" panose="02010600030101010101" pitchFamily="2" charset="-122"/>
                <a:cs typeface="Arial" panose="020B0604020202020204" pitchFamily="34" charset="0"/>
              </a:rPr>
              <a:t>“Recommends that the Committee of Permanent Representatives, at its 154th meeting, consider, in view of systemic problems and in a comprehensive manner, the cycle of the term of office of the Bureau of the Committee of Permanent Representatives in relation to that of the Bureau of the Environment Assembly”. </a:t>
            </a:r>
            <a:endParaRPr lang="en-US" sz="1600" dirty="0">
              <a:solidFill>
                <a:srgbClr val="00B0F0"/>
              </a:solidFill>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endParaRPr lang="en-US" sz="2000" b="1" dirty="0">
              <a:solidFill>
                <a:srgbClr val="00B0F0"/>
              </a:solidFill>
              <a:effectLst/>
              <a:latin typeface="Arial" panose="020B0604020202020204" pitchFamily="34" charset="0"/>
              <a:ea typeface="Calibri" panose="020F0502020204030204" pitchFamily="34" charset="0"/>
              <a:cs typeface="Arial" panose="020B0604020202020204" pitchFamily="34" charset="0"/>
            </a:endParaRPr>
          </a:p>
          <a:p>
            <a:pPr>
              <a:spcAft>
                <a:spcPts val="800"/>
              </a:spcAft>
            </a:pPr>
            <a:r>
              <a:rPr lang="en-US" sz="2000" b="1" dirty="0">
                <a:solidFill>
                  <a:srgbClr val="00B0F0"/>
                </a:solidFill>
                <a:effectLst/>
                <a:latin typeface="Arial" panose="020B0604020202020204" pitchFamily="34" charset="0"/>
                <a:ea typeface="Calibri" panose="020F0502020204030204" pitchFamily="34" charset="0"/>
                <a:cs typeface="Arial" panose="020B0604020202020204" pitchFamily="34" charset="0"/>
              </a:rPr>
              <a:t>At its meeting on 23 March, the CPR Bureau decided to:</a:t>
            </a:r>
          </a:p>
          <a:p>
            <a:pPr marL="285750" indent="-285750">
              <a:spcAft>
                <a:spcPts val="800"/>
              </a:spcAft>
              <a:buFont typeface="Arial" panose="020B0604020202020204" pitchFamily="34" charset="0"/>
              <a:buChar char="•"/>
            </a:pPr>
            <a:r>
              <a:rPr lang="en-US" sz="2000" dirty="0">
                <a:solidFill>
                  <a:srgbClr val="00B0F0"/>
                </a:solidFill>
                <a:effectLst/>
                <a:latin typeface="Arial" panose="020B0604020202020204" pitchFamily="34" charset="0"/>
                <a:ea typeface="Calibri" panose="020F0502020204030204" pitchFamily="34" charset="0"/>
                <a:cs typeface="Arial" panose="020B0604020202020204" pitchFamily="34" charset="0"/>
              </a:rPr>
              <a:t>Consider the matter at the 6 May subcommittee to prepare for CPR 154</a:t>
            </a:r>
          </a:p>
          <a:p>
            <a:pPr marL="285750" indent="-285750">
              <a:spcAft>
                <a:spcPts val="800"/>
              </a:spcAft>
              <a:buFont typeface="Arial" panose="020B0604020202020204" pitchFamily="34" charset="0"/>
              <a:buChar char="•"/>
            </a:pPr>
            <a:r>
              <a:rPr lang="en-US" sz="2000" dirty="0">
                <a:solidFill>
                  <a:srgbClr val="00B0F0"/>
                </a:solidFill>
                <a:latin typeface="Arial" panose="020B0604020202020204" pitchFamily="34" charset="0"/>
                <a:ea typeface="Calibri" panose="020F0502020204030204" pitchFamily="34" charset="0"/>
                <a:cs typeface="Arial" panose="020B0604020202020204" pitchFamily="34" charset="0"/>
              </a:rPr>
              <a:t>R</a:t>
            </a:r>
            <a:r>
              <a:rPr lang="en-US" sz="2000" dirty="0">
                <a:solidFill>
                  <a:srgbClr val="00B0F0"/>
                </a:solidFill>
                <a:effectLst/>
                <a:latin typeface="Arial" panose="020B0604020202020204" pitchFamily="34" charset="0"/>
                <a:ea typeface="Calibri" panose="020F0502020204030204" pitchFamily="34" charset="0"/>
                <a:cs typeface="Arial" panose="020B0604020202020204" pitchFamily="34" charset="0"/>
              </a:rPr>
              <a:t>equest the Secretariat to prepare an options paper for consideration by MS</a:t>
            </a:r>
            <a:endParaRPr lang="en-US" dirty="0">
              <a:effectLst/>
              <a:latin typeface="Times New Roman" panose="02020603050405020304" pitchFamily="18" charset="0"/>
              <a:ea typeface="Times New Roman" panose="02020603050405020304" pitchFamily="18" charset="0"/>
              <a:cs typeface="Arial" panose="020B0604020202020204" pitchFamily="34" charset="0"/>
            </a:endParaRPr>
          </a:p>
          <a:p>
            <a:pPr algn="ctr"/>
            <a:endParaRPr lang="en-US" sz="24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9906205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17F88F8-299C-4089-99D9-EEE5EE82311E}"/>
              </a:ext>
            </a:extLst>
          </p:cNvPr>
          <p:cNvSpPr/>
          <p:nvPr/>
        </p:nvSpPr>
        <p:spPr>
          <a:xfrm>
            <a:off x="0" y="0"/>
            <a:ext cx="12192000" cy="164782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effectLst/>
                <a:latin typeface="Calibri" panose="020F0502020204030204" pitchFamily="34" charset="0"/>
                <a:ea typeface="Calibri" panose="020F0502020204030204" pitchFamily="34" charset="0"/>
                <a:cs typeface="Arial" panose="020B0604020202020204" pitchFamily="34" charset="0"/>
              </a:rPr>
              <a:t>Agenda item 3: </a:t>
            </a:r>
          </a:p>
          <a:p>
            <a:pPr algn="ctr"/>
            <a:r>
              <a:rPr lang="en-US" sz="3600" b="1" dirty="0">
                <a:effectLst/>
                <a:latin typeface="Calibri" panose="020F0502020204030204" pitchFamily="34" charset="0"/>
                <a:ea typeface="Calibri" panose="020F0502020204030204" pitchFamily="34" charset="0"/>
                <a:cs typeface="Arial" panose="020B0604020202020204" pitchFamily="34" charset="0"/>
              </a:rPr>
              <a:t>Consideration of the cycle of term of office of the Bureau of the Committee of Permanent Representatives</a:t>
            </a:r>
            <a:endParaRPr lang="en-US" sz="3600" b="1" dirty="0"/>
          </a:p>
        </p:txBody>
      </p:sp>
      <p:pic>
        <p:nvPicPr>
          <p:cNvPr id="15" name="Picture 14" descr="Logo&#10;&#10;Description automatically generated">
            <a:extLst>
              <a:ext uri="{FF2B5EF4-FFF2-40B4-BE49-F238E27FC236}">
                <a16:creationId xmlns:a16="http://schemas.microsoft.com/office/drawing/2014/main" id="{90D62A14-94E0-4C9D-81BA-4CDE5B4B22C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51482" y="5816338"/>
            <a:ext cx="2140518" cy="1041662"/>
          </a:xfrm>
          <a:prstGeom prst="rect">
            <a:avLst/>
          </a:prstGeom>
        </p:spPr>
      </p:pic>
      <p:sp>
        <p:nvSpPr>
          <p:cNvPr id="10" name="TextBox 9">
            <a:extLst>
              <a:ext uri="{FF2B5EF4-FFF2-40B4-BE49-F238E27FC236}">
                <a16:creationId xmlns:a16="http://schemas.microsoft.com/office/drawing/2014/main" id="{F5DD8F61-0F51-4EBD-8EE2-D7E99A94ABE1}"/>
              </a:ext>
            </a:extLst>
          </p:cNvPr>
          <p:cNvSpPr txBox="1"/>
          <p:nvPr/>
        </p:nvSpPr>
        <p:spPr>
          <a:xfrm>
            <a:off x="581026" y="1647825"/>
            <a:ext cx="10590280" cy="4355872"/>
          </a:xfrm>
          <a:prstGeom prst="rect">
            <a:avLst/>
          </a:prstGeom>
          <a:noFill/>
        </p:spPr>
        <p:txBody>
          <a:bodyPr wrap="square">
            <a:spAutoFit/>
          </a:bodyPr>
          <a:lstStyle/>
          <a:p>
            <a:pPr marR="0" algn="ctr">
              <a:lnSpc>
                <a:spcPct val="107000"/>
              </a:lnSpc>
              <a:spcBef>
                <a:spcPts val="0"/>
              </a:spcBef>
              <a:spcAft>
                <a:spcPts val="800"/>
              </a:spcAft>
            </a:pPr>
            <a:endParaRPr lang="en-US" sz="300" b="1" dirty="0">
              <a:solidFill>
                <a:srgbClr val="00B0F0"/>
              </a:solidFill>
              <a:latin typeface="Arial" panose="020B0604020202020204" pitchFamily="34" charset="0"/>
              <a:ea typeface="DengXian" panose="02010600030101010101" pitchFamily="2" charset="-122"/>
              <a:cs typeface="Arial" panose="020B0604020202020204" pitchFamily="34" charset="0"/>
            </a:endParaRPr>
          </a:p>
          <a:p>
            <a:pPr marR="0" algn="ctr">
              <a:lnSpc>
                <a:spcPct val="107000"/>
              </a:lnSpc>
              <a:spcBef>
                <a:spcPts val="0"/>
              </a:spcBef>
              <a:spcAft>
                <a:spcPts val="800"/>
              </a:spcAft>
            </a:pPr>
            <a:r>
              <a:rPr lang="en-US" sz="2000" b="1" dirty="0">
                <a:solidFill>
                  <a:srgbClr val="00B0F0"/>
                </a:solidFill>
                <a:effectLst/>
                <a:latin typeface="Arial" panose="020B0604020202020204" pitchFamily="34" charset="0"/>
                <a:ea typeface="DengXian" panose="02010600030101010101" pitchFamily="2" charset="-122"/>
                <a:cs typeface="Arial" panose="020B0604020202020204" pitchFamily="34" charset="0"/>
              </a:rPr>
              <a:t>RELEVANT RULES OF PROCEDURE AND DECISIONS</a:t>
            </a:r>
          </a:p>
          <a:p>
            <a:pPr marR="0" algn="ctr">
              <a:lnSpc>
                <a:spcPct val="107000"/>
              </a:lnSpc>
              <a:spcBef>
                <a:spcPts val="0"/>
              </a:spcBef>
              <a:spcAft>
                <a:spcPts val="800"/>
              </a:spcAft>
            </a:pPr>
            <a:endParaRPr lang="en-US" sz="2000" b="1" dirty="0">
              <a:solidFill>
                <a:srgbClr val="00B0F0"/>
              </a:solidFill>
              <a:effectLst/>
              <a:latin typeface="Arial" panose="020B0604020202020204" pitchFamily="34" charset="0"/>
              <a:ea typeface="DengXian" panose="02010600030101010101" pitchFamily="2" charset="-122"/>
              <a:cs typeface="Arial" panose="020B0604020202020204" pitchFamily="34" charset="0"/>
            </a:endParaRPr>
          </a:p>
          <a:p>
            <a:pPr marL="342900" marR="0" indent="-342900">
              <a:lnSpc>
                <a:spcPct val="107000"/>
              </a:lnSpc>
              <a:spcBef>
                <a:spcPts val="0"/>
              </a:spcBef>
              <a:spcAft>
                <a:spcPts val="800"/>
              </a:spcAft>
              <a:buFont typeface="Arial" panose="020B0604020202020204" pitchFamily="34" charset="0"/>
              <a:buChar char="•"/>
            </a:pPr>
            <a:r>
              <a:rPr lang="en-US" sz="2000" u="sng" dirty="0">
                <a:solidFill>
                  <a:srgbClr val="00B0F0"/>
                </a:solidFill>
                <a:effectLst/>
                <a:latin typeface="Arial" panose="020B0604020202020204" pitchFamily="34" charset="0"/>
                <a:ea typeface="DengXian" panose="02010600030101010101" pitchFamily="2" charset="-122"/>
                <a:cs typeface="Arial" panose="020B0604020202020204" pitchFamily="34" charset="0"/>
              </a:rPr>
              <a:t>Rule 20</a:t>
            </a:r>
            <a:r>
              <a:rPr lang="en-US" sz="2000" dirty="0">
                <a:solidFill>
                  <a:srgbClr val="00B0F0"/>
                </a:solidFill>
                <a:effectLst/>
                <a:latin typeface="Arial" panose="020B0604020202020204" pitchFamily="34" charset="0"/>
                <a:ea typeface="DengXian" panose="02010600030101010101" pitchFamily="2" charset="-122"/>
                <a:cs typeface="Arial" panose="020B0604020202020204" pitchFamily="34" charset="0"/>
              </a:rPr>
              <a:t>: the Members of the Bureau hold office until their successors are elected.  </a:t>
            </a:r>
          </a:p>
          <a:p>
            <a:pPr marL="342900" marR="0" indent="-342900">
              <a:lnSpc>
                <a:spcPct val="107000"/>
              </a:lnSpc>
              <a:spcBef>
                <a:spcPts val="0"/>
              </a:spcBef>
              <a:spcAft>
                <a:spcPts val="800"/>
              </a:spcAft>
              <a:buFont typeface="Arial" panose="020B0604020202020204" pitchFamily="34" charset="0"/>
              <a:buChar char="•"/>
            </a:pPr>
            <a:r>
              <a:rPr lang="en-US" sz="2000" u="sng" dirty="0">
                <a:solidFill>
                  <a:srgbClr val="00B0F0"/>
                </a:solidFill>
                <a:effectLst/>
                <a:latin typeface="Arial" panose="020B0604020202020204" pitchFamily="34" charset="0"/>
                <a:ea typeface="DengXian" panose="02010600030101010101" pitchFamily="2" charset="-122"/>
                <a:cs typeface="Arial" panose="020B0604020202020204" pitchFamily="34" charset="0"/>
              </a:rPr>
              <a:t>Rule 8</a:t>
            </a:r>
            <a:r>
              <a:rPr lang="en-US" sz="2000" dirty="0">
                <a:solidFill>
                  <a:srgbClr val="00B0F0"/>
                </a:solidFill>
                <a:effectLst/>
                <a:latin typeface="Arial" panose="020B0604020202020204" pitchFamily="34" charset="0"/>
                <a:ea typeface="DengXian" panose="02010600030101010101" pitchFamily="2" charset="-122"/>
                <a:cs typeface="Arial" panose="020B0604020202020204" pitchFamily="34" charset="0"/>
              </a:rPr>
              <a:t>: UNEA-5 decided to adjourn temporarily and resume its session from 28 February to 2 March 2022 – therefore the Bureau of UNEA-5 will continue UNEA-5 is concluded and a new Bureau is elected. </a:t>
            </a:r>
          </a:p>
          <a:p>
            <a:pPr marL="342900" indent="-342900">
              <a:lnSpc>
                <a:spcPct val="107000"/>
              </a:lnSpc>
              <a:spcAft>
                <a:spcPts val="800"/>
              </a:spcAft>
              <a:buFont typeface="Arial" panose="020B0604020202020204" pitchFamily="34" charset="0"/>
              <a:buChar char="•"/>
            </a:pPr>
            <a:r>
              <a:rPr lang="en-US" sz="2000" u="sng" dirty="0">
                <a:solidFill>
                  <a:srgbClr val="00B0F0"/>
                </a:solidFill>
                <a:effectLst/>
                <a:latin typeface="Arial" panose="020B0604020202020204" pitchFamily="34" charset="0"/>
                <a:ea typeface="DengXian" panose="02010600030101010101" pitchFamily="2" charset="-122"/>
                <a:cs typeface="Arial" panose="020B0604020202020204" pitchFamily="34" charset="0"/>
              </a:rPr>
              <a:t>Rule 18 and 20</a:t>
            </a:r>
            <a:r>
              <a:rPr lang="en-US" sz="2000" dirty="0">
                <a:solidFill>
                  <a:srgbClr val="00B0F0"/>
                </a:solidFill>
                <a:effectLst/>
                <a:latin typeface="Arial" panose="020B0604020202020204" pitchFamily="34" charset="0"/>
                <a:ea typeface="DengXian" panose="02010600030101010101" pitchFamily="2" charset="-122"/>
                <a:cs typeface="Arial" panose="020B0604020202020204" pitchFamily="34" charset="0"/>
              </a:rPr>
              <a:t>: Bureau members are eligible for re-election taking into account regional rotation </a:t>
            </a:r>
          </a:p>
          <a:p>
            <a:pPr marL="342900" indent="-342900">
              <a:lnSpc>
                <a:spcPct val="107000"/>
              </a:lnSpc>
              <a:spcAft>
                <a:spcPts val="800"/>
              </a:spcAft>
              <a:buFont typeface="Arial" panose="020B0604020202020204" pitchFamily="34" charset="0"/>
              <a:buChar char="•"/>
            </a:pPr>
            <a:r>
              <a:rPr lang="en-US" sz="2000" u="sng" dirty="0">
                <a:solidFill>
                  <a:srgbClr val="00B0F0"/>
                </a:solidFill>
                <a:effectLst/>
                <a:latin typeface="Arial" panose="020B0604020202020204" pitchFamily="34" charset="0"/>
                <a:ea typeface="DengXian" panose="02010600030101010101" pitchFamily="2" charset="-122"/>
                <a:cs typeface="Arial" panose="020B0604020202020204" pitchFamily="34" charset="0"/>
              </a:rPr>
              <a:t>Paragraph 9 of GC Decision 19/32</a:t>
            </a:r>
            <a:r>
              <a:rPr lang="en-US" sz="2000" dirty="0">
                <a:solidFill>
                  <a:srgbClr val="00B0F0"/>
                </a:solidFill>
                <a:effectLst/>
                <a:latin typeface="Arial" panose="020B0604020202020204" pitchFamily="34" charset="0"/>
                <a:ea typeface="DengXian" panose="02010600030101010101" pitchFamily="2" charset="-122"/>
                <a:cs typeface="Arial" panose="020B0604020202020204" pitchFamily="34" charset="0"/>
              </a:rPr>
              <a:t>: “the CPR shall elect a Bureau composed of a Chairperson, three Vice Chairpersons and a Rapporteur, </a:t>
            </a:r>
            <a:r>
              <a:rPr lang="en-US" sz="2000" dirty="0">
                <a:solidFill>
                  <a:schemeClr val="accent1"/>
                </a:solidFill>
                <a:effectLst/>
                <a:latin typeface="Arial" panose="020B0604020202020204" pitchFamily="34" charset="0"/>
                <a:ea typeface="DengXian" panose="02010600030101010101" pitchFamily="2" charset="-122"/>
                <a:cs typeface="Arial" panose="020B0604020202020204" pitchFamily="34" charset="0"/>
              </a:rPr>
              <a:t>for a period of two years</a:t>
            </a:r>
            <a:r>
              <a:rPr lang="en-US" sz="2000" dirty="0">
                <a:solidFill>
                  <a:srgbClr val="00B0F0"/>
                </a:solidFill>
                <a:effectLst/>
                <a:latin typeface="Arial" panose="020B0604020202020204" pitchFamily="34" charset="0"/>
                <a:ea typeface="DengXian" panose="02010600030101010101" pitchFamily="2" charset="-122"/>
                <a:cs typeface="Arial" panose="020B0604020202020204" pitchFamily="34" charset="0"/>
              </a:rPr>
              <a:t>, taking into account the principles of rotation and equitable geographical representation”. </a:t>
            </a:r>
          </a:p>
        </p:txBody>
      </p:sp>
    </p:spTree>
    <p:extLst>
      <p:ext uri="{BB962C8B-B14F-4D97-AF65-F5344CB8AC3E}">
        <p14:creationId xmlns:p14="http://schemas.microsoft.com/office/powerpoint/2010/main" val="13938013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17F88F8-299C-4089-99D9-EEE5EE82311E}"/>
              </a:ext>
            </a:extLst>
          </p:cNvPr>
          <p:cNvSpPr/>
          <p:nvPr/>
        </p:nvSpPr>
        <p:spPr>
          <a:xfrm>
            <a:off x="0" y="0"/>
            <a:ext cx="12192000" cy="164782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effectLst/>
                <a:latin typeface="Calibri" panose="020F0502020204030204" pitchFamily="34" charset="0"/>
                <a:ea typeface="Calibri" panose="020F0502020204030204" pitchFamily="34" charset="0"/>
                <a:cs typeface="Arial" panose="020B0604020202020204" pitchFamily="34" charset="0"/>
              </a:rPr>
              <a:t>Agenda item 3: </a:t>
            </a:r>
          </a:p>
          <a:p>
            <a:pPr algn="ctr"/>
            <a:r>
              <a:rPr lang="en-US" sz="3600" b="1" dirty="0">
                <a:effectLst/>
                <a:latin typeface="Calibri" panose="020F0502020204030204" pitchFamily="34" charset="0"/>
                <a:ea typeface="Calibri" panose="020F0502020204030204" pitchFamily="34" charset="0"/>
                <a:cs typeface="Arial" panose="020B0604020202020204" pitchFamily="34" charset="0"/>
              </a:rPr>
              <a:t>Consideration of the cycle of term of office of the Bureau of the Committee of Permanent Representatives</a:t>
            </a:r>
            <a:endParaRPr lang="en-US" sz="3600" b="1" dirty="0"/>
          </a:p>
        </p:txBody>
      </p:sp>
      <p:pic>
        <p:nvPicPr>
          <p:cNvPr id="15" name="Picture 14" descr="Logo&#10;&#10;Description automatically generated">
            <a:extLst>
              <a:ext uri="{FF2B5EF4-FFF2-40B4-BE49-F238E27FC236}">
                <a16:creationId xmlns:a16="http://schemas.microsoft.com/office/drawing/2014/main" id="{90D62A14-94E0-4C9D-81BA-4CDE5B4B22C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18766" y="4886255"/>
            <a:ext cx="2473234" cy="1203575"/>
          </a:xfrm>
          <a:prstGeom prst="rect">
            <a:avLst/>
          </a:prstGeom>
        </p:spPr>
      </p:pic>
      <p:sp>
        <p:nvSpPr>
          <p:cNvPr id="10" name="TextBox 9">
            <a:extLst>
              <a:ext uri="{FF2B5EF4-FFF2-40B4-BE49-F238E27FC236}">
                <a16:creationId xmlns:a16="http://schemas.microsoft.com/office/drawing/2014/main" id="{F5DD8F61-0F51-4EBD-8EE2-D7E99A94ABE1}"/>
              </a:ext>
            </a:extLst>
          </p:cNvPr>
          <p:cNvSpPr txBox="1"/>
          <p:nvPr/>
        </p:nvSpPr>
        <p:spPr>
          <a:xfrm>
            <a:off x="581026" y="1647825"/>
            <a:ext cx="10590280" cy="3840218"/>
          </a:xfrm>
          <a:prstGeom prst="rect">
            <a:avLst/>
          </a:prstGeom>
          <a:noFill/>
        </p:spPr>
        <p:txBody>
          <a:bodyPr wrap="square">
            <a:spAutoFit/>
          </a:bodyPr>
          <a:lstStyle/>
          <a:p>
            <a:pPr marL="342900" marR="0" indent="-342900" algn="ctr">
              <a:lnSpc>
                <a:spcPct val="107000"/>
              </a:lnSpc>
              <a:spcBef>
                <a:spcPts val="0"/>
              </a:spcBef>
              <a:spcAft>
                <a:spcPts val="800"/>
              </a:spcAft>
              <a:buFont typeface="Arial" panose="020B0604020202020204" pitchFamily="34" charset="0"/>
              <a:buChar char="•"/>
            </a:pPr>
            <a:endParaRPr lang="en-US" sz="2000" b="1" dirty="0">
              <a:solidFill>
                <a:srgbClr val="00B0F0"/>
              </a:solidFill>
              <a:effectLst/>
              <a:latin typeface="Arial" panose="020B0604020202020204" pitchFamily="34" charset="0"/>
              <a:ea typeface="DengXian" panose="02010600030101010101" pitchFamily="2" charset="-122"/>
              <a:cs typeface="Arial" panose="020B0604020202020204" pitchFamily="34" charset="0"/>
            </a:endParaRPr>
          </a:p>
          <a:p>
            <a:pPr marR="0" algn="ctr">
              <a:lnSpc>
                <a:spcPct val="107000"/>
              </a:lnSpc>
              <a:spcBef>
                <a:spcPts val="0"/>
              </a:spcBef>
              <a:spcAft>
                <a:spcPts val="800"/>
              </a:spcAft>
            </a:pPr>
            <a:r>
              <a:rPr lang="en-US" sz="2000" b="1" dirty="0">
                <a:solidFill>
                  <a:srgbClr val="00B0F0"/>
                </a:solidFill>
                <a:effectLst/>
                <a:latin typeface="Arial" panose="020B0604020202020204" pitchFamily="34" charset="0"/>
                <a:ea typeface="DengXian" panose="02010600030101010101" pitchFamily="2" charset="-122"/>
                <a:cs typeface="Arial" panose="020B0604020202020204" pitchFamily="34" charset="0"/>
              </a:rPr>
              <a:t>OPTION A: ESTABLISHED PRACTICE</a:t>
            </a:r>
          </a:p>
          <a:p>
            <a:pPr marL="342900" marR="0" indent="-342900">
              <a:lnSpc>
                <a:spcPct val="107000"/>
              </a:lnSpc>
              <a:spcBef>
                <a:spcPts val="0"/>
              </a:spcBef>
              <a:spcAft>
                <a:spcPts val="800"/>
              </a:spcAft>
              <a:buFont typeface="Arial" panose="020B0604020202020204" pitchFamily="34" charset="0"/>
              <a:buChar char="•"/>
            </a:pPr>
            <a:r>
              <a:rPr lang="en-US" sz="2000" dirty="0">
                <a:solidFill>
                  <a:srgbClr val="00B0F0"/>
                </a:solidFill>
                <a:latin typeface="Tahoma" panose="020B0604030504040204" pitchFamily="34" charset="0"/>
                <a:ea typeface="Tahoma" panose="020B0604030504040204" pitchFamily="34" charset="0"/>
                <a:cs typeface="Tahoma" panose="020B0604030504040204" pitchFamily="34" charset="0"/>
              </a:rPr>
              <a:t>No change in the existing cycle of rotation for the CPR Bureau</a:t>
            </a:r>
          </a:p>
          <a:p>
            <a:pPr marL="342900" marR="0" indent="-342900">
              <a:lnSpc>
                <a:spcPct val="107000"/>
              </a:lnSpc>
              <a:spcBef>
                <a:spcPts val="0"/>
              </a:spcBef>
              <a:spcAft>
                <a:spcPts val="800"/>
              </a:spcAft>
              <a:buFont typeface="Arial" panose="020B0604020202020204" pitchFamily="34" charset="0"/>
              <a:buChar char="•"/>
            </a:pPr>
            <a:r>
              <a:rPr lang="en-US" sz="2000" dirty="0">
                <a:solidFill>
                  <a:srgbClr val="00B0F0"/>
                </a:solidFill>
                <a:latin typeface="Tahoma" panose="020B0604030504040204" pitchFamily="34" charset="0"/>
                <a:ea typeface="Tahoma" panose="020B0604030504040204" pitchFamily="34" charset="0"/>
                <a:cs typeface="Tahoma" panose="020B0604030504040204" pitchFamily="34" charset="0"/>
              </a:rPr>
              <a:t>A new CPR Bureau and Chair will be elected for the period 1 July 2021 – 30 June 2023</a:t>
            </a:r>
          </a:p>
          <a:p>
            <a:pPr marL="342900" marR="0" indent="-342900">
              <a:lnSpc>
                <a:spcPct val="107000"/>
              </a:lnSpc>
              <a:spcBef>
                <a:spcPts val="0"/>
              </a:spcBef>
              <a:spcAft>
                <a:spcPts val="800"/>
              </a:spcAft>
              <a:buFont typeface="Arial" panose="020B0604020202020204" pitchFamily="34" charset="0"/>
              <a:buChar char="•"/>
            </a:pPr>
            <a:r>
              <a:rPr lang="en-US" sz="2000" dirty="0">
                <a:solidFill>
                  <a:srgbClr val="00B0F0"/>
                </a:solidFill>
                <a:latin typeface="Tahoma" panose="020B0604030504040204" pitchFamily="34" charset="0"/>
                <a:ea typeface="Tahoma" panose="020B0604030504040204" pitchFamily="34" charset="0"/>
                <a:cs typeface="Tahoma" panose="020B0604030504040204" pitchFamily="34" charset="0"/>
              </a:rPr>
              <a:t>Consequences: </a:t>
            </a:r>
          </a:p>
          <a:p>
            <a:pPr marL="800100" lvl="1" indent="-342900">
              <a:lnSpc>
                <a:spcPct val="107000"/>
              </a:lnSpc>
              <a:spcAft>
                <a:spcPts val="800"/>
              </a:spcAft>
              <a:buFont typeface="Wingdings" panose="05000000000000000000" pitchFamily="2" charset="2"/>
              <a:buChar char="Ø"/>
            </a:pPr>
            <a:r>
              <a:rPr lang="en-US" sz="2000" dirty="0">
                <a:solidFill>
                  <a:srgbClr val="00B0F0"/>
                </a:solidFill>
                <a:latin typeface="Tahoma" panose="020B0604030504040204" pitchFamily="34" charset="0"/>
                <a:ea typeface="Tahoma" panose="020B0604030504040204" pitchFamily="34" charset="0"/>
                <a:cs typeface="Tahoma" panose="020B0604030504040204" pitchFamily="34" charset="0"/>
              </a:rPr>
              <a:t>The same regional group will chair CPR and UNEA bureaus until closure of UNEA-5.2 </a:t>
            </a:r>
          </a:p>
          <a:p>
            <a:pPr marL="800100" lvl="1" indent="-342900">
              <a:lnSpc>
                <a:spcPct val="107000"/>
              </a:lnSpc>
              <a:spcAft>
                <a:spcPts val="800"/>
              </a:spcAft>
              <a:buFont typeface="Wingdings" panose="05000000000000000000" pitchFamily="2" charset="2"/>
              <a:buChar char="Ø"/>
            </a:pPr>
            <a:r>
              <a:rPr lang="en-US" sz="2000" dirty="0">
                <a:solidFill>
                  <a:srgbClr val="00B0F0"/>
                </a:solidFill>
                <a:latin typeface="Tahoma" panose="020B0604030504040204" pitchFamily="34" charset="0"/>
                <a:ea typeface="Tahoma" panose="020B0604030504040204" pitchFamily="34" charset="0"/>
                <a:cs typeface="Tahoma" panose="020B0604030504040204" pitchFamily="34" charset="0"/>
              </a:rPr>
              <a:t>Occasional overlap with regard to chairing of both Bureaus in future (as has been in the past) </a:t>
            </a:r>
            <a:r>
              <a:rPr lang="en-US" sz="2000" dirty="0" err="1">
                <a:solidFill>
                  <a:srgbClr val="00B0F0"/>
                </a:solidFill>
                <a:latin typeface="Tahoma" panose="020B0604030504040204" pitchFamily="34" charset="0"/>
                <a:ea typeface="Tahoma" panose="020B0604030504040204" pitchFamily="34" charset="0"/>
                <a:cs typeface="Tahoma" panose="020B0604030504040204" pitchFamily="34" charset="0"/>
              </a:rPr>
              <a:t>eg</a:t>
            </a:r>
            <a:r>
              <a:rPr lang="en-US" sz="2000" dirty="0">
                <a:solidFill>
                  <a:srgbClr val="00B0F0"/>
                </a:solidFill>
                <a:latin typeface="Tahoma" panose="020B0604030504040204" pitchFamily="34" charset="0"/>
                <a:ea typeface="Tahoma" panose="020B0604030504040204" pitchFamily="34" charset="0"/>
                <a:cs typeface="Tahoma" panose="020B0604030504040204" pitchFamily="34" charset="0"/>
              </a:rPr>
              <a:t> APG in 2023-25</a:t>
            </a:r>
          </a:p>
          <a:p>
            <a:pPr marL="342900" marR="0" indent="-342900">
              <a:lnSpc>
                <a:spcPct val="107000"/>
              </a:lnSpc>
              <a:spcBef>
                <a:spcPts val="0"/>
              </a:spcBef>
              <a:spcAft>
                <a:spcPts val="800"/>
              </a:spcAft>
              <a:buFont typeface="Arial" panose="020B0604020202020204" pitchFamily="34" charset="0"/>
              <a:buChar char="•"/>
            </a:pPr>
            <a:endParaRPr lang="en-US" sz="2400" dirty="0">
              <a:solidFill>
                <a:srgbClr val="00B0F0"/>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8926912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17F88F8-299C-4089-99D9-EEE5EE82311E}"/>
              </a:ext>
            </a:extLst>
          </p:cNvPr>
          <p:cNvSpPr/>
          <p:nvPr/>
        </p:nvSpPr>
        <p:spPr>
          <a:xfrm>
            <a:off x="0" y="0"/>
            <a:ext cx="12192000" cy="164782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effectLst/>
                <a:latin typeface="Calibri" panose="020F0502020204030204" pitchFamily="34" charset="0"/>
                <a:ea typeface="Calibri" panose="020F0502020204030204" pitchFamily="34" charset="0"/>
                <a:cs typeface="Arial" panose="020B0604020202020204" pitchFamily="34" charset="0"/>
              </a:rPr>
              <a:t>Agenda item 3: </a:t>
            </a:r>
          </a:p>
          <a:p>
            <a:pPr algn="ctr"/>
            <a:r>
              <a:rPr lang="en-US" sz="3600" b="1" dirty="0">
                <a:effectLst/>
                <a:latin typeface="Calibri" panose="020F0502020204030204" pitchFamily="34" charset="0"/>
                <a:ea typeface="Calibri" panose="020F0502020204030204" pitchFamily="34" charset="0"/>
                <a:cs typeface="Arial" panose="020B0604020202020204" pitchFamily="34" charset="0"/>
              </a:rPr>
              <a:t>Consideration of the cycle of term of office of the Bureau of the Committee of Permanent Representatives</a:t>
            </a:r>
            <a:endParaRPr lang="en-US" sz="3600" b="1" dirty="0"/>
          </a:p>
        </p:txBody>
      </p:sp>
      <p:pic>
        <p:nvPicPr>
          <p:cNvPr id="15" name="Picture 14" descr="Logo&#10;&#10;Description automatically generated">
            <a:extLst>
              <a:ext uri="{FF2B5EF4-FFF2-40B4-BE49-F238E27FC236}">
                <a16:creationId xmlns:a16="http://schemas.microsoft.com/office/drawing/2014/main" id="{90D62A14-94E0-4C9D-81BA-4CDE5B4B22C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93592" y="5107670"/>
            <a:ext cx="2473234" cy="1203575"/>
          </a:xfrm>
          <a:prstGeom prst="rect">
            <a:avLst/>
          </a:prstGeom>
        </p:spPr>
      </p:pic>
      <p:sp>
        <p:nvSpPr>
          <p:cNvPr id="10" name="TextBox 9">
            <a:extLst>
              <a:ext uri="{FF2B5EF4-FFF2-40B4-BE49-F238E27FC236}">
                <a16:creationId xmlns:a16="http://schemas.microsoft.com/office/drawing/2014/main" id="{F5DD8F61-0F51-4EBD-8EE2-D7E99A94ABE1}"/>
              </a:ext>
            </a:extLst>
          </p:cNvPr>
          <p:cNvSpPr txBox="1"/>
          <p:nvPr/>
        </p:nvSpPr>
        <p:spPr>
          <a:xfrm>
            <a:off x="581026" y="1647825"/>
            <a:ext cx="10590280" cy="4564711"/>
          </a:xfrm>
          <a:prstGeom prst="rect">
            <a:avLst/>
          </a:prstGeom>
          <a:noFill/>
        </p:spPr>
        <p:txBody>
          <a:bodyPr wrap="square">
            <a:spAutoFit/>
          </a:bodyPr>
          <a:lstStyle/>
          <a:p>
            <a:pPr marL="342900" marR="0" indent="-342900" algn="ctr">
              <a:lnSpc>
                <a:spcPct val="107000"/>
              </a:lnSpc>
              <a:spcBef>
                <a:spcPts val="0"/>
              </a:spcBef>
              <a:spcAft>
                <a:spcPts val="800"/>
              </a:spcAft>
              <a:buFont typeface="Arial" panose="020B0604020202020204" pitchFamily="34" charset="0"/>
              <a:buChar char="•"/>
            </a:pPr>
            <a:endParaRPr lang="en-US" sz="2000" b="1" dirty="0">
              <a:solidFill>
                <a:srgbClr val="00B0F0"/>
              </a:solidFill>
              <a:effectLst/>
              <a:latin typeface="Arial" panose="020B0604020202020204" pitchFamily="34" charset="0"/>
              <a:ea typeface="DengXian" panose="02010600030101010101" pitchFamily="2" charset="-122"/>
              <a:cs typeface="Arial" panose="020B0604020202020204" pitchFamily="34" charset="0"/>
            </a:endParaRPr>
          </a:p>
          <a:p>
            <a:pPr marR="0" algn="ctr">
              <a:lnSpc>
                <a:spcPct val="107000"/>
              </a:lnSpc>
              <a:spcBef>
                <a:spcPts val="0"/>
              </a:spcBef>
              <a:spcAft>
                <a:spcPts val="800"/>
              </a:spcAft>
            </a:pPr>
            <a:r>
              <a:rPr lang="en-US" sz="2000" b="1" dirty="0">
                <a:solidFill>
                  <a:srgbClr val="00B0F0"/>
                </a:solidFill>
                <a:effectLst/>
                <a:latin typeface="Arial" panose="020B0604020202020204" pitchFamily="34" charset="0"/>
                <a:ea typeface="DengXian" panose="02010600030101010101" pitchFamily="2" charset="-122"/>
                <a:cs typeface="Arial" panose="020B0604020202020204" pitchFamily="34" charset="0"/>
              </a:rPr>
              <a:t>OPTION B: RE-ELECTION OF EXISTING CPR BUREAU IN JULY 2021 AND SUBSEQUENT ALIGNMENT WITH UNEA CYCLE</a:t>
            </a:r>
          </a:p>
          <a:p>
            <a:pPr marL="342900" marR="0" indent="-342900">
              <a:lnSpc>
                <a:spcPct val="107000"/>
              </a:lnSpc>
              <a:spcBef>
                <a:spcPts val="0"/>
              </a:spcBef>
              <a:spcAft>
                <a:spcPts val="800"/>
              </a:spcAft>
              <a:buFont typeface="Arial" panose="020B0604020202020204" pitchFamily="34" charset="0"/>
              <a:buChar char="•"/>
            </a:pPr>
            <a:r>
              <a:rPr lang="en-US" sz="2000" dirty="0">
                <a:solidFill>
                  <a:srgbClr val="00B0F0"/>
                </a:solidFill>
                <a:latin typeface="Tahoma" panose="020B0604030504040204" pitchFamily="34" charset="0"/>
                <a:ea typeface="Tahoma" panose="020B0604030504040204" pitchFamily="34" charset="0"/>
                <a:cs typeface="Tahoma" panose="020B0604030504040204" pitchFamily="34" charset="0"/>
              </a:rPr>
              <a:t>The current CPR Bureau and Chair is re-elected for one year (1 July 2021 – 30 June 2022)</a:t>
            </a:r>
          </a:p>
          <a:p>
            <a:pPr marL="342900" marR="0" indent="-342900">
              <a:lnSpc>
                <a:spcPct val="107000"/>
              </a:lnSpc>
              <a:spcBef>
                <a:spcPts val="0"/>
              </a:spcBef>
              <a:spcAft>
                <a:spcPts val="800"/>
              </a:spcAft>
              <a:buFont typeface="Arial" panose="020B0604020202020204" pitchFamily="34" charset="0"/>
              <a:buChar char="•"/>
            </a:pPr>
            <a:r>
              <a:rPr lang="en-US" sz="2000" dirty="0">
                <a:solidFill>
                  <a:srgbClr val="00B0F0"/>
                </a:solidFill>
                <a:latin typeface="Tahoma" panose="020B0604030504040204" pitchFamily="34" charset="0"/>
                <a:ea typeface="Tahoma" panose="020B0604030504040204" pitchFamily="34" charset="0"/>
                <a:cs typeface="Tahoma" panose="020B0604030504040204" pitchFamily="34" charset="0"/>
              </a:rPr>
              <a:t>Consequences: </a:t>
            </a:r>
          </a:p>
          <a:p>
            <a:pPr marL="800100" lvl="1" indent="-342900">
              <a:lnSpc>
                <a:spcPct val="107000"/>
              </a:lnSpc>
              <a:spcAft>
                <a:spcPts val="800"/>
              </a:spcAft>
              <a:buFont typeface="Wingdings" panose="05000000000000000000" pitchFamily="2" charset="2"/>
              <a:buChar char="Ø"/>
            </a:pPr>
            <a:r>
              <a:rPr lang="en-US" sz="2000" dirty="0">
                <a:solidFill>
                  <a:srgbClr val="00B0F0"/>
                </a:solidFill>
                <a:latin typeface="Tahoma" panose="020B0604030504040204" pitchFamily="34" charset="0"/>
                <a:ea typeface="Tahoma" panose="020B0604030504040204" pitchFamily="34" charset="0"/>
                <a:cs typeface="Tahoma" panose="020B0604030504040204" pitchFamily="34" charset="0"/>
              </a:rPr>
              <a:t>Different regional groups will chair CPR and UNEA bureaus during the period 2021-22</a:t>
            </a:r>
          </a:p>
          <a:p>
            <a:pPr marL="800100" lvl="1" indent="-342900">
              <a:lnSpc>
                <a:spcPct val="107000"/>
              </a:lnSpc>
              <a:spcAft>
                <a:spcPts val="800"/>
              </a:spcAft>
              <a:buFont typeface="Wingdings" panose="05000000000000000000" pitchFamily="2" charset="2"/>
              <a:buChar char="Ø"/>
            </a:pPr>
            <a:r>
              <a:rPr lang="en-US" sz="2000" dirty="0">
                <a:solidFill>
                  <a:srgbClr val="00B0F0"/>
                </a:solidFill>
                <a:latin typeface="Tahoma" panose="020B0604030504040204" pitchFamily="34" charset="0"/>
                <a:ea typeface="Tahoma" panose="020B0604030504040204" pitchFamily="34" charset="0"/>
                <a:cs typeface="Tahoma" panose="020B0604030504040204" pitchFamily="34" charset="0"/>
              </a:rPr>
              <a:t>Occasional overlap with regard to chairing of both Bureaus in the future (as has been in the past) </a:t>
            </a:r>
            <a:r>
              <a:rPr lang="en-US" sz="2000" dirty="0" err="1">
                <a:solidFill>
                  <a:srgbClr val="00B0F0"/>
                </a:solidFill>
                <a:latin typeface="Tahoma" panose="020B0604030504040204" pitchFamily="34" charset="0"/>
                <a:ea typeface="Tahoma" panose="020B0604030504040204" pitchFamily="34" charset="0"/>
                <a:cs typeface="Tahoma" panose="020B0604030504040204" pitchFamily="34" charset="0"/>
              </a:rPr>
              <a:t>eg</a:t>
            </a:r>
            <a:r>
              <a:rPr lang="en-US" sz="2000" dirty="0">
                <a:solidFill>
                  <a:srgbClr val="00B0F0"/>
                </a:solidFill>
                <a:latin typeface="Tahoma" panose="020B0604030504040204" pitchFamily="34" charset="0"/>
                <a:ea typeface="Tahoma" panose="020B0604030504040204" pitchFamily="34" charset="0"/>
                <a:cs typeface="Tahoma" panose="020B0604030504040204" pitchFamily="34" charset="0"/>
              </a:rPr>
              <a:t> APG in 2023-25</a:t>
            </a:r>
          </a:p>
          <a:p>
            <a:pPr marL="800100" lvl="1" indent="-342900">
              <a:lnSpc>
                <a:spcPct val="107000"/>
              </a:lnSpc>
              <a:spcAft>
                <a:spcPts val="800"/>
              </a:spcAft>
              <a:buFont typeface="Wingdings" panose="05000000000000000000" pitchFamily="2" charset="2"/>
              <a:buChar char="Ø"/>
            </a:pPr>
            <a:endParaRPr lang="en-US" sz="2400" dirty="0">
              <a:solidFill>
                <a:srgbClr val="00B0F0"/>
              </a:solidFill>
              <a:latin typeface="Tahoma" panose="020B0604030504040204" pitchFamily="34" charset="0"/>
              <a:ea typeface="Tahoma" panose="020B0604030504040204" pitchFamily="34" charset="0"/>
              <a:cs typeface="Tahoma" panose="020B0604030504040204" pitchFamily="34" charset="0"/>
            </a:endParaRPr>
          </a:p>
          <a:p>
            <a:pPr marL="342900" marR="0" indent="-342900">
              <a:lnSpc>
                <a:spcPct val="107000"/>
              </a:lnSpc>
              <a:spcBef>
                <a:spcPts val="0"/>
              </a:spcBef>
              <a:spcAft>
                <a:spcPts val="800"/>
              </a:spcAft>
              <a:buFont typeface="Arial" panose="020B0604020202020204" pitchFamily="34" charset="0"/>
              <a:buChar char="•"/>
            </a:pPr>
            <a:endParaRPr lang="en-US" sz="2400" dirty="0">
              <a:solidFill>
                <a:srgbClr val="00B0F0"/>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1800680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17F88F8-299C-4089-99D9-EEE5EE82311E}"/>
              </a:ext>
            </a:extLst>
          </p:cNvPr>
          <p:cNvSpPr/>
          <p:nvPr/>
        </p:nvSpPr>
        <p:spPr>
          <a:xfrm>
            <a:off x="0" y="0"/>
            <a:ext cx="12192000" cy="164782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effectLst/>
                <a:latin typeface="Calibri" panose="020F0502020204030204" pitchFamily="34" charset="0"/>
                <a:ea typeface="Calibri" panose="020F0502020204030204" pitchFamily="34" charset="0"/>
                <a:cs typeface="Arial" panose="020B0604020202020204" pitchFamily="34" charset="0"/>
              </a:rPr>
              <a:t>Agenda item 3: </a:t>
            </a:r>
          </a:p>
          <a:p>
            <a:pPr algn="ctr"/>
            <a:r>
              <a:rPr lang="en-US" sz="3600" b="1" dirty="0">
                <a:effectLst/>
                <a:latin typeface="Calibri" panose="020F0502020204030204" pitchFamily="34" charset="0"/>
                <a:ea typeface="Calibri" panose="020F0502020204030204" pitchFamily="34" charset="0"/>
                <a:cs typeface="Arial" panose="020B0604020202020204" pitchFamily="34" charset="0"/>
              </a:rPr>
              <a:t>Consideration of the cycle of term of office of the Bureau of the Committee of Permanent Representatives</a:t>
            </a:r>
            <a:endParaRPr lang="en-US" sz="3600" b="1" dirty="0"/>
          </a:p>
        </p:txBody>
      </p:sp>
      <p:pic>
        <p:nvPicPr>
          <p:cNvPr id="15" name="Picture 14" descr="Logo&#10;&#10;Description automatically generated">
            <a:extLst>
              <a:ext uri="{FF2B5EF4-FFF2-40B4-BE49-F238E27FC236}">
                <a16:creationId xmlns:a16="http://schemas.microsoft.com/office/drawing/2014/main" id="{90D62A14-94E0-4C9D-81BA-4CDE5B4B22C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18766" y="4626903"/>
            <a:ext cx="2473234" cy="1203575"/>
          </a:xfrm>
          <a:prstGeom prst="rect">
            <a:avLst/>
          </a:prstGeom>
        </p:spPr>
      </p:pic>
      <p:sp>
        <p:nvSpPr>
          <p:cNvPr id="10" name="TextBox 9">
            <a:extLst>
              <a:ext uri="{FF2B5EF4-FFF2-40B4-BE49-F238E27FC236}">
                <a16:creationId xmlns:a16="http://schemas.microsoft.com/office/drawing/2014/main" id="{F5DD8F61-0F51-4EBD-8EE2-D7E99A94ABE1}"/>
              </a:ext>
            </a:extLst>
          </p:cNvPr>
          <p:cNvSpPr txBox="1"/>
          <p:nvPr/>
        </p:nvSpPr>
        <p:spPr>
          <a:xfrm>
            <a:off x="581025" y="1647825"/>
            <a:ext cx="10900821" cy="3408305"/>
          </a:xfrm>
          <a:prstGeom prst="rect">
            <a:avLst/>
          </a:prstGeom>
          <a:noFill/>
        </p:spPr>
        <p:txBody>
          <a:bodyPr wrap="square">
            <a:spAutoFit/>
          </a:bodyPr>
          <a:lstStyle/>
          <a:p>
            <a:pPr marL="342900" marR="0" indent="-342900" algn="ctr">
              <a:lnSpc>
                <a:spcPct val="107000"/>
              </a:lnSpc>
              <a:spcBef>
                <a:spcPts val="0"/>
              </a:spcBef>
              <a:spcAft>
                <a:spcPts val="800"/>
              </a:spcAft>
              <a:buFont typeface="Arial" panose="020B0604020202020204" pitchFamily="34" charset="0"/>
              <a:buChar char="•"/>
            </a:pPr>
            <a:endParaRPr lang="en-US" sz="2000" b="1" dirty="0">
              <a:solidFill>
                <a:srgbClr val="00B0F0"/>
              </a:solidFill>
              <a:effectLst/>
              <a:latin typeface="Arial" panose="020B0604020202020204" pitchFamily="34" charset="0"/>
              <a:ea typeface="DengXian" panose="02010600030101010101" pitchFamily="2" charset="-122"/>
              <a:cs typeface="Arial" panose="020B0604020202020204" pitchFamily="34" charset="0"/>
            </a:endParaRPr>
          </a:p>
          <a:p>
            <a:pPr marR="0" algn="ctr">
              <a:lnSpc>
                <a:spcPct val="107000"/>
              </a:lnSpc>
              <a:spcBef>
                <a:spcPts val="0"/>
              </a:spcBef>
              <a:spcAft>
                <a:spcPts val="800"/>
              </a:spcAft>
            </a:pPr>
            <a:r>
              <a:rPr lang="en-US" sz="2000" b="1" dirty="0">
                <a:solidFill>
                  <a:srgbClr val="00B0F0"/>
                </a:solidFill>
                <a:effectLst/>
                <a:latin typeface="Arial" panose="020B0604020202020204" pitchFamily="34" charset="0"/>
                <a:ea typeface="DengXian" panose="02010600030101010101" pitchFamily="2" charset="-122"/>
                <a:cs typeface="Arial" panose="020B0604020202020204" pitchFamily="34" charset="0"/>
              </a:rPr>
              <a:t>OPTION C: ELECTION OF NEW CPR BUREAU IN JULY 2021 AND SUBSEQUENT ALIGNMENT WITH UNEA CYCLE </a:t>
            </a:r>
          </a:p>
          <a:p>
            <a:pPr marL="342900" marR="0" indent="-342900">
              <a:lnSpc>
                <a:spcPct val="107000"/>
              </a:lnSpc>
              <a:spcBef>
                <a:spcPts val="0"/>
              </a:spcBef>
              <a:spcAft>
                <a:spcPts val="800"/>
              </a:spcAft>
              <a:buFont typeface="Arial" panose="020B0604020202020204" pitchFamily="34" charset="0"/>
              <a:buChar char="•"/>
            </a:pPr>
            <a:r>
              <a:rPr lang="en-US" sz="2000" dirty="0">
                <a:solidFill>
                  <a:srgbClr val="00B0F0"/>
                </a:solidFill>
                <a:latin typeface="Tahoma" panose="020B0604030504040204" pitchFamily="34" charset="0"/>
                <a:ea typeface="Tahoma" panose="020B0604030504040204" pitchFamily="34" charset="0"/>
                <a:cs typeface="Tahoma" panose="020B0604030504040204" pitchFamily="34" charset="0"/>
              </a:rPr>
              <a:t>New CPR Bureau and Chair is elected for one year (1 July 2021 – 30 June 2022)</a:t>
            </a:r>
          </a:p>
          <a:p>
            <a:pPr marL="342900" marR="0" indent="-342900">
              <a:lnSpc>
                <a:spcPct val="107000"/>
              </a:lnSpc>
              <a:spcBef>
                <a:spcPts val="0"/>
              </a:spcBef>
              <a:spcAft>
                <a:spcPts val="800"/>
              </a:spcAft>
              <a:buFont typeface="Arial" panose="020B0604020202020204" pitchFamily="34" charset="0"/>
              <a:buChar char="•"/>
            </a:pPr>
            <a:r>
              <a:rPr lang="en-US" sz="2000" dirty="0">
                <a:solidFill>
                  <a:srgbClr val="00B0F0"/>
                </a:solidFill>
                <a:latin typeface="Tahoma" panose="020B0604030504040204" pitchFamily="34" charset="0"/>
                <a:ea typeface="Tahoma" panose="020B0604030504040204" pitchFamily="34" charset="0"/>
                <a:cs typeface="Tahoma" panose="020B0604030504040204" pitchFamily="34" charset="0"/>
              </a:rPr>
              <a:t>Consequences: </a:t>
            </a:r>
          </a:p>
          <a:p>
            <a:pPr marL="800100" lvl="1" indent="-342900">
              <a:lnSpc>
                <a:spcPct val="107000"/>
              </a:lnSpc>
              <a:spcAft>
                <a:spcPts val="800"/>
              </a:spcAft>
              <a:buFont typeface="Wingdings" panose="05000000000000000000" pitchFamily="2" charset="2"/>
              <a:buChar char="Ø"/>
            </a:pPr>
            <a:r>
              <a:rPr lang="en-US" sz="2000" dirty="0">
                <a:solidFill>
                  <a:srgbClr val="00B0F0"/>
                </a:solidFill>
                <a:latin typeface="Tahoma" panose="020B0604030504040204" pitchFamily="34" charset="0"/>
                <a:ea typeface="Tahoma" panose="020B0604030504040204" pitchFamily="34" charset="0"/>
                <a:cs typeface="Tahoma" panose="020B0604030504040204" pitchFamily="34" charset="0"/>
              </a:rPr>
              <a:t>The same regional groups will chair CPR and UNEA bureaus during the period 2021-22</a:t>
            </a:r>
          </a:p>
          <a:p>
            <a:pPr marL="800100" lvl="1" indent="-342900">
              <a:lnSpc>
                <a:spcPct val="107000"/>
              </a:lnSpc>
              <a:spcAft>
                <a:spcPts val="800"/>
              </a:spcAft>
              <a:buFont typeface="Wingdings" panose="05000000000000000000" pitchFamily="2" charset="2"/>
              <a:buChar char="Ø"/>
            </a:pPr>
            <a:r>
              <a:rPr lang="en-US" sz="2000" dirty="0">
                <a:solidFill>
                  <a:srgbClr val="00B0F0"/>
                </a:solidFill>
                <a:latin typeface="Tahoma" panose="020B0604030504040204" pitchFamily="34" charset="0"/>
                <a:ea typeface="Tahoma" panose="020B0604030504040204" pitchFamily="34" charset="0"/>
                <a:cs typeface="Tahoma" panose="020B0604030504040204" pitchFamily="34" charset="0"/>
              </a:rPr>
              <a:t>No overlap with regard to chairing of both Bureaus in future  </a:t>
            </a:r>
          </a:p>
          <a:p>
            <a:pPr marL="342900" marR="0" indent="-342900">
              <a:lnSpc>
                <a:spcPct val="107000"/>
              </a:lnSpc>
              <a:spcBef>
                <a:spcPts val="0"/>
              </a:spcBef>
              <a:spcAft>
                <a:spcPts val="800"/>
              </a:spcAft>
              <a:buFont typeface="Arial" panose="020B0604020202020204" pitchFamily="34" charset="0"/>
              <a:buChar char="•"/>
            </a:pPr>
            <a:endParaRPr lang="en-US" sz="2400" dirty="0">
              <a:solidFill>
                <a:srgbClr val="00B0F0"/>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826012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Logo&#10;&#10;Description automatically generated">
            <a:extLst>
              <a:ext uri="{FF2B5EF4-FFF2-40B4-BE49-F238E27FC236}">
                <a16:creationId xmlns:a16="http://schemas.microsoft.com/office/drawing/2014/main" id="{90D62A14-94E0-4C9D-81BA-4CDE5B4B22C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18766" y="5654425"/>
            <a:ext cx="2473234" cy="1203575"/>
          </a:xfrm>
          <a:prstGeom prst="rect">
            <a:avLst/>
          </a:prstGeom>
        </p:spPr>
      </p:pic>
      <p:sp>
        <p:nvSpPr>
          <p:cNvPr id="10" name="TextBox 9">
            <a:extLst>
              <a:ext uri="{FF2B5EF4-FFF2-40B4-BE49-F238E27FC236}">
                <a16:creationId xmlns:a16="http://schemas.microsoft.com/office/drawing/2014/main" id="{F5DD8F61-0F51-4EBD-8EE2-D7E99A94ABE1}"/>
              </a:ext>
            </a:extLst>
          </p:cNvPr>
          <p:cNvSpPr txBox="1"/>
          <p:nvPr/>
        </p:nvSpPr>
        <p:spPr>
          <a:xfrm>
            <a:off x="203953" y="177244"/>
            <a:ext cx="11824649" cy="5556458"/>
          </a:xfrm>
          <a:prstGeom prst="rect">
            <a:avLst/>
          </a:prstGeom>
          <a:noFill/>
        </p:spPr>
        <p:txBody>
          <a:bodyPr wrap="square">
            <a:spAutoFit/>
          </a:bodyPr>
          <a:lstStyle/>
          <a:p>
            <a:pPr marR="0" algn="ctr">
              <a:lnSpc>
                <a:spcPct val="107000"/>
              </a:lnSpc>
              <a:spcBef>
                <a:spcPts val="0"/>
              </a:spcBef>
              <a:spcAft>
                <a:spcPts val="800"/>
              </a:spcAft>
            </a:pPr>
            <a:r>
              <a:rPr lang="en-US" sz="2400" b="1" dirty="0">
                <a:solidFill>
                  <a:srgbClr val="00B0F0"/>
                </a:solidFill>
                <a:effectLst/>
                <a:latin typeface="Arial" panose="020B0604020202020204" pitchFamily="34" charset="0"/>
                <a:ea typeface="DengXian" panose="02010600030101010101" pitchFamily="2" charset="-122"/>
                <a:cs typeface="Arial" panose="020B0604020202020204" pitchFamily="34" charset="0"/>
              </a:rPr>
              <a:t>Summary</a:t>
            </a:r>
          </a:p>
          <a:p>
            <a:pPr marL="342900" indent="-342900">
              <a:lnSpc>
                <a:spcPct val="107000"/>
              </a:lnSpc>
              <a:spcAft>
                <a:spcPts val="800"/>
              </a:spcAft>
              <a:buFont typeface="Arial" panose="020B0604020202020204" pitchFamily="34" charset="0"/>
              <a:buChar char="•"/>
            </a:pPr>
            <a:r>
              <a:rPr lang="en-US" sz="2000" dirty="0">
                <a:solidFill>
                  <a:srgbClr val="00B0F0"/>
                </a:solidFill>
                <a:effectLst/>
                <a:latin typeface="Arial" panose="020B0604020202020204" pitchFamily="34" charset="0"/>
                <a:ea typeface="DengXian" panose="02010600030101010101" pitchFamily="2" charset="-122"/>
                <a:cs typeface="Arial" panose="020B0604020202020204" pitchFamily="34" charset="0"/>
              </a:rPr>
              <a:t>The current UNEA Bureau period spans three years instead of two – but has not been formally extended; it is a consequence of adjourning and resuming UNEA-5</a:t>
            </a:r>
          </a:p>
          <a:p>
            <a:pPr marL="342900" indent="-342900">
              <a:lnSpc>
                <a:spcPct val="107000"/>
              </a:lnSpc>
              <a:spcAft>
                <a:spcPts val="800"/>
              </a:spcAft>
              <a:buFont typeface="Arial" panose="020B0604020202020204" pitchFamily="34" charset="0"/>
              <a:buChar char="•"/>
            </a:pPr>
            <a:r>
              <a:rPr lang="en-US" sz="2000" dirty="0">
                <a:solidFill>
                  <a:srgbClr val="00B0F0"/>
                </a:solidFill>
                <a:effectLst/>
                <a:latin typeface="Arial" panose="020B0604020202020204" pitchFamily="34" charset="0"/>
                <a:ea typeface="DengXian" panose="02010600030101010101" pitchFamily="2" charset="-122"/>
                <a:cs typeface="Arial" panose="020B0604020202020204" pitchFamily="34" charset="0"/>
              </a:rPr>
              <a:t>The Secretariat has sought to ensure that all options are in accordance with ROP + decisions – </a:t>
            </a:r>
            <a:r>
              <a:rPr lang="en-US" sz="2000" u="sng" dirty="0">
                <a:solidFill>
                  <a:srgbClr val="00B0F0"/>
                </a:solidFill>
                <a:effectLst/>
                <a:latin typeface="Arial" panose="020B0604020202020204" pitchFamily="34" charset="0"/>
                <a:ea typeface="DengXian" panose="02010600030101010101" pitchFamily="2" charset="-122"/>
                <a:cs typeface="Arial" panose="020B0604020202020204" pitchFamily="34" charset="0"/>
              </a:rPr>
              <a:t>and</a:t>
            </a:r>
            <a:r>
              <a:rPr lang="en-US" sz="2000" dirty="0">
                <a:solidFill>
                  <a:srgbClr val="00B0F0"/>
                </a:solidFill>
                <a:effectLst/>
                <a:latin typeface="Arial" panose="020B0604020202020204" pitchFamily="34" charset="0"/>
                <a:ea typeface="DengXian" panose="02010600030101010101" pitchFamily="2" charset="-122"/>
                <a:cs typeface="Arial" panose="020B0604020202020204" pitchFamily="34" charset="0"/>
              </a:rPr>
              <a:t> </a:t>
            </a:r>
            <a:r>
              <a:rPr lang="en-US" sz="2000" dirty="0">
                <a:solidFill>
                  <a:srgbClr val="00B0F0"/>
                </a:solidFill>
                <a:latin typeface="Arial" panose="020B0604020202020204" pitchFamily="34" charset="0"/>
                <a:ea typeface="DengXian" panose="02010600030101010101" pitchFamily="2" charset="-122"/>
                <a:cs typeface="Arial" panose="020B0604020202020204" pitchFamily="34" charset="0"/>
              </a:rPr>
              <a:t>that the current order of regional rotation will not change </a:t>
            </a:r>
          </a:p>
          <a:p>
            <a:pPr marL="342900" indent="-342900">
              <a:lnSpc>
                <a:spcPct val="107000"/>
              </a:lnSpc>
              <a:spcAft>
                <a:spcPts val="800"/>
              </a:spcAft>
              <a:buFont typeface="Arial" panose="020B0604020202020204" pitchFamily="34" charset="0"/>
              <a:buChar char="•"/>
            </a:pPr>
            <a:r>
              <a:rPr lang="en-US" sz="2000" b="1" dirty="0">
                <a:solidFill>
                  <a:srgbClr val="00B0F0"/>
                </a:solidFill>
                <a:effectLst/>
                <a:latin typeface="Arial" panose="020B0604020202020204" pitchFamily="34" charset="0"/>
                <a:ea typeface="DengXian" panose="02010600030101010101" pitchFamily="2" charset="-122"/>
                <a:cs typeface="Arial" panose="020B0604020202020204" pitchFamily="34" charset="0"/>
              </a:rPr>
              <a:t>Option A</a:t>
            </a:r>
            <a:r>
              <a:rPr lang="en-US" sz="2000" dirty="0">
                <a:solidFill>
                  <a:srgbClr val="00B0F0"/>
                </a:solidFill>
                <a:effectLst/>
                <a:latin typeface="Arial" panose="020B0604020202020204" pitchFamily="34" charset="0"/>
                <a:ea typeface="DengXian" panose="02010600030101010101" pitchFamily="2" charset="-122"/>
                <a:cs typeface="Arial" panose="020B0604020202020204" pitchFamily="34" charset="0"/>
              </a:rPr>
              <a:t> (established practice) will not avoid a current and/or future overlap of chairmanship for both bureaus</a:t>
            </a:r>
          </a:p>
          <a:p>
            <a:pPr marL="342900" indent="-342900">
              <a:lnSpc>
                <a:spcPct val="107000"/>
              </a:lnSpc>
              <a:spcAft>
                <a:spcPts val="800"/>
              </a:spcAft>
              <a:buFont typeface="Arial" panose="020B0604020202020204" pitchFamily="34" charset="0"/>
              <a:buChar char="•"/>
            </a:pPr>
            <a:r>
              <a:rPr lang="en-US" sz="2000" b="1" dirty="0">
                <a:solidFill>
                  <a:srgbClr val="00B0F0"/>
                </a:solidFill>
                <a:effectLst/>
                <a:latin typeface="Arial" panose="020B0604020202020204" pitchFamily="34" charset="0"/>
                <a:ea typeface="DengXian" panose="02010600030101010101" pitchFamily="2" charset="-122"/>
                <a:cs typeface="Arial" panose="020B0604020202020204" pitchFamily="34" charset="0"/>
              </a:rPr>
              <a:t>Option B (re-election of current bureau + alignment) </a:t>
            </a:r>
            <a:r>
              <a:rPr lang="en-US" sz="2000" dirty="0">
                <a:solidFill>
                  <a:srgbClr val="00B0F0"/>
                </a:solidFill>
                <a:effectLst/>
                <a:latin typeface="Arial" panose="020B0604020202020204" pitchFamily="34" charset="0"/>
                <a:ea typeface="DengXian" panose="02010600030101010101" pitchFamily="2" charset="-122"/>
                <a:cs typeface="Arial" panose="020B0604020202020204" pitchFamily="34" charset="0"/>
              </a:rPr>
              <a:t>will avoid a current overlap of chairmanship for both bureaus, but some overlap will still happen in the future</a:t>
            </a:r>
          </a:p>
          <a:p>
            <a:pPr marL="342900" indent="-342900">
              <a:lnSpc>
                <a:spcPct val="107000"/>
              </a:lnSpc>
              <a:spcAft>
                <a:spcPts val="800"/>
              </a:spcAft>
              <a:buFont typeface="Arial" panose="020B0604020202020204" pitchFamily="34" charset="0"/>
              <a:buChar char="•"/>
            </a:pPr>
            <a:r>
              <a:rPr lang="en-US" sz="2000" b="1" dirty="0">
                <a:solidFill>
                  <a:srgbClr val="00B0F0"/>
                </a:solidFill>
                <a:effectLst/>
                <a:latin typeface="Arial" panose="020B0604020202020204" pitchFamily="34" charset="0"/>
                <a:ea typeface="DengXian" panose="02010600030101010101" pitchFamily="2" charset="-122"/>
                <a:cs typeface="Arial" panose="020B0604020202020204" pitchFamily="34" charset="0"/>
              </a:rPr>
              <a:t>Option C (election of new bureau + alignment) </a:t>
            </a:r>
            <a:r>
              <a:rPr lang="en-US" sz="2000" dirty="0">
                <a:solidFill>
                  <a:srgbClr val="00B0F0"/>
                </a:solidFill>
                <a:effectLst/>
                <a:latin typeface="Arial" panose="020B0604020202020204" pitchFamily="34" charset="0"/>
                <a:ea typeface="DengXian" panose="02010600030101010101" pitchFamily="2" charset="-122"/>
                <a:cs typeface="Arial" panose="020B0604020202020204" pitchFamily="34" charset="0"/>
              </a:rPr>
              <a:t>will not avoid a current overlap of chairmanship for both bureaus, but will avoid future overlaps, as of 2022 and beyond</a:t>
            </a:r>
          </a:p>
          <a:p>
            <a:pPr marL="342900" indent="-342900">
              <a:lnSpc>
                <a:spcPct val="107000"/>
              </a:lnSpc>
              <a:spcAft>
                <a:spcPts val="800"/>
              </a:spcAft>
              <a:buFont typeface="Arial" panose="020B0604020202020204" pitchFamily="34" charset="0"/>
              <a:buChar char="•"/>
            </a:pPr>
            <a:r>
              <a:rPr lang="en-US" sz="2000" b="1" dirty="0">
                <a:solidFill>
                  <a:srgbClr val="00B0F0"/>
                </a:solidFill>
                <a:latin typeface="Arial" panose="020B0604020202020204" pitchFamily="34" charset="0"/>
                <a:ea typeface="DengXian" panose="02010600030101010101" pitchFamily="2" charset="-122"/>
                <a:cs typeface="Arial" panose="020B0604020202020204" pitchFamily="34" charset="0"/>
              </a:rPr>
              <a:t>Other options are possible </a:t>
            </a:r>
            <a:r>
              <a:rPr lang="en-US" sz="2000" dirty="0">
                <a:solidFill>
                  <a:srgbClr val="00B0F0"/>
                </a:solidFill>
                <a:latin typeface="Arial" panose="020B0604020202020204" pitchFamily="34" charset="0"/>
                <a:ea typeface="DengXian" panose="02010600030101010101" pitchFamily="2" charset="-122"/>
                <a:cs typeface="Arial" panose="020B0604020202020204" pitchFamily="34" charset="0"/>
              </a:rPr>
              <a:t>– but would likely entail either a change in the current </a:t>
            </a:r>
          </a:p>
          <a:p>
            <a:pPr>
              <a:lnSpc>
                <a:spcPct val="107000"/>
              </a:lnSpc>
              <a:spcAft>
                <a:spcPts val="800"/>
              </a:spcAft>
            </a:pPr>
            <a:r>
              <a:rPr lang="en-US" sz="2000" dirty="0">
                <a:solidFill>
                  <a:srgbClr val="00B0F0"/>
                </a:solidFill>
                <a:latin typeface="Arial" panose="020B0604020202020204" pitchFamily="34" charset="0"/>
                <a:ea typeface="DengXian" panose="02010600030101010101" pitchFamily="2" charset="-122"/>
                <a:cs typeface="Arial" panose="020B0604020202020204" pitchFamily="34" charset="0"/>
              </a:rPr>
              <a:t>	regional rotation scheme – or a change in the UNEA Bureau cycle or time period</a:t>
            </a:r>
            <a:endParaRPr lang="en-US" sz="2000" dirty="0">
              <a:solidFill>
                <a:srgbClr val="00B0F0"/>
              </a:solidFill>
              <a:effectLst/>
              <a:latin typeface="Arial" panose="020B0604020202020204" pitchFamily="34" charset="0"/>
              <a:ea typeface="DengXian" panose="02010600030101010101" pitchFamily="2" charset="-122"/>
              <a:cs typeface="Arial" panose="020B0604020202020204" pitchFamily="34" charset="0"/>
            </a:endParaRPr>
          </a:p>
          <a:p>
            <a:pPr marL="285750" indent="-285750">
              <a:lnSpc>
                <a:spcPct val="107000"/>
              </a:lnSpc>
              <a:spcAft>
                <a:spcPts val="800"/>
              </a:spcAft>
              <a:buFont typeface="Arial" panose="020B0604020202020204" pitchFamily="34" charset="0"/>
              <a:buChar char="•"/>
            </a:pPr>
            <a:r>
              <a:rPr lang="en-US" sz="2000" b="1" dirty="0">
                <a:solidFill>
                  <a:srgbClr val="00B0F0"/>
                </a:solidFill>
                <a:effectLst/>
                <a:latin typeface="Arial" panose="020B0604020202020204" pitchFamily="34" charset="0"/>
                <a:ea typeface="DengXian" panose="02010600030101010101" pitchFamily="2" charset="-122"/>
                <a:cs typeface="Arial" panose="020B0604020202020204" pitchFamily="34" charset="0"/>
              </a:rPr>
              <a:t>Option B and C requires a UNEA-5.2 decision </a:t>
            </a:r>
            <a:r>
              <a:rPr lang="en-US" sz="2000" dirty="0">
                <a:solidFill>
                  <a:srgbClr val="00B0F0"/>
                </a:solidFill>
                <a:effectLst/>
                <a:latin typeface="Arial" panose="020B0604020202020204" pitchFamily="34" charset="0"/>
                <a:ea typeface="DengXian" panose="02010600030101010101" pitchFamily="2" charset="-122"/>
                <a:cs typeface="Arial" panose="020B0604020202020204" pitchFamily="34" charset="0"/>
              </a:rPr>
              <a:t>to align CPR and UNEA Bureau cycles </a:t>
            </a:r>
            <a:endParaRPr lang="en-US" sz="1800" dirty="0">
              <a:solidFill>
                <a:srgbClr val="00B0F0"/>
              </a:solidFill>
              <a:effectLst/>
              <a:latin typeface="Arial" panose="020B0604020202020204" pitchFamily="34" charset="0"/>
              <a:ea typeface="DengXian" panose="02010600030101010101" pitchFamily="2" charset="-122"/>
              <a:cs typeface="Arial" panose="020B0604020202020204" pitchFamily="34" charset="0"/>
            </a:endParaRPr>
          </a:p>
        </p:txBody>
      </p:sp>
    </p:spTree>
    <p:extLst>
      <p:ext uri="{BB962C8B-B14F-4D97-AF65-F5344CB8AC3E}">
        <p14:creationId xmlns:p14="http://schemas.microsoft.com/office/powerpoint/2010/main" val="20306115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17F88F8-299C-4089-99D9-EEE5EE82311E}"/>
              </a:ext>
            </a:extLst>
          </p:cNvPr>
          <p:cNvSpPr/>
          <p:nvPr/>
        </p:nvSpPr>
        <p:spPr>
          <a:xfrm>
            <a:off x="0" y="0"/>
            <a:ext cx="12192000" cy="164782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effectLst/>
                <a:latin typeface="Calibri" panose="020F0502020204030204" pitchFamily="34" charset="0"/>
                <a:ea typeface="Calibri" panose="020F0502020204030204" pitchFamily="34" charset="0"/>
                <a:cs typeface="Arial" panose="020B0604020202020204" pitchFamily="34" charset="0"/>
              </a:rPr>
              <a:t>Agenda item 3: </a:t>
            </a:r>
          </a:p>
          <a:p>
            <a:pPr algn="ctr"/>
            <a:r>
              <a:rPr lang="en-US" sz="3600" b="1" dirty="0">
                <a:effectLst/>
                <a:latin typeface="Calibri" panose="020F0502020204030204" pitchFamily="34" charset="0"/>
                <a:ea typeface="Calibri" panose="020F0502020204030204" pitchFamily="34" charset="0"/>
                <a:cs typeface="Arial" panose="020B0604020202020204" pitchFamily="34" charset="0"/>
              </a:rPr>
              <a:t>Consideration of the cycle of term of office of the Bureau of the Committee of Permanent Representatives</a:t>
            </a:r>
            <a:endParaRPr lang="en-US" sz="3600" b="1" dirty="0"/>
          </a:p>
        </p:txBody>
      </p:sp>
      <p:pic>
        <p:nvPicPr>
          <p:cNvPr id="15" name="Picture 14" descr="Logo&#10;&#10;Description automatically generated">
            <a:extLst>
              <a:ext uri="{FF2B5EF4-FFF2-40B4-BE49-F238E27FC236}">
                <a16:creationId xmlns:a16="http://schemas.microsoft.com/office/drawing/2014/main" id="{90D62A14-94E0-4C9D-81BA-4CDE5B4B22C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76694" y="4945211"/>
            <a:ext cx="2473234" cy="1203575"/>
          </a:xfrm>
          <a:prstGeom prst="rect">
            <a:avLst/>
          </a:prstGeom>
        </p:spPr>
      </p:pic>
      <p:sp>
        <p:nvSpPr>
          <p:cNvPr id="10" name="TextBox 9">
            <a:extLst>
              <a:ext uri="{FF2B5EF4-FFF2-40B4-BE49-F238E27FC236}">
                <a16:creationId xmlns:a16="http://schemas.microsoft.com/office/drawing/2014/main" id="{F5DD8F61-0F51-4EBD-8EE2-D7E99A94ABE1}"/>
              </a:ext>
            </a:extLst>
          </p:cNvPr>
          <p:cNvSpPr txBox="1"/>
          <p:nvPr/>
        </p:nvSpPr>
        <p:spPr>
          <a:xfrm>
            <a:off x="3014426" y="2697989"/>
            <a:ext cx="6094740" cy="646331"/>
          </a:xfrm>
          <a:prstGeom prst="rect">
            <a:avLst/>
          </a:prstGeom>
          <a:noFill/>
        </p:spPr>
        <p:txBody>
          <a:bodyPr wrap="square">
            <a:spAutoFit/>
          </a:bodyPr>
          <a:lstStyle/>
          <a:p>
            <a:pPr algn="ctr"/>
            <a:r>
              <a:rPr lang="en-US" sz="3600" b="1" dirty="0">
                <a:solidFill>
                  <a:srgbClr val="00B0F0"/>
                </a:solidFill>
                <a:latin typeface="Tahoma" panose="020B0604030504040204" pitchFamily="34" charset="0"/>
                <a:ea typeface="Tahoma" panose="020B0604030504040204" pitchFamily="34" charset="0"/>
                <a:cs typeface="Tahoma" panose="020B0604030504040204" pitchFamily="34" charset="0"/>
              </a:rPr>
              <a:t>THANK YOU</a:t>
            </a:r>
            <a:endParaRPr lang="en-US" sz="36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3772543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353</TotalTime>
  <Words>821</Words>
  <Application>Microsoft Office PowerPoint</Application>
  <PresentationFormat>Widescreen</PresentationFormat>
  <Paragraphs>72</Paragraphs>
  <Slides>8</Slides>
  <Notes>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8</vt:i4>
      </vt:variant>
    </vt:vector>
  </HeadingPairs>
  <TitlesOfParts>
    <vt:vector size="16" baseType="lpstr">
      <vt:lpstr>DengXian</vt:lpstr>
      <vt:lpstr>Arial</vt:lpstr>
      <vt:lpstr>Calibri</vt:lpstr>
      <vt:lpstr>Calibri Light</vt:lpstr>
      <vt:lpstr>Tahoma</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Carlota Estalella Alba</dc:creator>
  <cp:lastModifiedBy>Xi Ling</cp:lastModifiedBy>
  <cp:revision>33</cp:revision>
  <dcterms:created xsi:type="dcterms:W3CDTF">2021-04-23T13:08:35Z</dcterms:created>
  <dcterms:modified xsi:type="dcterms:W3CDTF">2021-05-06T11:53:19Z</dcterms:modified>
</cp:coreProperties>
</file>