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6"/>
  </p:notesMasterIdLst>
  <p:sldIdLst>
    <p:sldId id="258" r:id="rId5"/>
    <p:sldId id="328" r:id="rId6"/>
    <p:sldId id="284" r:id="rId7"/>
    <p:sldId id="374" r:id="rId8"/>
    <p:sldId id="382" r:id="rId9"/>
    <p:sldId id="383" r:id="rId10"/>
    <p:sldId id="285" r:id="rId11"/>
    <p:sldId id="387" r:id="rId12"/>
    <p:sldId id="396" r:id="rId13"/>
    <p:sldId id="384" r:id="rId14"/>
    <p:sldId id="395"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 Ivanov" initials="EI" lastIdx="1" clrIdx="0">
    <p:extLst>
      <p:ext uri="{19B8F6BF-5375-455C-9EA6-DF929625EA0E}">
        <p15:presenceInfo xmlns:p15="http://schemas.microsoft.com/office/powerpoint/2012/main" userId="Emil Ivanov"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336699"/>
    <a:srgbClr val="339966"/>
    <a:srgbClr val="3366CC"/>
    <a:srgbClr val="DFDCB7"/>
    <a:srgbClr val="6699FF"/>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852" autoAdjust="0"/>
    <p:restoredTop sz="93775" autoAdjust="0"/>
  </p:normalViewPr>
  <p:slideViewPr>
    <p:cSldViewPr>
      <p:cViewPr varScale="1">
        <p:scale>
          <a:sx n="82" d="100"/>
          <a:sy n="82" d="100"/>
        </p:scale>
        <p:origin x="898" y="36"/>
      </p:cViewPr>
      <p:guideLst>
        <p:guide orient="horz" pos="2160"/>
        <p:guide pos="2880"/>
      </p:guideLst>
    </p:cSldViewPr>
  </p:slideViewPr>
  <p:outlineViewPr>
    <p:cViewPr>
      <p:scale>
        <a:sx n="33" d="100"/>
        <a:sy n="33" d="100"/>
      </p:scale>
      <p:origin x="48" y="852"/>
    </p:cViewPr>
  </p:outlineViewPr>
  <p:notesTextViewPr>
    <p:cViewPr>
      <p:scale>
        <a:sx n="1" d="1"/>
        <a:sy n="1" d="1"/>
      </p:scale>
      <p:origin x="0" y="0"/>
    </p:cViewPr>
  </p:notesTextViewPr>
  <p:sorterViewPr>
    <p:cViewPr>
      <p:scale>
        <a:sx n="120" d="100"/>
        <a:sy n="120" d="100"/>
      </p:scale>
      <p:origin x="0" y="-46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25918C-0E41-44E6-BCA6-37643DA153DE}" type="datetimeFigureOut">
              <a:rPr lang="en-GB" smtClean="0"/>
              <a:t>03/01/2024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D9C1E-39CE-4BD9-BC51-B03BE40A4C77}" type="slidenum">
              <a:rPr lang="en-GB" smtClean="0"/>
              <a:t>‹#›</a:t>
            </a:fld>
            <a:endParaRPr lang="en-GB" dirty="0"/>
          </a:p>
        </p:txBody>
      </p:sp>
    </p:spTree>
    <p:extLst>
      <p:ext uri="{BB962C8B-B14F-4D97-AF65-F5344CB8AC3E}">
        <p14:creationId xmlns:p14="http://schemas.microsoft.com/office/powerpoint/2010/main" val="3955924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9D9C1E-39CE-4BD9-BC51-B03BE40A4C77}" type="slidenum">
              <a:rPr lang="en-GB" smtClean="0"/>
              <a:t>1</a:t>
            </a:fld>
            <a:endParaRPr lang="en-GB" dirty="0"/>
          </a:p>
        </p:txBody>
      </p:sp>
    </p:spTree>
    <p:extLst>
      <p:ext uri="{BB962C8B-B14F-4D97-AF65-F5344CB8AC3E}">
        <p14:creationId xmlns:p14="http://schemas.microsoft.com/office/powerpoint/2010/main" val="628288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countries that UNSD knows about but we believe that there are more. </a:t>
            </a:r>
          </a:p>
        </p:txBody>
      </p:sp>
      <p:sp>
        <p:nvSpPr>
          <p:cNvPr id="4" name="Slide Number Placeholder 3"/>
          <p:cNvSpPr>
            <a:spLocks noGrp="1"/>
          </p:cNvSpPr>
          <p:nvPr>
            <p:ph type="sldNum" sz="quarter" idx="5"/>
          </p:nvPr>
        </p:nvSpPr>
        <p:spPr/>
        <p:txBody>
          <a:bodyPr/>
          <a:lstStyle/>
          <a:p>
            <a:fld id="{4191E90D-F82E-4D8B-866B-7D07E09FD36F}" type="slidenum">
              <a:rPr lang="en-US" smtClean="0"/>
              <a:t>3</a:t>
            </a:fld>
            <a:endParaRPr lang="en-US"/>
          </a:p>
        </p:txBody>
      </p:sp>
    </p:spTree>
    <p:extLst>
      <p:ext uri="{BB962C8B-B14F-4D97-AF65-F5344CB8AC3E}">
        <p14:creationId xmlns:p14="http://schemas.microsoft.com/office/powerpoint/2010/main" val="813354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Component 1: shows the environmental system: statistics related to the conditions and quality of the environment and their change. </a:t>
            </a:r>
          </a:p>
          <a:p>
            <a:endParaRPr lang="en-GB" altLang="en-US" dirty="0"/>
          </a:p>
          <a:p>
            <a:r>
              <a:rPr lang="en-GB" altLang="en-US" dirty="0"/>
              <a:t>Component 2: statistics related to environmental resources and their use (dependence of human sub-system on environment for provisioning</a:t>
            </a:r>
          </a:p>
          <a:p>
            <a:endParaRPr lang="en-GB" altLang="en-US" dirty="0"/>
          </a:p>
          <a:p>
            <a:r>
              <a:rPr lang="en-GB" altLang="en-US" dirty="0"/>
              <a:t>Component 3: statistics related  regulating services of the environment for the discharge of residuals from production and consumption processes and supporting</a:t>
            </a:r>
          </a:p>
          <a:p>
            <a:endParaRPr lang="en-GB" altLang="en-US" dirty="0"/>
          </a:p>
          <a:p>
            <a:r>
              <a:rPr lang="en-GB" altLang="en-US" dirty="0"/>
              <a:t>Component 4: Extreme events and disasters </a:t>
            </a:r>
          </a:p>
          <a:p>
            <a:endParaRPr lang="en-GB" altLang="en-US" dirty="0"/>
          </a:p>
          <a:p>
            <a:r>
              <a:rPr lang="en-GB" altLang="en-US" dirty="0"/>
              <a:t>Component 5: Human settlements and environmental health – important impact on the environment </a:t>
            </a:r>
          </a:p>
          <a:p>
            <a:endParaRPr lang="en-GB" altLang="en-US" dirty="0"/>
          </a:p>
          <a:p>
            <a:r>
              <a:rPr lang="en-GB" altLang="en-US" dirty="0"/>
              <a:t>Component 6: Management and Policy- responses and economic measures to protect the environment and managing environmental resources.</a:t>
            </a:r>
            <a:endParaRPr lang="en-GB" altLang="en-US" sz="1000" b="1" dirty="0"/>
          </a:p>
        </p:txBody>
      </p:sp>
    </p:spTree>
    <p:extLst>
      <p:ext uri="{BB962C8B-B14F-4D97-AF65-F5344CB8AC3E}">
        <p14:creationId xmlns:p14="http://schemas.microsoft.com/office/powerpoint/2010/main" val="2631166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91E90D-F82E-4D8B-866B-7D07E09FD36F}" type="slidenum">
              <a:rPr lang="en-US" smtClean="0"/>
              <a:t>5</a:t>
            </a:fld>
            <a:endParaRPr lang="en-US"/>
          </a:p>
        </p:txBody>
      </p:sp>
    </p:spTree>
    <p:extLst>
      <p:ext uri="{BB962C8B-B14F-4D97-AF65-F5344CB8AC3E}">
        <p14:creationId xmlns:p14="http://schemas.microsoft.com/office/powerpoint/2010/main" val="3808432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err="1"/>
              <a:t>Env</a:t>
            </a:r>
            <a:r>
              <a:rPr lang="en-US" dirty="0"/>
              <a:t> website serving as a knowledge base</a:t>
            </a:r>
          </a:p>
          <a:p>
            <a:endParaRPr lang="en-US" dirty="0"/>
          </a:p>
        </p:txBody>
      </p:sp>
      <p:sp>
        <p:nvSpPr>
          <p:cNvPr id="4" name="Slide Number Placeholder 3"/>
          <p:cNvSpPr>
            <a:spLocks noGrp="1"/>
          </p:cNvSpPr>
          <p:nvPr>
            <p:ph type="sldNum" sz="quarter" idx="10"/>
          </p:nvPr>
        </p:nvSpPr>
        <p:spPr/>
        <p:txBody>
          <a:bodyPr/>
          <a:lstStyle/>
          <a:p>
            <a:fld id="{4191E90D-F82E-4D8B-866B-7D07E09FD36F}" type="slidenum">
              <a:rPr lang="en-US" smtClean="0"/>
              <a:t>7</a:t>
            </a:fld>
            <a:endParaRPr lang="en-US"/>
          </a:p>
        </p:txBody>
      </p:sp>
    </p:spTree>
    <p:extLst>
      <p:ext uri="{BB962C8B-B14F-4D97-AF65-F5344CB8AC3E}">
        <p14:creationId xmlns:p14="http://schemas.microsoft.com/office/powerpoint/2010/main" val="2931447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108CCA-9D67-4D75-AC69-164F51AD7C61}" type="slidenum">
              <a:rPr lang="en-GB" smtClean="0"/>
              <a:t>11</a:t>
            </a:fld>
            <a:endParaRPr lang="en-GB" dirty="0"/>
          </a:p>
        </p:txBody>
      </p:sp>
    </p:spTree>
    <p:extLst>
      <p:ext uri="{BB962C8B-B14F-4D97-AF65-F5344CB8AC3E}">
        <p14:creationId xmlns:p14="http://schemas.microsoft.com/office/powerpoint/2010/main" val="2806610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038298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5134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60276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2pPr marL="742950" indent="-285750">
              <a:buFont typeface="Symbol" panose="05050102010706020507" pitchFamily="18" charset="2"/>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15602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511850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83279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59171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000962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81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32069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13251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8" name="Straight Connector 7"/>
          <p:cNvCxnSpPr/>
          <p:nvPr userDrawn="1"/>
        </p:nvCxnSpPr>
        <p:spPr>
          <a:xfrm>
            <a:off x="457200" y="6324600"/>
            <a:ext cx="7315200" cy="0"/>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5187846" y="6321623"/>
            <a:ext cx="2584554" cy="307777"/>
          </a:xfrm>
          <a:prstGeom prst="rect">
            <a:avLst/>
          </a:prstGeom>
          <a:noFill/>
        </p:spPr>
        <p:txBody>
          <a:bodyPr wrap="none" rtlCol="0">
            <a:spAutoFit/>
          </a:bodyPr>
          <a:lstStyle/>
          <a:p>
            <a:r>
              <a:rPr lang="en-US" sz="1400" i="1" dirty="0">
                <a:solidFill>
                  <a:srgbClr val="008080"/>
                </a:solidFill>
              </a:rPr>
              <a:t>United Nations Statistics Division</a:t>
            </a:r>
            <a:endParaRPr lang="en-GB" sz="1400" i="1" dirty="0">
              <a:solidFill>
                <a:srgbClr val="008080"/>
              </a:solidFill>
            </a:endParaRPr>
          </a:p>
        </p:txBody>
      </p:sp>
      <p:pic>
        <p:nvPicPr>
          <p:cNvPr id="7" name="Picture 4" descr="600px-Logo_of_the_United_Nations_(B&amp;W)"/>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849996" y="5943600"/>
            <a:ext cx="836804" cy="73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01441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000" kern="1200">
          <a:solidFill>
            <a:srgbClr val="00808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unstats.un.org/unsd/envstats/" TargetMode="External"/><Relationship Id="rId4" Type="http://schemas.openxmlformats.org/officeDocument/2006/relationships/hyperlink" Target="mailto:envstats@u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unstats.un.org/unsd/envstats/fdes.c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s://unstats.un.org/unsd/envstats/fdescompendia.cshtml" TargetMode="Externa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unstats.un.org/unsd/envstats/index.cshtml" TargetMode="External"/><Relationship Id="rId4" Type="http://schemas.openxmlformats.org/officeDocument/2006/relationships/hyperlink" Target="https://unstats.un.org/unsd/envstats/fdes.cshtm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56320" cy="1905000"/>
          </a:xfrm>
        </p:spPr>
        <p:txBody>
          <a:bodyPr>
            <a:normAutofit/>
          </a:bodyPr>
          <a:lstStyle/>
          <a:p>
            <a:pPr algn="ctr"/>
            <a:r>
              <a:rPr lang="en-US" sz="3200" dirty="0"/>
              <a:t>Framework for the Development of Environment Statistics (FDES)  </a:t>
            </a:r>
            <a:br>
              <a:rPr lang="en-US" sz="3200" dirty="0"/>
            </a:br>
            <a:endParaRPr lang="en-GB" sz="3200" dirty="0"/>
          </a:p>
        </p:txBody>
      </p:sp>
      <p:sp>
        <p:nvSpPr>
          <p:cNvPr id="7" name="Content Placeholder 2">
            <a:extLst>
              <a:ext uri="{FF2B5EF4-FFF2-40B4-BE49-F238E27FC236}">
                <a16:creationId xmlns:a16="http://schemas.microsoft.com/office/drawing/2014/main" id="{1AFC7C3E-629A-41C1-9794-77FAE8D954DD}"/>
              </a:ext>
            </a:extLst>
          </p:cNvPr>
          <p:cNvSpPr>
            <a:spLocks noGrp="1"/>
          </p:cNvSpPr>
          <p:nvPr/>
        </p:nvSpPr>
        <p:spPr>
          <a:xfrm>
            <a:off x="457200" y="4953000"/>
            <a:ext cx="8229600" cy="1524000"/>
          </a:xfrm>
          <a:prstGeom prst="rect">
            <a:avLst/>
          </a:prstGeom>
        </p:spPr>
        <p:txBody>
          <a:bodyPr vert="horz" lIns="91440" tIns="45720" rIns="91440" bIns="45720" rtlCol="0">
            <a:norm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a:t>National Workshop on Climate Change and Disaster-related Statistics</a:t>
            </a:r>
          </a:p>
        </p:txBody>
      </p:sp>
      <p:pic>
        <p:nvPicPr>
          <p:cNvPr id="5" name="Picture 4">
            <a:extLst>
              <a:ext uri="{FF2B5EF4-FFF2-40B4-BE49-F238E27FC236}">
                <a16:creationId xmlns:a16="http://schemas.microsoft.com/office/drawing/2014/main" id="{374D0768-9482-4934-924A-B75542041CE3}"/>
              </a:ext>
            </a:extLst>
          </p:cNvPr>
          <p:cNvPicPr>
            <a:picLocks noChangeAspect="1"/>
          </p:cNvPicPr>
          <p:nvPr/>
        </p:nvPicPr>
        <p:blipFill>
          <a:blip r:embed="rId3"/>
          <a:stretch>
            <a:fillRect/>
          </a:stretch>
        </p:blipFill>
        <p:spPr>
          <a:xfrm>
            <a:off x="3276600" y="1606471"/>
            <a:ext cx="2348681" cy="2971800"/>
          </a:xfrm>
          <a:prstGeom prst="rect">
            <a:avLst/>
          </a:prstGeom>
        </p:spPr>
      </p:pic>
    </p:spTree>
    <p:extLst>
      <p:ext uri="{BB962C8B-B14F-4D97-AF65-F5344CB8AC3E}">
        <p14:creationId xmlns:p14="http://schemas.microsoft.com/office/powerpoint/2010/main" val="3823035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0D180-9AC6-42A1-BF78-49AB599CD061}"/>
              </a:ext>
            </a:extLst>
          </p:cNvPr>
          <p:cNvSpPr>
            <a:spLocks noGrp="1"/>
          </p:cNvSpPr>
          <p:nvPr>
            <p:ph type="title"/>
          </p:nvPr>
        </p:nvSpPr>
        <p:spPr>
          <a:xfrm>
            <a:off x="965978" y="123304"/>
            <a:ext cx="7263622" cy="562496"/>
          </a:xfrm>
        </p:spPr>
        <p:txBody>
          <a:bodyPr/>
          <a:lstStyle/>
          <a:p>
            <a:r>
              <a:rPr lang="en-US" b="1" dirty="0"/>
              <a:t>Concluding Remarks</a:t>
            </a:r>
          </a:p>
        </p:txBody>
      </p:sp>
      <p:sp>
        <p:nvSpPr>
          <p:cNvPr id="3" name="TextBox 2">
            <a:extLst>
              <a:ext uri="{FF2B5EF4-FFF2-40B4-BE49-F238E27FC236}">
                <a16:creationId xmlns:a16="http://schemas.microsoft.com/office/drawing/2014/main" id="{0CDE6675-6857-4BDB-894B-F8F91167340D}"/>
              </a:ext>
            </a:extLst>
          </p:cNvPr>
          <p:cNvSpPr txBox="1"/>
          <p:nvPr/>
        </p:nvSpPr>
        <p:spPr>
          <a:xfrm>
            <a:off x="457200" y="1082219"/>
            <a:ext cx="8229600" cy="5078313"/>
          </a:xfrm>
          <a:prstGeom prst="rect">
            <a:avLst/>
          </a:prstGeom>
          <a:noFill/>
        </p:spPr>
        <p:txBody>
          <a:bodyPr wrap="square" rtlCol="0">
            <a:spAutoFit/>
          </a:bodyPr>
          <a:lstStyle/>
          <a:p>
            <a:r>
              <a:rPr lang="en-US" dirty="0"/>
              <a:t>FDES offers guidance to countries to develop standalone environment statistics, which</a:t>
            </a:r>
          </a:p>
          <a:p>
            <a:pPr marL="742950" lvl="1" indent="-285750">
              <a:buFont typeface="Arial" panose="020B0604020202020204" pitchFamily="34" charset="0"/>
              <a:buChar char="•"/>
            </a:pPr>
            <a:r>
              <a:rPr lang="en-US" dirty="0"/>
              <a:t>apply to support national policies on environmental management,</a:t>
            </a:r>
          </a:p>
          <a:p>
            <a:pPr marL="742950" lvl="1" indent="-285750">
              <a:buFont typeface="Arial" panose="020B0604020202020204" pitchFamily="34" charset="0"/>
              <a:buChar char="•"/>
            </a:pPr>
            <a:r>
              <a:rPr lang="en-US" dirty="0"/>
              <a:t>assist international reporting requirements (MEA, SDGs, Sendai Framework).</a:t>
            </a:r>
          </a:p>
          <a:p>
            <a:pPr marL="742950" lvl="1" indent="-285750">
              <a:buFont typeface="Arial" panose="020B0604020202020204" pitchFamily="34" charset="0"/>
              <a:buChar char="•"/>
            </a:pPr>
            <a:endParaRPr lang="en-US" dirty="0"/>
          </a:p>
          <a:p>
            <a:r>
              <a:rPr lang="en-US" dirty="0"/>
              <a:t>Countries have developed their own frameworks based on the FDES and are encouraged to publish compendia and dissemination outputs according to the FDES to help policy makers address policy questions. </a:t>
            </a:r>
          </a:p>
          <a:p>
            <a:pPr marL="742950" lvl="1" indent="-285750">
              <a:buFont typeface="Arial" panose="020B0604020202020204" pitchFamily="34" charset="0"/>
              <a:buChar char="•"/>
            </a:pPr>
            <a:r>
              <a:rPr lang="en-US" dirty="0"/>
              <a:t>In the region: Suriname, Curaçao, Grenada, Jamaica, Montserrat, etc.</a:t>
            </a:r>
          </a:p>
          <a:p>
            <a:pPr marL="800100" lvl="1" indent="-342900">
              <a:buFont typeface="Arial" panose="020B0604020202020204" pitchFamily="34" charset="0"/>
              <a:buChar char="•"/>
            </a:pPr>
            <a:endParaRPr lang="en-US" sz="1600" dirty="0"/>
          </a:p>
          <a:p>
            <a:pPr marL="800100" lvl="1" indent="-342900">
              <a:buFont typeface="Arial" panose="020B0604020202020204" pitchFamily="34" charset="0"/>
              <a:buChar char="•"/>
            </a:pPr>
            <a:endParaRPr lang="en-US" sz="1600" dirty="0"/>
          </a:p>
          <a:p>
            <a:pPr marL="800100" lvl="1" indent="-342900">
              <a:buFont typeface="Arial" panose="020B0604020202020204" pitchFamily="34" charset="0"/>
              <a:buChar char="•"/>
            </a:pPr>
            <a:endParaRPr lang="en-US" sz="1600" dirty="0"/>
          </a:p>
          <a:p>
            <a:pPr marL="800100" lvl="1" indent="-342900">
              <a:buFont typeface="Arial" panose="020B0604020202020204" pitchFamily="34" charset="0"/>
              <a:buChar char="•"/>
            </a:pPr>
            <a:endParaRPr lang="en-US" sz="1600" dirty="0"/>
          </a:p>
          <a:p>
            <a:pPr marL="800100" lvl="1" indent="-342900">
              <a:buFont typeface="Arial" panose="020B0604020202020204" pitchFamily="34" charset="0"/>
              <a:buChar char="•"/>
            </a:pPr>
            <a:endParaRPr lang="en-US" sz="1600" dirty="0"/>
          </a:p>
          <a:p>
            <a:pPr marL="800100" lvl="1" indent="-342900">
              <a:buFont typeface="Arial" panose="020B0604020202020204" pitchFamily="34" charset="0"/>
              <a:buChar char="•"/>
            </a:pPr>
            <a:endParaRPr lang="en-US" sz="1600" dirty="0"/>
          </a:p>
          <a:p>
            <a:endParaRPr lang="en-US" sz="1600" dirty="0"/>
          </a:p>
          <a:p>
            <a:endParaRPr lang="en-US" sz="1600" dirty="0"/>
          </a:p>
          <a:p>
            <a:endParaRPr lang="en-US" sz="1600" dirty="0"/>
          </a:p>
          <a:p>
            <a:r>
              <a:rPr lang="en-US" dirty="0"/>
              <a:t>Several themes, such as climate change (in chapter 5), biodiversity, disasters are particularly dynamic, with new terminology and classifications.</a:t>
            </a:r>
          </a:p>
        </p:txBody>
      </p:sp>
      <p:grpSp>
        <p:nvGrpSpPr>
          <p:cNvPr id="6" name="Group 5">
            <a:extLst>
              <a:ext uri="{FF2B5EF4-FFF2-40B4-BE49-F238E27FC236}">
                <a16:creationId xmlns:a16="http://schemas.microsoft.com/office/drawing/2014/main" id="{036558E5-90EE-4FE9-8D89-D2925A7F6267}"/>
              </a:ext>
            </a:extLst>
          </p:cNvPr>
          <p:cNvGrpSpPr/>
          <p:nvPr/>
        </p:nvGrpSpPr>
        <p:grpSpPr>
          <a:xfrm>
            <a:off x="965978" y="3597127"/>
            <a:ext cx="6946854" cy="1660673"/>
            <a:chOff x="965978" y="2613436"/>
            <a:chExt cx="6946854" cy="1660673"/>
          </a:xfrm>
        </p:grpSpPr>
        <p:pic>
          <p:nvPicPr>
            <p:cNvPr id="4" name="Picture 3">
              <a:extLst>
                <a:ext uri="{FF2B5EF4-FFF2-40B4-BE49-F238E27FC236}">
                  <a16:creationId xmlns:a16="http://schemas.microsoft.com/office/drawing/2014/main" id="{F6D74B71-D29E-4FDA-867D-E4CC8498BB5E}"/>
                </a:ext>
              </a:extLst>
            </p:cNvPr>
            <p:cNvPicPr>
              <a:picLocks noChangeAspect="1"/>
            </p:cNvPicPr>
            <p:nvPr/>
          </p:nvPicPr>
          <p:blipFill>
            <a:blip r:embed="rId2"/>
            <a:stretch>
              <a:fillRect/>
            </a:stretch>
          </p:blipFill>
          <p:spPr>
            <a:xfrm>
              <a:off x="3989905" y="2642983"/>
              <a:ext cx="1196561" cy="1631126"/>
            </a:xfrm>
            <a:prstGeom prst="rect">
              <a:avLst/>
            </a:prstGeom>
          </p:spPr>
        </p:pic>
        <p:pic>
          <p:nvPicPr>
            <p:cNvPr id="5" name="Picture 4">
              <a:extLst>
                <a:ext uri="{FF2B5EF4-FFF2-40B4-BE49-F238E27FC236}">
                  <a16:creationId xmlns:a16="http://schemas.microsoft.com/office/drawing/2014/main" id="{FC3FA5C8-75B8-4CD2-A7A1-5FFBD8FB3A18}"/>
                </a:ext>
              </a:extLst>
            </p:cNvPr>
            <p:cNvPicPr>
              <a:picLocks noChangeAspect="1"/>
            </p:cNvPicPr>
            <p:nvPr/>
          </p:nvPicPr>
          <p:blipFill>
            <a:blip r:embed="rId3"/>
            <a:stretch>
              <a:fillRect/>
            </a:stretch>
          </p:blipFill>
          <p:spPr>
            <a:xfrm>
              <a:off x="2442083" y="2624836"/>
              <a:ext cx="1371600" cy="1631127"/>
            </a:xfrm>
            <a:prstGeom prst="rect">
              <a:avLst/>
            </a:prstGeom>
          </p:spPr>
        </p:pic>
        <p:pic>
          <p:nvPicPr>
            <p:cNvPr id="8" name="Picture 7" descr="A picture containing text, different, vegetable&#10;&#10;Description automatically generated">
              <a:extLst>
                <a:ext uri="{FF2B5EF4-FFF2-40B4-BE49-F238E27FC236}">
                  <a16:creationId xmlns:a16="http://schemas.microsoft.com/office/drawing/2014/main" id="{B98CB61E-BFBF-4566-94C2-DC65ED1657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5978" y="2613436"/>
              <a:ext cx="1299883" cy="1631127"/>
            </a:xfrm>
            <a:prstGeom prst="rect">
              <a:avLst/>
            </a:prstGeom>
          </p:spPr>
        </p:pic>
        <p:pic>
          <p:nvPicPr>
            <p:cNvPr id="12" name="Picture 11" descr="Diagram&#10;&#10;Description automatically generated">
              <a:extLst>
                <a:ext uri="{FF2B5EF4-FFF2-40B4-BE49-F238E27FC236}">
                  <a16:creationId xmlns:a16="http://schemas.microsoft.com/office/drawing/2014/main" id="{04DEE0E4-CA7B-4F80-9DB6-EB7F92310C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7431" y="2624837"/>
              <a:ext cx="1245401" cy="1631126"/>
            </a:xfrm>
            <a:prstGeom prst="rect">
              <a:avLst/>
            </a:prstGeom>
          </p:spPr>
        </p:pic>
        <p:pic>
          <p:nvPicPr>
            <p:cNvPr id="14" name="Picture 13" descr="A picture containing text, tree, sky&#10;&#10;Description automatically generated">
              <a:extLst>
                <a:ext uri="{FF2B5EF4-FFF2-40B4-BE49-F238E27FC236}">
                  <a16:creationId xmlns:a16="http://schemas.microsoft.com/office/drawing/2014/main" id="{1B1BCB66-3317-4331-83AA-F2C6A3F7A0D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0319" y="2624836"/>
              <a:ext cx="1258534" cy="1631126"/>
            </a:xfrm>
            <a:prstGeom prst="rect">
              <a:avLst/>
            </a:prstGeom>
          </p:spPr>
        </p:pic>
      </p:grpSp>
    </p:spTree>
    <p:extLst>
      <p:ext uri="{BB962C8B-B14F-4D97-AF65-F5344CB8AC3E}">
        <p14:creationId xmlns:p14="http://schemas.microsoft.com/office/powerpoint/2010/main" val="3216478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1828800" y="577816"/>
            <a:ext cx="5486400" cy="717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chemeClr val="tx1"/>
              </a:buClr>
              <a:buChar char="•"/>
              <a:defRPr sz="2400">
                <a:solidFill>
                  <a:schemeClr val="tx1"/>
                </a:solidFill>
                <a:latin typeface="Arial" pitchFamily="34" charset="0"/>
              </a:defRPr>
            </a:lvl1pPr>
            <a:lvl2pPr marL="742950" indent="-285750" algn="l" eaLnBrk="0" hangingPunct="0">
              <a:spcBef>
                <a:spcPct val="20000"/>
              </a:spcBef>
              <a:buClr>
                <a:schemeClr val="tx1"/>
              </a:buClr>
              <a:buChar char="•"/>
              <a:defRPr sz="2400">
                <a:solidFill>
                  <a:schemeClr val="tx1"/>
                </a:solidFill>
                <a:latin typeface="Arial" pitchFamily="34" charset="0"/>
              </a:defRPr>
            </a:lvl2pPr>
            <a:lvl3pPr marL="1143000" indent="-228600" algn="l" eaLnBrk="0" hangingPunct="0">
              <a:spcBef>
                <a:spcPct val="20000"/>
              </a:spcBef>
              <a:buClr>
                <a:schemeClr val="tx1"/>
              </a:buClr>
              <a:buChar char="•"/>
              <a:defRPr sz="2400">
                <a:solidFill>
                  <a:schemeClr val="tx1"/>
                </a:solidFill>
                <a:latin typeface="Arial" pitchFamily="34" charset="0"/>
              </a:defRPr>
            </a:lvl3pPr>
            <a:lvl4pPr marL="1600200" indent="-228600" algn="l" eaLnBrk="0" hangingPunct="0">
              <a:spcBef>
                <a:spcPct val="20000"/>
              </a:spcBef>
              <a:buClr>
                <a:schemeClr val="tx1"/>
              </a:buClr>
              <a:buChar char="•"/>
              <a:defRPr sz="2400">
                <a:solidFill>
                  <a:schemeClr val="tx1"/>
                </a:solidFill>
                <a:latin typeface="Arial" pitchFamily="34" charset="0"/>
              </a:defRPr>
            </a:lvl4pPr>
            <a:lvl5pPr marL="2057400" indent="-228600" algn="l" eaLnBrk="0" hangingPunct="0">
              <a:spcBef>
                <a:spcPct val="20000"/>
              </a:spcBef>
              <a:buClr>
                <a:schemeClr val="tx1"/>
              </a:buClr>
              <a:buChar char="•"/>
              <a:defRPr sz="2400">
                <a:solidFill>
                  <a:schemeClr val="tx1"/>
                </a:solidFill>
                <a:latin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r>
              <a:rPr kumimoji="0" lang="en-US" altLang="en-US" sz="2400" b="1" i="0" u="none" strike="noStrike" kern="1200" cap="none" spc="0" normalizeH="0" baseline="0" noProof="0" dirty="0">
                <a:ln>
                  <a:noFill/>
                </a:ln>
                <a:solidFill>
                  <a:srgbClr val="008080"/>
                </a:solidFill>
                <a:effectLst/>
                <a:uLnTx/>
                <a:uFillTx/>
                <a:latin typeface="+mj-lt"/>
                <a:ea typeface="+mn-ea"/>
                <a:cs typeface="Arial" pitchFamily="34" charset="0"/>
              </a:rPr>
              <a:t>Thank you for your attention!</a:t>
            </a:r>
          </a:p>
        </p:txBody>
      </p:sp>
      <p:pic>
        <p:nvPicPr>
          <p:cNvPr id="39939" name="Picture 4" descr="th?id=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6205" y="3733800"/>
            <a:ext cx="6033796"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Rectangle 8"/>
          <p:cNvSpPr>
            <a:spLocks noChangeArrowheads="1"/>
          </p:cNvSpPr>
          <p:nvPr/>
        </p:nvSpPr>
        <p:spPr bwMode="auto">
          <a:xfrm>
            <a:off x="330934" y="2514600"/>
            <a:ext cx="8482131" cy="1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l" eaLnBrk="0" hangingPunct="0">
              <a:spcBef>
                <a:spcPct val="20000"/>
              </a:spcBef>
              <a:buClr>
                <a:schemeClr val="tx1"/>
              </a:buClr>
              <a:buChar char="•"/>
              <a:defRPr sz="2400">
                <a:solidFill>
                  <a:schemeClr val="tx1"/>
                </a:solidFill>
                <a:latin typeface="Arial" pitchFamily="34" charset="0"/>
              </a:defRPr>
            </a:lvl1pPr>
            <a:lvl2pPr marL="742950" indent="-285750" algn="l" eaLnBrk="0" hangingPunct="0">
              <a:spcBef>
                <a:spcPct val="20000"/>
              </a:spcBef>
              <a:buClr>
                <a:schemeClr val="tx1"/>
              </a:buClr>
              <a:buChar char="•"/>
              <a:defRPr sz="2400">
                <a:solidFill>
                  <a:schemeClr val="tx1"/>
                </a:solidFill>
                <a:latin typeface="Arial" pitchFamily="34" charset="0"/>
              </a:defRPr>
            </a:lvl2pPr>
            <a:lvl3pPr marL="1143000" indent="-228600" algn="l" eaLnBrk="0" hangingPunct="0">
              <a:spcBef>
                <a:spcPct val="20000"/>
              </a:spcBef>
              <a:buClr>
                <a:schemeClr val="tx1"/>
              </a:buClr>
              <a:buChar char="•"/>
              <a:defRPr sz="2400">
                <a:solidFill>
                  <a:schemeClr val="tx1"/>
                </a:solidFill>
                <a:latin typeface="Arial" pitchFamily="34" charset="0"/>
              </a:defRPr>
            </a:lvl3pPr>
            <a:lvl4pPr marL="1600200" indent="-228600" algn="l" eaLnBrk="0" hangingPunct="0">
              <a:spcBef>
                <a:spcPct val="20000"/>
              </a:spcBef>
              <a:buClr>
                <a:schemeClr val="tx1"/>
              </a:buClr>
              <a:buChar char="•"/>
              <a:defRPr sz="2400">
                <a:solidFill>
                  <a:schemeClr val="tx1"/>
                </a:solidFill>
                <a:latin typeface="Arial" pitchFamily="34" charset="0"/>
              </a:defRPr>
            </a:lvl4pPr>
            <a:lvl5pPr marL="2057400" indent="-228600" algn="l" eaLnBrk="0" hangingPunct="0">
              <a:spcBef>
                <a:spcPct val="20000"/>
              </a:spcBef>
              <a:buClr>
                <a:schemeClr val="tx1"/>
              </a:buClr>
              <a:buChar char="•"/>
              <a:defRPr sz="2400">
                <a:solidFill>
                  <a:schemeClr val="tx1"/>
                </a:solidFill>
                <a:latin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For more information please contact the Environment Statistics Section </a:t>
            </a:r>
            <a:b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b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at the United Nations Statistics Division:</a:t>
            </a:r>
            <a:b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br>
            <a:br>
              <a:rPr kumimoji="0" lang="en-US" alt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b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E-mail: </a:t>
            </a: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hlinkClick r:id="rId4"/>
              </a:rPr>
              <a:t>envstats@un.org</a:t>
            </a:r>
            <a:endPar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endParaRPr>
          </a:p>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br>
              <a:rPr kumimoji="0" lang="en-US" altLang="en-US" sz="1800" b="0" i="0" u="none" strike="noStrike" kern="1200" cap="none" spc="0" normalizeH="0" baseline="0" noProof="0" dirty="0">
                <a:ln>
                  <a:noFill/>
                </a:ln>
                <a:solidFill>
                  <a:prstClr val="black"/>
                </a:solidFill>
                <a:effectLst/>
                <a:highlight>
                  <a:srgbClr val="FFFF00"/>
                </a:highlight>
                <a:uLnTx/>
                <a:uFillTx/>
                <a:latin typeface="+mj-lt"/>
                <a:ea typeface="+mn-ea"/>
                <a:cs typeface="Arial" pitchFamily="34" charset="0"/>
              </a:rPr>
            </a:b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Website: </a:t>
            </a: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hlinkClick r:id="rId5"/>
              </a:rPr>
              <a:t>https://unstats.un.org/unsd/envstats/</a:t>
            </a:r>
            <a:endPar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endParaRPr>
          </a:p>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endParaRPr lang="en-US" altLang="en-US" sz="1800" dirty="0">
              <a:solidFill>
                <a:prstClr val="black"/>
              </a:solidFill>
              <a:latin typeface="+mj-lt"/>
              <a:cs typeface="Arial" pitchFamily="34" charset="0"/>
            </a:endParaRPr>
          </a:p>
          <a:p>
            <a:pPr lvl="0" algn="ctr" fontAlgn="base">
              <a:spcBef>
                <a:spcPct val="0"/>
              </a:spcBef>
              <a:spcAft>
                <a:spcPct val="0"/>
              </a:spcAft>
              <a:buClr>
                <a:prstClr val="black"/>
              </a:buClr>
              <a:buNone/>
              <a:defRPr/>
            </a:pPr>
            <a:b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br>
            <a:endPar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1E45578-164B-4033-A232-3F1B5EC41344}"/>
              </a:ext>
            </a:extLst>
          </p:cNvPr>
          <p:cNvSpPr/>
          <p:nvPr/>
        </p:nvSpPr>
        <p:spPr>
          <a:xfrm>
            <a:off x="457201" y="5715000"/>
            <a:ext cx="6934200" cy="584775"/>
          </a:xfrm>
          <a:prstGeom prst="rect">
            <a:avLst/>
          </a:prstGeom>
        </p:spPr>
        <p:txBody>
          <a:bodyPr wrap="square">
            <a:spAutoFit/>
          </a:bodyPr>
          <a:lstStyle/>
          <a:p>
            <a:r>
              <a:rPr lang="en-US" sz="1600" dirty="0"/>
              <a:t>Download FDES 2013 at </a:t>
            </a:r>
            <a:r>
              <a:rPr lang="en-US" sz="1600" dirty="0">
                <a:hlinkClick r:id="rId2"/>
              </a:rPr>
              <a:t>https://unstats.un.org/unsd/envstats/fdes.cshtml</a:t>
            </a:r>
            <a:r>
              <a:rPr lang="en-US" sz="1600" dirty="0"/>
              <a:t> in English, Spanish, Arabic, Portuguese, Russian and forthcoming French.</a:t>
            </a:r>
          </a:p>
        </p:txBody>
      </p:sp>
      <p:sp>
        <p:nvSpPr>
          <p:cNvPr id="2" name="Rectangle 1">
            <a:extLst>
              <a:ext uri="{FF2B5EF4-FFF2-40B4-BE49-F238E27FC236}">
                <a16:creationId xmlns:a16="http://schemas.microsoft.com/office/drawing/2014/main" id="{F13411F7-DBAE-4898-995F-AF3D3A645927}"/>
              </a:ext>
            </a:extLst>
          </p:cNvPr>
          <p:cNvSpPr/>
          <p:nvPr/>
        </p:nvSpPr>
        <p:spPr>
          <a:xfrm>
            <a:off x="3874852" y="823430"/>
            <a:ext cx="5105400" cy="4801314"/>
          </a:xfrm>
          <a:prstGeom prst="rect">
            <a:avLst/>
          </a:prstGeom>
        </p:spPr>
        <p:txBody>
          <a:bodyPr wrap="square">
            <a:spAutoFit/>
          </a:bodyPr>
          <a:lstStyle/>
          <a:p>
            <a:pPr marL="285750" indent="-285750">
              <a:buFont typeface="Arial" panose="020B0604020202020204" pitchFamily="34" charset="0"/>
              <a:buChar char="•"/>
            </a:pPr>
            <a:r>
              <a:rPr lang="en-GB" sz="1700" dirty="0"/>
              <a:t>The UN Statistical Commission endorsed the revised </a:t>
            </a:r>
            <a:r>
              <a:rPr lang="en-GB" sz="1700" b="1" dirty="0"/>
              <a:t>FDES 2013 </a:t>
            </a:r>
            <a:r>
              <a:rPr lang="en-GB" sz="1700" dirty="0"/>
              <a:t>at its 44th session in 2013 as the framework for strengthening environment statistics programmes in countries. </a:t>
            </a:r>
          </a:p>
          <a:p>
            <a:endParaRPr lang="en-GB" sz="1700" dirty="0"/>
          </a:p>
          <a:p>
            <a:pPr marL="285750" indent="-285750">
              <a:buFont typeface="Arial" panose="020B0604020202020204" pitchFamily="34" charset="0"/>
              <a:buChar char="•"/>
            </a:pPr>
            <a:r>
              <a:rPr lang="en-GB" sz="1700" dirty="0"/>
              <a:t>The Statistical Commission also recognized the FDES 2013 as a useful tool in the context of </a:t>
            </a:r>
            <a:r>
              <a:rPr lang="en-GB" sz="1700" dirty="0">
                <a:solidFill>
                  <a:srgbClr val="FF0000"/>
                </a:solidFill>
              </a:rPr>
              <a:t>sustainable development goals (SDGs) </a:t>
            </a:r>
            <a:r>
              <a:rPr lang="en-GB" sz="1700" dirty="0"/>
              <a:t>and the post-2015 development agenda.</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a:t>The objectives are:</a:t>
            </a:r>
            <a:endParaRPr lang="en-US" sz="1700" dirty="0"/>
          </a:p>
          <a:p>
            <a:pPr marL="671513" lvl="1" indent="-214313">
              <a:buFont typeface="Arial" panose="020B0604020202020204" pitchFamily="34" charset="0"/>
              <a:buChar char="•"/>
            </a:pPr>
            <a:r>
              <a:rPr lang="en-US" sz="1700" dirty="0"/>
              <a:t>Help international and regional institutions to </a:t>
            </a:r>
            <a:r>
              <a:rPr lang="en-US" sz="1700" dirty="0">
                <a:solidFill>
                  <a:srgbClr val="FF0000"/>
                </a:solidFill>
              </a:rPr>
              <a:t>support strengthening capacity in countries </a:t>
            </a:r>
            <a:r>
              <a:rPr lang="en-US" sz="1700" dirty="0"/>
              <a:t>to develop environment statistics</a:t>
            </a:r>
          </a:p>
          <a:p>
            <a:pPr marL="671513" lvl="1" indent="-214313">
              <a:buFont typeface="Arial" panose="020B0604020202020204" pitchFamily="34" charset="0"/>
              <a:buChar char="•"/>
            </a:pPr>
            <a:r>
              <a:rPr lang="en-US" sz="1700" dirty="0"/>
              <a:t>Enhance </a:t>
            </a:r>
            <a:r>
              <a:rPr lang="en-US" sz="1700" dirty="0">
                <a:solidFill>
                  <a:srgbClr val="FF0000"/>
                </a:solidFill>
              </a:rPr>
              <a:t>comparability</a:t>
            </a:r>
            <a:r>
              <a:rPr lang="en-US" sz="1700" dirty="0"/>
              <a:t> and availability of environment statistics using a common framework</a:t>
            </a:r>
          </a:p>
          <a:p>
            <a:pPr marL="671513" lvl="1" indent="-214313">
              <a:buFont typeface="Arial" panose="020B0604020202020204" pitchFamily="34" charset="0"/>
              <a:buChar char="•"/>
            </a:pPr>
            <a:r>
              <a:rPr lang="en-US" sz="1700" dirty="0"/>
              <a:t>Better inform policy making decisions</a:t>
            </a:r>
          </a:p>
        </p:txBody>
      </p:sp>
      <p:pic>
        <p:nvPicPr>
          <p:cNvPr id="5" name="Picture 4">
            <a:extLst>
              <a:ext uri="{FF2B5EF4-FFF2-40B4-BE49-F238E27FC236}">
                <a16:creationId xmlns:a16="http://schemas.microsoft.com/office/drawing/2014/main" id="{93103257-F6AA-44DE-A447-D86C180F7CE4}"/>
              </a:ext>
            </a:extLst>
          </p:cNvPr>
          <p:cNvPicPr>
            <a:picLocks noChangeAspect="1"/>
          </p:cNvPicPr>
          <p:nvPr/>
        </p:nvPicPr>
        <p:blipFill>
          <a:blip r:embed="rId3"/>
          <a:stretch>
            <a:fillRect/>
          </a:stretch>
        </p:blipFill>
        <p:spPr>
          <a:xfrm>
            <a:off x="485019" y="914400"/>
            <a:ext cx="3131574" cy="3962400"/>
          </a:xfrm>
          <a:prstGeom prst="rect">
            <a:avLst/>
          </a:prstGeom>
        </p:spPr>
      </p:pic>
      <p:sp>
        <p:nvSpPr>
          <p:cNvPr id="7" name="Title 1">
            <a:extLst>
              <a:ext uri="{FF2B5EF4-FFF2-40B4-BE49-F238E27FC236}">
                <a16:creationId xmlns:a16="http://schemas.microsoft.com/office/drawing/2014/main" id="{74525BF8-4CA9-4FE6-9EF9-9C748619966B}"/>
              </a:ext>
            </a:extLst>
          </p:cNvPr>
          <p:cNvSpPr txBox="1">
            <a:spLocks/>
          </p:cNvSpPr>
          <p:nvPr/>
        </p:nvSpPr>
        <p:spPr>
          <a:xfrm>
            <a:off x="990600" y="-51375"/>
            <a:ext cx="6560820" cy="584775"/>
          </a:xfrm>
          <a:prstGeom prst="rect">
            <a:avLst/>
          </a:prstGeom>
        </p:spPr>
        <p:txBody>
          <a:bodyPr>
            <a:noAutofit/>
          </a:bodyPr>
          <a:lstStyle>
            <a:lvl1pPr algn="ctr" defTabSz="914400" rtl="0" eaLnBrk="1" latinLnBrk="0" hangingPunct="1">
              <a:spcBef>
                <a:spcPct val="0"/>
              </a:spcBef>
              <a:buNone/>
              <a:defRPr sz="3000" kern="1200">
                <a:solidFill>
                  <a:srgbClr val="008080"/>
                </a:solidFill>
                <a:latin typeface="+mj-lt"/>
                <a:ea typeface="+mj-ea"/>
                <a:cs typeface="+mj-cs"/>
              </a:defRPr>
            </a:lvl1pPr>
          </a:lstStyle>
          <a:p>
            <a:pPr defTabSz="685800"/>
            <a:r>
              <a:rPr lang="en-US" sz="3200" b="1" dirty="0"/>
              <a:t>Adoption of the FDES 2013</a:t>
            </a:r>
          </a:p>
        </p:txBody>
      </p:sp>
    </p:spTree>
    <p:extLst>
      <p:ext uri="{BB962C8B-B14F-4D97-AF65-F5344CB8AC3E}">
        <p14:creationId xmlns:p14="http://schemas.microsoft.com/office/powerpoint/2010/main" val="860095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F07191-379A-4A7A-8D07-3597B17E532D}"/>
              </a:ext>
            </a:extLst>
          </p:cNvPr>
          <p:cNvSpPr txBox="1"/>
          <p:nvPr/>
        </p:nvSpPr>
        <p:spPr>
          <a:xfrm>
            <a:off x="1373981" y="3200401"/>
            <a:ext cx="982281" cy="507831"/>
          </a:xfrm>
          <a:prstGeom prst="rect">
            <a:avLst/>
          </a:prstGeom>
          <a:noFill/>
        </p:spPr>
        <p:txBody>
          <a:bodyPr wrap="square" rtlCol="0">
            <a:spAutoFit/>
          </a:bodyPr>
          <a:lstStyle/>
          <a:p>
            <a:r>
              <a:rPr lang="en-GB" sz="1350" dirty="0"/>
              <a:t>Costa Rica</a:t>
            </a:r>
          </a:p>
          <a:p>
            <a:r>
              <a:rPr lang="en-GB" sz="1350" dirty="0"/>
              <a:t>Panama</a:t>
            </a:r>
          </a:p>
        </p:txBody>
      </p:sp>
      <p:pic>
        <p:nvPicPr>
          <p:cNvPr id="3" name="Picture 7" descr="C:\Users\Leila.Rohd-Thomsen\Desktop\BlankMap-World-noborders.png">
            <a:extLst>
              <a:ext uri="{FF2B5EF4-FFF2-40B4-BE49-F238E27FC236}">
                <a16:creationId xmlns:a16="http://schemas.microsoft.com/office/drawing/2014/main" id="{76F956A8-FED5-4B40-8EAE-7D2D0A12BE5A}"/>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1487" r="3370"/>
          <a:stretch/>
        </p:blipFill>
        <p:spPr bwMode="auto">
          <a:xfrm>
            <a:off x="892551" y="1295400"/>
            <a:ext cx="7464866" cy="388469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FCBDAD26-D157-4344-B5CF-D8B60C99F3EA}"/>
              </a:ext>
            </a:extLst>
          </p:cNvPr>
          <p:cNvSpPr txBox="1">
            <a:spLocks/>
          </p:cNvSpPr>
          <p:nvPr/>
        </p:nvSpPr>
        <p:spPr>
          <a:xfrm>
            <a:off x="892552" y="1"/>
            <a:ext cx="7337048" cy="814964"/>
          </a:xfrm>
          <a:prstGeom prst="rect">
            <a:avLst/>
          </a:prstGeom>
        </p:spPr>
        <p:txBody>
          <a:bodyPr>
            <a:noAutofit/>
          </a:bodyPr>
          <a:lstStyle>
            <a:lvl1pPr algn="ctr" defTabSz="914400" rtl="0" eaLnBrk="1" latinLnBrk="0" hangingPunct="1">
              <a:spcBef>
                <a:spcPct val="0"/>
              </a:spcBef>
              <a:buNone/>
              <a:defRPr sz="3000" kern="1200">
                <a:solidFill>
                  <a:srgbClr val="008080"/>
                </a:solidFill>
                <a:latin typeface="+mj-lt"/>
                <a:ea typeface="+mj-ea"/>
                <a:cs typeface="+mj-cs"/>
              </a:defRPr>
            </a:lvl1pPr>
          </a:lstStyle>
          <a:p>
            <a:pPr defTabSz="685800"/>
            <a:r>
              <a:rPr lang="en-US" sz="2400" b="1" dirty="0"/>
              <a:t>Countries applying the FDES to environment statistics and climate change statistics compendia</a:t>
            </a:r>
          </a:p>
        </p:txBody>
      </p:sp>
      <p:sp>
        <p:nvSpPr>
          <p:cNvPr id="5" name="Content Placeholder 2">
            <a:extLst>
              <a:ext uri="{FF2B5EF4-FFF2-40B4-BE49-F238E27FC236}">
                <a16:creationId xmlns:a16="http://schemas.microsoft.com/office/drawing/2014/main" id="{05E3D0D4-B6E9-46C1-9ACC-51098BAC5F91}"/>
              </a:ext>
            </a:extLst>
          </p:cNvPr>
          <p:cNvSpPr txBox="1">
            <a:spLocks/>
          </p:cNvSpPr>
          <p:nvPr/>
        </p:nvSpPr>
        <p:spPr>
          <a:xfrm>
            <a:off x="1550194" y="1446890"/>
            <a:ext cx="6149579" cy="40957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8854" indent="-348854">
              <a:lnSpc>
                <a:spcPct val="114000"/>
              </a:lnSpc>
              <a:spcBef>
                <a:spcPts val="225"/>
              </a:spcBef>
              <a:spcAft>
                <a:spcPts val="225"/>
              </a:spcAft>
              <a:defRPr/>
            </a:pPr>
            <a:endParaRPr lang="de-DE" altLang="en-US" sz="1050"/>
          </a:p>
          <a:p>
            <a:pPr marL="348854" indent="-348854">
              <a:lnSpc>
                <a:spcPct val="114000"/>
              </a:lnSpc>
              <a:spcBef>
                <a:spcPts val="225"/>
              </a:spcBef>
              <a:spcAft>
                <a:spcPts val="225"/>
              </a:spcAft>
              <a:defRPr/>
            </a:pPr>
            <a:endParaRPr lang="en-US" altLang="en-US" sz="1050" dirty="0"/>
          </a:p>
        </p:txBody>
      </p:sp>
      <p:sp>
        <p:nvSpPr>
          <p:cNvPr id="7" name="AutoShape 2" descr="Image result for world map grey">
            <a:extLst>
              <a:ext uri="{FF2B5EF4-FFF2-40B4-BE49-F238E27FC236}">
                <a16:creationId xmlns:a16="http://schemas.microsoft.com/office/drawing/2014/main" id="{4BB5E706-D5FB-447C-B861-01409F962FD5}"/>
              </a:ext>
            </a:extLst>
          </p:cNvPr>
          <p:cNvSpPr>
            <a:spLocks noChangeAspect="1" noChangeArrowheads="1"/>
          </p:cNvSpPr>
          <p:nvPr/>
        </p:nvSpPr>
        <p:spPr bwMode="auto">
          <a:xfrm>
            <a:off x="1259681" y="-398580"/>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a:defRPr/>
            </a:pPr>
            <a:endParaRPr lang="en-US" sz="1350" kern="0">
              <a:solidFill>
                <a:sysClr val="windowText" lastClr="000000"/>
              </a:solidFill>
            </a:endParaRPr>
          </a:p>
        </p:txBody>
      </p:sp>
      <p:sp>
        <p:nvSpPr>
          <p:cNvPr id="8" name="AutoShape 4" descr="Image result for world map grey">
            <a:extLst>
              <a:ext uri="{FF2B5EF4-FFF2-40B4-BE49-F238E27FC236}">
                <a16:creationId xmlns:a16="http://schemas.microsoft.com/office/drawing/2014/main" id="{5BBC1D22-049F-4885-A61E-8625BD35AAF2}"/>
              </a:ext>
            </a:extLst>
          </p:cNvPr>
          <p:cNvSpPr>
            <a:spLocks noChangeAspect="1" noChangeArrowheads="1"/>
          </p:cNvSpPr>
          <p:nvPr/>
        </p:nvSpPr>
        <p:spPr bwMode="auto">
          <a:xfrm>
            <a:off x="1373981" y="-284280"/>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a:defRPr/>
            </a:pPr>
            <a:endParaRPr lang="en-US" sz="1350" kern="0">
              <a:solidFill>
                <a:sysClr val="windowText" lastClr="000000"/>
              </a:solidFill>
            </a:endParaRPr>
          </a:p>
        </p:txBody>
      </p:sp>
      <p:sp>
        <p:nvSpPr>
          <p:cNvPr id="9" name="Rectangle 8">
            <a:extLst>
              <a:ext uri="{FF2B5EF4-FFF2-40B4-BE49-F238E27FC236}">
                <a16:creationId xmlns:a16="http://schemas.microsoft.com/office/drawing/2014/main" id="{B96163CF-C007-498D-BE0B-481A8C0FA53A}"/>
              </a:ext>
            </a:extLst>
          </p:cNvPr>
          <p:cNvSpPr/>
          <p:nvPr/>
        </p:nvSpPr>
        <p:spPr>
          <a:xfrm>
            <a:off x="1594233" y="2251200"/>
            <a:ext cx="5513989" cy="577081"/>
          </a:xfrm>
          <a:prstGeom prst="rect">
            <a:avLst/>
          </a:prstGeom>
        </p:spPr>
        <p:txBody>
          <a:bodyPr wrap="square">
            <a:spAutoFit/>
          </a:bodyPr>
          <a:lstStyle/>
          <a:p>
            <a:pPr lvl="0"/>
            <a:endParaRPr lang="en-GB" sz="1650" dirty="0">
              <a:solidFill>
                <a:srgbClr val="4F81BD"/>
              </a:solidFill>
              <a:latin typeface="Cambria" panose="02040503050406030204" pitchFamily="18" charset="0"/>
            </a:endParaRPr>
          </a:p>
          <a:p>
            <a:pPr marL="214313" indent="-214313">
              <a:buFont typeface="Arial" panose="020B0604020202020204" pitchFamily="34" charset="0"/>
              <a:buChar char="•"/>
            </a:pPr>
            <a:endParaRPr lang="en-GB" sz="1500" dirty="0">
              <a:solidFill>
                <a:srgbClr val="4F81BD"/>
              </a:solidFill>
              <a:latin typeface="Cambria" panose="02040503050406030204" pitchFamily="18" charset="0"/>
            </a:endParaRPr>
          </a:p>
        </p:txBody>
      </p:sp>
      <p:sp>
        <p:nvSpPr>
          <p:cNvPr id="10" name="Rectangle 9">
            <a:extLst>
              <a:ext uri="{FF2B5EF4-FFF2-40B4-BE49-F238E27FC236}">
                <a16:creationId xmlns:a16="http://schemas.microsoft.com/office/drawing/2014/main" id="{CBCCB6E2-0982-47B8-B136-A409D684B2AA}"/>
              </a:ext>
            </a:extLst>
          </p:cNvPr>
          <p:cNvSpPr/>
          <p:nvPr/>
        </p:nvSpPr>
        <p:spPr>
          <a:xfrm>
            <a:off x="6539222" y="3191093"/>
            <a:ext cx="954107" cy="507831"/>
          </a:xfrm>
          <a:prstGeom prst="rect">
            <a:avLst/>
          </a:prstGeom>
        </p:spPr>
        <p:txBody>
          <a:bodyPr wrap="square">
            <a:spAutoFit/>
          </a:bodyPr>
          <a:lstStyle/>
          <a:p>
            <a:endParaRPr lang="en-US" sz="1350" dirty="0">
              <a:solidFill>
                <a:schemeClr val="accent1">
                  <a:lumMod val="75000"/>
                </a:schemeClr>
              </a:solidFill>
            </a:endParaRPr>
          </a:p>
          <a:p>
            <a:endParaRPr lang="en-US" sz="1350" dirty="0">
              <a:solidFill>
                <a:schemeClr val="accent1">
                  <a:lumMod val="75000"/>
                </a:schemeClr>
              </a:solidFill>
            </a:endParaRPr>
          </a:p>
        </p:txBody>
      </p:sp>
      <p:sp>
        <p:nvSpPr>
          <p:cNvPr id="11" name="Rectangle 10">
            <a:extLst>
              <a:ext uri="{FF2B5EF4-FFF2-40B4-BE49-F238E27FC236}">
                <a16:creationId xmlns:a16="http://schemas.microsoft.com/office/drawing/2014/main" id="{484C2BE6-0299-4726-A622-9888A1278162}"/>
              </a:ext>
            </a:extLst>
          </p:cNvPr>
          <p:cNvSpPr/>
          <p:nvPr/>
        </p:nvSpPr>
        <p:spPr>
          <a:xfrm>
            <a:off x="3396632" y="1855513"/>
            <a:ext cx="982282" cy="3231654"/>
          </a:xfrm>
          <a:prstGeom prst="rect">
            <a:avLst/>
          </a:prstGeom>
        </p:spPr>
        <p:txBody>
          <a:bodyPr wrap="square">
            <a:spAutoFit/>
          </a:bodyPr>
          <a:lstStyle/>
          <a:p>
            <a:r>
              <a:rPr lang="en-US" sz="1200" dirty="0">
                <a:solidFill>
                  <a:schemeClr val="accent1">
                    <a:lumMod val="75000"/>
                  </a:schemeClr>
                </a:solidFill>
              </a:rPr>
              <a:t>Burkina Faso</a:t>
            </a:r>
          </a:p>
          <a:p>
            <a:r>
              <a:rPr lang="en-US" sz="1200" dirty="0">
                <a:solidFill>
                  <a:schemeClr val="accent1">
                    <a:lumMod val="75000"/>
                  </a:schemeClr>
                </a:solidFill>
              </a:rPr>
              <a:t>Botswana</a:t>
            </a:r>
          </a:p>
          <a:p>
            <a:r>
              <a:rPr lang="en-GB" sz="1200" dirty="0">
                <a:solidFill>
                  <a:schemeClr val="accent1">
                    <a:lumMod val="75000"/>
                  </a:schemeClr>
                </a:solidFill>
              </a:rPr>
              <a:t>Burundi</a:t>
            </a:r>
          </a:p>
          <a:p>
            <a:r>
              <a:rPr lang="en-GB" sz="1200" dirty="0">
                <a:solidFill>
                  <a:schemeClr val="accent1">
                    <a:lumMod val="75000"/>
                  </a:schemeClr>
                </a:solidFill>
              </a:rPr>
              <a:t>Cabo Verde</a:t>
            </a:r>
          </a:p>
          <a:p>
            <a:r>
              <a:rPr lang="en-GB" sz="1200" dirty="0">
                <a:solidFill>
                  <a:schemeClr val="accent1">
                    <a:lumMod val="75000"/>
                  </a:schemeClr>
                </a:solidFill>
              </a:rPr>
              <a:t>Ethiopia</a:t>
            </a:r>
          </a:p>
          <a:p>
            <a:r>
              <a:rPr lang="en-GB" sz="1200" dirty="0">
                <a:solidFill>
                  <a:schemeClr val="accent1">
                    <a:lumMod val="75000"/>
                  </a:schemeClr>
                </a:solidFill>
              </a:rPr>
              <a:t>The Gambia</a:t>
            </a:r>
          </a:p>
          <a:p>
            <a:r>
              <a:rPr lang="en-GB" sz="1200" dirty="0">
                <a:solidFill>
                  <a:schemeClr val="accent1">
                    <a:lumMod val="75000"/>
                  </a:schemeClr>
                </a:solidFill>
              </a:rPr>
              <a:t>Ghana</a:t>
            </a:r>
          </a:p>
          <a:p>
            <a:r>
              <a:rPr lang="en-GB" sz="1200" dirty="0">
                <a:solidFill>
                  <a:schemeClr val="accent1">
                    <a:lumMod val="75000"/>
                  </a:schemeClr>
                </a:solidFill>
              </a:rPr>
              <a:t>Guinea</a:t>
            </a:r>
            <a:br>
              <a:rPr lang="en-GB" sz="1200" dirty="0">
                <a:solidFill>
                  <a:schemeClr val="accent1">
                    <a:lumMod val="75000"/>
                  </a:schemeClr>
                </a:solidFill>
              </a:rPr>
            </a:br>
            <a:r>
              <a:rPr lang="en-US" sz="1200" dirty="0">
                <a:solidFill>
                  <a:schemeClr val="accent1">
                    <a:lumMod val="75000"/>
                  </a:schemeClr>
                </a:solidFill>
              </a:rPr>
              <a:t>Madagascar</a:t>
            </a:r>
          </a:p>
          <a:p>
            <a:r>
              <a:rPr lang="en-US" sz="1200" dirty="0">
                <a:solidFill>
                  <a:schemeClr val="accent1">
                    <a:lumMod val="75000"/>
                  </a:schemeClr>
                </a:solidFill>
              </a:rPr>
              <a:t>Mali</a:t>
            </a:r>
          </a:p>
          <a:p>
            <a:r>
              <a:rPr lang="en-US" sz="1200" dirty="0">
                <a:solidFill>
                  <a:schemeClr val="accent1">
                    <a:lumMod val="75000"/>
                  </a:schemeClr>
                </a:solidFill>
              </a:rPr>
              <a:t>Mauritius</a:t>
            </a:r>
          </a:p>
          <a:p>
            <a:r>
              <a:rPr lang="en-US" sz="1200" dirty="0">
                <a:solidFill>
                  <a:schemeClr val="accent1">
                    <a:lumMod val="75000"/>
                  </a:schemeClr>
                </a:solidFill>
              </a:rPr>
              <a:t>Namibia</a:t>
            </a:r>
          </a:p>
          <a:p>
            <a:r>
              <a:rPr lang="en-US" sz="1200" dirty="0">
                <a:solidFill>
                  <a:schemeClr val="accent1">
                    <a:lumMod val="75000"/>
                  </a:schemeClr>
                </a:solidFill>
              </a:rPr>
              <a:t>Rwanda</a:t>
            </a:r>
          </a:p>
          <a:p>
            <a:r>
              <a:rPr lang="en-US" sz="1200" dirty="0">
                <a:solidFill>
                  <a:schemeClr val="accent1">
                    <a:lumMod val="75000"/>
                  </a:schemeClr>
                </a:solidFill>
              </a:rPr>
              <a:t>Tanzania</a:t>
            </a:r>
          </a:p>
          <a:p>
            <a:r>
              <a:rPr lang="en-US" sz="1200" dirty="0">
                <a:solidFill>
                  <a:schemeClr val="accent1">
                    <a:lumMod val="75000"/>
                  </a:schemeClr>
                </a:solidFill>
              </a:rPr>
              <a:t>Zambia</a:t>
            </a:r>
          </a:p>
          <a:p>
            <a:r>
              <a:rPr lang="en-US" sz="1200" dirty="0">
                <a:solidFill>
                  <a:schemeClr val="accent1">
                    <a:lumMod val="75000"/>
                  </a:schemeClr>
                </a:solidFill>
              </a:rPr>
              <a:t>Zimbabwe</a:t>
            </a:r>
          </a:p>
          <a:p>
            <a:endParaRPr lang="en-US" sz="1200" dirty="0"/>
          </a:p>
        </p:txBody>
      </p:sp>
      <p:sp>
        <p:nvSpPr>
          <p:cNvPr id="15" name="TextBox 14">
            <a:extLst>
              <a:ext uri="{FF2B5EF4-FFF2-40B4-BE49-F238E27FC236}">
                <a16:creationId xmlns:a16="http://schemas.microsoft.com/office/drawing/2014/main" id="{0DFD5050-DC8A-4F35-8E69-C9FEED5D05C1}"/>
              </a:ext>
            </a:extLst>
          </p:cNvPr>
          <p:cNvSpPr txBox="1"/>
          <p:nvPr/>
        </p:nvSpPr>
        <p:spPr>
          <a:xfrm>
            <a:off x="1054359" y="3180733"/>
            <a:ext cx="1059547" cy="1384995"/>
          </a:xfrm>
          <a:prstGeom prst="rect">
            <a:avLst/>
          </a:prstGeom>
          <a:noFill/>
        </p:spPr>
        <p:txBody>
          <a:bodyPr wrap="square" rtlCol="0">
            <a:spAutoFit/>
          </a:bodyPr>
          <a:lstStyle/>
          <a:p>
            <a:r>
              <a:rPr lang="en-US" sz="1200" dirty="0">
                <a:solidFill>
                  <a:schemeClr val="accent1">
                    <a:lumMod val="75000"/>
                  </a:schemeClr>
                </a:solidFill>
              </a:rPr>
              <a:t>Curacao</a:t>
            </a:r>
          </a:p>
          <a:p>
            <a:r>
              <a:rPr lang="en-US" sz="1200" dirty="0">
                <a:solidFill>
                  <a:schemeClr val="accent1">
                    <a:lumMod val="75000"/>
                  </a:schemeClr>
                </a:solidFill>
              </a:rPr>
              <a:t>Grenada</a:t>
            </a:r>
            <a:endParaRPr lang="en-GB" sz="1200" dirty="0">
              <a:solidFill>
                <a:schemeClr val="accent1">
                  <a:lumMod val="75000"/>
                </a:schemeClr>
              </a:solidFill>
            </a:endParaRPr>
          </a:p>
          <a:p>
            <a:r>
              <a:rPr lang="en-GB" sz="1200" dirty="0">
                <a:solidFill>
                  <a:schemeClr val="accent1">
                    <a:lumMod val="75000"/>
                  </a:schemeClr>
                </a:solidFill>
              </a:rPr>
              <a:t>Guatemala</a:t>
            </a:r>
          </a:p>
          <a:p>
            <a:r>
              <a:rPr lang="en-GB" sz="1200" dirty="0">
                <a:solidFill>
                  <a:schemeClr val="accent1">
                    <a:lumMod val="75000"/>
                  </a:schemeClr>
                </a:solidFill>
              </a:rPr>
              <a:t>Jamaica</a:t>
            </a:r>
          </a:p>
          <a:p>
            <a:r>
              <a:rPr lang="en-US" sz="1200" dirty="0">
                <a:solidFill>
                  <a:schemeClr val="accent1">
                    <a:lumMod val="75000"/>
                  </a:schemeClr>
                </a:solidFill>
              </a:rPr>
              <a:t>Montserrat</a:t>
            </a:r>
          </a:p>
          <a:p>
            <a:r>
              <a:rPr lang="en-US" sz="1200" dirty="0">
                <a:solidFill>
                  <a:schemeClr val="accent1">
                    <a:lumMod val="75000"/>
                  </a:schemeClr>
                </a:solidFill>
              </a:rPr>
              <a:t>Peru</a:t>
            </a:r>
            <a:endParaRPr lang="en-GB" sz="1200" dirty="0">
              <a:solidFill>
                <a:schemeClr val="accent1">
                  <a:lumMod val="75000"/>
                </a:schemeClr>
              </a:solidFill>
            </a:endParaRPr>
          </a:p>
          <a:p>
            <a:r>
              <a:rPr lang="en-US" sz="1200" dirty="0">
                <a:solidFill>
                  <a:schemeClr val="accent1">
                    <a:lumMod val="75000"/>
                  </a:schemeClr>
                </a:solidFill>
              </a:rPr>
              <a:t>Suriname</a:t>
            </a:r>
            <a:endParaRPr lang="en-GB" sz="1200" dirty="0">
              <a:solidFill>
                <a:schemeClr val="accent1">
                  <a:lumMod val="75000"/>
                </a:schemeClr>
              </a:solidFill>
            </a:endParaRPr>
          </a:p>
        </p:txBody>
      </p:sp>
      <p:sp>
        <p:nvSpPr>
          <p:cNvPr id="16" name="Rectangle 15">
            <a:extLst>
              <a:ext uri="{FF2B5EF4-FFF2-40B4-BE49-F238E27FC236}">
                <a16:creationId xmlns:a16="http://schemas.microsoft.com/office/drawing/2014/main" id="{E601E84B-9BF2-4EC8-8B24-3B691FD15020}"/>
              </a:ext>
            </a:extLst>
          </p:cNvPr>
          <p:cNvSpPr/>
          <p:nvPr/>
        </p:nvSpPr>
        <p:spPr>
          <a:xfrm>
            <a:off x="4828606" y="2495382"/>
            <a:ext cx="600934" cy="461665"/>
          </a:xfrm>
          <a:prstGeom prst="rect">
            <a:avLst/>
          </a:prstGeom>
        </p:spPr>
        <p:txBody>
          <a:bodyPr wrap="none">
            <a:spAutoFit/>
          </a:bodyPr>
          <a:lstStyle/>
          <a:p>
            <a:r>
              <a:rPr lang="en-US" sz="1200" dirty="0">
                <a:solidFill>
                  <a:schemeClr val="accent1">
                    <a:lumMod val="75000"/>
                  </a:schemeClr>
                </a:solidFill>
              </a:rPr>
              <a:t>Jordan</a:t>
            </a:r>
          </a:p>
          <a:p>
            <a:r>
              <a:rPr lang="en-US" sz="1200" dirty="0">
                <a:solidFill>
                  <a:schemeClr val="accent1">
                    <a:lumMod val="75000"/>
                  </a:schemeClr>
                </a:solidFill>
              </a:rPr>
              <a:t>UAE</a:t>
            </a:r>
          </a:p>
        </p:txBody>
      </p:sp>
      <p:sp>
        <p:nvSpPr>
          <p:cNvPr id="17" name="Rectangle 16">
            <a:extLst>
              <a:ext uri="{FF2B5EF4-FFF2-40B4-BE49-F238E27FC236}">
                <a16:creationId xmlns:a16="http://schemas.microsoft.com/office/drawing/2014/main" id="{E82B8C12-A6BD-4DF6-8BA4-BC27A9EFAF9E}"/>
              </a:ext>
            </a:extLst>
          </p:cNvPr>
          <p:cNvSpPr/>
          <p:nvPr/>
        </p:nvSpPr>
        <p:spPr>
          <a:xfrm>
            <a:off x="1017037" y="5029200"/>
            <a:ext cx="7229771" cy="715581"/>
          </a:xfrm>
          <a:prstGeom prst="rect">
            <a:avLst/>
          </a:prstGeom>
        </p:spPr>
        <p:txBody>
          <a:bodyPr wrap="square">
            <a:spAutoFit/>
          </a:bodyPr>
          <a:lstStyle/>
          <a:p>
            <a:endParaRPr lang="en-US" sz="1350" dirty="0"/>
          </a:p>
          <a:p>
            <a:endParaRPr lang="en-US" sz="1350" dirty="0"/>
          </a:p>
          <a:p>
            <a:r>
              <a:rPr lang="en-US" sz="1350" dirty="0"/>
              <a:t>All compendia available at </a:t>
            </a:r>
            <a:r>
              <a:rPr lang="en-US" sz="1350" dirty="0">
                <a:solidFill>
                  <a:schemeClr val="accent1">
                    <a:lumMod val="75000"/>
                  </a:schemeClr>
                </a:solidFill>
                <a:hlinkClick r:id="rId5"/>
              </a:rPr>
              <a:t>https://unstats.un.org/unsd/envstats/fdescompendia.cshtml</a:t>
            </a:r>
            <a:r>
              <a:rPr lang="en-US" sz="1350" dirty="0">
                <a:solidFill>
                  <a:schemeClr val="accent1">
                    <a:lumMod val="75000"/>
                  </a:schemeClr>
                </a:solidFill>
              </a:rPr>
              <a:t> </a:t>
            </a:r>
          </a:p>
        </p:txBody>
      </p:sp>
      <p:sp>
        <p:nvSpPr>
          <p:cNvPr id="18" name="Rectangle 17">
            <a:extLst>
              <a:ext uri="{FF2B5EF4-FFF2-40B4-BE49-F238E27FC236}">
                <a16:creationId xmlns:a16="http://schemas.microsoft.com/office/drawing/2014/main" id="{215941D2-C0FA-4FC1-9491-E64616EEBBB3}"/>
              </a:ext>
            </a:extLst>
          </p:cNvPr>
          <p:cNvSpPr/>
          <p:nvPr/>
        </p:nvSpPr>
        <p:spPr>
          <a:xfrm>
            <a:off x="4624983" y="3330773"/>
            <a:ext cx="981609" cy="838691"/>
          </a:xfrm>
          <a:prstGeom prst="rect">
            <a:avLst/>
          </a:prstGeom>
        </p:spPr>
        <p:txBody>
          <a:bodyPr wrap="square">
            <a:spAutoFit/>
          </a:bodyPr>
          <a:lstStyle/>
          <a:p>
            <a:r>
              <a:rPr lang="en-US" sz="1100" i="1" dirty="0">
                <a:solidFill>
                  <a:schemeClr val="accent1">
                    <a:lumMod val="75000"/>
                  </a:schemeClr>
                </a:solidFill>
              </a:rPr>
              <a:t>Forthcoming:</a:t>
            </a:r>
          </a:p>
          <a:p>
            <a:r>
              <a:rPr lang="en-US" sz="1200" dirty="0">
                <a:solidFill>
                  <a:schemeClr val="accent1">
                    <a:lumMod val="75000"/>
                  </a:schemeClr>
                </a:solidFill>
              </a:rPr>
              <a:t>Kenya</a:t>
            </a:r>
          </a:p>
          <a:p>
            <a:r>
              <a:rPr lang="en-US" sz="1200" dirty="0">
                <a:solidFill>
                  <a:schemeClr val="accent1">
                    <a:lumMod val="75000"/>
                  </a:schemeClr>
                </a:solidFill>
              </a:rPr>
              <a:t>Uganda</a:t>
            </a:r>
          </a:p>
          <a:p>
            <a:endParaRPr lang="en-US" sz="1350" dirty="0"/>
          </a:p>
        </p:txBody>
      </p:sp>
      <p:sp>
        <p:nvSpPr>
          <p:cNvPr id="6" name="TextBox 5">
            <a:extLst>
              <a:ext uri="{FF2B5EF4-FFF2-40B4-BE49-F238E27FC236}">
                <a16:creationId xmlns:a16="http://schemas.microsoft.com/office/drawing/2014/main" id="{0366B343-8DA3-4ADB-9E3F-1972FB80DB40}"/>
              </a:ext>
            </a:extLst>
          </p:cNvPr>
          <p:cNvSpPr txBox="1"/>
          <p:nvPr/>
        </p:nvSpPr>
        <p:spPr>
          <a:xfrm>
            <a:off x="5675609" y="1883049"/>
            <a:ext cx="1087574" cy="1015663"/>
          </a:xfrm>
          <a:prstGeom prst="rect">
            <a:avLst/>
          </a:prstGeom>
          <a:noFill/>
        </p:spPr>
        <p:txBody>
          <a:bodyPr wrap="square" rtlCol="0">
            <a:spAutoFit/>
          </a:bodyPr>
          <a:lstStyle/>
          <a:p>
            <a:r>
              <a:rPr lang="en-US" sz="1200" dirty="0">
                <a:solidFill>
                  <a:schemeClr val="accent1">
                    <a:lumMod val="75000"/>
                  </a:schemeClr>
                </a:solidFill>
              </a:rPr>
              <a:t>Bangladesh</a:t>
            </a:r>
          </a:p>
          <a:p>
            <a:r>
              <a:rPr lang="en-US" sz="1200" dirty="0">
                <a:solidFill>
                  <a:schemeClr val="accent1">
                    <a:lumMod val="75000"/>
                  </a:schemeClr>
                </a:solidFill>
              </a:rPr>
              <a:t>India</a:t>
            </a:r>
          </a:p>
          <a:p>
            <a:r>
              <a:rPr lang="en-US" sz="1200" dirty="0">
                <a:solidFill>
                  <a:schemeClr val="accent1">
                    <a:lumMod val="75000"/>
                  </a:schemeClr>
                </a:solidFill>
              </a:rPr>
              <a:t>Indonesia</a:t>
            </a:r>
          </a:p>
          <a:p>
            <a:r>
              <a:rPr lang="en-US" sz="1200" dirty="0">
                <a:solidFill>
                  <a:schemeClr val="accent1">
                    <a:lumMod val="75000"/>
                  </a:schemeClr>
                </a:solidFill>
              </a:rPr>
              <a:t>Philippines Nepal</a:t>
            </a:r>
          </a:p>
        </p:txBody>
      </p:sp>
    </p:spTree>
    <p:extLst>
      <p:ext uri="{BB962C8B-B14F-4D97-AF65-F5344CB8AC3E}">
        <p14:creationId xmlns:p14="http://schemas.microsoft.com/office/powerpoint/2010/main" val="373745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5"/>
          <p:cNvSpPr>
            <a:spLocks noChangeArrowheads="1"/>
          </p:cNvSpPr>
          <p:nvPr/>
        </p:nvSpPr>
        <p:spPr bwMode="auto">
          <a:xfrm>
            <a:off x="3116263" y="6556375"/>
            <a:ext cx="289560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1"/>
              </a:buClr>
              <a:buChar char="•"/>
              <a:defRPr sz="2400">
                <a:solidFill>
                  <a:schemeClr val="tx1"/>
                </a:solidFill>
                <a:latin typeface="Arial" pitchFamily="34" charset="0"/>
                <a:cs typeface="Arial" pitchFamily="34" charset="0"/>
              </a:defRPr>
            </a:lvl1pPr>
            <a:lvl2pPr marL="742950" indent="-285750" algn="l" eaLnBrk="0" hangingPunct="0">
              <a:spcBef>
                <a:spcPct val="20000"/>
              </a:spcBef>
              <a:buClr>
                <a:schemeClr val="tx1"/>
              </a:buClr>
              <a:buChar char="•"/>
              <a:defRPr sz="2400">
                <a:solidFill>
                  <a:schemeClr val="tx1"/>
                </a:solidFill>
                <a:latin typeface="Arial" pitchFamily="34" charset="0"/>
                <a:cs typeface="Arial" pitchFamily="34" charset="0"/>
              </a:defRPr>
            </a:lvl2pPr>
            <a:lvl3pPr marL="1143000" indent="-228600" algn="l" eaLnBrk="0" hangingPunct="0">
              <a:spcBef>
                <a:spcPct val="20000"/>
              </a:spcBef>
              <a:buClr>
                <a:schemeClr val="tx1"/>
              </a:buClr>
              <a:buChar char="•"/>
              <a:defRPr sz="2400">
                <a:solidFill>
                  <a:schemeClr val="tx1"/>
                </a:solidFill>
                <a:latin typeface="Arial" pitchFamily="34" charset="0"/>
                <a:cs typeface="Arial" pitchFamily="34" charset="0"/>
              </a:defRPr>
            </a:lvl3pPr>
            <a:lvl4pPr marL="1600200" indent="-228600" algn="l" eaLnBrk="0" hangingPunct="0">
              <a:spcBef>
                <a:spcPct val="20000"/>
              </a:spcBef>
              <a:buClr>
                <a:schemeClr val="tx1"/>
              </a:buClr>
              <a:buChar char="•"/>
              <a:defRPr sz="2400">
                <a:solidFill>
                  <a:schemeClr val="tx1"/>
                </a:solidFill>
                <a:latin typeface="Arial" pitchFamily="34" charset="0"/>
                <a:cs typeface="Arial" pitchFamily="34" charset="0"/>
              </a:defRPr>
            </a:lvl4pPr>
            <a:lvl5pPr marL="2057400" indent="-228600" algn="l" eaLnBrk="0" hangingPunct="0">
              <a:spcBef>
                <a:spcPct val="20000"/>
              </a:spcBef>
              <a:buClr>
                <a:schemeClr val="tx1"/>
              </a:buClr>
              <a:buChar char="•"/>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cs typeface="Arial" pitchFamily="34" charset="0"/>
              </a:defRPr>
            </a:lvl9pPr>
          </a:lstStyle>
          <a:p>
            <a:pPr algn="ctr" eaLnBrk="1" hangingPunct="1">
              <a:spcBef>
                <a:spcPct val="0"/>
              </a:spcBef>
              <a:buClrTx/>
              <a:buFontTx/>
              <a:buNone/>
            </a:pPr>
            <a:endParaRPr lang="en-GB" altLang="en-US" sz="1400" b="1">
              <a:latin typeface="Calibri" pitchFamily="34" charset="0"/>
            </a:endParaRPr>
          </a:p>
        </p:txBody>
      </p:sp>
      <p:sp>
        <p:nvSpPr>
          <p:cNvPr id="16392" name="Rectangle 11"/>
          <p:cNvSpPr>
            <a:spLocks noChangeArrowheads="1"/>
          </p:cNvSpPr>
          <p:nvPr/>
        </p:nvSpPr>
        <p:spPr bwMode="auto">
          <a:xfrm>
            <a:off x="1135063" y="9890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nchor="ctr">
            <a:spAutoFit/>
          </a:bodyPr>
          <a:lstStyle>
            <a:lvl1pPr algn="l" eaLnBrk="0" hangingPunct="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1pPr>
            <a:lvl2pPr marL="742950" indent="-285750" algn="l" eaLnBrk="0" hangingPunct="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2pPr>
            <a:lvl3pPr marL="1143000" indent="-228600" algn="l" eaLnBrk="0" hangingPunct="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3pPr>
            <a:lvl4pPr marL="1600200" indent="-228600" algn="l" eaLnBrk="0" hangingPunct="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4pPr>
            <a:lvl5pPr marL="2057400" indent="-228600" algn="l" eaLnBrk="0" hangingPunct="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Lst>
              <a:defRPr sz="2400">
                <a:solidFill>
                  <a:schemeClr val="tx1"/>
                </a:solidFill>
                <a:latin typeface="Arial" pitchFamily="34" charset="0"/>
                <a:cs typeface="Arial" pitchFamily="34" charset="0"/>
              </a:defRPr>
            </a:lvl9pPr>
          </a:lstStyle>
          <a:p>
            <a:pPr>
              <a:spcBef>
                <a:spcPct val="0"/>
              </a:spcBef>
              <a:buClrTx/>
              <a:buFontTx/>
              <a:buNone/>
            </a:pPr>
            <a:endParaRPr lang="en-GB" altLang="en-US" sz="1800"/>
          </a:p>
        </p:txBody>
      </p:sp>
      <p:sp>
        <p:nvSpPr>
          <p:cNvPr id="9" name="Rectangle 2"/>
          <p:cNvSpPr>
            <a:spLocks noGrp="1" noChangeArrowheads="1"/>
          </p:cNvSpPr>
          <p:nvPr>
            <p:ph type="title"/>
          </p:nvPr>
        </p:nvSpPr>
        <p:spPr>
          <a:xfrm>
            <a:off x="457200" y="54251"/>
            <a:ext cx="8229600" cy="41524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p>
            <a:pPr algn="ctr"/>
            <a:r>
              <a:rPr lang="en-US" altLang="en-US" sz="2400" b="1" kern="1200" dirty="0"/>
              <a:t>FDES is structured into 6 components</a:t>
            </a:r>
            <a:endParaRPr lang="en-GB" altLang="en-US" sz="2400" b="1" kern="1200" dirty="0"/>
          </a:p>
        </p:txBody>
      </p:sp>
      <p:pic>
        <p:nvPicPr>
          <p:cNvPr id="5" name="Content Placeholder 4">
            <a:extLst>
              <a:ext uri="{FF2B5EF4-FFF2-40B4-BE49-F238E27FC236}">
                <a16:creationId xmlns:a16="http://schemas.microsoft.com/office/drawing/2014/main" id="{EF16DA9C-2FA2-42B3-A774-311AC561C89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150" y="523875"/>
            <a:ext cx="4834093" cy="4526353"/>
          </a:xfrm>
        </p:spPr>
      </p:pic>
      <p:sp>
        <p:nvSpPr>
          <p:cNvPr id="8" name="Rectangle 20">
            <a:extLst>
              <a:ext uri="{FF2B5EF4-FFF2-40B4-BE49-F238E27FC236}">
                <a16:creationId xmlns:a16="http://schemas.microsoft.com/office/drawing/2014/main" id="{1FC861BF-CB6C-473F-8B11-40098EB05B29}"/>
              </a:ext>
            </a:extLst>
          </p:cNvPr>
          <p:cNvSpPr>
            <a:spLocks noChangeArrowheads="1"/>
          </p:cNvSpPr>
          <p:nvPr/>
        </p:nvSpPr>
        <p:spPr bwMode="auto">
          <a:xfrm>
            <a:off x="4891243" y="632628"/>
            <a:ext cx="3944847" cy="2862322"/>
          </a:xfrm>
          <a:prstGeom prst="rect">
            <a:avLst/>
          </a:prstGeom>
          <a:solidFill>
            <a:schemeClr val="bg1">
              <a:lumMod val="85000"/>
            </a:schemeClr>
          </a:solidFill>
          <a:ln>
            <a:noFill/>
          </a:ln>
          <a:effectLst>
            <a:outerShdw blurRad="50800" dist="38100" dir="16200000" rotWithShape="0">
              <a:prstClr val="black">
                <a:alpha val="40000"/>
              </a:prstClr>
            </a:outerShdw>
          </a:effectLst>
        </p:spPr>
        <p:txBody>
          <a:bodyPr wrap="square">
            <a:spAutoFit/>
          </a:bodyPr>
          <a:lstStyle>
            <a:lvl1pPr algn="l" eaLnBrk="0" hangingPunct="0">
              <a:spcBef>
                <a:spcPct val="20000"/>
              </a:spcBef>
              <a:buClr>
                <a:schemeClr val="tx1"/>
              </a:buClr>
              <a:buChar char="•"/>
              <a:defRPr sz="2400">
                <a:solidFill>
                  <a:schemeClr val="tx1"/>
                </a:solidFill>
                <a:latin typeface="Arial" pitchFamily="34" charset="0"/>
              </a:defRPr>
            </a:lvl1pPr>
            <a:lvl2pPr marL="742950" indent="-285750" algn="l" eaLnBrk="0" hangingPunct="0">
              <a:spcBef>
                <a:spcPct val="20000"/>
              </a:spcBef>
              <a:buClr>
                <a:schemeClr val="tx1"/>
              </a:buClr>
              <a:buChar char="•"/>
              <a:defRPr sz="2400">
                <a:solidFill>
                  <a:schemeClr val="tx1"/>
                </a:solidFill>
                <a:latin typeface="Arial" pitchFamily="34" charset="0"/>
              </a:defRPr>
            </a:lvl2pPr>
            <a:lvl3pPr marL="1143000" indent="-228600" algn="l" eaLnBrk="0" hangingPunct="0">
              <a:spcBef>
                <a:spcPct val="20000"/>
              </a:spcBef>
              <a:buClr>
                <a:schemeClr val="tx1"/>
              </a:buClr>
              <a:buChar char="•"/>
              <a:defRPr sz="2400">
                <a:solidFill>
                  <a:schemeClr val="tx1"/>
                </a:solidFill>
                <a:latin typeface="Arial" pitchFamily="34" charset="0"/>
              </a:defRPr>
            </a:lvl3pPr>
            <a:lvl4pPr marL="1600200" indent="-228600" algn="l" eaLnBrk="0" hangingPunct="0">
              <a:spcBef>
                <a:spcPct val="20000"/>
              </a:spcBef>
              <a:buClr>
                <a:schemeClr val="tx1"/>
              </a:buClr>
              <a:buChar char="•"/>
              <a:defRPr sz="2400">
                <a:solidFill>
                  <a:schemeClr val="tx1"/>
                </a:solidFill>
                <a:latin typeface="Arial" pitchFamily="34" charset="0"/>
              </a:defRPr>
            </a:lvl4pPr>
            <a:lvl5pPr marL="2057400" indent="-228600" algn="l" eaLnBrk="0" hangingPunct="0">
              <a:spcBef>
                <a:spcPct val="20000"/>
              </a:spcBef>
              <a:buClr>
                <a:schemeClr val="tx1"/>
              </a:buClr>
              <a:buChar char="•"/>
              <a:defRPr sz="2400">
                <a:solidFill>
                  <a:schemeClr val="tx1"/>
                </a:solidFill>
                <a:latin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defRPr>
            </a:lvl9pPr>
          </a:lstStyle>
          <a:p>
            <a:pPr marL="342900" indent="-342900" eaLnBrk="1" hangingPunct="1">
              <a:spcBef>
                <a:spcPct val="0"/>
              </a:spcBef>
              <a:buClrTx/>
              <a:buFont typeface="Wingdings" panose="05000000000000000000" pitchFamily="2" charset="2"/>
              <a:buChar char="v"/>
            </a:pPr>
            <a:r>
              <a:rPr lang="en-GB" sz="1800" dirty="0">
                <a:latin typeface="+mn-lt"/>
              </a:rPr>
              <a:t>FDES covers </a:t>
            </a:r>
            <a:r>
              <a:rPr lang="en-GB" sz="1800" dirty="0">
                <a:solidFill>
                  <a:srgbClr val="FF0000"/>
                </a:solidFill>
                <a:latin typeface="+mn-lt"/>
              </a:rPr>
              <a:t>biophysical </a:t>
            </a:r>
            <a:r>
              <a:rPr lang="en-GB" sz="1800" dirty="0">
                <a:latin typeface="+mn-lt"/>
              </a:rPr>
              <a:t>aspects of the environment; aspects of the </a:t>
            </a:r>
            <a:r>
              <a:rPr lang="en-GB" sz="1800" dirty="0">
                <a:solidFill>
                  <a:schemeClr val="accent4">
                    <a:lumMod val="75000"/>
                  </a:schemeClr>
                </a:solidFill>
                <a:latin typeface="+mn-lt"/>
              </a:rPr>
              <a:t>human sub-system </a:t>
            </a:r>
            <a:r>
              <a:rPr lang="en-GB" sz="1800" dirty="0">
                <a:latin typeface="+mn-lt"/>
              </a:rPr>
              <a:t>that directly influence the state and quality of the environment, and the </a:t>
            </a:r>
            <a:r>
              <a:rPr lang="en-GB" sz="1800" dirty="0">
                <a:solidFill>
                  <a:schemeClr val="tx2">
                    <a:lumMod val="60000"/>
                    <a:lumOff val="40000"/>
                  </a:schemeClr>
                </a:solidFill>
                <a:latin typeface="+mn-lt"/>
              </a:rPr>
              <a:t>impacts</a:t>
            </a:r>
            <a:r>
              <a:rPr lang="en-GB" sz="1800" dirty="0">
                <a:latin typeface="+mn-lt"/>
              </a:rPr>
              <a:t> of the changing environment on the human sub-system. </a:t>
            </a:r>
          </a:p>
          <a:p>
            <a:pPr marL="342900" indent="-342900" eaLnBrk="1" hangingPunct="1">
              <a:spcBef>
                <a:spcPct val="0"/>
              </a:spcBef>
              <a:buClrTx/>
              <a:buFont typeface="Wingdings" panose="05000000000000000000" pitchFamily="2" charset="2"/>
              <a:buChar char="v"/>
            </a:pPr>
            <a:r>
              <a:rPr lang="en-GB" sz="1800" dirty="0">
                <a:latin typeface="+mn-lt"/>
              </a:rPr>
              <a:t>It includes interactions within and among the environment, human activities and natural events. </a:t>
            </a:r>
            <a:endParaRPr lang="en-US" altLang="en-US" sz="1800" dirty="0">
              <a:latin typeface="+mn-lt"/>
            </a:endParaRPr>
          </a:p>
        </p:txBody>
      </p:sp>
      <p:pic>
        <p:nvPicPr>
          <p:cNvPr id="10" name="Picture 9">
            <a:extLst>
              <a:ext uri="{FF2B5EF4-FFF2-40B4-BE49-F238E27FC236}">
                <a16:creationId xmlns:a16="http://schemas.microsoft.com/office/drawing/2014/main" id="{D63FEB29-4A0E-411E-8888-7524BB4DA087}"/>
              </a:ext>
            </a:extLst>
          </p:cNvPr>
          <p:cNvPicPr>
            <a:picLocks noChangeAspect="1"/>
          </p:cNvPicPr>
          <p:nvPr/>
        </p:nvPicPr>
        <p:blipFill>
          <a:blip r:embed="rId4"/>
          <a:stretch>
            <a:fillRect/>
          </a:stretch>
        </p:blipFill>
        <p:spPr>
          <a:xfrm>
            <a:off x="4891243" y="3733800"/>
            <a:ext cx="3954178" cy="2982912"/>
          </a:xfrm>
          <a:prstGeom prst="rect">
            <a:avLst/>
          </a:prstGeom>
        </p:spPr>
      </p:pic>
      <p:sp>
        <p:nvSpPr>
          <p:cNvPr id="11" name="Rectangle 3">
            <a:extLst>
              <a:ext uri="{FF2B5EF4-FFF2-40B4-BE49-F238E27FC236}">
                <a16:creationId xmlns:a16="http://schemas.microsoft.com/office/drawing/2014/main" id="{03606477-B648-477A-8062-8D5FCD0E3985}"/>
              </a:ext>
            </a:extLst>
          </p:cNvPr>
          <p:cNvSpPr txBox="1">
            <a:spLocks noChangeArrowheads="1"/>
          </p:cNvSpPr>
          <p:nvPr/>
        </p:nvSpPr>
        <p:spPr>
          <a:xfrm>
            <a:off x="78619" y="4835349"/>
            <a:ext cx="5026781" cy="1904499"/>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Symbol" panose="05050102010706020507" pitchFamily="18" charset="2"/>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buFont typeface="Wingdings" panose="05000000000000000000" pitchFamily="2" charset="2"/>
              <a:buChar char="v"/>
            </a:pPr>
            <a:r>
              <a:rPr lang="en-US" altLang="en-US" sz="1400" dirty="0"/>
              <a:t>The FDES can be applied to inform about cross-cutting policy issues important to countries at any given time.</a:t>
            </a:r>
          </a:p>
          <a:p>
            <a:pPr>
              <a:lnSpc>
                <a:spcPct val="80000"/>
              </a:lnSpc>
              <a:buFont typeface="Wingdings" panose="05000000000000000000" pitchFamily="2" charset="2"/>
              <a:buChar char="v"/>
            </a:pPr>
            <a:r>
              <a:rPr lang="en-US" altLang="en-US" sz="1400" dirty="0"/>
              <a:t>Examples:</a:t>
            </a:r>
          </a:p>
          <a:p>
            <a:pPr lvl="1">
              <a:lnSpc>
                <a:spcPct val="80000"/>
              </a:lnSpc>
              <a:buFont typeface="Wingdings" panose="05000000000000000000" pitchFamily="2" charset="2"/>
              <a:buChar char="v"/>
            </a:pPr>
            <a:r>
              <a:rPr lang="en-US" altLang="en-US" sz="1400" dirty="0"/>
              <a:t>Water and the environment</a:t>
            </a:r>
          </a:p>
          <a:p>
            <a:pPr lvl="1">
              <a:lnSpc>
                <a:spcPct val="80000"/>
              </a:lnSpc>
              <a:buFont typeface="Wingdings" panose="05000000000000000000" pitchFamily="2" charset="2"/>
              <a:buChar char="v"/>
            </a:pPr>
            <a:r>
              <a:rPr lang="en-US" altLang="en-US" sz="1400" dirty="0"/>
              <a:t>Energy and the environment </a:t>
            </a:r>
          </a:p>
          <a:p>
            <a:pPr lvl="1">
              <a:lnSpc>
                <a:spcPct val="80000"/>
              </a:lnSpc>
              <a:buFont typeface="Wingdings" panose="05000000000000000000" pitchFamily="2" charset="2"/>
              <a:buChar char="v"/>
            </a:pPr>
            <a:r>
              <a:rPr lang="en-US" altLang="en-US" sz="1400" dirty="0"/>
              <a:t>Climate change</a:t>
            </a:r>
          </a:p>
          <a:p>
            <a:pPr lvl="1">
              <a:lnSpc>
                <a:spcPct val="80000"/>
              </a:lnSpc>
              <a:buFont typeface="Wingdings" panose="05000000000000000000" pitchFamily="2" charset="2"/>
              <a:buChar char="v"/>
            </a:pPr>
            <a:r>
              <a:rPr lang="en-US" altLang="en-US" sz="1400" dirty="0"/>
              <a:t>Agriculture and the environment </a:t>
            </a:r>
            <a:endParaRPr lang="en-US" altLang="en-US" sz="1800" dirty="0"/>
          </a:p>
        </p:txBody>
      </p:sp>
    </p:spTree>
    <p:extLst>
      <p:ext uri="{BB962C8B-B14F-4D97-AF65-F5344CB8AC3E}">
        <p14:creationId xmlns:p14="http://schemas.microsoft.com/office/powerpoint/2010/main" val="2772706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ChangeArrowheads="1"/>
          </p:cNvSpPr>
          <p:nvPr/>
        </p:nvSpPr>
        <p:spPr bwMode="auto">
          <a:xfrm>
            <a:off x="443506" y="103188"/>
            <a:ext cx="8260401"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algn="ctr">
              <a:spcBef>
                <a:spcPct val="0"/>
              </a:spcBef>
              <a:buClr>
                <a:schemeClr val="tx1"/>
              </a:buClr>
            </a:pPr>
            <a:r>
              <a:rPr lang="en-US" altLang="en-US" sz="2800" b="1" dirty="0">
                <a:solidFill>
                  <a:srgbClr val="008080"/>
                </a:solidFill>
                <a:latin typeface="+mj-lt"/>
                <a:ea typeface="+mj-ea"/>
                <a:cs typeface="+mj-cs"/>
              </a:rPr>
              <a:t>Main Attributes of the Components of the FDES</a:t>
            </a:r>
          </a:p>
        </p:txBody>
      </p:sp>
      <p:graphicFrame>
        <p:nvGraphicFramePr>
          <p:cNvPr id="267409" name="Group 145"/>
          <p:cNvGraphicFramePr>
            <a:graphicFrameLocks noGrp="1"/>
          </p:cNvGraphicFramePr>
          <p:nvPr>
            <p:extLst>
              <p:ext uri="{D42A27DB-BD31-4B8C-83A1-F6EECF244321}">
                <p14:modId xmlns:p14="http://schemas.microsoft.com/office/powerpoint/2010/main" val="4214505157"/>
              </p:ext>
            </p:extLst>
          </p:nvPr>
        </p:nvGraphicFramePr>
        <p:xfrm>
          <a:off x="335902" y="685800"/>
          <a:ext cx="8472196" cy="5334024"/>
        </p:xfrm>
        <a:graphic>
          <a:graphicData uri="http://schemas.openxmlformats.org/drawingml/2006/table">
            <a:tbl>
              <a:tblPr/>
              <a:tblGrid>
                <a:gridCol w="1222061">
                  <a:extLst>
                    <a:ext uri="{9D8B030D-6E8A-4147-A177-3AD203B41FA5}">
                      <a16:colId xmlns:a16="http://schemas.microsoft.com/office/drawing/2014/main" val="20000"/>
                    </a:ext>
                  </a:extLst>
                </a:gridCol>
                <a:gridCol w="2219630">
                  <a:extLst>
                    <a:ext uri="{9D8B030D-6E8A-4147-A177-3AD203B41FA5}">
                      <a16:colId xmlns:a16="http://schemas.microsoft.com/office/drawing/2014/main" val="20001"/>
                    </a:ext>
                  </a:extLst>
                </a:gridCol>
                <a:gridCol w="1134079">
                  <a:extLst>
                    <a:ext uri="{9D8B030D-6E8A-4147-A177-3AD203B41FA5}">
                      <a16:colId xmlns:a16="http://schemas.microsoft.com/office/drawing/2014/main" val="20002"/>
                    </a:ext>
                  </a:extLst>
                </a:gridCol>
                <a:gridCol w="2340476">
                  <a:extLst>
                    <a:ext uri="{9D8B030D-6E8A-4147-A177-3AD203B41FA5}">
                      <a16:colId xmlns:a16="http://schemas.microsoft.com/office/drawing/2014/main" val="20003"/>
                    </a:ext>
                  </a:extLst>
                </a:gridCol>
                <a:gridCol w="1555950">
                  <a:extLst>
                    <a:ext uri="{9D8B030D-6E8A-4147-A177-3AD203B41FA5}">
                      <a16:colId xmlns:a16="http://schemas.microsoft.com/office/drawing/2014/main" val="20004"/>
                    </a:ext>
                  </a:extLst>
                </a:gridCol>
              </a:tblGrid>
              <a:tr h="505857">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rgbClr val="FFFFFF"/>
                          </a:solidFill>
                          <a:effectLst/>
                          <a:latin typeface="Calibri" pitchFamily="34" charset="0"/>
                          <a:cs typeface="Arial" pitchFamily="34" charset="0"/>
                        </a:rPr>
                        <a:t>FDES Component</a:t>
                      </a:r>
                    </a:p>
                  </a:txBody>
                  <a:tcPr marT="45723" marB="45723"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8823"/>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rgbClr val="FFFFFF"/>
                          </a:solidFill>
                          <a:effectLst/>
                          <a:latin typeface="Calibri" pitchFamily="34" charset="0"/>
                          <a:cs typeface="Arial" pitchFamily="34" charset="0"/>
                        </a:rPr>
                        <a:t>Description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8823"/>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rgbClr val="FFFFFF"/>
                          </a:solidFill>
                          <a:effectLst/>
                          <a:latin typeface="Calibri" pitchFamily="34" charset="0"/>
                          <a:cs typeface="Arial" pitchFamily="34" charset="0"/>
                        </a:rPr>
                        <a:t>Types of Data</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8823"/>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rgbClr val="FFFFFF"/>
                          </a:solidFill>
                          <a:effectLst/>
                          <a:latin typeface="Calibri" pitchFamily="34" charset="0"/>
                          <a:cs typeface="Arial" pitchFamily="34" charset="0"/>
                        </a:rPr>
                        <a:t>Main Sources and Institutions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8823"/>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rgbClr val="FFFFFF"/>
                          </a:solidFill>
                          <a:effectLst/>
                          <a:latin typeface="Calibri" pitchFamily="34" charset="0"/>
                          <a:cs typeface="Arial" pitchFamily="34" charset="0"/>
                        </a:rPr>
                        <a:t>Relation to DPSIR and the SEEA</a:t>
                      </a:r>
                    </a:p>
                  </a:txBody>
                  <a:tcPr marT="45723" marB="45723"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8823"/>
                      </a:schemeClr>
                    </a:solidFill>
                  </a:tcPr>
                </a:tc>
                <a:extLst>
                  <a:ext uri="{0D108BD9-81ED-4DB2-BD59-A6C34878D82A}">
                    <a16:rowId xmlns:a16="http://schemas.microsoft.com/office/drawing/2014/main" val="10000"/>
                  </a:ext>
                </a:extLst>
              </a:tr>
              <a:tr h="1339023">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chemeClr val="tx1"/>
                          </a:solidFill>
                          <a:effectLst/>
                          <a:latin typeface="Calibri" pitchFamily="34" charset="0"/>
                          <a:cs typeface="Arial" pitchFamily="34" charset="0"/>
                        </a:rPr>
                        <a:t>1</a:t>
                      </a: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 Environmental Conditions and Quality</a:t>
                      </a:r>
                    </a:p>
                  </a:txBody>
                  <a:tcPr marT="45723" marB="45723"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DF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sz="1200" b="0" i="0" u="none" strike="noStrike" kern="1200" cap="none" normalizeH="0" baseline="0" noProof="0" dirty="0">
                          <a:ln>
                            <a:noFill/>
                          </a:ln>
                          <a:solidFill>
                            <a:schemeClr val="tx1"/>
                          </a:solidFill>
                          <a:effectLst/>
                          <a:latin typeface="Calibri" pitchFamily="34" charset="0"/>
                          <a:ea typeface="+mn-ea"/>
                          <a:cs typeface="Arial" pitchFamily="34" charset="0"/>
                        </a:rPr>
                        <a:t>Meteorological, hydrographical, geological, geographical, biological,  physical and chemical conditions and characteristics of the environment that determine ecosystems and environmental quality</a:t>
                      </a:r>
                      <a:endParaRPr kumimoji="0" lang="en-GB" altLang="en-US" sz="1200" b="0" i="0" u="none" strike="noStrike" kern="1200" cap="none" normalizeH="0" baseline="0" noProof="0" dirty="0">
                        <a:ln>
                          <a:noFill/>
                        </a:ln>
                        <a:solidFill>
                          <a:schemeClr val="tx1"/>
                        </a:solidFill>
                        <a:effectLst/>
                        <a:latin typeface="Calibri" pitchFamily="34" charset="0"/>
                        <a:ea typeface="+mn-ea"/>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DF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Geospatial</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Physical</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Qualitative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DF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rgbClr val="FF0000"/>
                          </a:solidFill>
                          <a:effectLst/>
                          <a:latin typeface="Calibri" pitchFamily="34" charset="0"/>
                          <a:cs typeface="Arial" pitchFamily="34" charset="0"/>
                        </a:rPr>
                        <a:t>Monitoring and remote sensing data</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Environmental, meteorological, hydrological, geological and geographical authorities or institutions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DF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State and Impact element in DPSIR</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Experimental ecosystem accounts of the SEEA</a:t>
                      </a:r>
                    </a:p>
                  </a:txBody>
                  <a:tcPr marT="45723" marB="45723"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DFC"/>
                    </a:solidFill>
                  </a:tcPr>
                </a:tc>
                <a:extLst>
                  <a:ext uri="{0D108BD9-81ED-4DB2-BD59-A6C34878D82A}">
                    <a16:rowId xmlns:a16="http://schemas.microsoft.com/office/drawing/2014/main" val="10001"/>
                  </a:ext>
                </a:extLst>
              </a:tr>
              <a:tr h="1987702">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chemeClr val="tx1"/>
                          </a:solidFill>
                          <a:effectLst/>
                          <a:latin typeface="Calibri" pitchFamily="34" charset="0"/>
                          <a:cs typeface="Arial" pitchFamily="34" charset="0"/>
                        </a:rPr>
                        <a:t>2</a:t>
                      </a:r>
                      <a:endParaRPr kumimoji="0" lang="en-GB" altLang="en-US" sz="1200" b="1" i="0" u="none" strike="noStrike" cap="none" normalizeH="0" baseline="0" noProof="0" dirty="0">
                        <a:ln>
                          <a:noFill/>
                        </a:ln>
                        <a:solidFill>
                          <a:schemeClr val="tx1"/>
                        </a:solidFill>
                        <a:effectLst/>
                        <a:latin typeface="Calibri" pitchFamily="34" charset="0"/>
                        <a:cs typeface="Arial" pitchFamily="34" charset="0"/>
                      </a:endParaRP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Environmental</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Resources and</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their Use</a:t>
                      </a:r>
                    </a:p>
                  </a:txBody>
                  <a:tcPr marT="45723" marB="45723"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Quantities of environmental</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resources and their changes, and statistics on activities related to their use and management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Physical</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Geospatial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Statistical surveys, administrative records, field surveys, land registers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Sector statistics on production and consumption activities, infrastructure</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Remote sensing data</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Statistics databases of respective </a:t>
                      </a:r>
                      <a:r>
                        <a:rPr kumimoji="0" lang="en-GB" altLang="en-US" sz="1100" b="0" i="0" u="none" strike="noStrike" cap="none" normalizeH="0" baseline="0" noProof="0" dirty="0">
                          <a:ln>
                            <a:noFill/>
                          </a:ln>
                          <a:solidFill>
                            <a:srgbClr val="FF0000"/>
                          </a:solidFill>
                          <a:effectLst/>
                          <a:latin typeface="Calibri" pitchFamily="34" charset="0"/>
                          <a:cs typeface="Arial" pitchFamily="34" charset="0"/>
                        </a:rPr>
                        <a:t>national authorities and institutions such as mining, energy, agriculture, water and forest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Driving force, Pressure and State elements in DPSIR</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Asset and physical flow accounts of the SEEA-CF</a:t>
                      </a:r>
                    </a:p>
                  </a:txBody>
                  <a:tcPr marT="45723" marB="45723"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F8E0"/>
                    </a:solidFill>
                  </a:tcPr>
                </a:tc>
                <a:extLst>
                  <a:ext uri="{0D108BD9-81ED-4DB2-BD59-A6C34878D82A}">
                    <a16:rowId xmlns:a16="http://schemas.microsoft.com/office/drawing/2014/main" val="10002"/>
                  </a:ext>
                </a:extLst>
              </a:tr>
              <a:tr h="1196194">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400" b="1" i="0" u="none" strike="noStrike" cap="none" normalizeH="0" baseline="0" noProof="0" dirty="0">
                          <a:ln>
                            <a:noFill/>
                          </a:ln>
                          <a:solidFill>
                            <a:schemeClr val="tx1"/>
                          </a:solidFill>
                          <a:effectLst/>
                          <a:latin typeface="Calibri" pitchFamily="34" charset="0"/>
                          <a:cs typeface="Arial" pitchFamily="34" charset="0"/>
                        </a:rPr>
                        <a:t>3</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Residuals</a:t>
                      </a:r>
                    </a:p>
                  </a:txBody>
                  <a:tcPr marT="45723" marB="45723"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8D7"/>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Generation, management and</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discharge of residuals to air,</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water and soil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8D7"/>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Physical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8D7"/>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rgbClr val="FF0000"/>
                          </a:solidFill>
                          <a:effectLst/>
                          <a:latin typeface="Calibri" pitchFamily="34" charset="0"/>
                          <a:cs typeface="Arial" pitchFamily="34" charset="0"/>
                        </a:rPr>
                        <a:t>Administrative records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Estimates based on activity statistics and technical coefficients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Sector statistics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Monitoring data</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8D7"/>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Pressure and Response elements in DPSIR</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Physical flow accounts of the SEEA-CF</a:t>
                      </a:r>
                    </a:p>
                  </a:txBody>
                  <a:tcPr marT="45723" marB="45723"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8D7"/>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50702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
          <p:cNvSpPr>
            <a:spLocks noChangeArrowheads="1"/>
          </p:cNvSpPr>
          <p:nvPr/>
        </p:nvSpPr>
        <p:spPr bwMode="auto">
          <a:xfrm>
            <a:off x="304799" y="43722"/>
            <a:ext cx="866154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algn="ctr">
              <a:spcBef>
                <a:spcPct val="0"/>
              </a:spcBef>
              <a:buClr>
                <a:schemeClr val="tx1"/>
              </a:buClr>
            </a:pPr>
            <a:r>
              <a:rPr lang="en-US" altLang="en-US" sz="2800" b="1" dirty="0">
                <a:solidFill>
                  <a:srgbClr val="008080"/>
                </a:solidFill>
                <a:latin typeface="+mj-lt"/>
                <a:ea typeface="+mj-ea"/>
                <a:cs typeface="+mj-cs"/>
              </a:rPr>
              <a:t>Main Attributes of the Components of the FDES (cont.)</a:t>
            </a:r>
          </a:p>
        </p:txBody>
      </p:sp>
      <p:graphicFrame>
        <p:nvGraphicFramePr>
          <p:cNvPr id="268344" name="Group 56"/>
          <p:cNvGraphicFramePr>
            <a:graphicFrameLocks noGrp="1"/>
          </p:cNvGraphicFramePr>
          <p:nvPr>
            <p:extLst>
              <p:ext uri="{D42A27DB-BD31-4B8C-83A1-F6EECF244321}">
                <p14:modId xmlns:p14="http://schemas.microsoft.com/office/powerpoint/2010/main" val="591248167"/>
              </p:ext>
            </p:extLst>
          </p:nvPr>
        </p:nvGraphicFramePr>
        <p:xfrm>
          <a:off x="215624" y="533400"/>
          <a:ext cx="8770938" cy="5601348"/>
        </p:xfrm>
        <a:graphic>
          <a:graphicData uri="http://schemas.openxmlformats.org/drawingml/2006/table">
            <a:tbl>
              <a:tblPr/>
              <a:tblGrid>
                <a:gridCol w="1153997">
                  <a:extLst>
                    <a:ext uri="{9D8B030D-6E8A-4147-A177-3AD203B41FA5}">
                      <a16:colId xmlns:a16="http://schemas.microsoft.com/office/drawing/2014/main" val="20000"/>
                    </a:ext>
                  </a:extLst>
                </a:gridCol>
                <a:gridCol w="2095130">
                  <a:extLst>
                    <a:ext uri="{9D8B030D-6E8A-4147-A177-3AD203B41FA5}">
                      <a16:colId xmlns:a16="http://schemas.microsoft.com/office/drawing/2014/main" val="20001"/>
                    </a:ext>
                  </a:extLst>
                </a:gridCol>
                <a:gridCol w="1095566">
                  <a:extLst>
                    <a:ext uri="{9D8B030D-6E8A-4147-A177-3AD203B41FA5}">
                      <a16:colId xmlns:a16="http://schemas.microsoft.com/office/drawing/2014/main" val="20002"/>
                    </a:ext>
                  </a:extLst>
                </a:gridCol>
                <a:gridCol w="2902689">
                  <a:extLst>
                    <a:ext uri="{9D8B030D-6E8A-4147-A177-3AD203B41FA5}">
                      <a16:colId xmlns:a16="http://schemas.microsoft.com/office/drawing/2014/main" val="20003"/>
                    </a:ext>
                  </a:extLst>
                </a:gridCol>
                <a:gridCol w="1523556">
                  <a:extLst>
                    <a:ext uri="{9D8B030D-6E8A-4147-A177-3AD203B41FA5}">
                      <a16:colId xmlns:a16="http://schemas.microsoft.com/office/drawing/2014/main" val="20004"/>
                    </a:ext>
                  </a:extLst>
                </a:gridCol>
              </a:tblGrid>
              <a:tr h="506788">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400" b="1" i="0" u="none" strike="noStrike" cap="none" normalizeH="0" baseline="0" dirty="0">
                          <a:ln>
                            <a:noFill/>
                          </a:ln>
                          <a:solidFill>
                            <a:srgbClr val="FFFFFF"/>
                          </a:solidFill>
                          <a:effectLst/>
                          <a:latin typeface="Calibri" pitchFamily="34" charset="0"/>
                          <a:cs typeface="Arial" pitchFamily="34" charset="0"/>
                        </a:rPr>
                        <a:t>FDES Component</a:t>
                      </a:r>
                      <a:endParaRPr kumimoji="0" lang="en-GB" altLang="en-US" sz="1400" b="1" i="0" u="none" strike="noStrike" cap="none" normalizeH="0" baseline="0" dirty="0">
                        <a:ln>
                          <a:noFill/>
                        </a:ln>
                        <a:solidFill>
                          <a:srgbClr val="FFFFFF"/>
                        </a:solidFill>
                        <a:effectLst/>
                        <a:latin typeface="Calibri"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400" b="1" i="0" u="none" strike="noStrike" cap="none" normalizeH="0" baseline="0" dirty="0">
                          <a:ln>
                            <a:noFill/>
                          </a:ln>
                          <a:solidFill>
                            <a:srgbClr val="FFFFFF"/>
                          </a:solidFill>
                          <a:effectLst/>
                          <a:latin typeface="Calibri" pitchFamily="34" charset="0"/>
                          <a:cs typeface="Arial" pitchFamily="34" charset="0"/>
                        </a:rPr>
                        <a:t>Description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400" b="1" i="0" u="none" strike="noStrike" cap="none" normalizeH="0" baseline="0" dirty="0">
                          <a:ln>
                            <a:noFill/>
                          </a:ln>
                          <a:solidFill>
                            <a:srgbClr val="FFFFFF"/>
                          </a:solidFill>
                          <a:effectLst/>
                          <a:latin typeface="Calibri" pitchFamily="34" charset="0"/>
                          <a:cs typeface="Arial" pitchFamily="34" charset="0"/>
                        </a:rPr>
                        <a:t>Types of Data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400" b="1" i="0" u="none" strike="noStrike" cap="none" normalizeH="0" baseline="0" dirty="0">
                          <a:ln>
                            <a:noFill/>
                          </a:ln>
                          <a:solidFill>
                            <a:srgbClr val="FFFFFF"/>
                          </a:solidFill>
                          <a:effectLst/>
                          <a:latin typeface="Calibri" pitchFamily="34" charset="0"/>
                          <a:cs typeface="Arial" pitchFamily="34" charset="0"/>
                        </a:rPr>
                        <a:t>Main Sources and Institutions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400" b="1" i="0" u="none" strike="noStrike" cap="none" normalizeH="0" baseline="0" dirty="0">
                          <a:ln>
                            <a:noFill/>
                          </a:ln>
                          <a:solidFill>
                            <a:srgbClr val="FFFFFF"/>
                          </a:solidFill>
                          <a:effectLst/>
                          <a:latin typeface="Calibri" pitchFamily="34" charset="0"/>
                          <a:cs typeface="Arial" pitchFamily="34" charset="0"/>
                        </a:rPr>
                        <a:t>Relation to DPSIR and the SEEA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CC"/>
                    </a:solidFill>
                  </a:tcPr>
                </a:tc>
                <a:extLst>
                  <a:ext uri="{0D108BD9-81ED-4DB2-BD59-A6C34878D82A}">
                    <a16:rowId xmlns:a16="http://schemas.microsoft.com/office/drawing/2014/main" val="10000"/>
                  </a:ext>
                </a:extLst>
              </a:tr>
              <a:tr h="1729048">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4</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Extreme</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Events and</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1" i="0" u="none" strike="noStrike" cap="none" normalizeH="0" baseline="0" noProof="0" dirty="0">
                          <a:ln>
                            <a:noFill/>
                          </a:ln>
                          <a:solidFill>
                            <a:schemeClr val="tx1"/>
                          </a:solidFill>
                          <a:effectLst/>
                          <a:latin typeface="Calibri" pitchFamily="34" charset="0"/>
                          <a:cs typeface="Arial" pitchFamily="34" charset="0"/>
                        </a:rPr>
                        <a:t>Disasters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Occurrence and impact of</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natural extreme events and</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disasters, and technological</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GB" altLang="en-US" sz="1200" b="0" i="0" u="none" strike="noStrike" cap="none" normalizeH="0" baseline="0" noProof="0" dirty="0">
                          <a:ln>
                            <a:noFill/>
                          </a:ln>
                          <a:solidFill>
                            <a:schemeClr val="tx1"/>
                          </a:solidFill>
                          <a:effectLst/>
                          <a:latin typeface="Calibri" pitchFamily="34" charset="0"/>
                          <a:cs typeface="Arial" pitchFamily="34" charset="0"/>
                        </a:rPr>
                        <a:t>disasters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Physical</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Monetary</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Geospatial</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1" i="1" u="none" strike="noStrike" cap="none" normalizeH="0" baseline="0" noProof="0" dirty="0">
                          <a:ln>
                            <a:noFill/>
                          </a:ln>
                          <a:solidFill>
                            <a:schemeClr val="tx1"/>
                          </a:solidFill>
                          <a:effectLst/>
                          <a:latin typeface="Calibri" pitchFamily="34" charset="0"/>
                          <a:cs typeface="Arial" pitchFamily="34" charset="0"/>
                        </a:rPr>
                        <a:t>Qualitative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Administrative records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Remote sensing</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rgbClr val="FF0000"/>
                          </a:solidFill>
                          <a:effectLst/>
                          <a:latin typeface="Calibri" pitchFamily="34" charset="0"/>
                          <a:cs typeface="Arial" pitchFamily="34" charset="0"/>
                        </a:rPr>
                        <a:t>National emergency and disaster authorities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Seismic, meteorological monitoring and research centres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Industrial complexes that work with hazardous substances and processes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100" b="0" i="0" u="none" strike="noStrike" cap="none" normalizeH="0" baseline="0" noProof="0" dirty="0">
                          <a:ln>
                            <a:noFill/>
                          </a:ln>
                          <a:solidFill>
                            <a:schemeClr val="tx1"/>
                          </a:solidFill>
                          <a:effectLst/>
                          <a:latin typeface="Calibri" pitchFamily="34" charset="0"/>
                          <a:cs typeface="Arial" pitchFamily="34" charset="0"/>
                        </a:rPr>
                        <a:t>Insurance companies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Pressure, Impact and Response elements in DPSIR</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200" b="0" i="1" u="none" strike="noStrike" cap="none" normalizeH="0" baseline="0" noProof="0" dirty="0">
                          <a:ln>
                            <a:noFill/>
                          </a:ln>
                          <a:solidFill>
                            <a:schemeClr val="tx1"/>
                          </a:solidFill>
                          <a:effectLst/>
                          <a:latin typeface="Calibri" pitchFamily="34" charset="0"/>
                          <a:cs typeface="Arial" pitchFamily="34" charset="0"/>
                        </a:rPr>
                        <a:t>Asset accounts of the SEEA-CF</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1"/>
                  </a:ext>
                </a:extLst>
              </a:tr>
              <a:tr h="1696250">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5</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Human Settlements</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and</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Environmental Health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pitchFamily="34" charset="0"/>
                        </a:rPr>
                        <a:t>The built environment in which humans live, particularly with regard to population, housing, living conditions, basic services and environmental health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1" i="1" u="none" strike="noStrike" cap="none" normalizeH="0" baseline="0" dirty="0">
                          <a:ln>
                            <a:noFill/>
                          </a:ln>
                          <a:solidFill>
                            <a:schemeClr val="tx1"/>
                          </a:solidFill>
                          <a:effectLst/>
                          <a:latin typeface="Calibri" pitchFamily="34" charset="0"/>
                          <a:cs typeface="Arial" pitchFamily="34" charset="0"/>
                        </a:rPr>
                        <a:t>Geospatial</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1" i="1" u="none" strike="noStrike" cap="none" normalizeH="0" baseline="0" dirty="0">
                          <a:ln>
                            <a:noFill/>
                          </a:ln>
                          <a:solidFill>
                            <a:schemeClr val="tx1"/>
                          </a:solidFill>
                          <a:effectLst/>
                          <a:latin typeface="Calibri" pitchFamily="34" charset="0"/>
                          <a:cs typeface="Arial" pitchFamily="34" charset="0"/>
                        </a:rPr>
                        <a:t>Physical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Population and housing censuses, household surveys, administrative records, and remote sensing</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Health and administrative records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Housing and urban planning and oversight authorities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Cartographic authorities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Transport authorities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rgbClr val="FF0000"/>
                          </a:solidFill>
                          <a:effectLst/>
                          <a:latin typeface="Calibri" pitchFamily="34" charset="0"/>
                          <a:cs typeface="Arial" pitchFamily="34" charset="0"/>
                        </a:rPr>
                        <a:t>Health authority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0" i="1" u="none" strike="noStrike" cap="none" normalizeH="0" baseline="0" dirty="0">
                          <a:ln>
                            <a:noFill/>
                          </a:ln>
                          <a:solidFill>
                            <a:schemeClr val="tx1"/>
                          </a:solidFill>
                          <a:effectLst/>
                          <a:latin typeface="Calibri" pitchFamily="34" charset="0"/>
                          <a:cs typeface="Arial" pitchFamily="34" charset="0"/>
                        </a:rPr>
                        <a:t>Driving force, Pressure and Impact elements in DPSIR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1586300">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6</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Environmental Protection,</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Management and</a:t>
                      </a:r>
                    </a:p>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1" i="0" u="none" strike="noStrike" cap="none" normalizeH="0" baseline="0" dirty="0">
                          <a:ln>
                            <a:noFill/>
                          </a:ln>
                          <a:solidFill>
                            <a:schemeClr val="tx1"/>
                          </a:solidFill>
                          <a:effectLst/>
                          <a:latin typeface="Calibri" pitchFamily="34" charset="0"/>
                          <a:cs typeface="Arial" pitchFamily="34" charset="0"/>
                        </a:rPr>
                        <a:t>Engagement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pitchFamily="34" charset="0"/>
                        </a:rPr>
                        <a:t>Environmental protection and resource management expenditure, environmental regulation, both direct and via market instruments, disaster preparedness, environmental perception, awareness and engagement of the society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1" i="1" u="none" strike="noStrike" cap="none" normalizeH="0" baseline="0" dirty="0">
                          <a:ln>
                            <a:noFill/>
                          </a:ln>
                          <a:solidFill>
                            <a:schemeClr val="tx1"/>
                          </a:solidFill>
                          <a:effectLst/>
                          <a:latin typeface="Calibri" pitchFamily="34" charset="0"/>
                          <a:cs typeface="Arial" pitchFamily="34" charset="0"/>
                        </a:rPr>
                        <a:t>Monetary</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1" i="1" u="none" strike="noStrike" cap="none" normalizeH="0" baseline="0" dirty="0">
                          <a:ln>
                            <a:noFill/>
                          </a:ln>
                          <a:solidFill>
                            <a:schemeClr val="tx1"/>
                          </a:solidFill>
                          <a:effectLst/>
                          <a:latin typeface="Calibri" pitchFamily="34" charset="0"/>
                          <a:cs typeface="Arial" pitchFamily="34" charset="0"/>
                        </a:rPr>
                        <a:t>Qualitative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Administrative records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Surveys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Entity producing government expenditure statistics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Calibri" pitchFamily="34" charset="0"/>
                          <a:cs typeface="Arial" pitchFamily="34" charset="0"/>
                        </a:rPr>
                        <a:t>Statistical entity in charge of national or sub-national surveys</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100" b="0" i="0" u="none" strike="noStrike" cap="none" normalizeH="0" baseline="0" dirty="0">
                          <a:ln>
                            <a:noFill/>
                          </a:ln>
                          <a:solidFill>
                            <a:srgbClr val="FF0000"/>
                          </a:solidFill>
                          <a:effectLst/>
                          <a:latin typeface="Calibri" pitchFamily="34" charset="0"/>
                          <a:cs typeface="Arial" pitchFamily="34" charset="0"/>
                        </a:rPr>
                        <a:t>Environmental authority </a:t>
                      </a:r>
                      <a:r>
                        <a:rPr kumimoji="0" lang="en-US" altLang="en-US" sz="1100" b="0" i="0" u="none" strike="noStrike" cap="none" normalizeH="0" baseline="0" dirty="0">
                          <a:ln>
                            <a:noFill/>
                          </a:ln>
                          <a:solidFill>
                            <a:schemeClr val="tx1"/>
                          </a:solidFill>
                          <a:effectLst/>
                          <a:latin typeface="Calibri" pitchFamily="34" charset="0"/>
                          <a:cs typeface="Arial" pitchFamily="34" charset="0"/>
                        </a:rPr>
                        <a:t>and other sector authorities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AF8E0"/>
                    </a:solidFill>
                  </a:tcPr>
                </a:tc>
                <a:tc>
                  <a:txBody>
                    <a:bodyPr/>
                    <a:lstStyle>
                      <a:lvl1pPr algn="l" eaLnBrk="0" hangingPunct="0">
                        <a:spcBef>
                          <a:spcPct val="20000"/>
                        </a:spcBef>
                        <a:buClr>
                          <a:schemeClr val="tx1"/>
                        </a:buClr>
                        <a:defRPr sz="2000">
                          <a:solidFill>
                            <a:schemeClr val="tx1"/>
                          </a:solidFill>
                          <a:latin typeface="Arial" pitchFamily="34" charset="0"/>
                          <a:cs typeface="Arial" pitchFamily="34" charset="0"/>
                        </a:defRPr>
                      </a:lvl1pPr>
                      <a:lvl2pPr marL="742950" indent="-285750" algn="l" eaLnBrk="0" hangingPunct="0">
                        <a:spcBef>
                          <a:spcPct val="20000"/>
                        </a:spcBef>
                        <a:buClr>
                          <a:schemeClr val="tx1"/>
                        </a:buClr>
                        <a:defRPr sz="2000">
                          <a:solidFill>
                            <a:schemeClr val="tx1"/>
                          </a:solidFill>
                          <a:latin typeface="Arial" pitchFamily="34" charset="0"/>
                          <a:cs typeface="Arial" pitchFamily="34" charset="0"/>
                        </a:defRPr>
                      </a:lvl2pPr>
                      <a:lvl3pPr marL="1143000" indent="-228600" algn="l" eaLnBrk="0" hangingPunct="0">
                        <a:spcBef>
                          <a:spcPct val="20000"/>
                        </a:spcBef>
                        <a:buClr>
                          <a:schemeClr val="tx1"/>
                        </a:buClr>
                        <a:defRPr sz="2000">
                          <a:solidFill>
                            <a:schemeClr val="tx1"/>
                          </a:solidFill>
                          <a:latin typeface="Arial" pitchFamily="34" charset="0"/>
                          <a:cs typeface="Arial" pitchFamily="34" charset="0"/>
                        </a:defRPr>
                      </a:lvl3pPr>
                      <a:lvl4pPr marL="1600200" indent="-228600" algn="l" eaLnBrk="0" hangingPunct="0">
                        <a:spcBef>
                          <a:spcPct val="20000"/>
                        </a:spcBef>
                        <a:buClr>
                          <a:schemeClr val="tx1"/>
                        </a:buClr>
                        <a:defRPr sz="2000">
                          <a:solidFill>
                            <a:schemeClr val="tx1"/>
                          </a:solidFill>
                          <a:latin typeface="Arial" pitchFamily="34" charset="0"/>
                          <a:cs typeface="Arial" pitchFamily="34" charset="0"/>
                        </a:defRPr>
                      </a:lvl4pPr>
                      <a:lvl5pPr marL="2057400" indent="-228600" algn="l" eaLnBrk="0" hangingPunct="0">
                        <a:spcBef>
                          <a:spcPct val="20000"/>
                        </a:spcBef>
                        <a:buClr>
                          <a:schemeClr val="tx1"/>
                        </a:buCl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lr>
                          <a:schemeClr val="tx1"/>
                        </a:buClr>
                        <a:defRPr sz="2000">
                          <a:solidFill>
                            <a:schemeClr val="tx1"/>
                          </a:solidFill>
                          <a:latin typeface="Arial" pitchFamily="34" charset="0"/>
                          <a:cs typeface="Arial" pitchFamily="34" charset="0"/>
                        </a:defRPr>
                      </a:lvl9pPr>
                    </a:lstStyle>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0" i="1" u="none" strike="noStrike" cap="none" normalizeH="0" baseline="0" dirty="0">
                          <a:ln>
                            <a:noFill/>
                          </a:ln>
                          <a:solidFill>
                            <a:schemeClr val="tx1"/>
                          </a:solidFill>
                          <a:effectLst/>
                          <a:latin typeface="Calibri" pitchFamily="34" charset="0"/>
                          <a:cs typeface="Arial" pitchFamily="34" charset="0"/>
                        </a:rPr>
                        <a:t>Response element in DPSIR</a:t>
                      </a:r>
                    </a:p>
                    <a:p>
                      <a:pPr marL="171450" marR="0" lvl="0" indent="-1714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US" altLang="en-US" sz="1200" b="0" i="1" u="none" strike="noStrike" cap="none" normalizeH="0" baseline="0" dirty="0">
                          <a:ln>
                            <a:noFill/>
                          </a:ln>
                          <a:solidFill>
                            <a:schemeClr val="tx1"/>
                          </a:solidFill>
                          <a:effectLst/>
                          <a:latin typeface="Calibri" pitchFamily="34" charset="0"/>
                          <a:cs typeface="Arial" pitchFamily="34" charset="0"/>
                        </a:rPr>
                        <a:t>Environmental activity accounts  and related flows of the SEEA-CF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AF8E0"/>
                    </a:solidFill>
                  </a:tcPr>
                </a:tc>
                <a:extLst>
                  <a:ext uri="{0D108BD9-81ED-4DB2-BD59-A6C34878D82A}">
                    <a16:rowId xmlns:a16="http://schemas.microsoft.com/office/drawing/2014/main" val="10003"/>
                  </a:ext>
                </a:extLst>
              </a:tr>
            </a:tbl>
          </a:graphicData>
        </a:graphic>
      </p:graphicFrame>
      <p:sp>
        <p:nvSpPr>
          <p:cNvPr id="6" name="Footer Placeholder 1"/>
          <p:cNvSpPr>
            <a:spLocks noGrp="1"/>
          </p:cNvSpPr>
          <p:nvPr/>
        </p:nvSpPr>
        <p:spPr bwMode="auto">
          <a:xfrm>
            <a:off x="1775637" y="6598907"/>
            <a:ext cx="5592726"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1" fontAlgn="base" hangingPunct="1">
              <a:spcBef>
                <a:spcPct val="0"/>
              </a:spcBef>
              <a:spcAft>
                <a:spcPct val="0"/>
              </a:spcAft>
              <a:buClrTx/>
              <a:buFontTx/>
              <a:buNone/>
              <a:defRPr sz="1400" b="1" kern="1200">
                <a:solidFill>
                  <a:schemeClr val="tx1"/>
                </a:solidFill>
                <a:latin typeface="Calibri" pitchFamily="34" charset="0"/>
                <a:ea typeface="+mn-ea"/>
                <a:cs typeface="Arial" pitchFamily="34" charset="0"/>
              </a:defRPr>
            </a:lvl1pPr>
            <a:lvl2pPr marL="4572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2pPr>
            <a:lvl3pPr marL="9144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3pPr>
            <a:lvl4pPr marL="13716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4pPr>
            <a:lvl5pPr marL="1828800" algn="l" rtl="0" eaLnBrk="0" fontAlgn="base" hangingPunct="0">
              <a:spcBef>
                <a:spcPct val="20000"/>
              </a:spcBef>
              <a:spcAft>
                <a:spcPct val="0"/>
              </a:spcAft>
              <a:buClr>
                <a:schemeClr val="tx1"/>
              </a:buClr>
              <a:buChar char="•"/>
              <a:defRPr sz="2400" kern="1200">
                <a:solidFill>
                  <a:schemeClr val="tx1"/>
                </a:solidFill>
                <a:latin typeface="Arial" pitchFamily="34" charset="0"/>
                <a:ea typeface="+mn-ea"/>
                <a:cs typeface="Arial" pitchFamily="34" charset="0"/>
              </a:defRPr>
            </a:lvl5pPr>
            <a:lvl6pPr marL="2286000" algn="l" defTabSz="914400" rtl="0" eaLnBrk="1" latinLnBrk="0" hangingPunct="1">
              <a:defRPr sz="2400" kern="1200">
                <a:solidFill>
                  <a:schemeClr val="tx1"/>
                </a:solidFill>
                <a:latin typeface="Arial" pitchFamily="34" charset="0"/>
                <a:ea typeface="+mn-ea"/>
                <a:cs typeface="Arial" pitchFamily="34" charset="0"/>
              </a:defRPr>
            </a:lvl6pPr>
            <a:lvl7pPr marL="2743200" algn="l" defTabSz="914400" rtl="0" eaLnBrk="1" latinLnBrk="0" hangingPunct="1">
              <a:defRPr sz="2400" kern="1200">
                <a:solidFill>
                  <a:schemeClr val="tx1"/>
                </a:solidFill>
                <a:latin typeface="Arial" pitchFamily="34" charset="0"/>
                <a:ea typeface="+mn-ea"/>
                <a:cs typeface="Arial" pitchFamily="34" charset="0"/>
              </a:defRPr>
            </a:lvl7pPr>
            <a:lvl8pPr marL="3200400" algn="l" defTabSz="914400" rtl="0" eaLnBrk="1" latinLnBrk="0" hangingPunct="1">
              <a:defRPr sz="2400" kern="1200">
                <a:solidFill>
                  <a:schemeClr val="tx1"/>
                </a:solidFill>
                <a:latin typeface="Arial" pitchFamily="34" charset="0"/>
                <a:ea typeface="+mn-ea"/>
                <a:cs typeface="Arial" pitchFamily="34" charset="0"/>
              </a:defRPr>
            </a:lvl8pPr>
            <a:lvl9pPr marL="3657600" algn="l" defTabSz="914400" rtl="0" eaLnBrk="1" latinLnBrk="0" hangingPunct="1">
              <a:defRPr sz="2400" kern="1200">
                <a:solidFill>
                  <a:schemeClr val="tx1"/>
                </a:solidFill>
                <a:latin typeface="Arial" pitchFamily="34" charset="0"/>
                <a:ea typeface="+mn-ea"/>
                <a:cs typeface="Arial" pitchFamily="34" charset="0"/>
              </a:defRPr>
            </a:lvl9pPr>
          </a:lstStyle>
          <a:p>
            <a:pPr>
              <a:defRPr/>
            </a:pPr>
            <a:r>
              <a:rPr lang="en-US" altLang="en-US" sz="1000" b="0" dirty="0">
                <a:latin typeface="+mj-lt"/>
              </a:rPr>
              <a:t>Environment Statistics Section, United Nations Statistics Division</a:t>
            </a:r>
          </a:p>
        </p:txBody>
      </p:sp>
    </p:spTree>
    <p:extLst>
      <p:ext uri="{BB962C8B-B14F-4D97-AF65-F5344CB8AC3E}">
        <p14:creationId xmlns:p14="http://schemas.microsoft.com/office/powerpoint/2010/main" val="2983454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0D0DF-DADE-4785-8662-75DCBB25F03B}"/>
              </a:ext>
            </a:extLst>
          </p:cNvPr>
          <p:cNvSpPr>
            <a:spLocks noGrp="1"/>
          </p:cNvSpPr>
          <p:nvPr>
            <p:ph type="title"/>
          </p:nvPr>
        </p:nvSpPr>
        <p:spPr>
          <a:xfrm>
            <a:off x="457200" y="0"/>
            <a:ext cx="8229600" cy="835705"/>
          </a:xfrm>
        </p:spPr>
        <p:txBody>
          <a:bodyPr>
            <a:normAutofit fontScale="90000"/>
          </a:bodyPr>
          <a:lstStyle/>
          <a:p>
            <a:r>
              <a:rPr lang="en-US" b="1" dirty="0"/>
              <a:t>Methodological Development and </a:t>
            </a:r>
            <a:br>
              <a:rPr lang="en-US" b="1" dirty="0"/>
            </a:br>
            <a:r>
              <a:rPr lang="en-US" b="1" dirty="0"/>
              <a:t>Dissemination of Know-how on UNSD website</a:t>
            </a:r>
          </a:p>
        </p:txBody>
      </p:sp>
      <p:pic>
        <p:nvPicPr>
          <p:cNvPr id="4" name="Picture 3">
            <a:extLst>
              <a:ext uri="{FF2B5EF4-FFF2-40B4-BE49-F238E27FC236}">
                <a16:creationId xmlns:a16="http://schemas.microsoft.com/office/drawing/2014/main" id="{21956D09-D939-4CB1-998C-1179C1C03E14}"/>
              </a:ext>
            </a:extLst>
          </p:cNvPr>
          <p:cNvPicPr>
            <a:picLocks noChangeAspect="1"/>
          </p:cNvPicPr>
          <p:nvPr/>
        </p:nvPicPr>
        <p:blipFill>
          <a:blip r:embed="rId3"/>
          <a:stretch>
            <a:fillRect/>
          </a:stretch>
        </p:blipFill>
        <p:spPr>
          <a:xfrm>
            <a:off x="150845" y="1143000"/>
            <a:ext cx="8842310" cy="5422804"/>
          </a:xfrm>
          <a:prstGeom prst="rect">
            <a:avLst/>
          </a:prstGeom>
        </p:spPr>
      </p:pic>
      <p:sp>
        <p:nvSpPr>
          <p:cNvPr id="8" name="Rectangle 7">
            <a:extLst>
              <a:ext uri="{FF2B5EF4-FFF2-40B4-BE49-F238E27FC236}">
                <a16:creationId xmlns:a16="http://schemas.microsoft.com/office/drawing/2014/main" id="{EF0B2D4A-525A-4D05-B75C-A5E61EE01D6B}"/>
              </a:ext>
            </a:extLst>
          </p:cNvPr>
          <p:cNvSpPr/>
          <p:nvPr/>
        </p:nvSpPr>
        <p:spPr>
          <a:xfrm>
            <a:off x="4572000" y="6400800"/>
            <a:ext cx="4572000" cy="461665"/>
          </a:xfrm>
          <a:prstGeom prst="rect">
            <a:avLst/>
          </a:prstGeom>
          <a:solidFill>
            <a:schemeClr val="bg1"/>
          </a:solidFill>
        </p:spPr>
        <p:txBody>
          <a:bodyPr>
            <a:spAutoFit/>
          </a:bodyPr>
          <a:lstStyle/>
          <a:p>
            <a:pPr algn="r"/>
            <a:r>
              <a:rPr lang="en-US" sz="1200" dirty="0">
                <a:hlinkClick r:id="rId4"/>
              </a:rPr>
              <a:t>https://unstats.un.org/unsd/envstats/fdes.cshtml</a:t>
            </a:r>
            <a:endParaRPr lang="en-US" sz="1200" dirty="0"/>
          </a:p>
          <a:p>
            <a:pPr algn="r"/>
            <a:r>
              <a:rPr lang="en-US" sz="1200" dirty="0">
                <a:hlinkClick r:id="rId5"/>
              </a:rPr>
              <a:t>https://unstats.un.org/unsd/envstats/index.cshtml</a:t>
            </a:r>
            <a:endParaRPr lang="en-US" sz="1200" dirty="0"/>
          </a:p>
        </p:txBody>
      </p:sp>
    </p:spTree>
    <p:extLst>
      <p:ext uri="{BB962C8B-B14F-4D97-AF65-F5344CB8AC3E}">
        <p14:creationId xmlns:p14="http://schemas.microsoft.com/office/powerpoint/2010/main" val="1828515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4E2F7-BE1E-4E45-AE9A-EB4C133B3EB7}"/>
              </a:ext>
            </a:extLst>
          </p:cNvPr>
          <p:cNvSpPr>
            <a:spLocks noGrp="1"/>
          </p:cNvSpPr>
          <p:nvPr>
            <p:ph type="title"/>
          </p:nvPr>
        </p:nvSpPr>
        <p:spPr>
          <a:xfrm>
            <a:off x="457200" y="0"/>
            <a:ext cx="8229600" cy="1143000"/>
          </a:xfrm>
        </p:spPr>
        <p:txBody>
          <a:bodyPr/>
          <a:lstStyle/>
          <a:p>
            <a:r>
              <a:rPr lang="en-US" dirty="0"/>
              <a:t>FDES and the Global Set of Climate Change Statistics and Indicators (1)</a:t>
            </a:r>
          </a:p>
        </p:txBody>
      </p:sp>
      <p:sp>
        <p:nvSpPr>
          <p:cNvPr id="5" name="Rectangle 4">
            <a:extLst>
              <a:ext uri="{FF2B5EF4-FFF2-40B4-BE49-F238E27FC236}">
                <a16:creationId xmlns:a16="http://schemas.microsoft.com/office/drawing/2014/main" id="{BCCBC119-697D-4D1D-BBC7-D65A6A63017C}"/>
              </a:ext>
            </a:extLst>
          </p:cNvPr>
          <p:cNvSpPr/>
          <p:nvPr/>
        </p:nvSpPr>
        <p:spPr>
          <a:xfrm>
            <a:off x="381000" y="1066800"/>
            <a:ext cx="8610600" cy="324704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Helvetica" panose="020B0604020202020204" pitchFamily="34" charset="0"/>
              </a:rPr>
              <a:t>Main decisions of the UN Statistical Commission, 47</a:t>
            </a:r>
            <a:r>
              <a:rPr kumimoji="0" lang="en-GB" sz="1800" b="1" i="0" u="none" strike="noStrike" kern="1200" cap="none" spc="0" normalizeH="0" baseline="30000" noProof="0" dirty="0">
                <a:ln>
                  <a:noFill/>
                </a:ln>
                <a:solidFill>
                  <a:prstClr val="black"/>
                </a:solidFill>
                <a:effectLst/>
                <a:uLnTx/>
                <a:uFillTx/>
                <a:latin typeface="Calibri" panose="020F0502020204030204" pitchFamily="34" charset="0"/>
                <a:ea typeface="+mn-ea"/>
                <a:cs typeface="Helvetica" panose="020B0604020202020204" pitchFamily="34" charset="0"/>
              </a:rPr>
              <a:t>th</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Helvetica" panose="020B0604020202020204" pitchFamily="34" charset="0"/>
              </a:rPr>
              <a:t> session, March 2016: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00" b="0" i="0" u="sng" strike="noStrike" kern="1200" cap="none" spc="0" normalizeH="0" baseline="0" noProof="0" dirty="0">
                <a:ln>
                  <a:noFill/>
                </a:ln>
                <a:solidFill>
                  <a:prstClr val="black"/>
                </a:solidFill>
                <a:effectLst/>
                <a:uLnTx/>
                <a:uFillTx/>
                <a:latin typeface="Calibri"/>
                <a:ea typeface="+mn-ea"/>
                <a:cs typeface="+mn-cs"/>
              </a:rPr>
              <a:t>For countries</a:t>
            </a:r>
            <a:r>
              <a:rPr kumimoji="0" lang="en-US" sz="1900" b="0" i="0" u="none" strike="noStrike" kern="1200" cap="none" spc="0" normalizeH="0" baseline="0" noProof="0" dirty="0">
                <a:ln>
                  <a:noFill/>
                </a:ln>
                <a:solidFill>
                  <a:prstClr val="black"/>
                </a:solidFill>
                <a:effectLst/>
                <a:uLnTx/>
                <a:uFillTx/>
                <a:latin typeface="Calibri"/>
                <a:ea typeface="+mn-ea"/>
                <a:cs typeface="+mn-cs"/>
              </a:rPr>
              <a:t>: Use the FDES 2013 to guide the development of climate change statistics and indicators given the close interrelationship between environment statistics and climate change statistics.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900" dirty="0">
              <a:solidFill>
                <a:prstClr val="black"/>
              </a:solidFill>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mn-ea"/>
                <a:cs typeface="+mn-cs"/>
              </a:rPr>
              <a:t>In UNSD’s global consultation to countries, every statistic and indicator that had metadata applicable to the Basic Set of Environment Statistics of the Framework for the Development of Environment Statistics was referenced as such. For example: </a:t>
            </a:r>
          </a:p>
          <a:p>
            <a:endParaRPr lang="en-US" dirty="0"/>
          </a:p>
          <a:p>
            <a:endParaRPr lang="en-US" dirty="0"/>
          </a:p>
          <a:p>
            <a:endParaRPr lang="en-US" dirty="0"/>
          </a:p>
        </p:txBody>
      </p:sp>
      <p:pic>
        <p:nvPicPr>
          <p:cNvPr id="6" name="Picture 5">
            <a:extLst>
              <a:ext uri="{FF2B5EF4-FFF2-40B4-BE49-F238E27FC236}">
                <a16:creationId xmlns:a16="http://schemas.microsoft.com/office/drawing/2014/main" id="{2B22CB97-7DA1-4FCD-91AD-1045C5ACAD5B}"/>
              </a:ext>
            </a:extLst>
          </p:cNvPr>
          <p:cNvPicPr>
            <a:picLocks noChangeAspect="1"/>
          </p:cNvPicPr>
          <p:nvPr/>
        </p:nvPicPr>
        <p:blipFill>
          <a:blip r:embed="rId2"/>
          <a:stretch>
            <a:fillRect/>
          </a:stretch>
        </p:blipFill>
        <p:spPr>
          <a:xfrm>
            <a:off x="0" y="3922727"/>
            <a:ext cx="9144000" cy="1868473"/>
          </a:xfrm>
          <a:prstGeom prst="rect">
            <a:avLst/>
          </a:prstGeom>
        </p:spPr>
      </p:pic>
    </p:spTree>
    <p:extLst>
      <p:ext uri="{BB962C8B-B14F-4D97-AF65-F5344CB8AC3E}">
        <p14:creationId xmlns:p14="http://schemas.microsoft.com/office/powerpoint/2010/main" val="950643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4E2F7-BE1E-4E45-AE9A-EB4C133B3EB7}"/>
              </a:ext>
            </a:extLst>
          </p:cNvPr>
          <p:cNvSpPr>
            <a:spLocks noGrp="1"/>
          </p:cNvSpPr>
          <p:nvPr>
            <p:ph type="title"/>
          </p:nvPr>
        </p:nvSpPr>
        <p:spPr>
          <a:xfrm>
            <a:off x="457200" y="0"/>
            <a:ext cx="8229600" cy="1143000"/>
          </a:xfrm>
        </p:spPr>
        <p:txBody>
          <a:bodyPr/>
          <a:lstStyle/>
          <a:p>
            <a:r>
              <a:rPr lang="en-US" dirty="0"/>
              <a:t>FDES and the Global Set of Climate Change Statistics and Indicators (2)</a:t>
            </a:r>
          </a:p>
        </p:txBody>
      </p:sp>
      <p:pic>
        <p:nvPicPr>
          <p:cNvPr id="4" name="Picture 3">
            <a:extLst>
              <a:ext uri="{FF2B5EF4-FFF2-40B4-BE49-F238E27FC236}">
                <a16:creationId xmlns:a16="http://schemas.microsoft.com/office/drawing/2014/main" id="{893A3051-6030-816A-BEF8-356B97C6C770}"/>
              </a:ext>
            </a:extLst>
          </p:cNvPr>
          <p:cNvPicPr>
            <a:picLocks noChangeAspect="1"/>
          </p:cNvPicPr>
          <p:nvPr/>
        </p:nvPicPr>
        <p:blipFill>
          <a:blip r:embed="rId2"/>
          <a:stretch>
            <a:fillRect/>
          </a:stretch>
        </p:blipFill>
        <p:spPr>
          <a:xfrm>
            <a:off x="464695" y="2133600"/>
            <a:ext cx="4117026" cy="3152775"/>
          </a:xfrm>
          <a:prstGeom prst="rect">
            <a:avLst/>
          </a:prstGeom>
        </p:spPr>
      </p:pic>
      <p:pic>
        <p:nvPicPr>
          <p:cNvPr id="8" name="Picture 7">
            <a:extLst>
              <a:ext uri="{FF2B5EF4-FFF2-40B4-BE49-F238E27FC236}">
                <a16:creationId xmlns:a16="http://schemas.microsoft.com/office/drawing/2014/main" id="{A1D283B6-3A40-92D6-31CD-77E8D34F21D5}"/>
              </a:ext>
            </a:extLst>
          </p:cNvPr>
          <p:cNvPicPr>
            <a:picLocks noChangeAspect="1"/>
          </p:cNvPicPr>
          <p:nvPr/>
        </p:nvPicPr>
        <p:blipFill>
          <a:blip r:embed="rId3"/>
          <a:stretch>
            <a:fillRect/>
          </a:stretch>
        </p:blipFill>
        <p:spPr>
          <a:xfrm>
            <a:off x="4581721" y="1690687"/>
            <a:ext cx="3661256" cy="4038600"/>
          </a:xfrm>
          <a:prstGeom prst="rect">
            <a:avLst/>
          </a:prstGeom>
        </p:spPr>
      </p:pic>
    </p:spTree>
    <p:extLst>
      <p:ext uri="{BB962C8B-B14F-4D97-AF65-F5344CB8AC3E}">
        <p14:creationId xmlns:p14="http://schemas.microsoft.com/office/powerpoint/2010/main" val="3903324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ec07db8-52c1-4dac-bfc9-69c6002d1ead" xsi:nil="true"/>
    <lcf76f155ced4ddcb4097134ff3c332f xmlns="fc324f8e-c367-4552-ac84-3cb58e6ddd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E44B3155D93548BFB5D9868DE50590" ma:contentTypeVersion="10" ma:contentTypeDescription="Create a new document." ma:contentTypeScope="" ma:versionID="7e22a306aac618458f692aab763351e1">
  <xsd:schema xmlns:xsd="http://www.w3.org/2001/XMLSchema" xmlns:xs="http://www.w3.org/2001/XMLSchema" xmlns:p="http://schemas.microsoft.com/office/2006/metadata/properties" xmlns:ns2="fc324f8e-c367-4552-ac84-3cb58e6ddd25" xmlns:ns3="fec07db8-52c1-4dac-bfc9-69c6002d1ead" targetNamespace="http://schemas.microsoft.com/office/2006/metadata/properties" ma:root="true" ma:fieldsID="c532f6df4ff4ad0be441253dffe1b410" ns2:_="" ns3:_="">
    <xsd:import namespace="fc324f8e-c367-4552-ac84-3cb58e6ddd25"/>
    <xsd:import namespace="fec07db8-52c1-4dac-bfc9-69c6002d1ea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24f8e-c367-4552-ac84-3cb58e6ddd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07db8-52c1-4dac-bfc9-69c6002d1ea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b745c902-9f8f-456d-acdd-58310ffb86c0}" ma:internalName="TaxCatchAll" ma:showField="CatchAllData" ma:web="fec07db8-52c1-4dac-bfc9-69c6002d1ead">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A4D49D3-82FC-420B-B54A-877BFE2EEBCB}">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80b4fa15-76ba-48c8-b961-b781e21574d2"/>
    <ds:schemaRef ds:uri="http://purl.org/dc/elements/1.1/"/>
    <ds:schemaRef ds:uri="http://schemas.openxmlformats.org/package/2006/metadata/core-properties"/>
    <ds:schemaRef ds:uri="d0274a15-5367-45e1-987a-873acbd8baaa"/>
    <ds:schemaRef ds:uri="http://www.w3.org/XML/1998/namespace"/>
    <ds:schemaRef ds:uri="http://purl.org/dc/dcmitype/"/>
    <ds:schemaRef ds:uri="fec07db8-52c1-4dac-bfc9-69c6002d1ead"/>
    <ds:schemaRef ds:uri="fc324f8e-c367-4552-ac84-3cb58e6ddd25"/>
  </ds:schemaRefs>
</ds:datastoreItem>
</file>

<file path=customXml/itemProps2.xml><?xml version="1.0" encoding="utf-8"?>
<ds:datastoreItem xmlns:ds="http://schemas.openxmlformats.org/officeDocument/2006/customXml" ds:itemID="{0AA36F98-7160-46E5-B4E1-6D21E805C6DC}">
  <ds:schemaRefs>
    <ds:schemaRef ds:uri="http://schemas.microsoft.com/sharepoint/v3/contenttype/forms"/>
  </ds:schemaRefs>
</ds:datastoreItem>
</file>

<file path=customXml/itemProps3.xml><?xml version="1.0" encoding="utf-8"?>
<ds:datastoreItem xmlns:ds="http://schemas.openxmlformats.org/officeDocument/2006/customXml" ds:itemID="{FF810754-1D77-4AA2-9E87-B386635783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324f8e-c367-4552-ac84-3cb58e6ddd25"/>
    <ds:schemaRef ds:uri="fec07db8-52c1-4dac-bfc9-69c6002d1e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4320</TotalTime>
  <Words>1203</Words>
  <Application>Microsoft Office PowerPoint</Application>
  <PresentationFormat>On-screen Show (4:3)</PresentationFormat>
  <Paragraphs>204</Paragraphs>
  <Slides>11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Cambria</vt:lpstr>
      <vt:lpstr>Symbol</vt:lpstr>
      <vt:lpstr>Wingdings</vt:lpstr>
      <vt:lpstr>Office Theme</vt:lpstr>
      <vt:lpstr>Framework for the Development of Environment Statistics (FDES)   </vt:lpstr>
      <vt:lpstr>PowerPoint Presentation</vt:lpstr>
      <vt:lpstr>PowerPoint Presentation</vt:lpstr>
      <vt:lpstr>FDES is structured into 6 components</vt:lpstr>
      <vt:lpstr>PowerPoint Presentation</vt:lpstr>
      <vt:lpstr>PowerPoint Presentation</vt:lpstr>
      <vt:lpstr>Methodological Development and  Dissemination of Know-how on UNSD website</vt:lpstr>
      <vt:lpstr>FDES and the Global Set of Climate Change Statistics and Indicators (1)</vt:lpstr>
      <vt:lpstr>FDES and the Global Set of Climate Change Statistics and Indicators (2)</vt:lpstr>
      <vt:lpstr>Concluding Remarks</vt:lpstr>
      <vt:lpstr>PowerPoint Presentation</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Manual on the BSES of  the FDES 2013</dc:title>
  <dc:creator>David Rausis</dc:creator>
  <cp:lastModifiedBy>Samuel Opiyo</cp:lastModifiedBy>
  <cp:revision>615</cp:revision>
  <dcterms:created xsi:type="dcterms:W3CDTF">2016-04-18T21:56:25Z</dcterms:created>
  <dcterms:modified xsi:type="dcterms:W3CDTF">2024-01-03T05:54:22Z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0x010100D0E44B3155D93548BFB5D9868DE50590</vt:lpwstr>
  </property>
</Properties>
</file>