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sldIdLst>
    <p:sldId id="466" r:id="rId5"/>
    <p:sldId id="471" r:id="rId6"/>
    <p:sldId id="662" r:id="rId7"/>
    <p:sldId id="469" r:id="rId8"/>
    <p:sldId id="664" r:id="rId9"/>
    <p:sldId id="659" r:id="rId10"/>
    <p:sldId id="665" r:id="rId11"/>
    <p:sldId id="472" r:id="rId12"/>
    <p:sldId id="660" r:id="rId13"/>
    <p:sldId id="666" r:id="rId14"/>
    <p:sldId id="661" r:id="rId15"/>
    <p:sldId id="667" r:id="rId16"/>
    <p:sldId id="63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84" autoAdjust="0"/>
    <p:restoredTop sz="78613" autoAdjust="0"/>
  </p:normalViewPr>
  <p:slideViewPr>
    <p:cSldViewPr snapToGrid="0">
      <p:cViewPr varScale="1">
        <p:scale>
          <a:sx n="68" d="100"/>
          <a:sy n="68" d="100"/>
        </p:scale>
        <p:origin x="1793" y="41"/>
      </p:cViewPr>
      <p:guideLst/>
    </p:cSldViewPr>
  </p:slideViewPr>
  <p:notesTextViewPr>
    <p:cViewPr>
      <p:scale>
        <a:sx n="1" d="1"/>
        <a:sy n="1" d="1"/>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62ACC8F5-92C2-4B9E-88D6-7603533C9996}" type="datetimeFigureOut">
              <a:rPr lang="en-US" smtClean="0"/>
              <a:t>1/3/2024</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191E90D-F82E-4D8B-866B-7D07E09FD36F}" type="slidenum">
              <a:rPr lang="en-US" smtClean="0"/>
              <a:t>‹#›</a:t>
            </a:fld>
            <a:endParaRPr lang="en-US"/>
          </a:p>
        </p:txBody>
      </p:sp>
    </p:spTree>
    <p:extLst>
      <p:ext uri="{BB962C8B-B14F-4D97-AF65-F5344CB8AC3E}">
        <p14:creationId xmlns:p14="http://schemas.microsoft.com/office/powerpoint/2010/main" val="1905476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91E90D-F82E-4D8B-866B-7D07E09FD36F}" type="slidenum">
              <a:rPr lang="en-US" smtClean="0"/>
              <a:t>2</a:t>
            </a:fld>
            <a:endParaRPr lang="en-US"/>
          </a:p>
        </p:txBody>
      </p:sp>
    </p:spTree>
    <p:extLst>
      <p:ext uri="{BB962C8B-B14F-4D97-AF65-F5344CB8AC3E}">
        <p14:creationId xmlns:p14="http://schemas.microsoft.com/office/powerpoint/2010/main" val="2419734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0" i="0" dirty="0">
                <a:solidFill>
                  <a:srgbClr val="000000"/>
                </a:solidFill>
                <a:effectLst/>
                <a:latin typeface="Tahoma" panose="020B0604030504040204" pitchFamily="34" charset="0"/>
              </a:rPr>
              <a:t>At its forty-second session in 2011, the Statistical Commission discussed the Fundamental Principles of Official Statistics and acknowledged that the Principles were still as relevant today as they had been in the past and that no revision of the 10 Principles themselves was necessary. The Commission recommended, however, that a Friends of the Chair group revise and update the preamble of the Fundamental Principles in order to take into account new developments since the time when the Principles were first formulated. At its forty-fourth session in 2013, the Statistical Commission adopted the revised preamble.2014</a:t>
            </a:r>
          </a:p>
          <a:p>
            <a:pPr algn="just"/>
            <a:r>
              <a:rPr lang="en-US" b="0" i="0" dirty="0">
                <a:solidFill>
                  <a:srgbClr val="000000"/>
                </a:solidFill>
                <a:effectLst/>
                <a:latin typeface="Tahoma" panose="020B0604030504040204" pitchFamily="34" charset="0"/>
              </a:rPr>
              <a:t>At the same session the Commission recommended to the Economic and Social Council the adoption of a draft resolution on the Fundamental Principles of Official Statistics. In accordance with that recommendation, the Council endorsed the Fundamental Principles in its resolution 2013/21 of 24 July 2013. In the same resolution, the Council recommended the Fundamental Principles to the General Assembly for endorsement. Pursuant to the recommendation of the Economic and Social Council, the representative of Hungary, together with 48 co-sponsors, introduced a draft resolution on the matter at the sixty-eighth session of the General Assembly. After a short informal consultation process, the Assembly, in its resolution 68/261 of 29 January 2014, endorsed the Fundamental Principles of Official Statistics.</a:t>
            </a:r>
          </a:p>
          <a:p>
            <a:endParaRPr lang="en-US" dirty="0"/>
          </a:p>
        </p:txBody>
      </p:sp>
      <p:sp>
        <p:nvSpPr>
          <p:cNvPr id="4" name="Slide Number Placeholder 3"/>
          <p:cNvSpPr>
            <a:spLocks noGrp="1"/>
          </p:cNvSpPr>
          <p:nvPr>
            <p:ph type="sldNum" sz="quarter" idx="5"/>
          </p:nvPr>
        </p:nvSpPr>
        <p:spPr/>
        <p:txBody>
          <a:bodyPr/>
          <a:lstStyle/>
          <a:p>
            <a:fld id="{4191E90D-F82E-4D8B-866B-7D07E09FD36F}" type="slidenum">
              <a:rPr lang="en-US" smtClean="0"/>
              <a:t>4</a:t>
            </a:fld>
            <a:endParaRPr lang="en-US"/>
          </a:p>
        </p:txBody>
      </p:sp>
    </p:spTree>
    <p:extLst>
      <p:ext uri="{BB962C8B-B14F-4D97-AF65-F5344CB8AC3E}">
        <p14:creationId xmlns:p14="http://schemas.microsoft.com/office/powerpoint/2010/main" val="2830038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Quality Control (QC) is a system of routine technical activities to assess and maintain the quality of the inventory as it is being compiled. It is performed by personnel compiling the inventory. The QC system is designed to: (i) Provide routine and consistent checks to ensure data integrity, correctness, and completeness; (ii) Identify and address errors and omissions; (iii) Document and archive inventory material and record all QC activities. QC activities include general methods such as accuracy checks on data acquisition and calculations, and the use of approved </a:t>
            </a:r>
            <a:r>
              <a:rPr lang="en-US" dirty="0" err="1"/>
              <a:t>standardised</a:t>
            </a:r>
            <a:r>
              <a:rPr lang="en-US" dirty="0"/>
              <a:t> procedures for emission and removal calculations, measurements, estimating uncertainties, archiving information and reporting. QC activities also include technical reviews of categories, activity data, emission factors, other estimation parameters, and methods. Quality Assurance (QA) is a planned system of review procedures conducted by personnel not directly involved in the inventory compilation/development process. Reviews, preferably by independent third parties, are performed upon a completed inventory following the implementation of QC procedures. Reviews verify that measurable objectives (data quality objectives, see Section 6.5, QA/QC Plan.) were met, ensure that the inventory represents the best possible estimates of emissions and removals given the current state of scientific knowledge and data availability, and support the effectiveness of the QC </a:t>
            </a:r>
            <a:r>
              <a:rPr lang="en-US" dirty="0" err="1"/>
              <a:t>programme</a:t>
            </a:r>
            <a:r>
              <a:rPr lang="en-US" dirty="0"/>
              <a:t>. Verification refers to the collection of activities and procedures conducted during the planning and development, or after completion of an inventory that can help to establish its reliability for the intended applications of the inventory. For the purposes of this guidance, verification refers specifically to those methods that are external to the inventory and apply independent data, including comparisons with inventory estimates made by other bodies or through alternative methods. Verification activities may be constituents of both QA and QC, depending on the methods used and the stage at which independent information is used</a:t>
            </a:r>
          </a:p>
        </p:txBody>
      </p:sp>
      <p:sp>
        <p:nvSpPr>
          <p:cNvPr id="4" name="Slide Number Placeholder 3"/>
          <p:cNvSpPr>
            <a:spLocks noGrp="1"/>
          </p:cNvSpPr>
          <p:nvPr>
            <p:ph type="sldNum" sz="quarter" idx="5"/>
          </p:nvPr>
        </p:nvSpPr>
        <p:spPr/>
        <p:txBody>
          <a:bodyPr/>
          <a:lstStyle/>
          <a:p>
            <a:fld id="{4191E90D-F82E-4D8B-866B-7D07E09FD36F}" type="slidenum">
              <a:rPr lang="en-US" smtClean="0"/>
              <a:t>9</a:t>
            </a:fld>
            <a:endParaRPr lang="en-US"/>
          </a:p>
        </p:txBody>
      </p:sp>
    </p:spTree>
    <p:extLst>
      <p:ext uri="{BB962C8B-B14F-4D97-AF65-F5344CB8AC3E}">
        <p14:creationId xmlns:p14="http://schemas.microsoft.com/office/powerpoint/2010/main" val="1987269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3001142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23360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974223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endParaRPr lang="en-GB" dirty="0"/>
          </a:p>
        </p:txBody>
      </p:sp>
    </p:spTree>
    <p:extLst>
      <p:ext uri="{BB962C8B-B14F-4D97-AF65-F5344CB8AC3E}">
        <p14:creationId xmlns:p14="http://schemas.microsoft.com/office/powerpoint/2010/main" val="16042881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87574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437679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31441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39551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70363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2795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231243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1820603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4" descr="600px-Logo_of_the_United_Nations_(B&amp;W)"/>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849996" y="5943602"/>
            <a:ext cx="836804" cy="73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p:cNvCxnSpPr/>
          <p:nvPr/>
        </p:nvCxnSpPr>
        <p:spPr>
          <a:xfrm>
            <a:off x="457200" y="6324600"/>
            <a:ext cx="7315200" cy="0"/>
          </a:xfrm>
          <a:prstGeom prst="line">
            <a:avLst/>
          </a:prstGeom>
          <a:ln w="19050">
            <a:solidFill>
              <a:srgbClr val="00808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187846" y="6321624"/>
            <a:ext cx="1973617" cy="253916"/>
          </a:xfrm>
          <a:prstGeom prst="rect">
            <a:avLst/>
          </a:prstGeom>
          <a:noFill/>
        </p:spPr>
        <p:txBody>
          <a:bodyPr wrap="none" rtlCol="0">
            <a:spAutoFit/>
          </a:bodyPr>
          <a:lstStyle/>
          <a:p>
            <a:r>
              <a:rPr lang="en-US" sz="1050" i="1" dirty="0">
                <a:solidFill>
                  <a:srgbClr val="008080"/>
                </a:solidFill>
              </a:rPr>
              <a:t>United Nations Statistics Division</a:t>
            </a:r>
            <a:endParaRPr lang="en-GB" sz="1050" i="1" dirty="0">
              <a:solidFill>
                <a:srgbClr val="008080"/>
              </a:solidFill>
            </a:endParaRPr>
          </a:p>
        </p:txBody>
      </p:sp>
    </p:spTree>
    <p:extLst>
      <p:ext uri="{BB962C8B-B14F-4D97-AF65-F5344CB8AC3E}">
        <p14:creationId xmlns:p14="http://schemas.microsoft.com/office/powerpoint/2010/main" val="30493906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hf sldNum="0" hdr="0" ftr="0" dt="0"/>
  <p:txStyles>
    <p:titleStyle>
      <a:lvl1pPr algn="ctr" defTabSz="685800" rtl="0" eaLnBrk="1" latinLnBrk="0" hangingPunct="1">
        <a:spcBef>
          <a:spcPct val="0"/>
        </a:spcBef>
        <a:buNone/>
        <a:defRPr sz="2250" kern="1200">
          <a:solidFill>
            <a:srgbClr val="008080"/>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s://unstats.un.org/unsd/methodology/dataquality/references/manual-2019/UNNQAFManual_Chapter%206%20Implementation%20of%20quality%20assurance%20within%20the%20NSS-WEB.pdf" TargetMode="External"/><Relationship Id="rId2" Type="http://schemas.openxmlformats.org/officeDocument/2006/relationships/hyperlink" Target="https://unstats.un.org/capacity-development/handbook/html/Handbook/C14/Use_of_standards_and_generic_models_in_an_NSO.htm#XREF_56115__14_4_3_Generic_Statistical_Business_Process_Model_(GSBPM)114"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hyperlink" Target="https://eprints.nottingham.ac.uk/65629/1/PhD_thesis_E_Ivanov_final_8June2021.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unstats.un.org/unsd/ENVIRONMENT/" TargetMode="Externa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unstats.un.org/unsd/dnss/gp/fundprinciples.aspx"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_Toc64542538"/><Relationship Id="rId13" Type="http://schemas.openxmlformats.org/officeDocument/2006/relationships/hyperlink" Target="#_Toc64542543"/><Relationship Id="rId3" Type="http://schemas.openxmlformats.org/officeDocument/2006/relationships/hyperlink" Target="#_Toc64542533"/><Relationship Id="rId7" Type="http://schemas.openxmlformats.org/officeDocument/2006/relationships/hyperlink" Target="#_Toc64542537"/><Relationship Id="rId12" Type="http://schemas.openxmlformats.org/officeDocument/2006/relationships/hyperlink" Target="#_Toc64542542"/><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hyperlink" Target="#_Toc64542536"/><Relationship Id="rId11" Type="http://schemas.openxmlformats.org/officeDocument/2006/relationships/hyperlink" Target="#_Toc64542541"/><Relationship Id="rId5" Type="http://schemas.openxmlformats.org/officeDocument/2006/relationships/hyperlink" Target="#_Toc64542535"/><Relationship Id="rId10" Type="http://schemas.openxmlformats.org/officeDocument/2006/relationships/hyperlink" Target="#_Toc64542540"/><Relationship Id="rId4" Type="http://schemas.openxmlformats.org/officeDocument/2006/relationships/hyperlink" Target="#_Toc64542534"/><Relationship Id="rId9" Type="http://schemas.openxmlformats.org/officeDocument/2006/relationships/hyperlink" Target="#_Toc64542539"/><Relationship Id="rId14" Type="http://schemas.openxmlformats.org/officeDocument/2006/relationships/hyperlink" Target="https://unstats.un.org/capacity-development/handbook/html/topic.htm#t=Handbook%2FC7%2FImplementing_a_quality_management_framework.ht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unstats.un.org/unsd/methodology/dataquality/tools/"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epp.eurostat.ec.europa.eu/"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s://www.ipcc-nggip.iges.or.jp/public/2006gl/pdf/1_Volume1/V1_6_Ch6_QA_QC.pdf" TargetMode="External"/><Relationship Id="rId5" Type="http://schemas.openxmlformats.org/officeDocument/2006/relationships/image" Target="../media/image10.png"/><Relationship Id="rId4" Type="http://schemas.openxmlformats.org/officeDocument/2006/relationships/hyperlink" Target="https://www.ipcc-nggip.iges.or.jp/public/2006gl/index.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94ECAEC-8047-4991-8423-CD9387AC1A08}"/>
              </a:ext>
            </a:extLst>
          </p:cNvPr>
          <p:cNvSpPr/>
          <p:nvPr/>
        </p:nvSpPr>
        <p:spPr>
          <a:xfrm>
            <a:off x="1715785" y="2160612"/>
            <a:ext cx="5553182" cy="1569660"/>
          </a:xfrm>
          <a:prstGeom prst="rect">
            <a:avLst/>
          </a:prstGeom>
        </p:spPr>
        <p:txBody>
          <a:bodyPr wrap="square">
            <a:spAutoFit/>
          </a:bodyPr>
          <a:lstStyle/>
          <a:p>
            <a:pPr algn="ctr"/>
            <a:r>
              <a:rPr lang="en-US" sz="3200" dirty="0">
                <a:solidFill>
                  <a:srgbClr val="333399"/>
                </a:solidFill>
                <a:latin typeface="+mj-lt"/>
                <a:ea typeface="Calibri" panose="020F0502020204030204" pitchFamily="34" charset="0"/>
                <a:cs typeface="Times New Roman" panose="02020603050405020304" pitchFamily="18" charset="0"/>
              </a:rPr>
              <a:t>Quality control and validation of Environment and Climate Change Statistics</a:t>
            </a:r>
            <a:endParaRPr lang="en-US" sz="3200" dirty="0">
              <a:latin typeface="+mj-lt"/>
            </a:endParaRPr>
          </a:p>
        </p:txBody>
      </p:sp>
    </p:spTree>
    <p:extLst>
      <p:ext uri="{BB962C8B-B14F-4D97-AF65-F5344CB8AC3E}">
        <p14:creationId xmlns:p14="http://schemas.microsoft.com/office/powerpoint/2010/main" val="712620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a:extLst>
              <a:ext uri="{FF2B5EF4-FFF2-40B4-BE49-F238E27FC236}">
                <a16:creationId xmlns:a16="http://schemas.microsoft.com/office/drawing/2014/main" id="{EFDF735B-8EAC-4A7C-85BB-71F2B0E5C300}"/>
              </a:ext>
            </a:extLst>
          </p:cNvPr>
          <p:cNvSpPr txBox="1">
            <a:spLocks noChangeArrowheads="1"/>
          </p:cNvSpPr>
          <p:nvPr/>
        </p:nvSpPr>
        <p:spPr>
          <a:xfrm>
            <a:off x="-809897" y="-170779"/>
            <a:ext cx="9953897" cy="940800"/>
          </a:xfrm>
          <a:prstGeom prst="rect">
            <a:avLst/>
          </a:prstGeom>
        </p:spPr>
        <p:txBody>
          <a:bodyPr vert="horz" lIns="91440" tIns="45720" rIns="91440" bIns="45720" rtlCol="0" anchor="ctr">
            <a:normAutofit/>
          </a:bodyPr>
          <a:lstStyle>
            <a:lvl1pPr algn="ctr" defTabSz="685800" rtl="0" eaLnBrk="1" latinLnBrk="0" hangingPunct="1">
              <a:spcBef>
                <a:spcPct val="0"/>
              </a:spcBef>
              <a:buNone/>
              <a:defRPr sz="2250" kern="1200">
                <a:solidFill>
                  <a:srgbClr val="008080"/>
                </a:solidFill>
                <a:latin typeface="+mj-lt"/>
                <a:ea typeface="+mj-ea"/>
                <a:cs typeface="+mj-cs"/>
              </a:defRPr>
            </a:lvl1pPr>
          </a:lstStyle>
          <a:p>
            <a:pPr lvl="2" algn="ctr"/>
            <a:r>
              <a:rPr lang="en-GB" sz="4000" b="1" dirty="0">
                <a:solidFill>
                  <a:srgbClr val="008080"/>
                </a:solidFill>
                <a:latin typeface="+mj-lt"/>
                <a:ea typeface="+mj-ea"/>
                <a:cs typeface="+mj-cs"/>
              </a:rPr>
              <a:t>Regional frameworks</a:t>
            </a:r>
          </a:p>
        </p:txBody>
      </p:sp>
      <p:sp>
        <p:nvSpPr>
          <p:cNvPr id="4" name="TextBox 3">
            <a:extLst>
              <a:ext uri="{FF2B5EF4-FFF2-40B4-BE49-F238E27FC236}">
                <a16:creationId xmlns:a16="http://schemas.microsoft.com/office/drawing/2014/main" id="{029BB9C3-6B90-4A51-ADFA-E213254AE5A9}"/>
              </a:ext>
            </a:extLst>
          </p:cNvPr>
          <p:cNvSpPr txBox="1"/>
          <p:nvPr/>
        </p:nvSpPr>
        <p:spPr>
          <a:xfrm>
            <a:off x="0" y="594948"/>
            <a:ext cx="8974183" cy="6160661"/>
          </a:xfrm>
          <a:prstGeom prst="rect">
            <a:avLst/>
          </a:prstGeom>
          <a:noFill/>
        </p:spPr>
        <p:txBody>
          <a:bodyPr wrap="square">
            <a:spAutoFit/>
          </a:bodyPr>
          <a:lstStyle/>
          <a:p>
            <a:pPr marL="342900" marR="0" lvl="0" indent="-342900" algn="just">
              <a:lnSpc>
                <a:spcPct val="107000"/>
              </a:lnSpc>
              <a:spcBef>
                <a:spcPts val="0"/>
              </a:spcBef>
              <a:spcAft>
                <a:spcPts val="1200"/>
              </a:spcAft>
              <a:buFont typeface="Symbol" panose="05050102010706020507" pitchFamily="18" charset="2"/>
              <a:buChar char=""/>
            </a:pPr>
            <a:r>
              <a:rPr lang="en-GB" sz="1400" b="1" dirty="0">
                <a:effectLst/>
                <a:latin typeface="Calibri" panose="020F0502020204030204" pitchFamily="34" charset="0"/>
                <a:ea typeface="Calibri" panose="020F0502020204030204" pitchFamily="34" charset="0"/>
                <a:cs typeface="Calibri" panose="020F0502020204030204" pitchFamily="34" charset="0"/>
              </a:rPr>
              <a:t>European Statistical System </a:t>
            </a:r>
            <a:r>
              <a:rPr lang="en-GB" sz="1400" dirty="0">
                <a:effectLst/>
                <a:latin typeface="Calibri" panose="020F0502020204030204" pitchFamily="34" charset="0"/>
                <a:ea typeface="Calibri" panose="020F0502020204030204" pitchFamily="34" charset="0"/>
                <a:cs typeface="Calibri" panose="020F0502020204030204" pitchFamily="34" charset="0"/>
              </a:rPr>
              <a:t>covers regulations, standards, guidelines and tools directed towards countries in the European Union. It includes the European Statistics Code of Practice (ES CoP), with a Quality Declaration, Principles, Quality Assurance Framework of the European Statistical System, European Central Bank - Statistics Quality </a:t>
            </a:r>
            <a:r>
              <a:rPr lang="en-GB" sz="14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rPr>
              <a:t>Framework, Handbook for Quality and Metadata Reporting</a:t>
            </a:r>
            <a:r>
              <a:rPr lang="en-GB" sz="1400" dirty="0">
                <a:effectLst/>
                <a:latin typeface="Calibri" panose="020F0502020204030204" pitchFamily="34" charset="0"/>
                <a:ea typeface="Calibri" panose="020F0502020204030204" pitchFamily="34" charset="0"/>
                <a:cs typeface="Calibri" panose="020F0502020204030204" pitchFamily="34" charset="0"/>
              </a:rPr>
              <a:t> as well as Other ESS Quality Management Tools.</a:t>
            </a:r>
            <a:endParaRPr lang="en-US" sz="1400" dirty="0">
              <a:effectLst/>
              <a:latin typeface="Calibri" panose="020F0502020204030204" pitchFamily="34" charset="0"/>
              <a:ea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GB" sz="1400" b="1" dirty="0">
                <a:effectLst/>
                <a:latin typeface="Calibri" panose="020F0502020204030204" pitchFamily="34" charset="0"/>
                <a:ea typeface="Calibri" panose="020F0502020204030204" pitchFamily="34" charset="0"/>
                <a:cs typeface="Calibri" panose="020F0502020204030204" pitchFamily="34" charset="0"/>
              </a:rPr>
              <a:t>International Monetary Fund - Data Quality Assessment Framework (DQAF</a:t>
            </a:r>
            <a:r>
              <a:rPr lang="en-GB" sz="1400" dirty="0">
                <a:effectLst/>
                <a:latin typeface="Calibri" panose="020F0502020204030204" pitchFamily="34" charset="0"/>
                <a:ea typeface="Calibri" panose="020F0502020204030204" pitchFamily="34" charset="0"/>
                <a:cs typeface="Calibri" panose="020F0502020204030204" pitchFamily="34" charset="0"/>
              </a:rPr>
              <a:t>) is designed for use by IMF staff and NSOs in assessing the quality of specific types of national datasets. Its aim is to complement the IMF Special Data Dissemination Standard (SDDS) and the Enhanced General Data Dissemination System (e-GDDS) and mainly covers economic and finance statistics but can be adopted for social statistics. In Jamaica, the e-GDDS includes population statistics.</a:t>
            </a:r>
            <a:endParaRPr lang="en-US" sz="1400" dirty="0">
              <a:effectLst/>
              <a:latin typeface="Calibri" panose="020F0502020204030204" pitchFamily="34" charset="0"/>
              <a:ea typeface="Calibri" panose="020F0502020204030204" pitchFamily="34" charset="0"/>
            </a:endParaRPr>
          </a:p>
          <a:p>
            <a:pPr marL="342900" marR="0" lvl="0" indent="-342900" algn="just">
              <a:lnSpc>
                <a:spcPts val="1400"/>
              </a:lnSpc>
              <a:spcBef>
                <a:spcPts val="0"/>
              </a:spcBef>
              <a:spcAft>
                <a:spcPts val="0"/>
              </a:spcAft>
              <a:buFont typeface="Symbol" panose="05050102010706020507" pitchFamily="18" charset="2"/>
              <a:buChar char=""/>
            </a:pPr>
            <a:r>
              <a:rPr lang="en-GB"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African Charter on Statistics</a:t>
            </a:r>
            <a:r>
              <a:rPr lang="en-GB"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has</a:t>
            </a:r>
            <a:r>
              <a:rPr lang="en-GB"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en-GB"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six quality principles in 25 quality statements covering most of the quality principles in the ES CoP but </a:t>
            </a:r>
            <a:r>
              <a:rPr lang="en-GB"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reorganized</a:t>
            </a:r>
            <a:r>
              <a:rPr lang="en-GB"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and tailored to the African situation.</a:t>
            </a:r>
            <a:endParaRPr lang="en-US" sz="1400" dirty="0">
              <a:solidFill>
                <a:srgbClr val="FF0000"/>
              </a:solidFill>
              <a:effectLst/>
              <a:latin typeface="Calibri" panose="020F0502020204030204" pitchFamily="34" charset="0"/>
              <a:ea typeface="Calibri" panose="020F0502020204030204" pitchFamily="34" charset="0"/>
            </a:endParaRPr>
          </a:p>
          <a:p>
            <a:pPr marL="342900" marR="0" lvl="0" indent="-342900" algn="just">
              <a:lnSpc>
                <a:spcPts val="1400"/>
              </a:lnSpc>
              <a:spcBef>
                <a:spcPts val="0"/>
              </a:spcBef>
              <a:spcAft>
                <a:spcPts val="0"/>
              </a:spcAft>
              <a:buFont typeface="Symbol" panose="05050102010706020507" pitchFamily="18" charset="2"/>
              <a:buChar char=""/>
            </a:pPr>
            <a:r>
              <a:rPr lang="en-GB" sz="1400" b="1" dirty="0">
                <a:effectLst/>
                <a:latin typeface="Calibri" panose="020F0502020204030204" pitchFamily="34" charset="0"/>
                <a:ea typeface="Calibri" panose="020F0502020204030204" pitchFamily="34" charset="0"/>
                <a:cs typeface="Calibri" panose="020F0502020204030204" pitchFamily="34" charset="0"/>
              </a:rPr>
              <a:t>ECLAC – Code of Good Practice in Statistics for ECLAC </a:t>
            </a:r>
            <a:r>
              <a:rPr lang="en-GB" sz="1400" dirty="0">
                <a:effectLst/>
                <a:latin typeface="Calibri" panose="020F0502020204030204" pitchFamily="34" charset="0"/>
                <a:ea typeface="Calibri" panose="020F0502020204030204" pitchFamily="34" charset="0"/>
                <a:cs typeface="Calibri" panose="020F0502020204030204" pitchFamily="34" charset="0"/>
              </a:rPr>
              <a:t>was modelled on the European Statistical Code of Practice (2008) and extended to include coordination of the NSS.</a:t>
            </a:r>
            <a:endParaRPr lang="en-US" sz="1400" dirty="0">
              <a:effectLst/>
              <a:latin typeface="Calibri" panose="020F0502020204030204" pitchFamily="34" charset="0"/>
              <a:ea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GB" sz="1400" b="1" dirty="0">
                <a:effectLst/>
                <a:latin typeface="Calibri" panose="020F0502020204030204" pitchFamily="34" charset="0"/>
                <a:ea typeface="Calibri" panose="020F0502020204030204" pitchFamily="34" charset="0"/>
                <a:cs typeface="Calibri" panose="020F0502020204030204" pitchFamily="34" charset="0"/>
              </a:rPr>
              <a:t>Caribbean Community – Statistics Code of Practice </a:t>
            </a:r>
            <a:r>
              <a:rPr lang="en-GB" sz="1400" dirty="0">
                <a:effectLst/>
                <a:latin typeface="Calibri" panose="020F0502020204030204" pitchFamily="34" charset="0"/>
                <a:ea typeface="Calibri" panose="020F0502020204030204" pitchFamily="34" charset="0"/>
                <a:cs typeface="Calibri" panose="020F0502020204030204" pitchFamily="34" charset="0"/>
              </a:rPr>
              <a:t>is based on the ES CoP and has 15 principles and 78 indicators.</a:t>
            </a:r>
            <a:endParaRPr lang="en-US" sz="1400" dirty="0">
              <a:effectLst/>
              <a:latin typeface="Calibri" panose="020F0502020204030204" pitchFamily="34" charset="0"/>
              <a:ea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GB" sz="1400" b="1" dirty="0">
                <a:effectLst/>
                <a:latin typeface="Calibri" panose="020F0502020204030204" pitchFamily="34" charset="0"/>
                <a:ea typeface="Times New Roman" panose="02020603050405020304" pitchFamily="18" charset="0"/>
              </a:rPr>
              <a:t>ASEAN Community Statistical System Code of Practice </a:t>
            </a:r>
            <a:r>
              <a:rPr lang="en-GB" sz="1400" dirty="0">
                <a:effectLst/>
                <a:latin typeface="Calibri" panose="020F0502020204030204" pitchFamily="34" charset="0"/>
                <a:ea typeface="Times New Roman" panose="02020603050405020304" pitchFamily="18" charset="0"/>
              </a:rPr>
              <a:t>is also modelled on the ES CoP (2008) but has fewer principles and indicators.</a:t>
            </a:r>
            <a:endParaRPr lang="en-US" sz="1400" dirty="0">
              <a:effectLst/>
              <a:latin typeface="Times New Roman" panose="02020603050405020304" pitchFamily="18" charset="0"/>
              <a:ea typeface="Times New Roman" panose="02020603050405020304" pitchFamily="18" charset="0"/>
            </a:endParaRPr>
          </a:p>
          <a:p>
            <a:pPr marL="342900" marR="0" lvl="0" indent="-342900" algn="just">
              <a:lnSpc>
                <a:spcPct val="107000"/>
              </a:lnSpc>
              <a:spcBef>
                <a:spcPts val="0"/>
              </a:spcBef>
              <a:spcAft>
                <a:spcPts val="0"/>
              </a:spcAft>
              <a:buFont typeface="Symbol" panose="05050102010706020507" pitchFamily="18" charset="2"/>
              <a:buChar char=""/>
            </a:pPr>
            <a:r>
              <a:rPr lang="en-GB" sz="1400" b="1" dirty="0">
                <a:effectLst/>
                <a:latin typeface="Calibri" panose="020F0502020204030204" pitchFamily="34" charset="0"/>
                <a:ea typeface="Times New Roman" panose="02020603050405020304" pitchFamily="18" charset="0"/>
              </a:rPr>
              <a:t>UNECE Quality Indicators for the Generic Statistical Business Process Model </a:t>
            </a:r>
            <a:r>
              <a:rPr lang="en-GB" sz="1400" u="sng" dirty="0">
                <a:solidFill>
                  <a:srgbClr val="0563C1"/>
                </a:solidFill>
                <a:effectLst/>
                <a:latin typeface="Calibri" panose="020F0502020204030204" pitchFamily="34" charset="0"/>
                <a:ea typeface="Times New Roman" panose="02020603050405020304" pitchFamily="18" charset="0"/>
                <a:hlinkClick r:id="rId2"/>
              </a:rPr>
              <a:t> (GSBPM)</a:t>
            </a:r>
            <a:r>
              <a:rPr lang="en-GB" sz="1400" dirty="0">
                <a:effectLst/>
                <a:latin typeface="Calibri" panose="020F0502020204030204" pitchFamily="34" charset="0"/>
                <a:ea typeface="Times New Roman" panose="02020603050405020304" pitchFamily="18" charset="0"/>
              </a:rPr>
              <a:t> sets out a template for describing surveys and administrative data collections in eight phases and 44 sub-processes with a set of indicators to monitor the quality of the production processes for each phase. </a:t>
            </a:r>
          </a:p>
          <a:p>
            <a:pPr marL="342900" marR="0" lvl="0" indent="-342900" algn="just">
              <a:lnSpc>
                <a:spcPct val="107000"/>
              </a:lnSpc>
              <a:spcBef>
                <a:spcPts val="0"/>
              </a:spcBef>
              <a:spcAft>
                <a:spcPts val="0"/>
              </a:spcAft>
              <a:buFont typeface="Symbol" panose="05050102010706020507" pitchFamily="18" charset="2"/>
              <a:buChar char=""/>
            </a:pPr>
            <a:r>
              <a:rPr lang="en-GB" sz="1400" b="1" dirty="0">
                <a:effectLst/>
                <a:latin typeface="Calibri" panose="020F0502020204030204" pitchFamily="34" charset="0"/>
                <a:ea typeface="Calibri" panose="020F0502020204030204" pitchFamily="34" charset="0"/>
              </a:rPr>
              <a:t>United Nations Statistical Quality Assurance Framework (UN SQAF) </a:t>
            </a:r>
            <a:r>
              <a:rPr lang="en-GB" sz="1400" dirty="0">
                <a:effectLst/>
                <a:latin typeface="Calibri" panose="020F0502020204030204" pitchFamily="34" charset="0"/>
                <a:ea typeface="Calibri" panose="020F0502020204030204" pitchFamily="34" charset="0"/>
              </a:rPr>
              <a:t>is a generic quality assurance framework used by UN agencies in managing their statistical data. Agencies without a quality framework are able to use this generic version.</a:t>
            </a:r>
            <a:r>
              <a:rPr lang="en-US" sz="1400" dirty="0">
                <a:effectLst/>
              </a:rPr>
              <a:t> </a:t>
            </a:r>
            <a:r>
              <a:rPr lang="en-US" sz="1400" dirty="0">
                <a:effectLst/>
                <a:latin typeface="Calibri" panose="020F0502020204030204" pitchFamily="34" charset="0"/>
                <a:ea typeface="Calibri" panose="020F0502020204030204" pitchFamily="34" charset="0"/>
              </a:rPr>
              <a:t>United Nations Statistics Division, United </a:t>
            </a:r>
            <a:r>
              <a:rPr lang="en-US" sz="1400" dirty="0" err="1">
                <a:effectLst/>
                <a:latin typeface="Calibri" panose="020F0502020204030204" pitchFamily="34" charset="0"/>
                <a:ea typeface="Calibri" panose="020F0502020204030204" pitchFamily="34" charset="0"/>
              </a:rPr>
              <a:t>Naitons</a:t>
            </a:r>
            <a:r>
              <a:rPr lang="en-US" sz="1400" dirty="0">
                <a:effectLst/>
                <a:latin typeface="Calibri" panose="020F0502020204030204" pitchFamily="34" charset="0"/>
                <a:ea typeface="Calibri" panose="020F0502020204030204" pitchFamily="34" charset="0"/>
              </a:rPr>
              <a:t> National Quality Assurance Framework (with particular attention to chapter 6: Implementation of quality assurance within the national statistical system), available at: </a:t>
            </a:r>
            <a:r>
              <a:rPr lang="en-US" sz="1400" u="sng" dirty="0">
                <a:solidFill>
                  <a:srgbClr val="0563C1"/>
                </a:solidFill>
                <a:effectLst/>
                <a:latin typeface="Calibri" panose="020F0502020204030204" pitchFamily="34" charset="0"/>
                <a:ea typeface="Calibri" panose="020F0502020204030204" pitchFamily="34" charset="0"/>
                <a:hlinkClick r:id="rId3"/>
              </a:rPr>
              <a:t>https://unstats.un.org/unsd/methodology/dataquality/references/manual-2019/UNNQAFManual_Chapter%206%20Implementation%20of%20quality%20assurance%20within%20the%20NSS-WEB.pdf</a:t>
            </a:r>
            <a:r>
              <a:rPr lang="en-US" sz="1400" dirty="0">
                <a:effectLst/>
                <a:latin typeface="Calibri" panose="020F0502020204030204" pitchFamily="34" charset="0"/>
                <a:ea typeface="Calibri" panose="020F0502020204030204" pitchFamily="34" charset="0"/>
              </a:rPr>
              <a:t> (accessed 23 November 2022). </a:t>
            </a:r>
          </a:p>
        </p:txBody>
      </p:sp>
    </p:spTree>
    <p:extLst>
      <p:ext uri="{BB962C8B-B14F-4D97-AF65-F5344CB8AC3E}">
        <p14:creationId xmlns:p14="http://schemas.microsoft.com/office/powerpoint/2010/main" val="2850554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a:extLst>
              <a:ext uri="{FF2B5EF4-FFF2-40B4-BE49-F238E27FC236}">
                <a16:creationId xmlns:a16="http://schemas.microsoft.com/office/drawing/2014/main" id="{3523EF26-5F17-4D99-8E1C-66F4E5ECC50B}"/>
              </a:ext>
            </a:extLst>
          </p:cNvPr>
          <p:cNvSpPr txBox="1">
            <a:spLocks noChangeArrowheads="1"/>
          </p:cNvSpPr>
          <p:nvPr/>
        </p:nvSpPr>
        <p:spPr>
          <a:xfrm>
            <a:off x="261252" y="185035"/>
            <a:ext cx="7622359" cy="1631407"/>
          </a:xfrm>
          <a:prstGeom prst="rect">
            <a:avLst/>
          </a:prstGeom>
        </p:spPr>
        <p:txBody>
          <a:bodyPr vert="horz" lIns="91440" tIns="45720" rIns="91440" bIns="45720" rtlCol="0" anchor="ctr">
            <a:normAutofit/>
          </a:bodyPr>
          <a:lstStyle>
            <a:lvl1pPr algn="ctr" defTabSz="685800" rtl="0" eaLnBrk="1" latinLnBrk="0" hangingPunct="1">
              <a:spcBef>
                <a:spcPct val="0"/>
              </a:spcBef>
              <a:buNone/>
              <a:defRPr sz="2250" kern="1200">
                <a:solidFill>
                  <a:srgbClr val="008080"/>
                </a:solidFill>
                <a:latin typeface="+mj-lt"/>
                <a:ea typeface="+mj-ea"/>
                <a:cs typeface="+mj-cs"/>
              </a:defRPr>
            </a:lvl1pPr>
          </a:lstStyle>
          <a:p>
            <a:pPr lvl="2" algn="ctr"/>
            <a:r>
              <a:rPr lang="en-GB" sz="4000" b="1" dirty="0">
                <a:solidFill>
                  <a:srgbClr val="008080"/>
                </a:solidFill>
                <a:latin typeface="+mj-lt"/>
                <a:ea typeface="+mj-ea"/>
                <a:cs typeface="+mj-cs"/>
              </a:rPr>
              <a:t>Personal example – from PhD thesis</a:t>
            </a:r>
          </a:p>
        </p:txBody>
      </p:sp>
      <p:sp>
        <p:nvSpPr>
          <p:cNvPr id="4" name="TextBox 3">
            <a:extLst>
              <a:ext uri="{FF2B5EF4-FFF2-40B4-BE49-F238E27FC236}">
                <a16:creationId xmlns:a16="http://schemas.microsoft.com/office/drawing/2014/main" id="{8C9332D3-B542-41A4-8D41-D6423ADA1EE2}"/>
              </a:ext>
            </a:extLst>
          </p:cNvPr>
          <p:cNvSpPr txBox="1"/>
          <p:nvPr/>
        </p:nvSpPr>
        <p:spPr>
          <a:xfrm>
            <a:off x="261252" y="1816442"/>
            <a:ext cx="8621495" cy="923330"/>
          </a:xfrm>
          <a:prstGeom prst="rect">
            <a:avLst/>
          </a:prstGeom>
          <a:noFill/>
        </p:spPr>
        <p:txBody>
          <a:bodyPr wrap="square">
            <a:spAutoFit/>
          </a:bodyPr>
          <a:lstStyle/>
          <a:p>
            <a:r>
              <a:rPr lang="en-US" b="0" i="0" dirty="0">
                <a:solidFill>
                  <a:srgbClr val="222222"/>
                </a:solidFill>
                <a:effectLst/>
                <a:latin typeface="Arial" panose="020B0604020202020204" pitchFamily="34" charset="0"/>
              </a:rPr>
              <a:t>Ivanov, Emil. "Evaluating interactions between carbon sequestration and provisioning ecosystem services in Europe." PhD diss., University of Nottingham, 2021.</a:t>
            </a:r>
            <a:endParaRPr lang="en-US" dirty="0"/>
          </a:p>
        </p:txBody>
      </p:sp>
      <p:pic>
        <p:nvPicPr>
          <p:cNvPr id="6" name="Picture 5">
            <a:extLst>
              <a:ext uri="{FF2B5EF4-FFF2-40B4-BE49-F238E27FC236}">
                <a16:creationId xmlns:a16="http://schemas.microsoft.com/office/drawing/2014/main" id="{44822EC0-BBF5-4D42-A2B5-31A936F8C497}"/>
              </a:ext>
            </a:extLst>
          </p:cNvPr>
          <p:cNvPicPr>
            <a:picLocks noChangeAspect="1"/>
          </p:cNvPicPr>
          <p:nvPr/>
        </p:nvPicPr>
        <p:blipFill>
          <a:blip r:embed="rId2"/>
          <a:stretch>
            <a:fillRect/>
          </a:stretch>
        </p:blipFill>
        <p:spPr>
          <a:xfrm>
            <a:off x="261252" y="3188936"/>
            <a:ext cx="2391804" cy="3359442"/>
          </a:xfrm>
          <a:prstGeom prst="rect">
            <a:avLst/>
          </a:prstGeom>
        </p:spPr>
      </p:pic>
      <p:pic>
        <p:nvPicPr>
          <p:cNvPr id="8" name="Picture 7">
            <a:extLst>
              <a:ext uri="{FF2B5EF4-FFF2-40B4-BE49-F238E27FC236}">
                <a16:creationId xmlns:a16="http://schemas.microsoft.com/office/drawing/2014/main" id="{E0CBCD4E-634E-4A62-ADFF-1BC7C5358B12}"/>
              </a:ext>
            </a:extLst>
          </p:cNvPr>
          <p:cNvPicPr>
            <a:picLocks noChangeAspect="1"/>
          </p:cNvPicPr>
          <p:nvPr/>
        </p:nvPicPr>
        <p:blipFill>
          <a:blip r:embed="rId3"/>
          <a:stretch>
            <a:fillRect/>
          </a:stretch>
        </p:blipFill>
        <p:spPr>
          <a:xfrm>
            <a:off x="3232594" y="2739772"/>
            <a:ext cx="4407481" cy="3089528"/>
          </a:xfrm>
          <a:prstGeom prst="rect">
            <a:avLst/>
          </a:prstGeom>
        </p:spPr>
      </p:pic>
      <p:sp>
        <p:nvSpPr>
          <p:cNvPr id="14" name="TextBox 13">
            <a:extLst>
              <a:ext uri="{FF2B5EF4-FFF2-40B4-BE49-F238E27FC236}">
                <a16:creationId xmlns:a16="http://schemas.microsoft.com/office/drawing/2014/main" id="{E148AD7B-DF69-43A4-A05B-3988D7383E5F}"/>
              </a:ext>
            </a:extLst>
          </p:cNvPr>
          <p:cNvSpPr txBox="1"/>
          <p:nvPr/>
        </p:nvSpPr>
        <p:spPr>
          <a:xfrm>
            <a:off x="261251" y="6278464"/>
            <a:ext cx="5287141" cy="646331"/>
          </a:xfrm>
          <a:prstGeom prst="rect">
            <a:avLst/>
          </a:prstGeom>
          <a:noFill/>
        </p:spPr>
        <p:txBody>
          <a:bodyPr wrap="square">
            <a:spAutoFit/>
          </a:bodyPr>
          <a:lstStyle/>
          <a:p>
            <a:r>
              <a:rPr lang="en-US" dirty="0">
                <a:hlinkClick r:id="rId4"/>
              </a:rPr>
              <a:t>PhD_thesis_E_Ivanov_final_8June2021.pdf (nottingham.ac.uk)</a:t>
            </a:r>
            <a:endParaRPr lang="en-US" dirty="0"/>
          </a:p>
        </p:txBody>
      </p:sp>
    </p:spTree>
    <p:extLst>
      <p:ext uri="{BB962C8B-B14F-4D97-AF65-F5344CB8AC3E}">
        <p14:creationId xmlns:p14="http://schemas.microsoft.com/office/powerpoint/2010/main" val="2582039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a:extLst>
              <a:ext uri="{FF2B5EF4-FFF2-40B4-BE49-F238E27FC236}">
                <a16:creationId xmlns:a16="http://schemas.microsoft.com/office/drawing/2014/main" id="{3523EF26-5F17-4D99-8E1C-66F4E5ECC50B}"/>
              </a:ext>
            </a:extLst>
          </p:cNvPr>
          <p:cNvSpPr txBox="1">
            <a:spLocks noChangeArrowheads="1"/>
          </p:cNvSpPr>
          <p:nvPr/>
        </p:nvSpPr>
        <p:spPr>
          <a:xfrm>
            <a:off x="261252" y="185035"/>
            <a:ext cx="7622359" cy="1631407"/>
          </a:xfrm>
          <a:prstGeom prst="rect">
            <a:avLst/>
          </a:prstGeom>
        </p:spPr>
        <p:txBody>
          <a:bodyPr vert="horz" lIns="91440" tIns="45720" rIns="91440" bIns="45720" rtlCol="0" anchor="ctr">
            <a:normAutofit/>
          </a:bodyPr>
          <a:lstStyle>
            <a:lvl1pPr algn="ctr" defTabSz="685800" rtl="0" eaLnBrk="1" latinLnBrk="0" hangingPunct="1">
              <a:spcBef>
                <a:spcPct val="0"/>
              </a:spcBef>
              <a:buNone/>
              <a:defRPr sz="2250" kern="1200">
                <a:solidFill>
                  <a:srgbClr val="008080"/>
                </a:solidFill>
                <a:latin typeface="+mj-lt"/>
                <a:ea typeface="+mj-ea"/>
                <a:cs typeface="+mj-cs"/>
              </a:defRPr>
            </a:lvl1pPr>
          </a:lstStyle>
          <a:p>
            <a:pPr lvl="2" algn="ctr"/>
            <a:r>
              <a:rPr lang="en-GB" sz="4000" b="1" dirty="0">
                <a:solidFill>
                  <a:srgbClr val="008080"/>
                </a:solidFill>
                <a:latin typeface="+mj-lt"/>
                <a:ea typeface="+mj-ea"/>
                <a:cs typeface="+mj-cs"/>
              </a:rPr>
              <a:t>Personal example – from PhD thesis</a:t>
            </a:r>
          </a:p>
        </p:txBody>
      </p:sp>
      <p:sp>
        <p:nvSpPr>
          <p:cNvPr id="4" name="TextBox 3">
            <a:extLst>
              <a:ext uri="{FF2B5EF4-FFF2-40B4-BE49-F238E27FC236}">
                <a16:creationId xmlns:a16="http://schemas.microsoft.com/office/drawing/2014/main" id="{8C9332D3-B542-41A4-8D41-D6423ADA1EE2}"/>
              </a:ext>
            </a:extLst>
          </p:cNvPr>
          <p:cNvSpPr txBox="1"/>
          <p:nvPr/>
        </p:nvSpPr>
        <p:spPr>
          <a:xfrm>
            <a:off x="261252" y="1816442"/>
            <a:ext cx="8621495" cy="923330"/>
          </a:xfrm>
          <a:prstGeom prst="rect">
            <a:avLst/>
          </a:prstGeom>
          <a:noFill/>
        </p:spPr>
        <p:txBody>
          <a:bodyPr wrap="square">
            <a:spAutoFit/>
          </a:bodyPr>
          <a:lstStyle/>
          <a:p>
            <a:r>
              <a:rPr lang="en-US" b="0" i="0" dirty="0">
                <a:solidFill>
                  <a:srgbClr val="222222"/>
                </a:solidFill>
                <a:effectLst/>
                <a:latin typeface="Arial" panose="020B0604020202020204" pitchFamily="34" charset="0"/>
              </a:rPr>
              <a:t>Ivanov, Emil. "Evaluating interactions between carbon sequestration and provisioning ecosystem services in Europe." PhD diss., University of Nottingham, 2021.</a:t>
            </a:r>
            <a:endParaRPr lang="en-US" dirty="0"/>
          </a:p>
        </p:txBody>
      </p:sp>
      <p:pic>
        <p:nvPicPr>
          <p:cNvPr id="10" name="Picture 9">
            <a:extLst>
              <a:ext uri="{FF2B5EF4-FFF2-40B4-BE49-F238E27FC236}">
                <a16:creationId xmlns:a16="http://schemas.microsoft.com/office/drawing/2014/main" id="{85D5B330-79E3-4E7F-A89D-889829454B06}"/>
              </a:ext>
            </a:extLst>
          </p:cNvPr>
          <p:cNvPicPr>
            <a:picLocks noChangeAspect="1"/>
          </p:cNvPicPr>
          <p:nvPr/>
        </p:nvPicPr>
        <p:blipFill>
          <a:blip r:embed="rId2"/>
          <a:stretch>
            <a:fillRect/>
          </a:stretch>
        </p:blipFill>
        <p:spPr>
          <a:xfrm>
            <a:off x="156749" y="2924814"/>
            <a:ext cx="3671460" cy="2684715"/>
          </a:xfrm>
          <a:prstGeom prst="rect">
            <a:avLst/>
          </a:prstGeom>
        </p:spPr>
      </p:pic>
      <p:pic>
        <p:nvPicPr>
          <p:cNvPr id="12" name="Picture 11">
            <a:extLst>
              <a:ext uri="{FF2B5EF4-FFF2-40B4-BE49-F238E27FC236}">
                <a16:creationId xmlns:a16="http://schemas.microsoft.com/office/drawing/2014/main" id="{12ABA3D9-08F0-40D8-AC46-50988340DD6D}"/>
              </a:ext>
            </a:extLst>
          </p:cNvPr>
          <p:cNvPicPr>
            <a:picLocks noChangeAspect="1"/>
          </p:cNvPicPr>
          <p:nvPr/>
        </p:nvPicPr>
        <p:blipFill>
          <a:blip r:embed="rId3"/>
          <a:stretch>
            <a:fillRect/>
          </a:stretch>
        </p:blipFill>
        <p:spPr>
          <a:xfrm>
            <a:off x="3135494" y="3848144"/>
            <a:ext cx="6008506" cy="2011010"/>
          </a:xfrm>
          <a:prstGeom prst="rect">
            <a:avLst/>
          </a:prstGeom>
        </p:spPr>
      </p:pic>
    </p:spTree>
    <p:extLst>
      <p:ext uri="{BB962C8B-B14F-4D97-AF65-F5344CB8AC3E}">
        <p14:creationId xmlns:p14="http://schemas.microsoft.com/office/powerpoint/2010/main" val="4006829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1253066" y="306466"/>
            <a:ext cx="82327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pitchFamily="34" charset="0"/>
                <a:cs typeface="Arial" pitchFamily="34" charset="0"/>
              </a:defRPr>
            </a:lvl1pPr>
            <a:lvl2pPr marL="742950" indent="-285750">
              <a:defRPr sz="2400">
                <a:solidFill>
                  <a:schemeClr val="tx1"/>
                </a:solidFill>
                <a:latin typeface="Arial" pitchFamily="34" charset="0"/>
                <a:cs typeface="Arial" pitchFamily="34" charset="0"/>
              </a:defRPr>
            </a:lvl2pPr>
            <a:lvl3pPr marL="1143000" indent="-228600">
              <a:defRPr sz="2400">
                <a:solidFill>
                  <a:schemeClr val="tx1"/>
                </a:solidFill>
                <a:latin typeface="Arial" pitchFamily="34" charset="0"/>
                <a:cs typeface="Arial" pitchFamily="34" charset="0"/>
              </a:defRPr>
            </a:lvl3pPr>
            <a:lvl4pPr marL="1600200" indent="-228600">
              <a:defRPr sz="2400">
                <a:solidFill>
                  <a:schemeClr val="tx1"/>
                </a:solidFill>
                <a:latin typeface="Arial" pitchFamily="34" charset="0"/>
                <a:cs typeface="Arial" pitchFamily="34" charset="0"/>
              </a:defRPr>
            </a:lvl4pPr>
            <a:lvl5pPr marL="2057400" indent="-228600">
              <a:defRPr sz="24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9pPr>
          </a:lstStyle>
          <a:p>
            <a:pPr>
              <a:spcBef>
                <a:spcPct val="0"/>
              </a:spcBef>
              <a:buFontTx/>
              <a:buNone/>
            </a:pPr>
            <a:r>
              <a:rPr lang="en-US" altLang="en-US" sz="2800" b="1" dirty="0">
                <a:solidFill>
                  <a:schemeClr val="accent2"/>
                </a:solidFill>
              </a:rPr>
              <a:t>Thank you for your attention!</a:t>
            </a:r>
          </a:p>
        </p:txBody>
      </p:sp>
      <p:sp>
        <p:nvSpPr>
          <p:cNvPr id="18" name="Rectangle 6"/>
          <p:cNvSpPr>
            <a:spLocks noChangeArrowheads="1"/>
          </p:cNvSpPr>
          <p:nvPr/>
        </p:nvSpPr>
        <p:spPr bwMode="auto">
          <a:xfrm>
            <a:off x="582520" y="890666"/>
            <a:ext cx="8107455" cy="2782467"/>
          </a:xfrm>
          <a:prstGeom prst="roundRect">
            <a:avLst>
              <a:gd name="adj" fmla="val 7593"/>
            </a:avLst>
          </a:prstGeom>
          <a:solidFill>
            <a:schemeClr val="bg1">
              <a:lumMod val="95000"/>
            </a:schemeClr>
          </a:solidFill>
          <a:ln w="9525" algn="ctr">
            <a:noFill/>
            <a:miter lim="800000"/>
            <a:headEnd/>
            <a:tailEnd type="none" w="lg"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lvl1pPr>
              <a:defRPr sz="2400">
                <a:solidFill>
                  <a:schemeClr val="tx1"/>
                </a:solidFill>
                <a:latin typeface="Arial" pitchFamily="34" charset="0"/>
                <a:cs typeface="Arial" pitchFamily="34" charset="0"/>
              </a:defRPr>
            </a:lvl1pPr>
            <a:lvl2pPr marL="742950" indent="-285750">
              <a:defRPr sz="2400">
                <a:solidFill>
                  <a:schemeClr val="tx1"/>
                </a:solidFill>
                <a:latin typeface="Arial" pitchFamily="34" charset="0"/>
                <a:cs typeface="Arial" pitchFamily="34" charset="0"/>
              </a:defRPr>
            </a:lvl2pPr>
            <a:lvl3pPr marL="1143000" indent="-228600">
              <a:defRPr sz="2400">
                <a:solidFill>
                  <a:schemeClr val="tx1"/>
                </a:solidFill>
                <a:latin typeface="Arial" pitchFamily="34" charset="0"/>
                <a:cs typeface="Arial" pitchFamily="34" charset="0"/>
              </a:defRPr>
            </a:lvl3pPr>
            <a:lvl4pPr marL="1600200" indent="-228600">
              <a:defRPr sz="2400">
                <a:solidFill>
                  <a:schemeClr val="tx1"/>
                </a:solidFill>
                <a:latin typeface="Arial" pitchFamily="34" charset="0"/>
                <a:cs typeface="Arial" pitchFamily="34" charset="0"/>
              </a:defRPr>
            </a:lvl4pPr>
            <a:lvl5pPr marL="2057400" indent="-228600">
              <a:defRPr sz="24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9pPr>
          </a:lstStyle>
          <a:p>
            <a:pPr algn="ctr" eaLnBrk="1" hangingPunct="1">
              <a:lnSpc>
                <a:spcPct val="90000"/>
              </a:lnSpc>
              <a:spcBef>
                <a:spcPct val="15000"/>
              </a:spcBef>
              <a:buClr>
                <a:srgbClr val="660066"/>
              </a:buClr>
              <a:buFont typeface="Wingdings" pitchFamily="2" charset="2"/>
              <a:buNone/>
            </a:pPr>
            <a:endParaRPr lang="en-GB" altLang="en-US" sz="1400">
              <a:solidFill>
                <a:schemeClr val="bg1"/>
              </a:solidFill>
              <a:latin typeface="Barmeno"/>
            </a:endParaRPr>
          </a:p>
        </p:txBody>
      </p:sp>
      <p:sp>
        <p:nvSpPr>
          <p:cNvPr id="29702" name="Rectangle 7"/>
          <p:cNvSpPr>
            <a:spLocks noChangeArrowheads="1"/>
          </p:cNvSpPr>
          <p:nvPr/>
        </p:nvSpPr>
        <p:spPr bwMode="auto">
          <a:xfrm>
            <a:off x="327933" y="1762125"/>
            <a:ext cx="8443912" cy="1462088"/>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2400">
                <a:solidFill>
                  <a:schemeClr val="tx1"/>
                </a:solidFill>
                <a:latin typeface="Arial" pitchFamily="34" charset="0"/>
                <a:cs typeface="Arial" pitchFamily="34" charset="0"/>
              </a:defRPr>
            </a:lvl1pPr>
            <a:lvl2pPr marL="742950" indent="-285750">
              <a:defRPr sz="2400">
                <a:solidFill>
                  <a:schemeClr val="tx1"/>
                </a:solidFill>
                <a:latin typeface="Arial" pitchFamily="34" charset="0"/>
                <a:cs typeface="Arial" pitchFamily="34" charset="0"/>
              </a:defRPr>
            </a:lvl2pPr>
            <a:lvl3pPr marL="1143000" indent="-228600">
              <a:defRPr sz="2400">
                <a:solidFill>
                  <a:schemeClr val="tx1"/>
                </a:solidFill>
                <a:latin typeface="Arial" pitchFamily="34" charset="0"/>
                <a:cs typeface="Arial" pitchFamily="34" charset="0"/>
              </a:defRPr>
            </a:lvl3pPr>
            <a:lvl4pPr marL="1600200" indent="-228600">
              <a:defRPr sz="2400">
                <a:solidFill>
                  <a:schemeClr val="tx1"/>
                </a:solidFill>
                <a:latin typeface="Arial" pitchFamily="34" charset="0"/>
                <a:cs typeface="Arial" pitchFamily="34" charset="0"/>
              </a:defRPr>
            </a:lvl4pPr>
            <a:lvl5pPr marL="2057400" indent="-228600">
              <a:defRPr sz="24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9pPr>
          </a:lstStyle>
          <a:p>
            <a:pPr algn="ctr">
              <a:spcBef>
                <a:spcPct val="0"/>
              </a:spcBef>
              <a:buFontTx/>
              <a:buNone/>
            </a:pPr>
            <a:r>
              <a:rPr lang="en-US" altLang="en-US" sz="1800" dirty="0"/>
              <a:t>For more information please contact the Environment Statistics Section </a:t>
            </a:r>
            <a:br>
              <a:rPr lang="en-US" altLang="en-US" sz="1800" dirty="0"/>
            </a:br>
            <a:r>
              <a:rPr lang="en-US" altLang="en-US" sz="1800" dirty="0"/>
              <a:t>at the UN Statistics Division:</a:t>
            </a:r>
            <a:br>
              <a:rPr lang="en-US" altLang="en-US" sz="1800" dirty="0"/>
            </a:br>
            <a:br>
              <a:rPr lang="en-US" altLang="en-US" sz="1800" dirty="0"/>
            </a:br>
            <a:r>
              <a:rPr lang="en-US" altLang="en-US" sz="1800" dirty="0"/>
              <a:t>E-mail: envstats@un.org</a:t>
            </a:r>
            <a:br>
              <a:rPr lang="en-US" altLang="en-US" sz="1800" dirty="0"/>
            </a:br>
            <a:r>
              <a:rPr lang="en-US" altLang="en-US" sz="1400" dirty="0"/>
              <a:t>website: </a:t>
            </a:r>
            <a:r>
              <a:rPr lang="en-US" altLang="en-US" sz="1400" dirty="0">
                <a:hlinkClick r:id="rId2"/>
              </a:rPr>
              <a:t>http://unstats.un.org/unsd/ENVIRONMENT/</a:t>
            </a:r>
            <a:br>
              <a:rPr lang="en-US" altLang="en-US" sz="1400" dirty="0"/>
            </a:br>
            <a:endParaRPr lang="en-US" altLang="en-US" sz="1400" dirty="0"/>
          </a:p>
        </p:txBody>
      </p:sp>
      <p:pic>
        <p:nvPicPr>
          <p:cNvPr id="29703" name="Picture 8" descr="environment%2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7700" y="3851906"/>
            <a:ext cx="2768600" cy="230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600px-Logo_of_the_United_Nations_(B&amp;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437" y="115633"/>
            <a:ext cx="907164" cy="73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7529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txBox="1">
            <a:spLocks noChangeArrowheads="1"/>
          </p:cNvSpPr>
          <p:nvPr/>
        </p:nvSpPr>
        <p:spPr>
          <a:xfrm>
            <a:off x="261252" y="185036"/>
            <a:ext cx="6355305" cy="990600"/>
          </a:xfrm>
          <a:prstGeom prst="rect">
            <a:avLst/>
          </a:prstGeom>
        </p:spPr>
        <p:txBody>
          <a:bodyPr vert="horz" lIns="91440" tIns="45720" rIns="91440" bIns="45720" rtlCol="0" anchor="ctr">
            <a:normAutofit fontScale="77500" lnSpcReduction="20000"/>
          </a:bodyPr>
          <a:lstStyle>
            <a:lvl1pPr algn="ctr" defTabSz="685800" rtl="0" eaLnBrk="1" latinLnBrk="0" hangingPunct="1">
              <a:spcBef>
                <a:spcPct val="0"/>
              </a:spcBef>
              <a:buNone/>
              <a:defRPr sz="2250" kern="1200">
                <a:solidFill>
                  <a:srgbClr val="008080"/>
                </a:solidFill>
                <a:latin typeface="+mj-lt"/>
                <a:ea typeface="+mj-ea"/>
                <a:cs typeface="+mj-cs"/>
              </a:defRPr>
            </a:lvl1pPr>
          </a:lstStyle>
          <a:p>
            <a:pPr lvl="2" algn="ctr"/>
            <a:r>
              <a:rPr lang="en-GB" sz="4000" b="1" dirty="0">
                <a:solidFill>
                  <a:srgbClr val="008080"/>
                </a:solidFill>
                <a:latin typeface="+mj-lt"/>
                <a:ea typeface="+mj-ea"/>
                <a:cs typeface="+mj-cs"/>
              </a:rPr>
              <a:t>Uncertainty in environmental and climate data and statistics</a:t>
            </a:r>
          </a:p>
        </p:txBody>
      </p:sp>
      <p:sp>
        <p:nvSpPr>
          <p:cNvPr id="4" name="TextBox 3"/>
          <p:cNvSpPr txBox="1"/>
          <p:nvPr/>
        </p:nvSpPr>
        <p:spPr>
          <a:xfrm>
            <a:off x="538842" y="1436915"/>
            <a:ext cx="8098972" cy="1938992"/>
          </a:xfrm>
          <a:prstGeom prst="rect">
            <a:avLst/>
          </a:prstGeom>
          <a:noFill/>
        </p:spPr>
        <p:txBody>
          <a:bodyPr wrap="square" rtlCol="0">
            <a:spAutoFit/>
          </a:bodyPr>
          <a:lstStyle/>
          <a:p>
            <a:r>
              <a:rPr lang="en-GB" sz="2000" dirty="0"/>
              <a:t>Unlike many areas of social and economic statistics, environment is subject of big uncertainties and data quality issues, because:</a:t>
            </a:r>
          </a:p>
          <a:p>
            <a:pPr marL="285750" indent="-285750">
              <a:buFont typeface="Arial" panose="020B0604020202020204" pitchFamily="34" charset="0"/>
              <a:buChar char="•"/>
            </a:pPr>
            <a:r>
              <a:rPr lang="en-GB" sz="2000" dirty="0"/>
              <a:t>Inherent strong variations (e.g. precipitation, temperatures)</a:t>
            </a:r>
          </a:p>
          <a:p>
            <a:pPr marL="285750" indent="-285750">
              <a:buFont typeface="Arial" panose="020B0604020202020204" pitchFamily="34" charset="0"/>
              <a:buChar char="•"/>
            </a:pPr>
            <a:r>
              <a:rPr lang="en-GB" sz="2000" dirty="0"/>
              <a:t>Often data is produced with small samples (for ex. vegetation sampling)</a:t>
            </a:r>
          </a:p>
          <a:p>
            <a:pPr marL="285750" indent="-285750">
              <a:buFont typeface="Arial" panose="020B0604020202020204" pitchFamily="34" charset="0"/>
              <a:buChar char="•"/>
            </a:pPr>
            <a:r>
              <a:rPr lang="en-GB" sz="2000" dirty="0"/>
              <a:t>Remote sensing inputs (on land cover, vegetation)</a:t>
            </a:r>
          </a:p>
          <a:p>
            <a:pPr marL="285750" indent="-285750">
              <a:buFont typeface="Arial" panose="020B0604020202020204" pitchFamily="34" charset="0"/>
              <a:buChar char="•"/>
            </a:pPr>
            <a:r>
              <a:rPr lang="en-GB" sz="2000" dirty="0"/>
              <a:t>Modelling (often needed to fill in gaps, impute data)</a:t>
            </a:r>
          </a:p>
        </p:txBody>
      </p:sp>
      <p:pic>
        <p:nvPicPr>
          <p:cNvPr id="5" name="Picture 4"/>
          <p:cNvPicPr>
            <a:picLocks noChangeAspect="1"/>
          </p:cNvPicPr>
          <p:nvPr/>
        </p:nvPicPr>
        <p:blipFill>
          <a:blip r:embed="rId3"/>
          <a:stretch>
            <a:fillRect/>
          </a:stretch>
        </p:blipFill>
        <p:spPr>
          <a:xfrm>
            <a:off x="3384220" y="3375907"/>
            <a:ext cx="5800437" cy="3482093"/>
          </a:xfrm>
          <a:prstGeom prst="rect">
            <a:avLst/>
          </a:prstGeom>
        </p:spPr>
      </p:pic>
      <p:pic>
        <p:nvPicPr>
          <p:cNvPr id="5124" name="Picture 4" descr="Image result for cloudy landsat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252" y="3890682"/>
            <a:ext cx="2840019" cy="1775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0391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CAD5F5-306C-43A8-B9C5-FD6991EAA021}"/>
              </a:ext>
            </a:extLst>
          </p:cNvPr>
          <p:cNvSpPr txBox="1"/>
          <p:nvPr/>
        </p:nvSpPr>
        <p:spPr>
          <a:xfrm>
            <a:off x="261252" y="1071154"/>
            <a:ext cx="8621496" cy="5297091"/>
          </a:xfrm>
          <a:prstGeom prst="rect">
            <a:avLst/>
          </a:prstGeom>
          <a:noFill/>
        </p:spPr>
        <p:txBody>
          <a:bodyPr wrap="square">
            <a:spAutoFit/>
          </a:bodyPr>
          <a:lstStyle/>
          <a:p>
            <a:pPr marL="285750" indent="-285750">
              <a:buFont typeface="Arial" panose="020B0604020202020204" pitchFamily="34" charset="0"/>
              <a:buChar char="•"/>
            </a:pPr>
            <a:r>
              <a:rPr lang="en-GB" sz="1800" dirty="0">
                <a:effectLst/>
                <a:latin typeface="Calibri" panose="020F0502020204030204" pitchFamily="34" charset="0"/>
                <a:ea typeface="Calibri" panose="020F0502020204030204" pitchFamily="34" charset="0"/>
              </a:rPr>
              <a:t>The main purpose of developing national programmes of environment / climate change statistics is to </a:t>
            </a:r>
            <a:r>
              <a:rPr lang="en-GB" sz="1800" dirty="0">
                <a:solidFill>
                  <a:srgbClr val="FF0000"/>
                </a:solidFill>
                <a:effectLst/>
                <a:latin typeface="Calibri" panose="020F0502020204030204" pitchFamily="34" charset="0"/>
                <a:ea typeface="Calibri" panose="020F0502020204030204" pitchFamily="34" charset="0"/>
              </a:rPr>
              <a:t>ensure that high-quality, transparent and sustained production </a:t>
            </a:r>
            <a:r>
              <a:rPr lang="en-GB" sz="1800" dirty="0">
                <a:effectLst/>
                <a:latin typeface="Calibri" panose="020F0502020204030204" pitchFamily="34" charset="0"/>
                <a:ea typeface="Calibri" panose="020F0502020204030204" pitchFamily="34" charset="0"/>
              </a:rPr>
              <a:t>of such statistics is set in place. </a:t>
            </a:r>
          </a:p>
          <a:p>
            <a:pPr marL="285750" indent="-285750">
              <a:buFont typeface="Arial" panose="020B0604020202020204" pitchFamily="34" charset="0"/>
              <a:buChar char="•"/>
            </a:pPr>
            <a:r>
              <a:rPr lang="en-GB" sz="1800" dirty="0">
                <a:effectLst/>
                <a:latin typeface="Calibri" panose="020F0502020204030204" pitchFamily="34" charset="0"/>
                <a:ea typeface="Calibri" panose="020F0502020204030204" pitchFamily="34" charset="0"/>
              </a:rPr>
              <a:t>This will be done via including all the needed statistics to monitor climate change, its impacts, and support the implementation of mitigation and adaptation actions in the </a:t>
            </a:r>
            <a:r>
              <a:rPr lang="en-GB" sz="1800" dirty="0">
                <a:solidFill>
                  <a:srgbClr val="FF0000"/>
                </a:solidFill>
                <a:effectLst/>
                <a:latin typeface="Calibri" panose="020F0502020204030204" pitchFamily="34" charset="0"/>
                <a:ea typeface="Calibri" panose="020F0502020204030204" pitchFamily="34" charset="0"/>
              </a:rPr>
              <a:t>National Statistical System (NSS). </a:t>
            </a:r>
          </a:p>
          <a:p>
            <a:pPr marL="285750" indent="-285750">
              <a:buFont typeface="Arial" panose="020B0604020202020204" pitchFamily="34" charset="0"/>
              <a:buChar char="•"/>
            </a:pPr>
            <a:r>
              <a:rPr lang="en-GB" dirty="0">
                <a:solidFill>
                  <a:srgbClr val="FF0000"/>
                </a:solidFill>
                <a:latin typeface="Calibri" panose="020F0502020204030204" pitchFamily="34" charset="0"/>
              </a:rPr>
              <a:t>[definition] </a:t>
            </a:r>
            <a:r>
              <a:rPr lang="en-GB" dirty="0">
                <a:latin typeface="Calibri" panose="020F0502020204030204" pitchFamily="34" charset="0"/>
              </a:rPr>
              <a:t>National Statistical System</a:t>
            </a:r>
            <a:r>
              <a:rPr lang="en-US" dirty="0">
                <a:latin typeface="Calibri" panose="020F0502020204030204" pitchFamily="34" charset="0"/>
              </a:rPr>
              <a:t>, comprises the national statistical office (NSO) and all the other producers of official statistics in the country.</a:t>
            </a:r>
            <a:endParaRPr lang="en-GB" dirty="0">
              <a:latin typeface="Calibri" panose="020F0502020204030204" pitchFamily="34" charset="0"/>
            </a:endParaRPr>
          </a:p>
          <a:p>
            <a:pPr marL="285750" indent="-285750">
              <a:buFont typeface="Arial" panose="020B0604020202020204" pitchFamily="34" charset="0"/>
              <a:buChar char="•"/>
            </a:pPr>
            <a:r>
              <a:rPr lang="en-GB" dirty="0">
                <a:latin typeface="Calibri" panose="020F0502020204030204" pitchFamily="34" charset="0"/>
              </a:rPr>
              <a:t>Legislation stipulates formalized relationships of data exchange, quality control and dissemination</a:t>
            </a:r>
          </a:p>
          <a:p>
            <a:pPr marL="285750" marR="0" indent="-285750" algn="just">
              <a:lnSpc>
                <a:spcPct val="107000"/>
              </a:lnSpc>
              <a:spcBef>
                <a:spcPts val="0"/>
              </a:spcBef>
              <a:spcAft>
                <a:spcPts val="8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rPr>
              <a:t>The key role of NSOs is to lead the processes of expanding/consolidating the NSS to include climate change statistics, which includes stipulating what constitutes official statistics, applying criteria and standards for the compilation, validation and dissemination of official climate statistics. These processes will face challenges in novel statistical areas, such as environmental and climate change statistics and continuous assessment and learning, exchange of lessons and good practices will be necessary.</a:t>
            </a:r>
            <a:endParaRPr lang="en-US" sz="1800" dirty="0">
              <a:effectLst/>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GB" sz="1800" dirty="0">
                <a:effectLst/>
                <a:latin typeface="Calibri" panose="020F0502020204030204" pitchFamily="34" charset="0"/>
                <a:ea typeface="Calibri" panose="020F0502020204030204" pitchFamily="34" charset="0"/>
              </a:rPr>
              <a:t>The main vehicle to transform unofficial/alternative data and statistics into official statistics is from applying the Fundamental Principles of Official Statistics. </a:t>
            </a:r>
            <a:endParaRPr lang="en-US" dirty="0"/>
          </a:p>
        </p:txBody>
      </p:sp>
      <p:sp>
        <p:nvSpPr>
          <p:cNvPr id="4" name="AutoShape 2">
            <a:extLst>
              <a:ext uri="{FF2B5EF4-FFF2-40B4-BE49-F238E27FC236}">
                <a16:creationId xmlns:a16="http://schemas.microsoft.com/office/drawing/2014/main" id="{BD454D0D-E69C-4A29-A4E9-5EDE8598D41B}"/>
              </a:ext>
            </a:extLst>
          </p:cNvPr>
          <p:cNvSpPr txBox="1">
            <a:spLocks noChangeArrowheads="1"/>
          </p:cNvSpPr>
          <p:nvPr/>
        </p:nvSpPr>
        <p:spPr>
          <a:xfrm>
            <a:off x="261252" y="185036"/>
            <a:ext cx="6355305" cy="990600"/>
          </a:xfrm>
          <a:prstGeom prst="rect">
            <a:avLst/>
          </a:prstGeom>
        </p:spPr>
        <p:txBody>
          <a:bodyPr vert="horz" lIns="91440" tIns="45720" rIns="91440" bIns="45720" rtlCol="0" anchor="ctr">
            <a:normAutofit/>
          </a:bodyPr>
          <a:lstStyle>
            <a:lvl1pPr algn="ctr" defTabSz="685800" rtl="0" eaLnBrk="1" latinLnBrk="0" hangingPunct="1">
              <a:spcBef>
                <a:spcPct val="0"/>
              </a:spcBef>
              <a:buNone/>
              <a:defRPr sz="2250" kern="1200">
                <a:solidFill>
                  <a:srgbClr val="008080"/>
                </a:solidFill>
                <a:latin typeface="+mj-lt"/>
                <a:ea typeface="+mj-ea"/>
                <a:cs typeface="+mj-cs"/>
              </a:defRPr>
            </a:lvl1pPr>
          </a:lstStyle>
          <a:p>
            <a:pPr lvl="2" algn="ctr"/>
            <a:r>
              <a:rPr lang="en-GB" sz="4000" b="1" dirty="0">
                <a:solidFill>
                  <a:srgbClr val="008080"/>
                </a:solidFill>
                <a:latin typeface="+mj-lt"/>
                <a:ea typeface="+mj-ea"/>
                <a:cs typeface="+mj-cs"/>
              </a:rPr>
              <a:t>Role of NSO and NSS</a:t>
            </a:r>
          </a:p>
        </p:txBody>
      </p:sp>
    </p:spTree>
    <p:extLst>
      <p:ext uri="{BB962C8B-B14F-4D97-AF65-F5344CB8AC3E}">
        <p14:creationId xmlns:p14="http://schemas.microsoft.com/office/powerpoint/2010/main" val="207767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A70438A-E11B-449B-B63F-3A8A6274A8BC}"/>
              </a:ext>
            </a:extLst>
          </p:cNvPr>
          <p:cNvPicPr>
            <a:picLocks noChangeAspect="1"/>
          </p:cNvPicPr>
          <p:nvPr/>
        </p:nvPicPr>
        <p:blipFill>
          <a:blip r:embed="rId3"/>
          <a:stretch>
            <a:fillRect/>
          </a:stretch>
        </p:blipFill>
        <p:spPr>
          <a:xfrm>
            <a:off x="1202811" y="0"/>
            <a:ext cx="6163760" cy="6264678"/>
          </a:xfrm>
          <a:prstGeom prst="rect">
            <a:avLst/>
          </a:prstGeom>
        </p:spPr>
      </p:pic>
      <p:sp>
        <p:nvSpPr>
          <p:cNvPr id="3" name="Rectangle 2">
            <a:extLst>
              <a:ext uri="{FF2B5EF4-FFF2-40B4-BE49-F238E27FC236}">
                <a16:creationId xmlns:a16="http://schemas.microsoft.com/office/drawing/2014/main" id="{3694BC25-1DEB-499C-B91F-399FB885F8D3}"/>
              </a:ext>
            </a:extLst>
          </p:cNvPr>
          <p:cNvSpPr/>
          <p:nvPr/>
        </p:nvSpPr>
        <p:spPr>
          <a:xfrm>
            <a:off x="0" y="6387152"/>
            <a:ext cx="8106032" cy="470848"/>
          </a:xfrm>
          <a:prstGeom prst="rect">
            <a:avLst/>
          </a:prstGeom>
        </p:spPr>
        <p:txBody>
          <a:bodyPr wrap="square">
            <a:spAutoFit/>
          </a:bodyPr>
          <a:lstStyle/>
          <a:p>
            <a:r>
              <a:rPr lang="en-US" sz="1200" i="1" dirty="0">
                <a:latin typeface="MyriadPro-SemiCnIt"/>
              </a:rPr>
              <a:t>Source: </a:t>
            </a:r>
            <a:r>
              <a:rPr lang="en-US" sz="1200" dirty="0">
                <a:latin typeface="MyriadPro-SemiCn"/>
              </a:rPr>
              <a:t>United Nations Statistics Division. Fundamental Principles of Official Statistics, available from </a:t>
            </a:r>
            <a:r>
              <a:rPr lang="en-US" sz="1200" dirty="0">
                <a:latin typeface="MyriadPro-SemiCn"/>
                <a:hlinkClick r:id="rId4"/>
              </a:rPr>
              <a:t>http://unstats.un.org/unsd/dnss/gp/fundprinciples.aspx</a:t>
            </a:r>
            <a:endParaRPr lang="en-US" sz="1200" dirty="0"/>
          </a:p>
        </p:txBody>
      </p:sp>
      <p:sp>
        <p:nvSpPr>
          <p:cNvPr id="4" name="Rectangle 3"/>
          <p:cNvSpPr/>
          <p:nvPr/>
        </p:nvSpPr>
        <p:spPr>
          <a:xfrm>
            <a:off x="1202811" y="3042961"/>
            <a:ext cx="6163760" cy="6118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1202811" y="1469410"/>
            <a:ext cx="6163760" cy="6118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13DB408-77B4-49D2-809B-2C1B0F3F3C9A}"/>
              </a:ext>
            </a:extLst>
          </p:cNvPr>
          <p:cNvSpPr txBox="1"/>
          <p:nvPr/>
        </p:nvSpPr>
        <p:spPr>
          <a:xfrm>
            <a:off x="41273" y="423606"/>
            <a:ext cx="4530727" cy="923330"/>
          </a:xfrm>
          <a:prstGeom prst="rect">
            <a:avLst/>
          </a:prstGeom>
          <a:solidFill>
            <a:schemeClr val="bg1">
              <a:lumMod val="95000"/>
            </a:schemeClr>
          </a:solidFill>
        </p:spPr>
        <p:txBody>
          <a:bodyPr wrap="none" rtlCol="0">
            <a:spAutoFit/>
          </a:bodyPr>
          <a:lstStyle/>
          <a:p>
            <a:r>
              <a:rPr lang="en-US" dirty="0"/>
              <a:t>Developed by UNSD</a:t>
            </a:r>
          </a:p>
          <a:p>
            <a:r>
              <a:rPr lang="en-US" dirty="0"/>
              <a:t>Adopted by the Statistical Commission in 2013</a:t>
            </a:r>
          </a:p>
          <a:p>
            <a:r>
              <a:rPr lang="en-US" dirty="0"/>
              <a:t>Adopted by the General Assembly in 2014</a:t>
            </a:r>
          </a:p>
        </p:txBody>
      </p:sp>
      <p:sp>
        <p:nvSpPr>
          <p:cNvPr id="7" name="Rectangle 6">
            <a:extLst>
              <a:ext uri="{FF2B5EF4-FFF2-40B4-BE49-F238E27FC236}">
                <a16:creationId xmlns:a16="http://schemas.microsoft.com/office/drawing/2014/main" id="{9B117B3A-85E2-40F5-B45A-361B7D63C795}"/>
              </a:ext>
            </a:extLst>
          </p:cNvPr>
          <p:cNvSpPr/>
          <p:nvPr/>
        </p:nvSpPr>
        <p:spPr>
          <a:xfrm>
            <a:off x="1206927" y="4789390"/>
            <a:ext cx="6163760" cy="4708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F10197D8-1BE3-4FA8-91AD-9E76F7FDE18F}"/>
              </a:ext>
            </a:extLst>
          </p:cNvPr>
          <p:cNvSpPr/>
          <p:nvPr/>
        </p:nvSpPr>
        <p:spPr>
          <a:xfrm>
            <a:off x="1211043" y="5287786"/>
            <a:ext cx="6163760" cy="4708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FF8A78A-D9CC-4D45-8C6C-ABA9735D9E1C}"/>
              </a:ext>
            </a:extLst>
          </p:cNvPr>
          <p:cNvSpPr/>
          <p:nvPr/>
        </p:nvSpPr>
        <p:spPr>
          <a:xfrm>
            <a:off x="1211043" y="3743178"/>
            <a:ext cx="6163760" cy="6118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61682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408066-7A77-4658-B1ED-0D1A54695EB7}"/>
              </a:ext>
            </a:extLst>
          </p:cNvPr>
          <p:cNvSpPr txBox="1"/>
          <p:nvPr/>
        </p:nvSpPr>
        <p:spPr>
          <a:xfrm>
            <a:off x="116859" y="37129"/>
            <a:ext cx="8452376" cy="1077218"/>
          </a:xfrm>
          <a:prstGeom prst="rect">
            <a:avLst/>
          </a:prstGeom>
          <a:noFill/>
        </p:spPr>
        <p:txBody>
          <a:bodyPr wrap="square">
            <a:spAutoFit/>
          </a:bodyPr>
          <a:lstStyle/>
          <a:p>
            <a:pPr algn="ctr"/>
            <a:r>
              <a:rPr lang="en-US" sz="3200" dirty="0">
                <a:effectLst/>
                <a:latin typeface="Calibri" panose="020F0502020204030204" pitchFamily="34" charset="0"/>
                <a:ea typeface="Calibri" panose="020F0502020204030204" pitchFamily="34" charset="0"/>
              </a:rPr>
              <a:t>UN Handbook on Management and Organization of National Statistical Systems</a:t>
            </a:r>
            <a:endParaRPr lang="en-US" sz="3200" dirty="0"/>
          </a:p>
        </p:txBody>
      </p:sp>
      <p:pic>
        <p:nvPicPr>
          <p:cNvPr id="4" name="Picture 3">
            <a:extLst>
              <a:ext uri="{FF2B5EF4-FFF2-40B4-BE49-F238E27FC236}">
                <a16:creationId xmlns:a16="http://schemas.microsoft.com/office/drawing/2014/main" id="{3112902D-9E24-4535-9F24-2DA9A52E5DDD}"/>
              </a:ext>
            </a:extLst>
          </p:cNvPr>
          <p:cNvPicPr>
            <a:picLocks noChangeAspect="1"/>
          </p:cNvPicPr>
          <p:nvPr/>
        </p:nvPicPr>
        <p:blipFill>
          <a:blip r:embed="rId2"/>
          <a:stretch>
            <a:fillRect/>
          </a:stretch>
        </p:blipFill>
        <p:spPr>
          <a:xfrm>
            <a:off x="116859" y="3057027"/>
            <a:ext cx="2759749" cy="3558786"/>
          </a:xfrm>
          <a:prstGeom prst="rect">
            <a:avLst/>
          </a:prstGeom>
        </p:spPr>
      </p:pic>
      <p:sp>
        <p:nvSpPr>
          <p:cNvPr id="5" name="Rectangle 2">
            <a:extLst>
              <a:ext uri="{FF2B5EF4-FFF2-40B4-BE49-F238E27FC236}">
                <a16:creationId xmlns:a16="http://schemas.microsoft.com/office/drawing/2014/main" id="{6D00ABE2-2985-4586-A8BA-A7CDA58DD6C8}"/>
              </a:ext>
            </a:extLst>
          </p:cNvPr>
          <p:cNvSpPr>
            <a:spLocks noChangeArrowheads="1"/>
          </p:cNvSpPr>
          <p:nvPr/>
        </p:nvSpPr>
        <p:spPr bwMode="auto">
          <a:xfrm>
            <a:off x="3250912" y="2943594"/>
            <a:ext cx="5421086" cy="3785652"/>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724525" algn="r"/>
              </a:tabLst>
              <a:defRPr>
                <a:solidFill>
                  <a:schemeClr val="tx1"/>
                </a:solidFill>
                <a:latin typeface="Arial" panose="020B0604020202020204" pitchFamily="34" charset="0"/>
              </a:defRPr>
            </a:lvl1pPr>
            <a:lvl2pPr eaLnBrk="0" fontAlgn="base" hangingPunct="0">
              <a:spcBef>
                <a:spcPct val="0"/>
              </a:spcBef>
              <a:spcAft>
                <a:spcPct val="0"/>
              </a:spcAft>
              <a:tabLst>
                <a:tab pos="5724525" algn="r"/>
              </a:tabLst>
              <a:defRPr>
                <a:solidFill>
                  <a:schemeClr val="tx1"/>
                </a:solidFill>
                <a:latin typeface="Arial" panose="020B0604020202020204" pitchFamily="34" charset="0"/>
              </a:defRPr>
            </a:lvl2pPr>
            <a:lvl3pPr eaLnBrk="0" fontAlgn="base" hangingPunct="0">
              <a:spcBef>
                <a:spcPct val="0"/>
              </a:spcBef>
              <a:spcAft>
                <a:spcPct val="0"/>
              </a:spcAft>
              <a:tabLst>
                <a:tab pos="5724525" algn="r"/>
              </a:tabLst>
              <a:defRPr>
                <a:solidFill>
                  <a:schemeClr val="tx1"/>
                </a:solidFill>
                <a:latin typeface="Arial" panose="020B0604020202020204" pitchFamily="34" charset="0"/>
              </a:defRPr>
            </a:lvl3pPr>
            <a:lvl4pPr eaLnBrk="0" fontAlgn="base" hangingPunct="0">
              <a:spcBef>
                <a:spcPct val="0"/>
              </a:spcBef>
              <a:spcAft>
                <a:spcPct val="0"/>
              </a:spcAft>
              <a:tabLst>
                <a:tab pos="5724525" algn="r"/>
              </a:tabLst>
              <a:defRPr>
                <a:solidFill>
                  <a:schemeClr val="tx1"/>
                </a:solidFill>
                <a:latin typeface="Arial" panose="020B0604020202020204" pitchFamily="34" charset="0"/>
              </a:defRPr>
            </a:lvl4pPr>
            <a:lvl5pPr eaLnBrk="0" fontAlgn="base" hangingPunct="0">
              <a:spcBef>
                <a:spcPct val="0"/>
              </a:spcBef>
              <a:spcAft>
                <a:spcPct val="0"/>
              </a:spcAft>
              <a:tabLst>
                <a:tab pos="5724525" algn="r"/>
              </a:tabLst>
              <a:defRPr>
                <a:solidFill>
                  <a:schemeClr val="tx1"/>
                </a:solidFill>
                <a:latin typeface="Arial" panose="020B0604020202020204" pitchFamily="34" charset="0"/>
              </a:defRPr>
            </a:lvl5pPr>
            <a:lvl6pPr eaLnBrk="0" fontAlgn="base" hangingPunct="0">
              <a:spcBef>
                <a:spcPct val="0"/>
              </a:spcBef>
              <a:spcAft>
                <a:spcPct val="0"/>
              </a:spcAft>
              <a:tabLst>
                <a:tab pos="5724525" algn="r"/>
              </a:tabLst>
              <a:defRPr>
                <a:solidFill>
                  <a:schemeClr val="tx1"/>
                </a:solidFill>
                <a:latin typeface="Arial" panose="020B0604020202020204" pitchFamily="34" charset="0"/>
              </a:defRPr>
            </a:lvl6pPr>
            <a:lvl7pPr eaLnBrk="0" fontAlgn="base" hangingPunct="0">
              <a:spcBef>
                <a:spcPct val="0"/>
              </a:spcBef>
              <a:spcAft>
                <a:spcPct val="0"/>
              </a:spcAft>
              <a:tabLst>
                <a:tab pos="5724525" algn="r"/>
              </a:tabLst>
              <a:defRPr>
                <a:solidFill>
                  <a:schemeClr val="tx1"/>
                </a:solidFill>
                <a:latin typeface="Arial" panose="020B0604020202020204" pitchFamily="34" charset="0"/>
              </a:defRPr>
            </a:lvl7pPr>
            <a:lvl8pPr eaLnBrk="0" fontAlgn="base" hangingPunct="0">
              <a:spcBef>
                <a:spcPct val="0"/>
              </a:spcBef>
              <a:spcAft>
                <a:spcPct val="0"/>
              </a:spcAft>
              <a:tabLst>
                <a:tab pos="5724525" algn="r"/>
              </a:tabLst>
              <a:defRPr>
                <a:solidFill>
                  <a:schemeClr val="tx1"/>
                </a:solidFill>
                <a:latin typeface="Arial" panose="020B0604020202020204" pitchFamily="34" charset="0"/>
              </a:defRPr>
            </a:lvl8pPr>
            <a:lvl9pPr eaLnBrk="0" fontAlgn="base" hangingPunct="0">
              <a:spcBef>
                <a:spcPct val="0"/>
              </a:spcBef>
              <a:spcAft>
                <a:spcPct val="0"/>
              </a:spcAft>
              <a:tabLst>
                <a:tab pos="5724525" algn="r"/>
              </a:tabLst>
              <a:defRPr>
                <a:solidFill>
                  <a:schemeClr val="tx1"/>
                </a:solidFill>
                <a:latin typeface="Arial" panose="020B0604020202020204" pitchFamily="34" charset="0"/>
              </a:defRPr>
            </a:lvl9pPr>
          </a:lstStyle>
          <a:p>
            <a:pPr marL="0" marR="0" lvl="0" indent="0" algn="justLow" defTabSz="914400" rtl="0" eaLnBrk="0" fontAlgn="base" latinLnBrk="0" hangingPunct="0">
              <a:lnSpc>
                <a:spcPct val="100000"/>
              </a:lnSpc>
              <a:spcBef>
                <a:spcPct val="0"/>
              </a:spcBef>
              <a:spcAft>
                <a:spcPct val="0"/>
              </a:spcAft>
              <a:buClrTx/>
              <a:buSzTx/>
              <a:buFontTx/>
              <a:buNone/>
              <a:tabLst>
                <a:tab pos="5724525" algn="r"/>
              </a:tabLst>
            </a:pPr>
            <a:r>
              <a:rPr kumimoji="0" lang="en-GB" altLang="en-US" sz="1600" b="1" i="0" u="none" strike="noStrike" cap="none" normalizeH="0" baseline="0" dirty="0">
                <a:ln>
                  <a:noFill/>
                </a:ln>
                <a:solidFill>
                  <a:srgbClr val="33CCFF"/>
                </a:solidFill>
                <a:effectLst/>
                <a:latin typeface="Arial" panose="020B0604020202020204" pitchFamily="34" charset="0"/>
                <a:ea typeface="Times New Roman" panose="02020603050405020304" pitchFamily="18" charset="0"/>
                <a:cs typeface="Calibri" panose="020F0502020204030204" pitchFamily="34" charset="0"/>
                <a:hlinkClick r:id="rId3"/>
              </a:rPr>
              <a:t>Chapter 7. Quality Management</a:t>
            </a: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5724525" algn="r"/>
              </a:tabLst>
            </a:pPr>
            <a:r>
              <a:rPr kumimoji="0" lang="en-GB"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libri" panose="020F0502020204030204" pitchFamily="34" charset="0"/>
                <a:hlinkClick r:id="rId4"/>
              </a:rPr>
              <a:t>7.1 Introduction</a:t>
            </a: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5724525" algn="r"/>
              </a:tabLst>
            </a:pPr>
            <a:r>
              <a:rPr kumimoji="0" lang="en-GB"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libri" panose="020F0502020204030204" pitchFamily="34" charset="0"/>
                <a:hlinkClick r:id="rId5"/>
              </a:rPr>
              <a:t>7.2 Generic quality management systems and other relevant standards</a:t>
            </a: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5724525" algn="r"/>
              </a:tabLst>
            </a:pPr>
            <a:r>
              <a:rPr kumimoji="0" lang="en-GB"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libri" panose="020F0502020204030204" pitchFamily="34" charset="0"/>
                <a:hlinkClick r:id="rId6"/>
              </a:rPr>
              <a:t>7.3 Quality assurance frameworks, guidelines, and tools</a:t>
            </a: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5724525" algn="r"/>
              </a:tabLst>
            </a:pPr>
            <a:r>
              <a:rPr kumimoji="0" lang="en-GB"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libri" panose="020F0502020204030204" pitchFamily="34" charset="0"/>
                <a:hlinkClick r:id="rId7"/>
              </a:rPr>
              <a:t>7.4 National quality assurance frameworks, guidelines, and tools</a:t>
            </a: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5724525" algn="r"/>
              </a:tabLst>
            </a:pPr>
            <a:r>
              <a:rPr kumimoji="0" lang="en-GB"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libri" panose="020F0502020204030204" pitchFamily="34" charset="0"/>
                <a:hlinkClick r:id="rId8"/>
              </a:rPr>
              <a:t>7.5 Designing and developing a quality management framework</a:t>
            </a: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5724525" algn="r"/>
              </a:tabLst>
            </a:pPr>
            <a:r>
              <a:rPr kumimoji="0" lang="en-GB"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libri" panose="020F0502020204030204" pitchFamily="34" charset="0"/>
                <a:hlinkClick r:id="rId9"/>
              </a:rPr>
              <a:t>7.6 Evaluation of a statistical process and its outputs</a:t>
            </a: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5724525" algn="r"/>
              </a:tabLst>
            </a:pPr>
            <a:r>
              <a:rPr kumimoji="0" lang="en-GB" altLang="en-US" sz="1600" b="0" i="0" u="none" strike="noStrike" cap="none" normalizeH="0" baseline="0" dirty="0">
                <a:ln>
                  <a:noFill/>
                </a:ln>
                <a:solidFill>
                  <a:srgbClr val="0000FF"/>
                </a:solidFill>
                <a:effectLst/>
                <a:latin typeface="Arial" panose="020B0604020202020204" pitchFamily="34" charset="0"/>
                <a:ea typeface="Times New Roman" panose="02020603050405020304" pitchFamily="18" charset="0"/>
                <a:cs typeface="Calibri" panose="020F0502020204030204" pitchFamily="34" charset="0"/>
                <a:hlinkClick r:id="rId10">
                  <a:extLst>
                    <a:ext uri="{A12FA001-AC4F-418D-AE19-62706E023703}">
                      <ahyp:hlinkClr xmlns:ahyp="http://schemas.microsoft.com/office/drawing/2018/hyperlinkcolor" val="tx"/>
                    </a:ext>
                  </a:extLst>
                </a:hlinkClick>
              </a:rPr>
              <a:t>7.7 </a:t>
            </a:r>
            <a:r>
              <a:rPr kumimoji="0" lang="en-GB" altLang="en-US" sz="1600" b="0" i="0" u="none" strike="noStrike" cap="none" normalizeH="0" baseline="0" dirty="0">
                <a:ln>
                  <a:noFill/>
                </a:ln>
                <a:solidFill>
                  <a:srgbClr val="FF0000"/>
                </a:solidFill>
                <a:effectLst/>
                <a:latin typeface="Arial" panose="020B0604020202020204" pitchFamily="34" charset="0"/>
                <a:ea typeface="Times New Roman" panose="02020603050405020304" pitchFamily="18" charset="0"/>
                <a:cs typeface="Calibri" panose="020F0502020204030204" pitchFamily="34" charset="0"/>
                <a:hlinkClick r:id="rId10">
                  <a:extLst>
                    <a:ext uri="{A12FA001-AC4F-418D-AE19-62706E023703}">
                      <ahyp:hlinkClr xmlns:ahyp="http://schemas.microsoft.com/office/drawing/2018/hyperlinkcolor" val="tx"/>
                    </a:ext>
                  </a:extLst>
                </a:hlinkClick>
              </a:rPr>
              <a:t>Quality evaluation and certification of NSOs</a:t>
            </a:r>
            <a:endParaRPr kumimoji="0" lang="en-US" altLang="en-US" sz="1600" b="0" i="0" u="none" strike="noStrike" cap="none" normalizeH="0" baseline="0" dirty="0">
              <a:ln>
                <a:noFill/>
              </a:ln>
              <a:solidFill>
                <a:srgbClr val="FF0000"/>
              </a:solidFill>
              <a:effectLst/>
              <a:latin typeface="Arial" panose="020B060402020202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5724525" algn="r"/>
              </a:tabLst>
            </a:pPr>
            <a:r>
              <a:rPr kumimoji="0" lang="en-GB"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libri" panose="020F0502020204030204" pitchFamily="34" charset="0"/>
                <a:hlinkClick r:id="rId11"/>
              </a:rPr>
              <a:t>7.8 Relationships with other organizational policies, strategies, and frameworks</a:t>
            </a: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5724525" algn="r"/>
              </a:tabLst>
            </a:pPr>
            <a:r>
              <a:rPr kumimoji="0" lang="en-GB"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libri" panose="020F0502020204030204" pitchFamily="34" charset="0"/>
                <a:hlinkClick r:id="rId12"/>
              </a:rPr>
              <a:t>7.9 Implementing a quality management framework</a:t>
            </a: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5724525" algn="r"/>
              </a:tabLst>
            </a:pPr>
            <a:r>
              <a:rPr kumimoji="0" lang="en-GB"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libri" panose="020F0502020204030204" pitchFamily="34" charset="0"/>
                <a:hlinkClick r:id="rId13"/>
              </a:rPr>
              <a:t>7.10 Relevance to other producers of official statistics</a:t>
            </a:r>
            <a:endParaRPr kumimoji="0" lang="en-GB" altLang="en-US" sz="16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a16="http://schemas.microsoft.com/office/drawing/2014/main" id="{ED708122-089B-4A44-893E-6190FB902A1F}"/>
              </a:ext>
            </a:extLst>
          </p:cNvPr>
          <p:cNvSpPr txBox="1"/>
          <p:nvPr/>
        </p:nvSpPr>
        <p:spPr>
          <a:xfrm>
            <a:off x="0" y="1114347"/>
            <a:ext cx="9052560" cy="1692771"/>
          </a:xfrm>
          <a:prstGeom prst="rect">
            <a:avLst/>
          </a:prstGeom>
          <a:noFill/>
        </p:spPr>
        <p:txBody>
          <a:bodyPr wrap="square">
            <a:spAutoFit/>
          </a:bodyPr>
          <a:lstStyle/>
          <a:p>
            <a:pPr marL="0" marR="0">
              <a:spcBef>
                <a:spcPts val="0"/>
              </a:spcBef>
              <a:spcAft>
                <a:spcPts val="0"/>
              </a:spcAft>
            </a:pPr>
            <a:r>
              <a:rPr lang="en-GB" sz="1800" dirty="0">
                <a:effectLst/>
                <a:latin typeface="Calibri" panose="020F0502020204030204" pitchFamily="34" charset="0"/>
                <a:ea typeface="Calibri" panose="020F0502020204030204" pitchFamily="34" charset="0"/>
              </a:rPr>
              <a:t>Chapter 7 of the UN Handbook on Management and Organization of National Statistical Systems provides </a:t>
            </a:r>
            <a:r>
              <a:rPr lang="en-GB" sz="1800" dirty="0">
                <a:solidFill>
                  <a:srgbClr val="FF0000"/>
                </a:solidFill>
                <a:effectLst/>
                <a:latin typeface="Calibri" panose="020F0502020204030204" pitchFamily="34" charset="0"/>
                <a:ea typeface="Calibri" panose="020F0502020204030204" pitchFamily="34" charset="0"/>
              </a:rPr>
              <a:t>comprehensive guidance to NSOs on quality management systems and standards</a:t>
            </a:r>
            <a:r>
              <a:rPr lang="en-GB" sz="1800" dirty="0">
                <a:effectLst/>
                <a:latin typeface="Calibri" panose="020F0502020204030204" pitchFamily="34" charset="0"/>
                <a:ea typeface="Calibri" panose="020F0502020204030204" pitchFamily="34" charset="0"/>
              </a:rPr>
              <a:t>; frameworks, guidance and tools, evaluation and implementation. Included in the chapter are descriptions of quality tools, developed by the United Nations and other agencies, that have been used by NSOs.</a:t>
            </a:r>
            <a:r>
              <a:rPr lang="en-US" dirty="0">
                <a:effectLst/>
              </a:rPr>
              <a:t> </a:t>
            </a:r>
            <a:r>
              <a:rPr lang="es-ES" sz="14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14"/>
              </a:rPr>
              <a:t>https://unstats.un.org/capacity-development/handbook/html/topic.htm#t=Handbook%2FC7%2FImplementing_a_quality_management_framework.htm</a:t>
            </a:r>
            <a:endParaRPr lang="en-US" sz="1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700308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a:extLst>
              <a:ext uri="{FF2B5EF4-FFF2-40B4-BE49-F238E27FC236}">
                <a16:creationId xmlns:a16="http://schemas.microsoft.com/office/drawing/2014/main" id="{A1EC8271-28E6-42C2-ABB9-D08B91334180}"/>
              </a:ext>
            </a:extLst>
          </p:cNvPr>
          <p:cNvSpPr txBox="1">
            <a:spLocks noChangeArrowheads="1"/>
          </p:cNvSpPr>
          <p:nvPr/>
        </p:nvSpPr>
        <p:spPr>
          <a:xfrm>
            <a:off x="-1201783" y="0"/>
            <a:ext cx="10058400" cy="990600"/>
          </a:xfrm>
          <a:prstGeom prst="rect">
            <a:avLst/>
          </a:prstGeom>
        </p:spPr>
        <p:txBody>
          <a:bodyPr vert="horz" lIns="91440" tIns="45720" rIns="91440" bIns="45720" rtlCol="0" anchor="ctr">
            <a:noAutofit/>
          </a:bodyPr>
          <a:lstStyle>
            <a:lvl1pPr algn="ctr" defTabSz="685800" rtl="0" eaLnBrk="1" latinLnBrk="0" hangingPunct="1">
              <a:spcBef>
                <a:spcPct val="0"/>
              </a:spcBef>
              <a:buNone/>
              <a:defRPr sz="2250" kern="1200">
                <a:solidFill>
                  <a:srgbClr val="008080"/>
                </a:solidFill>
                <a:latin typeface="+mj-lt"/>
                <a:ea typeface="+mj-ea"/>
                <a:cs typeface="+mj-cs"/>
              </a:defRPr>
            </a:lvl1pPr>
          </a:lstStyle>
          <a:p>
            <a:pPr lvl="2" algn="ctr"/>
            <a:r>
              <a:rPr lang="en-US" sz="3200" b="1" dirty="0">
                <a:solidFill>
                  <a:srgbClr val="008080"/>
                </a:solidFill>
                <a:latin typeface="+mj-lt"/>
                <a:ea typeface="+mj-ea"/>
                <a:cs typeface="+mj-cs"/>
              </a:rPr>
              <a:t>United Nations National Quality Assurance Frameworks Manual for Official Statistics</a:t>
            </a:r>
            <a:endParaRPr lang="en-GB" sz="3200" b="1" dirty="0">
              <a:solidFill>
                <a:srgbClr val="008080"/>
              </a:solidFill>
              <a:latin typeface="+mj-lt"/>
              <a:ea typeface="+mj-ea"/>
              <a:cs typeface="+mj-cs"/>
            </a:endParaRPr>
          </a:p>
        </p:txBody>
      </p:sp>
      <p:pic>
        <p:nvPicPr>
          <p:cNvPr id="5" name="Picture 4">
            <a:extLst>
              <a:ext uri="{FF2B5EF4-FFF2-40B4-BE49-F238E27FC236}">
                <a16:creationId xmlns:a16="http://schemas.microsoft.com/office/drawing/2014/main" id="{02E0BF81-487A-4317-BA9B-9546BDEDD212}"/>
              </a:ext>
            </a:extLst>
          </p:cNvPr>
          <p:cNvPicPr>
            <a:picLocks noChangeAspect="1"/>
          </p:cNvPicPr>
          <p:nvPr/>
        </p:nvPicPr>
        <p:blipFill>
          <a:blip r:embed="rId2"/>
          <a:stretch>
            <a:fillRect/>
          </a:stretch>
        </p:blipFill>
        <p:spPr>
          <a:xfrm>
            <a:off x="3373196" y="3381105"/>
            <a:ext cx="5602447" cy="3476895"/>
          </a:xfrm>
          <a:prstGeom prst="rect">
            <a:avLst/>
          </a:prstGeom>
        </p:spPr>
      </p:pic>
      <p:pic>
        <p:nvPicPr>
          <p:cNvPr id="9" name="Picture 8">
            <a:extLst>
              <a:ext uri="{FF2B5EF4-FFF2-40B4-BE49-F238E27FC236}">
                <a16:creationId xmlns:a16="http://schemas.microsoft.com/office/drawing/2014/main" id="{72066F2C-4378-4880-AB4D-C0CFC1780260}"/>
              </a:ext>
            </a:extLst>
          </p:cNvPr>
          <p:cNvPicPr>
            <a:picLocks noChangeAspect="1"/>
          </p:cNvPicPr>
          <p:nvPr/>
        </p:nvPicPr>
        <p:blipFill>
          <a:blip r:embed="rId3"/>
          <a:stretch>
            <a:fillRect/>
          </a:stretch>
        </p:blipFill>
        <p:spPr>
          <a:xfrm>
            <a:off x="236651" y="3265715"/>
            <a:ext cx="2732931" cy="3448593"/>
          </a:xfrm>
          <a:prstGeom prst="rect">
            <a:avLst/>
          </a:prstGeom>
        </p:spPr>
      </p:pic>
      <p:sp>
        <p:nvSpPr>
          <p:cNvPr id="10" name="TextBox 9">
            <a:extLst>
              <a:ext uri="{FF2B5EF4-FFF2-40B4-BE49-F238E27FC236}">
                <a16:creationId xmlns:a16="http://schemas.microsoft.com/office/drawing/2014/main" id="{F1527E7C-3A91-4EFF-A115-103C5167CEC9}"/>
              </a:ext>
            </a:extLst>
          </p:cNvPr>
          <p:cNvSpPr txBox="1"/>
          <p:nvPr/>
        </p:nvSpPr>
        <p:spPr>
          <a:xfrm>
            <a:off x="0" y="1092389"/>
            <a:ext cx="9020431" cy="2153731"/>
          </a:xfrm>
          <a:prstGeom prst="rect">
            <a:avLst/>
          </a:prstGeom>
          <a:noFill/>
        </p:spPr>
        <p:txBody>
          <a:bodyPr wrap="square">
            <a:spAutoFit/>
          </a:bodyPr>
          <a:lstStyle/>
          <a:p>
            <a:pPr marL="0" marR="0" algn="just">
              <a:lnSpc>
                <a:spcPct val="107000"/>
              </a:lnSpc>
              <a:spcBef>
                <a:spcPts val="0"/>
              </a:spcBef>
              <a:spcAft>
                <a:spcPts val="800"/>
              </a:spcAft>
            </a:pPr>
            <a:r>
              <a:rPr lang="en-GB" sz="1800" dirty="0">
                <a:effectLst/>
                <a:latin typeface="Calibri" panose="020F0502020204030204" pitchFamily="34" charset="0"/>
                <a:ea typeface="Calibri" panose="020F0502020204030204" pitchFamily="34" charset="0"/>
              </a:rPr>
              <a:t>Chapter 6 of the National Quality Assurance Framework </a:t>
            </a:r>
            <a:r>
              <a:rPr lang="en-GB" sz="1800" dirty="0">
                <a:effectLst/>
                <a:latin typeface="Calibri" panose="020F0502020204030204" pitchFamily="34" charset="0"/>
                <a:ea typeface="Calibri" panose="020F0502020204030204" pitchFamily="34" charset="0"/>
                <a:cs typeface="Calibri" panose="020F0502020204030204" pitchFamily="34" charset="0"/>
              </a:rPr>
              <a:t>(UN NQAF) </a:t>
            </a:r>
            <a:r>
              <a:rPr lang="en-GB" sz="1800" dirty="0">
                <a:effectLst/>
                <a:latin typeface="Calibri" panose="020F0502020204030204" pitchFamily="34" charset="0"/>
                <a:ea typeface="Calibri" panose="020F0502020204030204" pitchFamily="34" charset="0"/>
              </a:rPr>
              <a:t>focuses upon </a:t>
            </a:r>
            <a:r>
              <a:rPr lang="en-GB" sz="1800" dirty="0">
                <a:solidFill>
                  <a:srgbClr val="FF0000"/>
                </a:solidFill>
                <a:effectLst/>
                <a:latin typeface="Calibri" panose="020F0502020204030204" pitchFamily="34" charset="0"/>
                <a:ea typeface="Calibri" panose="020F0502020204030204" pitchFamily="34" charset="0"/>
              </a:rPr>
              <a:t>implementation of quality assurance within a statistical system</a:t>
            </a:r>
            <a:r>
              <a:rPr lang="en-GB" sz="1800" dirty="0">
                <a:effectLst/>
                <a:latin typeface="Calibri" panose="020F0502020204030204" pitchFamily="34" charset="0"/>
                <a:ea typeface="Calibri" panose="020F0502020204030204" pitchFamily="34" charset="0"/>
              </a:rPr>
              <a:t>. Emphasis is put on the fact that </a:t>
            </a:r>
            <a:r>
              <a:rPr lang="en-GB" sz="1800" dirty="0">
                <a:solidFill>
                  <a:srgbClr val="FF0000"/>
                </a:solidFill>
                <a:effectLst/>
                <a:latin typeface="Calibri" panose="020F0502020204030204" pitchFamily="34" charset="0"/>
                <a:ea typeface="Calibri" panose="020F0502020204030204" pitchFamily="34" charset="0"/>
              </a:rPr>
              <a:t>such a system spans well beyond the NSO itself, and must include other producers of official statistics, typically, statistical units of government ministries, departments, agencies, and regional and local government offices</a:t>
            </a:r>
            <a:r>
              <a:rPr lang="en-GB" sz="1800" dirty="0">
                <a:effectLst/>
                <a:latin typeface="Calibri" panose="020F0502020204030204" pitchFamily="34" charset="0"/>
                <a:ea typeface="Calibri" panose="020F0502020204030204" pitchFamily="34" charset="0"/>
              </a:rPr>
              <a:t>. The harmonization of concepts, definitions, classifications and sampling frames is necessary. The upholding of confidentiality while striving for efficiency via data sharing agreements is also paramount. </a:t>
            </a: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081100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a:extLst>
              <a:ext uri="{FF2B5EF4-FFF2-40B4-BE49-F238E27FC236}">
                <a16:creationId xmlns:a16="http://schemas.microsoft.com/office/drawing/2014/main" id="{A1EC8271-28E6-42C2-ABB9-D08B91334180}"/>
              </a:ext>
            </a:extLst>
          </p:cNvPr>
          <p:cNvSpPr txBox="1">
            <a:spLocks noChangeArrowheads="1"/>
          </p:cNvSpPr>
          <p:nvPr/>
        </p:nvSpPr>
        <p:spPr>
          <a:xfrm>
            <a:off x="-1201783" y="0"/>
            <a:ext cx="10058400" cy="990600"/>
          </a:xfrm>
          <a:prstGeom prst="rect">
            <a:avLst/>
          </a:prstGeom>
        </p:spPr>
        <p:txBody>
          <a:bodyPr vert="horz" lIns="91440" tIns="45720" rIns="91440" bIns="45720" rtlCol="0" anchor="ctr">
            <a:noAutofit/>
          </a:bodyPr>
          <a:lstStyle>
            <a:lvl1pPr algn="ctr" defTabSz="685800" rtl="0" eaLnBrk="1" latinLnBrk="0" hangingPunct="1">
              <a:spcBef>
                <a:spcPct val="0"/>
              </a:spcBef>
              <a:buNone/>
              <a:defRPr sz="2250" kern="1200">
                <a:solidFill>
                  <a:srgbClr val="008080"/>
                </a:solidFill>
                <a:latin typeface="+mj-lt"/>
                <a:ea typeface="+mj-ea"/>
                <a:cs typeface="+mj-cs"/>
              </a:defRPr>
            </a:lvl1pPr>
          </a:lstStyle>
          <a:p>
            <a:pPr lvl="2" algn="ctr"/>
            <a:r>
              <a:rPr lang="en-US" sz="3200" b="1" dirty="0">
                <a:solidFill>
                  <a:srgbClr val="008080"/>
                </a:solidFill>
                <a:latin typeface="+mj-lt"/>
                <a:ea typeface="+mj-ea"/>
                <a:cs typeface="+mj-cs"/>
              </a:rPr>
              <a:t>United Nations National Quality Assurance Frameworks Manual for Official Statistics</a:t>
            </a:r>
            <a:endParaRPr lang="en-GB" sz="3200" b="1" dirty="0">
              <a:solidFill>
                <a:srgbClr val="008080"/>
              </a:solidFill>
              <a:latin typeface="+mj-lt"/>
              <a:ea typeface="+mj-ea"/>
              <a:cs typeface="+mj-cs"/>
            </a:endParaRPr>
          </a:p>
        </p:txBody>
      </p:sp>
      <p:sp>
        <p:nvSpPr>
          <p:cNvPr id="6" name="TextBox 5">
            <a:extLst>
              <a:ext uri="{FF2B5EF4-FFF2-40B4-BE49-F238E27FC236}">
                <a16:creationId xmlns:a16="http://schemas.microsoft.com/office/drawing/2014/main" id="{333EF87F-4E5C-46F5-9629-8024776236EF}"/>
              </a:ext>
            </a:extLst>
          </p:cNvPr>
          <p:cNvSpPr txBox="1"/>
          <p:nvPr/>
        </p:nvSpPr>
        <p:spPr>
          <a:xfrm>
            <a:off x="143690" y="1273630"/>
            <a:ext cx="8334103" cy="1200329"/>
          </a:xfrm>
          <a:prstGeom prst="rect">
            <a:avLst/>
          </a:prstGeom>
          <a:noFill/>
        </p:spPr>
        <p:txBody>
          <a:bodyPr wrap="square">
            <a:spAutoFit/>
          </a:bodyPr>
          <a:lstStyle/>
          <a:p>
            <a:pPr marL="0" marR="0">
              <a:spcBef>
                <a:spcPts val="0"/>
              </a:spcBef>
              <a:spcAft>
                <a:spcPts val="750"/>
              </a:spcAft>
            </a:pPr>
            <a:r>
              <a:rPr lang="en-US" sz="1800" dirty="0">
                <a:solidFill>
                  <a:srgbClr val="555555"/>
                </a:solidFill>
                <a:effectLst/>
                <a:latin typeface="Calibri" panose="020F0502020204030204" pitchFamily="34" charset="0"/>
                <a:ea typeface="Times New Roman" panose="02020603050405020304" pitchFamily="18" charset="0"/>
              </a:rPr>
              <a:t>A self-assessment checklist for </a:t>
            </a:r>
            <a:r>
              <a:rPr lang="en-US" sz="1800" dirty="0" err="1">
                <a:solidFill>
                  <a:srgbClr val="555555"/>
                </a:solidFill>
                <a:effectLst/>
                <a:latin typeface="Calibri" panose="020F0502020204030204" pitchFamily="34" charset="0"/>
                <a:ea typeface="Times New Roman" panose="02020603050405020304" pitchFamily="18" charset="0"/>
              </a:rPr>
              <a:t>organisations</a:t>
            </a:r>
            <a:r>
              <a:rPr lang="en-US" sz="1800" dirty="0">
                <a:solidFill>
                  <a:srgbClr val="555555"/>
                </a:solidFill>
                <a:effectLst/>
                <a:latin typeface="Calibri" panose="020F0502020204030204" pitchFamily="34" charset="0"/>
                <a:ea typeface="Times New Roman" panose="02020603050405020304" pitchFamily="18" charset="0"/>
              </a:rPr>
              <a:t>, based on the UN NQAF, can be accessed at </a:t>
            </a:r>
            <a:r>
              <a:rPr lang="en-US" sz="1800" u="sng" dirty="0">
                <a:solidFill>
                  <a:srgbClr val="000000"/>
                </a:solidFill>
                <a:effectLst/>
                <a:latin typeface="Calibri" panose="020F0502020204030204" pitchFamily="34" charset="0"/>
                <a:ea typeface="Times New Roman" panose="02020603050405020304" pitchFamily="18" charset="0"/>
                <a:hlinkClick r:id="rId2"/>
              </a:rPr>
              <a:t>https://unstats.un.org/unsd/methodology/dataquality/tools/</a:t>
            </a:r>
            <a:r>
              <a:rPr lang="en-US" sz="1800" dirty="0">
                <a:solidFill>
                  <a:srgbClr val="000000"/>
                </a:solidFill>
                <a:effectLst/>
                <a:latin typeface="Calibri" panose="020F0502020204030204" pitchFamily="34" charset="0"/>
                <a:ea typeface="Times New Roman" panose="02020603050405020304" pitchFamily="18" charset="0"/>
              </a:rPr>
              <a:t>. This tool </a:t>
            </a:r>
            <a:r>
              <a:rPr lang="en-US" sz="1800" dirty="0">
                <a:solidFill>
                  <a:srgbClr val="555555"/>
                </a:solidFill>
                <a:effectLst/>
                <a:latin typeface="Calibri" panose="020F0502020204030204" pitchFamily="34" charset="0"/>
                <a:ea typeface="Times New Roman" panose="02020603050405020304" pitchFamily="18" charset="0"/>
              </a:rPr>
              <a:t>can be used to: conduct quality assessments to identify improvement actions; provide initial assessments for learning purposes; or introduce staff members to quality assurance.</a:t>
            </a:r>
            <a:endParaRPr lang="en-US" sz="2000" dirty="0">
              <a:effectLst/>
              <a:latin typeface="Times New Roman" panose="02020603050405020304" pitchFamily="18" charset="0"/>
              <a:ea typeface="Times New Roman" panose="02020603050405020304" pitchFamily="18" charset="0"/>
            </a:endParaRPr>
          </a:p>
        </p:txBody>
      </p:sp>
      <p:pic>
        <p:nvPicPr>
          <p:cNvPr id="4" name="Picture 3">
            <a:extLst>
              <a:ext uri="{FF2B5EF4-FFF2-40B4-BE49-F238E27FC236}">
                <a16:creationId xmlns:a16="http://schemas.microsoft.com/office/drawing/2014/main" id="{C8849561-7A13-4EC2-BD86-F47A93DF37C0}"/>
              </a:ext>
            </a:extLst>
          </p:cNvPr>
          <p:cNvPicPr>
            <a:picLocks noChangeAspect="1"/>
          </p:cNvPicPr>
          <p:nvPr/>
        </p:nvPicPr>
        <p:blipFill>
          <a:blip r:embed="rId3"/>
          <a:stretch>
            <a:fillRect/>
          </a:stretch>
        </p:blipFill>
        <p:spPr>
          <a:xfrm>
            <a:off x="143690" y="2571355"/>
            <a:ext cx="8686800" cy="4286645"/>
          </a:xfrm>
          <a:prstGeom prst="rect">
            <a:avLst/>
          </a:prstGeom>
        </p:spPr>
      </p:pic>
    </p:spTree>
    <p:extLst>
      <p:ext uri="{BB962C8B-B14F-4D97-AF65-F5344CB8AC3E}">
        <p14:creationId xmlns:p14="http://schemas.microsoft.com/office/powerpoint/2010/main" val="912017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8214" y="1175636"/>
            <a:ext cx="8293024" cy="3964932"/>
          </a:xfrm>
          <a:prstGeom prst="rect">
            <a:avLst/>
          </a:prstGeom>
        </p:spPr>
        <p:txBody>
          <a:bodyPr wrap="square">
            <a:spAutoFit/>
          </a:bodyPr>
          <a:lstStyle/>
          <a:p>
            <a:pPr algn="just">
              <a:lnSpc>
                <a:spcPct val="115000"/>
              </a:lnSpc>
              <a:spcAft>
                <a:spcPts val="0"/>
              </a:spcAft>
            </a:pPr>
            <a:r>
              <a:rPr lang="en-GB" sz="2000" dirty="0">
                <a:latin typeface="Calibri" panose="020F0502020204030204" pitchFamily="34" charset="0"/>
                <a:ea typeface="Calibri" panose="020F0502020204030204" pitchFamily="34" charset="0"/>
                <a:cs typeface="Calibri" panose="020F0502020204030204" pitchFamily="34" charset="0"/>
              </a:rPr>
              <a:t>1.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Relevance</a:t>
            </a:r>
            <a:r>
              <a:rPr lang="en-GB" sz="2000" dirty="0">
                <a:latin typeface="Calibri" panose="020F0502020204030204" pitchFamily="34" charset="0"/>
                <a:ea typeface="Calibri" panose="020F0502020204030204" pitchFamily="34" charset="0"/>
                <a:cs typeface="Calibri" panose="020F0502020204030204" pitchFamily="34" charset="0"/>
              </a:rPr>
              <a:t>, considers the coverage and contents of the needed information;</a:t>
            </a:r>
            <a:endParaRPr lang="en-GB"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n-GB" sz="2000" dirty="0">
                <a:latin typeface="Calibri" panose="020F0502020204030204" pitchFamily="34" charset="0"/>
                <a:ea typeface="Calibri" panose="020F0502020204030204" pitchFamily="34" charset="0"/>
                <a:cs typeface="Calibri" panose="020F0502020204030204" pitchFamily="34" charset="0"/>
              </a:rPr>
              <a:t>2.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Accuracy</a:t>
            </a:r>
            <a:r>
              <a:rPr lang="en-GB" sz="2000" dirty="0">
                <a:latin typeface="Calibri" panose="020F0502020204030204" pitchFamily="34" charset="0"/>
                <a:ea typeface="Calibri" panose="020F0502020204030204" pitchFamily="34" charset="0"/>
                <a:cs typeface="Calibri" panose="020F0502020204030204" pitchFamily="34" charset="0"/>
              </a:rPr>
              <a:t>, is ‘The closeness between an estimated result and the (unknown) true value';</a:t>
            </a:r>
            <a:endParaRPr lang="en-GB"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n-GB" sz="2000" dirty="0">
                <a:latin typeface="Calibri" panose="020F0502020204030204" pitchFamily="34" charset="0"/>
                <a:ea typeface="Calibri" panose="020F0502020204030204" pitchFamily="34" charset="0"/>
                <a:cs typeface="Calibri" panose="020F0502020204030204" pitchFamily="34" charset="0"/>
              </a:rPr>
              <a:t>3.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Timelines and punctuality</a:t>
            </a:r>
            <a:r>
              <a:rPr lang="en-GB" sz="2000" dirty="0">
                <a:latin typeface="Calibri" panose="020F0502020204030204" pitchFamily="34" charset="0"/>
                <a:ea typeface="Calibri" panose="020F0502020204030204" pitchFamily="34" charset="0"/>
                <a:cs typeface="Calibri" panose="020F0502020204030204" pitchFamily="34" charset="0"/>
              </a:rPr>
              <a:t>, is the time-lapse between the publication of data and referred period</a:t>
            </a:r>
            <a:endParaRPr lang="en-GB"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n-GB" sz="2000" dirty="0">
                <a:latin typeface="Calibri" panose="020F0502020204030204" pitchFamily="34" charset="0"/>
                <a:ea typeface="Calibri" panose="020F0502020204030204" pitchFamily="34" charset="0"/>
                <a:cs typeface="Calibri" panose="020F0502020204030204" pitchFamily="34" charset="0"/>
              </a:rPr>
              <a:t>4.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Accessibility and clarity</a:t>
            </a:r>
            <a:r>
              <a:rPr lang="en-GB" sz="2000" dirty="0">
                <a:latin typeface="Calibri" panose="020F0502020204030204" pitchFamily="34" charset="0"/>
                <a:ea typeface="Calibri" panose="020F0502020204030204" pitchFamily="34" charset="0"/>
                <a:cs typeface="Calibri" panose="020F0502020204030204" pitchFamily="34" charset="0"/>
              </a:rPr>
              <a:t>, refer to clarity of metadata; easiness of users to understand the data;</a:t>
            </a:r>
            <a:endParaRPr lang="en-GB"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n-GB" sz="2000" dirty="0">
                <a:latin typeface="Calibri" panose="020F0502020204030204" pitchFamily="34" charset="0"/>
                <a:ea typeface="Calibri" panose="020F0502020204030204" pitchFamily="34" charset="0"/>
                <a:cs typeface="Calibri" panose="020F0502020204030204" pitchFamily="34" charset="0"/>
              </a:rPr>
              <a:t>5.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Comparability</a:t>
            </a:r>
            <a:r>
              <a:rPr lang="en-GB" sz="2000" dirty="0">
                <a:latin typeface="Calibri" panose="020F0502020204030204" pitchFamily="34" charset="0"/>
                <a:ea typeface="Calibri" panose="020F0502020204030204" pitchFamily="34" charset="0"/>
                <a:cs typeface="Calibri" panose="020F0502020204030204" pitchFamily="34" charset="0"/>
              </a:rPr>
              <a:t>, is 'the degree to which data can be compared over time and domain', spatial domains include sub-national, national and international; </a:t>
            </a:r>
            <a:endParaRPr lang="en-GB"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n-GB" sz="2000" dirty="0">
                <a:latin typeface="Calibri" panose="020F0502020204030204" pitchFamily="34" charset="0"/>
                <a:ea typeface="Calibri" panose="020F0502020204030204" pitchFamily="34" charset="0"/>
                <a:cs typeface="Calibri" panose="020F0502020204030204" pitchFamily="34" charset="0"/>
              </a:rPr>
              <a:t>6.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Coherence</a:t>
            </a:r>
            <a:r>
              <a:rPr lang="en-GB" sz="2000" dirty="0">
                <a:latin typeface="Calibri" panose="020F0502020204030204" pitchFamily="34" charset="0"/>
                <a:ea typeface="Calibri" panose="020F0502020204030204" pitchFamily="34" charset="0"/>
                <a:cs typeface="Calibri" panose="020F0502020204030204" pitchFamily="34" charset="0"/>
              </a:rPr>
              <a:t>, is 'the degree to which data derived from different sources or methods produce similar output.</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AutoShape 2"/>
          <p:cNvSpPr txBox="1">
            <a:spLocks noChangeArrowheads="1"/>
          </p:cNvSpPr>
          <p:nvPr/>
        </p:nvSpPr>
        <p:spPr>
          <a:xfrm>
            <a:off x="261252" y="185036"/>
            <a:ext cx="8066319" cy="990600"/>
          </a:xfrm>
          <a:prstGeom prst="rect">
            <a:avLst/>
          </a:prstGeom>
        </p:spPr>
        <p:txBody>
          <a:bodyPr vert="horz" lIns="91440" tIns="45720" rIns="91440" bIns="45720" rtlCol="0" anchor="ctr">
            <a:noAutofit/>
          </a:bodyPr>
          <a:lstStyle>
            <a:lvl1pPr algn="ctr" defTabSz="685800" rtl="0" eaLnBrk="1" latinLnBrk="0" hangingPunct="1">
              <a:spcBef>
                <a:spcPct val="0"/>
              </a:spcBef>
              <a:buNone/>
              <a:defRPr sz="2250" kern="1200">
                <a:solidFill>
                  <a:srgbClr val="008080"/>
                </a:solidFill>
                <a:latin typeface="+mj-lt"/>
                <a:ea typeface="+mj-ea"/>
                <a:cs typeface="+mj-cs"/>
              </a:defRPr>
            </a:lvl1pPr>
          </a:lstStyle>
          <a:p>
            <a:pPr lvl="2" algn="ctr"/>
            <a:r>
              <a:rPr lang="en-GB" sz="3100" b="1" dirty="0">
                <a:solidFill>
                  <a:srgbClr val="008080"/>
                </a:solidFill>
                <a:latin typeface="+mj-lt"/>
                <a:ea typeface="+mj-ea"/>
                <a:cs typeface="+mj-cs"/>
              </a:rPr>
              <a:t>Six Quality Dimensions of official statistics </a:t>
            </a:r>
          </a:p>
        </p:txBody>
      </p:sp>
      <p:sp>
        <p:nvSpPr>
          <p:cNvPr id="4" name="Rectangle 3"/>
          <p:cNvSpPr/>
          <p:nvPr/>
        </p:nvSpPr>
        <p:spPr>
          <a:xfrm>
            <a:off x="408214" y="6418269"/>
            <a:ext cx="7307039" cy="369332"/>
          </a:xfrm>
          <a:prstGeom prst="rect">
            <a:avLst/>
          </a:prstGeom>
        </p:spPr>
        <p:txBody>
          <a:bodyPr wrap="square">
            <a:spAutoFit/>
          </a:bodyPr>
          <a:lstStyle/>
          <a:p>
            <a:r>
              <a:rPr lang="en-GB" dirty="0">
                <a:latin typeface="Calibri" panose="020F0502020204030204" pitchFamily="34" charset="0"/>
                <a:ea typeface="Arial" panose="020B0604020202020204" pitchFamily="34" charset="0"/>
                <a:cs typeface="Arial" panose="020B0604020202020204" pitchFamily="34" charset="0"/>
              </a:rPr>
              <a:t>European Statistical System  (</a:t>
            </a:r>
            <a:r>
              <a:rPr lang="en-GB" u="sng" dirty="0">
                <a:solidFill>
                  <a:srgbClr val="0000FF"/>
                </a:solidFill>
                <a:latin typeface="Calibri" panose="020F0502020204030204" pitchFamily="34" charset="0"/>
                <a:ea typeface="Arial" panose="020B0604020202020204" pitchFamily="34" charset="0"/>
                <a:cs typeface="Arial" panose="020B0604020202020204" pitchFamily="34" charset="0"/>
                <a:hlinkClick r:id="rId2"/>
              </a:rPr>
              <a:t>http://epp.eurostat.ec.europa.eu</a:t>
            </a:r>
            <a:r>
              <a:rPr lang="en-GB" dirty="0">
                <a:latin typeface="Calibri" panose="020F0502020204030204" pitchFamily="34" charset="0"/>
                <a:ea typeface="Arial" panose="020B0604020202020204" pitchFamily="34" charset="0"/>
                <a:cs typeface="Arial" panose="020B0604020202020204" pitchFamily="34" charset="0"/>
              </a:rPr>
              <a:t>)</a:t>
            </a:r>
            <a:endParaRPr lang="en-GB" dirty="0"/>
          </a:p>
        </p:txBody>
      </p:sp>
    </p:spTree>
    <p:extLst>
      <p:ext uri="{BB962C8B-B14F-4D97-AF65-F5344CB8AC3E}">
        <p14:creationId xmlns:p14="http://schemas.microsoft.com/office/powerpoint/2010/main" val="3259510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AutoShape 2">
            <a:extLst>
              <a:ext uri="{FF2B5EF4-FFF2-40B4-BE49-F238E27FC236}">
                <a16:creationId xmlns:a16="http://schemas.microsoft.com/office/drawing/2014/main" id="{EFDF735B-8EAC-4A7C-85BB-71F2B0E5C300}"/>
              </a:ext>
            </a:extLst>
          </p:cNvPr>
          <p:cNvSpPr txBox="1">
            <a:spLocks noChangeArrowheads="1"/>
          </p:cNvSpPr>
          <p:nvPr/>
        </p:nvSpPr>
        <p:spPr>
          <a:xfrm>
            <a:off x="0" y="0"/>
            <a:ext cx="9144000" cy="1121251"/>
          </a:xfrm>
          <a:prstGeom prst="rect">
            <a:avLst/>
          </a:prstGeom>
        </p:spPr>
        <p:txBody>
          <a:bodyPr vert="horz" lIns="91440" tIns="45720" rIns="91440" bIns="45720" rtlCol="0" anchor="ctr">
            <a:normAutofit fontScale="92500" lnSpcReduction="10000"/>
          </a:bodyPr>
          <a:lstStyle>
            <a:lvl1pPr algn="ctr" defTabSz="685800" rtl="0" eaLnBrk="1" latinLnBrk="0" hangingPunct="1">
              <a:spcBef>
                <a:spcPct val="0"/>
              </a:spcBef>
              <a:buNone/>
              <a:defRPr sz="2250" kern="1200">
                <a:solidFill>
                  <a:srgbClr val="008080"/>
                </a:solidFill>
                <a:latin typeface="+mj-lt"/>
                <a:ea typeface="+mj-ea"/>
                <a:cs typeface="+mj-cs"/>
              </a:defRPr>
            </a:lvl1pPr>
          </a:lstStyle>
          <a:p>
            <a:pPr lvl="2" algn="ctr"/>
            <a:r>
              <a:rPr lang="en-GB" sz="4000" b="1" dirty="0">
                <a:solidFill>
                  <a:srgbClr val="008080"/>
                </a:solidFill>
                <a:latin typeface="+mj-lt"/>
                <a:ea typeface="+mj-ea"/>
                <a:cs typeface="+mj-cs"/>
              </a:rPr>
              <a:t>Quality in the Implementation guidelines for the Global Set</a:t>
            </a:r>
          </a:p>
        </p:txBody>
      </p:sp>
      <p:sp>
        <p:nvSpPr>
          <p:cNvPr id="4" name="TextBox 3">
            <a:extLst>
              <a:ext uri="{FF2B5EF4-FFF2-40B4-BE49-F238E27FC236}">
                <a16:creationId xmlns:a16="http://schemas.microsoft.com/office/drawing/2014/main" id="{029BB9C3-6B90-4A51-ADFA-E213254AE5A9}"/>
              </a:ext>
            </a:extLst>
          </p:cNvPr>
          <p:cNvSpPr txBox="1"/>
          <p:nvPr/>
        </p:nvSpPr>
        <p:spPr>
          <a:xfrm>
            <a:off x="156754" y="1068095"/>
            <a:ext cx="8608423" cy="1264642"/>
          </a:xfrm>
          <a:prstGeom prst="rect">
            <a:avLst/>
          </a:prstGeom>
          <a:noFill/>
        </p:spPr>
        <p:txBody>
          <a:bodyPr wrap="square">
            <a:spAutoFit/>
          </a:bodyPr>
          <a:lstStyle/>
          <a:p>
            <a:pPr marR="0" lvl="0" rtl="0">
              <a:lnSpc>
                <a:spcPct val="107000"/>
              </a:lnSpc>
              <a:spcBef>
                <a:spcPts val="0"/>
              </a:spcBef>
              <a:spcAft>
                <a:spcPts val="1200"/>
              </a:spcAft>
            </a:pPr>
            <a:r>
              <a:rPr lang="en-GB" sz="1800" b="1" dirty="0">
                <a:effectLst/>
                <a:latin typeface="Calibri" panose="020F0502020204030204" pitchFamily="34" charset="0"/>
                <a:ea typeface="Calibri" panose="020F0502020204030204" pitchFamily="34" charset="0"/>
                <a:cs typeface="Calibri" panose="020F0502020204030204" pitchFamily="34" charset="0"/>
              </a:rPr>
              <a:t>For the MRV transparency process, usually countries are responsible for organizing their quality assurance framework (QA/QC). You can check the IPCC 2006 guidelines</a:t>
            </a:r>
            <a:r>
              <a:rPr lang="en-GB" sz="1800" dirty="0">
                <a:effectLst/>
                <a:latin typeface="Calibri" panose="020F0502020204030204" pitchFamily="34" charset="0"/>
                <a:ea typeface="Calibri" panose="020F0502020204030204" pitchFamily="34" charset="0"/>
                <a:cs typeface="Calibri" panose="020F0502020204030204" pitchFamily="34" charset="0"/>
              </a:rPr>
              <a:t> – section 1 General issues where you should find a chapter on QA/QC guidance. QA at national level; QC at international. </a:t>
            </a:r>
            <a:endParaRPr lang="en-US" sz="1800" dirty="0">
              <a:effectLst/>
              <a:latin typeface="Calibri" panose="020F0502020204030204" pitchFamily="34" charset="0"/>
              <a:ea typeface="Calibri" panose="020F0502020204030204" pitchFamily="34" charset="0"/>
            </a:endParaRPr>
          </a:p>
        </p:txBody>
      </p:sp>
      <p:pic>
        <p:nvPicPr>
          <p:cNvPr id="5" name="Picture 4">
            <a:extLst>
              <a:ext uri="{FF2B5EF4-FFF2-40B4-BE49-F238E27FC236}">
                <a16:creationId xmlns:a16="http://schemas.microsoft.com/office/drawing/2014/main" id="{A1F9232D-8F00-41C9-B8DD-7383760D7B40}"/>
              </a:ext>
            </a:extLst>
          </p:cNvPr>
          <p:cNvPicPr>
            <a:picLocks noChangeAspect="1"/>
          </p:cNvPicPr>
          <p:nvPr/>
        </p:nvPicPr>
        <p:blipFill>
          <a:blip r:embed="rId3"/>
          <a:stretch>
            <a:fillRect/>
          </a:stretch>
        </p:blipFill>
        <p:spPr>
          <a:xfrm>
            <a:off x="156754" y="2390503"/>
            <a:ext cx="2312126" cy="3274105"/>
          </a:xfrm>
          <a:prstGeom prst="rect">
            <a:avLst/>
          </a:prstGeom>
          <a:ln>
            <a:solidFill>
              <a:schemeClr val="accent1"/>
            </a:solidFill>
          </a:ln>
        </p:spPr>
      </p:pic>
      <p:sp>
        <p:nvSpPr>
          <p:cNvPr id="7" name="TextBox 6">
            <a:extLst>
              <a:ext uri="{FF2B5EF4-FFF2-40B4-BE49-F238E27FC236}">
                <a16:creationId xmlns:a16="http://schemas.microsoft.com/office/drawing/2014/main" id="{161C6492-8D8E-4987-AD9C-E7FB18C4D783}"/>
              </a:ext>
            </a:extLst>
          </p:cNvPr>
          <p:cNvSpPr txBox="1"/>
          <p:nvPr/>
        </p:nvSpPr>
        <p:spPr>
          <a:xfrm>
            <a:off x="17538" y="5802197"/>
            <a:ext cx="4715690" cy="369332"/>
          </a:xfrm>
          <a:prstGeom prst="rect">
            <a:avLst/>
          </a:prstGeom>
          <a:noFill/>
        </p:spPr>
        <p:txBody>
          <a:bodyPr wrap="square">
            <a:spAutoFit/>
          </a:bodyPr>
          <a:lstStyle/>
          <a:p>
            <a:r>
              <a:rPr lang="fr-FR" dirty="0">
                <a:hlinkClick r:id="rId4"/>
              </a:rPr>
              <a:t>Publications - IPCC-TFI (iges.or.jp)</a:t>
            </a:r>
            <a:endParaRPr lang="en-US" dirty="0"/>
          </a:p>
        </p:txBody>
      </p:sp>
      <p:sp>
        <p:nvSpPr>
          <p:cNvPr id="9" name="TextBox 8">
            <a:extLst>
              <a:ext uri="{FF2B5EF4-FFF2-40B4-BE49-F238E27FC236}">
                <a16:creationId xmlns:a16="http://schemas.microsoft.com/office/drawing/2014/main" id="{AEDBD3A7-8A25-4EED-9A51-4E9CF426D6C7}"/>
              </a:ext>
            </a:extLst>
          </p:cNvPr>
          <p:cNvSpPr txBox="1"/>
          <p:nvPr/>
        </p:nvSpPr>
        <p:spPr>
          <a:xfrm>
            <a:off x="2625633" y="2332737"/>
            <a:ext cx="6250578" cy="646331"/>
          </a:xfrm>
          <a:prstGeom prst="rect">
            <a:avLst/>
          </a:prstGeom>
          <a:noFill/>
        </p:spPr>
        <p:txBody>
          <a:bodyPr wrap="square">
            <a:spAutoFit/>
          </a:bodyPr>
          <a:lstStyle/>
          <a:p>
            <a:r>
              <a:rPr lang="en-US" dirty="0"/>
              <a:t>CHAPTER 6: QUALITY ASSURANCE / QUALITY CONTROL AND VERIFICATION </a:t>
            </a:r>
          </a:p>
        </p:txBody>
      </p:sp>
      <p:pic>
        <p:nvPicPr>
          <p:cNvPr id="13" name="Picture 12">
            <a:extLst>
              <a:ext uri="{FF2B5EF4-FFF2-40B4-BE49-F238E27FC236}">
                <a16:creationId xmlns:a16="http://schemas.microsoft.com/office/drawing/2014/main" id="{1139C20F-0E03-452F-8DB0-BB4F93CCDC07}"/>
              </a:ext>
            </a:extLst>
          </p:cNvPr>
          <p:cNvPicPr>
            <a:picLocks noChangeAspect="1"/>
          </p:cNvPicPr>
          <p:nvPr/>
        </p:nvPicPr>
        <p:blipFill>
          <a:blip r:embed="rId5"/>
          <a:stretch>
            <a:fillRect/>
          </a:stretch>
        </p:blipFill>
        <p:spPr>
          <a:xfrm>
            <a:off x="2823140" y="2956436"/>
            <a:ext cx="4229237" cy="2921420"/>
          </a:xfrm>
          <a:prstGeom prst="rect">
            <a:avLst/>
          </a:prstGeom>
        </p:spPr>
      </p:pic>
      <p:sp>
        <p:nvSpPr>
          <p:cNvPr id="15" name="TextBox 14">
            <a:extLst>
              <a:ext uri="{FF2B5EF4-FFF2-40B4-BE49-F238E27FC236}">
                <a16:creationId xmlns:a16="http://schemas.microsoft.com/office/drawing/2014/main" id="{24778F92-2C47-4B1B-A22C-7399A2F32D33}"/>
              </a:ext>
            </a:extLst>
          </p:cNvPr>
          <p:cNvSpPr txBox="1"/>
          <p:nvPr/>
        </p:nvSpPr>
        <p:spPr>
          <a:xfrm>
            <a:off x="3320716" y="5980349"/>
            <a:ext cx="4849827" cy="646331"/>
          </a:xfrm>
          <a:prstGeom prst="rect">
            <a:avLst/>
          </a:prstGeom>
          <a:noFill/>
        </p:spPr>
        <p:txBody>
          <a:bodyPr wrap="square">
            <a:spAutoFit/>
          </a:bodyPr>
          <a:lstStyle/>
          <a:p>
            <a:r>
              <a:rPr lang="en-US" dirty="0">
                <a:hlinkClick r:id="rId6"/>
              </a:rPr>
              <a:t>Microsoft Word - V1_Ch6_QA_QC_final_v2.doc (iges.or.jp)</a:t>
            </a:r>
            <a:endParaRPr lang="en-US" dirty="0"/>
          </a:p>
        </p:txBody>
      </p:sp>
      <p:pic>
        <p:nvPicPr>
          <p:cNvPr id="17" name="Picture 16">
            <a:extLst>
              <a:ext uri="{FF2B5EF4-FFF2-40B4-BE49-F238E27FC236}">
                <a16:creationId xmlns:a16="http://schemas.microsoft.com/office/drawing/2014/main" id="{43ED22BD-A159-4A1D-8732-A1DBDFF14187}"/>
              </a:ext>
            </a:extLst>
          </p:cNvPr>
          <p:cNvPicPr>
            <a:picLocks noChangeAspect="1"/>
          </p:cNvPicPr>
          <p:nvPr/>
        </p:nvPicPr>
        <p:blipFill>
          <a:blip r:embed="rId7"/>
          <a:stretch>
            <a:fillRect/>
          </a:stretch>
        </p:blipFill>
        <p:spPr>
          <a:xfrm>
            <a:off x="4983478" y="3429000"/>
            <a:ext cx="5328480" cy="2286687"/>
          </a:xfrm>
          <a:prstGeom prst="rect">
            <a:avLst/>
          </a:prstGeom>
        </p:spPr>
      </p:pic>
    </p:spTree>
    <p:extLst>
      <p:ext uri="{BB962C8B-B14F-4D97-AF65-F5344CB8AC3E}">
        <p14:creationId xmlns:p14="http://schemas.microsoft.com/office/powerpoint/2010/main" val="1013667432"/>
      </p:ext>
    </p:extLst>
  </p:cSld>
  <p:clrMapOvr>
    <a:masterClrMapping/>
  </p:clrMapOvr>
</p:sld>
</file>

<file path=ppt/theme/theme1.xml><?xml version="1.0" encoding="utf-8"?>
<a:theme xmlns:a="http://schemas.openxmlformats.org/drawingml/2006/main" name="Theme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ec07db8-52c1-4dac-bfc9-69c6002d1ead" xsi:nil="true"/>
    <lcf76f155ced4ddcb4097134ff3c332f xmlns="fc324f8e-c367-4552-ac84-3cb58e6ddd2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0E44B3155D93548BFB5D9868DE50590" ma:contentTypeVersion="10" ma:contentTypeDescription="Create a new document." ma:contentTypeScope="" ma:versionID="7e22a306aac618458f692aab763351e1">
  <xsd:schema xmlns:xsd="http://www.w3.org/2001/XMLSchema" xmlns:xs="http://www.w3.org/2001/XMLSchema" xmlns:p="http://schemas.microsoft.com/office/2006/metadata/properties" xmlns:ns2="fc324f8e-c367-4552-ac84-3cb58e6ddd25" xmlns:ns3="fec07db8-52c1-4dac-bfc9-69c6002d1ead" targetNamespace="http://schemas.microsoft.com/office/2006/metadata/properties" ma:root="true" ma:fieldsID="c532f6df4ff4ad0be441253dffe1b410" ns2:_="" ns3:_="">
    <xsd:import namespace="fc324f8e-c367-4552-ac84-3cb58e6ddd25"/>
    <xsd:import namespace="fec07db8-52c1-4dac-bfc9-69c6002d1ea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324f8e-c367-4552-ac84-3cb58e6ddd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c07db8-52c1-4dac-bfc9-69c6002d1ead"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b745c902-9f8f-456d-acdd-58310ffb86c0}" ma:internalName="TaxCatchAll" ma:showField="CatchAllData" ma:web="fec07db8-52c1-4dac-bfc9-69c6002d1ead">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1AC7876-09F4-4634-9757-5DE6D1AAD853}">
  <ds:schemaRefs>
    <ds:schemaRef ds:uri="http://schemas.microsoft.com/office/2006/metadata/properties"/>
    <ds:schemaRef ds:uri="http://schemas.microsoft.com/office/infopath/2007/PartnerControls"/>
    <ds:schemaRef ds:uri="fec07db8-52c1-4dac-bfc9-69c6002d1ead"/>
    <ds:schemaRef ds:uri="fc324f8e-c367-4552-ac84-3cb58e6ddd25"/>
  </ds:schemaRefs>
</ds:datastoreItem>
</file>

<file path=customXml/itemProps2.xml><?xml version="1.0" encoding="utf-8"?>
<ds:datastoreItem xmlns:ds="http://schemas.openxmlformats.org/officeDocument/2006/customXml" ds:itemID="{633D4996-CFA8-42BE-BFF1-1B60241492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324f8e-c367-4552-ac84-3cb58e6ddd25"/>
    <ds:schemaRef ds:uri="fec07db8-52c1-4dac-bfc9-69c6002d1e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5A6BE25-6B8E-46E0-95D6-3A2FC2C837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3158</TotalTime>
  <Words>2097</Words>
  <Application>Microsoft Office PowerPoint</Application>
  <PresentationFormat>On-screen Show (4:3)</PresentationFormat>
  <Paragraphs>70</Paragraphs>
  <Slides>13</Slides>
  <Notes>3</Notes>
  <HiddenSlides>1</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Arial</vt:lpstr>
      <vt:lpstr>Barmeno</vt:lpstr>
      <vt:lpstr>Calibri</vt:lpstr>
      <vt:lpstr>MyriadPro-SemiCn</vt:lpstr>
      <vt:lpstr>MyriadPro-SemiCnIt</vt:lpstr>
      <vt:lpstr>Symbol</vt:lpstr>
      <vt:lpstr>Tahoma</vt:lpstr>
      <vt:lpstr>Times New Roman</vt:lpstr>
      <vt:lpstr>Wingdings</vt:lpstr>
      <vt:lpstr>Theme4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 10 Project: Implementation of FDES</dc:title>
  <dc:creator>Marcus Newbury</dc:creator>
  <cp:lastModifiedBy>Samuel Opiyo</cp:lastModifiedBy>
  <cp:revision>218</cp:revision>
  <cp:lastPrinted>2019-10-31T20:32:31Z</cp:lastPrinted>
  <dcterms:created xsi:type="dcterms:W3CDTF">2018-02-27T21:07:50Z</dcterms:created>
  <dcterms:modified xsi:type="dcterms:W3CDTF">2024-01-03T06:18:03Z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0x010100D0E44B3155D93548BFB5D9868DE50590</vt:lpwstr>
  </property>
</Properties>
</file>