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2"/>
  </p:notesMasterIdLst>
  <p:sldIdLst>
    <p:sldId id="256" r:id="rId5"/>
    <p:sldId id="672" r:id="rId6"/>
    <p:sldId id="677" r:id="rId7"/>
    <p:sldId id="259" r:id="rId8"/>
    <p:sldId id="557" r:id="rId9"/>
    <p:sldId id="669" r:id="rId10"/>
    <p:sldId id="258" r:id="rId11"/>
    <p:sldId id="680" r:id="rId12"/>
    <p:sldId id="668" r:id="rId13"/>
    <p:sldId id="267" r:id="rId14"/>
    <p:sldId id="681" r:id="rId15"/>
    <p:sldId id="631" r:id="rId16"/>
    <p:sldId id="671" r:id="rId17"/>
    <p:sldId id="263" r:id="rId18"/>
    <p:sldId id="264" r:id="rId19"/>
    <p:sldId id="265" r:id="rId20"/>
    <p:sldId id="39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C762F8-FD20-4257-A6B6-9924D55E1445}" v="4" dt="2023-10-30T12:47:45.6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94660"/>
  </p:normalViewPr>
  <p:slideViewPr>
    <p:cSldViewPr snapToGrid="0">
      <p:cViewPr varScale="1">
        <p:scale>
          <a:sx n="82" d="100"/>
          <a:sy n="82" d="100"/>
        </p:scale>
        <p:origin x="1277"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JM"/>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5CCB77-7606-4DBE-86B3-FF05F7A3537F}" type="datetimeFigureOut">
              <a:rPr lang="en-JM" smtClean="0"/>
              <a:t>3/1/2024</a:t>
            </a:fld>
            <a:endParaRPr lang="en-JM"/>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JM"/>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JM"/>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JM"/>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162BA2-2878-4D21-8ABB-C741BC903AB6}" type="slidenum">
              <a:rPr lang="en-JM" smtClean="0"/>
              <a:t>‹#›</a:t>
            </a:fld>
            <a:endParaRPr lang="en-JM"/>
          </a:p>
        </p:txBody>
      </p:sp>
    </p:spTree>
    <p:extLst>
      <p:ext uri="{BB962C8B-B14F-4D97-AF65-F5344CB8AC3E}">
        <p14:creationId xmlns:p14="http://schemas.microsoft.com/office/powerpoint/2010/main" val="3650108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lvl="0"/>
            <a:endParaRPr lang="en-JM" dirty="0"/>
          </a:p>
        </p:txBody>
      </p:sp>
      <p:sp>
        <p:nvSpPr>
          <p:cNvPr id="4" name="Slide Number Placeholder 3"/>
          <p:cNvSpPr>
            <a:spLocks noGrp="1"/>
          </p:cNvSpPr>
          <p:nvPr>
            <p:ph type="sldNum" sz="quarter" idx="10"/>
          </p:nvPr>
        </p:nvSpPr>
        <p:spPr/>
        <p:txBody>
          <a:bodyPr/>
          <a:lstStyle/>
          <a:p>
            <a:fld id="{5B162BA2-2878-4D21-8ABB-C741BC903AB6}" type="slidenum">
              <a:rPr lang="en-JM" smtClean="0"/>
              <a:t>1</a:t>
            </a:fld>
            <a:endParaRPr lang="en-JM"/>
          </a:p>
        </p:txBody>
      </p:sp>
    </p:spTree>
    <p:extLst>
      <p:ext uri="{BB962C8B-B14F-4D97-AF65-F5344CB8AC3E}">
        <p14:creationId xmlns:p14="http://schemas.microsoft.com/office/powerpoint/2010/main" val="142037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endParaRPr lang="en-US" sz="1800" dirty="0">
              <a:effectLst/>
              <a:latin typeface="Calibri" panose="020F0502020204030204" pitchFamily="34" charset="0"/>
              <a:ea typeface="DengXian" panose="02010600030101010101" pitchFamily="2" charset="-122"/>
              <a:cs typeface="Arial" panose="020B0604020202020204" pitchFamily="34" charset="0"/>
            </a:endParaRPr>
          </a:p>
        </p:txBody>
      </p:sp>
      <p:sp>
        <p:nvSpPr>
          <p:cNvPr id="4" name="Slide Number Placeholder 3"/>
          <p:cNvSpPr>
            <a:spLocks noGrp="1"/>
          </p:cNvSpPr>
          <p:nvPr>
            <p:ph type="sldNum" sz="quarter" idx="5"/>
          </p:nvPr>
        </p:nvSpPr>
        <p:spPr/>
        <p:txBody>
          <a:bodyPr/>
          <a:lstStyle/>
          <a:p>
            <a:fld id="{73108CCA-9D67-4D75-AC69-164F51AD7C61}" type="slidenum">
              <a:rPr lang="en-GB" smtClean="0"/>
              <a:t>2</a:t>
            </a:fld>
            <a:endParaRPr lang="en-GB" dirty="0"/>
          </a:p>
        </p:txBody>
      </p:sp>
    </p:spTree>
    <p:extLst>
      <p:ext uri="{BB962C8B-B14F-4D97-AF65-F5344CB8AC3E}">
        <p14:creationId xmlns:p14="http://schemas.microsoft.com/office/powerpoint/2010/main" val="1604488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108CCA-9D67-4D75-AC69-164F51AD7C61}" type="slidenum">
              <a:rPr lang="en-GB" smtClean="0"/>
              <a:t>3</a:t>
            </a:fld>
            <a:endParaRPr lang="en-GB" dirty="0"/>
          </a:p>
        </p:txBody>
      </p:sp>
    </p:spTree>
    <p:extLst>
      <p:ext uri="{BB962C8B-B14F-4D97-AF65-F5344CB8AC3E}">
        <p14:creationId xmlns:p14="http://schemas.microsoft.com/office/powerpoint/2010/main" val="4187060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JM" dirty="0"/>
          </a:p>
        </p:txBody>
      </p:sp>
      <p:sp>
        <p:nvSpPr>
          <p:cNvPr id="4" name="Slide Number Placeholder 3"/>
          <p:cNvSpPr>
            <a:spLocks noGrp="1"/>
          </p:cNvSpPr>
          <p:nvPr>
            <p:ph type="sldNum" sz="quarter" idx="10"/>
          </p:nvPr>
        </p:nvSpPr>
        <p:spPr/>
        <p:txBody>
          <a:bodyPr/>
          <a:lstStyle/>
          <a:p>
            <a:fld id="{5B162BA2-2878-4D21-8ABB-C741BC903AB6}" type="slidenum">
              <a:rPr lang="en-JM" smtClean="0"/>
              <a:t>4</a:t>
            </a:fld>
            <a:endParaRPr lang="en-JM"/>
          </a:p>
        </p:txBody>
      </p:sp>
    </p:spTree>
    <p:extLst>
      <p:ext uri="{BB962C8B-B14F-4D97-AF65-F5344CB8AC3E}">
        <p14:creationId xmlns:p14="http://schemas.microsoft.com/office/powerpoint/2010/main" val="2048335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108CCA-9D67-4D75-AC69-164F51AD7C61}" type="slidenum">
              <a:rPr lang="en-GB" smtClean="0"/>
              <a:t>5</a:t>
            </a:fld>
            <a:endParaRPr lang="en-GB" dirty="0"/>
          </a:p>
        </p:txBody>
      </p:sp>
    </p:spTree>
    <p:extLst>
      <p:ext uri="{BB962C8B-B14F-4D97-AF65-F5344CB8AC3E}">
        <p14:creationId xmlns:p14="http://schemas.microsoft.com/office/powerpoint/2010/main" val="2814457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108CCA-9D67-4D75-AC69-164F51AD7C61}" type="slidenum">
              <a:rPr lang="en-GB" smtClean="0"/>
              <a:t>8</a:t>
            </a:fld>
            <a:endParaRPr lang="en-GB" dirty="0"/>
          </a:p>
        </p:txBody>
      </p:sp>
    </p:spTree>
    <p:extLst>
      <p:ext uri="{BB962C8B-B14F-4D97-AF65-F5344CB8AC3E}">
        <p14:creationId xmlns:p14="http://schemas.microsoft.com/office/powerpoint/2010/main" val="876938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JM" dirty="0"/>
          </a:p>
        </p:txBody>
      </p:sp>
      <p:sp>
        <p:nvSpPr>
          <p:cNvPr id="4" name="Slide Number Placeholder 3"/>
          <p:cNvSpPr>
            <a:spLocks noGrp="1"/>
          </p:cNvSpPr>
          <p:nvPr>
            <p:ph type="sldNum" sz="quarter" idx="10"/>
          </p:nvPr>
        </p:nvSpPr>
        <p:spPr/>
        <p:txBody>
          <a:bodyPr/>
          <a:lstStyle/>
          <a:p>
            <a:fld id="{5B162BA2-2878-4D21-8ABB-C741BC903AB6}" type="slidenum">
              <a:rPr lang="en-JM" smtClean="0"/>
              <a:t>10</a:t>
            </a:fld>
            <a:endParaRPr lang="en-JM"/>
          </a:p>
        </p:txBody>
      </p:sp>
    </p:spTree>
    <p:extLst>
      <p:ext uri="{BB962C8B-B14F-4D97-AF65-F5344CB8AC3E}">
        <p14:creationId xmlns:p14="http://schemas.microsoft.com/office/powerpoint/2010/main" val="1526372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108CCA-9D67-4D75-AC69-164F51AD7C61}" type="slidenum">
              <a:rPr lang="en-GB" smtClean="0"/>
              <a:t>17</a:t>
            </a:fld>
            <a:endParaRPr lang="en-GB" dirty="0"/>
          </a:p>
        </p:txBody>
      </p:sp>
    </p:spTree>
    <p:extLst>
      <p:ext uri="{BB962C8B-B14F-4D97-AF65-F5344CB8AC3E}">
        <p14:creationId xmlns:p14="http://schemas.microsoft.com/office/powerpoint/2010/main" val="2806610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0531B27-450B-4275-94A7-956D47CE01BC}" type="datetimeFigureOut">
              <a:rPr lang="en-JM" smtClean="0"/>
              <a:t>3/1/2024</a:t>
            </a:fld>
            <a:endParaRPr lang="en-JM"/>
          </a:p>
        </p:txBody>
      </p:sp>
      <p:sp>
        <p:nvSpPr>
          <p:cNvPr id="5" name="Footer Placeholder 4"/>
          <p:cNvSpPr>
            <a:spLocks noGrp="1"/>
          </p:cNvSpPr>
          <p:nvPr>
            <p:ph type="ftr" sz="quarter" idx="11"/>
          </p:nvPr>
        </p:nvSpPr>
        <p:spPr/>
        <p:txBody>
          <a:bodyPr/>
          <a:lstStyle/>
          <a:p>
            <a:endParaRPr lang="en-JM"/>
          </a:p>
        </p:txBody>
      </p:sp>
      <p:sp>
        <p:nvSpPr>
          <p:cNvPr id="6" name="Slide Number Placeholder 5"/>
          <p:cNvSpPr>
            <a:spLocks noGrp="1"/>
          </p:cNvSpPr>
          <p:nvPr>
            <p:ph type="sldNum" sz="quarter" idx="12"/>
          </p:nvPr>
        </p:nvSpPr>
        <p:spPr/>
        <p:txBody>
          <a:bodyPr/>
          <a:lstStyle/>
          <a:p>
            <a:fld id="{3535C299-F4B4-4006-B913-F7B9A5038091}" type="slidenum">
              <a:rPr lang="en-JM" smtClean="0"/>
              <a:t>‹#›</a:t>
            </a:fld>
            <a:endParaRPr lang="en-JM"/>
          </a:p>
        </p:txBody>
      </p:sp>
    </p:spTree>
    <p:extLst>
      <p:ext uri="{BB962C8B-B14F-4D97-AF65-F5344CB8AC3E}">
        <p14:creationId xmlns:p14="http://schemas.microsoft.com/office/powerpoint/2010/main" val="1093840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531B27-450B-4275-94A7-956D47CE01BC}" type="datetimeFigureOut">
              <a:rPr lang="en-JM" smtClean="0"/>
              <a:t>3/1/2024</a:t>
            </a:fld>
            <a:endParaRPr lang="en-JM"/>
          </a:p>
        </p:txBody>
      </p:sp>
      <p:sp>
        <p:nvSpPr>
          <p:cNvPr id="5" name="Footer Placeholder 4"/>
          <p:cNvSpPr>
            <a:spLocks noGrp="1"/>
          </p:cNvSpPr>
          <p:nvPr>
            <p:ph type="ftr" sz="quarter" idx="11"/>
          </p:nvPr>
        </p:nvSpPr>
        <p:spPr/>
        <p:txBody>
          <a:bodyPr/>
          <a:lstStyle/>
          <a:p>
            <a:endParaRPr lang="en-JM"/>
          </a:p>
        </p:txBody>
      </p:sp>
      <p:sp>
        <p:nvSpPr>
          <p:cNvPr id="6" name="Slide Number Placeholder 5"/>
          <p:cNvSpPr>
            <a:spLocks noGrp="1"/>
          </p:cNvSpPr>
          <p:nvPr>
            <p:ph type="sldNum" sz="quarter" idx="12"/>
          </p:nvPr>
        </p:nvSpPr>
        <p:spPr/>
        <p:txBody>
          <a:bodyPr/>
          <a:lstStyle/>
          <a:p>
            <a:fld id="{3535C299-F4B4-4006-B913-F7B9A5038091}" type="slidenum">
              <a:rPr lang="en-JM" smtClean="0"/>
              <a:t>‹#›</a:t>
            </a:fld>
            <a:endParaRPr lang="en-JM"/>
          </a:p>
        </p:txBody>
      </p:sp>
    </p:spTree>
    <p:extLst>
      <p:ext uri="{BB962C8B-B14F-4D97-AF65-F5344CB8AC3E}">
        <p14:creationId xmlns:p14="http://schemas.microsoft.com/office/powerpoint/2010/main" val="1899970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531B27-450B-4275-94A7-956D47CE01BC}" type="datetimeFigureOut">
              <a:rPr lang="en-JM" smtClean="0"/>
              <a:t>3/1/2024</a:t>
            </a:fld>
            <a:endParaRPr lang="en-JM"/>
          </a:p>
        </p:txBody>
      </p:sp>
      <p:sp>
        <p:nvSpPr>
          <p:cNvPr id="5" name="Footer Placeholder 4"/>
          <p:cNvSpPr>
            <a:spLocks noGrp="1"/>
          </p:cNvSpPr>
          <p:nvPr>
            <p:ph type="ftr" sz="quarter" idx="11"/>
          </p:nvPr>
        </p:nvSpPr>
        <p:spPr/>
        <p:txBody>
          <a:bodyPr/>
          <a:lstStyle/>
          <a:p>
            <a:endParaRPr lang="en-JM"/>
          </a:p>
        </p:txBody>
      </p:sp>
      <p:sp>
        <p:nvSpPr>
          <p:cNvPr id="6" name="Slide Number Placeholder 5"/>
          <p:cNvSpPr>
            <a:spLocks noGrp="1"/>
          </p:cNvSpPr>
          <p:nvPr>
            <p:ph type="sldNum" sz="quarter" idx="12"/>
          </p:nvPr>
        </p:nvSpPr>
        <p:spPr/>
        <p:txBody>
          <a:bodyPr/>
          <a:lstStyle/>
          <a:p>
            <a:fld id="{3535C299-F4B4-4006-B913-F7B9A5038091}" type="slidenum">
              <a:rPr lang="en-JM" smtClean="0"/>
              <a:t>‹#›</a:t>
            </a:fld>
            <a:endParaRPr lang="en-JM"/>
          </a:p>
        </p:txBody>
      </p:sp>
    </p:spTree>
    <p:extLst>
      <p:ext uri="{BB962C8B-B14F-4D97-AF65-F5344CB8AC3E}">
        <p14:creationId xmlns:p14="http://schemas.microsoft.com/office/powerpoint/2010/main" val="2731154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531B27-450B-4275-94A7-956D47CE01BC}" type="datetimeFigureOut">
              <a:rPr lang="en-JM" smtClean="0"/>
              <a:t>3/1/2024</a:t>
            </a:fld>
            <a:endParaRPr lang="en-JM"/>
          </a:p>
        </p:txBody>
      </p:sp>
      <p:sp>
        <p:nvSpPr>
          <p:cNvPr id="5" name="Footer Placeholder 4"/>
          <p:cNvSpPr>
            <a:spLocks noGrp="1"/>
          </p:cNvSpPr>
          <p:nvPr>
            <p:ph type="ftr" sz="quarter" idx="11"/>
          </p:nvPr>
        </p:nvSpPr>
        <p:spPr/>
        <p:txBody>
          <a:bodyPr/>
          <a:lstStyle/>
          <a:p>
            <a:endParaRPr lang="en-JM"/>
          </a:p>
        </p:txBody>
      </p:sp>
      <p:sp>
        <p:nvSpPr>
          <p:cNvPr id="6" name="Slide Number Placeholder 5"/>
          <p:cNvSpPr>
            <a:spLocks noGrp="1"/>
          </p:cNvSpPr>
          <p:nvPr>
            <p:ph type="sldNum" sz="quarter" idx="12"/>
          </p:nvPr>
        </p:nvSpPr>
        <p:spPr/>
        <p:txBody>
          <a:bodyPr/>
          <a:lstStyle/>
          <a:p>
            <a:fld id="{3535C299-F4B4-4006-B913-F7B9A5038091}" type="slidenum">
              <a:rPr lang="en-JM" smtClean="0"/>
              <a:t>‹#›</a:t>
            </a:fld>
            <a:endParaRPr lang="en-JM"/>
          </a:p>
        </p:txBody>
      </p:sp>
    </p:spTree>
    <p:extLst>
      <p:ext uri="{BB962C8B-B14F-4D97-AF65-F5344CB8AC3E}">
        <p14:creationId xmlns:p14="http://schemas.microsoft.com/office/powerpoint/2010/main" val="1194519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0531B27-450B-4275-94A7-956D47CE01BC}" type="datetimeFigureOut">
              <a:rPr lang="en-JM" smtClean="0"/>
              <a:t>3/1/2024</a:t>
            </a:fld>
            <a:endParaRPr lang="en-JM"/>
          </a:p>
        </p:txBody>
      </p:sp>
      <p:sp>
        <p:nvSpPr>
          <p:cNvPr id="5" name="Footer Placeholder 4"/>
          <p:cNvSpPr>
            <a:spLocks noGrp="1"/>
          </p:cNvSpPr>
          <p:nvPr>
            <p:ph type="ftr" sz="quarter" idx="11"/>
          </p:nvPr>
        </p:nvSpPr>
        <p:spPr/>
        <p:txBody>
          <a:bodyPr/>
          <a:lstStyle/>
          <a:p>
            <a:endParaRPr lang="en-JM"/>
          </a:p>
        </p:txBody>
      </p:sp>
      <p:sp>
        <p:nvSpPr>
          <p:cNvPr id="6" name="Slide Number Placeholder 5"/>
          <p:cNvSpPr>
            <a:spLocks noGrp="1"/>
          </p:cNvSpPr>
          <p:nvPr>
            <p:ph type="sldNum" sz="quarter" idx="12"/>
          </p:nvPr>
        </p:nvSpPr>
        <p:spPr/>
        <p:txBody>
          <a:bodyPr/>
          <a:lstStyle/>
          <a:p>
            <a:fld id="{3535C299-F4B4-4006-B913-F7B9A5038091}" type="slidenum">
              <a:rPr lang="en-JM" smtClean="0"/>
              <a:t>‹#›</a:t>
            </a:fld>
            <a:endParaRPr lang="en-JM"/>
          </a:p>
        </p:txBody>
      </p:sp>
    </p:spTree>
    <p:extLst>
      <p:ext uri="{BB962C8B-B14F-4D97-AF65-F5344CB8AC3E}">
        <p14:creationId xmlns:p14="http://schemas.microsoft.com/office/powerpoint/2010/main" val="3161445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0531B27-450B-4275-94A7-956D47CE01BC}" type="datetimeFigureOut">
              <a:rPr lang="en-JM" smtClean="0"/>
              <a:t>3/1/2024</a:t>
            </a:fld>
            <a:endParaRPr lang="en-JM"/>
          </a:p>
        </p:txBody>
      </p:sp>
      <p:sp>
        <p:nvSpPr>
          <p:cNvPr id="6" name="Footer Placeholder 5"/>
          <p:cNvSpPr>
            <a:spLocks noGrp="1"/>
          </p:cNvSpPr>
          <p:nvPr>
            <p:ph type="ftr" sz="quarter" idx="11"/>
          </p:nvPr>
        </p:nvSpPr>
        <p:spPr/>
        <p:txBody>
          <a:bodyPr/>
          <a:lstStyle/>
          <a:p>
            <a:endParaRPr lang="en-JM"/>
          </a:p>
        </p:txBody>
      </p:sp>
      <p:sp>
        <p:nvSpPr>
          <p:cNvPr id="7" name="Slide Number Placeholder 6"/>
          <p:cNvSpPr>
            <a:spLocks noGrp="1"/>
          </p:cNvSpPr>
          <p:nvPr>
            <p:ph type="sldNum" sz="quarter" idx="12"/>
          </p:nvPr>
        </p:nvSpPr>
        <p:spPr/>
        <p:txBody>
          <a:bodyPr/>
          <a:lstStyle/>
          <a:p>
            <a:fld id="{3535C299-F4B4-4006-B913-F7B9A5038091}" type="slidenum">
              <a:rPr lang="en-JM" smtClean="0"/>
              <a:t>‹#›</a:t>
            </a:fld>
            <a:endParaRPr lang="en-JM"/>
          </a:p>
        </p:txBody>
      </p:sp>
    </p:spTree>
    <p:extLst>
      <p:ext uri="{BB962C8B-B14F-4D97-AF65-F5344CB8AC3E}">
        <p14:creationId xmlns:p14="http://schemas.microsoft.com/office/powerpoint/2010/main" val="594683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0531B27-450B-4275-94A7-956D47CE01BC}" type="datetimeFigureOut">
              <a:rPr lang="en-JM" smtClean="0"/>
              <a:t>3/1/2024</a:t>
            </a:fld>
            <a:endParaRPr lang="en-JM"/>
          </a:p>
        </p:txBody>
      </p:sp>
      <p:sp>
        <p:nvSpPr>
          <p:cNvPr id="8" name="Footer Placeholder 7"/>
          <p:cNvSpPr>
            <a:spLocks noGrp="1"/>
          </p:cNvSpPr>
          <p:nvPr>
            <p:ph type="ftr" sz="quarter" idx="11"/>
          </p:nvPr>
        </p:nvSpPr>
        <p:spPr/>
        <p:txBody>
          <a:bodyPr/>
          <a:lstStyle/>
          <a:p>
            <a:endParaRPr lang="en-JM"/>
          </a:p>
        </p:txBody>
      </p:sp>
      <p:sp>
        <p:nvSpPr>
          <p:cNvPr id="9" name="Slide Number Placeholder 8"/>
          <p:cNvSpPr>
            <a:spLocks noGrp="1"/>
          </p:cNvSpPr>
          <p:nvPr>
            <p:ph type="sldNum" sz="quarter" idx="12"/>
          </p:nvPr>
        </p:nvSpPr>
        <p:spPr/>
        <p:txBody>
          <a:bodyPr/>
          <a:lstStyle/>
          <a:p>
            <a:fld id="{3535C299-F4B4-4006-B913-F7B9A5038091}" type="slidenum">
              <a:rPr lang="en-JM" smtClean="0"/>
              <a:t>‹#›</a:t>
            </a:fld>
            <a:endParaRPr lang="en-JM"/>
          </a:p>
        </p:txBody>
      </p:sp>
    </p:spTree>
    <p:extLst>
      <p:ext uri="{BB962C8B-B14F-4D97-AF65-F5344CB8AC3E}">
        <p14:creationId xmlns:p14="http://schemas.microsoft.com/office/powerpoint/2010/main" val="2537026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0531B27-450B-4275-94A7-956D47CE01BC}" type="datetimeFigureOut">
              <a:rPr lang="en-JM" smtClean="0"/>
              <a:t>3/1/2024</a:t>
            </a:fld>
            <a:endParaRPr lang="en-JM"/>
          </a:p>
        </p:txBody>
      </p:sp>
      <p:sp>
        <p:nvSpPr>
          <p:cNvPr id="4" name="Footer Placeholder 3"/>
          <p:cNvSpPr>
            <a:spLocks noGrp="1"/>
          </p:cNvSpPr>
          <p:nvPr>
            <p:ph type="ftr" sz="quarter" idx="11"/>
          </p:nvPr>
        </p:nvSpPr>
        <p:spPr/>
        <p:txBody>
          <a:bodyPr/>
          <a:lstStyle/>
          <a:p>
            <a:endParaRPr lang="en-JM"/>
          </a:p>
        </p:txBody>
      </p:sp>
      <p:sp>
        <p:nvSpPr>
          <p:cNvPr id="5" name="Slide Number Placeholder 4"/>
          <p:cNvSpPr>
            <a:spLocks noGrp="1"/>
          </p:cNvSpPr>
          <p:nvPr>
            <p:ph type="sldNum" sz="quarter" idx="12"/>
          </p:nvPr>
        </p:nvSpPr>
        <p:spPr/>
        <p:txBody>
          <a:bodyPr/>
          <a:lstStyle/>
          <a:p>
            <a:fld id="{3535C299-F4B4-4006-B913-F7B9A5038091}" type="slidenum">
              <a:rPr lang="en-JM" smtClean="0"/>
              <a:t>‹#›</a:t>
            </a:fld>
            <a:endParaRPr lang="en-JM"/>
          </a:p>
        </p:txBody>
      </p:sp>
    </p:spTree>
    <p:extLst>
      <p:ext uri="{BB962C8B-B14F-4D97-AF65-F5344CB8AC3E}">
        <p14:creationId xmlns:p14="http://schemas.microsoft.com/office/powerpoint/2010/main" val="2014459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531B27-450B-4275-94A7-956D47CE01BC}" type="datetimeFigureOut">
              <a:rPr lang="en-JM" smtClean="0"/>
              <a:t>3/1/2024</a:t>
            </a:fld>
            <a:endParaRPr lang="en-JM"/>
          </a:p>
        </p:txBody>
      </p:sp>
      <p:sp>
        <p:nvSpPr>
          <p:cNvPr id="3" name="Footer Placeholder 2"/>
          <p:cNvSpPr>
            <a:spLocks noGrp="1"/>
          </p:cNvSpPr>
          <p:nvPr>
            <p:ph type="ftr" sz="quarter" idx="11"/>
          </p:nvPr>
        </p:nvSpPr>
        <p:spPr/>
        <p:txBody>
          <a:bodyPr/>
          <a:lstStyle/>
          <a:p>
            <a:endParaRPr lang="en-JM"/>
          </a:p>
        </p:txBody>
      </p:sp>
      <p:sp>
        <p:nvSpPr>
          <p:cNvPr id="4" name="Slide Number Placeholder 3"/>
          <p:cNvSpPr>
            <a:spLocks noGrp="1"/>
          </p:cNvSpPr>
          <p:nvPr>
            <p:ph type="sldNum" sz="quarter" idx="12"/>
          </p:nvPr>
        </p:nvSpPr>
        <p:spPr/>
        <p:txBody>
          <a:bodyPr/>
          <a:lstStyle/>
          <a:p>
            <a:fld id="{3535C299-F4B4-4006-B913-F7B9A5038091}" type="slidenum">
              <a:rPr lang="en-JM" smtClean="0"/>
              <a:t>‹#›</a:t>
            </a:fld>
            <a:endParaRPr lang="en-JM"/>
          </a:p>
        </p:txBody>
      </p:sp>
    </p:spTree>
    <p:extLst>
      <p:ext uri="{BB962C8B-B14F-4D97-AF65-F5344CB8AC3E}">
        <p14:creationId xmlns:p14="http://schemas.microsoft.com/office/powerpoint/2010/main" val="92770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0531B27-450B-4275-94A7-956D47CE01BC}" type="datetimeFigureOut">
              <a:rPr lang="en-JM" smtClean="0"/>
              <a:t>3/1/2024</a:t>
            </a:fld>
            <a:endParaRPr lang="en-JM"/>
          </a:p>
        </p:txBody>
      </p:sp>
      <p:sp>
        <p:nvSpPr>
          <p:cNvPr id="6" name="Footer Placeholder 5"/>
          <p:cNvSpPr>
            <a:spLocks noGrp="1"/>
          </p:cNvSpPr>
          <p:nvPr>
            <p:ph type="ftr" sz="quarter" idx="11"/>
          </p:nvPr>
        </p:nvSpPr>
        <p:spPr/>
        <p:txBody>
          <a:bodyPr/>
          <a:lstStyle/>
          <a:p>
            <a:endParaRPr lang="en-JM"/>
          </a:p>
        </p:txBody>
      </p:sp>
      <p:sp>
        <p:nvSpPr>
          <p:cNvPr id="7" name="Slide Number Placeholder 6"/>
          <p:cNvSpPr>
            <a:spLocks noGrp="1"/>
          </p:cNvSpPr>
          <p:nvPr>
            <p:ph type="sldNum" sz="quarter" idx="12"/>
          </p:nvPr>
        </p:nvSpPr>
        <p:spPr/>
        <p:txBody>
          <a:bodyPr/>
          <a:lstStyle/>
          <a:p>
            <a:fld id="{3535C299-F4B4-4006-B913-F7B9A5038091}" type="slidenum">
              <a:rPr lang="en-JM" smtClean="0"/>
              <a:t>‹#›</a:t>
            </a:fld>
            <a:endParaRPr lang="en-JM"/>
          </a:p>
        </p:txBody>
      </p:sp>
    </p:spTree>
    <p:extLst>
      <p:ext uri="{BB962C8B-B14F-4D97-AF65-F5344CB8AC3E}">
        <p14:creationId xmlns:p14="http://schemas.microsoft.com/office/powerpoint/2010/main" val="2878511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0531B27-450B-4275-94A7-956D47CE01BC}" type="datetimeFigureOut">
              <a:rPr lang="en-JM" smtClean="0"/>
              <a:t>3/1/2024</a:t>
            </a:fld>
            <a:endParaRPr lang="en-JM"/>
          </a:p>
        </p:txBody>
      </p:sp>
      <p:sp>
        <p:nvSpPr>
          <p:cNvPr id="6" name="Footer Placeholder 5"/>
          <p:cNvSpPr>
            <a:spLocks noGrp="1"/>
          </p:cNvSpPr>
          <p:nvPr>
            <p:ph type="ftr" sz="quarter" idx="11"/>
          </p:nvPr>
        </p:nvSpPr>
        <p:spPr/>
        <p:txBody>
          <a:bodyPr/>
          <a:lstStyle/>
          <a:p>
            <a:endParaRPr lang="en-JM"/>
          </a:p>
        </p:txBody>
      </p:sp>
      <p:sp>
        <p:nvSpPr>
          <p:cNvPr id="7" name="Slide Number Placeholder 6"/>
          <p:cNvSpPr>
            <a:spLocks noGrp="1"/>
          </p:cNvSpPr>
          <p:nvPr>
            <p:ph type="sldNum" sz="quarter" idx="12"/>
          </p:nvPr>
        </p:nvSpPr>
        <p:spPr/>
        <p:txBody>
          <a:bodyPr/>
          <a:lstStyle/>
          <a:p>
            <a:fld id="{3535C299-F4B4-4006-B913-F7B9A5038091}" type="slidenum">
              <a:rPr lang="en-JM" smtClean="0"/>
              <a:t>‹#›</a:t>
            </a:fld>
            <a:endParaRPr lang="en-JM"/>
          </a:p>
        </p:txBody>
      </p:sp>
    </p:spTree>
    <p:extLst>
      <p:ext uri="{BB962C8B-B14F-4D97-AF65-F5344CB8AC3E}">
        <p14:creationId xmlns:p14="http://schemas.microsoft.com/office/powerpoint/2010/main" val="2113726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531B27-450B-4275-94A7-956D47CE01BC}" type="datetimeFigureOut">
              <a:rPr lang="en-JM" smtClean="0"/>
              <a:t>3/1/2024</a:t>
            </a:fld>
            <a:endParaRPr lang="en-JM"/>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JM"/>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35C299-F4B4-4006-B913-F7B9A5038091}" type="slidenum">
              <a:rPr lang="en-JM" smtClean="0"/>
              <a:t>‹#›</a:t>
            </a:fld>
            <a:endParaRPr lang="en-JM"/>
          </a:p>
        </p:txBody>
      </p:sp>
    </p:spTree>
    <p:extLst>
      <p:ext uri="{BB962C8B-B14F-4D97-AF65-F5344CB8AC3E}">
        <p14:creationId xmlns:p14="http://schemas.microsoft.com/office/powerpoint/2010/main" val="22860873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hyperlink" Target="https://unstats.un.org/unsd/envstats/" TargetMode="External"/><Relationship Id="rId4" Type="http://schemas.openxmlformats.org/officeDocument/2006/relationships/hyperlink" Target="mailto:envstats@un.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unstats.un.org/unsd/envstats/Climate%20Change/Implementation_Guidelines.pdf"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climatechange.lta.org/get-started/learn/co2-methane-greenhouse-effec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health2016.globalchange.gov/temperature-related-death-and-illness"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1980" y="361523"/>
            <a:ext cx="7940040" cy="2240587"/>
          </a:xfrm>
        </p:spPr>
        <p:txBody>
          <a:bodyPr>
            <a:normAutofit fontScale="90000"/>
          </a:bodyPr>
          <a:lstStyle/>
          <a:p>
            <a:r>
              <a:rPr lang="en-JM" sz="6000" b="1" dirty="0"/>
              <a:t> Implementation Guidelines</a:t>
            </a:r>
            <a:br>
              <a:rPr lang="en-JM" sz="6675" b="1" dirty="0"/>
            </a:br>
            <a:endParaRPr lang="en-JM" dirty="0"/>
          </a:p>
        </p:txBody>
      </p:sp>
      <p:sp>
        <p:nvSpPr>
          <p:cNvPr id="5" name="Subtitle 4">
            <a:extLst>
              <a:ext uri="{FF2B5EF4-FFF2-40B4-BE49-F238E27FC236}">
                <a16:creationId xmlns:a16="http://schemas.microsoft.com/office/drawing/2014/main" id="{5A8251FB-AE44-C4C7-C642-798566F95632}"/>
              </a:ext>
            </a:extLst>
          </p:cNvPr>
          <p:cNvSpPr>
            <a:spLocks noGrp="1"/>
          </p:cNvSpPr>
          <p:nvPr>
            <p:ph type="subTitle" idx="1"/>
          </p:nvPr>
        </p:nvSpPr>
        <p:spPr>
          <a:xfrm>
            <a:off x="1142999" y="5060448"/>
            <a:ext cx="6858000" cy="1655762"/>
          </a:xfrm>
        </p:spPr>
        <p:txBody>
          <a:bodyPr/>
          <a:lstStyle/>
          <a:p>
            <a:r>
              <a:rPr lang="en-JM" b="1" dirty="0"/>
              <a:t>for the Global Set of Climate Change</a:t>
            </a:r>
            <a:br>
              <a:rPr lang="en-JM" b="1" dirty="0"/>
            </a:br>
            <a:r>
              <a:rPr lang="en-JM" b="1" dirty="0"/>
              <a:t>Statistics and Indicators</a:t>
            </a:r>
            <a:endParaRPr lang="en-US" dirty="0"/>
          </a:p>
        </p:txBody>
      </p:sp>
      <p:pic>
        <p:nvPicPr>
          <p:cNvPr id="7" name="Picture 6">
            <a:extLst>
              <a:ext uri="{FF2B5EF4-FFF2-40B4-BE49-F238E27FC236}">
                <a16:creationId xmlns:a16="http://schemas.microsoft.com/office/drawing/2014/main" id="{7C80662C-35EC-C6DF-B932-617865AF27D2}"/>
              </a:ext>
            </a:extLst>
          </p:cNvPr>
          <p:cNvPicPr>
            <a:picLocks noChangeAspect="1"/>
          </p:cNvPicPr>
          <p:nvPr/>
        </p:nvPicPr>
        <p:blipFill>
          <a:blip r:embed="rId3"/>
          <a:stretch>
            <a:fillRect/>
          </a:stretch>
        </p:blipFill>
        <p:spPr>
          <a:xfrm>
            <a:off x="3290887" y="1962150"/>
            <a:ext cx="2562225" cy="2933700"/>
          </a:xfrm>
          <a:prstGeom prst="rect">
            <a:avLst/>
          </a:prstGeom>
        </p:spPr>
      </p:pic>
    </p:spTree>
    <p:extLst>
      <p:ext uri="{BB962C8B-B14F-4D97-AF65-F5344CB8AC3E}">
        <p14:creationId xmlns:p14="http://schemas.microsoft.com/office/powerpoint/2010/main" val="809564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ECAE6-D37F-444A-A171-BF118507B193}"/>
              </a:ext>
            </a:extLst>
          </p:cNvPr>
          <p:cNvSpPr>
            <a:spLocks noGrp="1"/>
          </p:cNvSpPr>
          <p:nvPr>
            <p:ph type="title"/>
          </p:nvPr>
        </p:nvSpPr>
        <p:spPr>
          <a:xfrm>
            <a:off x="628650" y="268532"/>
            <a:ext cx="8376454" cy="994172"/>
          </a:xfrm>
        </p:spPr>
        <p:txBody>
          <a:bodyPr>
            <a:noAutofit/>
          </a:bodyPr>
          <a:lstStyle/>
          <a:p>
            <a:r>
              <a:rPr lang="en-US" sz="3600" b="1" dirty="0">
                <a:solidFill>
                  <a:srgbClr val="002060"/>
                </a:solidFill>
              </a:rPr>
              <a:t>Institution with a legal mandate for the</a:t>
            </a:r>
            <a:br>
              <a:rPr lang="en-US" sz="3600" b="1" dirty="0">
                <a:solidFill>
                  <a:srgbClr val="002060"/>
                </a:solidFill>
              </a:rPr>
            </a:br>
            <a:r>
              <a:rPr lang="en-US" sz="3600" b="1" dirty="0">
                <a:solidFill>
                  <a:srgbClr val="002060"/>
                </a:solidFill>
              </a:rPr>
              <a:t>production of statistics on climate change</a:t>
            </a:r>
          </a:p>
        </p:txBody>
      </p:sp>
      <p:sp>
        <p:nvSpPr>
          <p:cNvPr id="3" name="Content Placeholder 2">
            <a:extLst>
              <a:ext uri="{FF2B5EF4-FFF2-40B4-BE49-F238E27FC236}">
                <a16:creationId xmlns:a16="http://schemas.microsoft.com/office/drawing/2014/main" id="{88208C90-A34A-4FE5-9E75-F6838819B4EA}"/>
              </a:ext>
            </a:extLst>
          </p:cNvPr>
          <p:cNvSpPr>
            <a:spLocks noGrp="1"/>
          </p:cNvSpPr>
          <p:nvPr>
            <p:ph sz="half" idx="1"/>
          </p:nvPr>
        </p:nvSpPr>
        <p:spPr>
          <a:xfrm>
            <a:off x="564990" y="1624585"/>
            <a:ext cx="8168109" cy="4851450"/>
          </a:xfrm>
        </p:spPr>
        <p:txBody>
          <a:bodyPr>
            <a:normAutofit/>
          </a:bodyPr>
          <a:lstStyle/>
          <a:p>
            <a:pPr marL="0" indent="0" algn="just">
              <a:lnSpc>
                <a:spcPct val="107000"/>
              </a:lnSpc>
              <a:spcAft>
                <a:spcPts val="600"/>
              </a:spcAft>
              <a:buNone/>
            </a:pPr>
            <a:r>
              <a:rPr lang="en-US" sz="1800" dirty="0">
                <a:latin typeface="Calibri" panose="020F0502020204030204" pitchFamily="34" charset="0"/>
                <a:ea typeface="Calibri" panose="020F0502020204030204" pitchFamily="34" charset="0"/>
              </a:rPr>
              <a:t>A national (or focal) institution with legal mandate will perform the following functions:</a:t>
            </a:r>
          </a:p>
          <a:p>
            <a:pPr marL="257175" indent="-257175" algn="just">
              <a:lnSpc>
                <a:spcPct val="107000"/>
              </a:lnSpc>
              <a:buFont typeface="Symbol" panose="05050102010706020507" pitchFamily="18" charset="2"/>
              <a:buChar char=""/>
            </a:pPr>
            <a:r>
              <a:rPr lang="en-US" sz="1800" dirty="0">
                <a:solidFill>
                  <a:srgbClr val="000000"/>
                </a:solidFill>
                <a:latin typeface="Calibri" panose="020F0502020204030204" pitchFamily="34" charset="0"/>
                <a:ea typeface="Calibri" panose="020F0502020204030204" pitchFamily="34" charset="0"/>
              </a:rPr>
              <a:t>Set up a department/service or division in charge of climate change statistics;</a:t>
            </a:r>
            <a:endParaRPr lang="en-US" sz="1800" dirty="0">
              <a:latin typeface="Calibri" panose="020F0502020204030204" pitchFamily="34" charset="0"/>
              <a:ea typeface="Calibri" panose="020F0502020204030204" pitchFamily="34" charset="0"/>
            </a:endParaRPr>
          </a:p>
          <a:p>
            <a:pPr marL="257175" indent="-257175" algn="just">
              <a:lnSpc>
                <a:spcPct val="107000"/>
              </a:lnSpc>
              <a:buFont typeface="Symbol" panose="05050102010706020507" pitchFamily="18" charset="2"/>
              <a:buChar char=""/>
            </a:pPr>
            <a:r>
              <a:rPr lang="en-US" sz="1800" dirty="0">
                <a:solidFill>
                  <a:srgbClr val="000000"/>
                </a:solidFill>
                <a:latin typeface="Calibri" panose="020F0502020204030204" pitchFamily="34" charset="0"/>
                <a:ea typeface="Calibri" panose="020F0502020204030204" pitchFamily="34" charset="0"/>
              </a:rPr>
              <a:t>Develop a legal framework of collaboration with other institutions (Ministry of the Environment, meteorological institute, research institutes, etc.) with a view to sharing statistics on climate change;</a:t>
            </a:r>
            <a:endParaRPr lang="en-US" sz="1800" dirty="0">
              <a:latin typeface="Calibri" panose="020F0502020204030204" pitchFamily="34" charset="0"/>
              <a:ea typeface="Calibri" panose="020F0502020204030204" pitchFamily="34" charset="0"/>
            </a:endParaRPr>
          </a:p>
          <a:p>
            <a:pPr marL="257175" indent="-257175" algn="just">
              <a:lnSpc>
                <a:spcPct val="107000"/>
              </a:lnSpc>
              <a:buFont typeface="Symbol" panose="05050102010706020507" pitchFamily="18" charset="2"/>
              <a:buChar char=""/>
            </a:pPr>
            <a:r>
              <a:rPr lang="en-US" sz="1800" dirty="0">
                <a:solidFill>
                  <a:srgbClr val="000000"/>
                </a:solidFill>
                <a:latin typeface="Calibri" panose="020F0502020204030204" pitchFamily="34" charset="0"/>
                <a:ea typeface="Calibri" panose="020F0502020204030204" pitchFamily="34" charset="0"/>
              </a:rPr>
              <a:t>Submit training needs, a work plan and budget proposal to the government;</a:t>
            </a:r>
            <a:endParaRPr lang="en-US" sz="1800" dirty="0">
              <a:latin typeface="Calibri" panose="020F0502020204030204" pitchFamily="34" charset="0"/>
              <a:ea typeface="Calibri" panose="020F0502020204030204" pitchFamily="34" charset="0"/>
            </a:endParaRPr>
          </a:p>
          <a:p>
            <a:pPr marL="257175" indent="-257175" algn="just">
              <a:lnSpc>
                <a:spcPct val="107000"/>
              </a:lnSpc>
              <a:buFont typeface="Symbol" panose="05050102010706020507" pitchFamily="18" charset="2"/>
              <a:buChar char=""/>
            </a:pPr>
            <a:r>
              <a:rPr lang="en-US" sz="1800" dirty="0">
                <a:solidFill>
                  <a:srgbClr val="000000"/>
                </a:solidFill>
                <a:latin typeface="Calibri" panose="020F0502020204030204" pitchFamily="34" charset="0"/>
                <a:ea typeface="Calibri" panose="020F0502020204030204" pitchFamily="34" charset="0"/>
              </a:rPr>
              <a:t>Establish/strengthen a climate change and/or environment statistics committee;</a:t>
            </a:r>
            <a:endParaRPr lang="en-US" sz="1800" dirty="0">
              <a:latin typeface="Calibri" panose="020F0502020204030204" pitchFamily="34" charset="0"/>
              <a:ea typeface="Calibri" panose="020F0502020204030204" pitchFamily="34" charset="0"/>
            </a:endParaRPr>
          </a:p>
          <a:p>
            <a:endParaRPr lang="en-US" dirty="0"/>
          </a:p>
        </p:txBody>
      </p:sp>
      <p:pic>
        <p:nvPicPr>
          <p:cNvPr id="5" name="Picture 4">
            <a:extLst>
              <a:ext uri="{FF2B5EF4-FFF2-40B4-BE49-F238E27FC236}">
                <a16:creationId xmlns:a16="http://schemas.microsoft.com/office/drawing/2014/main" id="{AFDB5698-56B2-09D0-DA48-90912093364F}"/>
              </a:ext>
            </a:extLst>
          </p:cNvPr>
          <p:cNvPicPr>
            <a:picLocks noChangeAspect="1"/>
          </p:cNvPicPr>
          <p:nvPr/>
        </p:nvPicPr>
        <p:blipFill>
          <a:blip r:embed="rId3"/>
          <a:stretch>
            <a:fillRect/>
          </a:stretch>
        </p:blipFill>
        <p:spPr>
          <a:xfrm>
            <a:off x="655899" y="4922134"/>
            <a:ext cx="8077200" cy="1828800"/>
          </a:xfrm>
          <a:prstGeom prst="rect">
            <a:avLst/>
          </a:prstGeom>
        </p:spPr>
      </p:pic>
    </p:spTree>
    <p:extLst>
      <p:ext uri="{BB962C8B-B14F-4D97-AF65-F5344CB8AC3E}">
        <p14:creationId xmlns:p14="http://schemas.microsoft.com/office/powerpoint/2010/main" val="2730931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E1B18-3ED0-06DC-A1B9-5DA0863550D7}"/>
              </a:ext>
            </a:extLst>
          </p:cNvPr>
          <p:cNvSpPr>
            <a:spLocks noGrp="1"/>
          </p:cNvSpPr>
          <p:nvPr>
            <p:ph type="title"/>
          </p:nvPr>
        </p:nvSpPr>
        <p:spPr/>
        <p:txBody>
          <a:bodyPr/>
          <a:lstStyle/>
          <a:p>
            <a:r>
              <a:rPr lang="en-US" sz="3600" b="1" dirty="0">
                <a:solidFill>
                  <a:srgbClr val="002060"/>
                </a:solidFill>
              </a:rPr>
              <a:t>The committee may perform the following functions: </a:t>
            </a:r>
          </a:p>
        </p:txBody>
      </p:sp>
      <p:sp>
        <p:nvSpPr>
          <p:cNvPr id="3" name="Content Placeholder 2">
            <a:extLst>
              <a:ext uri="{FF2B5EF4-FFF2-40B4-BE49-F238E27FC236}">
                <a16:creationId xmlns:a16="http://schemas.microsoft.com/office/drawing/2014/main" id="{DBE219A5-3620-3E6C-4747-412B3B13C52C}"/>
              </a:ext>
            </a:extLst>
          </p:cNvPr>
          <p:cNvSpPr>
            <a:spLocks noGrp="1"/>
          </p:cNvSpPr>
          <p:nvPr>
            <p:ph sz="half" idx="1"/>
          </p:nvPr>
        </p:nvSpPr>
        <p:spPr>
          <a:xfrm>
            <a:off x="628650" y="1690689"/>
            <a:ext cx="8237558" cy="4351338"/>
          </a:xfrm>
        </p:spPr>
        <p:txBody>
          <a:bodyPr>
            <a:normAutofit/>
          </a:bodyPr>
          <a:lstStyle/>
          <a:p>
            <a:r>
              <a:rPr lang="en-US" sz="2000" dirty="0"/>
              <a:t>Develop a roadmap for the implementation of the Global Set and agree on the expected results of the work.</a:t>
            </a:r>
          </a:p>
          <a:p>
            <a:r>
              <a:rPr lang="en-US" sz="2000" dirty="0"/>
              <a:t>Organize the validation of the data, statistics, indicators and reports produced by the technical/thematical/interinstitutional working groups (if established) before submission to a higher-level body for approval/information as appropriate</a:t>
            </a:r>
          </a:p>
          <a:p>
            <a:r>
              <a:rPr lang="en-US" sz="2000" dirty="0"/>
              <a:t>Develop a communication strategy and agree on the dissemination of the national set of climate change statistics and indicators. </a:t>
            </a:r>
          </a:p>
          <a:p>
            <a:r>
              <a:rPr lang="en-US" sz="2000" dirty="0"/>
              <a:t>Integrate the national </a:t>
            </a:r>
            <a:r>
              <a:rPr lang="en-US" sz="2000" dirty="0" err="1"/>
              <a:t>programme</a:t>
            </a:r>
            <a:r>
              <a:rPr lang="en-US" sz="2000" dirty="0"/>
              <a:t>/plan of climate change statistics into the NSDS and national climate policies</a:t>
            </a:r>
          </a:p>
        </p:txBody>
      </p:sp>
      <p:pic>
        <p:nvPicPr>
          <p:cNvPr id="6" name="Picture 5">
            <a:extLst>
              <a:ext uri="{FF2B5EF4-FFF2-40B4-BE49-F238E27FC236}">
                <a16:creationId xmlns:a16="http://schemas.microsoft.com/office/drawing/2014/main" id="{E76AB99C-2930-D4D1-0D07-55EEE6C77CEE}"/>
              </a:ext>
            </a:extLst>
          </p:cNvPr>
          <p:cNvPicPr>
            <a:picLocks noChangeAspect="1"/>
          </p:cNvPicPr>
          <p:nvPr/>
        </p:nvPicPr>
        <p:blipFill>
          <a:blip r:embed="rId2"/>
          <a:stretch>
            <a:fillRect/>
          </a:stretch>
        </p:blipFill>
        <p:spPr>
          <a:xfrm>
            <a:off x="4709738" y="4618298"/>
            <a:ext cx="4156469" cy="2239701"/>
          </a:xfrm>
          <a:prstGeom prst="rect">
            <a:avLst/>
          </a:prstGeom>
        </p:spPr>
      </p:pic>
    </p:spTree>
    <p:extLst>
      <p:ext uri="{BB962C8B-B14F-4D97-AF65-F5344CB8AC3E}">
        <p14:creationId xmlns:p14="http://schemas.microsoft.com/office/powerpoint/2010/main" val="511989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rot="-5400000">
            <a:off x="-199041" y="3170049"/>
            <a:ext cx="1655379" cy="517901"/>
          </a:xfrm>
        </p:spPr>
        <p:txBody>
          <a:bodyPr>
            <a:normAutofit lnSpcReduction="10000"/>
          </a:bodyPr>
          <a:lstStyle/>
          <a:p>
            <a:pPr marL="0" indent="0">
              <a:buNone/>
            </a:pPr>
            <a:r>
              <a:rPr lang="en-JM" sz="3000" b="1" dirty="0"/>
              <a:t>Training</a:t>
            </a:r>
          </a:p>
        </p:txBody>
      </p:sp>
      <p:sp>
        <p:nvSpPr>
          <p:cNvPr id="4" name="Content Placeholder 3"/>
          <p:cNvSpPr>
            <a:spLocks noGrp="1"/>
          </p:cNvSpPr>
          <p:nvPr>
            <p:ph sz="half" idx="2"/>
          </p:nvPr>
        </p:nvSpPr>
        <p:spPr>
          <a:xfrm>
            <a:off x="1216658" y="1690689"/>
            <a:ext cx="7655995" cy="4624148"/>
          </a:xfrm>
        </p:spPr>
        <p:txBody>
          <a:bodyPr>
            <a:normAutofit lnSpcReduction="10000"/>
          </a:bodyPr>
          <a:lstStyle/>
          <a:p>
            <a:pPr marL="0" indent="0">
              <a:buNone/>
            </a:pPr>
            <a:r>
              <a:rPr lang="en-US" dirty="0"/>
              <a:t> </a:t>
            </a:r>
            <a:r>
              <a:rPr lang="en-US" sz="2000" dirty="0"/>
              <a:t>Capacity can be enhanced by operating manuals/technical guides in the language(s) used in the country, through regional, national/sub-regional workshops, country visits/study tours, through bilateral consultations or online training.</a:t>
            </a:r>
          </a:p>
          <a:p>
            <a:r>
              <a:rPr lang="en-US" sz="1800" dirty="0"/>
              <a:t>Completing the CISAT; </a:t>
            </a:r>
          </a:p>
          <a:p>
            <a:r>
              <a:rPr lang="en-US" sz="1800" dirty="0"/>
              <a:t>Collecting and estimating climate change data; </a:t>
            </a:r>
          </a:p>
          <a:p>
            <a:r>
              <a:rPr lang="en-US" sz="1800" dirty="0"/>
              <a:t>Reporting on climate change; </a:t>
            </a:r>
          </a:p>
          <a:p>
            <a:r>
              <a:rPr lang="en-US" sz="1800" dirty="0"/>
              <a:t>Developing climate change surveys; </a:t>
            </a:r>
          </a:p>
          <a:p>
            <a:r>
              <a:rPr lang="en-US" sz="1800" dirty="0"/>
              <a:t>Developing metadata and indicators for climate change statistics;</a:t>
            </a:r>
          </a:p>
          <a:p>
            <a:r>
              <a:rPr lang="en-US" sz="1800" dirty="0"/>
              <a:t>Filling information gaps; </a:t>
            </a:r>
          </a:p>
          <a:p>
            <a:r>
              <a:rPr lang="en-US" sz="1800" dirty="0"/>
              <a:t>Establishing baselines for climate change indicators; </a:t>
            </a:r>
          </a:p>
          <a:p>
            <a:r>
              <a:rPr lang="en-US" sz="1800" dirty="0"/>
              <a:t>Translating the tools/materials (ESSAT, CISAT, MRV, etc.) to indigenous languages; </a:t>
            </a:r>
          </a:p>
          <a:p>
            <a:r>
              <a:rPr lang="en-US" sz="1800" dirty="0"/>
              <a:t>Training of trainers.</a:t>
            </a:r>
            <a:endParaRPr lang="en-JM" sz="1800" dirty="0"/>
          </a:p>
        </p:txBody>
      </p:sp>
      <p:sp>
        <p:nvSpPr>
          <p:cNvPr id="6" name="Title 5">
            <a:extLst>
              <a:ext uri="{FF2B5EF4-FFF2-40B4-BE49-F238E27FC236}">
                <a16:creationId xmlns:a16="http://schemas.microsoft.com/office/drawing/2014/main" id="{2AD4B582-4703-9BB2-211C-CAEF36B551DC}"/>
              </a:ext>
            </a:extLst>
          </p:cNvPr>
          <p:cNvSpPr>
            <a:spLocks noGrp="1"/>
          </p:cNvSpPr>
          <p:nvPr>
            <p:ph type="title"/>
          </p:nvPr>
        </p:nvSpPr>
        <p:spPr>
          <a:xfrm>
            <a:off x="628649" y="365126"/>
            <a:ext cx="8399603" cy="1325563"/>
          </a:xfrm>
        </p:spPr>
        <p:txBody>
          <a:bodyPr>
            <a:normAutofit/>
          </a:bodyPr>
          <a:lstStyle/>
          <a:p>
            <a:r>
              <a:rPr lang="en-US" sz="3600" dirty="0"/>
              <a:t>4.2.5 Capacity building at national level </a:t>
            </a:r>
          </a:p>
        </p:txBody>
      </p:sp>
    </p:spTree>
    <p:extLst>
      <p:ext uri="{BB962C8B-B14F-4D97-AF65-F5344CB8AC3E}">
        <p14:creationId xmlns:p14="http://schemas.microsoft.com/office/powerpoint/2010/main" val="817170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415" y="506062"/>
            <a:ext cx="7886700" cy="482901"/>
          </a:xfrm>
        </p:spPr>
        <p:txBody>
          <a:bodyPr>
            <a:noAutofit/>
          </a:bodyPr>
          <a:lstStyle/>
          <a:p>
            <a:r>
              <a:rPr lang="en-JM" sz="3600" b="1" dirty="0">
                <a:solidFill>
                  <a:srgbClr val="002060"/>
                </a:solidFill>
              </a:rPr>
              <a:t>5. </a:t>
            </a:r>
            <a:r>
              <a:rPr lang="en-US" sz="3600" b="1" dirty="0">
                <a:solidFill>
                  <a:srgbClr val="002060"/>
                </a:solidFill>
              </a:rPr>
              <a:t>Production of climate change statistics</a:t>
            </a:r>
            <a:endParaRPr lang="en-JM" sz="3600" b="1" dirty="0">
              <a:solidFill>
                <a:srgbClr val="002060"/>
              </a:solidFill>
            </a:endParaRPr>
          </a:p>
        </p:txBody>
      </p:sp>
      <p:sp>
        <p:nvSpPr>
          <p:cNvPr id="3" name="Content Placeholder 2"/>
          <p:cNvSpPr>
            <a:spLocks noGrp="1"/>
          </p:cNvSpPr>
          <p:nvPr>
            <p:ph sz="half" idx="1"/>
          </p:nvPr>
        </p:nvSpPr>
        <p:spPr>
          <a:xfrm rot="-5400000">
            <a:off x="-1058300" y="2896874"/>
            <a:ext cx="4298157" cy="766599"/>
          </a:xfrm>
        </p:spPr>
        <p:txBody>
          <a:bodyPr>
            <a:noAutofit/>
          </a:bodyPr>
          <a:lstStyle/>
          <a:p>
            <a:pPr marL="0" indent="0">
              <a:buNone/>
            </a:pPr>
            <a:r>
              <a:rPr lang="en-JM" sz="3000" b="1" dirty="0"/>
              <a:t>Production of statistics </a:t>
            </a:r>
          </a:p>
        </p:txBody>
      </p:sp>
      <p:sp>
        <p:nvSpPr>
          <p:cNvPr id="4" name="Content Placeholder 3"/>
          <p:cNvSpPr>
            <a:spLocks noGrp="1"/>
          </p:cNvSpPr>
          <p:nvPr>
            <p:ph sz="half" idx="2"/>
          </p:nvPr>
        </p:nvSpPr>
        <p:spPr>
          <a:xfrm>
            <a:off x="1157468" y="1371600"/>
            <a:ext cx="3189561" cy="3827236"/>
          </a:xfrm>
        </p:spPr>
        <p:txBody>
          <a:bodyPr>
            <a:noAutofit/>
          </a:bodyPr>
          <a:lstStyle/>
          <a:p>
            <a:r>
              <a:rPr lang="en-GB" sz="1600" dirty="0">
                <a:latin typeface="Calibri" panose="020F0502020204030204" pitchFamily="34" charset="0"/>
                <a:ea typeface="DengXian" panose="02010600030101010101" pitchFamily="2" charset="-122"/>
              </a:rPr>
              <a:t>Key requirement of a national programme on climate change statistics is to inform and support the planning of climate actions as required in the Nationally Determined Contributions (NDCs) and the National Adaptation Plans (NAPs)</a:t>
            </a:r>
          </a:p>
          <a:p>
            <a:r>
              <a:rPr lang="en-GB" sz="1600" dirty="0">
                <a:latin typeface="Calibri" panose="020F0502020204030204" pitchFamily="34" charset="0"/>
                <a:ea typeface="DengXian" panose="02010600030101010101" pitchFamily="2" charset="-122"/>
              </a:rPr>
              <a:t>The Global Set can support the above by providing suitable indicators and statistics which will assist with the improved monitoring of the planned actions and can be applied in the revision of the above planning instruments. The Global Set can also be applied to strengthen the establishment and implementation of a national MRV/Transparency system.</a:t>
            </a:r>
            <a:endParaRPr lang="en-JM" sz="1600" dirty="0"/>
          </a:p>
        </p:txBody>
      </p:sp>
      <p:pic>
        <p:nvPicPr>
          <p:cNvPr id="5" name="Picture 4">
            <a:extLst>
              <a:ext uri="{FF2B5EF4-FFF2-40B4-BE49-F238E27FC236}">
                <a16:creationId xmlns:a16="http://schemas.microsoft.com/office/drawing/2014/main" id="{4AFE7748-5188-4A03-A21A-FE254D343C7C}"/>
              </a:ext>
            </a:extLst>
          </p:cNvPr>
          <p:cNvPicPr>
            <a:picLocks noChangeAspect="1"/>
          </p:cNvPicPr>
          <p:nvPr/>
        </p:nvPicPr>
        <p:blipFill>
          <a:blip r:embed="rId2"/>
          <a:stretch>
            <a:fillRect/>
          </a:stretch>
        </p:blipFill>
        <p:spPr>
          <a:xfrm>
            <a:off x="4572000" y="1567645"/>
            <a:ext cx="4133966" cy="4036598"/>
          </a:xfrm>
          <a:prstGeom prst="rect">
            <a:avLst/>
          </a:prstGeom>
        </p:spPr>
      </p:pic>
      <p:sp>
        <p:nvSpPr>
          <p:cNvPr id="7" name="TextBox 6">
            <a:extLst>
              <a:ext uri="{FF2B5EF4-FFF2-40B4-BE49-F238E27FC236}">
                <a16:creationId xmlns:a16="http://schemas.microsoft.com/office/drawing/2014/main" id="{A9628513-C96E-BC0C-C721-6E55FD72D84F}"/>
              </a:ext>
            </a:extLst>
          </p:cNvPr>
          <p:cNvSpPr txBox="1"/>
          <p:nvPr/>
        </p:nvSpPr>
        <p:spPr>
          <a:xfrm>
            <a:off x="5017626" y="1093638"/>
            <a:ext cx="4572000" cy="369332"/>
          </a:xfrm>
          <a:prstGeom prst="rect">
            <a:avLst/>
          </a:prstGeom>
          <a:noFill/>
        </p:spPr>
        <p:txBody>
          <a:bodyPr wrap="square">
            <a:spAutoFit/>
          </a:bodyPr>
          <a:lstStyle/>
          <a:p>
            <a:r>
              <a:rPr lang="en-US" dirty="0"/>
              <a:t>5.1 MRV/Transparency system</a:t>
            </a:r>
          </a:p>
        </p:txBody>
      </p:sp>
    </p:spTree>
    <p:extLst>
      <p:ext uri="{BB962C8B-B14F-4D97-AF65-F5344CB8AC3E}">
        <p14:creationId xmlns:p14="http://schemas.microsoft.com/office/powerpoint/2010/main" val="3888965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rot="-5400000">
            <a:off x="-1511050" y="2491759"/>
            <a:ext cx="4298157" cy="766599"/>
          </a:xfrm>
        </p:spPr>
        <p:txBody>
          <a:bodyPr>
            <a:noAutofit/>
          </a:bodyPr>
          <a:lstStyle/>
          <a:p>
            <a:pPr marL="0" indent="0">
              <a:buNone/>
            </a:pPr>
            <a:r>
              <a:rPr lang="en-JM" sz="3000" b="1" dirty="0"/>
              <a:t>Production of statistics </a:t>
            </a:r>
          </a:p>
        </p:txBody>
      </p:sp>
      <p:sp>
        <p:nvSpPr>
          <p:cNvPr id="4" name="Content Placeholder 3"/>
          <p:cNvSpPr>
            <a:spLocks noGrp="1"/>
          </p:cNvSpPr>
          <p:nvPr>
            <p:ph sz="half" idx="2"/>
          </p:nvPr>
        </p:nvSpPr>
        <p:spPr>
          <a:xfrm>
            <a:off x="983848" y="655742"/>
            <a:ext cx="7835973" cy="4130389"/>
          </a:xfrm>
        </p:spPr>
        <p:txBody>
          <a:bodyPr>
            <a:normAutofit/>
          </a:bodyPr>
          <a:lstStyle/>
          <a:p>
            <a:pPr marL="406004" indent="-406004">
              <a:buNone/>
            </a:pPr>
            <a:r>
              <a:rPr lang="en-US" b="1" dirty="0"/>
              <a:t>5.2 Data sources for climate change statistics </a:t>
            </a:r>
          </a:p>
          <a:p>
            <a:r>
              <a:rPr lang="en-US" sz="1800" dirty="0"/>
              <a:t>Define the sources of data on climate change</a:t>
            </a:r>
          </a:p>
          <a:p>
            <a:r>
              <a:rPr lang="en-US" sz="1800" dirty="0"/>
              <a:t>Map sources of available indicators/statistics and assess them in terms of quality and utility </a:t>
            </a:r>
          </a:p>
          <a:p>
            <a:r>
              <a:rPr lang="en-US" sz="1800" dirty="0"/>
              <a:t>Define and prioritize gaps in data and methods</a:t>
            </a:r>
          </a:p>
          <a:p>
            <a:r>
              <a:rPr lang="en-GB" sz="1800" dirty="0"/>
              <a:t>Establish data collection processes</a:t>
            </a:r>
          </a:p>
          <a:p>
            <a:r>
              <a:rPr lang="en-GB" sz="1800" dirty="0"/>
              <a:t>Build database of CC stats and indicators</a:t>
            </a:r>
          </a:p>
          <a:p>
            <a:r>
              <a:rPr lang="en-GB" sz="1800" dirty="0"/>
              <a:t>Establish Data Exchange Protocols</a:t>
            </a:r>
            <a:endParaRPr lang="en-JM" sz="1800" dirty="0"/>
          </a:p>
        </p:txBody>
      </p:sp>
      <p:pic>
        <p:nvPicPr>
          <p:cNvPr id="8" name="Picture 7">
            <a:extLst>
              <a:ext uri="{FF2B5EF4-FFF2-40B4-BE49-F238E27FC236}">
                <a16:creationId xmlns:a16="http://schemas.microsoft.com/office/drawing/2014/main" id="{EEA79197-EA09-6732-9A7C-C052BEE1B390}"/>
              </a:ext>
            </a:extLst>
          </p:cNvPr>
          <p:cNvPicPr>
            <a:picLocks noChangeAspect="1"/>
          </p:cNvPicPr>
          <p:nvPr/>
        </p:nvPicPr>
        <p:blipFill>
          <a:blip r:embed="rId2"/>
          <a:stretch>
            <a:fillRect/>
          </a:stretch>
        </p:blipFill>
        <p:spPr>
          <a:xfrm>
            <a:off x="818821" y="3813829"/>
            <a:ext cx="8001000" cy="2028825"/>
          </a:xfrm>
          <a:prstGeom prst="rect">
            <a:avLst/>
          </a:prstGeom>
        </p:spPr>
      </p:pic>
    </p:spTree>
    <p:extLst>
      <p:ext uri="{BB962C8B-B14F-4D97-AF65-F5344CB8AC3E}">
        <p14:creationId xmlns:p14="http://schemas.microsoft.com/office/powerpoint/2010/main" val="14197962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1327856" y="981176"/>
            <a:ext cx="7688822" cy="5153405"/>
          </a:xfrm>
        </p:spPr>
        <p:txBody>
          <a:bodyPr>
            <a:normAutofit fontScale="92500" lnSpcReduction="10000"/>
          </a:bodyPr>
          <a:lstStyle/>
          <a:p>
            <a:pPr marL="406004" lvl="2" indent="-406004">
              <a:spcBef>
                <a:spcPts val="750"/>
              </a:spcBef>
              <a:buNone/>
            </a:pPr>
            <a:r>
              <a:rPr lang="en-GB" sz="3825" b="1" dirty="0"/>
              <a:t>5.3	 </a:t>
            </a:r>
            <a:r>
              <a:rPr lang="en-US" sz="3825" b="1" dirty="0"/>
              <a:t>Dissemination of national climate change statistics and indicators</a:t>
            </a:r>
          </a:p>
          <a:p>
            <a:pPr>
              <a:lnSpc>
                <a:spcPct val="110000"/>
              </a:lnSpc>
              <a:spcAft>
                <a:spcPts val="800"/>
              </a:spcAft>
              <a:buSzPts val="1000"/>
            </a:pPr>
            <a:r>
              <a:rPr lang="en-US" sz="2200" dirty="0"/>
              <a:t>Environment/climate change statistics compendium;  </a:t>
            </a:r>
          </a:p>
          <a:p>
            <a:pPr>
              <a:lnSpc>
                <a:spcPct val="110000"/>
              </a:lnSpc>
              <a:spcAft>
                <a:spcPts val="800"/>
              </a:spcAft>
              <a:buSzPts val="1000"/>
            </a:pPr>
            <a:r>
              <a:rPr lang="en-US" sz="2200" dirty="0"/>
              <a:t>Statistical yearbook, including environment statistics or chapter/section within a yearbook; </a:t>
            </a:r>
          </a:p>
          <a:p>
            <a:pPr>
              <a:lnSpc>
                <a:spcPct val="110000"/>
              </a:lnSpc>
              <a:spcAft>
                <a:spcPts val="800"/>
              </a:spcAft>
              <a:buSzPts val="1000"/>
            </a:pPr>
            <a:r>
              <a:rPr lang="en-US" sz="2200" dirty="0"/>
              <a:t>Climate change statistics bulletin/report; </a:t>
            </a:r>
          </a:p>
          <a:p>
            <a:pPr>
              <a:lnSpc>
                <a:spcPct val="110000"/>
              </a:lnSpc>
              <a:spcAft>
                <a:spcPts val="800"/>
              </a:spcAft>
              <a:buSzPts val="1000"/>
            </a:pPr>
            <a:r>
              <a:rPr lang="en-US" sz="2200" dirty="0"/>
              <a:t>State of the environment report; and </a:t>
            </a:r>
          </a:p>
          <a:p>
            <a:pPr>
              <a:lnSpc>
                <a:spcPct val="110000"/>
              </a:lnSpc>
              <a:spcAft>
                <a:spcPts val="800"/>
              </a:spcAft>
              <a:buSzPts val="1000"/>
            </a:pPr>
            <a:r>
              <a:rPr lang="en-US" sz="2200" dirty="0"/>
              <a:t>Websites, databases and portals.</a:t>
            </a:r>
          </a:p>
          <a:p>
            <a:pPr marL="0" lvl="0" indent="0">
              <a:lnSpc>
                <a:spcPct val="110000"/>
              </a:lnSpc>
              <a:spcAft>
                <a:spcPts val="800"/>
              </a:spcAft>
              <a:buSzPts val="1000"/>
              <a:buNone/>
            </a:pPr>
            <a:r>
              <a:rPr lang="en-US" sz="1900" dirty="0"/>
              <a:t> </a:t>
            </a:r>
            <a:r>
              <a:rPr lang="en-JM" sz="1900" dirty="0"/>
              <a:t>----</a:t>
            </a:r>
          </a:p>
          <a:p>
            <a:pPr marL="171450" lvl="2">
              <a:spcBef>
                <a:spcPts val="750"/>
              </a:spcBef>
            </a:pPr>
            <a:r>
              <a:rPr lang="en-GB" sz="2600" dirty="0"/>
              <a:t>Establish publication guidelines</a:t>
            </a:r>
            <a:endParaRPr lang="en-JM" sz="2600" dirty="0"/>
          </a:p>
        </p:txBody>
      </p:sp>
      <p:sp>
        <p:nvSpPr>
          <p:cNvPr id="5" name="Content Placeholder 2"/>
          <p:cNvSpPr txBox="1">
            <a:spLocks/>
          </p:cNvSpPr>
          <p:nvPr/>
        </p:nvSpPr>
        <p:spPr>
          <a:xfrm rot="-5400000">
            <a:off x="-161862" y="3132841"/>
            <a:ext cx="2414237" cy="565199"/>
          </a:xfrm>
          <a:prstGeom prst="rect">
            <a:avLst/>
          </a:prstGeom>
          <a:ln>
            <a:noFill/>
          </a:ln>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JM" sz="3000" b="1" dirty="0"/>
              <a:t>Dissemination</a:t>
            </a:r>
          </a:p>
        </p:txBody>
      </p:sp>
    </p:spTree>
    <p:extLst>
      <p:ext uri="{BB962C8B-B14F-4D97-AF65-F5344CB8AC3E}">
        <p14:creationId xmlns:p14="http://schemas.microsoft.com/office/powerpoint/2010/main" val="3562791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rot="-5400000">
            <a:off x="-601753" y="2979420"/>
            <a:ext cx="2069647" cy="565199"/>
          </a:xfrm>
          <a:ln>
            <a:noFill/>
          </a:ln>
        </p:spPr>
        <p:txBody>
          <a:bodyPr>
            <a:noAutofit/>
          </a:bodyPr>
          <a:lstStyle/>
          <a:p>
            <a:pPr marL="0" indent="0">
              <a:buNone/>
            </a:pPr>
            <a:r>
              <a:rPr lang="en-JM" sz="3000" b="1" dirty="0"/>
              <a:t>Evaluation</a:t>
            </a:r>
          </a:p>
        </p:txBody>
      </p:sp>
      <p:sp>
        <p:nvSpPr>
          <p:cNvPr id="4" name="Content Placeholder 3"/>
          <p:cNvSpPr>
            <a:spLocks noGrp="1"/>
          </p:cNvSpPr>
          <p:nvPr>
            <p:ph sz="half" idx="2"/>
          </p:nvPr>
        </p:nvSpPr>
        <p:spPr>
          <a:xfrm>
            <a:off x="950781" y="740780"/>
            <a:ext cx="8042748" cy="5428526"/>
          </a:xfrm>
        </p:spPr>
        <p:txBody>
          <a:bodyPr>
            <a:normAutofit/>
          </a:bodyPr>
          <a:lstStyle/>
          <a:p>
            <a:pPr marL="406004" lvl="2" indent="-406004">
              <a:spcBef>
                <a:spcPts val="750"/>
              </a:spcBef>
              <a:buNone/>
            </a:pPr>
            <a:r>
              <a:rPr lang="en-GB" sz="2100" b="1" dirty="0"/>
              <a:t>5.4	Evaluating contribution to national policy demands and international reporting requirements</a:t>
            </a:r>
            <a:endParaRPr lang="en-JM" sz="2100" dirty="0"/>
          </a:p>
          <a:p>
            <a:pPr marL="0" indent="0">
              <a:buNone/>
            </a:pPr>
            <a:r>
              <a:rPr lang="en-US" sz="2000" dirty="0">
                <a:ea typeface="Calibri" panose="020F0502020204030204" pitchFamily="34" charset="0"/>
              </a:rPr>
              <a:t>Contributions and benefits of applying the Global Set will be reflected in the NCs and BRs for Annex I Parties; and NCs and BURs for non-Annex I Parties but mostly in the new BTRs under the Paris Agreement to be submitted from 2024.</a:t>
            </a:r>
          </a:p>
          <a:p>
            <a:pPr marL="0" indent="0">
              <a:buNone/>
            </a:pPr>
            <a:r>
              <a:rPr lang="en-US" sz="2000" dirty="0"/>
              <a:t>Assessment and implementation of the Global Set requires a multi-annual plan/</a:t>
            </a:r>
            <a:r>
              <a:rPr lang="en-US" sz="2000" dirty="0" err="1"/>
              <a:t>programme</a:t>
            </a:r>
            <a:r>
              <a:rPr lang="en-US" sz="2000" dirty="0"/>
              <a:t> and will assist in </a:t>
            </a:r>
            <a:r>
              <a:rPr lang="en-US" sz="2000" dirty="0" err="1"/>
              <a:t>mobilising</a:t>
            </a:r>
            <a:r>
              <a:rPr lang="en-US" sz="2000" dirty="0"/>
              <a:t> resources </a:t>
            </a:r>
            <a:r>
              <a:rPr lang="en-JM" sz="2000" dirty="0"/>
              <a:t> </a:t>
            </a:r>
          </a:p>
          <a:p>
            <a:r>
              <a:rPr lang="en-US" sz="1600" dirty="0"/>
              <a:t>Improved knowledge and understanding of climate science, the direct and indirect impacts of climate change (supported by qualitative and quantitative evidence where possible); </a:t>
            </a:r>
          </a:p>
          <a:p>
            <a:r>
              <a:rPr lang="en-US" sz="1600" dirty="0"/>
              <a:t> Changes in data and information; </a:t>
            </a:r>
          </a:p>
          <a:p>
            <a:r>
              <a:rPr lang="en-US" sz="1600" dirty="0"/>
              <a:t> Changes in data collection, management and storage of data; </a:t>
            </a:r>
          </a:p>
          <a:p>
            <a:r>
              <a:rPr lang="en-US" sz="1600" dirty="0"/>
              <a:t> Economic conditions and the availability and access to funding mechanisms; </a:t>
            </a:r>
          </a:p>
          <a:p>
            <a:r>
              <a:rPr lang="en-US" sz="1600" dirty="0"/>
              <a:t> Changes in financial, technical and human resources; and </a:t>
            </a:r>
          </a:p>
          <a:p>
            <a:r>
              <a:rPr lang="en-US" sz="1600" dirty="0"/>
              <a:t> Results from a monitoring and evaluation (M&amp;E) framework.</a:t>
            </a:r>
            <a:endParaRPr lang="en-JM" sz="1600" dirty="0"/>
          </a:p>
          <a:p>
            <a:endParaRPr lang="en-JM" dirty="0"/>
          </a:p>
        </p:txBody>
      </p:sp>
    </p:spTree>
    <p:extLst>
      <p:ext uri="{BB962C8B-B14F-4D97-AF65-F5344CB8AC3E}">
        <p14:creationId xmlns:p14="http://schemas.microsoft.com/office/powerpoint/2010/main" val="3970495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ChangeArrowheads="1"/>
          </p:cNvSpPr>
          <p:nvPr/>
        </p:nvSpPr>
        <p:spPr bwMode="auto">
          <a:xfrm>
            <a:off x="1828800" y="577816"/>
            <a:ext cx="5486400" cy="717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chemeClr val="tx1"/>
              </a:buClr>
              <a:buChar char="•"/>
              <a:defRPr sz="2400">
                <a:solidFill>
                  <a:schemeClr val="tx1"/>
                </a:solidFill>
                <a:latin typeface="Arial" pitchFamily="34" charset="0"/>
              </a:defRPr>
            </a:lvl1pPr>
            <a:lvl2pPr marL="742950" indent="-285750" algn="l" eaLnBrk="0" hangingPunct="0">
              <a:spcBef>
                <a:spcPct val="20000"/>
              </a:spcBef>
              <a:buClr>
                <a:schemeClr val="tx1"/>
              </a:buClr>
              <a:buChar char="•"/>
              <a:defRPr sz="2400">
                <a:solidFill>
                  <a:schemeClr val="tx1"/>
                </a:solidFill>
                <a:latin typeface="Arial" pitchFamily="34" charset="0"/>
              </a:defRPr>
            </a:lvl2pPr>
            <a:lvl3pPr marL="1143000" indent="-228600" algn="l" eaLnBrk="0" hangingPunct="0">
              <a:spcBef>
                <a:spcPct val="20000"/>
              </a:spcBef>
              <a:buClr>
                <a:schemeClr val="tx1"/>
              </a:buClr>
              <a:buChar char="•"/>
              <a:defRPr sz="2400">
                <a:solidFill>
                  <a:schemeClr val="tx1"/>
                </a:solidFill>
                <a:latin typeface="Arial" pitchFamily="34" charset="0"/>
              </a:defRPr>
            </a:lvl3pPr>
            <a:lvl4pPr marL="1600200" indent="-228600" algn="l" eaLnBrk="0" hangingPunct="0">
              <a:spcBef>
                <a:spcPct val="20000"/>
              </a:spcBef>
              <a:buClr>
                <a:schemeClr val="tx1"/>
              </a:buClr>
              <a:buChar char="•"/>
              <a:defRPr sz="2400">
                <a:solidFill>
                  <a:schemeClr val="tx1"/>
                </a:solidFill>
                <a:latin typeface="Arial" pitchFamily="34" charset="0"/>
              </a:defRPr>
            </a:lvl4pPr>
            <a:lvl5pPr marL="2057400" indent="-228600" algn="l" eaLnBrk="0" hangingPunct="0">
              <a:spcBef>
                <a:spcPct val="20000"/>
              </a:spcBef>
              <a:buClr>
                <a:schemeClr val="tx1"/>
              </a:buClr>
              <a:buChar char="•"/>
              <a:defRPr sz="2400">
                <a:solidFill>
                  <a:schemeClr val="tx1"/>
                </a:solidFill>
                <a:latin typeface="Arial"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itchFamily="34" charset="0"/>
              </a:defRPr>
            </a:lvl9pPr>
          </a:lstStyle>
          <a:p>
            <a:pPr marL="0" marR="0" lvl="0" indent="0" algn="ctr" defTabSz="914400" rtl="0" eaLnBrk="0" fontAlgn="base" latinLnBrk="0" hangingPunct="0">
              <a:lnSpc>
                <a:spcPct val="100000"/>
              </a:lnSpc>
              <a:spcBef>
                <a:spcPct val="0"/>
              </a:spcBef>
              <a:spcAft>
                <a:spcPct val="0"/>
              </a:spcAft>
              <a:buClr>
                <a:prstClr val="black"/>
              </a:buClr>
              <a:buSzTx/>
              <a:buFontTx/>
              <a:buNone/>
              <a:tabLst/>
              <a:defRPr/>
            </a:pPr>
            <a:r>
              <a:rPr kumimoji="0" lang="en-US" altLang="en-US" sz="2400" b="1" i="0" u="none" strike="noStrike" kern="1200" cap="none" spc="0" normalizeH="0" baseline="0" noProof="0" dirty="0">
                <a:ln>
                  <a:noFill/>
                </a:ln>
                <a:solidFill>
                  <a:srgbClr val="008080"/>
                </a:solidFill>
                <a:effectLst/>
                <a:uLnTx/>
                <a:uFillTx/>
                <a:latin typeface="+mj-lt"/>
                <a:ea typeface="+mn-ea"/>
                <a:cs typeface="Arial" pitchFamily="34" charset="0"/>
              </a:rPr>
              <a:t>Thank you for your attention!</a:t>
            </a:r>
          </a:p>
        </p:txBody>
      </p:sp>
      <p:pic>
        <p:nvPicPr>
          <p:cNvPr id="39939" name="Picture 4" descr="th?id=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6205" y="3733800"/>
            <a:ext cx="6033796"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3" name="Rectangle 8"/>
          <p:cNvSpPr>
            <a:spLocks noChangeArrowheads="1"/>
          </p:cNvSpPr>
          <p:nvPr/>
        </p:nvSpPr>
        <p:spPr bwMode="auto">
          <a:xfrm>
            <a:off x="330934" y="2514600"/>
            <a:ext cx="8482131" cy="16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l" eaLnBrk="0" hangingPunct="0">
              <a:spcBef>
                <a:spcPct val="20000"/>
              </a:spcBef>
              <a:buClr>
                <a:schemeClr val="tx1"/>
              </a:buClr>
              <a:buChar char="•"/>
              <a:defRPr sz="2400">
                <a:solidFill>
                  <a:schemeClr val="tx1"/>
                </a:solidFill>
                <a:latin typeface="Arial" pitchFamily="34" charset="0"/>
              </a:defRPr>
            </a:lvl1pPr>
            <a:lvl2pPr marL="742950" indent="-285750" algn="l" eaLnBrk="0" hangingPunct="0">
              <a:spcBef>
                <a:spcPct val="20000"/>
              </a:spcBef>
              <a:buClr>
                <a:schemeClr val="tx1"/>
              </a:buClr>
              <a:buChar char="•"/>
              <a:defRPr sz="2400">
                <a:solidFill>
                  <a:schemeClr val="tx1"/>
                </a:solidFill>
                <a:latin typeface="Arial" pitchFamily="34" charset="0"/>
              </a:defRPr>
            </a:lvl2pPr>
            <a:lvl3pPr marL="1143000" indent="-228600" algn="l" eaLnBrk="0" hangingPunct="0">
              <a:spcBef>
                <a:spcPct val="20000"/>
              </a:spcBef>
              <a:buClr>
                <a:schemeClr val="tx1"/>
              </a:buClr>
              <a:buChar char="•"/>
              <a:defRPr sz="2400">
                <a:solidFill>
                  <a:schemeClr val="tx1"/>
                </a:solidFill>
                <a:latin typeface="Arial" pitchFamily="34" charset="0"/>
              </a:defRPr>
            </a:lvl3pPr>
            <a:lvl4pPr marL="1600200" indent="-228600" algn="l" eaLnBrk="0" hangingPunct="0">
              <a:spcBef>
                <a:spcPct val="20000"/>
              </a:spcBef>
              <a:buClr>
                <a:schemeClr val="tx1"/>
              </a:buClr>
              <a:buChar char="•"/>
              <a:defRPr sz="2400">
                <a:solidFill>
                  <a:schemeClr val="tx1"/>
                </a:solidFill>
                <a:latin typeface="Arial" pitchFamily="34" charset="0"/>
              </a:defRPr>
            </a:lvl4pPr>
            <a:lvl5pPr marL="2057400" indent="-228600" algn="l" eaLnBrk="0" hangingPunct="0">
              <a:spcBef>
                <a:spcPct val="20000"/>
              </a:spcBef>
              <a:buClr>
                <a:schemeClr val="tx1"/>
              </a:buClr>
              <a:buChar char="•"/>
              <a:defRPr sz="2400">
                <a:solidFill>
                  <a:schemeClr val="tx1"/>
                </a:solidFill>
                <a:latin typeface="Arial"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itchFamily="34" charset="0"/>
              </a:defRPr>
            </a:lvl9pPr>
          </a:lstStyle>
          <a:p>
            <a:pPr marL="0" marR="0" lvl="0" indent="0" algn="ctr" defTabSz="914400" rtl="0" eaLnBrk="0" fontAlgn="base" latinLnBrk="0" hangingPunct="0">
              <a:lnSpc>
                <a:spcPct val="100000"/>
              </a:lnSpc>
              <a:spcBef>
                <a:spcPct val="0"/>
              </a:spcBef>
              <a:spcAft>
                <a:spcPct val="0"/>
              </a:spcAft>
              <a:buClr>
                <a:prstClr val="black"/>
              </a:buClr>
              <a:buSzTx/>
              <a:buFontTx/>
              <a:buNone/>
              <a:tabLst/>
              <a:defRPr/>
            </a:pPr>
            <a: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rPr>
              <a:t>For more information please contact the Environment Statistics Section </a:t>
            </a:r>
            <a:b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rPr>
            </a:br>
            <a: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rPr>
              <a:t>at the United Nations Statistics Division:</a:t>
            </a:r>
            <a:b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rPr>
            </a:br>
            <a:br>
              <a:rPr kumimoji="0" lang="en-US" alt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br>
            <a: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rPr>
              <a:t>E-mail: </a:t>
            </a:r>
            <a: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hlinkClick r:id="rId4"/>
              </a:rPr>
              <a:t>envstats@un.org</a:t>
            </a:r>
            <a:endPar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endParaRPr>
          </a:p>
          <a:p>
            <a:pPr marL="0" marR="0" lvl="0" indent="0" algn="ctr" defTabSz="914400" rtl="0" eaLnBrk="0" fontAlgn="base" latinLnBrk="0" hangingPunct="0">
              <a:lnSpc>
                <a:spcPct val="100000"/>
              </a:lnSpc>
              <a:spcBef>
                <a:spcPct val="0"/>
              </a:spcBef>
              <a:spcAft>
                <a:spcPct val="0"/>
              </a:spcAft>
              <a:buClr>
                <a:prstClr val="black"/>
              </a:buClr>
              <a:buSzTx/>
              <a:buFontTx/>
              <a:buNone/>
              <a:tabLst/>
              <a:defRPr/>
            </a:pPr>
            <a:r>
              <a:rPr lang="en-US" altLang="en-US" sz="1800" dirty="0">
                <a:solidFill>
                  <a:prstClr val="black"/>
                </a:solidFill>
                <a:latin typeface="+mj-lt"/>
                <a:cs typeface="Arial" pitchFamily="34" charset="0"/>
              </a:rPr>
              <a:t> </a:t>
            </a:r>
            <a:endPar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endParaRPr>
          </a:p>
          <a:p>
            <a:pPr marL="0" marR="0" lvl="0" indent="0" algn="ctr" defTabSz="914400" rtl="0" eaLnBrk="0" fontAlgn="base" latinLnBrk="0" hangingPunct="0">
              <a:lnSpc>
                <a:spcPct val="100000"/>
              </a:lnSpc>
              <a:spcBef>
                <a:spcPct val="0"/>
              </a:spcBef>
              <a:spcAft>
                <a:spcPct val="0"/>
              </a:spcAft>
              <a:buClr>
                <a:prstClr val="black"/>
              </a:buClr>
              <a:buSzTx/>
              <a:buFontTx/>
              <a:buNone/>
              <a:tabLst/>
              <a:defRPr/>
            </a:pPr>
            <a:br>
              <a:rPr kumimoji="0" lang="en-US" altLang="en-US" sz="1800" b="0" i="0" u="none" strike="noStrike" kern="1200" cap="none" spc="0" normalizeH="0" baseline="0" noProof="0" dirty="0">
                <a:ln>
                  <a:noFill/>
                </a:ln>
                <a:solidFill>
                  <a:prstClr val="black"/>
                </a:solidFill>
                <a:effectLst/>
                <a:highlight>
                  <a:srgbClr val="FFFF00"/>
                </a:highlight>
                <a:uLnTx/>
                <a:uFillTx/>
                <a:latin typeface="+mj-lt"/>
                <a:ea typeface="+mn-ea"/>
                <a:cs typeface="Arial" pitchFamily="34" charset="0"/>
              </a:rPr>
            </a:br>
            <a: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rPr>
              <a:t>Website: </a:t>
            </a:r>
            <a:r>
              <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hlinkClick r:id="rId5"/>
              </a:rPr>
              <a:t>https://unstats.un.org/unsd/envstats/</a:t>
            </a:r>
            <a:endParaRPr kumimoji="0" lang="en-US" altLang="en-US" sz="1800" b="0" i="0" u="none" strike="noStrike" kern="1200" cap="none" spc="0" normalizeH="0" baseline="0" noProof="0" dirty="0">
              <a:ln>
                <a:noFill/>
              </a:ln>
              <a:solidFill>
                <a:prstClr val="black"/>
              </a:solidFill>
              <a:effectLst/>
              <a:uLnTx/>
              <a:uFillTx/>
              <a:latin typeface="+mj-lt"/>
              <a:ea typeface="+mn-ea"/>
              <a:cs typeface="Arial" pitchFamily="34" charset="0"/>
            </a:endParaRPr>
          </a:p>
          <a:p>
            <a:pPr marL="0" marR="0" lvl="0" indent="0" algn="ctr" defTabSz="914400" rtl="0" eaLnBrk="0" fontAlgn="base" latinLnBrk="0" hangingPunct="0">
              <a:lnSpc>
                <a:spcPct val="100000"/>
              </a:lnSpc>
              <a:spcBef>
                <a:spcPct val="0"/>
              </a:spcBef>
              <a:spcAft>
                <a:spcPct val="0"/>
              </a:spcAft>
              <a:buClr>
                <a:prstClr val="black"/>
              </a:buClr>
              <a:buSzTx/>
              <a:buFontTx/>
              <a:buNone/>
              <a:tabLst/>
              <a:defRPr/>
            </a:pPr>
            <a:endParaRPr lang="en-US" altLang="en-US" sz="1800" dirty="0">
              <a:solidFill>
                <a:prstClr val="black"/>
              </a:solidFill>
              <a:latin typeface="+mj-lt"/>
              <a:cs typeface="Arial" pitchFamily="34" charset="0"/>
            </a:endParaRPr>
          </a:p>
          <a:p>
            <a:pPr lvl="0" algn="ctr" fontAlgn="base">
              <a:spcBef>
                <a:spcPct val="0"/>
              </a:spcBef>
              <a:spcAft>
                <a:spcPct val="0"/>
              </a:spcAft>
              <a:buClr>
                <a:prstClr val="black"/>
              </a:buClr>
              <a:buNone/>
              <a:defRPr/>
            </a:pPr>
            <a:br>
              <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br>
            <a:endPar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EAB04-503E-4951-B52A-EBB41AF46B15}"/>
              </a:ext>
            </a:extLst>
          </p:cNvPr>
          <p:cNvSpPr>
            <a:spLocks noGrp="1"/>
          </p:cNvSpPr>
          <p:nvPr>
            <p:ph type="title"/>
          </p:nvPr>
        </p:nvSpPr>
        <p:spPr>
          <a:xfrm>
            <a:off x="134775" y="220112"/>
            <a:ext cx="3959678" cy="999088"/>
          </a:xfrm>
        </p:spPr>
        <p:txBody>
          <a:bodyPr>
            <a:normAutofit fontScale="90000"/>
          </a:bodyPr>
          <a:lstStyle/>
          <a:p>
            <a:r>
              <a:rPr lang="en-US" sz="3975" b="1" dirty="0">
                <a:solidFill>
                  <a:srgbClr val="002060"/>
                </a:solidFill>
              </a:rPr>
              <a:t>Implementation Guidelines</a:t>
            </a:r>
            <a:endParaRPr lang="en-US" sz="2025" dirty="0"/>
          </a:p>
        </p:txBody>
      </p:sp>
      <p:sp>
        <p:nvSpPr>
          <p:cNvPr id="11" name="Rectangle 10">
            <a:extLst>
              <a:ext uri="{FF2B5EF4-FFF2-40B4-BE49-F238E27FC236}">
                <a16:creationId xmlns:a16="http://schemas.microsoft.com/office/drawing/2014/main" id="{AEF9AD53-7309-430F-B4C0-12BE0B97B1D1}"/>
              </a:ext>
            </a:extLst>
          </p:cNvPr>
          <p:cNvSpPr/>
          <p:nvPr/>
        </p:nvSpPr>
        <p:spPr>
          <a:xfrm>
            <a:off x="4879788" y="140499"/>
            <a:ext cx="2283012" cy="3929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800" dirty="0">
                <a:solidFill>
                  <a:srgbClr val="008080"/>
                </a:solidFill>
                <a:effectLst/>
                <a:latin typeface="Times New Roman" panose="02020603050405020304" pitchFamily="18" charset="0"/>
                <a:ea typeface="Calibri" panose="020F0502020204030204" pitchFamily="34" charset="0"/>
              </a:rPr>
              <a:t>Table of contents</a:t>
            </a:r>
            <a:endParaRPr lang="en-US" sz="1350" dirty="0">
              <a:solidFill>
                <a:srgbClr val="0070C0"/>
              </a:solidFill>
            </a:endParaRPr>
          </a:p>
        </p:txBody>
      </p:sp>
      <p:pic>
        <p:nvPicPr>
          <p:cNvPr id="5" name="Picture 4">
            <a:extLst>
              <a:ext uri="{FF2B5EF4-FFF2-40B4-BE49-F238E27FC236}">
                <a16:creationId xmlns:a16="http://schemas.microsoft.com/office/drawing/2014/main" id="{E3C52BCB-141C-5D77-784A-C1337BD345C0}"/>
              </a:ext>
            </a:extLst>
          </p:cNvPr>
          <p:cNvPicPr>
            <a:picLocks noChangeAspect="1"/>
          </p:cNvPicPr>
          <p:nvPr/>
        </p:nvPicPr>
        <p:blipFill>
          <a:blip r:embed="rId3"/>
          <a:stretch>
            <a:fillRect/>
          </a:stretch>
        </p:blipFill>
        <p:spPr>
          <a:xfrm>
            <a:off x="489486" y="1524000"/>
            <a:ext cx="3244314" cy="4288906"/>
          </a:xfrm>
          <a:prstGeom prst="rect">
            <a:avLst/>
          </a:prstGeom>
        </p:spPr>
      </p:pic>
      <p:pic>
        <p:nvPicPr>
          <p:cNvPr id="14" name="Picture 13">
            <a:extLst>
              <a:ext uri="{FF2B5EF4-FFF2-40B4-BE49-F238E27FC236}">
                <a16:creationId xmlns:a16="http://schemas.microsoft.com/office/drawing/2014/main" id="{295C2A21-39EF-9711-1BDA-CAB4FBC38221}"/>
              </a:ext>
            </a:extLst>
          </p:cNvPr>
          <p:cNvPicPr>
            <a:picLocks noChangeAspect="1"/>
          </p:cNvPicPr>
          <p:nvPr/>
        </p:nvPicPr>
        <p:blipFill>
          <a:blip r:embed="rId4"/>
          <a:stretch>
            <a:fillRect/>
          </a:stretch>
        </p:blipFill>
        <p:spPr>
          <a:xfrm>
            <a:off x="5203724" y="489722"/>
            <a:ext cx="3483076" cy="4201632"/>
          </a:xfrm>
          <a:prstGeom prst="rect">
            <a:avLst/>
          </a:prstGeom>
        </p:spPr>
      </p:pic>
      <p:pic>
        <p:nvPicPr>
          <p:cNvPr id="16" name="Picture 15">
            <a:extLst>
              <a:ext uri="{FF2B5EF4-FFF2-40B4-BE49-F238E27FC236}">
                <a16:creationId xmlns:a16="http://schemas.microsoft.com/office/drawing/2014/main" id="{76020486-3077-860F-F952-A425906CE772}"/>
              </a:ext>
            </a:extLst>
          </p:cNvPr>
          <p:cNvPicPr>
            <a:picLocks noChangeAspect="1"/>
          </p:cNvPicPr>
          <p:nvPr/>
        </p:nvPicPr>
        <p:blipFill>
          <a:blip r:embed="rId5"/>
          <a:stretch>
            <a:fillRect/>
          </a:stretch>
        </p:blipFill>
        <p:spPr>
          <a:xfrm>
            <a:off x="5082520" y="4700214"/>
            <a:ext cx="3604280" cy="2081586"/>
          </a:xfrm>
          <a:prstGeom prst="rect">
            <a:avLst/>
          </a:prstGeom>
        </p:spPr>
      </p:pic>
      <p:sp>
        <p:nvSpPr>
          <p:cNvPr id="4" name="TextBox 3">
            <a:extLst>
              <a:ext uri="{FF2B5EF4-FFF2-40B4-BE49-F238E27FC236}">
                <a16:creationId xmlns:a16="http://schemas.microsoft.com/office/drawing/2014/main" id="{D7D8FBC1-EF6B-9FC8-8185-5390254CAB38}"/>
              </a:ext>
            </a:extLst>
          </p:cNvPr>
          <p:cNvSpPr txBox="1"/>
          <p:nvPr/>
        </p:nvSpPr>
        <p:spPr>
          <a:xfrm>
            <a:off x="134775" y="5968811"/>
            <a:ext cx="4572000" cy="646331"/>
          </a:xfrm>
          <a:prstGeom prst="rect">
            <a:avLst/>
          </a:prstGeom>
          <a:noFill/>
        </p:spPr>
        <p:txBody>
          <a:bodyPr wrap="square">
            <a:spAutoFit/>
          </a:bodyPr>
          <a:lstStyle/>
          <a:p>
            <a:r>
              <a:rPr lang="en-US" dirty="0">
                <a:hlinkClick r:id="rId6"/>
              </a:rPr>
              <a:t>https://unstats.un.org/unsd/envstats/Climate%20Change/Implementation_Guidelines.pdf</a:t>
            </a:r>
            <a:endParaRPr lang="en-US" dirty="0"/>
          </a:p>
        </p:txBody>
      </p:sp>
    </p:spTree>
    <p:extLst>
      <p:ext uri="{BB962C8B-B14F-4D97-AF65-F5344CB8AC3E}">
        <p14:creationId xmlns:p14="http://schemas.microsoft.com/office/powerpoint/2010/main" val="1865951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15452" y="1524000"/>
            <a:ext cx="8271348" cy="4648200"/>
          </a:xfrm>
        </p:spPr>
        <p:txBody>
          <a:bodyPr>
            <a:normAutofit lnSpcReduction="10000"/>
          </a:bodyPr>
          <a:lstStyle/>
          <a:p>
            <a:pPr marL="406004" indent="-406004">
              <a:buNone/>
            </a:pPr>
            <a:r>
              <a:rPr lang="en-US" b="1" dirty="0"/>
              <a:t>Aims and objectives</a:t>
            </a:r>
          </a:p>
          <a:p>
            <a:pPr marL="0" marR="0" lvl="0" indent="0" algn="just" rtl="0">
              <a:lnSpc>
                <a:spcPct val="107000"/>
              </a:lnSpc>
              <a:spcBef>
                <a:spcPts val="0"/>
              </a:spcBef>
              <a:spcAft>
                <a:spcPts val="600"/>
              </a:spcAft>
              <a:buSzPts val="1200"/>
              <a:buNone/>
            </a:pPr>
            <a:endParaRPr lang="en-US" sz="2000" dirty="0">
              <a:ea typeface="Times New Roman" panose="02020603050405020304" pitchFamily="18" charset="0"/>
              <a:cs typeface="Arial" panose="020B0604020202020204" pitchFamily="34" charset="0"/>
            </a:endParaRPr>
          </a:p>
          <a:p>
            <a:pPr marL="0" marR="0" lvl="0" indent="0" algn="just" rtl="0">
              <a:lnSpc>
                <a:spcPct val="107000"/>
              </a:lnSpc>
              <a:spcBef>
                <a:spcPts val="0"/>
              </a:spcBef>
              <a:spcAft>
                <a:spcPts val="600"/>
              </a:spcAft>
              <a:buSzPts val="1200"/>
              <a:buNone/>
            </a:pPr>
            <a:r>
              <a:rPr lang="en-US" sz="2000" dirty="0">
                <a:ea typeface="Times New Roman" panose="02020603050405020304" pitchFamily="18" charset="0"/>
                <a:cs typeface="Arial" panose="020B0604020202020204" pitchFamily="34" charset="0"/>
              </a:rPr>
              <a:t>The Guidelines aim to help countries improve the monitoring of climate change, its impacts and response actions by better informing the UNFCCC-NFPs about the benefits of official statistics and by guiding the NSOs to increase their engagement in the area of climate change. </a:t>
            </a:r>
            <a:r>
              <a:rPr lang="en-GB" sz="2000" u="none" strike="noStrike" dirty="0">
                <a:effectLst/>
                <a:ea typeface="Calibri" panose="020F0502020204030204" pitchFamily="34" charset="0"/>
              </a:rPr>
              <a:t>The overall objectives of the Guidelines are to:</a:t>
            </a:r>
            <a:endParaRPr lang="en-US" sz="2000" u="none" strike="noStrike" dirty="0">
              <a:effectLst/>
              <a:ea typeface="Calibri" panose="020F0502020204030204" pitchFamily="34" charset="0"/>
            </a:endParaRPr>
          </a:p>
          <a:p>
            <a:pPr marL="342900" marR="0" lvl="0" indent="-342900" algn="just">
              <a:lnSpc>
                <a:spcPct val="107000"/>
              </a:lnSpc>
              <a:spcBef>
                <a:spcPts val="0"/>
              </a:spcBef>
              <a:spcAft>
                <a:spcPts val="400"/>
              </a:spcAft>
              <a:buFont typeface="Symbol" panose="05050102010706020507" pitchFamily="18" charset="2"/>
              <a:buChar char=""/>
              <a:tabLst>
                <a:tab pos="800100" algn="l"/>
              </a:tabLst>
            </a:pPr>
            <a:r>
              <a:rPr lang="en-GB" sz="2000" dirty="0">
                <a:effectLst/>
                <a:ea typeface="Calibri" panose="020F0502020204030204" pitchFamily="34" charset="0"/>
              </a:rPr>
              <a:t>help countries to set up the national consultation processes which can embrace this multidisciplinary statistical work in a way complementary to the ongoing and future reporting to UNFCCC; </a:t>
            </a:r>
            <a:endParaRPr lang="en-US" sz="2000" dirty="0">
              <a:effectLst/>
              <a:ea typeface="Calibri" panose="020F0502020204030204" pitchFamily="34" charset="0"/>
            </a:endParaRPr>
          </a:p>
          <a:p>
            <a:pPr marL="342900" marR="0" lvl="0" indent="-342900" algn="just">
              <a:lnSpc>
                <a:spcPct val="107000"/>
              </a:lnSpc>
              <a:spcBef>
                <a:spcPts val="0"/>
              </a:spcBef>
              <a:spcAft>
                <a:spcPts val="400"/>
              </a:spcAft>
              <a:buFont typeface="Symbol" panose="05050102010706020507" pitchFamily="18" charset="2"/>
              <a:buChar char=""/>
              <a:tabLst>
                <a:tab pos="800100" algn="l"/>
              </a:tabLst>
            </a:pPr>
            <a:r>
              <a:rPr lang="en-GB" sz="2000" dirty="0">
                <a:effectLst/>
                <a:ea typeface="Calibri" panose="020F0502020204030204" pitchFamily="34" charset="0"/>
              </a:rPr>
              <a:t>deepen countries’ self-assessment activities using the Global Set; and</a:t>
            </a:r>
            <a:endParaRPr lang="en-US" sz="2000" dirty="0">
              <a:effectLst/>
              <a:ea typeface="Calibri" panose="020F0502020204030204" pitchFamily="34" charset="0"/>
            </a:endParaRPr>
          </a:p>
          <a:p>
            <a:pPr marL="342900" marR="0" lvl="0" indent="-342900" algn="just">
              <a:lnSpc>
                <a:spcPct val="107000"/>
              </a:lnSpc>
              <a:spcBef>
                <a:spcPts val="0"/>
              </a:spcBef>
              <a:spcAft>
                <a:spcPts val="600"/>
              </a:spcAft>
              <a:buFont typeface="Symbol" panose="05050102010706020507" pitchFamily="18" charset="2"/>
              <a:buChar char=""/>
              <a:tabLst>
                <a:tab pos="800100" algn="l"/>
              </a:tabLst>
            </a:pPr>
            <a:r>
              <a:rPr lang="en-GB" sz="2000" dirty="0">
                <a:effectLst/>
                <a:ea typeface="Calibri" panose="020F0502020204030204" pitchFamily="34" charset="0"/>
              </a:rPr>
              <a:t>provide the basis for countries to initiate the development of a national programme for sustained production of climate change statistics within the national statistical system (NSS). </a:t>
            </a:r>
            <a:endParaRPr lang="en-US" sz="2000" dirty="0">
              <a:effectLst/>
              <a:ea typeface="Calibri" panose="020F0502020204030204" pitchFamily="34" charset="0"/>
            </a:endParaRPr>
          </a:p>
          <a:p>
            <a:pPr marL="0" indent="0">
              <a:buNone/>
            </a:pPr>
            <a:endParaRPr lang="en-US" sz="1350" b="1" dirty="0">
              <a:solidFill>
                <a:srgbClr val="5B9BD5"/>
              </a:solidFill>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931008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34997"/>
            <a:ext cx="7886700" cy="994172"/>
          </a:xfrm>
        </p:spPr>
        <p:txBody>
          <a:bodyPr/>
          <a:lstStyle/>
          <a:p>
            <a:r>
              <a:rPr lang="en-JM" dirty="0"/>
              <a:t> </a:t>
            </a:r>
            <a:r>
              <a:rPr lang="en-JM" sz="3600" b="1" dirty="0">
                <a:solidFill>
                  <a:srgbClr val="002060"/>
                </a:solidFill>
              </a:rPr>
              <a:t>2.</a:t>
            </a:r>
            <a:r>
              <a:rPr lang="en-JM" dirty="0"/>
              <a:t> </a:t>
            </a:r>
            <a:r>
              <a:rPr lang="en-JM" sz="3600" b="1" dirty="0">
                <a:solidFill>
                  <a:srgbClr val="002060"/>
                </a:solidFill>
              </a:rPr>
              <a:t>Understanding Climate Change</a:t>
            </a:r>
          </a:p>
        </p:txBody>
      </p:sp>
      <p:sp>
        <p:nvSpPr>
          <p:cNvPr id="3" name="Content Placeholder 2"/>
          <p:cNvSpPr>
            <a:spLocks noGrp="1"/>
          </p:cNvSpPr>
          <p:nvPr>
            <p:ph idx="1"/>
          </p:nvPr>
        </p:nvSpPr>
        <p:spPr>
          <a:xfrm>
            <a:off x="582351" y="1913952"/>
            <a:ext cx="4088034" cy="4096534"/>
          </a:xfrm>
        </p:spPr>
        <p:txBody>
          <a:bodyPr>
            <a:normAutofit/>
          </a:bodyPr>
          <a:lstStyle/>
          <a:p>
            <a:pPr marL="0" indent="0">
              <a:buNone/>
            </a:pPr>
            <a:r>
              <a:rPr lang="en-GB" sz="2000" dirty="0">
                <a:solidFill>
                  <a:srgbClr val="44546A"/>
                </a:solidFill>
                <a:latin typeface="Calibri" panose="020F0502020204030204" pitchFamily="34" charset="0"/>
                <a:ea typeface="Times New Roman" panose="02020603050405020304" pitchFamily="18" charset="0"/>
                <a:cs typeface="Times New Roman" panose="02020603050405020304" pitchFamily="18" charset="0"/>
              </a:rPr>
              <a:t>Understanding climate change processes. Source: Adapted from Land Trust Alliance (2021), How Does the Greenhouse Effect Work?, (quoted from W. Elder, NPS), available at: </a:t>
            </a:r>
            <a:r>
              <a:rPr lang="en-GB" sz="2000" u="sng" dirty="0">
                <a:solidFill>
                  <a:srgbClr val="44546A"/>
                </a:solidFill>
                <a:latin typeface="Calibri" panose="020F0502020204030204" pitchFamily="34" charset="0"/>
                <a:ea typeface="Times New Roman" panose="02020603050405020304" pitchFamily="18" charset="0"/>
                <a:cs typeface="Times New Roman" panose="02020603050405020304" pitchFamily="18" charset="0"/>
                <a:hlinkClick r:id="rId3"/>
              </a:rPr>
              <a:t>https://climatechange.lta.org/get-started/learn/co2-methane-greenhouse-effect/</a:t>
            </a:r>
            <a:r>
              <a:rPr lang="en-GB" sz="2000" dirty="0">
                <a:solidFill>
                  <a:srgbClr val="44546A"/>
                </a:solidFill>
                <a:latin typeface="Calibri" panose="020F0502020204030204" pitchFamily="34" charset="0"/>
                <a:ea typeface="Times New Roman" panose="02020603050405020304" pitchFamily="18" charset="0"/>
                <a:cs typeface="Times New Roman" panose="02020603050405020304" pitchFamily="18" charset="0"/>
              </a:rPr>
              <a:t>, and US Global Change research program, available at: </a:t>
            </a:r>
            <a:r>
              <a:rPr lang="en-GB" sz="2000" u="sng" dirty="0">
                <a:solidFill>
                  <a:srgbClr val="44546A"/>
                </a:solidFill>
                <a:latin typeface="Calibri" panose="020F0502020204030204" pitchFamily="34" charset="0"/>
                <a:ea typeface="Times New Roman" panose="02020603050405020304" pitchFamily="18" charset="0"/>
                <a:cs typeface="Times New Roman" panose="02020603050405020304" pitchFamily="18" charset="0"/>
                <a:hlinkClick r:id="rId4"/>
              </a:rPr>
              <a:t>https://health2016.globalchange.gov/temperature-related-death-and-illness</a:t>
            </a:r>
            <a:endParaRPr lang="en-US" sz="2000" dirty="0">
              <a:solidFill>
                <a:srgbClr val="44546A"/>
              </a:solidFill>
              <a:latin typeface="Calibri" panose="020F0502020204030204" pitchFamily="34" charset="0"/>
              <a:ea typeface="Times New Roman" panose="02020603050405020304" pitchFamily="18" charset="0"/>
              <a:cs typeface="Times New Roman" panose="02020603050405020304" pitchFamily="18" charset="0"/>
            </a:endParaRPr>
          </a:p>
          <a:p>
            <a:endParaRPr lang="en-JM" dirty="0"/>
          </a:p>
        </p:txBody>
      </p:sp>
      <p:pic>
        <p:nvPicPr>
          <p:cNvPr id="4" name="image2.png">
            <a:extLst>
              <a:ext uri="{FF2B5EF4-FFF2-40B4-BE49-F238E27FC236}">
                <a16:creationId xmlns:a16="http://schemas.microsoft.com/office/drawing/2014/main" id="{D09F613A-F69C-45D5-8878-92204F9C9FAB}"/>
              </a:ext>
            </a:extLst>
          </p:cNvPr>
          <p:cNvPicPr/>
          <p:nvPr/>
        </p:nvPicPr>
        <p:blipFill>
          <a:blip r:embed="rId5"/>
          <a:srcRect/>
          <a:stretch>
            <a:fillRect/>
          </a:stretch>
        </p:blipFill>
        <p:spPr>
          <a:xfrm>
            <a:off x="5004886" y="2125267"/>
            <a:ext cx="3186614" cy="3557984"/>
          </a:xfrm>
          <a:prstGeom prst="rect">
            <a:avLst/>
          </a:prstGeom>
          <a:ln/>
        </p:spPr>
      </p:pic>
    </p:spTree>
    <p:extLst>
      <p:ext uri="{BB962C8B-B14F-4D97-AF65-F5344CB8AC3E}">
        <p14:creationId xmlns:p14="http://schemas.microsoft.com/office/powerpoint/2010/main" val="132787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BA0AA-3117-4D46-A10C-3103265785DD}"/>
              </a:ext>
            </a:extLst>
          </p:cNvPr>
          <p:cNvSpPr>
            <a:spLocks noGrp="1"/>
          </p:cNvSpPr>
          <p:nvPr>
            <p:ph type="title"/>
          </p:nvPr>
        </p:nvSpPr>
        <p:spPr>
          <a:xfrm>
            <a:off x="310307" y="495548"/>
            <a:ext cx="8637685" cy="547477"/>
          </a:xfrm>
        </p:spPr>
        <p:txBody>
          <a:bodyPr>
            <a:noAutofit/>
          </a:bodyPr>
          <a:lstStyle/>
          <a:p>
            <a:r>
              <a:rPr lang="en-US" sz="3000" b="1" dirty="0">
                <a:solidFill>
                  <a:srgbClr val="002060"/>
                </a:solidFill>
              </a:rPr>
              <a:t>3. Global Set of Climate Change Statistics and Indicators</a:t>
            </a:r>
          </a:p>
        </p:txBody>
      </p:sp>
      <p:sp>
        <p:nvSpPr>
          <p:cNvPr id="3" name="Content Placeholder 2">
            <a:extLst>
              <a:ext uri="{FF2B5EF4-FFF2-40B4-BE49-F238E27FC236}">
                <a16:creationId xmlns:a16="http://schemas.microsoft.com/office/drawing/2014/main" id="{DA8469FC-C15A-4BB7-B11B-253D787578D5}"/>
              </a:ext>
            </a:extLst>
          </p:cNvPr>
          <p:cNvSpPr>
            <a:spLocks noGrp="1"/>
          </p:cNvSpPr>
          <p:nvPr>
            <p:ph idx="1"/>
          </p:nvPr>
        </p:nvSpPr>
        <p:spPr>
          <a:xfrm>
            <a:off x="228601" y="1184953"/>
            <a:ext cx="8469774" cy="2330387"/>
          </a:xfrm>
        </p:spPr>
        <p:txBody>
          <a:bodyPr>
            <a:normAutofit/>
          </a:bodyPr>
          <a:lstStyle/>
          <a:p>
            <a:r>
              <a:rPr lang="en-US" sz="1800" dirty="0"/>
              <a:t>Given that there was no underlying framework linking the reporting requirements stemming from the Paris Agreement and the necessary statistics or indicators to support climate policy action, UNSD worked closely with UNFCCC to develop such a framework explicitly for climate change.</a:t>
            </a:r>
          </a:p>
          <a:p>
            <a:r>
              <a:rPr lang="en-US" sz="1800" dirty="0"/>
              <a:t>The Global Set, developed in close collaboration with UNFCCC, is structured according to the IPCC framework and FDES, with a tiering system as in the FDES and the SDG indicators.</a:t>
            </a:r>
          </a:p>
          <a:p>
            <a:endParaRPr lang="en-US" dirty="0"/>
          </a:p>
        </p:txBody>
      </p:sp>
      <p:pic>
        <p:nvPicPr>
          <p:cNvPr id="5" name="Picture 4">
            <a:extLst>
              <a:ext uri="{FF2B5EF4-FFF2-40B4-BE49-F238E27FC236}">
                <a16:creationId xmlns:a16="http://schemas.microsoft.com/office/drawing/2014/main" id="{4CC580C4-BE77-4F9E-956F-53B3E373C272}"/>
              </a:ext>
            </a:extLst>
          </p:cNvPr>
          <p:cNvPicPr>
            <a:picLocks noChangeAspect="1"/>
          </p:cNvPicPr>
          <p:nvPr/>
        </p:nvPicPr>
        <p:blipFill>
          <a:blip r:embed="rId3"/>
          <a:stretch>
            <a:fillRect/>
          </a:stretch>
        </p:blipFill>
        <p:spPr>
          <a:xfrm>
            <a:off x="4727809" y="3086100"/>
            <a:ext cx="1572686" cy="1893095"/>
          </a:xfrm>
          <a:prstGeom prst="rect">
            <a:avLst/>
          </a:prstGeom>
        </p:spPr>
      </p:pic>
      <p:pic>
        <p:nvPicPr>
          <p:cNvPr id="6" name="Picture 5">
            <a:extLst>
              <a:ext uri="{FF2B5EF4-FFF2-40B4-BE49-F238E27FC236}">
                <a16:creationId xmlns:a16="http://schemas.microsoft.com/office/drawing/2014/main" id="{2DF5FAA0-8B24-49E8-8502-C87C1C9FBC41}"/>
              </a:ext>
            </a:extLst>
          </p:cNvPr>
          <p:cNvPicPr>
            <a:picLocks noChangeAspect="1"/>
          </p:cNvPicPr>
          <p:nvPr/>
        </p:nvPicPr>
        <p:blipFill>
          <a:blip r:embed="rId4"/>
          <a:stretch>
            <a:fillRect/>
          </a:stretch>
        </p:blipFill>
        <p:spPr>
          <a:xfrm>
            <a:off x="2841156" y="3128839"/>
            <a:ext cx="1973440" cy="1388177"/>
          </a:xfrm>
          <a:prstGeom prst="rect">
            <a:avLst/>
          </a:prstGeom>
        </p:spPr>
      </p:pic>
      <p:pic>
        <p:nvPicPr>
          <p:cNvPr id="7" name="Picture 2">
            <a:extLst>
              <a:ext uri="{FF2B5EF4-FFF2-40B4-BE49-F238E27FC236}">
                <a16:creationId xmlns:a16="http://schemas.microsoft.com/office/drawing/2014/main" id="{DAE136C2-E2C6-42D8-80C3-2C3D1B2A82B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14450" y="3569039"/>
            <a:ext cx="1569932" cy="1301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a:extLst>
              <a:ext uri="{FF2B5EF4-FFF2-40B4-BE49-F238E27FC236}">
                <a16:creationId xmlns:a16="http://schemas.microsoft.com/office/drawing/2014/main" id="{E9754F24-4356-499B-A3D3-B0E18DFB0B8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9494"/>
          <a:stretch/>
        </p:blipFill>
        <p:spPr>
          <a:xfrm>
            <a:off x="6235380" y="3128839"/>
            <a:ext cx="1765621" cy="1100261"/>
          </a:xfrm>
          <a:prstGeom prst="rect">
            <a:avLst/>
          </a:prstGeom>
        </p:spPr>
      </p:pic>
      <p:sp>
        <p:nvSpPr>
          <p:cNvPr id="10" name="Rectangle 9">
            <a:extLst>
              <a:ext uri="{FF2B5EF4-FFF2-40B4-BE49-F238E27FC236}">
                <a16:creationId xmlns:a16="http://schemas.microsoft.com/office/drawing/2014/main" id="{E4839A94-34D4-44DC-B6BE-44EE635E6A86}"/>
              </a:ext>
            </a:extLst>
          </p:cNvPr>
          <p:cNvSpPr/>
          <p:nvPr/>
        </p:nvSpPr>
        <p:spPr>
          <a:xfrm>
            <a:off x="1248642" y="4899796"/>
            <a:ext cx="1894609" cy="381002"/>
          </a:xfrm>
          <a:prstGeom prst="rect">
            <a:avLst/>
          </a:prstGeom>
        </p:spPr>
        <p:txBody>
          <a:bodyPr wrap="square">
            <a:spAutoFit/>
          </a:bodyPr>
          <a:lstStyle/>
          <a:p>
            <a:r>
              <a:rPr lang="en-US" sz="938" b="1" dirty="0">
                <a:solidFill>
                  <a:prstClr val="black"/>
                </a:solidFill>
              </a:rPr>
              <a:t>IPCC, 2007, Fourth Assessment Report</a:t>
            </a:r>
          </a:p>
        </p:txBody>
      </p:sp>
      <p:sp>
        <p:nvSpPr>
          <p:cNvPr id="11" name="Rectangle 10">
            <a:extLst>
              <a:ext uri="{FF2B5EF4-FFF2-40B4-BE49-F238E27FC236}">
                <a16:creationId xmlns:a16="http://schemas.microsoft.com/office/drawing/2014/main" id="{2438AB85-56D0-4276-B3AD-F16A0A5A0536}"/>
              </a:ext>
            </a:extLst>
          </p:cNvPr>
          <p:cNvSpPr/>
          <p:nvPr/>
        </p:nvSpPr>
        <p:spPr>
          <a:xfrm>
            <a:off x="3068083" y="4469876"/>
            <a:ext cx="1630697" cy="669671"/>
          </a:xfrm>
          <a:prstGeom prst="rect">
            <a:avLst/>
          </a:prstGeom>
        </p:spPr>
        <p:txBody>
          <a:bodyPr wrap="square">
            <a:spAutoFit/>
          </a:bodyPr>
          <a:lstStyle/>
          <a:p>
            <a:pPr lvl="0"/>
            <a:r>
              <a:rPr lang="en-US" sz="938" b="1" dirty="0">
                <a:solidFill>
                  <a:prstClr val="black"/>
                </a:solidFill>
              </a:rPr>
              <a:t>Framework for the Development of Environment Statistics (FDES 2013)</a:t>
            </a:r>
          </a:p>
        </p:txBody>
      </p:sp>
      <p:sp>
        <p:nvSpPr>
          <p:cNvPr id="12" name="Rectangle 11">
            <a:extLst>
              <a:ext uri="{FF2B5EF4-FFF2-40B4-BE49-F238E27FC236}">
                <a16:creationId xmlns:a16="http://schemas.microsoft.com/office/drawing/2014/main" id="{DA75A8DF-5171-4379-A642-4267980C30FE}"/>
              </a:ext>
            </a:extLst>
          </p:cNvPr>
          <p:cNvSpPr/>
          <p:nvPr/>
        </p:nvSpPr>
        <p:spPr>
          <a:xfrm>
            <a:off x="4629150" y="4981513"/>
            <a:ext cx="1741416" cy="814005"/>
          </a:xfrm>
          <a:prstGeom prst="rect">
            <a:avLst/>
          </a:prstGeom>
        </p:spPr>
        <p:txBody>
          <a:bodyPr wrap="square">
            <a:spAutoFit/>
          </a:bodyPr>
          <a:lstStyle/>
          <a:p>
            <a:r>
              <a:rPr lang="en-US" sz="938" b="1" dirty="0">
                <a:solidFill>
                  <a:prstClr val="black"/>
                </a:solidFill>
              </a:rPr>
              <a:t>FDES cross-cutting application </a:t>
            </a:r>
          </a:p>
          <a:p>
            <a:r>
              <a:rPr lang="en-US" sz="938" b="1" dirty="0">
                <a:solidFill>
                  <a:prstClr val="black"/>
                </a:solidFill>
              </a:rPr>
              <a:t>(Chapter 5) links climate change </a:t>
            </a:r>
          </a:p>
          <a:p>
            <a:r>
              <a:rPr lang="en-US" sz="938" b="1" dirty="0">
                <a:solidFill>
                  <a:prstClr val="black"/>
                </a:solidFill>
              </a:rPr>
              <a:t>and environment statistics </a:t>
            </a:r>
          </a:p>
          <a:p>
            <a:r>
              <a:rPr lang="en-US" sz="938" b="1" dirty="0">
                <a:solidFill>
                  <a:prstClr val="black"/>
                </a:solidFill>
              </a:rPr>
              <a:t>based on the IPCC Framework</a:t>
            </a:r>
          </a:p>
        </p:txBody>
      </p:sp>
      <p:sp>
        <p:nvSpPr>
          <p:cNvPr id="13" name="Rectangle 12">
            <a:extLst>
              <a:ext uri="{FF2B5EF4-FFF2-40B4-BE49-F238E27FC236}">
                <a16:creationId xmlns:a16="http://schemas.microsoft.com/office/drawing/2014/main" id="{74EE065E-6012-41D3-80DE-520E8BA68670}"/>
              </a:ext>
            </a:extLst>
          </p:cNvPr>
          <p:cNvSpPr/>
          <p:nvPr/>
        </p:nvSpPr>
        <p:spPr>
          <a:xfrm>
            <a:off x="6709803" y="4229101"/>
            <a:ext cx="1642757" cy="236668"/>
          </a:xfrm>
          <a:prstGeom prst="rect">
            <a:avLst/>
          </a:prstGeom>
        </p:spPr>
        <p:txBody>
          <a:bodyPr wrap="square">
            <a:spAutoFit/>
          </a:bodyPr>
          <a:lstStyle/>
          <a:p>
            <a:r>
              <a:rPr lang="en-US" sz="938" b="1" dirty="0">
                <a:solidFill>
                  <a:prstClr val="black"/>
                </a:solidFill>
              </a:rPr>
              <a:t>Goal 13</a:t>
            </a:r>
          </a:p>
        </p:txBody>
      </p:sp>
      <p:pic>
        <p:nvPicPr>
          <p:cNvPr id="4" name="Picture 3">
            <a:extLst>
              <a:ext uri="{FF2B5EF4-FFF2-40B4-BE49-F238E27FC236}">
                <a16:creationId xmlns:a16="http://schemas.microsoft.com/office/drawing/2014/main" id="{22E255B1-F722-4DCD-9C39-74D559BABEB1}"/>
              </a:ext>
            </a:extLst>
          </p:cNvPr>
          <p:cNvPicPr>
            <a:picLocks noChangeAspect="1"/>
          </p:cNvPicPr>
          <p:nvPr/>
        </p:nvPicPr>
        <p:blipFill>
          <a:blip r:embed="rId7"/>
          <a:stretch>
            <a:fillRect/>
          </a:stretch>
        </p:blipFill>
        <p:spPr>
          <a:xfrm>
            <a:off x="3068085" y="5001495"/>
            <a:ext cx="1483040" cy="591770"/>
          </a:xfrm>
          <a:prstGeom prst="rect">
            <a:avLst/>
          </a:prstGeom>
        </p:spPr>
      </p:pic>
      <p:pic>
        <p:nvPicPr>
          <p:cNvPr id="8" name="Picture 7">
            <a:extLst>
              <a:ext uri="{FF2B5EF4-FFF2-40B4-BE49-F238E27FC236}">
                <a16:creationId xmlns:a16="http://schemas.microsoft.com/office/drawing/2014/main" id="{B4DE3A17-3A0B-4379-8634-46BC6BF78D9B}"/>
              </a:ext>
            </a:extLst>
          </p:cNvPr>
          <p:cNvPicPr>
            <a:picLocks noChangeAspect="1"/>
          </p:cNvPicPr>
          <p:nvPr/>
        </p:nvPicPr>
        <p:blipFill>
          <a:blip r:embed="rId8"/>
          <a:stretch>
            <a:fillRect/>
          </a:stretch>
        </p:blipFill>
        <p:spPr>
          <a:xfrm>
            <a:off x="6301094" y="4629151"/>
            <a:ext cx="1642757" cy="485612"/>
          </a:xfrm>
          <a:prstGeom prst="rect">
            <a:avLst/>
          </a:prstGeom>
        </p:spPr>
      </p:pic>
    </p:spTree>
    <p:extLst>
      <p:ext uri="{BB962C8B-B14F-4D97-AF65-F5344CB8AC3E}">
        <p14:creationId xmlns:p14="http://schemas.microsoft.com/office/powerpoint/2010/main" val="174483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439150" cy="1325563"/>
          </a:xfrm>
        </p:spPr>
        <p:txBody>
          <a:bodyPr>
            <a:noAutofit/>
          </a:bodyPr>
          <a:lstStyle/>
          <a:p>
            <a:pPr marL="406004" indent="-406004"/>
            <a:r>
              <a:rPr lang="en-JM" sz="3600" b="1" dirty="0">
                <a:solidFill>
                  <a:srgbClr val="002060"/>
                </a:solidFill>
              </a:rPr>
              <a:t>4.	</a:t>
            </a:r>
            <a:r>
              <a:rPr lang="en-US" sz="3600" b="1" dirty="0">
                <a:solidFill>
                  <a:srgbClr val="002060"/>
                </a:solidFill>
              </a:rPr>
              <a:t>Developing a national </a:t>
            </a:r>
            <a:r>
              <a:rPr lang="en-US" sz="3600" b="1" dirty="0" err="1">
                <a:solidFill>
                  <a:srgbClr val="002060"/>
                </a:solidFill>
              </a:rPr>
              <a:t>programme</a:t>
            </a:r>
            <a:r>
              <a:rPr lang="en-US" sz="3600" b="1" dirty="0">
                <a:solidFill>
                  <a:srgbClr val="002060"/>
                </a:solidFill>
              </a:rPr>
              <a:t> of climate change statistics</a:t>
            </a:r>
            <a:endParaRPr lang="en-JM" sz="3600" b="1" dirty="0">
              <a:solidFill>
                <a:srgbClr val="002060"/>
              </a:solidFill>
            </a:endParaRPr>
          </a:p>
        </p:txBody>
      </p:sp>
      <p:sp>
        <p:nvSpPr>
          <p:cNvPr id="3" name="Content Placeholder 2"/>
          <p:cNvSpPr>
            <a:spLocks noGrp="1"/>
          </p:cNvSpPr>
          <p:nvPr>
            <p:ph sz="half" idx="1"/>
          </p:nvPr>
        </p:nvSpPr>
        <p:spPr>
          <a:xfrm rot="16200000">
            <a:off x="-1566430" y="3198624"/>
            <a:ext cx="4595968" cy="632204"/>
          </a:xfrm>
        </p:spPr>
        <p:txBody>
          <a:bodyPr anchor="ctr" anchorCtr="0">
            <a:noAutofit/>
          </a:bodyPr>
          <a:lstStyle/>
          <a:p>
            <a:pPr marL="0" indent="0">
              <a:buNone/>
            </a:pPr>
            <a:r>
              <a:rPr lang="en-JM" sz="3000" b="1" dirty="0"/>
              <a:t>Institutional dimensions</a:t>
            </a:r>
          </a:p>
        </p:txBody>
      </p:sp>
      <p:sp>
        <p:nvSpPr>
          <p:cNvPr id="4" name="Content Placeholder 3"/>
          <p:cNvSpPr>
            <a:spLocks noGrp="1"/>
          </p:cNvSpPr>
          <p:nvPr>
            <p:ph sz="half" idx="2"/>
          </p:nvPr>
        </p:nvSpPr>
        <p:spPr>
          <a:xfrm>
            <a:off x="1146555" y="1797248"/>
            <a:ext cx="4100487" cy="4250524"/>
          </a:xfrm>
        </p:spPr>
        <p:txBody>
          <a:bodyPr>
            <a:normAutofit/>
          </a:bodyPr>
          <a:lstStyle/>
          <a:p>
            <a:pPr marL="406004" indent="-406004">
              <a:buNone/>
            </a:pPr>
            <a:r>
              <a:rPr lang="en-US" b="1" dirty="0"/>
              <a:t>4.1 Role of NSOs, NFPs and key stakeholders</a:t>
            </a:r>
          </a:p>
          <a:p>
            <a:pPr marL="685800" indent="0">
              <a:spcBef>
                <a:spcPts val="900"/>
              </a:spcBef>
              <a:spcAft>
                <a:spcPts val="225"/>
              </a:spcAft>
              <a:buNone/>
            </a:pPr>
            <a:r>
              <a:rPr lang="en-GB" sz="1800" b="1" dirty="0">
                <a:latin typeface="Calibri" panose="020F0502020204030204" pitchFamily="34" charset="0"/>
                <a:ea typeface="Times New Roman" panose="02020603050405020304" pitchFamily="18" charset="0"/>
                <a:cs typeface="Arial" panose="020B0604020202020204" pitchFamily="34" charset="0"/>
              </a:rPr>
              <a:t>4.1.1 Role of NSOs</a:t>
            </a:r>
          </a:p>
          <a:p>
            <a:pPr marL="685800" indent="0">
              <a:spcBef>
                <a:spcPts val="900"/>
              </a:spcBef>
              <a:spcAft>
                <a:spcPts val="225"/>
              </a:spcAft>
              <a:buNone/>
            </a:pPr>
            <a:r>
              <a:rPr lang="en-US" sz="1800" b="1" dirty="0">
                <a:latin typeface="Calibri" panose="020F0502020204030204" pitchFamily="34" charset="0"/>
                <a:cs typeface="Arial" panose="020B0604020202020204" pitchFamily="34" charset="0"/>
              </a:rPr>
              <a:t>4.1.2 Role of National Focal Points and climate policy authorities</a:t>
            </a:r>
            <a:endParaRPr lang="en-GB" sz="1800" b="1" dirty="0">
              <a:latin typeface="Calibri" panose="020F0502020204030204" pitchFamily="34" charset="0"/>
              <a:cs typeface="Arial" panose="020B0604020202020204" pitchFamily="34" charset="0"/>
            </a:endParaRPr>
          </a:p>
          <a:p>
            <a:pPr marL="685800" indent="0">
              <a:spcBef>
                <a:spcPts val="900"/>
              </a:spcBef>
              <a:spcAft>
                <a:spcPts val="225"/>
              </a:spcAft>
              <a:buNone/>
            </a:pPr>
            <a:r>
              <a:rPr lang="en-GB" sz="1800" b="1" dirty="0">
                <a:latin typeface="Calibri" panose="020F0502020204030204" pitchFamily="34" charset="0"/>
                <a:ea typeface="Times New Roman" panose="02020603050405020304" pitchFamily="18" charset="0"/>
                <a:cs typeface="Arial" panose="020B0604020202020204" pitchFamily="34" charset="0"/>
              </a:rPr>
              <a:t>4.1.3 Role of other key stakeholders</a:t>
            </a:r>
            <a:endParaRPr lang="en-US" sz="1800" b="1" dirty="0">
              <a:latin typeface="Calibri" panose="020F0502020204030204" pitchFamily="34" charset="0"/>
              <a:ea typeface="Times New Roman" panose="02020603050405020304" pitchFamily="18" charset="0"/>
              <a:cs typeface="Arial" panose="020B0604020202020204" pitchFamily="34" charset="0"/>
            </a:endParaRPr>
          </a:p>
          <a:p>
            <a:pPr marL="685800" indent="0">
              <a:spcBef>
                <a:spcPts val="900"/>
              </a:spcBef>
              <a:spcAft>
                <a:spcPts val="225"/>
              </a:spcAft>
              <a:buNone/>
            </a:pPr>
            <a:r>
              <a:rPr lang="en-GB" sz="1800" b="1" dirty="0">
                <a:latin typeface="Calibri" panose="020F0502020204030204" pitchFamily="34" charset="0"/>
                <a:ea typeface="Times New Roman" panose="02020603050405020304" pitchFamily="18" charset="0"/>
                <a:cs typeface="Arial" panose="020B0604020202020204" pitchFamily="34" charset="0"/>
              </a:rPr>
              <a:t>4.1.4 Collaboration between NSO, NFP and key stakeholders</a:t>
            </a:r>
            <a:endParaRPr lang="en-US" sz="1800" b="1" dirty="0">
              <a:latin typeface="Calibri" panose="020F0502020204030204" pitchFamily="34" charset="0"/>
              <a:ea typeface="Times New Roman" panose="02020603050405020304" pitchFamily="18" charset="0"/>
              <a:cs typeface="Arial" panose="020B0604020202020204" pitchFamily="34" charset="0"/>
            </a:endParaRPr>
          </a:p>
          <a:p>
            <a:pPr marL="685800" indent="0">
              <a:spcBef>
                <a:spcPts val="900"/>
              </a:spcBef>
              <a:spcAft>
                <a:spcPts val="225"/>
              </a:spcAft>
              <a:buNone/>
            </a:pPr>
            <a:r>
              <a:rPr lang="en-GB" sz="1800" b="1" dirty="0">
                <a:latin typeface="Calibri" panose="020F0502020204030204" pitchFamily="34" charset="0"/>
                <a:ea typeface="Times New Roman" panose="02020603050405020304" pitchFamily="18" charset="0"/>
                <a:cs typeface="Arial" panose="020B0604020202020204" pitchFamily="34" charset="0"/>
              </a:rPr>
              <a:t>4.1.5 National examples</a:t>
            </a:r>
            <a:endParaRPr lang="en-US" sz="1800" b="1" dirty="0">
              <a:latin typeface="Calibri" panose="020F0502020204030204" pitchFamily="34" charset="0"/>
              <a:ea typeface="Times New Roman" panose="02020603050405020304" pitchFamily="18" charset="0"/>
              <a:cs typeface="Arial" panose="020B0604020202020204" pitchFamily="34" charset="0"/>
            </a:endParaRPr>
          </a:p>
          <a:p>
            <a:pPr marL="857250">
              <a:spcBef>
                <a:spcPts val="900"/>
              </a:spcBef>
              <a:spcAft>
                <a:spcPts val="225"/>
              </a:spcAft>
            </a:pPr>
            <a:endParaRPr lang="en-US" sz="1350" b="1" dirty="0">
              <a:solidFill>
                <a:srgbClr val="5B9BD5"/>
              </a:solidFill>
              <a:latin typeface="Calibri" panose="020F0502020204030204" pitchFamily="34" charset="0"/>
              <a:ea typeface="Times New Roman" panose="02020603050405020304" pitchFamily="18" charset="0"/>
              <a:cs typeface="Arial" panose="020B0604020202020204" pitchFamily="34" charset="0"/>
            </a:endParaRPr>
          </a:p>
        </p:txBody>
      </p:sp>
      <p:pic>
        <p:nvPicPr>
          <p:cNvPr id="5" name="Picture 4">
            <a:extLst>
              <a:ext uri="{FF2B5EF4-FFF2-40B4-BE49-F238E27FC236}">
                <a16:creationId xmlns:a16="http://schemas.microsoft.com/office/drawing/2014/main" id="{5425B996-445D-4952-B538-FEF01092312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28803" y="1836174"/>
            <a:ext cx="3199745" cy="409505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27181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rot="16200000">
            <a:off x="-941545" y="1999155"/>
            <a:ext cx="3172158" cy="517901"/>
          </a:xfrm>
        </p:spPr>
        <p:txBody>
          <a:bodyPr anchor="ctr" anchorCtr="0">
            <a:noAutofit/>
          </a:bodyPr>
          <a:lstStyle/>
          <a:p>
            <a:pPr marL="0" indent="0">
              <a:buNone/>
            </a:pPr>
            <a:r>
              <a:rPr lang="en-JM" sz="3000" b="1" dirty="0"/>
              <a:t>Self-assessment </a:t>
            </a:r>
          </a:p>
        </p:txBody>
      </p:sp>
      <p:sp>
        <p:nvSpPr>
          <p:cNvPr id="4" name="Content Placeholder 3"/>
          <p:cNvSpPr>
            <a:spLocks noGrp="1"/>
          </p:cNvSpPr>
          <p:nvPr>
            <p:ph sz="half" idx="2"/>
          </p:nvPr>
        </p:nvSpPr>
        <p:spPr>
          <a:xfrm>
            <a:off x="1146552" y="672027"/>
            <a:ext cx="7708081" cy="4375230"/>
          </a:xfrm>
        </p:spPr>
        <p:txBody>
          <a:bodyPr>
            <a:normAutofit/>
          </a:bodyPr>
          <a:lstStyle/>
          <a:p>
            <a:pPr marL="406004" indent="-406004">
              <a:buNone/>
            </a:pPr>
            <a:r>
              <a:rPr lang="en-US" b="1" dirty="0"/>
              <a:t>4.2.1 Assessment of available and needed resources</a:t>
            </a:r>
          </a:p>
          <a:p>
            <a:r>
              <a:rPr lang="en-GB" sz="2000" dirty="0"/>
              <a:t>Prioritize the statistics and indicators and statistics to the country;</a:t>
            </a:r>
          </a:p>
          <a:p>
            <a:r>
              <a:rPr lang="en-GB" sz="2000" dirty="0"/>
              <a:t>Part of a multi-stakeholder consultation and discussion process; </a:t>
            </a:r>
          </a:p>
          <a:p>
            <a:r>
              <a:rPr lang="en-GB" sz="2000" dirty="0"/>
              <a:t>Highlight any efforts needed to advance the collection of CC stats and indicators in order to support the country’s climate policy objectives;</a:t>
            </a:r>
          </a:p>
          <a:p>
            <a:r>
              <a:rPr lang="en-GB" sz="2000" dirty="0"/>
              <a:t>Apply CISAT</a:t>
            </a:r>
          </a:p>
        </p:txBody>
      </p:sp>
      <p:pic>
        <p:nvPicPr>
          <p:cNvPr id="8" name="Picture 7">
            <a:extLst>
              <a:ext uri="{FF2B5EF4-FFF2-40B4-BE49-F238E27FC236}">
                <a16:creationId xmlns:a16="http://schemas.microsoft.com/office/drawing/2014/main" id="{87BD2C2C-AA09-E98E-E26D-58DC01F5FBE2}"/>
              </a:ext>
            </a:extLst>
          </p:cNvPr>
          <p:cNvPicPr>
            <a:picLocks noChangeAspect="1"/>
          </p:cNvPicPr>
          <p:nvPr/>
        </p:nvPicPr>
        <p:blipFill>
          <a:blip r:embed="rId2"/>
          <a:stretch>
            <a:fillRect/>
          </a:stretch>
        </p:blipFill>
        <p:spPr>
          <a:xfrm>
            <a:off x="2957030" y="3174356"/>
            <a:ext cx="3709988" cy="2924175"/>
          </a:xfrm>
          <a:prstGeom prst="rect">
            <a:avLst/>
          </a:prstGeom>
        </p:spPr>
      </p:pic>
    </p:spTree>
    <p:extLst>
      <p:ext uri="{BB962C8B-B14F-4D97-AF65-F5344CB8AC3E}">
        <p14:creationId xmlns:p14="http://schemas.microsoft.com/office/powerpoint/2010/main" val="2636384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36728" y="1318858"/>
            <a:ext cx="3754272" cy="4701632"/>
          </a:xfrm>
        </p:spPr>
        <p:txBody>
          <a:bodyPr>
            <a:normAutofit/>
          </a:bodyPr>
          <a:lstStyle/>
          <a:p>
            <a:pPr marL="0" indent="0">
              <a:buNone/>
            </a:pPr>
            <a:r>
              <a:rPr lang="en-GB" sz="2000" b="1" dirty="0">
                <a:effectLst/>
                <a:ea typeface="Calibri" panose="020F0502020204030204" pitchFamily="34" charset="0"/>
              </a:rPr>
              <a:t>Self-assessment for building a National action plan on climate change statistics </a:t>
            </a:r>
            <a:r>
              <a:rPr lang="en-US" sz="2000" b="1" dirty="0">
                <a:solidFill>
                  <a:srgbClr val="00B0F0"/>
                </a:solidFill>
              </a:rPr>
              <a:t>	</a:t>
            </a:r>
          </a:p>
          <a:p>
            <a:pPr marL="0" indent="0">
              <a:buNone/>
            </a:pPr>
            <a:r>
              <a:rPr lang="en-US" sz="2000" dirty="0"/>
              <a:t>The self-assessment will produce the needed understanding of what are the available resources (human and technical), available data, data gaps and what is (still) needed to support national climate policies and activities. </a:t>
            </a:r>
            <a:r>
              <a:rPr lang="en-US" sz="2000" dirty="0" err="1"/>
              <a:t>Prioritisation</a:t>
            </a:r>
            <a:r>
              <a:rPr lang="en-US" sz="2000" dirty="0"/>
              <a:t> of the needed data-related activities should be done taking into account the suitability of data collection methods including costs and reliability</a:t>
            </a:r>
            <a:endParaRPr lang="en-GB" sz="2000" dirty="0"/>
          </a:p>
        </p:txBody>
      </p:sp>
      <p:graphicFrame>
        <p:nvGraphicFramePr>
          <p:cNvPr id="9" name="Table 8">
            <a:extLst>
              <a:ext uri="{FF2B5EF4-FFF2-40B4-BE49-F238E27FC236}">
                <a16:creationId xmlns:a16="http://schemas.microsoft.com/office/drawing/2014/main" id="{B14DC0A7-1C8E-1BDE-C9F5-8ED7A62EE427}"/>
              </a:ext>
            </a:extLst>
          </p:cNvPr>
          <p:cNvGraphicFramePr>
            <a:graphicFrameLocks noGrp="1"/>
          </p:cNvGraphicFramePr>
          <p:nvPr/>
        </p:nvGraphicFramePr>
        <p:xfrm>
          <a:off x="4191000" y="152400"/>
          <a:ext cx="4576399" cy="5622436"/>
        </p:xfrm>
        <a:graphic>
          <a:graphicData uri="http://schemas.openxmlformats.org/drawingml/2006/table">
            <a:tbl>
              <a:tblPr bandRow="1"/>
              <a:tblGrid>
                <a:gridCol w="304800">
                  <a:extLst>
                    <a:ext uri="{9D8B030D-6E8A-4147-A177-3AD203B41FA5}">
                      <a16:colId xmlns:a16="http://schemas.microsoft.com/office/drawing/2014/main" val="3524281226"/>
                    </a:ext>
                  </a:extLst>
                </a:gridCol>
                <a:gridCol w="2824591">
                  <a:extLst>
                    <a:ext uri="{9D8B030D-6E8A-4147-A177-3AD203B41FA5}">
                      <a16:colId xmlns:a16="http://schemas.microsoft.com/office/drawing/2014/main" val="498724037"/>
                    </a:ext>
                  </a:extLst>
                </a:gridCol>
                <a:gridCol w="121253">
                  <a:extLst>
                    <a:ext uri="{9D8B030D-6E8A-4147-A177-3AD203B41FA5}">
                      <a16:colId xmlns:a16="http://schemas.microsoft.com/office/drawing/2014/main" val="3042198077"/>
                    </a:ext>
                  </a:extLst>
                </a:gridCol>
                <a:gridCol w="121253">
                  <a:extLst>
                    <a:ext uri="{9D8B030D-6E8A-4147-A177-3AD203B41FA5}">
                      <a16:colId xmlns:a16="http://schemas.microsoft.com/office/drawing/2014/main" val="998577251"/>
                    </a:ext>
                  </a:extLst>
                </a:gridCol>
                <a:gridCol w="121253">
                  <a:extLst>
                    <a:ext uri="{9D8B030D-6E8A-4147-A177-3AD203B41FA5}">
                      <a16:colId xmlns:a16="http://schemas.microsoft.com/office/drawing/2014/main" val="3058840776"/>
                    </a:ext>
                  </a:extLst>
                </a:gridCol>
                <a:gridCol w="120361">
                  <a:extLst>
                    <a:ext uri="{9D8B030D-6E8A-4147-A177-3AD203B41FA5}">
                      <a16:colId xmlns:a16="http://schemas.microsoft.com/office/drawing/2014/main" val="1587075973"/>
                    </a:ext>
                  </a:extLst>
                </a:gridCol>
                <a:gridCol w="120361">
                  <a:extLst>
                    <a:ext uri="{9D8B030D-6E8A-4147-A177-3AD203B41FA5}">
                      <a16:colId xmlns:a16="http://schemas.microsoft.com/office/drawing/2014/main" val="45976743"/>
                    </a:ext>
                  </a:extLst>
                </a:gridCol>
                <a:gridCol w="120361">
                  <a:extLst>
                    <a:ext uri="{9D8B030D-6E8A-4147-A177-3AD203B41FA5}">
                      <a16:colId xmlns:a16="http://schemas.microsoft.com/office/drawing/2014/main" val="515192418"/>
                    </a:ext>
                  </a:extLst>
                </a:gridCol>
                <a:gridCol w="120361">
                  <a:extLst>
                    <a:ext uri="{9D8B030D-6E8A-4147-A177-3AD203B41FA5}">
                      <a16:colId xmlns:a16="http://schemas.microsoft.com/office/drawing/2014/main" val="707166302"/>
                    </a:ext>
                  </a:extLst>
                </a:gridCol>
                <a:gridCol w="120361">
                  <a:extLst>
                    <a:ext uri="{9D8B030D-6E8A-4147-A177-3AD203B41FA5}">
                      <a16:colId xmlns:a16="http://schemas.microsoft.com/office/drawing/2014/main" val="3527272764"/>
                    </a:ext>
                  </a:extLst>
                </a:gridCol>
                <a:gridCol w="120361">
                  <a:extLst>
                    <a:ext uri="{9D8B030D-6E8A-4147-A177-3AD203B41FA5}">
                      <a16:colId xmlns:a16="http://schemas.microsoft.com/office/drawing/2014/main" val="5585560"/>
                    </a:ext>
                  </a:extLst>
                </a:gridCol>
                <a:gridCol w="120361">
                  <a:extLst>
                    <a:ext uri="{9D8B030D-6E8A-4147-A177-3AD203B41FA5}">
                      <a16:colId xmlns:a16="http://schemas.microsoft.com/office/drawing/2014/main" val="3811343219"/>
                    </a:ext>
                  </a:extLst>
                </a:gridCol>
                <a:gridCol w="120361">
                  <a:extLst>
                    <a:ext uri="{9D8B030D-6E8A-4147-A177-3AD203B41FA5}">
                      <a16:colId xmlns:a16="http://schemas.microsoft.com/office/drawing/2014/main" val="1228645892"/>
                    </a:ext>
                  </a:extLst>
                </a:gridCol>
                <a:gridCol w="120361">
                  <a:extLst>
                    <a:ext uri="{9D8B030D-6E8A-4147-A177-3AD203B41FA5}">
                      <a16:colId xmlns:a16="http://schemas.microsoft.com/office/drawing/2014/main" val="3610219103"/>
                    </a:ext>
                  </a:extLst>
                </a:gridCol>
              </a:tblGrid>
              <a:tr h="178863">
                <a:tc rowSpan="2">
                  <a:txBody>
                    <a:bodyPr/>
                    <a:lstStyle/>
                    <a:p>
                      <a:pPr marL="0" marR="0" algn="ctr">
                        <a:lnSpc>
                          <a:spcPct val="107000"/>
                        </a:lnSpc>
                        <a:spcBef>
                          <a:spcPts val="0"/>
                        </a:spcBef>
                        <a:spcAft>
                          <a:spcPts val="800"/>
                        </a:spcAft>
                      </a:pPr>
                      <a:r>
                        <a:rPr lang="en-GB" sz="800" b="1" dirty="0">
                          <a:solidFill>
                            <a:srgbClr val="000000"/>
                          </a:solidFill>
                          <a:effectLst/>
                          <a:latin typeface="Times New Roman" panose="02020603050405020304" pitchFamily="18" charset="0"/>
                          <a:ea typeface="Calibri" panose="020F0502020204030204" pitchFamily="34" charset="0"/>
                        </a:rPr>
                        <a:t>Steps</a:t>
                      </a:r>
                      <a:endParaRPr lang="en-US" sz="800" dirty="0">
                        <a:effectLst/>
                        <a:latin typeface="Calibri" panose="020F0502020204030204" pitchFamily="34" charset="0"/>
                        <a:ea typeface="Calibri" panose="020F0502020204030204" pitchFamily="34" charset="0"/>
                      </a:endParaRPr>
                    </a:p>
                  </a:txBody>
                  <a:tcPr marL="6245" marR="6245" marT="624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rowSpan="2">
                  <a:txBody>
                    <a:bodyPr/>
                    <a:lstStyle/>
                    <a:p>
                      <a:pPr marL="0" marR="0" algn="ctr">
                        <a:lnSpc>
                          <a:spcPct val="107000"/>
                        </a:lnSpc>
                        <a:spcBef>
                          <a:spcPts val="0"/>
                        </a:spcBef>
                        <a:spcAft>
                          <a:spcPts val="800"/>
                        </a:spcAft>
                      </a:pPr>
                      <a:r>
                        <a:rPr lang="en-GB" sz="800" b="1" dirty="0">
                          <a:solidFill>
                            <a:srgbClr val="000000"/>
                          </a:solidFill>
                          <a:effectLst/>
                          <a:latin typeface="Times New Roman" panose="02020603050405020304" pitchFamily="18" charset="0"/>
                          <a:ea typeface="Calibri" panose="020F0502020204030204" pitchFamily="34" charset="0"/>
                        </a:rPr>
                        <a:t>Activities</a:t>
                      </a:r>
                      <a:endParaRPr lang="en-US" sz="800" dirty="0">
                        <a:effectLst/>
                        <a:latin typeface="Calibri" panose="020F0502020204030204" pitchFamily="34" charset="0"/>
                        <a:ea typeface="Calibri" panose="020F0502020204030204" pitchFamily="34" charset="0"/>
                      </a:endParaRPr>
                    </a:p>
                  </a:txBody>
                  <a:tcPr marL="6245" marR="6245" marT="624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gridSpan="4">
                  <a:txBody>
                    <a:bodyPr/>
                    <a:lstStyle/>
                    <a:p>
                      <a:pPr marL="0" marR="0" algn="ctr">
                        <a:lnSpc>
                          <a:spcPct val="107000"/>
                        </a:lnSpc>
                        <a:spcBef>
                          <a:spcPts val="0"/>
                        </a:spcBef>
                        <a:spcAft>
                          <a:spcPts val="800"/>
                        </a:spcAft>
                      </a:pPr>
                      <a:r>
                        <a:rPr lang="en-GB" sz="700" b="1">
                          <a:solidFill>
                            <a:srgbClr val="000000"/>
                          </a:solidFill>
                          <a:effectLst/>
                          <a:latin typeface="Times New Roman" panose="02020603050405020304" pitchFamily="18" charset="0"/>
                          <a:ea typeface="Calibri" panose="020F0502020204030204" pitchFamily="34" charset="0"/>
                        </a:rPr>
                        <a:t>Year 1</a:t>
                      </a:r>
                      <a:endParaRPr lang="en-US" sz="800">
                        <a:effectLst/>
                        <a:latin typeface="Calibri" panose="020F0502020204030204" pitchFamily="34" charset="0"/>
                        <a:ea typeface="Calibri" panose="020F0502020204030204" pitchFamily="34" charset="0"/>
                      </a:endParaRPr>
                    </a:p>
                  </a:txBody>
                  <a:tcPr marL="6245" marR="6245" marT="624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07000"/>
                        </a:lnSpc>
                        <a:spcBef>
                          <a:spcPts val="0"/>
                        </a:spcBef>
                        <a:spcAft>
                          <a:spcPts val="800"/>
                        </a:spcAft>
                      </a:pPr>
                      <a:r>
                        <a:rPr lang="en-GB" sz="700" b="1">
                          <a:solidFill>
                            <a:srgbClr val="000000"/>
                          </a:solidFill>
                          <a:effectLst/>
                          <a:latin typeface="Times New Roman" panose="02020603050405020304" pitchFamily="18" charset="0"/>
                          <a:ea typeface="Calibri" panose="020F0502020204030204" pitchFamily="34" charset="0"/>
                        </a:rPr>
                        <a:t>Year 2</a:t>
                      </a:r>
                      <a:endParaRPr lang="en-US" sz="800">
                        <a:effectLst/>
                        <a:latin typeface="Calibri" panose="020F0502020204030204" pitchFamily="34" charset="0"/>
                        <a:ea typeface="Calibri" panose="020F0502020204030204" pitchFamily="34" charset="0"/>
                      </a:endParaRPr>
                    </a:p>
                  </a:txBody>
                  <a:tcPr marL="6245" marR="6245" marT="624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07000"/>
                        </a:lnSpc>
                        <a:spcBef>
                          <a:spcPts val="0"/>
                        </a:spcBef>
                        <a:spcAft>
                          <a:spcPts val="800"/>
                        </a:spcAft>
                      </a:pPr>
                      <a:r>
                        <a:rPr lang="en-GB" sz="700" b="1">
                          <a:solidFill>
                            <a:srgbClr val="000000"/>
                          </a:solidFill>
                          <a:effectLst/>
                          <a:latin typeface="Times New Roman" panose="02020603050405020304" pitchFamily="18" charset="0"/>
                          <a:ea typeface="Calibri" panose="020F0502020204030204" pitchFamily="34" charset="0"/>
                        </a:rPr>
                        <a:t>Year 3</a:t>
                      </a:r>
                      <a:endParaRPr lang="en-US" sz="800">
                        <a:effectLst/>
                        <a:latin typeface="Calibri" panose="020F0502020204030204" pitchFamily="34" charset="0"/>
                        <a:ea typeface="Calibri" panose="020F0502020204030204" pitchFamily="34" charset="0"/>
                      </a:endParaRPr>
                    </a:p>
                  </a:txBody>
                  <a:tcPr marL="6245" marR="6245" marT="6245" marB="0" anchor="ctr">
                    <a:lnL w="12700" cap="flat" cmpd="sng" algn="ctr">
                      <a:solidFill>
                        <a:srgbClr val="000000"/>
                      </a:solidFill>
                      <a:prstDash val="solid"/>
                      <a:round/>
                      <a:headEnd type="none" w="med" len="med"/>
                      <a:tailEnd type="none" w="med" len="med"/>
                    </a:lnL>
                    <a:lnR>
                      <a:noFill/>
                    </a:lnR>
                    <a:lnT w="12700" cap="flat" cmpd="sng" algn="ctr">
                      <a:solidFill>
                        <a:srgbClr val="8EAA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05115708"/>
                  </a:ext>
                </a:extLst>
              </a:tr>
              <a:tr h="229668">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800"/>
                        </a:spcAft>
                      </a:pPr>
                      <a:r>
                        <a:rPr lang="en-GB" sz="700">
                          <a:solidFill>
                            <a:srgbClr val="000000"/>
                          </a:solidFill>
                          <a:effectLst/>
                          <a:latin typeface="Times New Roman" panose="02020603050405020304" pitchFamily="18" charset="0"/>
                          <a:ea typeface="Calibri" panose="020F0502020204030204" pitchFamily="34" charset="0"/>
                        </a:rPr>
                        <a:t>Q1</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800"/>
                        </a:spcAft>
                      </a:pPr>
                      <a:r>
                        <a:rPr lang="en-GB" sz="700">
                          <a:solidFill>
                            <a:srgbClr val="000000"/>
                          </a:solidFill>
                          <a:effectLst/>
                          <a:latin typeface="Times New Roman" panose="02020603050405020304" pitchFamily="18" charset="0"/>
                          <a:ea typeface="Calibri" panose="020F0502020204030204" pitchFamily="34" charset="0"/>
                        </a:rPr>
                        <a:t>Q2</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800"/>
                        </a:spcAft>
                      </a:pPr>
                      <a:r>
                        <a:rPr lang="en-GB" sz="700">
                          <a:solidFill>
                            <a:srgbClr val="000000"/>
                          </a:solidFill>
                          <a:effectLst/>
                          <a:latin typeface="Times New Roman" panose="02020603050405020304" pitchFamily="18" charset="0"/>
                          <a:ea typeface="Calibri" panose="020F0502020204030204" pitchFamily="34" charset="0"/>
                        </a:rPr>
                        <a:t>Q3</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800"/>
                        </a:spcAft>
                      </a:pPr>
                      <a:r>
                        <a:rPr lang="en-GB" sz="700">
                          <a:solidFill>
                            <a:srgbClr val="000000"/>
                          </a:solidFill>
                          <a:effectLst/>
                          <a:latin typeface="Times New Roman" panose="02020603050405020304" pitchFamily="18" charset="0"/>
                          <a:ea typeface="Calibri" panose="020F0502020204030204" pitchFamily="34" charset="0"/>
                        </a:rPr>
                        <a:t>Q4</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800"/>
                        </a:spcAft>
                      </a:pPr>
                      <a:r>
                        <a:rPr lang="en-GB" sz="700">
                          <a:solidFill>
                            <a:srgbClr val="000000"/>
                          </a:solidFill>
                          <a:effectLst/>
                          <a:latin typeface="Times New Roman" panose="02020603050405020304" pitchFamily="18" charset="0"/>
                          <a:ea typeface="Calibri" panose="020F0502020204030204" pitchFamily="34" charset="0"/>
                        </a:rPr>
                        <a:t>Q1</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800"/>
                        </a:spcAft>
                      </a:pPr>
                      <a:r>
                        <a:rPr lang="en-GB" sz="700">
                          <a:solidFill>
                            <a:srgbClr val="000000"/>
                          </a:solidFill>
                          <a:effectLst/>
                          <a:latin typeface="Times New Roman" panose="02020603050405020304" pitchFamily="18" charset="0"/>
                          <a:ea typeface="Calibri" panose="020F0502020204030204" pitchFamily="34" charset="0"/>
                        </a:rPr>
                        <a:t>Q2</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800"/>
                        </a:spcAft>
                      </a:pPr>
                      <a:r>
                        <a:rPr lang="en-GB" sz="700">
                          <a:solidFill>
                            <a:srgbClr val="000000"/>
                          </a:solidFill>
                          <a:effectLst/>
                          <a:latin typeface="Times New Roman" panose="02020603050405020304" pitchFamily="18" charset="0"/>
                          <a:ea typeface="Calibri" panose="020F0502020204030204" pitchFamily="34" charset="0"/>
                        </a:rPr>
                        <a:t>Q3</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800"/>
                        </a:spcAft>
                      </a:pPr>
                      <a:r>
                        <a:rPr lang="en-GB" sz="700">
                          <a:solidFill>
                            <a:srgbClr val="000000"/>
                          </a:solidFill>
                          <a:effectLst/>
                          <a:latin typeface="Times New Roman" panose="02020603050405020304" pitchFamily="18" charset="0"/>
                          <a:ea typeface="Calibri" panose="020F0502020204030204" pitchFamily="34" charset="0"/>
                        </a:rPr>
                        <a:t>Q4</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800"/>
                        </a:spcAft>
                      </a:pPr>
                      <a:r>
                        <a:rPr lang="en-GB" sz="700">
                          <a:solidFill>
                            <a:srgbClr val="000000"/>
                          </a:solidFill>
                          <a:effectLst/>
                          <a:latin typeface="Times New Roman" panose="02020603050405020304" pitchFamily="18" charset="0"/>
                          <a:ea typeface="Calibri" panose="020F0502020204030204" pitchFamily="34" charset="0"/>
                        </a:rPr>
                        <a:t>Q1</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800"/>
                        </a:spcAft>
                      </a:pPr>
                      <a:r>
                        <a:rPr lang="en-GB" sz="700">
                          <a:solidFill>
                            <a:srgbClr val="000000"/>
                          </a:solidFill>
                          <a:effectLst/>
                          <a:latin typeface="Times New Roman" panose="02020603050405020304" pitchFamily="18" charset="0"/>
                          <a:ea typeface="Calibri" panose="020F0502020204030204" pitchFamily="34" charset="0"/>
                        </a:rPr>
                        <a:t>Q2</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800"/>
                        </a:spcAft>
                      </a:pPr>
                      <a:r>
                        <a:rPr lang="en-GB" sz="700">
                          <a:solidFill>
                            <a:srgbClr val="000000"/>
                          </a:solidFill>
                          <a:effectLst/>
                          <a:latin typeface="Times New Roman" panose="02020603050405020304" pitchFamily="18" charset="0"/>
                          <a:ea typeface="Calibri" panose="020F0502020204030204" pitchFamily="34" charset="0"/>
                        </a:rPr>
                        <a:t>Q3</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800"/>
                        </a:spcAft>
                      </a:pPr>
                      <a:r>
                        <a:rPr lang="en-GB" sz="700">
                          <a:solidFill>
                            <a:srgbClr val="000000"/>
                          </a:solidFill>
                          <a:effectLst/>
                          <a:latin typeface="Times New Roman" panose="02020603050405020304" pitchFamily="18" charset="0"/>
                          <a:ea typeface="Calibri" panose="020F0502020204030204" pitchFamily="34" charset="0"/>
                        </a:rPr>
                        <a:t>Q4</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extLst>
                  <a:ext uri="{0D108BD9-81ED-4DB2-BD59-A6C34878D82A}">
                    <a16:rowId xmlns:a16="http://schemas.microsoft.com/office/drawing/2014/main" val="681775509"/>
                  </a:ext>
                </a:extLst>
              </a:tr>
              <a:tr h="165036">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1</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dirty="0">
                          <a:effectLst/>
                          <a:latin typeface="Times New Roman" panose="02020603050405020304" pitchFamily="18" charset="0"/>
                          <a:ea typeface="Calibri" panose="020F0502020204030204" pitchFamily="34" charset="0"/>
                        </a:rPr>
                        <a:t>Establish/strengthen relationship between NSO and UNFCCC-NFP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4039494"/>
                  </a:ext>
                </a:extLst>
              </a:tr>
              <a:tr h="151209">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2</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dirty="0">
                          <a:effectLst/>
                          <a:latin typeface="Times New Roman" panose="02020603050405020304" pitchFamily="18" charset="0"/>
                          <a:ea typeface="Calibri" panose="020F0502020204030204" pitchFamily="34" charset="0"/>
                        </a:rPr>
                        <a:t>Engage stakeholders and complete the self-assessment using the CISAT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1630521"/>
                  </a:ext>
                </a:extLst>
              </a:tr>
              <a:tr h="229668">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3</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Establish a committee, inter-institutional working group or task force or expand an existing one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54523"/>
                  </a:ext>
                </a:extLst>
              </a:tr>
              <a:tr h="119539">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4</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dirty="0">
                          <a:effectLst/>
                          <a:latin typeface="Times New Roman" panose="02020603050405020304" pitchFamily="18" charset="0"/>
                          <a:ea typeface="Calibri" panose="020F0502020204030204" pitchFamily="34" charset="0"/>
                        </a:rPr>
                        <a:t>Define an institution with a legal mandate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0292116"/>
                  </a:ext>
                </a:extLst>
              </a:tr>
              <a:tr h="229668">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5</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Establish collaboration/communication channels between stakeholders and make institutional arrangements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2477317"/>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0">
                        <a:lnSpc>
                          <a:spcPct val="107000"/>
                        </a:lnSpc>
                        <a:spcBef>
                          <a:spcPts val="0"/>
                        </a:spcBef>
                        <a:spcAft>
                          <a:spcPts val="800"/>
                        </a:spcAft>
                      </a:pPr>
                      <a:r>
                        <a:rPr lang="en-GB" sz="800" dirty="0">
                          <a:effectLst/>
                          <a:latin typeface="Times New Roman" panose="02020603050405020304" pitchFamily="18" charset="0"/>
                          <a:ea typeface="Calibri" panose="020F0502020204030204" pitchFamily="34" charset="0"/>
                        </a:rPr>
                        <a:t>Designate national thematic experts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0261931"/>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34290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Develop ToRs/MoUs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3860647"/>
                  </a:ext>
                </a:extLst>
              </a:tr>
              <a:tr h="229668">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6</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dirty="0">
                          <a:effectLst/>
                          <a:latin typeface="Times New Roman" panose="02020603050405020304" pitchFamily="18" charset="0"/>
                          <a:ea typeface="Calibri" panose="020F0502020204030204" pitchFamily="34" charset="0"/>
                        </a:rPr>
                        <a:t>Engage high-level support for TWG - data collection/formation of unit / mobilizing resources</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505283"/>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0">
                        <a:lnSpc>
                          <a:spcPct val="107000"/>
                        </a:lnSpc>
                        <a:spcBef>
                          <a:spcPts val="0"/>
                        </a:spcBef>
                        <a:spcAft>
                          <a:spcPts val="800"/>
                        </a:spcAft>
                      </a:pPr>
                      <a:r>
                        <a:rPr lang="en-GB" sz="800" dirty="0">
                          <a:effectLst/>
                          <a:latin typeface="Times New Roman" panose="02020603050405020304" pitchFamily="18" charset="0"/>
                          <a:ea typeface="Calibri" panose="020F0502020204030204" pitchFamily="34" charset="0"/>
                        </a:rPr>
                        <a:t>Conduct institutional review and skills capacity assessment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509808"/>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Develop project proposals/applications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4469287"/>
                  </a:ext>
                </a:extLst>
              </a:tr>
              <a:tr h="115124">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7</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Strengthen human resources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1681585"/>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342900">
                        <a:lnSpc>
                          <a:spcPct val="107000"/>
                        </a:lnSpc>
                        <a:spcBef>
                          <a:spcPts val="0"/>
                        </a:spcBef>
                        <a:spcAft>
                          <a:spcPts val="800"/>
                        </a:spcAft>
                      </a:pPr>
                      <a:r>
                        <a:rPr lang="en-GB" sz="800" dirty="0">
                          <a:effectLst/>
                          <a:latin typeface="Times New Roman" panose="02020603050405020304" pitchFamily="18" charset="0"/>
                          <a:ea typeface="Calibri" panose="020F0502020204030204" pitchFamily="34" charset="0"/>
                        </a:rPr>
                        <a:t>Provide training and capacity building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5886600"/>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34290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Designate desk officers/core team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5156067"/>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34290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Hire staff/consultants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1943716"/>
                  </a:ext>
                </a:extLst>
              </a:tr>
              <a:tr h="115124">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8</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dirty="0">
                          <a:effectLst/>
                          <a:latin typeface="Times New Roman" panose="02020603050405020304" pitchFamily="18" charset="0"/>
                          <a:ea typeface="Calibri" panose="020F0502020204030204" pitchFamily="34" charset="0"/>
                        </a:rPr>
                        <a:t>Improve technical resources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3101586"/>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Improve IT infrastructure (software and hardware)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6760119"/>
                  </a:ext>
                </a:extLst>
              </a:tr>
              <a:tr h="115124">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9</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dirty="0">
                          <a:effectLst/>
                          <a:latin typeface="Times New Roman" panose="02020603050405020304" pitchFamily="18" charset="0"/>
                          <a:ea typeface="Calibri" panose="020F0502020204030204" pitchFamily="34" charset="0"/>
                        </a:rPr>
                        <a:t>Develop a national programme/national action plan on climate statistics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9048614"/>
                  </a:ext>
                </a:extLst>
              </a:tr>
              <a:tr h="229668">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0">
                        <a:lnSpc>
                          <a:spcPct val="107000"/>
                        </a:lnSpc>
                        <a:spcBef>
                          <a:spcPts val="0"/>
                        </a:spcBef>
                        <a:spcAft>
                          <a:spcPts val="800"/>
                        </a:spcAft>
                      </a:pPr>
                      <a:r>
                        <a:rPr lang="en-GB" sz="800" dirty="0">
                          <a:effectLst/>
                          <a:latin typeface="Times New Roman" panose="02020603050405020304" pitchFamily="18" charset="0"/>
                          <a:ea typeface="Calibri" panose="020F0502020204030204" pitchFamily="34" charset="0"/>
                        </a:rPr>
                        <a:t>Develop national set of climate indicators (consistent/complementary with NDCs/NAPs/NCs) and metadata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5338235"/>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342900">
                        <a:lnSpc>
                          <a:spcPct val="107000"/>
                        </a:lnSpc>
                        <a:spcBef>
                          <a:spcPts val="0"/>
                        </a:spcBef>
                        <a:spcAft>
                          <a:spcPts val="800"/>
                        </a:spcAft>
                      </a:pPr>
                      <a:r>
                        <a:rPr lang="en-GB" sz="800" dirty="0">
                          <a:effectLst/>
                          <a:latin typeface="Times New Roman" panose="02020603050405020304" pitchFamily="18" charset="0"/>
                          <a:ea typeface="Calibri" panose="020F0502020204030204" pitchFamily="34" charset="0"/>
                        </a:rPr>
                        <a:t>Map the data sources and assess data quality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7359470"/>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Define gaps and prioritize work on methods and data collection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7297784"/>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Develop data collection methods (such as climate change surveys)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3541541"/>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0">
                        <a:lnSpc>
                          <a:spcPct val="107000"/>
                        </a:lnSpc>
                        <a:spcBef>
                          <a:spcPts val="0"/>
                        </a:spcBef>
                        <a:spcAft>
                          <a:spcPts val="800"/>
                        </a:spcAft>
                      </a:pPr>
                      <a:r>
                        <a:rPr lang="en-GB" sz="800" dirty="0">
                          <a:effectLst/>
                          <a:latin typeface="Times New Roman" panose="02020603050405020304" pitchFamily="18" charset="0"/>
                          <a:ea typeface="Calibri" panose="020F0502020204030204" pitchFamily="34" charset="0"/>
                        </a:rPr>
                        <a:t>Integrate the programme/plan into NSDS and national climate policies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76205850"/>
                  </a:ext>
                </a:extLst>
              </a:tr>
              <a:tr h="115124">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10</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Undertake data collection/database building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000392"/>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342900">
                        <a:lnSpc>
                          <a:spcPct val="107000"/>
                        </a:lnSpc>
                        <a:spcBef>
                          <a:spcPts val="0"/>
                        </a:spcBef>
                        <a:spcAft>
                          <a:spcPts val="800"/>
                        </a:spcAft>
                      </a:pPr>
                      <a:r>
                        <a:rPr lang="en-GB" sz="800" dirty="0">
                          <a:effectLst/>
                          <a:latin typeface="Times New Roman" panose="02020603050405020304" pitchFamily="18" charset="0"/>
                          <a:ea typeface="Calibri" panose="020F0502020204030204" pitchFamily="34" charset="0"/>
                        </a:rPr>
                        <a:t>Establish data exchange protocols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2509061"/>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0">
                        <a:lnSpc>
                          <a:spcPct val="107000"/>
                        </a:lnSpc>
                        <a:spcBef>
                          <a:spcPts val="0"/>
                        </a:spcBef>
                        <a:spcAft>
                          <a:spcPts val="800"/>
                        </a:spcAft>
                      </a:pPr>
                      <a:r>
                        <a:rPr lang="en-GB" sz="800" dirty="0">
                          <a:effectLst/>
                          <a:latin typeface="Times New Roman" panose="02020603050405020304" pitchFamily="18" charset="0"/>
                          <a:ea typeface="Calibri" panose="020F0502020204030204" pitchFamily="34" charset="0"/>
                        </a:rPr>
                        <a:t>Compile statistics/indicators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4235560"/>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0">
                        <a:lnSpc>
                          <a:spcPct val="107000"/>
                        </a:lnSpc>
                        <a:spcBef>
                          <a:spcPts val="0"/>
                        </a:spcBef>
                        <a:spcAft>
                          <a:spcPts val="800"/>
                        </a:spcAft>
                      </a:pPr>
                      <a:r>
                        <a:rPr lang="en-GB" sz="800" dirty="0">
                          <a:effectLst/>
                          <a:latin typeface="Times New Roman" panose="02020603050405020304" pitchFamily="18" charset="0"/>
                          <a:ea typeface="Calibri" panose="020F0502020204030204" pitchFamily="34" charset="0"/>
                        </a:rPr>
                        <a:t>Prepare analysis of key findings and draft a report</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3630423"/>
                  </a:ext>
                </a:extLst>
              </a:tr>
              <a:tr h="115124">
                <a:tc>
                  <a:txBody>
                    <a:bodyPr/>
                    <a:lstStyle/>
                    <a:p>
                      <a:pPr marL="0" marR="0">
                        <a:lnSpc>
                          <a:spcPct val="107000"/>
                        </a:lnSpc>
                        <a:spcBef>
                          <a:spcPts val="0"/>
                        </a:spcBef>
                        <a:spcAft>
                          <a:spcPts val="800"/>
                        </a:spcAft>
                      </a:pPr>
                      <a:r>
                        <a:rPr lang="en-GB" sz="8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0">
                        <a:lnSpc>
                          <a:spcPct val="107000"/>
                        </a:lnSpc>
                        <a:spcBef>
                          <a:spcPts val="0"/>
                        </a:spcBef>
                        <a:spcAft>
                          <a:spcPts val="800"/>
                        </a:spcAft>
                      </a:pPr>
                      <a:r>
                        <a:rPr lang="en-GB" sz="800" dirty="0">
                          <a:effectLst/>
                          <a:latin typeface="Times New Roman" panose="02020603050405020304" pitchFamily="18" charset="0"/>
                          <a:ea typeface="Calibri" panose="020F0502020204030204" pitchFamily="34" charset="0"/>
                        </a:rPr>
                        <a:t>Organize a validation workshop/TWG and stakeholders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1002203"/>
                  </a:ext>
                </a:extLst>
              </a:tr>
              <a:tr h="115124">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11</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dirty="0">
                          <a:effectLst/>
                          <a:latin typeface="Times New Roman" panose="02020603050405020304" pitchFamily="18" charset="0"/>
                          <a:ea typeface="Calibri" panose="020F0502020204030204" pitchFamily="34" charset="0"/>
                        </a:rPr>
                        <a:t>Prepare contributions to national policies and the reports for UNFCCC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1363372900"/>
                  </a:ext>
                </a:extLst>
              </a:tr>
              <a:tr h="115124">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12</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dirty="0">
                          <a:effectLst/>
                          <a:latin typeface="Times New Roman" panose="02020603050405020304" pitchFamily="18" charset="0"/>
                          <a:ea typeface="Calibri" panose="020F0502020204030204" pitchFamily="34" charset="0"/>
                        </a:rPr>
                        <a:t>Disseminate statistics and indicators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982155321"/>
                  </a:ext>
                </a:extLst>
              </a:tr>
              <a:tr h="115124">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13</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dirty="0">
                          <a:effectLst/>
                          <a:latin typeface="Times New Roman" panose="02020603050405020304" pitchFamily="18" charset="0"/>
                          <a:ea typeface="Calibri" panose="020F0502020204030204" pitchFamily="34" charset="0"/>
                        </a:rPr>
                        <a:t>Conduct user surveys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2051021420"/>
                  </a:ext>
                </a:extLst>
              </a:tr>
              <a:tr h="115124">
                <a:tc>
                  <a:txBody>
                    <a:bodyPr/>
                    <a:lstStyle/>
                    <a:p>
                      <a:pPr marL="0" marR="0">
                        <a:lnSpc>
                          <a:spcPct val="107000"/>
                        </a:lnSpc>
                        <a:spcBef>
                          <a:spcPts val="0"/>
                        </a:spcBef>
                        <a:spcAft>
                          <a:spcPts val="800"/>
                        </a:spcAft>
                      </a:pPr>
                      <a:r>
                        <a:rPr lang="en-GB" sz="800" b="1">
                          <a:effectLst/>
                          <a:latin typeface="Times New Roman" panose="02020603050405020304" pitchFamily="18" charset="0"/>
                          <a:ea typeface="Calibri" panose="020F0502020204030204" pitchFamily="34" charset="0"/>
                        </a:rPr>
                        <a:t>14</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800" b="1" dirty="0">
                          <a:effectLst/>
                          <a:latin typeface="Times New Roman" panose="02020603050405020304" pitchFamily="18" charset="0"/>
                          <a:ea typeface="Calibri" panose="020F0502020204030204" pitchFamily="34" charset="0"/>
                        </a:rPr>
                        <a:t>Evaluate and define priorities for future improvements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en-GB" sz="700">
                          <a:effectLst/>
                          <a:latin typeface="Times New Roman" panose="02020603050405020304" pitchFamily="18" charset="0"/>
                          <a:ea typeface="Calibri" panose="020F0502020204030204" pitchFamily="34" charset="0"/>
                        </a:rPr>
                        <a:t> </a:t>
                      </a:r>
                      <a:endParaRPr lang="en-US" sz="80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tc>
                  <a:txBody>
                    <a:bodyPr/>
                    <a:lstStyle/>
                    <a:p>
                      <a:pPr marL="0" marR="0">
                        <a:lnSpc>
                          <a:spcPct val="107000"/>
                        </a:lnSpc>
                        <a:spcBef>
                          <a:spcPts val="0"/>
                        </a:spcBef>
                        <a:spcAft>
                          <a:spcPts val="800"/>
                        </a:spcAft>
                      </a:pPr>
                      <a:r>
                        <a:rPr lang="en-GB" sz="700" dirty="0">
                          <a:effectLst/>
                          <a:latin typeface="Times New Roman" panose="02020603050405020304" pitchFamily="18" charset="0"/>
                          <a:ea typeface="Calibri" panose="020F0502020204030204" pitchFamily="34" charset="0"/>
                        </a:rPr>
                        <a:t> </a:t>
                      </a:r>
                      <a:endParaRPr lang="en-US" sz="800" dirty="0">
                        <a:effectLst/>
                        <a:latin typeface="Calibri" panose="020F0502020204030204" pitchFamily="34" charset="0"/>
                        <a:ea typeface="Calibri" panose="020F0502020204030204" pitchFamily="34" charset="0"/>
                      </a:endParaRPr>
                    </a:p>
                  </a:txBody>
                  <a:tcPr marL="6245" marR="6245" marT="624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val="4103700803"/>
                  </a:ext>
                </a:extLst>
              </a:tr>
            </a:tbl>
          </a:graphicData>
        </a:graphic>
      </p:graphicFrame>
      <p:sp>
        <p:nvSpPr>
          <p:cNvPr id="7" name="TextBox 6">
            <a:extLst>
              <a:ext uri="{FF2B5EF4-FFF2-40B4-BE49-F238E27FC236}">
                <a16:creationId xmlns:a16="http://schemas.microsoft.com/office/drawing/2014/main" id="{D5C9B9B7-13F0-8E03-550F-30BF1E981519}"/>
              </a:ext>
            </a:extLst>
          </p:cNvPr>
          <p:cNvSpPr txBox="1"/>
          <p:nvPr/>
        </p:nvSpPr>
        <p:spPr>
          <a:xfrm>
            <a:off x="596096" y="550963"/>
            <a:ext cx="4572000" cy="369332"/>
          </a:xfrm>
          <a:prstGeom prst="rect">
            <a:avLst/>
          </a:prstGeom>
          <a:noFill/>
        </p:spPr>
        <p:txBody>
          <a:bodyPr wrap="square">
            <a:spAutoFit/>
          </a:bodyPr>
          <a:lstStyle/>
          <a:p>
            <a:r>
              <a:rPr lang="en-US" dirty="0"/>
              <a:t>4.2.2 National action plan</a:t>
            </a:r>
          </a:p>
        </p:txBody>
      </p:sp>
    </p:spTree>
    <p:extLst>
      <p:ext uri="{BB962C8B-B14F-4D97-AF65-F5344CB8AC3E}">
        <p14:creationId xmlns:p14="http://schemas.microsoft.com/office/powerpoint/2010/main" val="3238616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rot="16200000">
            <a:off x="-554177" y="3123381"/>
            <a:ext cx="3191154" cy="825499"/>
          </a:xfrm>
        </p:spPr>
        <p:txBody>
          <a:bodyPr anchor="ctr" anchorCtr="0">
            <a:noAutofit/>
          </a:bodyPr>
          <a:lstStyle/>
          <a:p>
            <a:pPr marL="0" indent="0">
              <a:buNone/>
            </a:pPr>
            <a:r>
              <a:rPr lang="en-JM" sz="3000" b="1" dirty="0"/>
              <a:t>Mobilize resources</a:t>
            </a:r>
          </a:p>
        </p:txBody>
      </p:sp>
      <p:sp>
        <p:nvSpPr>
          <p:cNvPr id="4" name="Content Placeholder 3"/>
          <p:cNvSpPr>
            <a:spLocks noGrp="1"/>
          </p:cNvSpPr>
          <p:nvPr>
            <p:ph sz="half" idx="2"/>
          </p:nvPr>
        </p:nvSpPr>
        <p:spPr>
          <a:xfrm>
            <a:off x="1518723" y="897999"/>
            <a:ext cx="3260845" cy="4695191"/>
          </a:xfrm>
        </p:spPr>
        <p:txBody>
          <a:bodyPr>
            <a:normAutofit/>
          </a:bodyPr>
          <a:lstStyle/>
          <a:p>
            <a:pPr marL="406004" indent="-406004">
              <a:buNone/>
            </a:pPr>
            <a:r>
              <a:rPr lang="en-US" b="1" dirty="0"/>
              <a:t>4.2.3 High-level buy-in – mobilize resources</a:t>
            </a:r>
            <a:endParaRPr lang="en-JM" b="1" dirty="0"/>
          </a:p>
          <a:p>
            <a:pPr marL="0" indent="0">
              <a:buNone/>
            </a:pPr>
            <a:r>
              <a:rPr lang="en-US" sz="1800" dirty="0"/>
              <a:t>It is recommended that the NSO and the focal points to the UNFCCC and other focal points obtain high-level support from their heads of ministries and agencies. Stakeholders will be more amenable to participating; provide more support for budgeting for meetings, staffing, etc. This would contribute to ensure the continuity of resources for the activity. </a:t>
            </a:r>
            <a:endParaRPr lang="en-JM" sz="1800" dirty="0"/>
          </a:p>
        </p:txBody>
      </p:sp>
      <p:sp>
        <p:nvSpPr>
          <p:cNvPr id="6" name="TextBox 5">
            <a:extLst>
              <a:ext uri="{FF2B5EF4-FFF2-40B4-BE49-F238E27FC236}">
                <a16:creationId xmlns:a16="http://schemas.microsoft.com/office/drawing/2014/main" id="{8ACB1990-843E-4577-BA77-ADD71A2F385C}"/>
              </a:ext>
            </a:extLst>
          </p:cNvPr>
          <p:cNvSpPr txBox="1"/>
          <p:nvPr/>
        </p:nvSpPr>
        <p:spPr>
          <a:xfrm>
            <a:off x="4844142" y="1355363"/>
            <a:ext cx="4091513" cy="4237827"/>
          </a:xfrm>
          <a:prstGeom prst="rect">
            <a:avLst/>
          </a:prstGeom>
          <a:noFill/>
        </p:spPr>
        <p:txBody>
          <a:bodyPr wrap="square">
            <a:spAutoFit/>
          </a:bodyPr>
          <a:lstStyle/>
          <a:p>
            <a:pPr algn="just">
              <a:lnSpc>
                <a:spcPct val="107000"/>
              </a:lnSpc>
              <a:spcAft>
                <a:spcPts val="600"/>
              </a:spcAft>
            </a:pPr>
            <a:r>
              <a:rPr lang="en-US" sz="1600" dirty="0">
                <a:highlight>
                  <a:srgbClr val="C0C0C0"/>
                </a:highlight>
                <a:latin typeface="Calibri" panose="020F0502020204030204" pitchFamily="34" charset="0"/>
                <a:ea typeface="Calibri" panose="020F0502020204030204" pitchFamily="34" charset="0"/>
              </a:rPr>
              <a:t>The agencies/funds which may offer direct financial assistance to countries are:</a:t>
            </a:r>
          </a:p>
          <a:p>
            <a:pPr marL="257175" indent="-257175" algn="just">
              <a:lnSpc>
                <a:spcPct val="107000"/>
              </a:lnSpc>
              <a:spcAft>
                <a:spcPts val="450"/>
              </a:spcAft>
              <a:buFont typeface="+mj-lt"/>
              <a:buAutoNum type="arabicPeriod"/>
            </a:pPr>
            <a:r>
              <a:rPr lang="en-US" sz="1600" b="1" dirty="0">
                <a:highlight>
                  <a:srgbClr val="C0C0C0"/>
                </a:highlight>
                <a:latin typeface="Calibri" panose="020F0502020204030204" pitchFamily="34" charset="0"/>
                <a:ea typeface="Calibri" panose="020F0502020204030204" pitchFamily="34" charset="0"/>
              </a:rPr>
              <a:t>Green Climate Fund (</a:t>
            </a:r>
            <a:r>
              <a:rPr lang="en-US" sz="1600" dirty="0">
                <a:highlight>
                  <a:srgbClr val="C0C0C0"/>
                </a:highlight>
                <a:latin typeface="Calibri" panose="020F0502020204030204" pitchFamily="34" charset="0"/>
                <a:ea typeface="Calibri" panose="020F0502020204030204" pitchFamily="34" charset="0"/>
              </a:rPr>
              <a:t>GCF) was established at COP16, under the UNFCCC, to support developing countries with projects, </a:t>
            </a:r>
            <a:r>
              <a:rPr lang="en-US" sz="1600" dirty="0" err="1">
                <a:highlight>
                  <a:srgbClr val="C0C0C0"/>
                </a:highlight>
                <a:latin typeface="Calibri" panose="020F0502020204030204" pitchFamily="34" charset="0"/>
                <a:ea typeface="Calibri" panose="020F0502020204030204" pitchFamily="34" charset="0"/>
              </a:rPr>
              <a:t>programmes</a:t>
            </a:r>
            <a:r>
              <a:rPr lang="en-US" sz="1600" dirty="0">
                <a:highlight>
                  <a:srgbClr val="C0C0C0"/>
                </a:highlight>
                <a:latin typeface="Calibri" panose="020F0502020204030204" pitchFamily="34" charset="0"/>
                <a:ea typeface="Calibri" panose="020F0502020204030204" pitchFamily="34" charset="0"/>
              </a:rPr>
              <a:t>, policies and other activities related to climate mitigation and climate adaptation.</a:t>
            </a:r>
          </a:p>
          <a:p>
            <a:pPr marL="257175" indent="-257175" algn="just">
              <a:lnSpc>
                <a:spcPct val="107000"/>
              </a:lnSpc>
              <a:spcAft>
                <a:spcPts val="450"/>
              </a:spcAft>
              <a:buFont typeface="+mj-lt"/>
              <a:buAutoNum type="arabicPeriod"/>
            </a:pPr>
            <a:r>
              <a:rPr lang="en-US" sz="1600" b="1" dirty="0">
                <a:highlight>
                  <a:srgbClr val="C0C0C0"/>
                </a:highlight>
                <a:latin typeface="Calibri" panose="020F0502020204030204" pitchFamily="34" charset="0"/>
                <a:ea typeface="Calibri" panose="020F0502020204030204" pitchFamily="34" charset="0"/>
              </a:rPr>
              <a:t>Global Environment Facility</a:t>
            </a:r>
            <a:r>
              <a:rPr lang="en-US" sz="1600" dirty="0">
                <a:highlight>
                  <a:srgbClr val="C0C0C0"/>
                </a:highlight>
                <a:latin typeface="Calibri" panose="020F0502020204030204" pitchFamily="34" charset="0"/>
                <a:ea typeface="Calibri" panose="020F0502020204030204" pitchFamily="34" charset="0"/>
              </a:rPr>
              <a:t> (GEF)</a:t>
            </a:r>
          </a:p>
          <a:p>
            <a:pPr marL="257175" indent="-257175" algn="just">
              <a:lnSpc>
                <a:spcPct val="107000"/>
              </a:lnSpc>
              <a:spcAft>
                <a:spcPts val="450"/>
              </a:spcAft>
              <a:buFont typeface="+mj-lt"/>
              <a:buAutoNum type="arabicPeriod"/>
            </a:pPr>
            <a:r>
              <a:rPr lang="en-US" sz="1600" b="1" dirty="0">
                <a:highlight>
                  <a:srgbClr val="C0C0C0"/>
                </a:highlight>
                <a:latin typeface="Calibri" panose="020F0502020204030204" pitchFamily="34" charset="0"/>
                <a:ea typeface="Calibri" panose="020F0502020204030204" pitchFamily="34" charset="0"/>
              </a:rPr>
              <a:t>GIZ</a:t>
            </a:r>
            <a:r>
              <a:rPr lang="en-US" sz="1600" dirty="0">
                <a:highlight>
                  <a:srgbClr val="C0C0C0"/>
                </a:highlight>
                <a:latin typeface="Calibri" panose="020F0502020204030204" pitchFamily="34" charset="0"/>
                <a:ea typeface="Calibri" panose="020F0502020204030204" pitchFamily="34" charset="0"/>
              </a:rPr>
              <a:t> or Deutsche Gesellschaft für </a:t>
            </a:r>
            <a:r>
              <a:rPr lang="en-US" sz="1600" dirty="0" err="1">
                <a:highlight>
                  <a:srgbClr val="C0C0C0"/>
                </a:highlight>
                <a:latin typeface="Calibri" panose="020F0502020204030204" pitchFamily="34" charset="0"/>
                <a:ea typeface="Calibri" panose="020F0502020204030204" pitchFamily="34" charset="0"/>
              </a:rPr>
              <a:t>Internationale</a:t>
            </a:r>
            <a:r>
              <a:rPr lang="en-US" sz="1600" dirty="0">
                <a:highlight>
                  <a:srgbClr val="C0C0C0"/>
                </a:highlight>
                <a:latin typeface="Calibri" panose="020F0502020204030204" pitchFamily="34" charset="0"/>
                <a:ea typeface="Calibri" panose="020F0502020204030204" pitchFamily="34" charset="0"/>
              </a:rPr>
              <a:t> </a:t>
            </a:r>
            <a:r>
              <a:rPr lang="en-US" sz="1600" dirty="0" err="1">
                <a:highlight>
                  <a:srgbClr val="C0C0C0"/>
                </a:highlight>
                <a:latin typeface="Calibri" panose="020F0502020204030204" pitchFamily="34" charset="0"/>
                <a:ea typeface="Calibri" panose="020F0502020204030204" pitchFamily="34" charset="0"/>
              </a:rPr>
              <a:t>Zusammenarbe</a:t>
            </a:r>
            <a:r>
              <a:rPr lang="en-US" sz="1600" dirty="0">
                <a:highlight>
                  <a:srgbClr val="C0C0C0"/>
                </a:highlight>
                <a:latin typeface="Calibri" panose="020F0502020204030204" pitchFamily="34" charset="0"/>
                <a:ea typeface="Calibri" panose="020F0502020204030204" pitchFamily="34" charset="0"/>
              </a:rPr>
              <a:t>, is a German development agency that provides services in the fields of environmental protection, resource conservation, and climate change mitigation, among others.</a:t>
            </a:r>
          </a:p>
        </p:txBody>
      </p:sp>
    </p:spTree>
    <p:extLst>
      <p:ext uri="{BB962C8B-B14F-4D97-AF65-F5344CB8AC3E}">
        <p14:creationId xmlns:p14="http://schemas.microsoft.com/office/powerpoint/2010/main" val="33318935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fec07db8-52c1-4dac-bfc9-69c6002d1ead" xsi:nil="true"/>
    <lcf76f155ced4ddcb4097134ff3c332f xmlns="fc324f8e-c367-4552-ac84-3cb58e6ddd2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0E44B3155D93548BFB5D9868DE50590" ma:contentTypeVersion="10" ma:contentTypeDescription="Create a new document." ma:contentTypeScope="" ma:versionID="7e22a306aac618458f692aab763351e1">
  <xsd:schema xmlns:xsd="http://www.w3.org/2001/XMLSchema" xmlns:xs="http://www.w3.org/2001/XMLSchema" xmlns:p="http://schemas.microsoft.com/office/2006/metadata/properties" xmlns:ns2="fc324f8e-c367-4552-ac84-3cb58e6ddd25" xmlns:ns3="fec07db8-52c1-4dac-bfc9-69c6002d1ead" targetNamespace="http://schemas.microsoft.com/office/2006/metadata/properties" ma:root="true" ma:fieldsID="c532f6df4ff4ad0be441253dffe1b410" ns2:_="" ns3:_="">
    <xsd:import namespace="fc324f8e-c367-4552-ac84-3cb58e6ddd25"/>
    <xsd:import namespace="fec07db8-52c1-4dac-bfc9-69c6002d1ead"/>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324f8e-c367-4552-ac84-3cb58e6ddd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c07db8-52c1-4dac-bfc9-69c6002d1ead"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b745c902-9f8f-456d-acdd-58310ffb86c0}" ma:internalName="TaxCatchAll" ma:showField="CatchAllData" ma:web="fec07db8-52c1-4dac-bfc9-69c6002d1ead">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5E32B08-419C-4122-8C49-DD9507AABDB6}">
  <ds:schemaRefs>
    <ds:schemaRef ds:uri="http://schemas.microsoft.com/sharepoint/v3/contenttype/forms"/>
  </ds:schemaRefs>
</ds:datastoreItem>
</file>

<file path=customXml/itemProps2.xml><?xml version="1.0" encoding="utf-8"?>
<ds:datastoreItem xmlns:ds="http://schemas.openxmlformats.org/officeDocument/2006/customXml" ds:itemID="{B59570CE-BA60-4FA9-8270-0DECB6BAF22D}">
  <ds:schemaRefs>
    <ds:schemaRef ds:uri="http://schemas.microsoft.com/office/2006/metadata/properties"/>
    <ds:schemaRef ds:uri="http://schemas.microsoft.com/office/infopath/2007/PartnerControls"/>
    <ds:schemaRef ds:uri="fec07db8-52c1-4dac-bfc9-69c6002d1ead"/>
    <ds:schemaRef ds:uri="fc324f8e-c367-4552-ac84-3cb58e6ddd25"/>
  </ds:schemaRefs>
</ds:datastoreItem>
</file>

<file path=customXml/itemProps3.xml><?xml version="1.0" encoding="utf-8"?>
<ds:datastoreItem xmlns:ds="http://schemas.openxmlformats.org/officeDocument/2006/customXml" ds:itemID="{D0EF94D0-B8C4-4858-AA5E-312FAB30DA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324f8e-c367-4552-ac84-3cb58e6ddd25"/>
    <ds:schemaRef ds:uri="fec07db8-52c1-4dac-bfc9-69c6002d1e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3660</TotalTime>
  <Words>2131</Words>
  <Application>Microsoft Office PowerPoint</Application>
  <PresentationFormat>On-screen Show (4:3)</PresentationFormat>
  <Paragraphs>567</Paragraphs>
  <Slides>17</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Symbol</vt:lpstr>
      <vt:lpstr>Times New Roman</vt:lpstr>
      <vt:lpstr>Office Theme</vt:lpstr>
      <vt:lpstr> Implementation Guidelines </vt:lpstr>
      <vt:lpstr>Implementation Guidelines</vt:lpstr>
      <vt:lpstr>PowerPoint Presentation</vt:lpstr>
      <vt:lpstr> 2. Understanding Climate Change</vt:lpstr>
      <vt:lpstr>3. Global Set of Climate Change Statistics and Indicators</vt:lpstr>
      <vt:lpstr>4. Developing a national programme of climate change statistics</vt:lpstr>
      <vt:lpstr>PowerPoint Presentation</vt:lpstr>
      <vt:lpstr>PowerPoint Presentation</vt:lpstr>
      <vt:lpstr>PowerPoint Presentation</vt:lpstr>
      <vt:lpstr>Institution with a legal mandate for the production of statistics on climate change</vt:lpstr>
      <vt:lpstr>The committee may perform the following functions: </vt:lpstr>
      <vt:lpstr>4.2.5 Capacity building at national level </vt:lpstr>
      <vt:lpstr>5. Production of climate change statistics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 Implementation Guidelines</dc:title>
  <dc:creator>Janet</dc:creator>
  <cp:lastModifiedBy>Samuel Opiyo</cp:lastModifiedBy>
  <cp:revision>47</cp:revision>
  <dcterms:created xsi:type="dcterms:W3CDTF">2022-10-19T16:22:39Z</dcterms:created>
  <dcterms:modified xsi:type="dcterms:W3CDTF">2024-01-03T07:42:16Z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0x010100D0E44B3155D93548BFB5D9868DE50590</vt:lpwstr>
  </property>
</Properties>
</file>