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256" r:id="rId5"/>
    <p:sldId id="258" r:id="rId6"/>
    <p:sldId id="266" r:id="rId7"/>
    <p:sldId id="259" r:id="rId8"/>
    <p:sldId id="267" r:id="rId9"/>
    <p:sldId id="2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 Slides" id="{888F1B7E-8474-4447-AF82-8A2213AA69C2}">
          <p14:sldIdLst>
            <p14:sldId id="256"/>
          </p14:sldIdLst>
        </p14:section>
        <p14:section name="Content Slides" id="{19823C87-F31F-E346-AFC5-9FA24983B0CC}">
          <p14:sldIdLst>
            <p14:sldId id="258"/>
            <p14:sldId id="266"/>
            <p14:sldId id="259"/>
            <p14:sldId id="267"/>
          </p14:sldIdLst>
        </p14:section>
        <p14:section name="Final Page" id="{2E45BA6D-186F-2442-80A6-285173F426D6}">
          <p14:sldIdLst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EEF5"/>
    <a:srgbClr val="E2F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C01626-D4FD-4F8D-AF82-11336D334949}" v="68" dt="2023-10-29T07:21:55.0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5" autoAdjust="0"/>
    <p:restoredTop sz="94689"/>
  </p:normalViewPr>
  <p:slideViewPr>
    <p:cSldViewPr snapToGrid="0" snapToObjects="1">
      <p:cViewPr varScale="1">
        <p:scale>
          <a:sx n="87" d="100"/>
          <a:sy n="87" d="100"/>
        </p:scale>
        <p:origin x="487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16114-94D5-C94E-A414-FD075A01461A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26B78-950D-0B45-B694-D406D7D4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00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426B78-950D-0B45-B694-D406D7D4BE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6722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3AC07-4ECD-274D-A461-34813D23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DAD18A-AA99-7244-AD35-36B5F7F22F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0D051-4D76-114A-B416-A96E2CBDB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8A74E-22F8-534D-B4EF-35F71AEC3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47C90-B25E-A346-9E9B-162B3B16D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953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E7F9A-FB0A-374E-8E6E-9FA973B03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A5AF0C-A74C-8D41-8D0B-E760DF3D22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94928-BA9F-BE42-8F15-BBA9A4226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01EF0-F95A-7945-9A8C-35AD090D9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47B9-6005-2044-8A6F-E62EBCA39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5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726E5D-64F1-7042-8487-B3E5161568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755CE7-1A46-F24F-8E3D-5A75E4297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F563F-D312-914B-8778-A3D9146B4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AEE13-CEB6-B842-A306-00E16204F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45253-EA51-E242-8776-3BAF9B396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9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BC2BE-2FD4-BE43-A025-98552DC85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90BEE-8862-634E-9DAE-E2C82AD1A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1F68F-66EB-5E4A-B72B-F8770F943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4B2E6-7E31-1941-AEBF-B1CE93BB2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437D6-1BEB-144E-AF02-C0AFE57A2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56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717B9-B148-E945-A148-AF11F998E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A13F4-6533-8F4D-B85C-DCBEBAB82A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D4C4C-3BC4-E94B-8FFB-CF3A78D02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E3417-B0DA-8D40-BCFF-5BD793E06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3042B-AE29-6A40-9D64-EB42D4DF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85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A3EBE-5BB2-9043-B1CD-F8DEC3713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F21E0-BF3B-5645-B70D-243CB22420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A73481-D8A0-D844-8619-711C4427A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03B4DE-EF38-F44E-B078-539326634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DDE1C-6604-1844-9F35-A0D309527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96A18A-AF8C-3344-A6D2-BC0EBB13A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48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FAABC-5F3E-F544-A989-4215E1670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AD5C4-1F6E-E542-86B3-2FD64939D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E9964D-E4CF-C64B-B22B-028802C32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23F8C2-AAC8-294A-AE77-DC323A8B3B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D8550E-758E-4C47-AAF9-E6DCB4BCAC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B80521-D8AC-D245-B03B-798B63C47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73800E-41A3-6640-8D6F-5E6B752C1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CF6877-5F51-7946-8AE1-D15587853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30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361D1-71E2-A143-9849-E31FC4963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0A9FB3-307A-DF4E-9555-451A6BB3E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7E2E4D-59CE-554C-89A6-862894A99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E3EB03-2311-2D40-A4C7-9075EE223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8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3E0DE3-BED1-D54F-BEAA-EC1028D84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F3F3F1-269A-0141-BCC5-EC8AF0055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95E10F-C896-364B-B942-D8EAE480F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78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9F1E7-463E-9649-AB61-F30F302CF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889F6-1141-5F4B-9E1A-78D1C42B8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207966-BD51-484B-9E24-A0AF92E84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F7D5A-298F-7645-89AA-57AA44E11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5C3A19-B82D-7848-9D80-1438A5CEA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2609FB-0537-F447-8684-B7AE80CF6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33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ADCD7-8C05-784F-B967-89E4284EC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38B20C-C42A-E44D-A952-19B4D305CB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854BA3-09E2-2C4E-89F7-110A98FCA1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15A16B-D78C-A546-8D53-5C548EAC1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FF0E7-CF03-B64A-B146-9D65C2BAF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553722-7A82-4448-B7C3-02830ECCB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5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7929D1-5E48-A046-AAE1-BCCA5ACB1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3C9253-EABA-104E-AC57-20BBDDC8E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41176-6322-B44A-AB2A-64E15B9FE0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30487-9C54-7E48-836D-2B2D373B8A85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3DE3D9-F99A-6A4A-A255-F36F987B43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D6F28-6826-124D-9F1F-0239F9E50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E0203-A09F-0842-9341-4BFD3867CF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8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https://www.preventionweb.net/files/43291_sendaiframeworkfordrren.pdf?_gl=1*15734af*_ga*MTIzODcwMjQ2NC4xNjgzNzA1MTI0*_ga_D8G5WXP6YM*MTY5ODU2MTY0NC43LjEuMTY5ODU2MTY3Mi4wLjAuMA..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ekaterina.poleshchuk@un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F09A6B2-A937-9B4D-A91B-21EDFEAE85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727216"/>
              </p:ext>
            </p:extLst>
          </p:nvPr>
        </p:nvGraphicFramePr>
        <p:xfrm>
          <a:off x="672352" y="1574800"/>
          <a:ext cx="10846548" cy="471424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7231032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3615516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2806700">
                <a:tc gridSpan="2">
                  <a:txBody>
                    <a:bodyPr/>
                    <a:lstStyle/>
                    <a:p>
                      <a:endParaRPr lang="en-US" sz="40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r>
                        <a:rPr lang="en-US" sz="4000" b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International experience </a:t>
                      </a:r>
                      <a:br>
                        <a:rPr lang="en-US" sz="4000" b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</a:br>
                      <a:r>
                        <a:rPr lang="en-US" sz="4000" b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in the field of Disaster-related Statistics </a:t>
                      </a:r>
                      <a:endParaRPr lang="en-US" sz="4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12065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Session 5: Disaster-related Statistics: Overview of international statistical frameworks and guidelines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National Workshop on Climate Change and Disaster-related Statistics in Lesotho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59690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Ekaterina Poleshchuk</a:t>
                      </a:r>
                    </a:p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November 2023, Maseru, Lesotho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8CDA326B-DC27-5640-A0EB-E5E414589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0990" y="568960"/>
            <a:ext cx="1587910" cy="11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732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597583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232000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116000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2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What is Disaster-related Statistics?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2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According to the Disaster-related Statistics Framework: 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Disaster-related statistics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includes, but is not limited to, statistics about disaster occurrences and their impacts. 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Disaster-related statistics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also includes statistical information used for risk assessment and post-disaster impact assessments, which rely on analyses of a variety of sources of data on the population, society, and economy, like censuses, surveys, and other instruments used in official statistics for multiple purposes.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D44BAFF-24C9-5E4D-AEEB-0553B8874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525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056891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4772967">
                  <a:extLst>
                    <a:ext uri="{9D8B030D-6E8A-4147-A177-3AD203B41FA5}">
                      <a16:colId xmlns:a16="http://schemas.microsoft.com/office/drawing/2014/main" val="3706854953"/>
                    </a:ext>
                  </a:extLst>
                </a:gridCol>
                <a:gridCol w="3374746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200287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3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Sendai Framework for Disaster Risk Reduction 2015-2030 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3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hlinkClick r:id="rId2"/>
                        </a:rPr>
                        <a:t>Here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World Conference on Disaster Risk Reduction in 2015 led to adoption of </a:t>
                      </a:r>
                      <a:r>
                        <a:rPr lang="en-US" sz="180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Sendai Framework for Disaster Risk Reduction 2015-2030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and subsequently a collection of agreed international indicators and terminologies for monitoring its implementation (UNGA, 2015 and UNISDR, 2017).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Sendai Framework: 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represents a new global consensus on core concepts and targets and overall statistical requirements for disaster risk reduction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describes statistics requirements for global monitoring, via the Sendai Framework Monitor for the seven global targets for disaster risk reduction</a:t>
                      </a: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 gridSpan="2"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D44BAFF-24C9-5E4D-AEEB-0553B8874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EC94BCCD-4B25-60BC-0232-BB64BF62C8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362" t="19359" r="64322" b="29190"/>
          <a:stretch/>
        </p:blipFill>
        <p:spPr bwMode="auto">
          <a:xfrm>
            <a:off x="1036653" y="1686506"/>
            <a:ext cx="2741527" cy="38457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66011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008515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232000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116000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2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2030 Agenda for Sustainable Development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2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 gridSpan="2">
                  <a:txBody>
                    <a:bodyPr/>
                    <a:lstStyle/>
                    <a:p>
                      <a:pPr marL="2743200" marR="0" lvl="6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Goal 1.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End poverty in all its forms everywhere </a:t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</a:br>
                      <a:r>
                        <a:rPr lang="en-US" sz="1600" i="1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 indicators under target 1.5</a:t>
                      </a:r>
                    </a:p>
                    <a:p>
                      <a:pPr marL="2743200" marR="0" lvl="6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Goal 11.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Make cities and human settlements inclusive, safe, resilient and sustainable </a:t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</a:br>
                      <a:r>
                        <a:rPr lang="en-US" sz="1600" i="1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 indicators under target 11.5</a:t>
                      </a:r>
                    </a:p>
                    <a:p>
                      <a:pPr marL="2743200" marR="0" lvl="6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Goal 13.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Take urgent action to combat climate change and its impacts </a:t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</a:br>
                      <a:r>
                        <a:rPr lang="en-US" sz="1600" i="1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 indicators under target 13.1</a:t>
                      </a: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7DE1EF5-F6BD-8847-B3DF-7D961E18B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pic>
        <p:nvPicPr>
          <p:cNvPr id="5" name="Picture 4" descr="A red sign with white people and text&#10;&#10;Description automatically generated">
            <a:extLst>
              <a:ext uri="{FF2B5EF4-FFF2-40B4-BE49-F238E27FC236}">
                <a16:creationId xmlns:a16="http://schemas.microsoft.com/office/drawing/2014/main" id="{810F1543-AE6B-4425-3463-EB1F38E30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943" y="2059908"/>
            <a:ext cx="962642" cy="962642"/>
          </a:xfrm>
          <a:prstGeom prst="rect">
            <a:avLst/>
          </a:prstGeom>
        </p:spPr>
      </p:pic>
      <p:pic>
        <p:nvPicPr>
          <p:cNvPr id="7" name="Picture 6" descr="A white and orange sign with buildings and text&#10;&#10;Description automatically generated">
            <a:extLst>
              <a:ext uri="{FF2B5EF4-FFF2-40B4-BE49-F238E27FC236}">
                <a16:creationId xmlns:a16="http://schemas.microsoft.com/office/drawing/2014/main" id="{FA79BD71-C75F-14E4-D979-D5BD009ECD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942" y="3147045"/>
            <a:ext cx="962643" cy="962643"/>
          </a:xfrm>
          <a:prstGeom prst="rect">
            <a:avLst/>
          </a:prstGeom>
        </p:spPr>
      </p:pic>
      <p:pic>
        <p:nvPicPr>
          <p:cNvPr id="9" name="Picture 8" descr="A green and white sign with a planet earth in the middle&#10;&#10;Description automatically generated">
            <a:extLst>
              <a:ext uri="{FF2B5EF4-FFF2-40B4-BE49-F238E27FC236}">
                <a16:creationId xmlns:a16="http://schemas.microsoft.com/office/drawing/2014/main" id="{017F912F-4120-15B0-106C-EEC8AE572D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943" y="4282160"/>
            <a:ext cx="962643" cy="96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349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261DF9-F136-194C-888A-295E95C14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970572"/>
              </p:ext>
            </p:extLst>
          </p:nvPr>
        </p:nvGraphicFramePr>
        <p:xfrm>
          <a:off x="0" y="330200"/>
          <a:ext cx="12348000" cy="6406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5964072">
                  <a:extLst>
                    <a:ext uri="{9D8B030D-6E8A-4147-A177-3AD203B41FA5}">
                      <a16:colId xmlns:a16="http://schemas.microsoft.com/office/drawing/2014/main" val="3706854953"/>
                    </a:ext>
                  </a:extLst>
                </a:gridCol>
                <a:gridCol w="2183641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4200287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558800">
                <a:tc gridSpan="3">
                  <a:txBody>
                    <a:bodyPr/>
                    <a:lstStyle/>
                    <a:p>
                      <a:pPr lvl="1"/>
                      <a:r>
                        <a:rPr lang="en-US" sz="2800" b="0" dirty="0">
                          <a:solidFill>
                            <a:srgbClr val="00B0F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Statistical frameworks and recommendations</a:t>
                      </a:r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28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658309">
                <a:tc gridSpan="3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18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09846"/>
                  </a:ext>
                </a:extLst>
              </a:tr>
              <a:tr h="433589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Whereas core concepts and indicators for disaster risk reduction for international monitoring have been defined in the Sendai Framework and SDGs, there is a need to translate the agreed concepts and definitions into specific instructions and technical recommendations for production and dissemination of statistics.</a:t>
                      </a: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R="1800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3581">
                <a:tc gridSpan="2">
                  <a:txBody>
                    <a:bodyPr/>
                    <a:lstStyle/>
                    <a:p>
                      <a:pPr lvl="1"/>
                      <a:endParaRPr lang="en-US" sz="18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lvl="1"/>
                      <a:r>
                        <a:rPr lang="en-US" sz="110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D44BAFF-24C9-5E4D-AEEB-0553B8874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150" y="6074741"/>
            <a:ext cx="768350" cy="5604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3C836F7-D4DD-9EBC-3634-58BB5FE71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033" y="1768517"/>
            <a:ext cx="2198293" cy="2818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BF734CAD-8AE0-09DE-6335-613A4EBC4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082" y="1768517"/>
            <a:ext cx="1986568" cy="2818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4C40D4-8DAD-DD3E-B10A-CBB36258AA3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711" t="18848" r="61599" b="8559"/>
          <a:stretch/>
        </p:blipFill>
        <p:spPr bwMode="auto">
          <a:xfrm>
            <a:off x="9715406" y="1768516"/>
            <a:ext cx="2166011" cy="2818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6245FD-9779-C6EC-84CD-B968281AFA5A}"/>
              </a:ext>
            </a:extLst>
          </p:cNvPr>
          <p:cNvSpPr txBox="1"/>
          <p:nvPr/>
        </p:nvSpPr>
        <p:spPr>
          <a:xfrm>
            <a:off x="4413033" y="4692580"/>
            <a:ext cx="21982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/>
              <a:t>By the UN Economic and Social Commission for Asia and the Pacific </a:t>
            </a:r>
            <a:br>
              <a:rPr lang="en-US" sz="1500" i="1" dirty="0"/>
            </a:br>
            <a:r>
              <a:rPr lang="en-US" sz="1500" i="1" dirty="0"/>
              <a:t>in 2018</a:t>
            </a:r>
            <a:endParaRPr lang="en-GB" sz="15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AE955E-E7A0-DB45-32A8-F2D0DF82611E}"/>
              </a:ext>
            </a:extLst>
          </p:cNvPr>
          <p:cNvSpPr txBox="1"/>
          <p:nvPr/>
        </p:nvSpPr>
        <p:spPr>
          <a:xfrm>
            <a:off x="7064219" y="4692580"/>
            <a:ext cx="219829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/>
              <a:t>By the UN Economic Commission for Europe </a:t>
            </a:r>
            <a:br>
              <a:rPr lang="en-US" sz="1500" i="1" dirty="0"/>
            </a:br>
            <a:r>
              <a:rPr lang="en-US" sz="1500" i="1" dirty="0"/>
              <a:t>in 2019 </a:t>
            </a:r>
            <a:br>
              <a:rPr lang="en-US" sz="1500" i="1" dirty="0"/>
            </a:br>
            <a:r>
              <a:rPr lang="en-US" sz="1500" i="1" dirty="0"/>
              <a:t>(complement ESCAP DRSF)</a:t>
            </a:r>
            <a:endParaRPr lang="en-GB" sz="15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49A9DB-ABB5-BA50-AC31-5718B698B44E}"/>
              </a:ext>
            </a:extLst>
          </p:cNvPr>
          <p:cNvSpPr txBox="1"/>
          <p:nvPr/>
        </p:nvSpPr>
        <p:spPr>
          <a:xfrm>
            <a:off x="9683124" y="4694255"/>
            <a:ext cx="219829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/>
              <a:t>By the UN Statistics Division </a:t>
            </a:r>
            <a:br>
              <a:rPr lang="en-US" sz="1500" i="1" dirty="0"/>
            </a:br>
            <a:r>
              <a:rPr lang="en-US" sz="1500" i="1" dirty="0"/>
              <a:t>in 2022 </a:t>
            </a:r>
            <a:br>
              <a:rPr lang="en-US" sz="1500" i="1" dirty="0"/>
            </a:br>
            <a:r>
              <a:rPr lang="en-US" sz="1500" i="1" dirty="0"/>
              <a:t>(includes disaster-related indicators)</a:t>
            </a:r>
            <a:endParaRPr lang="en-GB" sz="1500" i="1" dirty="0"/>
          </a:p>
        </p:txBody>
      </p:sp>
    </p:spTree>
    <p:extLst>
      <p:ext uri="{BB962C8B-B14F-4D97-AF65-F5344CB8AC3E}">
        <p14:creationId xmlns:p14="http://schemas.microsoft.com/office/powerpoint/2010/main" val="2780987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B9F0699-3CE1-D04B-89C8-A1562B187862}"/>
              </a:ext>
            </a:extLst>
          </p:cNvPr>
          <p:cNvGraphicFramePr>
            <a:graphicFrameLocks noGrp="1"/>
          </p:cNvGraphicFramePr>
          <p:nvPr/>
        </p:nvGraphicFramePr>
        <p:xfrm>
          <a:off x="673100" y="568960"/>
          <a:ext cx="10845800" cy="5738144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7230533">
                  <a:extLst>
                    <a:ext uri="{9D8B030D-6E8A-4147-A177-3AD203B41FA5}">
                      <a16:colId xmlns:a16="http://schemas.microsoft.com/office/drawing/2014/main" val="1031637976"/>
                    </a:ext>
                  </a:extLst>
                </a:gridCol>
                <a:gridCol w="3615267">
                  <a:extLst>
                    <a:ext uri="{9D8B030D-6E8A-4147-A177-3AD203B41FA5}">
                      <a16:colId xmlns:a16="http://schemas.microsoft.com/office/drawing/2014/main" val="655879346"/>
                    </a:ext>
                  </a:extLst>
                </a:gridCol>
              </a:tblGrid>
              <a:tr h="3405543">
                <a:tc gridSpan="2"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/>
                          </a:solidFill>
                          <a:latin typeface="Roboto Regular" pitchFamily="2" charset="0"/>
                          <a:ea typeface="Roboto Regular" pitchFamily="2" charset="0"/>
                        </a:rPr>
                        <a:t>Thank you</a:t>
                      </a:r>
                      <a:endParaRPr lang="en-US" sz="4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377598"/>
                  </a:ext>
                </a:extLst>
              </a:tr>
              <a:tr h="146392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Ekaterina Poleshchuk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Statistician, SDG and Environment Statistics Unit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Early Warning and Assessment Division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ekaterina.poleshchuk@un.org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558981"/>
                  </a:ext>
                </a:extLst>
              </a:tr>
              <a:tr h="850615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United Nations Avenue, Gigiri</a:t>
                      </a:r>
                    </a:p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PO Box 30552 – 00100 GPO Nairobi, Kenya</a:t>
                      </a:r>
                    </a:p>
                    <a:p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err="1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www.unep.org</a:t>
                      </a:r>
                      <a:endParaRPr lang="en-US" sz="2400" dirty="0">
                        <a:solidFill>
                          <a:schemeClr val="bg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212888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D8DEA340-FA27-CA4A-9DFF-98CD3F992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0990" y="568960"/>
            <a:ext cx="1587910" cy="11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847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BA02E80-D97B-BB4E-9463-06AA165769A6}" vid="{5196EADF-DCBB-9C41-A65B-81DF0ACF3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ec07db8-52c1-4dac-bfc9-69c6002d1ead" xsi:nil="true"/>
    <lcf76f155ced4ddcb4097134ff3c332f xmlns="fc324f8e-c367-4552-ac84-3cb58e6ddd2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E44B3155D93548BFB5D9868DE50590" ma:contentTypeVersion="10" ma:contentTypeDescription="Create a new document." ma:contentTypeScope="" ma:versionID="7e22a306aac618458f692aab763351e1">
  <xsd:schema xmlns:xsd="http://www.w3.org/2001/XMLSchema" xmlns:xs="http://www.w3.org/2001/XMLSchema" xmlns:p="http://schemas.microsoft.com/office/2006/metadata/properties" xmlns:ns2="fc324f8e-c367-4552-ac84-3cb58e6ddd25" xmlns:ns3="fec07db8-52c1-4dac-bfc9-69c6002d1ead" targetNamespace="http://schemas.microsoft.com/office/2006/metadata/properties" ma:root="true" ma:fieldsID="c532f6df4ff4ad0be441253dffe1b410" ns2:_="" ns3:_="">
    <xsd:import namespace="fc324f8e-c367-4552-ac84-3cb58e6ddd25"/>
    <xsd:import namespace="fec07db8-52c1-4dac-bfc9-69c6002d1e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24f8e-c367-4552-ac84-3cb58e6ddd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c07db8-52c1-4dac-bfc9-69c6002d1ead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b745c902-9f8f-456d-acdd-58310ffb86c0}" ma:internalName="TaxCatchAll" ma:showField="CatchAllData" ma:web="fec07db8-52c1-4dac-bfc9-69c6002d1e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7D7A72-0FB7-4C5A-AF5B-5B1A143504C9}">
  <ds:schemaRefs>
    <ds:schemaRef ds:uri="http://schemas.microsoft.com/office/2006/metadata/properties"/>
    <ds:schemaRef ds:uri="http://schemas.microsoft.com/office/infopath/2007/PartnerControls"/>
    <ds:schemaRef ds:uri="fec07db8-52c1-4dac-bfc9-69c6002d1ead"/>
    <ds:schemaRef ds:uri="fc324f8e-c367-4552-ac84-3cb58e6ddd25"/>
  </ds:schemaRefs>
</ds:datastoreItem>
</file>

<file path=customXml/itemProps2.xml><?xml version="1.0" encoding="utf-8"?>
<ds:datastoreItem xmlns:ds="http://schemas.openxmlformats.org/officeDocument/2006/customXml" ds:itemID="{2BE4B962-2598-4A6A-8B3E-7BB10183D0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324f8e-c367-4552-ac84-3cb58e6ddd25"/>
    <ds:schemaRef ds:uri="fec07db8-52c1-4dac-bfc9-69c6002d1e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6EFFA53-6481-4709-82C4-ECE8460EBD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UNEP Corporate Presentation template</Template>
  <TotalTime>92</TotalTime>
  <Words>422</Words>
  <Application>Microsoft Office PowerPoint</Application>
  <PresentationFormat>Widescreen</PresentationFormat>
  <Paragraphs>63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Roboto</vt:lpstr>
      <vt:lpstr>Roboto Regular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Ekaterina Poleshchuk</dc:creator>
  <cp:lastModifiedBy>Samuel Opiyo</cp:lastModifiedBy>
  <cp:revision>2</cp:revision>
  <dcterms:created xsi:type="dcterms:W3CDTF">2023-10-29T05:56:38Z</dcterms:created>
  <dcterms:modified xsi:type="dcterms:W3CDTF">2024-01-03T07:51:18Z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0x010100D0E44B3155D93548BFB5D9868DE50590</vt:lpwstr>
  </property>
</Properties>
</file>