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9" r:id="rId2"/>
    <p:sldId id="284" r:id="rId3"/>
    <p:sldId id="257" r:id="rId4"/>
    <p:sldId id="296" r:id="rId5"/>
    <p:sldId id="263" r:id="rId6"/>
    <p:sldId id="270" r:id="rId7"/>
    <p:sldId id="281" r:id="rId8"/>
    <p:sldId id="294" r:id="rId9"/>
    <p:sldId id="295" r:id="rId10"/>
    <p:sldId id="299" r:id="rId11"/>
    <p:sldId id="283" r:id="rId12"/>
    <p:sldId id="276" r:id="rId13"/>
    <p:sldId id="297" r:id="rId14"/>
    <p:sldId id="298" r:id="rId15"/>
    <p:sldId id="260" r:id="rId16"/>
    <p:sldId id="261"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irguy Lamizana" initials="B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975" autoAdjust="0"/>
  </p:normalViewPr>
  <p:slideViewPr>
    <p:cSldViewPr>
      <p:cViewPr>
        <p:scale>
          <a:sx n="61" d="100"/>
          <a:sy n="61" d="100"/>
        </p:scale>
        <p:origin x="-3030" y="-7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C102DD63-2B6B-4084-99C1-800808820F91}" type="datetimeFigureOut">
              <a:rPr lang="en-US" smtClean="0"/>
              <a:t>26/08/2016</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1E06E007-28B8-4649-8BB2-8DB176298B1D}" type="slidenum">
              <a:rPr lang="en-US" smtClean="0"/>
              <a:t>‹#›</a:t>
            </a:fld>
            <a:endParaRPr lang="en-US"/>
          </a:p>
        </p:txBody>
      </p:sp>
    </p:spTree>
    <p:extLst>
      <p:ext uri="{BB962C8B-B14F-4D97-AF65-F5344CB8AC3E}">
        <p14:creationId xmlns:p14="http://schemas.microsoft.com/office/powerpoint/2010/main" val="31045559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31CA583-E28C-45EF-8F97-8CDE19DF44F1}" type="datetimeFigureOut">
              <a:rPr lang="en-US" smtClean="0"/>
              <a:pPr/>
              <a:t>26/08/2016</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3143AED-0EB6-4E9D-945C-578FF5FCA26C}" type="slidenum">
              <a:rPr lang="en-US" smtClean="0"/>
              <a:pPr/>
              <a:t>‹#›</a:t>
            </a:fld>
            <a:endParaRPr lang="en-US"/>
          </a:p>
        </p:txBody>
      </p:sp>
    </p:spTree>
    <p:extLst>
      <p:ext uri="{BB962C8B-B14F-4D97-AF65-F5344CB8AC3E}">
        <p14:creationId xmlns:p14="http://schemas.microsoft.com/office/powerpoint/2010/main" val="3910358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UN General Assembly, in its resolution 65/37, expressed its concern regarding the spreading of hypoxic dead zones in oceans as a result of eutrophication fuelled by riverine run-off of fertilizers, sewage outfalls and reactive nitrogen resulting from the burning of fossil fuels and causing serious consequences for ecosystem functioning. The GA called upon States to enhance their efforts to reduce eutrophication and, to that end, to continue to cooperate within the framework of relevant international organizations, in particular the Global </a:t>
            </a:r>
            <a:r>
              <a:rPr lang="en-US" dirty="0" err="1" smtClean="0"/>
              <a:t>Programme</a:t>
            </a:r>
            <a:r>
              <a:rPr lang="en-US" dirty="0" smtClean="0"/>
              <a:t> of Action for the Protection of the Marine Environment from Land-Based Activities (GPA). </a:t>
            </a:r>
          </a:p>
          <a:p>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2</a:t>
            </a:fld>
            <a:endParaRPr lang="en-US"/>
          </a:p>
        </p:txBody>
      </p:sp>
    </p:spTree>
    <p:extLst>
      <p:ext uri="{BB962C8B-B14F-4D97-AF65-F5344CB8AC3E}">
        <p14:creationId xmlns:p14="http://schemas.microsoft.com/office/powerpoint/2010/main" val="2561243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 proposals have been made:</a:t>
            </a:r>
          </a:p>
          <a:p>
            <a:r>
              <a:rPr lang="en-US" dirty="0" smtClean="0"/>
              <a:t>o	To set a global goal to improve/work towards improving NUE</a:t>
            </a:r>
            <a:r>
              <a:rPr lang="en-US" baseline="0" dirty="0" smtClean="0"/>
              <a:t> </a:t>
            </a:r>
            <a:r>
              <a:rPr lang="en-US" dirty="0" smtClean="0"/>
              <a:t>by 20 % at a country level. </a:t>
            </a:r>
          </a:p>
          <a:p>
            <a:r>
              <a:rPr lang="en-US" dirty="0" smtClean="0"/>
              <a:t>o	To set a mutually agreed timeframe for the above goal to be realized (e.g., by 2016), compared with a baseline year</a:t>
            </a:r>
          </a:p>
          <a:p>
            <a:r>
              <a:rPr lang="en-US" dirty="0" smtClean="0"/>
              <a:t>o	To implement the global goal through two complementary indicators:</a:t>
            </a:r>
          </a:p>
          <a:p>
            <a:r>
              <a:rPr lang="en-US" dirty="0" smtClean="0"/>
              <a:t>•	To improve crop NUE by 20% relative to the base year for each country, towards an eventual NUE of 70%</a:t>
            </a:r>
          </a:p>
          <a:p>
            <a:r>
              <a:rPr lang="en-US" dirty="0" smtClean="0"/>
              <a:t>•	To improve full chain NUE by 20% relative to the base year for each country, towards an eventual full chain NUE of 50%</a:t>
            </a:r>
          </a:p>
          <a:p>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11</a:t>
            </a:fld>
            <a:endParaRPr lang="en-US"/>
          </a:p>
        </p:txBody>
      </p:sp>
    </p:spTree>
    <p:extLst>
      <p:ext uri="{BB962C8B-B14F-4D97-AF65-F5344CB8AC3E}">
        <p14:creationId xmlns:p14="http://schemas.microsoft.com/office/powerpoint/2010/main" val="9502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Crop NUE is here defined as the nutrients in harvested crops in a country as a % of the total nutrient input (mineral fertilizer input plus crop biological nitrogen fixation). Full-chain NUE is defined as the nutrients in food available for consumption in a country as a % of the total inputs (fertilizer, </a:t>
            </a:r>
            <a:r>
              <a:rPr lang="en-US" dirty="0" err="1" smtClean="0"/>
              <a:t>crop+grass</a:t>
            </a:r>
            <a:r>
              <a:rPr lang="en-US" dirty="0" smtClean="0"/>
              <a:t> BNF and import). The target is set relative to the base year e.g. if the base year for a country is at NUE 25%, the relative improvement would aim for a target of NUE at 30%. It was felt that the use of two indicators for NUE allows for maximum flexibility for countries to optimize nutrient management according to local conditions. For example, the full chain approach allows a government to intervene at any or all components of a nutrient cycle, be it at the level of fertilizer, manure, sewage, fuel, or consumption choices.</a:t>
            </a:r>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12</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Ambition level of the proposal may be varied according to the % improvement, baseline and timeframe, the eventual NUE for setting exemptions from the target for nutrient limited countries, and the extent to which countries agree to achieve the targets on a voluntary basis or agree to make progress towards the targets.</a:t>
            </a:r>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13</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The indicators were identified based on the simplicity of their calculation from available FAO data and, being integrators, allowing maximum flexibility in the means to improve nutrient management (e.g., including all sectors including crops, livestock and sewage).</a:t>
            </a:r>
          </a:p>
          <a:p>
            <a:endParaRPr lang="en-US" dirty="0" smtClean="0"/>
          </a:p>
          <a:p>
            <a:r>
              <a:rPr lang="en-US" dirty="0" smtClean="0"/>
              <a:t>In the longer term, further efforts may be put into developing nutrient balances to calculate surpluses and to calculate nutrient inputs into different marine areas. These have benefits but require further data to support their calculation.</a:t>
            </a:r>
          </a:p>
        </p:txBody>
      </p:sp>
      <p:sp>
        <p:nvSpPr>
          <p:cNvPr id="4" name="Slide Number Placeholder 3"/>
          <p:cNvSpPr>
            <a:spLocks noGrp="1"/>
          </p:cNvSpPr>
          <p:nvPr>
            <p:ph type="sldNum" sz="quarter" idx="10"/>
          </p:nvPr>
        </p:nvSpPr>
        <p:spPr/>
        <p:txBody>
          <a:bodyPr/>
          <a:lstStyle/>
          <a:p>
            <a:fld id="{23143AED-0EB6-4E9D-945C-578FF5FCA26C}" type="slidenum">
              <a:rPr lang="en-US" smtClean="0"/>
              <a:pPr/>
              <a:t>14</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Formal follow-up by UNEP since the IGR3 in 2012 has been limited. A Draft Proposal for a decision at the First UNEA on “Nutrient Benefits and Threats” was prepared but was not tabled due to factors including late receipt of the proposal and the lengthy process required in order to formally introduce Draft Decisions. The Decision had proposed, inter alia, that UNEA:</a:t>
            </a:r>
          </a:p>
          <a:p>
            <a:r>
              <a:rPr lang="en-US" dirty="0" smtClean="0"/>
              <a:t>•	Welcome the work undertaken by the GPNM, with the support of </a:t>
            </a:r>
            <a:r>
              <a:rPr lang="en-US" smtClean="0"/>
              <a:t>the GEF, </a:t>
            </a:r>
            <a:r>
              <a:rPr lang="en-US" dirty="0" smtClean="0"/>
              <a:t>on establishing the Global Foundations for Nutrient Management, including the building of consensus on the use of indicators for assessing field-level nitrogen use efficiency;</a:t>
            </a:r>
          </a:p>
          <a:p>
            <a:r>
              <a:rPr lang="en-US" dirty="0" smtClean="0"/>
              <a:t>•	Call upon Governments, IGOs, NGOs, the private sector and others to cooperate with the GPA and the GPNM to implement the Manila Declaration, including the development and eventual attainment of one or more Sustainable Development Goals for nutrient use efficiency</a:t>
            </a:r>
          </a:p>
          <a:p>
            <a:endParaRPr lang="en-US" dirty="0" smtClean="0"/>
          </a:p>
          <a:p>
            <a:r>
              <a:rPr lang="en-US" dirty="0" smtClean="0"/>
              <a:t>The next UNEA will be convened in May 2016. It will be necessary for the GPNM to decide how it wishes to proceed with these recommendations or other modified recommendations. UNEP, through the GPA and GPNM Secretariat stands ready to facilitate.</a:t>
            </a:r>
          </a:p>
          <a:p>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15</a:t>
            </a:fld>
            <a:endParaRPr lang="en-US"/>
          </a:p>
        </p:txBody>
      </p:sp>
    </p:spTree>
    <p:extLst>
      <p:ext uri="{BB962C8B-B14F-4D97-AF65-F5344CB8AC3E}">
        <p14:creationId xmlns:p14="http://schemas.microsoft.com/office/powerpoint/2010/main" val="4200655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Effective action on nutrients and wastewater, which are major contributors to eutrophication, has proven elusive, especially in developing countries, with some 417 eutrophic and associated oxygen-depleted areas being identified in 2007. </a:t>
            </a:r>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3</a:t>
            </a:fld>
            <a:endParaRPr lang="en-US"/>
          </a:p>
        </p:txBody>
      </p:sp>
    </p:spTree>
    <p:extLst>
      <p:ext uri="{BB962C8B-B14F-4D97-AF65-F5344CB8AC3E}">
        <p14:creationId xmlns:p14="http://schemas.microsoft.com/office/powerpoint/2010/main" val="4071301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Given that the situation is deteriorating and these source categories continue to be priority issues, as requested by the General Assembly, it was suggested at the last Intergovernmental Review (IGR-3) of the GPA in January 2012, that in the implementation of the GPA over the coming years, further attention be paid to tackling these sources of pollution. It was proposed at the same IGR-3 that Governments formally agree to establish and/or develop partnerships on nutrients, wastewater and marine litter with clear government ownership and impetus. </a:t>
            </a:r>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4</a:t>
            </a:fld>
            <a:endParaRPr lang="en-US"/>
          </a:p>
        </p:txBody>
      </p:sp>
    </p:spTree>
    <p:extLst>
      <p:ext uri="{BB962C8B-B14F-4D97-AF65-F5344CB8AC3E}">
        <p14:creationId xmlns:p14="http://schemas.microsoft.com/office/powerpoint/2010/main" val="4071301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partnerships would have their overall objectives and aims, including, possibly, targets on reducing discharges, reuse and recycling, which were expected to be agreed upon by Governments at the IGR-3 meeting. </a:t>
            </a:r>
            <a:endParaRPr lang="en-GB"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5</a:t>
            </a:fld>
            <a:endParaRPr lang="en-US"/>
          </a:p>
        </p:txBody>
      </p:sp>
    </p:spTree>
    <p:extLst>
      <p:ext uri="{BB962C8B-B14F-4D97-AF65-F5344CB8AC3E}">
        <p14:creationId xmlns:p14="http://schemas.microsoft.com/office/powerpoint/2010/main" val="2176157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UNEP has facilitated discussion since 2012 on the critical importance of nutrients for global food security which has emphasized the need to review the present nutrient use and management practices that are stimulated by government policies and agronomical practices driven by market forces. Participants at these discussions have recognized the need to recover nutrients from wastes and recycle them back into food chains for sustainable nutrient management. There was consensus among the participants on the potential for improving nutrient use efficiencies (especially nitrogen and phosphorus) of fertilizers and manures in crop and animal production. There was also consensus among the participants on the potential for improvements by dietary changes in animal husbandry and human dietary choices.</a:t>
            </a:r>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6</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n-US" smtClean="0"/>
          </a:p>
        </p:txBody>
      </p:sp>
      <p:sp>
        <p:nvSpPr>
          <p:cNvPr id="14950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300">
                <a:solidFill>
                  <a:schemeClr val="tx1"/>
                </a:solidFill>
                <a:latin typeface="Times New Roman" pitchFamily="18" charset="0"/>
              </a:defRPr>
            </a:lvl1pPr>
            <a:lvl2pPr marL="702756" indent="-270291" eaLnBrk="0" hangingPunct="0">
              <a:defRPr sz="2300">
                <a:solidFill>
                  <a:schemeClr val="tx1"/>
                </a:solidFill>
                <a:latin typeface="Times New Roman" pitchFamily="18" charset="0"/>
              </a:defRPr>
            </a:lvl2pPr>
            <a:lvl3pPr marL="1081164" indent="-216233" eaLnBrk="0" hangingPunct="0">
              <a:defRPr sz="2300">
                <a:solidFill>
                  <a:schemeClr val="tx1"/>
                </a:solidFill>
                <a:latin typeface="Times New Roman" pitchFamily="18" charset="0"/>
              </a:defRPr>
            </a:lvl3pPr>
            <a:lvl4pPr marL="1513629" indent="-216233" eaLnBrk="0" hangingPunct="0">
              <a:defRPr sz="2300">
                <a:solidFill>
                  <a:schemeClr val="tx1"/>
                </a:solidFill>
                <a:latin typeface="Times New Roman" pitchFamily="18" charset="0"/>
              </a:defRPr>
            </a:lvl4pPr>
            <a:lvl5pPr marL="1946095" indent="-216233" eaLnBrk="0" hangingPunct="0">
              <a:defRPr sz="2300">
                <a:solidFill>
                  <a:schemeClr val="tx1"/>
                </a:solidFill>
                <a:latin typeface="Times New Roman" pitchFamily="18" charset="0"/>
              </a:defRPr>
            </a:lvl5pPr>
            <a:lvl6pPr marL="2378560" indent="-216233" eaLnBrk="0" fontAlgn="base" hangingPunct="0">
              <a:spcBef>
                <a:spcPct val="0"/>
              </a:spcBef>
              <a:spcAft>
                <a:spcPct val="0"/>
              </a:spcAft>
              <a:defRPr sz="2300">
                <a:solidFill>
                  <a:schemeClr val="tx1"/>
                </a:solidFill>
                <a:latin typeface="Times New Roman" pitchFamily="18" charset="0"/>
              </a:defRPr>
            </a:lvl6pPr>
            <a:lvl7pPr marL="2811026" indent="-216233" eaLnBrk="0" fontAlgn="base" hangingPunct="0">
              <a:spcBef>
                <a:spcPct val="0"/>
              </a:spcBef>
              <a:spcAft>
                <a:spcPct val="0"/>
              </a:spcAft>
              <a:defRPr sz="2300">
                <a:solidFill>
                  <a:schemeClr val="tx1"/>
                </a:solidFill>
                <a:latin typeface="Times New Roman" pitchFamily="18" charset="0"/>
              </a:defRPr>
            </a:lvl7pPr>
            <a:lvl8pPr marL="3243491" indent="-216233" eaLnBrk="0" fontAlgn="base" hangingPunct="0">
              <a:spcBef>
                <a:spcPct val="0"/>
              </a:spcBef>
              <a:spcAft>
                <a:spcPct val="0"/>
              </a:spcAft>
              <a:defRPr sz="2300">
                <a:solidFill>
                  <a:schemeClr val="tx1"/>
                </a:solidFill>
                <a:latin typeface="Times New Roman" pitchFamily="18" charset="0"/>
              </a:defRPr>
            </a:lvl8pPr>
            <a:lvl9pPr marL="3675957" indent="-216233" eaLnBrk="0" fontAlgn="base" hangingPunct="0">
              <a:spcBef>
                <a:spcPct val="0"/>
              </a:spcBef>
              <a:spcAft>
                <a:spcPct val="0"/>
              </a:spcAft>
              <a:defRPr sz="2300">
                <a:solidFill>
                  <a:schemeClr val="tx1"/>
                </a:solidFill>
                <a:latin typeface="Times New Roman" pitchFamily="18" charset="0"/>
              </a:defRPr>
            </a:lvl9pPr>
          </a:lstStyle>
          <a:p>
            <a:fld id="{463D83B4-DBF5-44C4-975C-B4F45CE899E3}" type="slidenum">
              <a:rPr lang="en-US" sz="1100">
                <a:solidFill>
                  <a:srgbClr val="000000"/>
                </a:solidFill>
              </a:rPr>
              <a:pPr/>
              <a:t>7</a:t>
            </a:fld>
            <a:endParaRPr lang="en-US" sz="110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National governments have been encouraged therefore, by UNEP, to consider setting themselves some achievable targets and timeframes in addressing the use efficiencies at specific steps of individual nutrient cycles (such as nitrogen fertilizer use efficiency or dietary choices), and/or full chain nutrient use efficiencies that allow more flexibility to mix and match multiple interventions for overall sustainability. </a:t>
            </a:r>
          </a:p>
          <a:p>
            <a:endParaRPr lang="en-US" dirty="0" smtClean="0"/>
          </a:p>
          <a:p>
            <a:r>
              <a:rPr lang="en-US" dirty="0" smtClean="0"/>
              <a:t>It was agreed that setting quantitative target(s) for improved nutrient management and/or nutrient use efficiency provide a powerful incentive for action. Even on a voluntary basis, such targets would be useful in encouraging change.</a:t>
            </a:r>
            <a:endParaRPr lang="en-US" dirty="0"/>
          </a:p>
        </p:txBody>
      </p:sp>
      <p:sp>
        <p:nvSpPr>
          <p:cNvPr id="4" name="Slide Number Placeholder 3"/>
          <p:cNvSpPr>
            <a:spLocks noGrp="1"/>
          </p:cNvSpPr>
          <p:nvPr>
            <p:ph type="sldNum" sz="quarter" idx="10"/>
          </p:nvPr>
        </p:nvSpPr>
        <p:spPr/>
        <p:txBody>
          <a:bodyPr/>
          <a:lstStyle/>
          <a:p>
            <a:fld id="{23143AED-0EB6-4E9D-945C-578FF5FCA26C}" type="slidenum">
              <a:rPr lang="en-US" smtClean="0"/>
              <a:pPr/>
              <a:t>8</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issues that have been suggested for governments’ consideration include:</a:t>
            </a:r>
          </a:p>
          <a:p>
            <a:r>
              <a:rPr lang="en-US" dirty="0" smtClean="0"/>
              <a:t>•	Setting of global policy goals for sustainable nutrient management and greening of economies</a:t>
            </a:r>
          </a:p>
          <a:p>
            <a:r>
              <a:rPr lang="en-US" dirty="0" smtClean="0"/>
              <a:t>•	Global recognition of the need for countries/regions to improve quantification of their nutrient cycles</a:t>
            </a:r>
          </a:p>
          <a:p>
            <a:r>
              <a:rPr lang="en-US" dirty="0" smtClean="0"/>
              <a:t>•	Working with diverse stakeholders to demonstrate co-benefits from improved nutrient managements across sectors (e.g., coastal-marine ecosystems, food security, energy security, climate change mitigation, protection of the quality of water, air and soil, health and biodiversity)</a:t>
            </a:r>
          </a:p>
        </p:txBody>
      </p:sp>
      <p:sp>
        <p:nvSpPr>
          <p:cNvPr id="4" name="Slide Number Placeholder 3"/>
          <p:cNvSpPr>
            <a:spLocks noGrp="1"/>
          </p:cNvSpPr>
          <p:nvPr>
            <p:ph type="sldNum" sz="quarter" idx="10"/>
          </p:nvPr>
        </p:nvSpPr>
        <p:spPr/>
        <p:txBody>
          <a:bodyPr/>
          <a:lstStyle/>
          <a:p>
            <a:fld id="{23143AED-0EB6-4E9D-945C-578FF5FCA26C}" type="slidenum">
              <a:rPr lang="en-US" smtClean="0"/>
              <a:pPr/>
              <a:t>9</a:t>
            </a:fld>
            <a:endParaRPr lang="en-US"/>
          </a:p>
        </p:txBody>
      </p:sp>
    </p:spTree>
    <p:extLst>
      <p:ext uri="{BB962C8B-B14F-4D97-AF65-F5344CB8AC3E}">
        <p14:creationId xmlns:p14="http://schemas.microsoft.com/office/powerpoint/2010/main" val="3087832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issues that have been suggested for governments’ consideration also include:</a:t>
            </a:r>
          </a:p>
          <a:p>
            <a:r>
              <a:rPr lang="en-US" dirty="0" smtClean="0"/>
              <a:t>•	Considering working towards common goals/targets/timeframes for improved nutrient management</a:t>
            </a:r>
          </a:p>
          <a:p>
            <a:endParaRPr lang="en-US" dirty="0" smtClean="0"/>
          </a:p>
          <a:p>
            <a:r>
              <a:rPr lang="en-US" dirty="0" smtClean="0"/>
              <a:t>•	Considering the establishment of a target for improved nutrient management and nutrient use efficiency</a:t>
            </a:r>
          </a:p>
        </p:txBody>
      </p:sp>
      <p:sp>
        <p:nvSpPr>
          <p:cNvPr id="4" name="Slide Number Placeholder 3"/>
          <p:cNvSpPr>
            <a:spLocks noGrp="1"/>
          </p:cNvSpPr>
          <p:nvPr>
            <p:ph type="sldNum" sz="quarter" idx="10"/>
          </p:nvPr>
        </p:nvSpPr>
        <p:spPr/>
        <p:txBody>
          <a:bodyPr/>
          <a:lstStyle/>
          <a:p>
            <a:fld id="{23143AED-0EB6-4E9D-945C-578FF5FCA26C}" type="slidenum">
              <a:rPr lang="en-US" smtClean="0"/>
              <a:pPr/>
              <a:t>10</a:t>
            </a:fld>
            <a:endParaRPr lang="en-US"/>
          </a:p>
        </p:txBody>
      </p:sp>
    </p:spTree>
    <p:extLst>
      <p:ext uri="{BB962C8B-B14F-4D97-AF65-F5344CB8AC3E}">
        <p14:creationId xmlns:p14="http://schemas.microsoft.com/office/powerpoint/2010/main" val="3087832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49852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492227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252459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1938456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62079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1794362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361608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4010593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1358677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2354783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4069B-BE47-4D6A-BE04-171C9937F3D9}" type="datetimeFigureOut">
              <a:rPr lang="en-US" smtClean="0"/>
              <a:pPr/>
              <a:t>26/08/2016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69A7-32D7-4D29-B7A5-97DBDA879705}" type="slidenum">
              <a:rPr lang="en-US" smtClean="0"/>
              <a:pPr/>
              <a:t>‹#›</a:t>
            </a:fld>
            <a:endParaRPr lang="en-US"/>
          </a:p>
        </p:txBody>
      </p:sp>
    </p:spTree>
    <p:extLst>
      <p:ext uri="{BB962C8B-B14F-4D97-AF65-F5344CB8AC3E}">
        <p14:creationId xmlns:p14="http://schemas.microsoft.com/office/powerpoint/2010/main" val="3513387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4069B-BE47-4D6A-BE04-171C9937F3D9}" type="datetimeFigureOut">
              <a:rPr lang="en-US" smtClean="0"/>
              <a:pPr/>
              <a:t>26/08/2016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EA69A7-32D7-4D29-B7A5-97DBDA879705}" type="slidenum">
              <a:rPr lang="en-US" smtClean="0"/>
              <a:pPr/>
              <a:t>‹#›</a:t>
            </a:fld>
            <a:endParaRPr lang="en-US"/>
          </a:p>
        </p:txBody>
      </p:sp>
    </p:spTree>
    <p:extLst>
      <p:ext uri="{BB962C8B-B14F-4D97-AF65-F5344CB8AC3E}">
        <p14:creationId xmlns:p14="http://schemas.microsoft.com/office/powerpoint/2010/main" val="2193332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362200"/>
            <a:ext cx="9144000" cy="2971800"/>
          </a:xfrm>
        </p:spPr>
        <p:txBody>
          <a:bodyPr>
            <a:normAutofit lnSpcReduction="10000"/>
          </a:bodyPr>
          <a:lstStyle/>
          <a:p>
            <a:pPr marL="273050" lvl="0" indent="-273050" eaLnBrk="0" fontAlgn="base" hangingPunct="0">
              <a:spcAft>
                <a:spcPct val="0"/>
              </a:spcAft>
              <a:buClr>
                <a:schemeClr val="accent1"/>
              </a:buClr>
              <a:buSzPct val="100000"/>
              <a:defRPr/>
            </a:pPr>
            <a:r>
              <a:rPr lang="en-US" sz="4000" b="1" i="1" dirty="0">
                <a:solidFill>
                  <a:schemeClr val="tx1"/>
                </a:solidFill>
                <a:latin typeface="+mj-lt"/>
              </a:rPr>
              <a:t>UNEP’s view on performance indicators and nutrient use efficiency</a:t>
            </a:r>
            <a:endParaRPr lang="en-US" sz="2800" b="1" i="1" dirty="0" smtClean="0">
              <a:solidFill>
                <a:schemeClr val="tx1"/>
              </a:solidFill>
              <a:latin typeface="+mj-lt"/>
            </a:endParaRPr>
          </a:p>
          <a:p>
            <a:pPr marL="273050" lvl="0" indent="-273050" eaLnBrk="0" fontAlgn="base" hangingPunct="0">
              <a:spcAft>
                <a:spcPct val="0"/>
              </a:spcAft>
              <a:buClr>
                <a:schemeClr val="accent1"/>
              </a:buClr>
              <a:buSzPct val="100000"/>
              <a:defRPr/>
            </a:pPr>
            <a:r>
              <a:rPr lang="en-US" sz="2800" b="1" i="1" dirty="0" smtClean="0">
                <a:solidFill>
                  <a:schemeClr val="tx1"/>
                </a:solidFill>
                <a:latin typeface="+mj-lt"/>
              </a:rPr>
              <a:t>Presented by: </a:t>
            </a:r>
          </a:p>
          <a:p>
            <a:pPr marL="273050" lvl="0" indent="-273050" eaLnBrk="0" fontAlgn="base" hangingPunct="0">
              <a:spcAft>
                <a:spcPct val="0"/>
              </a:spcAft>
              <a:buClr>
                <a:schemeClr val="accent1"/>
              </a:buClr>
              <a:buSzPct val="100000"/>
              <a:defRPr/>
            </a:pPr>
            <a:r>
              <a:rPr lang="en-US" b="1" dirty="0" smtClean="0">
                <a:solidFill>
                  <a:schemeClr val="tx1"/>
                </a:solidFill>
                <a:latin typeface="+mj-lt"/>
              </a:rPr>
              <a:t>Vincent Sweeney</a:t>
            </a:r>
          </a:p>
          <a:p>
            <a:pPr marL="273050" indent="-273050" eaLnBrk="0" hangingPunct="0">
              <a:buClr>
                <a:schemeClr val="accent1"/>
              </a:buClr>
              <a:buSzPct val="100000"/>
              <a:defRPr/>
            </a:pPr>
            <a:r>
              <a:rPr lang="en-US" b="1" dirty="0" smtClean="0">
                <a:solidFill>
                  <a:schemeClr val="tx1"/>
                </a:solidFill>
                <a:latin typeface="+mj-lt"/>
              </a:rPr>
              <a:t>Coordinator, GPA</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5410200"/>
            <a:ext cx="1066800" cy="125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76200" y="2568286"/>
            <a:ext cx="8991600" cy="3257302"/>
          </a:xfrm>
          <a:prstGeom prst="rect">
            <a:avLst/>
          </a:prstGeom>
          <a:noFill/>
          <a:ln w="9525">
            <a:noFill/>
            <a:miter lim="800000"/>
            <a:headEnd/>
            <a:tailEnd/>
          </a:ln>
        </p:spPr>
        <p:txBody>
          <a:bodyPr wrap="square">
            <a:spAutoFit/>
          </a:bodyPr>
          <a:lstStyle/>
          <a:p>
            <a:r>
              <a:rPr lang="en-US" sz="2800" b="1" dirty="0" smtClean="0">
                <a:latin typeface="Calibri" pitchFamily="34" charset="0"/>
              </a:rPr>
              <a:t>Regional &amp; global level</a:t>
            </a:r>
            <a:r>
              <a:rPr lang="en-US" sz="2800" dirty="0" smtClean="0">
                <a:latin typeface="Calibri" pitchFamily="34" charset="0"/>
              </a:rPr>
              <a:t>:</a:t>
            </a:r>
          </a:p>
          <a:p>
            <a:pPr>
              <a:lnSpc>
                <a:spcPct val="115000"/>
              </a:lnSpc>
              <a:spcAft>
                <a:spcPts val="1000"/>
              </a:spcAft>
            </a:pPr>
            <a:endParaRPr lang="en-US" sz="2800" dirty="0" smtClean="0">
              <a:ea typeface="Calibri"/>
              <a:cs typeface="Times New Roman"/>
            </a:endParaRPr>
          </a:p>
          <a:p>
            <a:pPr>
              <a:lnSpc>
                <a:spcPct val="115000"/>
              </a:lnSpc>
              <a:spcAft>
                <a:spcPts val="1000"/>
              </a:spcAft>
            </a:pPr>
            <a:r>
              <a:rPr lang="en-US" sz="2800" dirty="0" smtClean="0">
                <a:ea typeface="Calibri"/>
                <a:cs typeface="Times New Roman"/>
              </a:rPr>
              <a:t>• Considering </a:t>
            </a:r>
            <a:r>
              <a:rPr lang="en-US" sz="2800" dirty="0">
                <a:ea typeface="Calibri"/>
                <a:cs typeface="Times New Roman"/>
              </a:rPr>
              <a:t>working towards common </a:t>
            </a:r>
            <a:r>
              <a:rPr lang="en-US" sz="2800" dirty="0" smtClean="0">
                <a:ea typeface="Calibri"/>
                <a:cs typeface="Times New Roman"/>
              </a:rPr>
              <a:t>goals/targets /</a:t>
            </a:r>
            <a:r>
              <a:rPr lang="en-US" sz="2800" dirty="0">
                <a:ea typeface="Calibri"/>
                <a:cs typeface="Times New Roman"/>
              </a:rPr>
              <a:t>timeframes for improved nutrient management</a:t>
            </a:r>
            <a:endParaRPr lang="en-GB" sz="2800" dirty="0">
              <a:ea typeface="Calibri"/>
              <a:cs typeface="Times New Roman"/>
            </a:endParaRPr>
          </a:p>
          <a:p>
            <a:pPr>
              <a:lnSpc>
                <a:spcPct val="115000"/>
              </a:lnSpc>
              <a:spcAft>
                <a:spcPts val="1000"/>
              </a:spcAft>
            </a:pPr>
            <a:r>
              <a:rPr lang="en-US" sz="2800" dirty="0">
                <a:ea typeface="Calibri"/>
                <a:cs typeface="Times New Roman"/>
              </a:rPr>
              <a:t>•	Considering the establishment of a target for improved nutrient management and nutrient use efficiency</a:t>
            </a:r>
            <a:endParaRPr lang="en-GB" sz="2800" dirty="0">
              <a:ea typeface="Calibri"/>
              <a:cs typeface="Times New Roman"/>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80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0" y="2377911"/>
            <a:ext cx="8991600" cy="4191000"/>
          </a:xfrm>
          <a:prstGeom prst="rect">
            <a:avLst/>
          </a:prstGeom>
        </p:spPr>
        <p:txBody>
          <a:bodyPr vert="horz" lIns="91440" tIns="45720" rIns="91440" bIns="45720" rtlCol="0">
            <a:noAutofit/>
          </a:bodyPr>
          <a:lstStyle/>
          <a:p>
            <a:pPr marL="273050" lvl="0" indent="-273050" eaLnBrk="0" hangingPunct="0">
              <a:spcBef>
                <a:spcPts val="576"/>
              </a:spcBef>
              <a:buClr>
                <a:srgbClr val="31B6FD"/>
              </a:buClr>
              <a:buSzPct val="100000"/>
            </a:pPr>
            <a:r>
              <a:rPr lang="en-US" sz="2800" b="1" dirty="0">
                <a:latin typeface="+mj-lt"/>
              </a:rPr>
              <a:t>The following proposals have been made:</a:t>
            </a:r>
          </a:p>
          <a:p>
            <a:pPr marL="273050" lvl="0" indent="-273050" eaLnBrk="0" hangingPunct="0">
              <a:spcBef>
                <a:spcPts val="576"/>
              </a:spcBef>
              <a:buClr>
                <a:srgbClr val="31B6FD"/>
              </a:buClr>
              <a:buSzPct val="100000"/>
            </a:pPr>
            <a:r>
              <a:rPr lang="en-US" sz="2800" b="1" dirty="0">
                <a:latin typeface="+mj-lt"/>
              </a:rPr>
              <a:t>o	</a:t>
            </a:r>
            <a:r>
              <a:rPr lang="en-US" sz="2800" b="1" dirty="0" smtClean="0">
                <a:latin typeface="+mj-lt"/>
              </a:rPr>
              <a:t>Set </a:t>
            </a:r>
            <a:r>
              <a:rPr lang="en-US" sz="2800" b="1" dirty="0">
                <a:latin typeface="+mj-lt"/>
              </a:rPr>
              <a:t>a global goal to </a:t>
            </a:r>
            <a:r>
              <a:rPr lang="en-US" sz="2800" b="1" dirty="0" smtClean="0">
                <a:latin typeface="+mj-lt"/>
              </a:rPr>
              <a:t>improve NUE by </a:t>
            </a:r>
            <a:r>
              <a:rPr lang="en-US" sz="2800" b="1" dirty="0">
                <a:latin typeface="+mj-lt"/>
              </a:rPr>
              <a:t>20 % at </a:t>
            </a:r>
            <a:r>
              <a:rPr lang="en-US" sz="2800" b="1" dirty="0" smtClean="0">
                <a:latin typeface="+mj-lt"/>
              </a:rPr>
              <a:t>country </a:t>
            </a:r>
            <a:r>
              <a:rPr lang="en-US" sz="2800" b="1" dirty="0">
                <a:latin typeface="+mj-lt"/>
              </a:rPr>
              <a:t>level. </a:t>
            </a:r>
          </a:p>
          <a:p>
            <a:pPr marL="273050" lvl="0" indent="-273050" eaLnBrk="0" hangingPunct="0">
              <a:spcBef>
                <a:spcPts val="576"/>
              </a:spcBef>
              <a:buClr>
                <a:srgbClr val="31B6FD"/>
              </a:buClr>
              <a:buSzPct val="100000"/>
            </a:pPr>
            <a:r>
              <a:rPr lang="en-US" sz="2800" b="1" dirty="0">
                <a:latin typeface="+mj-lt"/>
              </a:rPr>
              <a:t>o	</a:t>
            </a:r>
            <a:r>
              <a:rPr lang="en-US" sz="2800" b="1" dirty="0" smtClean="0">
                <a:latin typeface="+mj-lt"/>
              </a:rPr>
              <a:t>Set </a:t>
            </a:r>
            <a:r>
              <a:rPr lang="en-US" sz="2800" b="1" dirty="0">
                <a:latin typeface="+mj-lt"/>
              </a:rPr>
              <a:t>a mutually agreed timeframe for the above goal </a:t>
            </a:r>
            <a:endParaRPr lang="en-US" sz="2800" b="1" dirty="0" smtClean="0">
              <a:latin typeface="+mj-lt"/>
            </a:endParaRPr>
          </a:p>
          <a:p>
            <a:pPr marL="273050" lvl="0" indent="-273050" eaLnBrk="0" hangingPunct="0">
              <a:spcBef>
                <a:spcPts val="576"/>
              </a:spcBef>
              <a:buClr>
                <a:srgbClr val="31B6FD"/>
              </a:buClr>
              <a:buSzPct val="100000"/>
            </a:pPr>
            <a:r>
              <a:rPr lang="en-US" sz="2800" b="1" dirty="0" smtClean="0">
                <a:latin typeface="+mj-lt"/>
              </a:rPr>
              <a:t>o</a:t>
            </a:r>
            <a:r>
              <a:rPr lang="en-US" sz="2800" b="1" dirty="0">
                <a:latin typeface="+mj-lt"/>
              </a:rPr>
              <a:t>	I</a:t>
            </a:r>
            <a:r>
              <a:rPr lang="en-US" sz="2800" b="1" dirty="0" smtClean="0">
                <a:latin typeface="+mj-lt"/>
              </a:rPr>
              <a:t>mplement </a:t>
            </a:r>
            <a:r>
              <a:rPr lang="en-US" sz="2800" b="1" dirty="0">
                <a:latin typeface="+mj-lt"/>
              </a:rPr>
              <a:t>the </a:t>
            </a:r>
            <a:r>
              <a:rPr lang="en-US" sz="2800" b="1" dirty="0" smtClean="0">
                <a:latin typeface="+mj-lt"/>
              </a:rPr>
              <a:t>goal </a:t>
            </a:r>
            <a:r>
              <a:rPr lang="en-US" sz="2800" b="1" dirty="0">
                <a:latin typeface="+mj-lt"/>
              </a:rPr>
              <a:t>through </a:t>
            </a:r>
            <a:r>
              <a:rPr lang="en-US" sz="2800" b="1" dirty="0" smtClean="0">
                <a:latin typeface="+mj-lt"/>
              </a:rPr>
              <a:t>complementary </a:t>
            </a:r>
            <a:r>
              <a:rPr lang="en-US" sz="2800" b="1" dirty="0">
                <a:latin typeface="+mj-lt"/>
              </a:rPr>
              <a:t>indicators:</a:t>
            </a:r>
          </a:p>
          <a:p>
            <a:pPr marL="273050" lvl="0" indent="-273050" eaLnBrk="0" hangingPunct="0">
              <a:spcBef>
                <a:spcPts val="576"/>
              </a:spcBef>
              <a:buClr>
                <a:srgbClr val="31B6FD"/>
              </a:buClr>
              <a:buSzPct val="100000"/>
            </a:pPr>
            <a:r>
              <a:rPr lang="en-US" sz="2800" b="1" dirty="0">
                <a:latin typeface="+mj-lt"/>
              </a:rPr>
              <a:t>•	To </a:t>
            </a:r>
            <a:r>
              <a:rPr lang="en-US" sz="2800" b="1" dirty="0" smtClean="0">
                <a:latin typeface="+mj-lt"/>
              </a:rPr>
              <a:t>improve crop NUE by </a:t>
            </a:r>
            <a:r>
              <a:rPr lang="en-US" sz="2800" b="1" dirty="0">
                <a:latin typeface="+mj-lt"/>
              </a:rPr>
              <a:t>20% relative to the base year for each country, towards an eventual </a:t>
            </a:r>
            <a:r>
              <a:rPr lang="en-US" sz="2800" b="1" dirty="0" smtClean="0">
                <a:latin typeface="+mj-lt"/>
              </a:rPr>
              <a:t>NUE of </a:t>
            </a:r>
            <a:r>
              <a:rPr lang="en-US" sz="2800" b="1" dirty="0">
                <a:latin typeface="+mj-lt"/>
              </a:rPr>
              <a:t>70%</a:t>
            </a:r>
          </a:p>
          <a:p>
            <a:pPr marL="273050" lvl="0" indent="-273050" eaLnBrk="0" hangingPunct="0">
              <a:spcBef>
                <a:spcPts val="576"/>
              </a:spcBef>
              <a:buClr>
                <a:srgbClr val="31B6FD"/>
              </a:buClr>
              <a:buSzPct val="100000"/>
            </a:pPr>
            <a:r>
              <a:rPr lang="en-US" sz="2800" b="1" dirty="0">
                <a:latin typeface="+mj-lt"/>
              </a:rPr>
              <a:t>•	To improve full chain </a:t>
            </a:r>
            <a:r>
              <a:rPr lang="en-US" sz="2800" b="1" dirty="0" smtClean="0">
                <a:latin typeface="+mj-lt"/>
              </a:rPr>
              <a:t>NUE by </a:t>
            </a:r>
            <a:r>
              <a:rPr lang="en-US" sz="2800" b="1" dirty="0">
                <a:latin typeface="+mj-lt"/>
              </a:rPr>
              <a:t>20% relative to the base year for each country, towards an eventual full chain nutrient use efficiency of 50%</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0079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0" y="2274838"/>
            <a:ext cx="9144000" cy="4524315"/>
          </a:xfrm>
          <a:prstGeom prst="rect">
            <a:avLst/>
          </a:prstGeom>
        </p:spPr>
        <p:txBody>
          <a:bodyPr wrap="square">
            <a:spAutoFit/>
          </a:bodyPr>
          <a:lstStyle/>
          <a:p>
            <a:pPr marL="571500" indent="-571500">
              <a:buFont typeface="Arial" pitchFamily="34" charset="0"/>
              <a:buChar char="•"/>
            </a:pPr>
            <a:r>
              <a:rPr lang="en-US" sz="3600" dirty="0"/>
              <a:t>Crop NUE </a:t>
            </a:r>
            <a:r>
              <a:rPr lang="en-US" sz="3600" dirty="0" smtClean="0"/>
              <a:t>was defined </a:t>
            </a:r>
            <a:r>
              <a:rPr lang="en-US" sz="3600" dirty="0"/>
              <a:t>as the nutrients in harvested crops in a country as a % of the total nutrient input (mineral fertilizer input plus crop biological nitrogen fixation). </a:t>
            </a:r>
            <a:endParaRPr lang="en-US" sz="3600" dirty="0" smtClean="0"/>
          </a:p>
          <a:p>
            <a:pPr marL="571500" indent="-571500">
              <a:buFont typeface="Arial" pitchFamily="34" charset="0"/>
              <a:buChar char="•"/>
            </a:pPr>
            <a:r>
              <a:rPr lang="en-US" sz="3600" dirty="0" smtClean="0"/>
              <a:t>Full-chain </a:t>
            </a:r>
            <a:r>
              <a:rPr lang="en-US" sz="3600" dirty="0"/>
              <a:t>NUE </a:t>
            </a:r>
            <a:r>
              <a:rPr lang="en-US" sz="3600" dirty="0" smtClean="0"/>
              <a:t>was </a:t>
            </a:r>
            <a:r>
              <a:rPr lang="en-US" sz="3600" dirty="0"/>
              <a:t>defined as the nutrients in food available for consumption in a country as a % of the total inputs (fertilizer, </a:t>
            </a:r>
            <a:r>
              <a:rPr lang="en-US" sz="3600" dirty="0" err="1"/>
              <a:t>crop+grass</a:t>
            </a:r>
            <a:r>
              <a:rPr lang="en-US" sz="3600" dirty="0"/>
              <a:t> BNF and import). </a:t>
            </a:r>
            <a:endParaRPr lang="en-GB" sz="3600" dirty="0"/>
          </a:p>
        </p:txBody>
      </p:sp>
    </p:spTree>
    <p:extLst>
      <p:ext uri="{BB962C8B-B14F-4D97-AF65-F5344CB8AC3E}">
        <p14:creationId xmlns:p14="http://schemas.microsoft.com/office/powerpoint/2010/main" val="4220311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338554"/>
          </a:xfrm>
          <a:prstGeom prst="rect">
            <a:avLst/>
          </a:prstGeom>
          <a:noFill/>
          <a:ln w="9525">
            <a:noFill/>
            <a:miter lim="800000"/>
            <a:headEnd/>
            <a:tailEnd/>
          </a:ln>
        </p:spPr>
        <p:txBody>
          <a:bodyPr wrap="square">
            <a:spAutoFit/>
          </a:bodyPr>
          <a:lstStyle/>
          <a:p>
            <a:endParaRPr lang="en-GB" sz="16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0" y="2737563"/>
            <a:ext cx="8991600" cy="3970318"/>
          </a:xfrm>
          <a:prstGeom prst="rect">
            <a:avLst/>
          </a:prstGeom>
        </p:spPr>
        <p:txBody>
          <a:bodyPr wrap="square">
            <a:spAutoFit/>
          </a:bodyPr>
          <a:lstStyle/>
          <a:p>
            <a:r>
              <a:rPr lang="en-US" sz="2800" b="1" dirty="0"/>
              <a:t>Ambition level </a:t>
            </a:r>
            <a:r>
              <a:rPr lang="en-US" sz="2800" b="1" dirty="0" smtClean="0"/>
              <a:t>– may vary, according </a:t>
            </a:r>
            <a:r>
              <a:rPr lang="en-US" sz="2800" b="1" dirty="0"/>
              <a:t>to: </a:t>
            </a:r>
            <a:endParaRPr lang="en-US" sz="2800" b="1" dirty="0" smtClean="0"/>
          </a:p>
          <a:p>
            <a:endParaRPr lang="en-US" sz="2800" dirty="0" smtClean="0"/>
          </a:p>
          <a:p>
            <a:pPr marL="514350" indent="-514350">
              <a:buAutoNum type="alphaLcParenR"/>
            </a:pPr>
            <a:r>
              <a:rPr lang="en-US" sz="2800" dirty="0" smtClean="0"/>
              <a:t>the </a:t>
            </a:r>
            <a:r>
              <a:rPr lang="en-US" sz="2800" dirty="0"/>
              <a:t>% improvement (e.g., 15, 20%), </a:t>
            </a:r>
            <a:endParaRPr lang="en-US" sz="2800" dirty="0" smtClean="0"/>
          </a:p>
          <a:p>
            <a:pPr marL="514350" indent="-514350">
              <a:buAutoNum type="alphaLcParenR"/>
            </a:pPr>
            <a:r>
              <a:rPr lang="en-US" sz="2800" dirty="0" smtClean="0"/>
              <a:t>baseline </a:t>
            </a:r>
            <a:r>
              <a:rPr lang="en-US" sz="2800" dirty="0"/>
              <a:t>and timeframe (e.g., 2008-2016), </a:t>
            </a:r>
            <a:endParaRPr lang="en-US" sz="2800" dirty="0" smtClean="0"/>
          </a:p>
          <a:p>
            <a:pPr marL="514350" indent="-514350">
              <a:buAutoNum type="alphaLcParenR"/>
            </a:pPr>
            <a:r>
              <a:rPr lang="en-US" sz="2800" dirty="0" smtClean="0"/>
              <a:t>the </a:t>
            </a:r>
            <a:r>
              <a:rPr lang="en-US" sz="2800" dirty="0"/>
              <a:t>eventual NUE for setting exemptions from the target for nutrient limited countries, </a:t>
            </a:r>
            <a:endParaRPr lang="en-US" sz="2800" dirty="0" smtClean="0"/>
          </a:p>
          <a:p>
            <a:pPr marL="514350" indent="-514350">
              <a:buAutoNum type="alphaLcParenR"/>
            </a:pPr>
            <a:r>
              <a:rPr lang="en-US" sz="2800" dirty="0" smtClean="0"/>
              <a:t>the </a:t>
            </a:r>
            <a:r>
              <a:rPr lang="en-US" sz="2800" dirty="0"/>
              <a:t>extent to which countries agree to achieve the targets on a voluntary basis or agree to make progress towards the targets.</a:t>
            </a:r>
            <a:endParaRPr lang="en-GB" sz="2800" dirty="0"/>
          </a:p>
        </p:txBody>
      </p:sp>
    </p:spTree>
    <p:extLst>
      <p:ext uri="{BB962C8B-B14F-4D97-AF65-F5344CB8AC3E}">
        <p14:creationId xmlns:p14="http://schemas.microsoft.com/office/powerpoint/2010/main" val="811836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3970318"/>
          </a:xfrm>
          <a:prstGeom prst="rect">
            <a:avLst/>
          </a:prstGeom>
          <a:noFill/>
          <a:ln w="9525">
            <a:noFill/>
            <a:miter lim="800000"/>
            <a:headEnd/>
            <a:tailEnd/>
          </a:ln>
        </p:spPr>
        <p:txBody>
          <a:bodyPr wrap="square">
            <a:spAutoFit/>
          </a:bodyPr>
          <a:lstStyle/>
          <a:p>
            <a:r>
              <a:rPr lang="en-US" sz="2800" b="1" dirty="0">
                <a:latin typeface="Calibri" pitchFamily="34" charset="0"/>
              </a:rPr>
              <a:t>Choice of the nutrient use efficiency </a:t>
            </a:r>
            <a:r>
              <a:rPr lang="en-US" sz="2800" b="1" dirty="0" smtClean="0">
                <a:latin typeface="Calibri" pitchFamily="34" charset="0"/>
              </a:rPr>
              <a:t>indicators:</a:t>
            </a:r>
          </a:p>
          <a:p>
            <a:endParaRPr lang="en-US" sz="2800" dirty="0">
              <a:latin typeface="Calibri" pitchFamily="34" charset="0"/>
            </a:endParaRPr>
          </a:p>
          <a:p>
            <a:pPr marL="285750" indent="-285750">
              <a:buFont typeface="Arial" pitchFamily="34" charset="0"/>
              <a:buChar char="•"/>
            </a:pPr>
            <a:r>
              <a:rPr lang="en-US" sz="2800" dirty="0" smtClean="0">
                <a:latin typeface="Calibri" pitchFamily="34" charset="0"/>
              </a:rPr>
              <a:t>The </a:t>
            </a:r>
            <a:r>
              <a:rPr lang="en-US" sz="2800" dirty="0">
                <a:latin typeface="Calibri" pitchFamily="34" charset="0"/>
              </a:rPr>
              <a:t>indicators were identified based on the simplicity of their calculation from available FAO data </a:t>
            </a:r>
            <a:endParaRPr lang="en-US" sz="2800" dirty="0" smtClean="0">
              <a:latin typeface="Calibri" pitchFamily="34" charset="0"/>
            </a:endParaRPr>
          </a:p>
          <a:p>
            <a:pPr marL="285750" indent="-285750">
              <a:buFont typeface="Arial" pitchFamily="34" charset="0"/>
              <a:buChar char="•"/>
            </a:pPr>
            <a:endParaRPr lang="en-US" sz="2800" dirty="0" smtClean="0">
              <a:latin typeface="Calibri" pitchFamily="34" charset="0"/>
            </a:endParaRPr>
          </a:p>
          <a:p>
            <a:pPr marL="285750" indent="-285750">
              <a:buFont typeface="Arial" pitchFamily="34" charset="0"/>
              <a:buChar char="•"/>
            </a:pPr>
            <a:r>
              <a:rPr lang="en-US" sz="2800" dirty="0" smtClean="0">
                <a:latin typeface="Calibri" pitchFamily="34" charset="0"/>
              </a:rPr>
              <a:t>Allowing </a:t>
            </a:r>
            <a:r>
              <a:rPr lang="en-US" sz="2800" dirty="0">
                <a:latin typeface="Calibri" pitchFamily="34" charset="0"/>
              </a:rPr>
              <a:t>maximum flexibility in the means to improve nutrient management (e.g., including all sectors including crops, livestock and sewage).</a:t>
            </a:r>
          </a:p>
          <a:p>
            <a:endParaRPr lang="en-US" sz="28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8870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52400" y="2377911"/>
            <a:ext cx="8839200" cy="4191000"/>
          </a:xfrm>
          <a:prstGeom prst="rect">
            <a:avLst/>
          </a:prstGeom>
        </p:spPr>
        <p:txBody>
          <a:bodyPr vert="horz" lIns="91440" tIns="45720" rIns="91440" bIns="45720" rtlCol="0">
            <a:noAutofit/>
          </a:bodyPr>
          <a:lstStyle/>
          <a:p>
            <a:pPr marL="273050" lvl="0" indent="-273050" eaLnBrk="0" hangingPunct="0">
              <a:spcBef>
                <a:spcPts val="576"/>
              </a:spcBef>
              <a:buClr>
                <a:srgbClr val="31B6FD"/>
              </a:buClr>
              <a:buSzPct val="100000"/>
            </a:pPr>
            <a:r>
              <a:rPr lang="en-US" sz="2400" b="1" dirty="0" smtClean="0">
                <a:latin typeface="+mj-lt"/>
              </a:rPr>
              <a:t>Action to date:</a:t>
            </a:r>
          </a:p>
          <a:p>
            <a:pPr lvl="1" eaLnBrk="0" hangingPunct="0">
              <a:spcBef>
                <a:spcPts val="576"/>
              </a:spcBef>
              <a:buSzPct val="100000"/>
            </a:pPr>
            <a:r>
              <a:rPr lang="en-US" dirty="0" smtClean="0">
                <a:latin typeface="+mj-lt"/>
              </a:rPr>
              <a:t>A </a:t>
            </a:r>
            <a:r>
              <a:rPr lang="en-US" dirty="0">
                <a:latin typeface="+mj-lt"/>
              </a:rPr>
              <a:t>Draft Proposal for a decision at the First </a:t>
            </a:r>
            <a:r>
              <a:rPr lang="en-US" dirty="0" smtClean="0">
                <a:latin typeface="+mj-lt"/>
              </a:rPr>
              <a:t>UNEA </a:t>
            </a:r>
            <a:r>
              <a:rPr lang="en-US" dirty="0">
                <a:latin typeface="+mj-lt"/>
              </a:rPr>
              <a:t>in June 2014 on “Nutrient Benefits and Threats” was prepared but was not </a:t>
            </a:r>
            <a:r>
              <a:rPr lang="en-US" dirty="0" smtClean="0">
                <a:latin typeface="+mj-lt"/>
              </a:rPr>
              <a:t>tabled. </a:t>
            </a:r>
            <a:r>
              <a:rPr lang="en-US" dirty="0">
                <a:latin typeface="+mj-lt"/>
              </a:rPr>
              <a:t>The Decision had </a:t>
            </a:r>
            <a:r>
              <a:rPr lang="en-US" dirty="0" smtClean="0">
                <a:latin typeface="+mj-lt"/>
              </a:rPr>
              <a:t>proposed </a:t>
            </a:r>
            <a:r>
              <a:rPr lang="en-US" dirty="0">
                <a:latin typeface="+mj-lt"/>
              </a:rPr>
              <a:t>that UNEA:</a:t>
            </a:r>
          </a:p>
          <a:p>
            <a:pPr marL="730250" lvl="1" indent="-273050" eaLnBrk="0" hangingPunct="0">
              <a:spcBef>
                <a:spcPts val="576"/>
              </a:spcBef>
              <a:buSzPct val="100000"/>
              <a:buFont typeface="Arial" pitchFamily="34" charset="0"/>
              <a:buChar char="•"/>
            </a:pPr>
            <a:r>
              <a:rPr lang="en-US" dirty="0" smtClean="0">
                <a:latin typeface="+mj-lt"/>
              </a:rPr>
              <a:t>Welcome </a:t>
            </a:r>
            <a:r>
              <a:rPr lang="en-US" dirty="0">
                <a:latin typeface="+mj-lt"/>
              </a:rPr>
              <a:t>the work undertaken by the GPNM, with the support of the Global Environment Facility (GEF), on establishing the Global Foundations for Nutrient Management, including the building of consensus on the use of indicators for assessing field-level nitrogen use efficiency;</a:t>
            </a:r>
          </a:p>
          <a:p>
            <a:pPr marL="730250" lvl="1" indent="-273050" eaLnBrk="0" hangingPunct="0">
              <a:spcBef>
                <a:spcPts val="576"/>
              </a:spcBef>
              <a:buSzPct val="100000"/>
              <a:buFont typeface="Arial" pitchFamily="34" charset="0"/>
              <a:buChar char="•"/>
            </a:pPr>
            <a:r>
              <a:rPr lang="en-US" dirty="0" smtClean="0">
                <a:latin typeface="+mj-lt"/>
              </a:rPr>
              <a:t>Call </a:t>
            </a:r>
            <a:r>
              <a:rPr lang="en-US" dirty="0">
                <a:latin typeface="+mj-lt"/>
              </a:rPr>
              <a:t>upon Governments, IGOs, NGOs, the private sector and others to cooperate with the GPA and the GPNM to implement the Manila Declaration, including the development and eventual attainment of one or more Sustainable Development Goals for nutrient use efficiency</a:t>
            </a:r>
          </a:p>
          <a:p>
            <a:pPr lvl="1" eaLnBrk="0" hangingPunct="0">
              <a:spcBef>
                <a:spcPts val="576"/>
              </a:spcBef>
              <a:buSzPct val="100000"/>
            </a:pPr>
            <a:r>
              <a:rPr lang="en-US" dirty="0">
                <a:latin typeface="+mj-lt"/>
              </a:rPr>
              <a:t>The next UNEA will be convened in May 2016. It will be necessary for the GPNM to decide how it wishes to proceed with these recommendations or other modified recommendations. </a:t>
            </a:r>
            <a:r>
              <a:rPr lang="en-US" dirty="0" smtClean="0">
                <a:latin typeface="+mj-lt"/>
              </a:rPr>
              <a:t>UNEP </a:t>
            </a:r>
            <a:r>
              <a:rPr lang="en-US" dirty="0">
                <a:latin typeface="+mj-lt"/>
              </a:rPr>
              <a:t>stands ready to facilitate.</a:t>
            </a:r>
          </a:p>
          <a:p>
            <a:pPr marL="730250" lvl="1" indent="-273050" eaLnBrk="0" hangingPunct="0">
              <a:buSzPct val="100000"/>
              <a:buFont typeface="Arial" pitchFamily="34" charset="0"/>
              <a:buChar char="•"/>
            </a:pPr>
            <a:endParaRPr lang="en-US" sz="2000" dirty="0" smtClean="0">
              <a:latin typeface="+mj-lt"/>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7200" y="2362200"/>
            <a:ext cx="8229600" cy="4267200"/>
          </a:xfrm>
          <a:prstGeom prst="rect">
            <a:avLst/>
          </a:prstGeom>
        </p:spPr>
        <p:txBody>
          <a:bodyPr vert="horz" lIns="91440" tIns="45720" rIns="91440" bIns="45720" rtlCol="0">
            <a:noAutofit/>
          </a:bodyPr>
          <a:lstStyle/>
          <a:p>
            <a:pPr marL="273050" lvl="0" indent="-273050" algn="ctr" eaLnBrk="0" hangingPunct="0">
              <a:spcBef>
                <a:spcPct val="20000"/>
              </a:spcBef>
              <a:buClr>
                <a:srgbClr val="31B6FD"/>
              </a:buClr>
              <a:buSzPct val="100000"/>
            </a:pPr>
            <a:r>
              <a:rPr lang="en-US" sz="2700" b="1" dirty="0" smtClean="0">
                <a:latin typeface="+mj-lt"/>
              </a:rPr>
              <a:t>Thank you!</a:t>
            </a:r>
          </a:p>
          <a:p>
            <a:pPr marL="273050" lvl="0" indent="-273050" algn="ctr" eaLnBrk="0" hangingPunct="0">
              <a:spcBef>
                <a:spcPct val="20000"/>
              </a:spcBef>
              <a:buClr>
                <a:srgbClr val="31B6FD"/>
              </a:buClr>
              <a:buSzPct val="100000"/>
            </a:pPr>
            <a:r>
              <a:rPr lang="en-US" sz="2700" b="1" dirty="0" smtClean="0">
                <a:latin typeface="+mj-lt"/>
              </a:rPr>
              <a:t>	Questions/Comments?</a:t>
            </a:r>
          </a:p>
          <a:p>
            <a:pPr marL="273050" lvl="0" indent="-273050" eaLnBrk="0" hangingPunct="0">
              <a:spcBef>
                <a:spcPct val="20000"/>
              </a:spcBef>
              <a:buClr>
                <a:srgbClr val="31B6FD"/>
              </a:buClr>
              <a:buSzPct val="100000"/>
            </a:pPr>
            <a:endParaRPr kumimoji="0" lang="en-US" sz="2000" b="0" i="0" u="none" strike="noStrike" kern="1200" cap="none" spc="0" normalizeH="0" baseline="0" noProof="0" dirty="0">
              <a:ln>
                <a:noFill/>
              </a:ln>
              <a:solidFill>
                <a:schemeClr val="tx1"/>
              </a:solidFill>
              <a:effectLst/>
              <a:uLnTx/>
              <a:uFillTx/>
              <a:latin typeface="+mj-lt"/>
              <a:ea typeface="+mn-ea"/>
              <a:cs typeface="+mn-cs"/>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777" y="3480774"/>
            <a:ext cx="4876800" cy="338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8229600" cy="3886200"/>
          </a:xfrm>
        </p:spPr>
        <p:txBody>
          <a:bodyPr>
            <a:normAutofit/>
          </a:bodyPr>
          <a:lstStyle/>
          <a:p>
            <a:pPr marL="0" indent="0">
              <a:buNone/>
            </a:pPr>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63117"/>
            <a:ext cx="9143999" cy="4598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8820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8229600" cy="3886200"/>
          </a:xfrm>
        </p:spPr>
        <p:txBody>
          <a:bodyPr>
            <a:normAutofit/>
          </a:bodyPr>
          <a:lstStyle/>
          <a:p>
            <a:pPr marL="273050" indent="-273050" eaLnBrk="0" hangingPunct="0">
              <a:buClr>
                <a:srgbClr val="31B6FD"/>
              </a:buClr>
              <a:buSzPct val="100000"/>
              <a:buNone/>
            </a:pPr>
            <a:endParaRPr lang="en-US" dirty="0"/>
          </a:p>
          <a:p>
            <a:pPr marL="0" indent="0">
              <a:buNone/>
            </a:pPr>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906" y="2057400"/>
            <a:ext cx="7596187" cy="5091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8229600" cy="3886200"/>
          </a:xfrm>
        </p:spPr>
        <p:txBody>
          <a:bodyPr>
            <a:normAutofit fontScale="92500"/>
          </a:bodyPr>
          <a:lstStyle/>
          <a:p>
            <a:pPr marL="273050" indent="-273050" eaLnBrk="0" hangingPunct="0">
              <a:buClr>
                <a:srgbClr val="31B6FD"/>
              </a:buClr>
              <a:buSzPct val="100000"/>
              <a:buNone/>
            </a:pPr>
            <a:r>
              <a:rPr lang="en-US" dirty="0" smtClean="0">
                <a:latin typeface="+mj-lt"/>
              </a:rPr>
              <a:t>The </a:t>
            </a:r>
            <a:r>
              <a:rPr lang="en-US" b="1" dirty="0" smtClean="0">
                <a:latin typeface="+mj-lt"/>
              </a:rPr>
              <a:t>GPA</a:t>
            </a:r>
            <a:r>
              <a:rPr lang="en-US" dirty="0" smtClean="0">
                <a:latin typeface="+mj-lt"/>
              </a:rPr>
              <a:t>, adopted in 1995, is a voluntary,  action-oriented, intergovernmental </a:t>
            </a:r>
            <a:r>
              <a:rPr lang="en-US" dirty="0" err="1" smtClean="0">
                <a:latin typeface="+mj-lt"/>
              </a:rPr>
              <a:t>programme</a:t>
            </a:r>
            <a:r>
              <a:rPr lang="en-US" dirty="0" smtClean="0">
                <a:latin typeface="+mj-lt"/>
              </a:rPr>
              <a:t> hosted by UNEP, </a:t>
            </a:r>
            <a:r>
              <a:rPr lang="en-US" dirty="0" smtClean="0"/>
              <a:t>to </a:t>
            </a:r>
            <a:r>
              <a:rPr lang="en-US" dirty="0"/>
              <a:t>prevent the degradation of the marine environment from land-based </a:t>
            </a:r>
            <a:r>
              <a:rPr lang="en-US" dirty="0" smtClean="0"/>
              <a:t>activities.</a:t>
            </a:r>
          </a:p>
          <a:p>
            <a:pPr marL="273050" indent="-273050" eaLnBrk="0" hangingPunct="0">
              <a:buClr>
                <a:srgbClr val="31B6FD"/>
              </a:buClr>
              <a:buSzPct val="100000"/>
              <a:buNone/>
            </a:pPr>
            <a:r>
              <a:rPr lang="en-US" dirty="0" smtClean="0"/>
              <a:t>The Manila Declaration in 2012, gave GPA the mandate </a:t>
            </a:r>
            <a:r>
              <a:rPr lang="en-US" dirty="0"/>
              <a:t>to establish three global multi-stakeholder partnerships for the priority areas nutrients, marine litter and wastewater</a:t>
            </a:r>
          </a:p>
          <a:p>
            <a:pPr marL="273050" indent="-273050" eaLnBrk="0" hangingPunct="0">
              <a:buClr>
                <a:srgbClr val="31B6FD"/>
              </a:buClr>
              <a:buSzPct val="100000"/>
              <a:buNone/>
            </a:pPr>
            <a:endParaRPr lang="en-US" dirty="0"/>
          </a:p>
          <a:p>
            <a:pPr marL="0" indent="0">
              <a:buNone/>
            </a:pPr>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3265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362200"/>
            <a:ext cx="8229600" cy="4495800"/>
          </a:xfrm>
        </p:spPr>
        <p:txBody>
          <a:bodyPr>
            <a:normAutofit/>
          </a:bodyPr>
          <a:lstStyle/>
          <a:p>
            <a:pPr marL="273050" indent="-273050" eaLnBrk="0" hangingPunct="0">
              <a:buClr>
                <a:srgbClr val="31B6FD"/>
              </a:buClr>
              <a:buSzPct val="100000"/>
              <a:buNone/>
            </a:pPr>
            <a:endParaRPr lang="en-US" sz="900" dirty="0" smtClean="0">
              <a:latin typeface="+mj-lt"/>
            </a:endParaRPr>
          </a:p>
          <a:p>
            <a:pPr marL="457200" lvl="1" indent="0" eaLnBrk="0" hangingPunct="0">
              <a:buSzPct val="100000"/>
              <a:buNone/>
            </a:pPr>
            <a:r>
              <a:rPr lang="en-US" sz="2400" dirty="0" smtClean="0">
                <a:latin typeface="+mj-lt"/>
              </a:rPr>
              <a:t>The GPA now hosts and serves as Secretariat for the following partnerships:</a:t>
            </a:r>
          </a:p>
          <a:p>
            <a:pPr marL="730250" lvl="1" indent="-273050" eaLnBrk="0" hangingPunct="0">
              <a:buSzPct val="100000"/>
              <a:buFont typeface="Arial" pitchFamily="34" charset="0"/>
              <a:buChar char="•"/>
            </a:pPr>
            <a:r>
              <a:rPr lang="en-US" sz="2400" dirty="0" smtClean="0">
                <a:latin typeface="+mj-lt"/>
              </a:rPr>
              <a:t>The </a:t>
            </a:r>
            <a:r>
              <a:rPr lang="en-US" sz="2400" b="1" dirty="0" smtClean="0">
                <a:latin typeface="+mj-lt"/>
              </a:rPr>
              <a:t>Global Partnership on Nutrient Management </a:t>
            </a:r>
            <a:r>
              <a:rPr lang="en-US" sz="2400" dirty="0" smtClean="0">
                <a:latin typeface="+mj-lt"/>
              </a:rPr>
              <a:t>(GPNM), which was launched at the UN CSD in New York, May 2009</a:t>
            </a:r>
          </a:p>
          <a:p>
            <a:pPr marL="730250" lvl="1" indent="-273050" eaLnBrk="0" hangingPunct="0">
              <a:buSzPct val="100000"/>
              <a:buFont typeface="Arial" pitchFamily="34" charset="0"/>
              <a:buChar char="•"/>
            </a:pPr>
            <a:r>
              <a:rPr lang="en-US" sz="2400" dirty="0" smtClean="0">
                <a:latin typeface="+mj-lt"/>
              </a:rPr>
              <a:t>The </a:t>
            </a:r>
            <a:r>
              <a:rPr lang="en-US" sz="2400" b="1" dirty="0" smtClean="0">
                <a:latin typeface="+mj-lt"/>
              </a:rPr>
              <a:t>Global Partnership on Marine Litter </a:t>
            </a:r>
            <a:r>
              <a:rPr lang="en-US" sz="2400" dirty="0" smtClean="0">
                <a:latin typeface="+mj-lt"/>
              </a:rPr>
              <a:t>(GPML), which was launched at Rio+20, June 2012</a:t>
            </a:r>
          </a:p>
          <a:p>
            <a:pPr marL="730250" lvl="1" indent="-273050" eaLnBrk="0" hangingPunct="0">
              <a:buSzPct val="100000"/>
              <a:buFont typeface="Arial" pitchFamily="34" charset="0"/>
              <a:buChar char="•"/>
            </a:pPr>
            <a:r>
              <a:rPr lang="en-US" sz="2400" dirty="0" smtClean="0">
                <a:latin typeface="+mj-lt"/>
              </a:rPr>
              <a:t>The </a:t>
            </a:r>
            <a:r>
              <a:rPr lang="en-US" sz="2400" b="1" dirty="0" smtClean="0">
                <a:latin typeface="+mj-lt"/>
              </a:rPr>
              <a:t>Global Wastewater Initiative </a:t>
            </a:r>
            <a:r>
              <a:rPr lang="en-US" sz="2400" dirty="0" smtClean="0">
                <a:latin typeface="+mj-lt"/>
              </a:rPr>
              <a:t>(GWI), which was announced by UNEP’s Executive Director, </a:t>
            </a:r>
            <a:r>
              <a:rPr lang="en-US" sz="2400" dirty="0" err="1" smtClean="0">
                <a:latin typeface="+mj-lt"/>
              </a:rPr>
              <a:t>Achim</a:t>
            </a:r>
            <a:r>
              <a:rPr lang="en-US" sz="2400" dirty="0" smtClean="0">
                <a:latin typeface="+mj-lt"/>
              </a:rPr>
              <a:t> Steiner in May, 2013;</a:t>
            </a:r>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3526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6" name="TextBox 9"/>
          <p:cNvSpPr txBox="1">
            <a:spLocks noChangeArrowheads="1"/>
          </p:cNvSpPr>
          <p:nvPr/>
        </p:nvSpPr>
        <p:spPr bwMode="auto">
          <a:xfrm>
            <a:off x="0" y="2364377"/>
            <a:ext cx="8686800" cy="3908762"/>
          </a:xfrm>
          <a:prstGeom prst="rect">
            <a:avLst/>
          </a:prstGeom>
          <a:noFill/>
          <a:ln w="9525">
            <a:noFill/>
            <a:miter lim="800000"/>
            <a:headEnd/>
            <a:tailEnd/>
          </a:ln>
        </p:spPr>
        <p:txBody>
          <a:bodyPr wrap="square">
            <a:spAutoFit/>
          </a:bodyPr>
          <a:lstStyle/>
          <a:p>
            <a:pPr marL="342900" indent="-342900">
              <a:buFont typeface="Arial" pitchFamily="34" charset="0"/>
              <a:buChar char="•"/>
            </a:pPr>
            <a:r>
              <a:rPr lang="en-US" sz="3200" b="1" dirty="0" smtClean="0">
                <a:latin typeface="Calibri" pitchFamily="34" charset="0"/>
              </a:rPr>
              <a:t>UNEP, through the GPNM, recognizes the need </a:t>
            </a:r>
            <a:r>
              <a:rPr lang="en-US" sz="3200" b="1" dirty="0">
                <a:latin typeface="Calibri" pitchFamily="34" charset="0"/>
              </a:rPr>
              <a:t>for strategic advocacy and co-operation at the global and regional </a:t>
            </a:r>
            <a:r>
              <a:rPr lang="en-US" sz="3200" b="1" dirty="0" smtClean="0">
                <a:latin typeface="Calibri" pitchFamily="34" charset="0"/>
              </a:rPr>
              <a:t>levels and has facilitated discussion since 2012 IGR-3</a:t>
            </a:r>
          </a:p>
          <a:p>
            <a:pPr marL="342900" indent="-342900">
              <a:buFont typeface="Arial" pitchFamily="34" charset="0"/>
              <a:buChar char="•"/>
            </a:pPr>
            <a:endParaRPr lang="en-US" sz="3200" b="1" dirty="0">
              <a:latin typeface="Calibri" pitchFamily="34" charset="0"/>
            </a:endParaRPr>
          </a:p>
          <a:p>
            <a:pPr marL="342900" indent="-342900">
              <a:buFont typeface="Arial" pitchFamily="34" charset="0"/>
              <a:buChar char="•"/>
            </a:pPr>
            <a:r>
              <a:rPr lang="en-US" sz="3200" b="1" dirty="0" smtClean="0">
                <a:latin typeface="Calibri" pitchFamily="34" charset="0"/>
              </a:rPr>
              <a:t>There is now an emerging consensus on the potential for improving NUE</a:t>
            </a:r>
            <a:endParaRPr lang="en-US" sz="3200" b="1" dirty="0">
              <a:latin typeface="Calibri" pitchFamily="34" charset="0"/>
            </a:endParaRPr>
          </a:p>
          <a:p>
            <a:endParaRPr lang="en-US" sz="2400" b="1" dirty="0" smtClean="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787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Content Placeholder 4"/>
          <p:cNvSpPr txBox="1">
            <a:spLocks/>
          </p:cNvSpPr>
          <p:nvPr/>
        </p:nvSpPr>
        <p:spPr bwMode="auto">
          <a:xfrm>
            <a:off x="571500" y="2286000"/>
            <a:ext cx="8115300" cy="361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20000"/>
              </a:spcBef>
              <a:buFont typeface="Arial" charset="0"/>
              <a:buNone/>
            </a:pPr>
            <a:endParaRPr lang="en-GB" sz="2200">
              <a:solidFill>
                <a:srgbClr val="898989"/>
              </a:solidFill>
              <a:latin typeface="Calibri" pitchFamily="34" charset="0"/>
            </a:endParaRPr>
          </a:p>
        </p:txBody>
      </p:sp>
      <p:sp>
        <p:nvSpPr>
          <p:cNvPr id="16" name="TextBox 9"/>
          <p:cNvSpPr txBox="1">
            <a:spLocks noChangeArrowheads="1"/>
          </p:cNvSpPr>
          <p:nvPr/>
        </p:nvSpPr>
        <p:spPr bwMode="auto">
          <a:xfrm>
            <a:off x="0" y="2363788"/>
            <a:ext cx="9144000" cy="4154984"/>
          </a:xfrm>
          <a:prstGeom prst="rect">
            <a:avLst/>
          </a:prstGeom>
          <a:noFill/>
          <a:ln w="9525">
            <a:noFill/>
            <a:miter lim="800000"/>
            <a:headEnd/>
            <a:tailEnd/>
          </a:ln>
        </p:spPr>
        <p:txBody>
          <a:bodyPr>
            <a:spAutoFit/>
          </a:bodyPr>
          <a:lstStyle/>
          <a:p>
            <a:pPr fontAlgn="auto">
              <a:spcBef>
                <a:spcPts val="0"/>
              </a:spcBef>
              <a:spcAft>
                <a:spcPts val="0"/>
              </a:spcAft>
              <a:defRPr/>
            </a:pPr>
            <a:r>
              <a:rPr lang="en-US" sz="2400" b="1" dirty="0">
                <a:solidFill>
                  <a:prstClr val="black"/>
                </a:solidFill>
                <a:latin typeface="Calibri" pitchFamily="34" charset="0"/>
              </a:rPr>
              <a:t>The GPNM held a Partnership Forum during the 2</a:t>
            </a:r>
            <a:r>
              <a:rPr lang="en-US" sz="2400" b="1" baseline="30000" dirty="0">
                <a:solidFill>
                  <a:prstClr val="black"/>
                </a:solidFill>
                <a:latin typeface="Calibri" pitchFamily="34" charset="0"/>
              </a:rPr>
              <a:t>nd</a:t>
            </a:r>
            <a:r>
              <a:rPr lang="en-US" sz="2400" b="1" dirty="0">
                <a:solidFill>
                  <a:prstClr val="black"/>
                </a:solidFill>
                <a:latin typeface="Calibri" pitchFamily="34" charset="0"/>
              </a:rPr>
              <a:t> Global Land-Oceans Connections Conference, Oct 2013:</a:t>
            </a:r>
          </a:p>
          <a:p>
            <a:pPr fontAlgn="auto">
              <a:spcBef>
                <a:spcPts val="0"/>
              </a:spcBef>
              <a:spcAft>
                <a:spcPts val="0"/>
              </a:spcAft>
              <a:defRPr/>
            </a:pPr>
            <a:endParaRPr lang="en-US" sz="2400" b="1" dirty="0">
              <a:solidFill>
                <a:prstClr val="black"/>
              </a:solidFill>
              <a:latin typeface="Calibri" pitchFamily="34" charset="0"/>
            </a:endParaRPr>
          </a:p>
          <a:p>
            <a:pPr fontAlgn="auto">
              <a:spcBef>
                <a:spcPts val="0"/>
              </a:spcBef>
              <a:spcAft>
                <a:spcPts val="0"/>
              </a:spcAft>
              <a:defRPr/>
            </a:pPr>
            <a:r>
              <a:rPr lang="en-US" sz="2400" b="1" dirty="0">
                <a:solidFill>
                  <a:prstClr val="black"/>
                </a:solidFill>
                <a:latin typeface="Calibri" pitchFamily="34" charset="0"/>
              </a:rPr>
              <a:t>Recommended solutions to nutrient loading included:</a:t>
            </a:r>
          </a:p>
          <a:p>
            <a:pPr marL="342900" indent="-342900" fontAlgn="auto">
              <a:spcBef>
                <a:spcPts val="0"/>
              </a:spcBef>
              <a:spcAft>
                <a:spcPts val="0"/>
              </a:spcAft>
              <a:buFont typeface="Arial" pitchFamily="34" charset="0"/>
              <a:buChar char="•"/>
              <a:defRPr/>
            </a:pPr>
            <a:r>
              <a:rPr lang="en-US" sz="2400" b="1" dirty="0">
                <a:solidFill>
                  <a:prstClr val="black"/>
                </a:solidFill>
                <a:latin typeface="Calibri" pitchFamily="34" charset="0"/>
              </a:rPr>
              <a:t>Promoting Fertilizer Best Management Practices (such as soil fertility and soil conservation); and </a:t>
            </a:r>
          </a:p>
          <a:p>
            <a:pPr marL="342900" indent="-342900" fontAlgn="auto">
              <a:spcBef>
                <a:spcPts val="0"/>
              </a:spcBef>
              <a:spcAft>
                <a:spcPts val="0"/>
              </a:spcAft>
              <a:buFont typeface="Arial" pitchFamily="34" charset="0"/>
              <a:buChar char="•"/>
              <a:defRPr/>
            </a:pPr>
            <a:r>
              <a:rPr lang="en-US" sz="2400" b="1" dirty="0">
                <a:solidFill>
                  <a:srgbClr val="FF0000"/>
                </a:solidFill>
                <a:latin typeface="Calibri" pitchFamily="34" charset="0"/>
              </a:rPr>
              <a:t>Improving nutrient use efficiency in </a:t>
            </a:r>
            <a:r>
              <a:rPr lang="en-US" sz="2400" b="1" dirty="0" smtClean="0">
                <a:solidFill>
                  <a:srgbClr val="FF0000"/>
                </a:solidFill>
                <a:latin typeface="Calibri" pitchFamily="34" charset="0"/>
              </a:rPr>
              <a:t>agriculture </a:t>
            </a:r>
            <a:endParaRPr lang="en-US" sz="2400" b="1" dirty="0">
              <a:solidFill>
                <a:srgbClr val="FF0000"/>
              </a:solidFill>
              <a:latin typeface="Calibri" pitchFamily="34" charset="0"/>
            </a:endParaRPr>
          </a:p>
          <a:p>
            <a:pPr fontAlgn="auto">
              <a:spcBef>
                <a:spcPts val="0"/>
              </a:spcBef>
              <a:spcAft>
                <a:spcPts val="0"/>
              </a:spcAft>
              <a:defRPr/>
            </a:pPr>
            <a:endParaRPr lang="en-US" sz="2400" b="1" dirty="0">
              <a:solidFill>
                <a:prstClr val="black"/>
              </a:solidFill>
              <a:latin typeface="Calibri" pitchFamily="34" charset="0"/>
            </a:endParaRPr>
          </a:p>
          <a:p>
            <a:pPr fontAlgn="auto">
              <a:spcBef>
                <a:spcPts val="0"/>
              </a:spcBef>
              <a:spcAft>
                <a:spcPts val="0"/>
              </a:spcAft>
              <a:defRPr/>
            </a:pPr>
            <a:r>
              <a:rPr lang="en-US" sz="2400" b="1" dirty="0">
                <a:solidFill>
                  <a:prstClr val="black"/>
                </a:solidFill>
                <a:latin typeface="Calibri" pitchFamily="34" charset="0"/>
              </a:rPr>
              <a:t>A number of research topics and economic assessments were proposed, as well as indicator development, awareness-raising and education. Details available from </a:t>
            </a:r>
            <a:r>
              <a:rPr lang="en-US" sz="2400" b="1" dirty="0" smtClean="0">
                <a:solidFill>
                  <a:srgbClr val="FF0000"/>
                </a:solidFill>
                <a:latin typeface="Calibri" pitchFamily="34" charset="0"/>
              </a:rPr>
              <a:t>www.unep.org/gpa  </a:t>
            </a:r>
            <a:endParaRPr lang="en-GB" sz="2400" dirty="0">
              <a:solidFill>
                <a:srgbClr val="FF0000"/>
              </a:solidFill>
              <a:latin typeface="Calibri" pitchFamily="34" charset="0"/>
            </a:endParaRPr>
          </a:p>
        </p:txBody>
      </p:sp>
      <p:pic>
        <p:nvPicPr>
          <p:cNvPr id="138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57170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0" y="2568286"/>
            <a:ext cx="8991600" cy="3108543"/>
          </a:xfrm>
          <a:prstGeom prst="rect">
            <a:avLst/>
          </a:prstGeom>
          <a:noFill/>
          <a:ln w="9525">
            <a:noFill/>
            <a:miter lim="800000"/>
            <a:headEnd/>
            <a:tailEnd/>
          </a:ln>
        </p:spPr>
        <p:txBody>
          <a:bodyPr wrap="square">
            <a:spAutoFit/>
          </a:bodyPr>
          <a:lstStyle/>
          <a:p>
            <a:r>
              <a:rPr lang="en-US" sz="2800" b="1" dirty="0" smtClean="0">
                <a:latin typeface="Calibri" pitchFamily="34" charset="0"/>
              </a:rPr>
              <a:t>National level</a:t>
            </a:r>
            <a:r>
              <a:rPr lang="en-US" sz="2800" dirty="0" smtClean="0">
                <a:latin typeface="Calibri" pitchFamily="34" charset="0"/>
              </a:rPr>
              <a:t>:</a:t>
            </a:r>
          </a:p>
          <a:p>
            <a:pPr marL="342900" indent="-342900">
              <a:buFont typeface="Wingdings" pitchFamily="2" charset="2"/>
              <a:buChar char="à"/>
            </a:pPr>
            <a:r>
              <a:rPr lang="en-US" sz="2800" dirty="0" smtClean="0">
                <a:latin typeface="Calibri" pitchFamily="34" charset="0"/>
              </a:rPr>
              <a:t>Governments encouraged to consider setting some </a:t>
            </a:r>
            <a:r>
              <a:rPr lang="en-US" sz="2800" dirty="0">
                <a:latin typeface="Calibri" pitchFamily="34" charset="0"/>
              </a:rPr>
              <a:t>achievable targets and timeframes in addressing the use efficiencies at specific steps of individual nutrient cycles (such as nitrogen fertilizer use efficiency or dietary choices), and/or full chain nutrient use efficiencies that allow more flexibility </a:t>
            </a:r>
            <a:endParaRPr lang="en-GB" sz="2800" dirty="0">
              <a:latin typeface="Calibri" pitchFamily="34" charset="0"/>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224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71500" y="2285999"/>
            <a:ext cx="8115300" cy="36115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Font typeface="Arial" charset="0"/>
              <a:buNone/>
            </a:pPr>
            <a:endParaRPr lang="en-GB" sz="2200" dirty="0" smtClean="0"/>
          </a:p>
        </p:txBody>
      </p:sp>
      <p:sp>
        <p:nvSpPr>
          <p:cNvPr id="15" name="TextBox 9"/>
          <p:cNvSpPr txBox="1">
            <a:spLocks noChangeArrowheads="1"/>
          </p:cNvSpPr>
          <p:nvPr/>
        </p:nvSpPr>
        <p:spPr bwMode="auto">
          <a:xfrm>
            <a:off x="76200" y="2568286"/>
            <a:ext cx="8991600" cy="3688189"/>
          </a:xfrm>
          <a:prstGeom prst="rect">
            <a:avLst/>
          </a:prstGeom>
          <a:noFill/>
          <a:ln w="9525">
            <a:noFill/>
            <a:miter lim="800000"/>
            <a:headEnd/>
            <a:tailEnd/>
          </a:ln>
        </p:spPr>
        <p:txBody>
          <a:bodyPr wrap="square">
            <a:spAutoFit/>
          </a:bodyPr>
          <a:lstStyle/>
          <a:p>
            <a:r>
              <a:rPr lang="en-US" sz="2800" b="1" dirty="0" smtClean="0">
                <a:latin typeface="Calibri" pitchFamily="34" charset="0"/>
              </a:rPr>
              <a:t>Regional &amp; global level</a:t>
            </a:r>
            <a:r>
              <a:rPr lang="en-US" sz="2800" dirty="0" smtClean="0">
                <a:latin typeface="Calibri" pitchFamily="34" charset="0"/>
              </a:rPr>
              <a:t>:</a:t>
            </a:r>
          </a:p>
          <a:p>
            <a:endParaRPr lang="en-US" sz="2800" dirty="0" smtClean="0">
              <a:latin typeface="Calibri" pitchFamily="34" charset="0"/>
            </a:endParaRPr>
          </a:p>
          <a:p>
            <a:pPr marL="457200" indent="-457200">
              <a:lnSpc>
                <a:spcPct val="115000"/>
              </a:lnSpc>
              <a:spcAft>
                <a:spcPts val="1000"/>
              </a:spcAft>
              <a:buFont typeface="Arial" pitchFamily="34" charset="0"/>
              <a:buChar char="•"/>
            </a:pPr>
            <a:r>
              <a:rPr lang="en-US" sz="2800" dirty="0">
                <a:ea typeface="Calibri"/>
                <a:cs typeface="Times New Roman"/>
              </a:rPr>
              <a:t>Setting of global policy </a:t>
            </a:r>
            <a:r>
              <a:rPr lang="en-US" sz="2800" dirty="0" smtClean="0">
                <a:ea typeface="Calibri"/>
                <a:cs typeface="Times New Roman"/>
              </a:rPr>
              <a:t>goals</a:t>
            </a:r>
            <a:endParaRPr lang="en-GB" sz="2800" dirty="0">
              <a:ea typeface="Calibri"/>
              <a:cs typeface="Times New Roman"/>
            </a:endParaRPr>
          </a:p>
          <a:p>
            <a:pPr marL="457200" indent="-457200">
              <a:lnSpc>
                <a:spcPct val="115000"/>
              </a:lnSpc>
              <a:spcAft>
                <a:spcPts val="1000"/>
              </a:spcAft>
              <a:buFont typeface="Arial" pitchFamily="34" charset="0"/>
              <a:buChar char="•"/>
            </a:pPr>
            <a:r>
              <a:rPr lang="en-US" sz="2800" dirty="0" smtClean="0">
                <a:ea typeface="Calibri"/>
                <a:cs typeface="Times New Roman"/>
              </a:rPr>
              <a:t>Global </a:t>
            </a:r>
            <a:r>
              <a:rPr lang="en-US" sz="2800" dirty="0">
                <a:ea typeface="Calibri"/>
                <a:cs typeface="Times New Roman"/>
              </a:rPr>
              <a:t>recognition of the need for countries/regions to improve quantification of their nutrient cycles</a:t>
            </a:r>
            <a:endParaRPr lang="en-GB" sz="2800" dirty="0">
              <a:ea typeface="Calibri"/>
              <a:cs typeface="Times New Roman"/>
            </a:endParaRPr>
          </a:p>
          <a:p>
            <a:pPr marL="457200" indent="-457200">
              <a:lnSpc>
                <a:spcPct val="115000"/>
              </a:lnSpc>
              <a:spcAft>
                <a:spcPts val="1000"/>
              </a:spcAft>
              <a:buFont typeface="Arial" pitchFamily="34" charset="0"/>
              <a:buChar char="•"/>
            </a:pPr>
            <a:r>
              <a:rPr lang="en-US" sz="2800" dirty="0" smtClean="0">
                <a:ea typeface="Calibri"/>
                <a:cs typeface="Times New Roman"/>
              </a:rPr>
              <a:t>Working </a:t>
            </a:r>
            <a:r>
              <a:rPr lang="en-US" sz="2800" dirty="0">
                <a:ea typeface="Calibri"/>
                <a:cs typeface="Times New Roman"/>
              </a:rPr>
              <a:t>with diverse </a:t>
            </a:r>
            <a:r>
              <a:rPr lang="en-US" sz="2800" dirty="0" smtClean="0">
                <a:ea typeface="Calibri"/>
                <a:cs typeface="Times New Roman"/>
              </a:rPr>
              <a:t>stakeholders </a:t>
            </a:r>
            <a:r>
              <a:rPr lang="en-US" sz="2800" dirty="0">
                <a:ea typeface="Calibri"/>
                <a:cs typeface="Times New Roman"/>
              </a:rPr>
              <a:t>to demonstrate co-benefits </a:t>
            </a:r>
            <a:r>
              <a:rPr lang="en-US" sz="2800" dirty="0" smtClean="0">
                <a:ea typeface="Calibri"/>
                <a:cs typeface="Times New Roman"/>
              </a:rPr>
              <a:t>across sectors</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9144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287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1242</TotalTime>
  <Words>1534</Words>
  <Application>Microsoft Office PowerPoint</Application>
  <PresentationFormat>On-screen Show (4:3)</PresentationFormat>
  <Paragraphs>104</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Heidi Savelli</dc:creator>
  <cp:lastModifiedBy>Petter Malvik</cp:lastModifiedBy>
  <cp:revision>100</cp:revision>
  <cp:lastPrinted>2014-06-17T12:04:10Z</cp:lastPrinted>
  <dcterms:created xsi:type="dcterms:W3CDTF">2013-10-29T15:04:07Z</dcterms:created>
  <dcterms:modified xsi:type="dcterms:W3CDTF">2016-08-26T08:43:32Z</dcterms:modified>
</cp:coreProperties>
</file>