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7" r:id="rId3"/>
    <p:sldId id="271" r:id="rId4"/>
    <p:sldId id="263" r:id="rId5"/>
    <p:sldId id="268" r:id="rId6"/>
    <p:sldId id="264" r:id="rId7"/>
    <p:sldId id="256" r:id="rId8"/>
    <p:sldId id="260" r:id="rId9"/>
    <p:sldId id="274" r:id="rId10"/>
    <p:sldId id="273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2160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92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66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3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989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57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221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7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510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6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353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4CA22-4F21-4667-9B14-D3893B46C8B6}" type="datetimeFigureOut">
              <a:rPr lang="en-US" smtClean="0"/>
              <a:pPr/>
              <a:t>26/08/2016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8F089-0540-4C9D-A452-E6EDFF3CF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14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GEF Component B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1305520"/>
            <a:ext cx="8629650" cy="500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5580112" y="1052736"/>
            <a:ext cx="72008" cy="52565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03848" y="6309320"/>
            <a:ext cx="2945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 err="1" smtClean="0">
                <a:solidFill>
                  <a:srgbClr val="FF0000"/>
                </a:solidFill>
              </a:rPr>
              <a:t>Actual</a:t>
            </a:r>
            <a:r>
              <a:rPr lang="nl-NL" sz="2000" b="1" dirty="0" smtClean="0">
                <a:solidFill>
                  <a:srgbClr val="FF0000"/>
                </a:solidFill>
              </a:rPr>
              <a:t> start: </a:t>
            </a:r>
            <a:r>
              <a:rPr lang="nl-NL" sz="2000" b="1" dirty="0" err="1" smtClean="0">
                <a:solidFill>
                  <a:srgbClr val="FF0000"/>
                </a:solidFill>
              </a:rPr>
              <a:t>January</a:t>
            </a:r>
            <a:r>
              <a:rPr lang="nl-NL" sz="2000" b="1" dirty="0" smtClean="0">
                <a:solidFill>
                  <a:srgbClr val="FF0000"/>
                </a:solidFill>
              </a:rPr>
              <a:t> 2013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88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1504863"/>
              </p:ext>
            </p:extLst>
          </p:nvPr>
        </p:nvGraphicFramePr>
        <p:xfrm>
          <a:off x="4495800" y="266694"/>
          <a:ext cx="4392488" cy="6591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Acrobat Document" r:id="rId3" imgW="28771200" imgH="43203240" progId="AcroExch.Document.7">
                  <p:embed/>
                </p:oleObj>
              </mc:Choice>
              <mc:Fallback>
                <p:oleObj name="Acrobat Document" r:id="rId3" imgW="28771200" imgH="43203240" progId="AcroExch.Document.7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66694"/>
                        <a:ext cx="4392488" cy="65913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533400" y="1828800"/>
            <a:ext cx="37066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Poster </a:t>
            </a:r>
            <a:r>
              <a:rPr lang="nl-NL" sz="3200" dirty="0" err="1" smtClean="0"/>
              <a:t>presentation</a:t>
            </a:r>
            <a:r>
              <a:rPr lang="nl-NL" sz="3200" dirty="0" smtClean="0"/>
              <a:t> as a </a:t>
            </a:r>
            <a:r>
              <a:rPr lang="nl-NL" sz="3200" dirty="0" err="1" smtClean="0"/>
              <a:t>result</a:t>
            </a:r>
            <a:r>
              <a:rPr lang="nl-NL" sz="3200" dirty="0" smtClean="0"/>
              <a:t> of </a:t>
            </a:r>
            <a:r>
              <a:rPr lang="nl-NL" sz="3200" dirty="0" err="1" smtClean="0"/>
              <a:t>working</a:t>
            </a:r>
            <a:r>
              <a:rPr lang="nl-NL" sz="3200" dirty="0" smtClean="0"/>
              <a:t> </a:t>
            </a:r>
            <a:r>
              <a:rPr lang="nl-NL" sz="3200" dirty="0" err="1" smtClean="0"/>
              <a:t>visit</a:t>
            </a:r>
            <a:r>
              <a:rPr lang="nl-NL" sz="3200" dirty="0" smtClean="0"/>
              <a:t> of Lara </a:t>
            </a:r>
            <a:r>
              <a:rPr lang="nl-NL" sz="3200" dirty="0" err="1" smtClean="0"/>
              <a:t>Sotto</a:t>
            </a:r>
            <a:r>
              <a:rPr lang="nl-NL" sz="3200" dirty="0" smtClean="0"/>
              <a:t> </a:t>
            </a:r>
            <a:r>
              <a:rPr lang="nl-NL" sz="3200" dirty="0" err="1" smtClean="0"/>
              <a:t>and</a:t>
            </a:r>
            <a:r>
              <a:rPr lang="nl-NL" sz="3200" dirty="0" smtClean="0"/>
              <a:t> Cesar </a:t>
            </a:r>
            <a:r>
              <a:rPr lang="nl-NL" sz="3200" dirty="0" err="1" smtClean="0"/>
              <a:t>Villanoy</a:t>
            </a:r>
            <a:r>
              <a:rPr lang="nl-NL" sz="3200" dirty="0" smtClean="0"/>
              <a:t>;</a:t>
            </a:r>
          </a:p>
          <a:p>
            <a:r>
              <a:rPr lang="nl-NL" sz="3200" dirty="0" smtClean="0"/>
              <a:t>UU (Bouwman, Beusen) </a:t>
            </a:r>
            <a:r>
              <a:rPr lang="nl-NL" sz="3200" dirty="0" err="1" smtClean="0"/>
              <a:t>will</a:t>
            </a:r>
            <a:r>
              <a:rPr lang="nl-NL" sz="3200" dirty="0" smtClean="0"/>
              <a:t> </a:t>
            </a:r>
            <a:r>
              <a:rPr lang="nl-NL" sz="3200" dirty="0" err="1" smtClean="0"/>
              <a:t>travel</a:t>
            </a:r>
            <a:r>
              <a:rPr lang="nl-NL" sz="3200" dirty="0" smtClean="0"/>
              <a:t> </a:t>
            </a:r>
            <a:r>
              <a:rPr lang="nl-NL" sz="3200" dirty="0" err="1" smtClean="0"/>
              <a:t>to</a:t>
            </a:r>
            <a:r>
              <a:rPr lang="nl-NL" sz="3200" dirty="0" smtClean="0"/>
              <a:t> Manila 6 April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22420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Component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b="1" dirty="0" smtClean="0"/>
              <a:t>B5: </a:t>
            </a:r>
            <a:r>
              <a:rPr lang="nl-NL" b="1" dirty="0" err="1"/>
              <a:t>Develop</a:t>
            </a:r>
            <a:r>
              <a:rPr lang="nl-NL" b="1" dirty="0"/>
              <a:t> summary </a:t>
            </a:r>
            <a:r>
              <a:rPr lang="nl-NL" b="1" dirty="0" err="1"/>
              <a:t>models</a:t>
            </a:r>
            <a:r>
              <a:rPr lang="nl-NL" b="1" dirty="0"/>
              <a:t> of </a:t>
            </a:r>
            <a:r>
              <a:rPr lang="nl-NL" b="1" dirty="0" err="1"/>
              <a:t>nutrient</a:t>
            </a:r>
            <a:r>
              <a:rPr lang="nl-NL" b="1" dirty="0"/>
              <a:t> impact on </a:t>
            </a:r>
            <a:r>
              <a:rPr lang="nl-NL" b="1" dirty="0" err="1"/>
              <a:t>coastal</a:t>
            </a:r>
            <a:r>
              <a:rPr lang="nl-NL" b="1" dirty="0"/>
              <a:t> </a:t>
            </a:r>
            <a:r>
              <a:rPr lang="nl-NL" b="1" dirty="0" err="1"/>
              <a:t>eutrophication</a:t>
            </a:r>
            <a:r>
              <a:rPr lang="nl-NL" b="1" dirty="0"/>
              <a:t> </a:t>
            </a:r>
            <a:r>
              <a:rPr lang="nl-NL" b="1" dirty="0" err="1"/>
              <a:t>for</a:t>
            </a:r>
            <a:r>
              <a:rPr lang="nl-NL" b="1" dirty="0"/>
              <a:t> </a:t>
            </a:r>
            <a:r>
              <a:rPr lang="nl-NL" b="1" dirty="0" err="1"/>
              <a:t>use</a:t>
            </a:r>
            <a:r>
              <a:rPr lang="nl-NL" b="1" dirty="0"/>
              <a:t> in </a:t>
            </a:r>
            <a:r>
              <a:rPr lang="nl-NL" b="1" dirty="0" err="1"/>
              <a:t>toolbox</a:t>
            </a:r>
            <a:r>
              <a:rPr lang="nl-NL" b="1" dirty="0"/>
              <a:t> </a:t>
            </a:r>
            <a:r>
              <a:rPr lang="nl-NL" b="1" dirty="0" err="1"/>
              <a:t>under</a:t>
            </a:r>
            <a:r>
              <a:rPr lang="nl-NL" b="1" dirty="0"/>
              <a:t> component </a:t>
            </a:r>
            <a:r>
              <a:rPr lang="nl-NL" b="1" dirty="0" smtClean="0"/>
              <a:t>C</a:t>
            </a:r>
            <a:endParaRPr lang="en-US" b="1" dirty="0"/>
          </a:p>
          <a:p>
            <a:pPr lvl="1"/>
            <a:r>
              <a:rPr lang="nl-NL" i="1" dirty="0" smtClean="0"/>
              <a:t>Summary </a:t>
            </a:r>
            <a:r>
              <a:rPr lang="nl-NL" i="1" dirty="0"/>
              <a:t>model </a:t>
            </a:r>
            <a:r>
              <a:rPr lang="nl-NL" i="1" dirty="0" err="1"/>
              <a:t>for</a:t>
            </a:r>
            <a:r>
              <a:rPr lang="nl-NL" i="1" dirty="0"/>
              <a:t> impact of </a:t>
            </a:r>
            <a:r>
              <a:rPr lang="nl-NL" i="1" dirty="0" err="1"/>
              <a:t>nutrients</a:t>
            </a:r>
            <a:r>
              <a:rPr lang="nl-NL" i="1" dirty="0"/>
              <a:t> on </a:t>
            </a:r>
            <a:r>
              <a:rPr lang="nl-NL" i="1" dirty="0" err="1"/>
              <a:t>harmful</a:t>
            </a:r>
            <a:r>
              <a:rPr lang="nl-NL" i="1" dirty="0"/>
              <a:t> </a:t>
            </a:r>
            <a:r>
              <a:rPr lang="nl-NL" i="1" dirty="0" err="1"/>
              <a:t>algal</a:t>
            </a:r>
            <a:r>
              <a:rPr lang="nl-NL" i="1" dirty="0"/>
              <a:t> </a:t>
            </a:r>
            <a:r>
              <a:rPr lang="nl-NL" i="1" dirty="0" err="1" smtClean="0"/>
              <a:t>blooms</a:t>
            </a:r>
            <a:r>
              <a:rPr lang="nl-NL" i="1" dirty="0" smtClean="0"/>
              <a:t>: in </a:t>
            </a:r>
            <a:r>
              <a:rPr lang="nl-NL" i="1" dirty="0" err="1" smtClean="0"/>
              <a:t>progress</a:t>
            </a:r>
            <a:r>
              <a:rPr lang="nl-NL" i="1" dirty="0" smtClean="0"/>
              <a:t>, </a:t>
            </a:r>
            <a:r>
              <a:rPr lang="nl-NL" i="1" dirty="0" err="1" smtClean="0"/>
              <a:t>to</a:t>
            </a:r>
            <a:r>
              <a:rPr lang="nl-NL" i="1" dirty="0" smtClean="0"/>
              <a:t> </a:t>
            </a:r>
            <a:r>
              <a:rPr lang="nl-NL" i="1" dirty="0" err="1" smtClean="0"/>
              <a:t>be</a:t>
            </a:r>
            <a:r>
              <a:rPr lang="nl-NL" i="1" dirty="0" smtClean="0"/>
              <a:t> </a:t>
            </a:r>
            <a:r>
              <a:rPr lang="nl-NL" i="1" dirty="0" err="1" smtClean="0"/>
              <a:t>completed</a:t>
            </a:r>
            <a:r>
              <a:rPr lang="nl-NL" i="1" dirty="0" smtClean="0"/>
              <a:t> spring 2015 (UU)</a:t>
            </a:r>
          </a:p>
          <a:p>
            <a:pPr lvl="1"/>
            <a:r>
              <a:rPr lang="nl-NL" dirty="0" smtClean="0"/>
              <a:t>Model for impacts of nutrients on hypoxia: in progress, to be completed 2015 (WSU)</a:t>
            </a:r>
          </a:p>
          <a:p>
            <a:pPr lvl="1"/>
            <a:r>
              <a:rPr lang="nl-NL" dirty="0" smtClean="0"/>
              <a:t>Analysis of relationships between N loading, hypoxia, and fisheries (WSU): in progress, to be completed 2016.</a:t>
            </a:r>
          </a:p>
          <a:p>
            <a:r>
              <a:rPr lang="en-US" b="1" dirty="0" smtClean="0"/>
              <a:t>B6: </a:t>
            </a:r>
            <a:r>
              <a:rPr lang="en-US" b="1" dirty="0"/>
              <a:t>Training </a:t>
            </a:r>
            <a:r>
              <a:rPr lang="en-US" b="1" dirty="0" smtClean="0"/>
              <a:t>workshop</a:t>
            </a:r>
          </a:p>
          <a:p>
            <a:pPr marL="0" indent="0">
              <a:buNone/>
            </a:pPr>
            <a:r>
              <a:rPr lang="nl-NL" b="1" dirty="0" smtClean="0"/>
              <a:t>(</a:t>
            </a:r>
            <a:r>
              <a:rPr lang="es-ES_tradnl" dirty="0" smtClean="0"/>
              <a:t>IOC/UNESCO, UU, WSU, UP)</a:t>
            </a:r>
            <a:endParaRPr lang="en-US" b="1" dirty="0" smtClean="0"/>
          </a:p>
          <a:p>
            <a:pPr lvl="1"/>
            <a:r>
              <a:rPr lang="en-US" dirty="0"/>
              <a:t>Completion</a:t>
            </a:r>
            <a:r>
              <a:rPr lang="en-US"/>
              <a:t>: </a:t>
            </a:r>
            <a:r>
              <a:rPr lang="en-US" smtClean="0"/>
              <a:t>Preliminary </a:t>
            </a:r>
            <a:r>
              <a:rPr lang="en-US" dirty="0" smtClean="0"/>
              <a:t>scheduled for IWC8 VN late 2015</a:t>
            </a:r>
          </a:p>
        </p:txBody>
      </p:sp>
    </p:spTree>
    <p:extLst>
      <p:ext uri="{BB962C8B-B14F-4D97-AF65-F5344CB8AC3E}">
        <p14:creationId xmlns:p14="http://schemas.microsoft.com/office/powerpoint/2010/main" val="570876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Component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B7: </a:t>
            </a:r>
            <a:r>
              <a:rPr lang="en-US" b="1" dirty="0"/>
              <a:t>Nutrient source-impact guidelines </a:t>
            </a:r>
            <a:endParaRPr lang="en-US" b="1" dirty="0" smtClean="0"/>
          </a:p>
          <a:p>
            <a:pPr marL="0" indent="0">
              <a:buNone/>
            </a:pPr>
            <a:r>
              <a:rPr lang="nl-NL" b="1" dirty="0" smtClean="0"/>
              <a:t>(</a:t>
            </a:r>
            <a:r>
              <a:rPr lang="es-ES_tradnl" dirty="0" smtClean="0"/>
              <a:t>IOC/UNESCO and UNEP/GPA, WSU, UU, UP)</a:t>
            </a:r>
            <a:endParaRPr lang="en-US" b="1" dirty="0" smtClean="0"/>
          </a:p>
          <a:p>
            <a:pPr lvl="1"/>
            <a:r>
              <a:rPr lang="en-US" dirty="0"/>
              <a:t>Completion: </a:t>
            </a:r>
            <a:r>
              <a:rPr lang="en-US" dirty="0" smtClean="0"/>
              <a:t>WP says Mid-term </a:t>
            </a:r>
            <a:r>
              <a:rPr lang="en-US" dirty="0"/>
              <a:t>review (24 months): first version; 30 months: final </a:t>
            </a:r>
            <a:r>
              <a:rPr lang="en-US" dirty="0" smtClean="0"/>
              <a:t>version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4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GEF component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 err="1" smtClean="0"/>
              <a:t>Italics</a:t>
            </a:r>
            <a:r>
              <a:rPr lang="nl-NL" i="1" dirty="0" smtClean="0"/>
              <a:t>: </a:t>
            </a:r>
            <a:r>
              <a:rPr lang="nl-NL" i="1" dirty="0" err="1" smtClean="0"/>
              <a:t>will</a:t>
            </a:r>
            <a:r>
              <a:rPr lang="nl-NL" i="1" dirty="0" smtClean="0"/>
              <a:t> </a:t>
            </a:r>
            <a:r>
              <a:rPr lang="nl-NL" i="1" dirty="0" err="1" smtClean="0"/>
              <a:t>be</a:t>
            </a:r>
            <a:r>
              <a:rPr lang="nl-NL" i="1" dirty="0" smtClean="0"/>
              <a:t> </a:t>
            </a:r>
            <a:r>
              <a:rPr lang="nl-NL" i="1" dirty="0" err="1" smtClean="0"/>
              <a:t>completed</a:t>
            </a:r>
            <a:r>
              <a:rPr lang="nl-NL" i="1" dirty="0" smtClean="0"/>
              <a:t> end 2014</a:t>
            </a:r>
            <a:endParaRPr lang="nl-NL" i="1" u="sng" dirty="0" smtClean="0"/>
          </a:p>
          <a:p>
            <a:r>
              <a:rPr lang="nl-NL" b="1" u="sng" dirty="0" err="1" smtClean="0"/>
              <a:t>Underlined</a:t>
            </a:r>
            <a:r>
              <a:rPr lang="nl-NL" b="1" u="sng" dirty="0" smtClean="0"/>
              <a:t>: </a:t>
            </a:r>
            <a:r>
              <a:rPr lang="nl-NL" b="1" u="sng" dirty="0" err="1" smtClean="0"/>
              <a:t>completed</a:t>
            </a:r>
            <a:endParaRPr lang="nl-NL" b="1" u="sng" dirty="0" smtClean="0"/>
          </a:p>
          <a:p>
            <a:endParaRPr lang="nl-NL" b="1" u="sng" dirty="0"/>
          </a:p>
          <a:p>
            <a:pPr marL="0" indent="0">
              <a:buNone/>
            </a:pPr>
            <a:r>
              <a:rPr lang="nl-NL" b="1" dirty="0" smtClean="0"/>
              <a:t>UP = Un. Philippines</a:t>
            </a:r>
          </a:p>
          <a:p>
            <a:pPr marL="0" indent="0">
              <a:buNone/>
            </a:pPr>
            <a:r>
              <a:rPr lang="nl-NL" b="1" dirty="0" smtClean="0"/>
              <a:t>WSU = Washington State </a:t>
            </a:r>
            <a:r>
              <a:rPr lang="nl-NL" b="1" dirty="0" err="1" smtClean="0"/>
              <a:t>Un</a:t>
            </a:r>
            <a:r>
              <a:rPr lang="nl-NL" b="1" dirty="0" smtClean="0"/>
              <a:t>.</a:t>
            </a:r>
          </a:p>
          <a:p>
            <a:pPr marL="0" indent="0">
              <a:buNone/>
            </a:pPr>
            <a:r>
              <a:rPr lang="nl-NL" b="1" dirty="0" smtClean="0"/>
              <a:t>UU = Utrecht University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585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Component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B1. Overview of existing tools for source-impact analysis of </a:t>
            </a:r>
            <a:r>
              <a:rPr lang="en-US" sz="2800" b="1" dirty="0" smtClean="0"/>
              <a:t>nutrients (UU)</a:t>
            </a:r>
            <a:endParaRPr lang="en-US" sz="2800" dirty="0"/>
          </a:p>
          <a:p>
            <a:r>
              <a:rPr lang="es-ES_tradnl" sz="2800" b="1" dirty="0"/>
              <a:t>B2. Global </a:t>
            </a:r>
            <a:r>
              <a:rPr lang="es-ES_tradnl" sz="2800" b="1" dirty="0" err="1"/>
              <a:t>database</a:t>
            </a:r>
            <a:r>
              <a:rPr lang="es-ES_tradnl" sz="2800" b="1" dirty="0"/>
              <a:t> </a:t>
            </a:r>
            <a:r>
              <a:rPr lang="es-ES_tradnl" sz="2800" b="1" dirty="0" err="1"/>
              <a:t>development</a:t>
            </a:r>
            <a:r>
              <a:rPr lang="es-ES_tradnl" sz="2800" b="1" dirty="0"/>
              <a:t> </a:t>
            </a:r>
            <a:r>
              <a:rPr lang="es-ES_tradnl" sz="2800" b="1" dirty="0" smtClean="0"/>
              <a:t> (UU, WSU)</a:t>
            </a:r>
            <a:endParaRPr lang="en-US" sz="2800" dirty="0"/>
          </a:p>
          <a:p>
            <a:r>
              <a:rPr lang="en-US" sz="2800" b="1" dirty="0"/>
              <a:t>B3. Nutrient impact modeling </a:t>
            </a:r>
            <a:r>
              <a:rPr lang="nl-NL" sz="2800" b="1" dirty="0"/>
              <a:t>(UU, WSU</a:t>
            </a:r>
            <a:r>
              <a:rPr lang="nl-NL" sz="2800" b="1" dirty="0" smtClean="0"/>
              <a:t>)</a:t>
            </a:r>
            <a:endParaRPr lang="en-US" sz="2800" dirty="0"/>
          </a:p>
          <a:p>
            <a:r>
              <a:rPr lang="en-US" sz="2800" b="1" dirty="0"/>
              <a:t>B4. </a:t>
            </a:r>
            <a:r>
              <a:rPr lang="en-US" sz="2800" b="1" dirty="0" smtClean="0"/>
              <a:t>Manila Bay (UP)</a:t>
            </a:r>
          </a:p>
          <a:p>
            <a:r>
              <a:rPr lang="nl-NL" sz="2800" b="1" dirty="0" smtClean="0"/>
              <a:t>B5. </a:t>
            </a:r>
            <a:r>
              <a:rPr lang="nl-NL" sz="2800" b="1" dirty="0" err="1" smtClean="0"/>
              <a:t>Toolbox</a:t>
            </a:r>
            <a:r>
              <a:rPr lang="nl-NL" sz="2800" b="1" dirty="0" smtClean="0"/>
              <a:t> Component C (UU, WSU)</a:t>
            </a:r>
          </a:p>
          <a:p>
            <a:r>
              <a:rPr lang="en-US" sz="2800" b="1" dirty="0"/>
              <a:t>B6. Training </a:t>
            </a:r>
            <a:r>
              <a:rPr lang="en-US" sz="2800" b="1" dirty="0" smtClean="0"/>
              <a:t>workshop (</a:t>
            </a:r>
            <a:r>
              <a:rPr lang="es-ES_tradnl" sz="2800" dirty="0"/>
              <a:t>IOC/UNESCO, UU, WSU, </a:t>
            </a:r>
            <a:r>
              <a:rPr lang="es-ES_tradnl" sz="2800" dirty="0" smtClean="0"/>
              <a:t>UP)</a:t>
            </a:r>
            <a:endParaRPr lang="en-US" sz="2800" b="1" dirty="0" smtClean="0"/>
          </a:p>
          <a:p>
            <a:r>
              <a:rPr lang="en-US" sz="2800" b="1" dirty="0"/>
              <a:t>B7. Nutrient source-impact </a:t>
            </a:r>
            <a:r>
              <a:rPr lang="en-US" sz="2800" b="1" dirty="0" smtClean="0"/>
              <a:t>guidelines (IOC/UNEP)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94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GEF Component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i="1" dirty="0" smtClean="0"/>
              <a:t>B: </a:t>
            </a:r>
            <a:r>
              <a:rPr lang="en-US" b="1" i="1" dirty="0"/>
              <a:t>Overview of existing tools for source-impact analysis of </a:t>
            </a:r>
            <a:r>
              <a:rPr lang="en-US" b="1" i="1" dirty="0" smtClean="0"/>
              <a:t>nutrients: draft delivered November 2014</a:t>
            </a:r>
          </a:p>
          <a:p>
            <a:r>
              <a:rPr lang="es-ES_tradnl" b="1" dirty="0" smtClean="0"/>
              <a:t>B2: </a:t>
            </a:r>
            <a:r>
              <a:rPr lang="es-ES_tradnl" b="1" dirty="0"/>
              <a:t>Global </a:t>
            </a:r>
            <a:r>
              <a:rPr lang="es-ES_tradnl" b="1" dirty="0" err="1"/>
              <a:t>database</a:t>
            </a:r>
            <a:r>
              <a:rPr lang="es-ES_tradnl" b="1" dirty="0"/>
              <a:t> </a:t>
            </a:r>
            <a:r>
              <a:rPr lang="es-ES_tradnl" b="1" dirty="0" err="1" smtClean="0"/>
              <a:t>development</a:t>
            </a:r>
            <a:endParaRPr lang="es-ES_tradnl" b="1" dirty="0" smtClean="0"/>
          </a:p>
          <a:p>
            <a:pPr lvl="1"/>
            <a:r>
              <a:rPr lang="es-ES_tradnl" b="1" u="sng" dirty="0" smtClean="0"/>
              <a:t>B2.1: Global NEWS: </a:t>
            </a:r>
            <a:r>
              <a:rPr lang="es-ES_tradnl" b="1" u="sng" dirty="0" err="1" smtClean="0"/>
              <a:t>Completed</a:t>
            </a:r>
            <a:r>
              <a:rPr lang="es-ES_tradnl" b="1" u="sng" dirty="0" smtClean="0"/>
              <a:t> and </a:t>
            </a:r>
            <a:r>
              <a:rPr lang="es-ES_tradnl" b="1" u="sng" dirty="0" err="1" smtClean="0"/>
              <a:t>available</a:t>
            </a:r>
            <a:r>
              <a:rPr lang="es-ES_tradnl" b="1" u="sng" dirty="0" smtClean="0"/>
              <a:t> </a:t>
            </a:r>
            <a:r>
              <a:rPr lang="es-ES_tradnl" b="1" u="sng" dirty="0" err="1" smtClean="0"/>
              <a:t>on</a:t>
            </a:r>
            <a:r>
              <a:rPr lang="es-ES_tradnl" b="1" u="sng" dirty="0" smtClean="0"/>
              <a:t> GPNM </a:t>
            </a:r>
            <a:r>
              <a:rPr lang="es-ES_tradnl" b="1" u="sng" dirty="0" err="1" smtClean="0"/>
              <a:t>website</a:t>
            </a:r>
            <a:r>
              <a:rPr lang="es-ES_tradnl" b="1" u="sng" dirty="0" smtClean="0"/>
              <a:t> (UU)</a:t>
            </a:r>
          </a:p>
          <a:p>
            <a:pPr lvl="1"/>
            <a:r>
              <a:rPr lang="es-ES_tradnl" b="1" u="sng" dirty="0" smtClean="0"/>
              <a:t>B2.2: </a:t>
            </a:r>
            <a:r>
              <a:rPr lang="es-ES_tradnl" b="1" u="sng" dirty="0" err="1" smtClean="0"/>
              <a:t>Aquaculture</a:t>
            </a:r>
            <a:r>
              <a:rPr lang="es-ES_tradnl" b="1" u="sng" dirty="0" smtClean="0"/>
              <a:t>: </a:t>
            </a:r>
            <a:r>
              <a:rPr lang="es-ES_tradnl" b="1" u="sng" dirty="0" err="1" smtClean="0"/>
              <a:t>published</a:t>
            </a:r>
            <a:r>
              <a:rPr lang="es-ES_tradnl" b="1" u="sng" dirty="0" smtClean="0"/>
              <a:t> (UU)</a:t>
            </a:r>
          </a:p>
          <a:p>
            <a:pPr lvl="2"/>
            <a:r>
              <a:rPr lang="nl-NL" dirty="0"/>
              <a:t>Reviews in </a:t>
            </a:r>
            <a:r>
              <a:rPr lang="nl-NL" dirty="0" err="1"/>
              <a:t>Fisheries</a:t>
            </a:r>
            <a:r>
              <a:rPr lang="nl-NL" dirty="0"/>
              <a:t> </a:t>
            </a:r>
            <a:r>
              <a:rPr lang="nl-NL" dirty="0" err="1" smtClean="0"/>
              <a:t>Science</a:t>
            </a:r>
            <a:r>
              <a:rPr lang="nl-NL" dirty="0" smtClean="0"/>
              <a:t> </a:t>
            </a:r>
            <a:r>
              <a:rPr lang="nl-NL" dirty="0"/>
              <a:t>21, </a:t>
            </a:r>
            <a:r>
              <a:rPr lang="nl-NL" dirty="0" smtClean="0"/>
              <a:t>112-156 (2013)</a:t>
            </a:r>
          </a:p>
          <a:p>
            <a:pPr lvl="2"/>
            <a:r>
              <a:rPr lang="nl-NL" dirty="0"/>
              <a:t>Reviews in </a:t>
            </a:r>
            <a:r>
              <a:rPr lang="nl-NL" dirty="0" err="1"/>
              <a:t>Fisheries</a:t>
            </a:r>
            <a:r>
              <a:rPr lang="nl-NL" dirty="0"/>
              <a:t> </a:t>
            </a:r>
            <a:r>
              <a:rPr lang="nl-NL" dirty="0" err="1" smtClean="0"/>
              <a:t>Science</a:t>
            </a:r>
            <a:r>
              <a:rPr lang="nl-NL" dirty="0" smtClean="0"/>
              <a:t> </a:t>
            </a:r>
            <a:r>
              <a:rPr lang="nl-NL" dirty="0"/>
              <a:t>19, </a:t>
            </a:r>
            <a:r>
              <a:rPr lang="nl-NL" dirty="0" smtClean="0"/>
              <a:t>331-357 (2011)</a:t>
            </a:r>
          </a:p>
          <a:p>
            <a:pPr lvl="2"/>
            <a:r>
              <a:rPr lang="nl-NL" b="1" u="sng" dirty="0" err="1" smtClean="0"/>
              <a:t>Spatial</a:t>
            </a:r>
            <a:r>
              <a:rPr lang="nl-NL" b="1" u="sng" dirty="0" smtClean="0"/>
              <a:t> </a:t>
            </a:r>
            <a:r>
              <a:rPr lang="nl-NL" b="1" u="sng" dirty="0" err="1" smtClean="0"/>
              <a:t>allocation</a:t>
            </a:r>
            <a:r>
              <a:rPr lang="nl-NL" b="1" u="sng" dirty="0" smtClean="0"/>
              <a:t> </a:t>
            </a:r>
            <a:r>
              <a:rPr lang="nl-NL" b="1" u="sng" dirty="0" err="1" smtClean="0"/>
              <a:t>freshwater</a:t>
            </a:r>
            <a:r>
              <a:rPr lang="nl-NL" b="1" u="sng" dirty="0" smtClean="0"/>
              <a:t> aquaculture was </a:t>
            </a:r>
            <a:r>
              <a:rPr lang="nl-NL" b="1" u="sng" dirty="0" err="1" smtClean="0"/>
              <a:t>completed</a:t>
            </a:r>
            <a:r>
              <a:rPr lang="nl-NL" b="1" u="sng" dirty="0" smtClean="0"/>
              <a:t> in 2013 (UU </a:t>
            </a:r>
            <a:r>
              <a:rPr lang="nl-NL" b="1" u="sng" dirty="0" err="1" smtClean="0"/>
              <a:t>together</a:t>
            </a:r>
            <a:r>
              <a:rPr lang="nl-NL" b="1" u="sng" dirty="0" smtClean="0"/>
              <a:t> </a:t>
            </a:r>
            <a:r>
              <a:rPr lang="nl-NL" b="1" u="sng" dirty="0" err="1" smtClean="0"/>
              <a:t>with</a:t>
            </a:r>
            <a:r>
              <a:rPr lang="nl-NL" b="1" u="sng" dirty="0" smtClean="0"/>
              <a:t> UBC)</a:t>
            </a:r>
          </a:p>
          <a:p>
            <a:pPr lvl="2"/>
            <a:r>
              <a:rPr lang="nl-NL" b="1" i="1" dirty="0" err="1" smtClean="0"/>
              <a:t>Spatial</a:t>
            </a:r>
            <a:r>
              <a:rPr lang="nl-NL" b="1" i="1" dirty="0" smtClean="0"/>
              <a:t> </a:t>
            </a:r>
            <a:r>
              <a:rPr lang="nl-NL" b="1" i="1" dirty="0" err="1" smtClean="0"/>
              <a:t>allocation</a:t>
            </a:r>
            <a:r>
              <a:rPr lang="nl-NL" b="1" i="1" dirty="0" smtClean="0"/>
              <a:t> marine aquaculture </a:t>
            </a:r>
            <a:r>
              <a:rPr lang="nl-NL" b="1" i="1" dirty="0" err="1" smtClean="0"/>
              <a:t>will</a:t>
            </a:r>
            <a:r>
              <a:rPr lang="nl-NL" b="1" i="1" dirty="0" smtClean="0"/>
              <a:t> </a:t>
            </a:r>
            <a:r>
              <a:rPr lang="nl-NL" b="1" i="1" dirty="0" err="1" smtClean="0"/>
              <a:t>be</a:t>
            </a:r>
            <a:r>
              <a:rPr lang="nl-NL" b="1" i="1" dirty="0" smtClean="0"/>
              <a:t> </a:t>
            </a:r>
            <a:r>
              <a:rPr lang="nl-NL" b="1" i="1" dirty="0" err="1" smtClean="0"/>
              <a:t>completed</a:t>
            </a:r>
            <a:r>
              <a:rPr lang="nl-NL" b="1" i="1" dirty="0" smtClean="0"/>
              <a:t> </a:t>
            </a:r>
            <a:r>
              <a:rPr lang="nl-NL" b="1" i="1" dirty="0" err="1" smtClean="0"/>
              <a:t>January</a:t>
            </a:r>
            <a:r>
              <a:rPr lang="nl-NL" b="1" i="1" dirty="0" smtClean="0"/>
              <a:t> 2015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754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GEF Component B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01"/>
          <a:stretch/>
        </p:blipFill>
        <p:spPr>
          <a:xfrm>
            <a:off x="3874840" y="1484784"/>
            <a:ext cx="5161656" cy="5369159"/>
          </a:xfrm>
        </p:spPr>
      </p:pic>
      <p:sp>
        <p:nvSpPr>
          <p:cNvPr id="5" name="TextBox 4"/>
          <p:cNvSpPr txBox="1"/>
          <p:nvPr/>
        </p:nvSpPr>
        <p:spPr>
          <a:xfrm>
            <a:off x="107504" y="1484784"/>
            <a:ext cx="38164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Combine Global NEWS </a:t>
            </a:r>
            <a:r>
              <a:rPr lang="nl-NL" sz="2000" b="1" dirty="0" err="1" smtClean="0"/>
              <a:t>and</a:t>
            </a:r>
            <a:r>
              <a:rPr lang="nl-NL" sz="2000" b="1" dirty="0" smtClean="0"/>
              <a:t> aquaculture: </a:t>
            </a:r>
          </a:p>
          <a:p>
            <a:r>
              <a:rPr lang="nl-NL" sz="2000" b="1" dirty="0" err="1" smtClean="0"/>
              <a:t>Published</a:t>
            </a:r>
            <a:r>
              <a:rPr lang="nl-NL" sz="2000" b="1" dirty="0" smtClean="0"/>
              <a:t> in</a:t>
            </a:r>
          </a:p>
          <a:p>
            <a:r>
              <a:rPr lang="nl-NL" sz="2000" b="1" dirty="0" err="1" smtClean="0"/>
              <a:t>Environmental</a:t>
            </a:r>
            <a:r>
              <a:rPr lang="nl-NL" sz="2000" b="1" dirty="0" smtClean="0"/>
              <a:t> Research Letters 2013 044026</a:t>
            </a:r>
          </a:p>
          <a:p>
            <a:r>
              <a:rPr lang="en-US" sz="2000" dirty="0" smtClean="0"/>
              <a:t>doi:10.1088/1748-9326/8/4/044026</a:t>
            </a:r>
          </a:p>
          <a:p>
            <a:endParaRPr lang="en-US" sz="2000" dirty="0" smtClean="0"/>
          </a:p>
          <a:p>
            <a:r>
              <a:rPr lang="nl-NL" sz="3200" b="1" dirty="0" smtClean="0">
                <a:solidFill>
                  <a:srgbClr val="FF0000"/>
                </a:solidFill>
              </a:rPr>
              <a:t>See the video abstract:</a:t>
            </a:r>
          </a:p>
          <a:p>
            <a:r>
              <a:rPr lang="nl-NL" sz="3200" b="1" dirty="0">
                <a:solidFill>
                  <a:srgbClr val="FF0000"/>
                </a:solidFill>
              </a:rPr>
              <a:t>http://iopscience.iop.org/1748-9326/8/4/044026/</a:t>
            </a:r>
            <a:endParaRPr lang="nl-NL" sz="3200" b="1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3248552" y="2570606"/>
            <a:ext cx="11254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b="1" dirty="0" smtClean="0"/>
              <a:t>N in Tg/</a:t>
            </a:r>
            <a:r>
              <a:rPr lang="nl-NL" b="1" dirty="0" err="1" smtClean="0"/>
              <a:t>yr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200265" y="5376801"/>
            <a:ext cx="10965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b="1" dirty="0"/>
              <a:t>P</a:t>
            </a:r>
            <a:r>
              <a:rPr lang="nl-NL" b="1" dirty="0" smtClean="0"/>
              <a:t> in Tg/</a:t>
            </a:r>
            <a:r>
              <a:rPr lang="nl-NL" b="1" dirty="0" err="1" smtClean="0"/>
              <a:t>yr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39173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GEF Component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pPr lvl="1"/>
            <a:r>
              <a:rPr lang="en-US" sz="1200" b="1" i="1" dirty="0"/>
              <a:t>B2.3: Coastal conditions and coastal effects: in progress (WSU, UU) will be completed </a:t>
            </a:r>
            <a:r>
              <a:rPr lang="en-US" sz="1200" b="1" i="1" dirty="0" smtClean="0"/>
              <a:t>2015</a:t>
            </a:r>
            <a:endParaRPr lang="en-US" sz="1200" b="1" dirty="0" smtClean="0"/>
          </a:p>
          <a:p>
            <a:pPr lvl="1"/>
            <a:r>
              <a:rPr lang="en-US" sz="1200" b="1" dirty="0" smtClean="0"/>
              <a:t>B2.4</a:t>
            </a:r>
            <a:r>
              <a:rPr lang="en-US" sz="1200" b="1" dirty="0"/>
              <a:t>: Observed </a:t>
            </a:r>
            <a:r>
              <a:rPr lang="en-US" sz="1200" b="1" dirty="0" smtClean="0"/>
              <a:t>impacts </a:t>
            </a:r>
            <a:endParaRPr lang="en-US" sz="1200" b="1" dirty="0"/>
          </a:p>
          <a:p>
            <a:pPr lvl="2"/>
            <a:r>
              <a:rPr lang="en-US" sz="1200" b="1" dirty="0"/>
              <a:t>B2.4.1: Occurrences of hypoxia and harmful algal </a:t>
            </a:r>
            <a:r>
              <a:rPr lang="en-US" sz="1200" b="1" dirty="0" smtClean="0"/>
              <a:t>blooms (WSU, UU); expected 2015</a:t>
            </a:r>
            <a:endParaRPr lang="en-US" sz="1200" b="1" dirty="0"/>
          </a:p>
          <a:p>
            <a:pPr lvl="2"/>
            <a:r>
              <a:rPr lang="en-US" sz="1200" b="1" dirty="0"/>
              <a:t>B2.4.2: Impacts on </a:t>
            </a:r>
            <a:r>
              <a:rPr lang="en-US" sz="1200" b="1" dirty="0" smtClean="0"/>
              <a:t>fisheries (WSU); expected 2015</a:t>
            </a:r>
            <a:endParaRPr lang="en-US" sz="1200" dirty="0"/>
          </a:p>
          <a:p>
            <a:r>
              <a:rPr lang="en-US" sz="1200" b="1" dirty="0" smtClean="0"/>
              <a:t>B3: </a:t>
            </a:r>
            <a:r>
              <a:rPr lang="en-US" sz="1200" b="1" dirty="0"/>
              <a:t>Nutrient impact </a:t>
            </a:r>
            <a:r>
              <a:rPr lang="en-US" sz="1200" b="1" dirty="0" smtClean="0"/>
              <a:t>modeling; in progress</a:t>
            </a:r>
          </a:p>
          <a:p>
            <a:pPr lvl="1"/>
            <a:r>
              <a:rPr lang="en-US" sz="1200" dirty="0"/>
              <a:t>B3.1: Enhance predictive capability of models </a:t>
            </a:r>
            <a:r>
              <a:rPr lang="en-US" sz="1200" dirty="0" smtClean="0"/>
              <a:t>(UU, WSU)</a:t>
            </a:r>
          </a:p>
          <a:p>
            <a:pPr lvl="2"/>
            <a:r>
              <a:rPr lang="en-US" sz="1200" dirty="0"/>
              <a:t>McCrackin, M., J.A. Harrison, and J.E. Compton, (2014) Factors influencing seasonal export of dissolved inorganic nitrogen by major rivers, </a:t>
            </a:r>
            <a:r>
              <a:rPr lang="en-US" sz="1200" i="1" dirty="0"/>
              <a:t>Global Biogeochemical Cycles, </a:t>
            </a:r>
            <a:r>
              <a:rPr lang="en-US" sz="1200" dirty="0"/>
              <a:t>DOI: 10.1002/2013GB004723.</a:t>
            </a:r>
            <a:endParaRPr lang="en-US" sz="1200" dirty="0" smtClean="0"/>
          </a:p>
          <a:p>
            <a:pPr lvl="2"/>
            <a:r>
              <a:rPr lang="en-US" sz="1200" dirty="0" smtClean="0"/>
              <a:t>Liu</a:t>
            </a:r>
            <a:r>
              <a:rPr lang="en-US" sz="1200" dirty="0"/>
              <a:t>, M., K. </a:t>
            </a:r>
            <a:r>
              <a:rPr lang="en-US" sz="1200" dirty="0" err="1"/>
              <a:t>Rajagopalan</a:t>
            </a:r>
            <a:r>
              <a:rPr lang="en-US" sz="1200" dirty="0"/>
              <a:t>, S. H. Chung, X. </a:t>
            </a:r>
            <a:r>
              <a:rPr lang="en-US" sz="1200" dirty="0" smtClean="0"/>
              <a:t>Jiang, J. Harrison, </a:t>
            </a:r>
            <a:r>
              <a:rPr lang="en-US" sz="1200" dirty="0"/>
              <a:t>T. Nergui, A. Guenther, C. Miller, J. Reyes, C. Tague, J. Choate, E.P. </a:t>
            </a:r>
            <a:r>
              <a:rPr lang="en-US" sz="1200" dirty="0" err="1"/>
              <a:t>Salathé</a:t>
            </a:r>
            <a:r>
              <a:rPr lang="en-US" sz="1200" dirty="0"/>
              <a:t>, C.O. </a:t>
            </a:r>
            <a:r>
              <a:rPr lang="en-US" sz="1200" dirty="0" err="1"/>
              <a:t>Stöckle</a:t>
            </a:r>
            <a:r>
              <a:rPr lang="en-US" sz="1200" dirty="0"/>
              <a:t>, and J. C. Adam, (2014) What it is the importance of climate model bias when projecting the impacts of climate change on land surface processes?</a:t>
            </a:r>
            <a:r>
              <a:rPr lang="en-US" sz="1200" b="1" dirty="0"/>
              <a:t> </a:t>
            </a:r>
            <a:r>
              <a:rPr lang="en-US" sz="1200" i="1" dirty="0" err="1"/>
              <a:t>Biogeosciences</a:t>
            </a:r>
            <a:r>
              <a:rPr lang="en-US" sz="1200" i="1" dirty="0"/>
              <a:t>, </a:t>
            </a:r>
            <a:r>
              <a:rPr lang="en-US" sz="1200" dirty="0"/>
              <a:t>doi:10.5194/bg-11-2601-2014</a:t>
            </a:r>
            <a:r>
              <a:rPr lang="en-US" sz="1200" i="1" dirty="0"/>
              <a:t>.</a:t>
            </a:r>
            <a:endParaRPr lang="en-US" sz="1200" dirty="0" smtClean="0"/>
          </a:p>
          <a:p>
            <a:pPr lvl="1"/>
            <a:r>
              <a:rPr lang="en-US" sz="1200" dirty="0"/>
              <a:t>B3.2: </a:t>
            </a:r>
            <a:r>
              <a:rPr lang="en-US" sz="1200" dirty="0" smtClean="0"/>
              <a:t>Assess effects </a:t>
            </a:r>
            <a:r>
              <a:rPr lang="en-US" sz="1200" dirty="0"/>
              <a:t>of nutrient </a:t>
            </a:r>
            <a:r>
              <a:rPr lang="en-US" sz="1200" dirty="0" smtClean="0"/>
              <a:t>loading (WSU, UU)</a:t>
            </a:r>
            <a:endParaRPr lang="en-US" sz="1200" dirty="0"/>
          </a:p>
          <a:p>
            <a:pPr lvl="1"/>
            <a:r>
              <a:rPr lang="en-US" sz="1200" b="1" dirty="0" smtClean="0"/>
              <a:t> </a:t>
            </a:r>
            <a:r>
              <a:rPr lang="en-US" sz="1200" dirty="0"/>
              <a:t>B3.3: </a:t>
            </a:r>
            <a:r>
              <a:rPr lang="en-US" sz="1200" dirty="0" smtClean="0"/>
              <a:t>Analyze </a:t>
            </a:r>
            <a:r>
              <a:rPr lang="en-US" sz="1200" dirty="0"/>
              <a:t>maps of past, current and future contributions of different nutrient </a:t>
            </a:r>
            <a:r>
              <a:rPr lang="en-US" sz="1200" dirty="0" smtClean="0"/>
              <a:t>sources (WSU, UU)</a:t>
            </a:r>
          </a:p>
          <a:p>
            <a:pPr lvl="2"/>
            <a:r>
              <a:rPr lang="en-US" sz="1200" dirty="0"/>
              <a:t>McCrackin, M., J.A. Harrison, and J.E. Compton, (2014) Future riverine nitrogen export to US coastal regions: prospects for improving water quality amid future population growth, </a:t>
            </a:r>
            <a:r>
              <a:rPr lang="en-US" sz="1200" i="1" dirty="0"/>
              <a:t>Journal of Environmental </a:t>
            </a:r>
            <a:r>
              <a:rPr lang="en-US" sz="1200" i="1" dirty="0" smtClean="0"/>
              <a:t>Quality</a:t>
            </a:r>
            <a:r>
              <a:rPr lang="en-US" sz="1200" i="1" dirty="0"/>
              <a:t>,</a:t>
            </a:r>
            <a:r>
              <a:rPr lang="en-US" sz="1200" dirty="0"/>
              <a:t> 10.2134/jeq2014.02.0081 </a:t>
            </a:r>
            <a:endParaRPr lang="en-US" sz="1200" dirty="0" smtClean="0"/>
          </a:p>
          <a:p>
            <a:pPr lvl="2"/>
            <a:r>
              <a:rPr lang="en-US" sz="1200" dirty="0"/>
              <a:t>Sobota D.J., J.E. Compton, and </a:t>
            </a:r>
            <a:r>
              <a:rPr lang="en-US" sz="1200" dirty="0" smtClean="0"/>
              <a:t>J.A. Harrison (2013</a:t>
            </a:r>
            <a:r>
              <a:rPr lang="en-US" sz="1200" dirty="0"/>
              <a:t>) Reactive nitrogen in the United States: How certain are we about sources and fluxes? </a:t>
            </a:r>
            <a:r>
              <a:rPr lang="en-US" sz="1200" i="1" dirty="0"/>
              <a:t>Frontiers in Ecology and the Environment</a:t>
            </a:r>
            <a:r>
              <a:rPr lang="en-US" sz="1200" dirty="0"/>
              <a:t>. doi:10.1890/110216. </a:t>
            </a:r>
            <a:endParaRPr lang="en-US" sz="1200" dirty="0" smtClean="0"/>
          </a:p>
          <a:p>
            <a:pPr lvl="2"/>
            <a:r>
              <a:rPr lang="en-US" sz="1200" dirty="0"/>
              <a:t>McCrackin, M., J.A. Harrison, and J.E. Compton, (2013) A comparison of NEWS and SPARROW models to understand sources of nitrogen delivered to US coastal areas, </a:t>
            </a:r>
            <a:r>
              <a:rPr lang="en-US" sz="1200" i="1" dirty="0"/>
              <a:t>Biogeochemistry</a:t>
            </a:r>
            <a:r>
              <a:rPr lang="en-US" sz="1200" dirty="0"/>
              <a:t>, doi:10.1007/s10533-012-9809-x. </a:t>
            </a:r>
            <a:endParaRPr lang="en-US" sz="1200" dirty="0" smtClean="0"/>
          </a:p>
          <a:p>
            <a:pPr lvl="2"/>
            <a:r>
              <a:rPr lang="en-US" sz="1200" dirty="0"/>
              <a:t>Harrison, J.A., J. Mogollón, A.F. Bouwman, and A.H.W. Beusen, </a:t>
            </a:r>
            <a:r>
              <a:rPr lang="en-US" sz="1200" i="1" dirty="0"/>
              <a:t>Insights from a New Accounting and Synthesis of Coastal Nutrient Delivery at the Global Scale</a:t>
            </a:r>
            <a:r>
              <a:rPr lang="en-US" sz="1200" dirty="0"/>
              <a:t>, </a:t>
            </a:r>
            <a:r>
              <a:rPr lang="en-US" sz="1200" dirty="0" smtClean="0"/>
              <a:t>Oral Presentation and Abstract, IMBER</a:t>
            </a:r>
            <a:r>
              <a:rPr lang="en-US" sz="1200" dirty="0"/>
              <a:t>, Bergen, Norway, </a:t>
            </a:r>
            <a:r>
              <a:rPr lang="en-US" sz="1200" dirty="0" smtClean="0"/>
              <a:t>7/14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48037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GEF Component B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/>
              <a:t>B4. Development of regional models of coastal effects under different physical regimes using regional data </a:t>
            </a:r>
            <a:endParaRPr lang="en-US" dirty="0"/>
          </a:p>
          <a:p>
            <a:pPr marL="457200" indent="-457200"/>
            <a:r>
              <a:rPr lang="en-US" i="1" dirty="0"/>
              <a:t>B4.1: Database covering the watersheds discharging to Manila </a:t>
            </a:r>
            <a:r>
              <a:rPr lang="en-US" i="1" dirty="0" smtClean="0"/>
              <a:t>Bay (UP)</a:t>
            </a:r>
          </a:p>
          <a:p>
            <a:pPr marL="857250" lvl="1" indent="-457200"/>
            <a:r>
              <a:rPr lang="en-US" dirty="0" smtClean="0"/>
              <a:t>Will be updated to include results from concluded studies from partner agencies (BSWM, PNRI, PEMSEA)</a:t>
            </a:r>
          </a:p>
          <a:p>
            <a:pPr marL="857250" lvl="1" indent="-457200"/>
            <a:r>
              <a:rPr lang="en-US" dirty="0" smtClean="0"/>
              <a:t>Nutrient data from earlier draft database will be updated (PEMSEA)</a:t>
            </a:r>
          </a:p>
          <a:p>
            <a:pPr marL="857250" lvl="1" indent="-457200"/>
            <a:r>
              <a:rPr lang="en-US" dirty="0" smtClean="0"/>
              <a:t>Final to be delivered April 2014 (original timeline)</a:t>
            </a:r>
          </a:p>
          <a:p>
            <a:pPr marL="0" indent="0">
              <a:buNone/>
            </a:pPr>
            <a:r>
              <a:rPr lang="nl-NL" dirty="0" smtClean="0"/>
              <a:t>In </a:t>
            </a:r>
            <a:r>
              <a:rPr lang="nl-NL" dirty="0" err="1" smtClean="0"/>
              <a:t>progress</a:t>
            </a:r>
            <a:r>
              <a:rPr lang="nl-NL" dirty="0" smtClean="0"/>
              <a:t>: </a:t>
            </a:r>
            <a:r>
              <a:rPr lang="nl-NL" dirty="0" err="1" smtClean="0"/>
              <a:t>Preparation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modelling</a:t>
            </a:r>
            <a:r>
              <a:rPr lang="nl-NL" dirty="0" smtClean="0"/>
              <a:t>;</a:t>
            </a:r>
            <a:r>
              <a:rPr lang="en-US" dirty="0" smtClean="0"/>
              <a:t> </a:t>
            </a:r>
            <a:r>
              <a:rPr lang="en-US" dirty="0"/>
              <a:t>interaction and cooperation of PEMSEA </a:t>
            </a:r>
          </a:p>
        </p:txBody>
      </p:sp>
    </p:spTree>
    <p:extLst>
      <p:ext uri="{BB962C8B-B14F-4D97-AF65-F5344CB8AC3E}">
        <p14:creationId xmlns:p14="http://schemas.microsoft.com/office/powerpoint/2010/main" val="3764317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GEF Component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/>
            <a:r>
              <a:rPr lang="en-US" b="1" dirty="0" smtClean="0"/>
              <a:t>B4.2: High resolution river export model (UP)</a:t>
            </a:r>
          </a:p>
          <a:p>
            <a:pPr marL="857250" lvl="1" indent="-457200"/>
            <a:r>
              <a:rPr lang="en-US" i="1" dirty="0" smtClean="0"/>
              <a:t>Preliminary nutrient load model completed after working visit at Utrecht with </a:t>
            </a:r>
            <a:r>
              <a:rPr lang="en-US" i="1" dirty="0" err="1" smtClean="0"/>
              <a:t>Bouwman</a:t>
            </a:r>
            <a:r>
              <a:rPr lang="en-US" i="1" dirty="0" smtClean="0"/>
              <a:t> and </a:t>
            </a:r>
            <a:r>
              <a:rPr lang="en-US" i="1" dirty="0" err="1" smtClean="0"/>
              <a:t>Beusen</a:t>
            </a:r>
            <a:r>
              <a:rPr lang="en-US" i="1" dirty="0" smtClean="0"/>
              <a:t> (UU) (100%)</a:t>
            </a:r>
          </a:p>
          <a:p>
            <a:pPr marL="857250" lvl="1" indent="-457200"/>
            <a:r>
              <a:rPr lang="en-US" i="1" dirty="0" smtClean="0"/>
              <a:t>Currently updating data and maps needed for improvement of nutrient load model (80%)</a:t>
            </a:r>
          </a:p>
          <a:p>
            <a:pPr marL="857250" lvl="1" indent="-457200"/>
            <a:r>
              <a:rPr lang="en-US" dirty="0" smtClean="0"/>
              <a:t>Processing of inputs in a finer resolution grid </a:t>
            </a:r>
          </a:p>
          <a:p>
            <a:pPr marL="857250" lvl="1" indent="-457200"/>
            <a:r>
              <a:rPr lang="en-US" i="1" dirty="0" smtClean="0"/>
              <a:t>Addition of agricultural and aquaculture component to model (80%)</a:t>
            </a:r>
          </a:p>
          <a:p>
            <a:pPr marL="857250" lvl="1" indent="-457200"/>
            <a:r>
              <a:rPr lang="en-US" dirty="0" smtClean="0"/>
              <a:t>Update for export of other N forms as input to DELFT3D</a:t>
            </a:r>
          </a:p>
          <a:p>
            <a:pPr marL="457200" indent="-457200"/>
            <a:r>
              <a:rPr lang="da-DK" b="1" dirty="0" smtClean="0"/>
              <a:t>B4.3: Ecosystem model for Manila Bay (UP)</a:t>
            </a:r>
          </a:p>
          <a:p>
            <a:pPr marL="857250" lvl="1" indent="-457200"/>
            <a:r>
              <a:rPr lang="nl-NL" i="1" dirty="0" smtClean="0"/>
              <a:t>Work in progress </a:t>
            </a:r>
          </a:p>
          <a:p>
            <a:pPr marL="857250" lvl="1" indent="-457200"/>
            <a:r>
              <a:rPr lang="nl-NL" i="1" dirty="0" smtClean="0"/>
              <a:t>2D model has been set up, work on 3D model (60%) </a:t>
            </a:r>
          </a:p>
          <a:p>
            <a:pPr marL="857250" lvl="1" indent="-457200"/>
            <a:r>
              <a:rPr lang="nl-NL" dirty="0" smtClean="0"/>
              <a:t>B4.3: set up DELFT3D WAQ for B4.3 </a:t>
            </a:r>
            <a:r>
              <a:rPr lang="en-US" dirty="0" smtClean="0"/>
              <a:t>to complement the hydrodynamic and water quality models</a:t>
            </a:r>
          </a:p>
          <a:p>
            <a:pPr marL="857250" lvl="1" indent="-457200"/>
            <a:r>
              <a:rPr lang="en-US" dirty="0" smtClean="0"/>
              <a:t>Review of related literature for model parameters (local values, emission rates, </a:t>
            </a:r>
            <a:r>
              <a:rPr lang="en-US" dirty="0" err="1" smtClean="0"/>
              <a:t>etc</a:t>
            </a:r>
            <a:r>
              <a:rPr lang="en-US" dirty="0" smtClean="0"/>
              <a:t>) (50%)</a:t>
            </a:r>
          </a:p>
          <a:p>
            <a:pPr marL="857250" lvl="1" indent="-457200"/>
            <a:r>
              <a:rPr lang="en-US" dirty="0" smtClean="0"/>
              <a:t>Set up of grid system, boundary conditions (50%)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78491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/>
            <a:r>
              <a:rPr lang="nl-NL" b="1" dirty="0" smtClean="0"/>
              <a:t>B4.4. </a:t>
            </a:r>
            <a:r>
              <a:rPr lang="nl-NL" b="1" dirty="0" err="1" smtClean="0"/>
              <a:t>Testing</a:t>
            </a:r>
            <a:r>
              <a:rPr lang="nl-NL" b="1" dirty="0" smtClean="0"/>
              <a:t> </a:t>
            </a:r>
            <a:r>
              <a:rPr lang="nl-NL" b="1" dirty="0" err="1" smtClean="0"/>
              <a:t>and</a:t>
            </a:r>
            <a:r>
              <a:rPr lang="nl-NL" b="1" dirty="0" smtClean="0"/>
              <a:t> </a:t>
            </a:r>
            <a:r>
              <a:rPr lang="nl-NL" b="1" dirty="0" err="1" smtClean="0"/>
              <a:t>application</a:t>
            </a:r>
            <a:r>
              <a:rPr lang="nl-NL" b="1" dirty="0" smtClean="0"/>
              <a:t> (UP)</a:t>
            </a:r>
          </a:p>
          <a:p>
            <a:pPr marL="857250" lvl="1" indent="-457200"/>
            <a:r>
              <a:rPr lang="nl-NL" dirty="0" smtClean="0"/>
              <a:t>Scenario building (50%)</a:t>
            </a:r>
          </a:p>
          <a:p>
            <a:pPr marL="457200" indent="-457200"/>
            <a:r>
              <a:rPr lang="nl-NL" dirty="0" smtClean="0"/>
              <a:t>Sabbatical </a:t>
            </a:r>
            <a:r>
              <a:rPr lang="nl-NL" dirty="0"/>
              <a:t>John Harrison (WSU) at UU (October 2013-April 2014) </a:t>
            </a:r>
            <a:r>
              <a:rPr lang="nl-NL" dirty="0" smtClean="0"/>
              <a:t>worked </a:t>
            </a:r>
            <a:r>
              <a:rPr lang="nl-NL" dirty="0"/>
              <a:t>together and </a:t>
            </a:r>
            <a:r>
              <a:rPr lang="nl-NL" dirty="0" smtClean="0"/>
              <a:t>shared </a:t>
            </a:r>
            <a:r>
              <a:rPr lang="nl-NL" dirty="0"/>
              <a:t>experiences, models and </a:t>
            </a:r>
            <a:r>
              <a:rPr lang="nl-NL" dirty="0" smtClean="0"/>
              <a:t>data</a:t>
            </a:r>
          </a:p>
          <a:p>
            <a:pPr marL="457200" indent="-457200"/>
            <a:r>
              <a:rPr lang="nl-NL" dirty="0" err="1" smtClean="0"/>
              <a:t>Working</a:t>
            </a:r>
            <a:r>
              <a:rPr lang="nl-NL" dirty="0" smtClean="0"/>
              <a:t> </a:t>
            </a:r>
            <a:r>
              <a:rPr lang="nl-NL" dirty="0" err="1" smtClean="0"/>
              <a:t>visit</a:t>
            </a:r>
            <a:r>
              <a:rPr lang="nl-NL" dirty="0" smtClean="0"/>
              <a:t> of UU </a:t>
            </a:r>
            <a:r>
              <a:rPr lang="nl-NL" dirty="0" err="1" smtClean="0"/>
              <a:t>to</a:t>
            </a:r>
            <a:r>
              <a:rPr lang="nl-NL" dirty="0" smtClean="0"/>
              <a:t> UP last April 2014</a:t>
            </a:r>
          </a:p>
          <a:p>
            <a:pPr marL="857250" lvl="1" indent="-457200"/>
            <a:r>
              <a:rPr lang="nl-NL" dirty="0" err="1" smtClean="0"/>
              <a:t>Modeler’s</a:t>
            </a:r>
            <a:r>
              <a:rPr lang="nl-NL" dirty="0" smtClean="0"/>
              <a:t> workshop </a:t>
            </a:r>
            <a:r>
              <a:rPr lang="nl-NL" dirty="0" err="1" smtClean="0"/>
              <a:t>with</a:t>
            </a:r>
            <a:r>
              <a:rPr lang="nl-NL" dirty="0" smtClean="0"/>
              <a:t> PEMSEA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r>
              <a:rPr lang="nl-NL" dirty="0" smtClean="0"/>
              <a:t> partners (April 2014)</a:t>
            </a:r>
          </a:p>
          <a:p>
            <a:pPr marL="857250" lvl="1" indent="-457200"/>
            <a:r>
              <a:rPr lang="nl-NL" dirty="0" smtClean="0"/>
              <a:t>Follow up workshop in </a:t>
            </a:r>
            <a:r>
              <a:rPr lang="nl-NL" dirty="0" err="1" smtClean="0"/>
              <a:t>October</a:t>
            </a:r>
            <a:r>
              <a:rPr lang="nl-NL" dirty="0" smtClean="0"/>
              <a:t> 2014</a:t>
            </a:r>
            <a:endParaRPr lang="nl-NL" dirty="0"/>
          </a:p>
          <a:p>
            <a:pPr marL="457200" indent="-457200"/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visit</a:t>
            </a:r>
            <a:r>
              <a:rPr lang="nl-NL" dirty="0"/>
              <a:t> Lara </a:t>
            </a:r>
            <a:r>
              <a:rPr lang="nl-NL" dirty="0" err="1"/>
              <a:t>Sotto</a:t>
            </a:r>
            <a:r>
              <a:rPr lang="nl-NL" dirty="0"/>
              <a:t> (UP) (</a:t>
            </a:r>
            <a:r>
              <a:rPr lang="nl-NL" dirty="0" err="1"/>
              <a:t>October</a:t>
            </a:r>
            <a:r>
              <a:rPr lang="nl-NL" dirty="0"/>
              <a:t> 2013) </a:t>
            </a:r>
            <a:r>
              <a:rPr lang="nl-NL" dirty="0" err="1"/>
              <a:t>to</a:t>
            </a:r>
            <a:r>
              <a:rPr lang="nl-NL" dirty="0"/>
              <a:t> Utrecht</a:t>
            </a:r>
            <a:r>
              <a:rPr lang="nl-NL" dirty="0" smtClean="0"/>
              <a:t>.</a:t>
            </a:r>
          </a:p>
          <a:p>
            <a:pPr marL="457200" indent="-457200"/>
            <a:r>
              <a:rPr lang="nl-NL" dirty="0" err="1" smtClean="0"/>
              <a:t>Working</a:t>
            </a:r>
            <a:r>
              <a:rPr lang="nl-NL" dirty="0" smtClean="0"/>
              <a:t> </a:t>
            </a:r>
            <a:r>
              <a:rPr lang="nl-NL" dirty="0" err="1" smtClean="0"/>
              <a:t>visit</a:t>
            </a:r>
            <a:r>
              <a:rPr lang="nl-NL" dirty="0" smtClean="0"/>
              <a:t> of UP </a:t>
            </a:r>
            <a:r>
              <a:rPr lang="nl-NL" dirty="0" err="1" smtClean="0"/>
              <a:t>to</a:t>
            </a:r>
            <a:r>
              <a:rPr lang="nl-NL" dirty="0" smtClean="0"/>
              <a:t> UU (April or May 2015)</a:t>
            </a:r>
          </a:p>
          <a:p>
            <a:pPr marL="457200" indent="-457200"/>
            <a:r>
              <a:rPr lang="nl-NL" b="1" dirty="0" smtClean="0"/>
              <a:t>Publications:</a:t>
            </a:r>
          </a:p>
          <a:p>
            <a:pPr marL="857250" lvl="1" indent="-457200"/>
            <a:r>
              <a:rPr lang="en-US" dirty="0" smtClean="0"/>
              <a:t>Sotto, L. Jacinto, G., </a:t>
            </a:r>
            <a:r>
              <a:rPr lang="en-US" dirty="0" err="1" smtClean="0"/>
              <a:t>Villanoy</a:t>
            </a:r>
            <a:r>
              <a:rPr lang="en-US" dirty="0" smtClean="0"/>
              <a:t>, C. 2014. Spatiotemporal variability of hypoxia and eutrophication in Manila Bay, Philippines during the northeast and southwest monsoons. Marine Pollution Bulletin 85: 446-454.</a:t>
            </a:r>
          </a:p>
          <a:p>
            <a:pPr marL="857250" lvl="1" indent="-457200"/>
            <a:r>
              <a:rPr lang="en-US" dirty="0" smtClean="0"/>
              <a:t>Oral presentation of “Nutrient ;</a:t>
            </a:r>
            <a:r>
              <a:rPr lang="en-US" dirty="0" err="1" smtClean="0"/>
              <a:t>oad</a:t>
            </a:r>
            <a:r>
              <a:rPr lang="en-US" dirty="0" smtClean="0"/>
              <a:t> estimates for Manila Bay using population data.” at the IOC WESTPAC in Vietnam (April 2014)</a:t>
            </a:r>
          </a:p>
          <a:p>
            <a:pPr marL="1257300" lvl="2" indent="-457200"/>
            <a:r>
              <a:rPr lang="en-US" dirty="0" smtClean="0"/>
              <a:t>Paper submitted for publication, under review, Ocean Science Journal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GEF Component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163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4196</TotalTime>
  <Words>907</Words>
  <Application>Microsoft Office PowerPoint</Application>
  <PresentationFormat>On-screen Show (4:3)</PresentationFormat>
  <Paragraphs>98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Acrobat Document</vt:lpstr>
      <vt:lpstr>GEF Component B</vt:lpstr>
      <vt:lpstr>GEF component B</vt:lpstr>
      <vt:lpstr>Component B</vt:lpstr>
      <vt:lpstr>GEF Component B</vt:lpstr>
      <vt:lpstr>GEF Component B</vt:lpstr>
      <vt:lpstr>GEF Component B</vt:lpstr>
      <vt:lpstr>GEF Component B</vt:lpstr>
      <vt:lpstr>GEF Component B</vt:lpstr>
      <vt:lpstr>GEF Component B</vt:lpstr>
      <vt:lpstr>PowerPoint Presentation</vt:lpstr>
      <vt:lpstr>Component B</vt:lpstr>
      <vt:lpstr>Component B</vt:lpstr>
    </vt:vector>
  </TitlesOfParts>
  <Company>PBL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GEF Component B</dc:title>
  <dc:creator>Lex Bouwman</dc:creator>
  <cp:lastModifiedBy>Petter Malvik</cp:lastModifiedBy>
  <cp:revision>55</cp:revision>
  <dcterms:created xsi:type="dcterms:W3CDTF">2013-05-14T13:02:13Z</dcterms:created>
  <dcterms:modified xsi:type="dcterms:W3CDTF">2016-08-26T10:10:24Z</dcterms:modified>
</cp:coreProperties>
</file>