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420" r:id="rId3"/>
    <p:sldId id="309" r:id="rId4"/>
    <p:sldId id="419" r:id="rId5"/>
    <p:sldId id="423" r:id="rId6"/>
    <p:sldId id="421" r:id="rId7"/>
    <p:sldId id="424" r:id="rId8"/>
    <p:sldId id="422" r:id="rId9"/>
    <p:sldId id="425" r:id="rId10"/>
    <p:sldId id="426" r:id="rId11"/>
    <p:sldId id="427" r:id="rId12"/>
    <p:sldId id="428" r:id="rId13"/>
    <p:sldId id="429" r:id="rId14"/>
    <p:sldId id="437" r:id="rId15"/>
    <p:sldId id="432" r:id="rId16"/>
    <p:sldId id="435" r:id="rId17"/>
    <p:sldId id="430" r:id="rId18"/>
    <p:sldId id="433" r:id="rId19"/>
    <p:sldId id="436" r:id="rId20"/>
    <p:sldId id="431" r:id="rId21"/>
  </p:sldIdLst>
  <p:sldSz cx="9144000" cy="6858000" type="screen4x3"/>
  <p:notesSz cx="6794500" cy="9906000"/>
  <p:embeddedFontLst>
    <p:embeddedFont>
      <p:font typeface="Wingdings 2" pitchFamily="18" charset="2"/>
      <p:regular r:id="rId24"/>
    </p:embeddedFont>
    <p:embeddedFont>
      <p:font typeface="VAGRounded BT" pitchFamily="34" charset="0"/>
      <p:regular r:id="rId25"/>
    </p:embeddedFont>
    <p:embeddedFont>
      <p:font typeface="Calibri" pitchFamily="34" charset="0"/>
      <p:regular r:id="rId26"/>
      <p:bold r:id="rId27"/>
      <p:italic r:id="rId28"/>
      <p:boldItalic r:id="rId29"/>
    </p:embeddedFont>
  </p:embeddedFont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00"/>
    <a:srgbClr val="B2B2B2"/>
    <a:srgbClr val="87F59C"/>
    <a:srgbClr val="33B2B2"/>
    <a:srgbClr val="1446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9" autoAdjust="0"/>
    <p:restoredTop sz="97383" autoAdjust="0"/>
  </p:normalViewPr>
  <p:slideViewPr>
    <p:cSldViewPr>
      <p:cViewPr>
        <p:scale>
          <a:sx n="66" d="100"/>
          <a:sy n="66" d="100"/>
        </p:scale>
        <p:origin x="-55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4.fntdata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Arbeitsblat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0495651459489918E-2"/>
          <c:y val="1.4336790861621432E-2"/>
          <c:w val="0.945324572522245"/>
          <c:h val="0.9562683270882355"/>
        </c:manualLayout>
      </c:layout>
      <c:lineChart>
        <c:grouping val="standar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8673792"/>
        <c:axId val="208740736"/>
      </c:lineChart>
      <c:catAx>
        <c:axId val="208673792"/>
        <c:scaling>
          <c:orientation val="minMax"/>
        </c:scaling>
        <c:delete val="1"/>
        <c:axPos val="b"/>
        <c:majorTickMark val="out"/>
        <c:minorTickMark val="none"/>
        <c:tickLblPos val="none"/>
        <c:crossAx val="208740736"/>
        <c:crosses val="autoZero"/>
        <c:auto val="1"/>
        <c:lblAlgn val="ctr"/>
        <c:lblOffset val="100"/>
        <c:noMultiLvlLbl val="0"/>
      </c:catAx>
      <c:valAx>
        <c:axId val="2087407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one"/>
        <c:crossAx val="20867379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33631E8-7972-4D3F-B40C-7825E8114CBB}" type="datetimeFigureOut">
              <a:rPr lang="de-DE"/>
              <a:pPr>
                <a:defRPr/>
              </a:pPr>
              <a:t>27.07.2011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09113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8100" y="9409113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E451918-2875-4CC1-B191-54480949FCB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66624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3225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3225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7DA5F29-C8DC-4B8A-85C7-7E56372523A1}" type="datetimeFigureOut">
              <a:rPr lang="de-DE"/>
              <a:pPr>
                <a:defRPr/>
              </a:pPr>
              <a:t>27.07.2011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43225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09113"/>
            <a:ext cx="2943225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AFD0AB2-DD57-4246-84E2-2631FF94034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8182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3D5F80-8CC4-47E1-A3D0-437CB9C6880C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6946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957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de-DE" dirty="0" smtClean="0"/>
              <a:t>In </a:t>
            </a:r>
            <a:r>
              <a:rPr lang="de-DE" dirty="0" err="1" smtClean="0"/>
              <a:t>the</a:t>
            </a:r>
            <a:r>
              <a:rPr lang="de-DE" dirty="0" smtClean="0"/>
              <a:t> USA, </a:t>
            </a:r>
            <a:r>
              <a:rPr lang="de-DE" dirty="0" err="1" smtClean="0"/>
              <a:t>elemental</a:t>
            </a:r>
            <a:r>
              <a:rPr lang="de-DE" dirty="0" smtClean="0"/>
              <a:t> </a:t>
            </a:r>
            <a:r>
              <a:rPr lang="de-DE" dirty="0" err="1" smtClean="0"/>
              <a:t>mercury</a:t>
            </a:r>
            <a:r>
              <a:rPr lang="de-DE" dirty="0" smtClean="0"/>
              <a:t> </a:t>
            </a:r>
            <a:r>
              <a:rPr lang="de-DE" dirty="0" err="1" smtClean="0"/>
              <a:t>has</a:t>
            </a:r>
            <a:r>
              <a:rPr lang="de-DE" dirty="0" smtClean="0"/>
              <a:t> </a:t>
            </a:r>
            <a:r>
              <a:rPr lang="de-DE" dirty="0" err="1" smtClean="0"/>
              <a:t>been</a:t>
            </a:r>
            <a:r>
              <a:rPr lang="de-DE" dirty="0" smtClean="0"/>
              <a:t> </a:t>
            </a:r>
            <a:r>
              <a:rPr lang="de-DE" dirty="0" err="1" smtClean="0"/>
              <a:t>safely</a:t>
            </a:r>
            <a:r>
              <a:rPr lang="de-DE" dirty="0" smtClean="0"/>
              <a:t> </a:t>
            </a:r>
            <a:r>
              <a:rPr lang="de-DE" dirty="0" err="1" smtClean="0"/>
              <a:t>stored</a:t>
            </a:r>
            <a:r>
              <a:rPr lang="de-DE" dirty="0" smtClean="0"/>
              <a:t> in </a:t>
            </a:r>
            <a:r>
              <a:rPr lang="de-DE" dirty="0" err="1" smtClean="0"/>
              <a:t>form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govermental</a:t>
            </a:r>
            <a:r>
              <a:rPr lang="de-DE" dirty="0" smtClean="0"/>
              <a:t> </a:t>
            </a:r>
            <a:r>
              <a:rPr lang="de-DE" dirty="0" err="1" smtClean="0"/>
              <a:t>stockpiles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more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than</a:t>
            </a:r>
            <a:r>
              <a:rPr lang="de-DE" baseline="0" dirty="0" smtClean="0"/>
              <a:t> 50 </a:t>
            </a:r>
            <a:r>
              <a:rPr lang="de-DE" baseline="0" dirty="0" err="1" smtClean="0"/>
              <a:t>years</a:t>
            </a:r>
            <a:r>
              <a:rPr lang="de-DE" baseline="0" dirty="0" smtClean="0"/>
              <a:t>.</a:t>
            </a:r>
            <a:endParaRPr lang="de-DE" dirty="0" smtClean="0"/>
          </a:p>
          <a:p>
            <a:pPr eaLnBrk="1" hangingPunct="1">
              <a:spcBef>
                <a:spcPct val="0"/>
              </a:spcBef>
            </a:pPr>
            <a:r>
              <a:rPr lang="de-DE" dirty="0" err="1" smtClean="0"/>
              <a:t>Costs</a:t>
            </a:r>
            <a:r>
              <a:rPr lang="de-DE" dirty="0" smtClean="0"/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de-DE" dirty="0" smtClean="0"/>
              <a:t>US DOD:</a:t>
            </a:r>
            <a:r>
              <a:rPr lang="de-DE" baseline="0" dirty="0" smtClean="0"/>
              <a:t> </a:t>
            </a:r>
            <a:r>
              <a:rPr lang="de-DE" dirty="0" smtClean="0"/>
              <a:t>15,000 USD/t </a:t>
            </a:r>
            <a:r>
              <a:rPr lang="de-DE" dirty="0" err="1" smtClean="0"/>
              <a:t>for</a:t>
            </a:r>
            <a:r>
              <a:rPr lang="de-DE" dirty="0" smtClean="0"/>
              <a:t> 40 </a:t>
            </a:r>
            <a:r>
              <a:rPr lang="de-DE" dirty="0" err="1" smtClean="0"/>
              <a:t>years</a:t>
            </a:r>
            <a:r>
              <a:rPr lang="de-DE" dirty="0" smtClean="0"/>
              <a:t> (US DOD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storage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facility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for</a:t>
            </a:r>
            <a:r>
              <a:rPr lang="de-DE" baseline="0" dirty="0" smtClean="0"/>
              <a:t> 4436 t). Project </a:t>
            </a:r>
            <a:r>
              <a:rPr lang="de-DE" baseline="0" dirty="0" err="1" smtClean="0"/>
              <a:t>costs</a:t>
            </a:r>
            <a:r>
              <a:rPr lang="de-DE" baseline="0" dirty="0" smtClean="0"/>
              <a:t>: 68,2 </a:t>
            </a:r>
            <a:r>
              <a:rPr lang="de-DE" baseline="0" dirty="0" err="1" smtClean="0"/>
              <a:t>Mio</a:t>
            </a:r>
            <a:r>
              <a:rPr lang="de-DE" baseline="0" dirty="0" smtClean="0"/>
              <a:t> USD. </a:t>
            </a:r>
            <a:r>
              <a:rPr lang="de-DE" baseline="0" dirty="0" err="1" smtClean="0"/>
              <a:t>One</a:t>
            </a:r>
            <a:r>
              <a:rPr lang="de-DE" baseline="0" dirty="0" smtClean="0"/>
              <a:t>-time </a:t>
            </a:r>
            <a:r>
              <a:rPr lang="de-DE" baseline="0" dirty="0" err="1" smtClean="0"/>
              <a:t>costs</a:t>
            </a:r>
            <a:r>
              <a:rPr lang="de-DE" baseline="0" dirty="0" smtClean="0"/>
              <a:t>: 11,2 </a:t>
            </a:r>
            <a:r>
              <a:rPr lang="de-DE" baseline="0" dirty="0" err="1" smtClean="0"/>
              <a:t>Mio</a:t>
            </a:r>
            <a:r>
              <a:rPr lang="de-DE" baseline="0" dirty="0" smtClean="0"/>
              <a:t> USD, </a:t>
            </a:r>
            <a:r>
              <a:rPr lang="de-DE" baseline="0" dirty="0" err="1" smtClean="0"/>
              <a:t>Rent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for</a:t>
            </a:r>
            <a:r>
              <a:rPr lang="de-DE" baseline="0" dirty="0" smtClean="0"/>
              <a:t> 40 </a:t>
            </a:r>
            <a:r>
              <a:rPr lang="de-DE" baseline="0" dirty="0" err="1" smtClean="0"/>
              <a:t>years</a:t>
            </a:r>
            <a:r>
              <a:rPr lang="de-DE" baseline="0" dirty="0" smtClean="0"/>
              <a:t>: 57 </a:t>
            </a:r>
            <a:r>
              <a:rPr lang="de-DE" baseline="0" dirty="0" err="1" smtClean="0"/>
              <a:t>Mio</a:t>
            </a:r>
            <a:r>
              <a:rPr lang="de-DE" baseline="0" dirty="0" smtClean="0"/>
              <a:t> USD. Source Lynch (2007) </a:t>
            </a:r>
            <a:r>
              <a:rPr lang="de-DE" dirty="0"/>
              <a:t>DNSC Mercury Storage </a:t>
            </a:r>
            <a:r>
              <a:rPr lang="de-DE" dirty="0" err="1"/>
              <a:t>Costs</a:t>
            </a:r>
            <a:endParaRPr lang="de-DE" baseline="0" dirty="0" smtClean="0"/>
          </a:p>
          <a:p>
            <a:pPr eaLnBrk="1" hangingPunct="1">
              <a:spcBef>
                <a:spcPct val="0"/>
              </a:spcBef>
            </a:pPr>
            <a:endParaRPr lang="de-DE" dirty="0" smtClean="0"/>
          </a:p>
          <a:p>
            <a:pPr eaLnBrk="1" hangingPunct="1">
              <a:spcBef>
                <a:spcPct val="0"/>
              </a:spcBef>
            </a:pPr>
            <a:r>
              <a:rPr lang="de-DE" dirty="0" smtClean="0"/>
              <a:t>US DOE:  2400 – 7000</a:t>
            </a:r>
            <a:r>
              <a:rPr lang="de-DE" baseline="0" dirty="0" smtClean="0"/>
              <a:t> USD/t  </a:t>
            </a:r>
            <a:r>
              <a:rPr lang="de-DE" baseline="0" dirty="0" err="1" smtClean="0"/>
              <a:t>for</a:t>
            </a:r>
            <a:r>
              <a:rPr lang="de-DE" baseline="0" dirty="0" smtClean="0"/>
              <a:t> 40 </a:t>
            </a:r>
            <a:r>
              <a:rPr lang="de-DE" baseline="0" dirty="0" err="1" smtClean="0"/>
              <a:t>years</a:t>
            </a:r>
            <a:r>
              <a:rPr lang="de-DE" baseline="0" dirty="0" smtClean="0"/>
              <a:t> (US DOE </a:t>
            </a:r>
            <a:r>
              <a:rPr lang="de-DE" baseline="0" dirty="0" err="1" smtClean="0"/>
              <a:t>storage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facility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for</a:t>
            </a:r>
            <a:r>
              <a:rPr lang="de-DE" baseline="0" dirty="0" smtClean="0"/>
              <a:t> 7,500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10,000 t). Project </a:t>
            </a:r>
            <a:r>
              <a:rPr lang="de-DE" baseline="0" dirty="0" err="1" smtClean="0"/>
              <a:t>costs</a:t>
            </a:r>
            <a:r>
              <a:rPr lang="de-DE" baseline="0" dirty="0" smtClean="0"/>
              <a:t> 17,8 </a:t>
            </a:r>
            <a:r>
              <a:rPr lang="de-DE" dirty="0" err="1" smtClean="0"/>
              <a:t>to</a:t>
            </a:r>
            <a:r>
              <a:rPr lang="de-DE" dirty="0" smtClean="0"/>
              <a:t> 51 </a:t>
            </a:r>
            <a:r>
              <a:rPr lang="de-DE" dirty="0" err="1" smtClean="0"/>
              <a:t>Mio</a:t>
            </a:r>
            <a:r>
              <a:rPr lang="de-DE" dirty="0" smtClean="0"/>
              <a:t> USD (all </a:t>
            </a:r>
            <a:r>
              <a:rPr lang="de-DE" dirty="0" err="1" smtClean="0"/>
              <a:t>net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present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values</a:t>
            </a:r>
            <a:r>
              <a:rPr lang="de-DE" baseline="0" dirty="0" smtClean="0"/>
              <a:t>)</a:t>
            </a:r>
          </a:p>
          <a:p>
            <a:pPr eaLnBrk="1" hangingPunct="1">
              <a:spcBef>
                <a:spcPct val="0"/>
              </a:spcBef>
            </a:pPr>
            <a:r>
              <a:rPr lang="de-DE" baseline="0" dirty="0" err="1" smtClean="0"/>
              <a:t>Costs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include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closures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costs</a:t>
            </a:r>
            <a:r>
              <a:rPr lang="de-DE" baseline="0" dirty="0" smtClean="0"/>
              <a:t> (</a:t>
            </a:r>
            <a:r>
              <a:rPr lang="de-DE" baseline="0" dirty="0" err="1" smtClean="0"/>
              <a:t>addtional</a:t>
            </a:r>
            <a:r>
              <a:rPr lang="de-DE" baseline="0" dirty="0" smtClean="0"/>
              <a:t> 10 </a:t>
            </a:r>
            <a:r>
              <a:rPr lang="de-DE" baseline="0" dirty="0" err="1" smtClean="0"/>
              <a:t>years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storage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stabilization</a:t>
            </a:r>
            <a:r>
              <a:rPr lang="de-DE" baseline="0" dirty="0" smtClean="0"/>
              <a:t> &amp; </a:t>
            </a:r>
            <a:r>
              <a:rPr lang="de-DE" baseline="0" dirty="0" err="1" smtClean="0"/>
              <a:t>disposal</a:t>
            </a:r>
            <a:r>
              <a:rPr lang="de-DE" baseline="0" dirty="0" smtClean="0"/>
              <a:t>). Source: USEPA 2007 Mercury Storage </a:t>
            </a:r>
            <a:r>
              <a:rPr lang="de-DE" baseline="0" dirty="0" err="1" smtClean="0"/>
              <a:t>Cost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Estimates</a:t>
            </a:r>
            <a:endParaRPr lang="de-DE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2929" eaLnBrk="1" hangingPunct="1">
              <a:spcBef>
                <a:spcPct val="0"/>
              </a:spcBef>
              <a:defRPr/>
            </a:pPr>
            <a:r>
              <a:rPr lang="en-US" dirty="0">
                <a:cs typeface="Arial" charset="0"/>
              </a:rPr>
              <a:t>Costs: Stabilization + disposal: 2,000 EUR (2,700 USD) (one time cost). Source: DELA/ SAKAB </a:t>
            </a:r>
          </a:p>
          <a:p>
            <a:pPr eaLnBrk="1" hangingPunct="1">
              <a:spcBef>
                <a:spcPct val="0"/>
              </a:spcBef>
            </a:pPr>
            <a:endParaRPr lang="de-DE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Under EU legislation only waste containing as leaching limit value 0,2 mg/kg dry substance (L/S= 10 l/kg,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landfills for non-hazardous wastes); and leaching limit value 2 mg/kg dry substance (L/S = 10 l/kg, landfills for hazardous wastes) can be accepted.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FD0AB2-DD57-4246-84E2-2631FF94034A}" type="slidenum">
              <a:rPr lang="de-DE" smtClean="0"/>
              <a:pPr>
                <a:defRPr/>
              </a:pPr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97297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Under EU legislation only waste containing as leaching limit value 0,2 mg/kg dry substance (L/S= 10 l/kg,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landfills for non-hazardous wastes); and leaching limit value 2 mg/kg dry substance (L/S = 10 l/kg, landfills for hazardous wastes) can be accepted.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FD0AB2-DD57-4246-84E2-2631FF94034A}" type="slidenum">
              <a:rPr lang="de-DE" smtClean="0"/>
              <a:pPr>
                <a:defRPr/>
              </a:pPr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97297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Under EU legislation only waste containing as leaching limit value 0,2 mg/kg dry substance (L/S= 10 l/kg,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landfills for non-hazardous wastes); and leaching limit value 2 mg/kg dry substance (L/S = 10 l/kg, landfills for hazardous wastes) can be accepted.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FD0AB2-DD57-4246-84E2-2631FF94034A}" type="slidenum">
              <a:rPr lang="de-DE" smtClean="0"/>
              <a:pPr>
                <a:defRPr/>
              </a:pPr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97297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51460" y="2567940"/>
            <a:ext cx="8633460" cy="1219200"/>
          </a:xfrm>
          <a:noFill/>
        </p:spPr>
        <p:txBody>
          <a:bodyPr anchor="ctr" anchorCtr="1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smtClean="0"/>
              <a:t>Titelmasterformat durch Klicken bearbeiten</a:t>
            </a:r>
            <a:endParaRPr lang="de-DE" dirty="0" smtClean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DEF9D0-4422-421D-A0D6-63DC4FD43306}" type="datetime1">
              <a:rPr lang="de-DE"/>
              <a:pPr>
                <a:defRPr/>
              </a:pPr>
              <a:t>27.07.2011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575525-049A-4636-943F-8E76D7DF723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9118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 b="1" baseline="0">
                <a:latin typeface="VAGRounded BT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244800" y="1263600"/>
            <a:ext cx="8647200" cy="5036400"/>
          </a:xfrm>
        </p:spPr>
        <p:txBody>
          <a:bodyPr/>
          <a:lstStyle>
            <a:lvl1pPr>
              <a:defRPr>
                <a:latin typeface="VAGRounded BT" pitchFamily="34" charset="0"/>
              </a:defRPr>
            </a:lvl1pPr>
            <a:lvl2pPr>
              <a:defRPr>
                <a:latin typeface="VAGRounded BT" pitchFamily="34" charset="0"/>
              </a:defRPr>
            </a:lvl2pPr>
            <a:lvl3pPr>
              <a:defRPr>
                <a:latin typeface="VAGRounded BT" pitchFamily="34" charset="0"/>
              </a:defRPr>
            </a:lvl3pPr>
            <a:lvl4pPr>
              <a:defRPr>
                <a:latin typeface="VAGRounded BT" pitchFamily="34" charset="0"/>
              </a:defRPr>
            </a:lvl4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CCF11-9CA6-45DF-A3F2-6B2095506D3D}" type="datetime1">
              <a:rPr lang="de-DE"/>
              <a:pPr>
                <a:defRPr/>
              </a:pPr>
              <a:t>27.07.2011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E04C6C-394B-495E-A22E-52B1D39B78C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47943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rafik einfa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3388" y="1260630"/>
            <a:ext cx="8634798" cy="5041110"/>
          </a:xfrm>
          <a:prstGeom prst="rect">
            <a:avLst/>
          </a:prstGeom>
        </p:spPr>
        <p:txBody>
          <a:bodyPr/>
          <a:lstStyle>
            <a:lvl1pPr marL="0">
              <a:spcBef>
                <a:spcPts val="0"/>
              </a:spcBef>
              <a:buNone/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EC3F72-519F-4D05-BB05-23409C03BCE8}" type="datetime1">
              <a:rPr lang="de-DE"/>
              <a:pPr>
                <a:defRPr/>
              </a:pPr>
              <a:t>27.07.2011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A8F20-EC73-4D1A-9D86-04A6B534056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502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3840" y="580986"/>
            <a:ext cx="7665720" cy="367281"/>
          </a:xfrm>
        </p:spPr>
        <p:txBody>
          <a:bodyPr/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246063" y="1262063"/>
            <a:ext cx="3597275" cy="51895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aseline="0"/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5"/>
          </p:nvPr>
        </p:nvSpPr>
        <p:spPr>
          <a:xfrm>
            <a:off x="3928533" y="1270000"/>
            <a:ext cx="4953000" cy="5173133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563A5-CDFA-4227-8A78-6C1AD3F59BD6}" type="datetime1">
              <a:rPr lang="de-DE"/>
              <a:pPr>
                <a:defRPr/>
              </a:pPr>
              <a:t>27.07.2011</a:t>
            </a:fld>
            <a:endParaRPr lang="de-DE" dirty="0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1DB79-6E1F-4116-902F-F0BC07648B5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63213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DBE0F-CB9F-4CE9-8E57-08EC79771BA5}" type="datetime1">
              <a:rPr lang="de-DE"/>
              <a:pPr>
                <a:defRPr/>
              </a:pPr>
              <a:t>27.07.2011</a:t>
            </a:fld>
            <a:endParaRPr lang="de-DE" dirty="0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DC4A2C-1D7B-41E4-8789-A5D169FD3CE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69894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244475" y="581025"/>
            <a:ext cx="7664450" cy="60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  <a:br>
              <a:rPr lang="de-DE" smtClean="0"/>
            </a:br>
            <a:endParaRPr lang="de-DE" smtClean="0"/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2"/>
          </p:nvPr>
        </p:nvSpPr>
        <p:spPr>
          <a:xfrm>
            <a:off x="6011863" y="6627813"/>
            <a:ext cx="2247900" cy="179387"/>
          </a:xfrm>
          <a:prstGeom prst="rect">
            <a:avLst/>
          </a:prstGeom>
        </p:spPr>
        <p:txBody>
          <a:bodyPr lIns="0" tIns="0" rIns="0" bIns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3C13710-9B1F-461D-A45F-BE52EEEE7AED}" type="datetime1">
              <a:rPr lang="de-DE"/>
              <a:pPr>
                <a:defRPr/>
              </a:pPr>
              <a:t>27.07.2011</a:t>
            </a:fld>
            <a:endParaRPr lang="de-DE" dirty="0"/>
          </a:p>
        </p:txBody>
      </p:sp>
      <p:sp>
        <p:nvSpPr>
          <p:cNvPr id="11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50825" y="6626225"/>
            <a:ext cx="5754688" cy="1809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61350" y="6626225"/>
            <a:ext cx="627063" cy="179388"/>
          </a:xfrm>
          <a:prstGeom prst="rect">
            <a:avLst/>
          </a:prstGeom>
        </p:spPr>
        <p:txBody>
          <a:bodyPr lIns="0" tIns="0" rIns="0" bIns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3A74518-F574-4353-A30D-1F6C29E6F11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pic>
        <p:nvPicPr>
          <p:cNvPr id="1030" name="Grafik 12" descr="PPT_01.1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Textplatzhalter 7"/>
          <p:cNvSpPr>
            <a:spLocks noGrp="1"/>
          </p:cNvSpPr>
          <p:nvPr>
            <p:ph type="body" idx="1"/>
          </p:nvPr>
        </p:nvSpPr>
        <p:spPr bwMode="auto">
          <a:xfrm>
            <a:off x="244475" y="1263650"/>
            <a:ext cx="8647113" cy="503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b="1" kern="1200">
          <a:solidFill>
            <a:schemeClr val="tx1"/>
          </a:solidFill>
          <a:latin typeface="Arial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9pPr>
    </p:titleStyle>
    <p:bodyStyle>
      <a:lvl1pPr marL="4763" indent="-4763" algn="l" rtl="0" eaLnBrk="0" fontAlgn="base" hangingPunct="0">
        <a:spcBef>
          <a:spcPts val="600"/>
        </a:spcBef>
        <a:spcAft>
          <a:spcPct val="0"/>
        </a:spcAft>
        <a:buClr>
          <a:srgbClr val="33B2B2"/>
        </a:buClr>
        <a:buSzPct val="100000"/>
        <a:defRPr lang="de-DE" kern="1200" dirty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179388" indent="-179388" algn="l" rtl="0" eaLnBrk="0" fontAlgn="base" hangingPunct="0">
        <a:spcBef>
          <a:spcPts val="600"/>
        </a:spcBef>
        <a:spcAft>
          <a:spcPct val="0"/>
        </a:spcAft>
        <a:buClr>
          <a:srgbClr val="95B3D7"/>
        </a:buClr>
        <a:buFont typeface="Wingdings" pitchFamily="2" charset="2"/>
        <a:buChar char="§"/>
        <a:defRPr lang="de-DE" kern="1200" dirty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431800" indent="-179388" algn="l" rtl="0" eaLnBrk="0" fontAlgn="base" hangingPunct="0">
        <a:spcBef>
          <a:spcPts val="600"/>
        </a:spcBef>
        <a:spcAft>
          <a:spcPct val="0"/>
        </a:spcAft>
        <a:buClr>
          <a:srgbClr val="95B3D7"/>
        </a:buClr>
        <a:buFont typeface="Arial" pitchFamily="34" charset="0"/>
        <a:buChar char="•"/>
        <a:defRPr lang="de-DE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682625" indent="-179388" algn="l" rtl="0" eaLnBrk="0" fontAlgn="base" hangingPunct="0">
        <a:spcBef>
          <a:spcPts val="600"/>
        </a:spcBef>
        <a:spcAft>
          <a:spcPct val="0"/>
        </a:spcAft>
        <a:buFont typeface="Symbol" pitchFamily="18" charset="2"/>
        <a:buChar char="-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21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11" Type="http://schemas.microsoft.com/office/2007/relationships/hdphoto" Target="../media/hdphoto1.wdp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emf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2.jpeg"/><Relationship Id="rId7" Type="http://schemas.openxmlformats.org/officeDocument/2006/relationships/image" Target="../media/image15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4.png"/><Relationship Id="rId4" Type="http://schemas.openxmlformats.org/officeDocument/2006/relationships/image" Target="../media/image8.jpeg"/><Relationship Id="rId9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 1"/>
          <p:cNvSpPr>
            <a:spLocks noGrp="1"/>
          </p:cNvSpPr>
          <p:nvPr>
            <p:ph type="ctrTitle"/>
          </p:nvPr>
        </p:nvSpPr>
        <p:spPr>
          <a:xfrm>
            <a:off x="285750" y="2286000"/>
            <a:ext cx="8632825" cy="1219200"/>
          </a:xfrm>
        </p:spPr>
        <p:txBody>
          <a:bodyPr/>
          <a:lstStyle/>
          <a:p>
            <a:pPr fontAlgn="base">
              <a:spcAft>
                <a:spcPct val="0"/>
              </a:spcAft>
            </a:pPr>
            <a:r>
              <a:rPr lang="en-GB" sz="2800" dirty="0">
                <a:latin typeface="VAGRounded BT" pitchFamily="34" charset="0"/>
              </a:rPr>
              <a:t>Concepts for the environmentally sound management of surplus mercury</a:t>
            </a:r>
            <a:r>
              <a:rPr lang="en-US" sz="2800" dirty="0" smtClean="0">
                <a:latin typeface="VAGRounded BT" pitchFamily="34" charset="0"/>
              </a:rPr>
              <a:t> </a:t>
            </a:r>
            <a:r>
              <a:rPr lang="en-US" sz="2900" dirty="0" smtClean="0">
                <a:latin typeface="VAGRounded BT" pitchFamily="34" charset="0"/>
              </a:rPr>
              <a:t> </a:t>
            </a:r>
            <a:endParaRPr lang="de-DE" sz="2900" dirty="0" smtClean="0">
              <a:latin typeface="VAGRounded BT" pitchFamily="34" charset="0"/>
            </a:endParaRPr>
          </a:p>
        </p:txBody>
      </p:sp>
      <p:sp>
        <p:nvSpPr>
          <p:cNvPr id="3075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dirty="0" smtClean="0">
                <a:latin typeface="VAGRounded BT" pitchFamily="34" charset="0"/>
              </a:rPr>
              <a:t>Sven Hagemann</a:t>
            </a:r>
            <a:br>
              <a:rPr dirty="0" smtClean="0">
                <a:latin typeface="VAGRounded BT" pitchFamily="34" charset="0"/>
              </a:rPr>
            </a:br>
            <a:r>
              <a:rPr dirty="0" smtClean="0">
                <a:latin typeface="VAGRounded BT" pitchFamily="34" charset="0"/>
              </a:rPr>
              <a:t>GRS</a:t>
            </a:r>
          </a:p>
          <a:p>
            <a:pPr eaLnBrk="1" hangingPunct="1">
              <a:lnSpc>
                <a:spcPct val="90000"/>
              </a:lnSpc>
            </a:pPr>
            <a:endParaRPr dirty="0" smtClean="0">
              <a:latin typeface="News Gothic M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dirty="0" smtClean="0">
                <a:latin typeface="VAGRounded BT" pitchFamily="34" charset="0"/>
              </a:rPr>
              <a:t>Brief </a:t>
            </a:r>
            <a:r>
              <a:rPr lang="de-DE" sz="2400" dirty="0" err="1" smtClean="0">
                <a:latin typeface="VAGRounded BT" pitchFamily="34" charset="0"/>
              </a:rPr>
              <a:t>overview</a:t>
            </a:r>
            <a:r>
              <a:rPr lang="de-DE" sz="2400" dirty="0" smtClean="0">
                <a:latin typeface="VAGRounded BT" pitchFamily="34" charset="0"/>
              </a:rPr>
              <a:t> on </a:t>
            </a:r>
            <a:r>
              <a:rPr lang="de-DE" sz="2400" dirty="0" err="1" smtClean="0">
                <a:latin typeface="VAGRounded BT" pitchFamily="34" charset="0"/>
              </a:rPr>
              <a:t>storage</a:t>
            </a:r>
            <a:r>
              <a:rPr lang="de-DE" sz="2400" dirty="0" smtClean="0">
                <a:latin typeface="VAGRounded BT" pitchFamily="34" charset="0"/>
              </a:rPr>
              <a:t> </a:t>
            </a:r>
            <a:r>
              <a:rPr lang="de-DE" sz="2400" dirty="0" err="1" smtClean="0">
                <a:latin typeface="VAGRounded BT" pitchFamily="34" charset="0"/>
              </a:rPr>
              <a:t>and</a:t>
            </a:r>
            <a:r>
              <a:rPr lang="de-DE" sz="2400" dirty="0" smtClean="0">
                <a:latin typeface="VAGRounded BT" pitchFamily="34" charset="0"/>
              </a:rPr>
              <a:t> </a:t>
            </a:r>
            <a:r>
              <a:rPr lang="de-DE" sz="2400" dirty="0" err="1" smtClean="0">
                <a:latin typeface="VAGRounded BT" pitchFamily="34" charset="0"/>
              </a:rPr>
              <a:t>disposal</a:t>
            </a:r>
            <a:r>
              <a:rPr lang="de-DE" sz="2400" dirty="0" smtClean="0">
                <a:latin typeface="VAGRounded BT" pitchFamily="34" charset="0"/>
              </a:rPr>
              <a:t> </a:t>
            </a:r>
            <a:r>
              <a:rPr lang="de-DE" sz="2400" dirty="0" err="1" smtClean="0">
                <a:latin typeface="VAGRounded BT" pitchFamily="34" charset="0"/>
              </a:rPr>
              <a:t>concepts</a:t>
            </a:r>
            <a:endParaRPr lang="de-DE" sz="2400" dirty="0">
              <a:latin typeface="VAGRounded BT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8A8F20-EC73-4D1A-9D86-04A6B534056C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  <p:grpSp>
        <p:nvGrpSpPr>
          <p:cNvPr id="8" name="Gruppieren 7"/>
          <p:cNvGrpSpPr/>
          <p:nvPr/>
        </p:nvGrpSpPr>
        <p:grpSpPr>
          <a:xfrm>
            <a:off x="539552" y="1772815"/>
            <a:ext cx="2304257" cy="2055134"/>
            <a:chOff x="683568" y="1277470"/>
            <a:chExt cx="2304257" cy="2055134"/>
          </a:xfrm>
        </p:grpSpPr>
        <p:pic>
          <p:nvPicPr>
            <p:cNvPr id="6" name="Object 2"/>
            <p:cNvPicPr>
              <a:picLocks noChangeAspect="1" noChangeArrowheads="1"/>
            </p:cNvPicPr>
            <p:nvPr/>
          </p:nvPicPr>
          <p:blipFill rotWithShape="1">
            <a:blip r:embed="rId2" cstate="print"/>
            <a:srcRect l="38010" t="42459" r="13517" b="21788"/>
            <a:stretch/>
          </p:blipFill>
          <p:spPr bwMode="auto">
            <a:xfrm>
              <a:off x="683568" y="1277470"/>
              <a:ext cx="2304256" cy="2055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feld 6"/>
            <p:cNvSpPr txBox="1"/>
            <p:nvPr/>
          </p:nvSpPr>
          <p:spPr>
            <a:xfrm>
              <a:off x="683568" y="2501607"/>
              <a:ext cx="2304257" cy="830997"/>
            </a:xfrm>
            <a:prstGeom prst="rect">
              <a:avLst/>
            </a:prstGeom>
            <a:solidFill>
              <a:schemeClr val="tx1">
                <a:alpha val="31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solidFill>
                    <a:schemeClr val="bg1"/>
                  </a:solidFill>
                  <a:latin typeface="VAGRounded BT" pitchFamily="34" charset="0"/>
                </a:rPr>
                <a:t>Aboveground storage in warehouses (up to 40 years or more)</a:t>
              </a:r>
            </a:p>
          </p:txBody>
        </p:sp>
      </p:grpSp>
      <p:pic>
        <p:nvPicPr>
          <p:cNvPr id="11" name="Picture 13"/>
          <p:cNvPicPr>
            <a:picLocks noChangeAspect="1" noChangeArrowheads="1"/>
          </p:cNvPicPr>
          <p:nvPr/>
        </p:nvPicPr>
        <p:blipFill>
          <a:blip r:embed="rId3" cstate="print"/>
          <a:srcRect l="5267" t="6248" r="5173" b="12531"/>
          <a:stretch>
            <a:fillRect/>
          </a:stretch>
        </p:blipFill>
        <p:spPr bwMode="auto">
          <a:xfrm>
            <a:off x="539552" y="4062587"/>
            <a:ext cx="2304257" cy="1757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feld 11"/>
          <p:cNvSpPr txBox="1"/>
          <p:nvPr/>
        </p:nvSpPr>
        <p:spPr>
          <a:xfrm>
            <a:off x="539552" y="5214715"/>
            <a:ext cx="2304257" cy="584775"/>
          </a:xfrm>
          <a:prstGeom prst="rect">
            <a:avLst/>
          </a:prstGeom>
          <a:solidFill>
            <a:schemeClr val="tx1">
              <a:alpha val="31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  <a:latin typeface="VAGRounded BT" pitchFamily="34" charset="0"/>
              </a:rPr>
              <a:t>Permanent storage in underground mines</a:t>
            </a:r>
          </a:p>
        </p:txBody>
      </p:sp>
      <p:grpSp>
        <p:nvGrpSpPr>
          <p:cNvPr id="18" name="Gruppieren 17"/>
          <p:cNvGrpSpPr/>
          <p:nvPr/>
        </p:nvGrpSpPr>
        <p:grpSpPr>
          <a:xfrm>
            <a:off x="5940152" y="1734007"/>
            <a:ext cx="2232248" cy="2132747"/>
            <a:chOff x="5724128" y="1772815"/>
            <a:chExt cx="2232248" cy="2132747"/>
          </a:xfrm>
        </p:grpSpPr>
        <p:sp>
          <p:nvSpPr>
            <p:cNvPr id="15" name="Textfeld 14"/>
            <p:cNvSpPr txBox="1"/>
            <p:nvPr/>
          </p:nvSpPr>
          <p:spPr>
            <a:xfrm>
              <a:off x="5724128" y="3074565"/>
              <a:ext cx="2232247" cy="830997"/>
            </a:xfrm>
            <a:prstGeom prst="rect">
              <a:avLst/>
            </a:prstGeom>
            <a:solidFill>
              <a:schemeClr val="tx1">
                <a:alpha val="31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solidFill>
                    <a:schemeClr val="bg1"/>
                  </a:solidFill>
                  <a:latin typeface="VAGRounded BT" pitchFamily="34" charset="0"/>
                </a:rPr>
                <a:t>Specially engineered landfill</a:t>
              </a:r>
              <a:endParaRPr lang="en-GB" sz="1600" dirty="0">
                <a:solidFill>
                  <a:schemeClr val="bg1"/>
                </a:solidFill>
                <a:latin typeface="VAGRounded BT" pitchFamily="34" charset="0"/>
              </a:endParaRPr>
            </a:p>
          </p:txBody>
        </p:sp>
        <p:pic>
          <p:nvPicPr>
            <p:cNvPr id="16" name="Picture 8" descr="Hazardous Waste Landfill Liner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724129" y="1772815"/>
              <a:ext cx="2232247" cy="1301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7" name="Picture 62" descr="Diagram of Injection Well"/>
          <p:cNvPicPr>
            <a:picLocks noChangeAspect="1" noChangeArrowheads="1"/>
          </p:cNvPicPr>
          <p:nvPr/>
        </p:nvPicPr>
        <p:blipFill>
          <a:blip r:embed="rId5" cstate="print"/>
          <a:srcRect l="38937" t="8946" b="6549"/>
          <a:stretch>
            <a:fillRect/>
          </a:stretch>
        </p:blipFill>
        <p:spPr bwMode="auto">
          <a:xfrm>
            <a:off x="6264187" y="4067239"/>
            <a:ext cx="1584175" cy="1752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feld 18"/>
          <p:cNvSpPr txBox="1"/>
          <p:nvPr/>
        </p:nvSpPr>
        <p:spPr>
          <a:xfrm>
            <a:off x="5940152" y="5830138"/>
            <a:ext cx="2304257" cy="584775"/>
          </a:xfrm>
          <a:prstGeom prst="rect">
            <a:avLst/>
          </a:prstGeom>
          <a:solidFill>
            <a:schemeClr val="tx1">
              <a:alpha val="31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  <a:latin typeface="VAGRounded BT" pitchFamily="34" charset="0"/>
              </a:rPr>
              <a:t>Deep well </a:t>
            </a:r>
            <a:br>
              <a:rPr lang="en-GB" sz="1600" dirty="0" smtClean="0">
                <a:solidFill>
                  <a:schemeClr val="bg1"/>
                </a:solidFill>
                <a:latin typeface="VAGRounded BT" pitchFamily="34" charset="0"/>
              </a:rPr>
            </a:br>
            <a:r>
              <a:rPr lang="en-GB" sz="1600" dirty="0" smtClean="0">
                <a:solidFill>
                  <a:schemeClr val="bg1"/>
                </a:solidFill>
                <a:latin typeface="VAGRounded BT" pitchFamily="34" charset="0"/>
              </a:rPr>
              <a:t>injection</a:t>
            </a:r>
            <a:endParaRPr lang="en-GB" sz="1600" dirty="0">
              <a:solidFill>
                <a:schemeClr val="bg1"/>
              </a:solidFill>
              <a:latin typeface="VAGRounded BT" pitchFamily="34" charset="0"/>
            </a:endParaRPr>
          </a:p>
        </p:txBody>
      </p:sp>
      <p:grpSp>
        <p:nvGrpSpPr>
          <p:cNvPr id="22" name="Gruppieren 21"/>
          <p:cNvGrpSpPr/>
          <p:nvPr/>
        </p:nvGrpSpPr>
        <p:grpSpPr>
          <a:xfrm>
            <a:off x="3635896" y="1471804"/>
            <a:ext cx="1588478" cy="2384975"/>
            <a:chOff x="3347864" y="1900281"/>
            <a:chExt cx="1588478" cy="2384975"/>
          </a:xfrm>
        </p:grpSpPr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7864" y="1900281"/>
              <a:ext cx="1588478" cy="1800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1" name="Rechteck 20"/>
            <p:cNvSpPr/>
            <p:nvPr/>
          </p:nvSpPr>
          <p:spPr>
            <a:xfrm>
              <a:off x="3347864" y="3700481"/>
              <a:ext cx="1588478" cy="584775"/>
            </a:xfrm>
            <a:prstGeom prst="rect">
              <a:avLst/>
            </a:prstGeom>
            <a:solidFill>
              <a:schemeClr val="tx1">
                <a:alpha val="48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GB" sz="1600" dirty="0" smtClean="0">
                  <a:solidFill>
                    <a:schemeClr val="bg1"/>
                  </a:solidFill>
                  <a:latin typeface="VAGRounded BT" pitchFamily="34" charset="0"/>
                </a:rPr>
                <a:t>Temporary storage</a:t>
              </a:r>
              <a:endParaRPr lang="en-GB" sz="1600" dirty="0">
                <a:solidFill>
                  <a:schemeClr val="bg1"/>
                </a:solidFill>
                <a:latin typeface="VAGRounded BT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52659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/>
          </p:cNvSpPr>
          <p:nvPr>
            <p:ph type="title"/>
          </p:nvPr>
        </p:nvSpPr>
        <p:spPr>
          <a:xfrm>
            <a:off x="304800" y="692150"/>
            <a:ext cx="8839200" cy="860425"/>
          </a:xfrm>
        </p:spPr>
        <p:txBody>
          <a:bodyPr/>
          <a:lstStyle/>
          <a:p>
            <a:pPr eaLnBrk="1" hangingPunct="1"/>
            <a:r>
              <a:rPr lang="en-GB" sz="2400" dirty="0" smtClean="0">
                <a:latin typeface="VAGRounded BT" pitchFamily="34" charset="0"/>
              </a:rPr>
              <a:t>Long-term Management and Storage </a:t>
            </a:r>
            <a:br>
              <a:rPr lang="en-GB" sz="2400" dirty="0" smtClean="0">
                <a:latin typeface="VAGRounded BT" pitchFamily="34" charset="0"/>
              </a:rPr>
            </a:br>
            <a:r>
              <a:rPr lang="en-GB" sz="2400" dirty="0" smtClean="0">
                <a:latin typeface="VAGRounded BT" pitchFamily="34" charset="0"/>
              </a:rPr>
              <a:t>of Elemental Mercury in Warehouses</a:t>
            </a:r>
          </a:p>
        </p:txBody>
      </p:sp>
      <p:sp>
        <p:nvSpPr>
          <p:cNvPr id="9220" name="Foliennummernplatzhalt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F79527E-D4C4-4A3A-B735-BC8D03DE0B51}" type="slidenum">
              <a:rPr lang="en-GB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GB" smtClean="0">
              <a:latin typeface="Arial" charset="0"/>
              <a:cs typeface="Arial" charset="0"/>
            </a:endParaRPr>
          </a:p>
        </p:txBody>
      </p:sp>
      <p:sp>
        <p:nvSpPr>
          <p:cNvPr id="9221" name="Rectangle 7"/>
          <p:cNvSpPr>
            <a:spLocks/>
          </p:cNvSpPr>
          <p:nvPr/>
        </p:nvSpPr>
        <p:spPr bwMode="auto">
          <a:xfrm>
            <a:off x="4859338" y="1719262"/>
            <a:ext cx="3889375" cy="4878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433388" indent="-342900" eaLnBrk="0" hangingPunct="0">
              <a:lnSpc>
                <a:spcPct val="90000"/>
              </a:lnSpc>
              <a:spcBef>
                <a:spcPts val="600"/>
              </a:spcBef>
              <a:buClr>
                <a:srgbClr val="33B2B2"/>
              </a:buClr>
              <a:buSzPct val="100000"/>
            </a:pPr>
            <a:r>
              <a:rPr lang="en-GB" b="1" u="sng" dirty="0" smtClean="0">
                <a:latin typeface="VAGRounded BT" pitchFamily="34" charset="0"/>
                <a:cs typeface="Arial" charset="0"/>
              </a:rPr>
              <a:t>Concept</a:t>
            </a:r>
          </a:p>
          <a:p>
            <a:pPr marL="433388" indent="-342900" eaLnBrk="0" hangingPunct="0">
              <a:lnSpc>
                <a:spcPct val="90000"/>
              </a:lnSpc>
              <a:spcBef>
                <a:spcPts val="600"/>
              </a:spcBef>
              <a:buClr>
                <a:srgbClr val="33B2B2"/>
              </a:buClr>
              <a:buSzPct val="100000"/>
              <a:buFontTx/>
              <a:buChar char="•"/>
            </a:pPr>
            <a:r>
              <a:rPr lang="en-GB" dirty="0" smtClean="0">
                <a:latin typeface="VAGRounded BT" pitchFamily="34" charset="0"/>
                <a:cs typeface="Arial" charset="0"/>
              </a:rPr>
              <a:t>Placement of </a:t>
            </a:r>
            <a:r>
              <a:rPr lang="en-GB" dirty="0" smtClean="0">
                <a:latin typeface="VAGRounded BT" pitchFamily="34" charset="0"/>
              </a:rPr>
              <a:t>containers in aboveground warehouses</a:t>
            </a:r>
          </a:p>
          <a:p>
            <a:pPr marL="433388" indent="-342900" eaLnBrk="0" hangingPunct="0">
              <a:lnSpc>
                <a:spcPct val="90000"/>
              </a:lnSpc>
              <a:spcBef>
                <a:spcPts val="600"/>
              </a:spcBef>
              <a:buClr>
                <a:srgbClr val="33B2B2"/>
              </a:buClr>
              <a:buSzPct val="100000"/>
              <a:buFontTx/>
              <a:buChar char="•"/>
            </a:pPr>
            <a:r>
              <a:rPr lang="en-GB" dirty="0" smtClean="0">
                <a:latin typeface="VAGRounded BT" pitchFamily="34" charset="0"/>
              </a:rPr>
              <a:t>Technical safety measures:</a:t>
            </a:r>
          </a:p>
          <a:p>
            <a:pPr marL="890588" lvl="1" indent="-342900" eaLnBrk="0" hangingPunct="0">
              <a:lnSpc>
                <a:spcPct val="90000"/>
              </a:lnSpc>
              <a:spcBef>
                <a:spcPts val="600"/>
              </a:spcBef>
              <a:buClr>
                <a:srgbClr val="33B2B2"/>
              </a:buClr>
              <a:buSzPct val="100000"/>
              <a:buFontTx/>
              <a:buChar char="•"/>
            </a:pPr>
            <a:r>
              <a:rPr lang="en-GB" sz="1600" dirty="0" smtClean="0">
                <a:latin typeface="VAGRounded BT" pitchFamily="34" charset="0"/>
              </a:rPr>
              <a:t>flooring, containers, fire protection</a:t>
            </a:r>
          </a:p>
          <a:p>
            <a:pPr marL="433388" indent="-342900" eaLnBrk="0" hangingPunct="0">
              <a:lnSpc>
                <a:spcPct val="90000"/>
              </a:lnSpc>
              <a:spcBef>
                <a:spcPts val="600"/>
              </a:spcBef>
              <a:buClr>
                <a:srgbClr val="33B2B2"/>
              </a:buClr>
              <a:buSzPct val="100000"/>
              <a:buFontTx/>
              <a:buChar char="•"/>
            </a:pPr>
            <a:r>
              <a:rPr lang="en-GB" dirty="0" smtClean="0">
                <a:latin typeface="VAGRounded BT" pitchFamily="34" charset="0"/>
              </a:rPr>
              <a:t>Organizational safety measures</a:t>
            </a:r>
          </a:p>
          <a:p>
            <a:pPr marL="890588" lvl="1" indent="-342900" eaLnBrk="0" hangingPunct="0">
              <a:lnSpc>
                <a:spcPct val="90000"/>
              </a:lnSpc>
              <a:spcBef>
                <a:spcPts val="600"/>
              </a:spcBef>
              <a:buClr>
                <a:srgbClr val="33B2B2"/>
              </a:buClr>
              <a:buSzPct val="100000"/>
              <a:buFontTx/>
              <a:buChar char="•"/>
            </a:pPr>
            <a:r>
              <a:rPr lang="en-GB" sz="1600" dirty="0" smtClean="0">
                <a:latin typeface="VAGRounded BT" pitchFamily="34" charset="0"/>
              </a:rPr>
              <a:t>Monitoring, inspection, security </a:t>
            </a:r>
            <a:endParaRPr lang="en-GB" dirty="0">
              <a:latin typeface="VAGRounded BT" pitchFamily="34" charset="0"/>
            </a:endParaRPr>
          </a:p>
        </p:txBody>
      </p:sp>
      <p:pic>
        <p:nvPicPr>
          <p:cNvPr id="9222" name="Grafik 12" descr="PPT_01.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Grafik 3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650" y="4292600"/>
            <a:ext cx="3276600" cy="217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3" name="Rectangle 7"/>
          <p:cNvSpPr>
            <a:spLocks/>
          </p:cNvSpPr>
          <p:nvPr/>
        </p:nvSpPr>
        <p:spPr bwMode="auto">
          <a:xfrm>
            <a:off x="4859338" y="4581128"/>
            <a:ext cx="3889375" cy="180022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433388" indent="-342900" eaLnBrk="0" hangingPunct="0">
              <a:lnSpc>
                <a:spcPct val="90000"/>
              </a:lnSpc>
              <a:spcBef>
                <a:spcPts val="600"/>
              </a:spcBef>
              <a:buClr>
                <a:srgbClr val="33B2B2"/>
              </a:buClr>
              <a:buSzPct val="100000"/>
              <a:defRPr/>
            </a:pPr>
            <a:r>
              <a:rPr lang="en-GB" b="1" u="sng" dirty="0" smtClean="0">
                <a:latin typeface="VAGRounded BT" pitchFamily="34" charset="0"/>
                <a:cs typeface="Arial" charset="0"/>
              </a:rPr>
              <a:t>Implementation and options</a:t>
            </a:r>
          </a:p>
          <a:p>
            <a:pPr marL="433388" indent="-342900" eaLnBrk="0" hangingPunct="0">
              <a:lnSpc>
                <a:spcPct val="90000"/>
              </a:lnSpc>
              <a:spcBef>
                <a:spcPts val="600"/>
              </a:spcBef>
              <a:buClr>
                <a:srgbClr val="33B2B2"/>
              </a:buClr>
              <a:buSzPct val="100000"/>
              <a:buFont typeface="Arial" pitchFamily="34" charset="0"/>
              <a:buChar char="•"/>
              <a:defRPr/>
            </a:pPr>
            <a:r>
              <a:rPr lang="en-GB" dirty="0" smtClean="0">
                <a:latin typeface="VAGRounded BT" pitchFamily="34" charset="0"/>
                <a:cs typeface="Arial" charset="0"/>
              </a:rPr>
              <a:t>USA: several facilities in use</a:t>
            </a:r>
          </a:p>
          <a:p>
            <a:pPr marL="433388" indent="-342900" eaLnBrk="0" hangingPunct="0">
              <a:lnSpc>
                <a:spcPct val="90000"/>
              </a:lnSpc>
              <a:spcBef>
                <a:spcPts val="600"/>
              </a:spcBef>
              <a:buClr>
                <a:srgbClr val="33B2B2"/>
              </a:buClr>
              <a:buSzPct val="100000"/>
              <a:buFont typeface="Arial" pitchFamily="34" charset="0"/>
              <a:buChar char="•"/>
              <a:defRPr/>
            </a:pPr>
            <a:r>
              <a:rPr lang="en-GB" dirty="0" smtClean="0">
                <a:latin typeface="VAGRounded BT" pitchFamily="34" charset="0"/>
                <a:cs typeface="Arial" charset="0"/>
              </a:rPr>
              <a:t>Global options: locations with </a:t>
            </a:r>
            <a:r>
              <a:rPr lang="en-GB" dirty="0" smtClean="0">
                <a:latin typeface="VAGRounded BT" pitchFamily="34" charset="0"/>
              </a:rPr>
              <a:t>distance to sensible areas (population, water basins) and </a:t>
            </a:r>
            <a:br>
              <a:rPr lang="en-GB" dirty="0" smtClean="0">
                <a:latin typeface="VAGRounded BT" pitchFamily="34" charset="0"/>
              </a:rPr>
            </a:br>
            <a:r>
              <a:rPr lang="en-GB" dirty="0" smtClean="0">
                <a:latin typeface="VAGRounded BT" pitchFamily="34" charset="0"/>
              </a:rPr>
              <a:t>low risk of environmental hazards</a:t>
            </a:r>
            <a:endParaRPr lang="en-GB" dirty="0">
              <a:latin typeface="VAGRounded BT" pitchFamily="34" charset="0"/>
            </a:endParaRPr>
          </a:p>
        </p:txBody>
      </p:sp>
      <p:pic>
        <p:nvPicPr>
          <p:cNvPr id="3" name="Inhaltsplatzhalter 2"/>
          <p:cNvPicPr>
            <a:picLocks noGrp="1" noChangeAspect="1"/>
          </p:cNvPicPr>
          <p:nvPr>
            <p:ph idx="1"/>
          </p:nvPr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20" b="17229"/>
          <a:stretch/>
        </p:blipFill>
        <p:spPr>
          <a:xfrm>
            <a:off x="755650" y="1844824"/>
            <a:ext cx="3276600" cy="2039712"/>
          </a:xfrm>
        </p:spPr>
      </p:pic>
    </p:spTree>
    <p:extLst>
      <p:ext uri="{BB962C8B-B14F-4D97-AF65-F5344CB8AC3E}">
        <p14:creationId xmlns:p14="http://schemas.microsoft.com/office/powerpoint/2010/main" val="2215729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/>
          </p:cNvSpPr>
          <p:nvPr>
            <p:ph type="title"/>
          </p:nvPr>
        </p:nvSpPr>
        <p:spPr>
          <a:xfrm>
            <a:off x="457200" y="533400"/>
            <a:ext cx="8147050" cy="803275"/>
          </a:xfrm>
        </p:spPr>
        <p:txBody>
          <a:bodyPr/>
          <a:lstStyle/>
          <a:p>
            <a:pPr eaLnBrk="1" hangingPunct="1"/>
            <a:r>
              <a:rPr lang="de-DE" sz="2400" dirty="0" smtClean="0">
                <a:latin typeface="VAGRounded BT" pitchFamily="34" charset="0"/>
              </a:rPr>
              <a:t>Underground Storage (</a:t>
            </a:r>
            <a:r>
              <a:rPr lang="de-DE" sz="2400" dirty="0" err="1" smtClean="0">
                <a:latin typeface="VAGRounded BT" pitchFamily="34" charset="0"/>
              </a:rPr>
              <a:t>Disposal</a:t>
            </a:r>
            <a:r>
              <a:rPr lang="de-DE" sz="2400" dirty="0" smtClean="0">
                <a:latin typeface="VAGRounded BT" pitchFamily="34" charset="0"/>
              </a:rPr>
              <a:t>) </a:t>
            </a:r>
            <a:r>
              <a:rPr lang="de-DE" sz="2400" dirty="0" err="1" smtClean="0">
                <a:latin typeface="VAGRounded BT" pitchFamily="34" charset="0"/>
              </a:rPr>
              <a:t>of</a:t>
            </a:r>
            <a:r>
              <a:rPr lang="de-DE" sz="2400" dirty="0" smtClean="0">
                <a:latin typeface="VAGRounded BT" pitchFamily="34" charset="0"/>
              </a:rPr>
              <a:t> </a:t>
            </a:r>
            <a:br>
              <a:rPr lang="de-DE" sz="2400" dirty="0" smtClean="0">
                <a:latin typeface="VAGRounded BT" pitchFamily="34" charset="0"/>
              </a:rPr>
            </a:br>
            <a:r>
              <a:rPr lang="de-DE" sz="2400" dirty="0" err="1" smtClean="0">
                <a:latin typeface="VAGRounded BT" pitchFamily="34" charset="0"/>
              </a:rPr>
              <a:t>Stabilized</a:t>
            </a:r>
            <a:r>
              <a:rPr lang="de-DE" sz="2400" dirty="0" smtClean="0">
                <a:latin typeface="VAGRounded BT" pitchFamily="34" charset="0"/>
              </a:rPr>
              <a:t> Mercury </a:t>
            </a:r>
            <a:r>
              <a:rPr lang="de-DE" sz="2400" dirty="0" err="1" smtClean="0">
                <a:latin typeface="VAGRounded BT" pitchFamily="34" charset="0"/>
              </a:rPr>
              <a:t>and</a:t>
            </a:r>
            <a:r>
              <a:rPr lang="de-DE" sz="2400" dirty="0" smtClean="0">
                <a:latin typeface="VAGRounded BT" pitchFamily="34" charset="0"/>
              </a:rPr>
              <a:t> Mercury </a:t>
            </a:r>
            <a:r>
              <a:rPr lang="de-DE" sz="2400" dirty="0" err="1" smtClean="0">
                <a:latin typeface="VAGRounded BT" pitchFamily="34" charset="0"/>
              </a:rPr>
              <a:t>Compounds</a:t>
            </a:r>
            <a:endParaRPr lang="de-DE" sz="2400" dirty="0" smtClean="0">
              <a:latin typeface="VAGRounded BT" pitchFamily="34" charset="0"/>
            </a:endParaRPr>
          </a:p>
        </p:txBody>
      </p:sp>
      <p:sp>
        <p:nvSpPr>
          <p:cNvPr id="10243" name="Rectangle 3"/>
          <p:cNvSpPr>
            <a:spLocks noGrp="1"/>
          </p:cNvSpPr>
          <p:nvPr>
            <p:ph idx="1"/>
          </p:nvPr>
        </p:nvSpPr>
        <p:spPr>
          <a:xfrm>
            <a:off x="6189663" y="1844675"/>
            <a:ext cx="2835275" cy="4870450"/>
          </a:xfrm>
        </p:spPr>
        <p:txBody>
          <a:bodyPr/>
          <a:lstStyle/>
          <a:p>
            <a:pPr marL="342900" indent="-252413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600" b="1" u="sng" dirty="0" smtClean="0">
                <a:latin typeface="VAGRounded BT" pitchFamily="34" charset="0"/>
                <a:cs typeface="Arial" charset="0"/>
              </a:rPr>
              <a:t>Concept: </a:t>
            </a:r>
          </a:p>
          <a:p>
            <a:pPr marL="342900" indent="-252413" eaLnBrk="1" hangingPunct="1">
              <a:spcBef>
                <a:spcPts val="600"/>
              </a:spcBef>
              <a:buFontTx/>
              <a:buChar char="•"/>
            </a:pPr>
            <a:r>
              <a:rPr lang="en-US" sz="1600" dirty="0" smtClean="0">
                <a:latin typeface="VAGRounded BT" pitchFamily="34" charset="0"/>
                <a:cs typeface="Arial" charset="0"/>
              </a:rPr>
              <a:t>Placement of containers in an underground mine</a:t>
            </a:r>
          </a:p>
          <a:p>
            <a:pPr marL="342900" indent="-252413" eaLnBrk="1" hangingPunct="1">
              <a:spcBef>
                <a:spcPts val="600"/>
              </a:spcBef>
              <a:buFontTx/>
              <a:buChar char="•"/>
            </a:pPr>
            <a:r>
              <a:rPr lang="en-US" sz="1600" dirty="0" smtClean="0">
                <a:latin typeface="VAGRounded BT" pitchFamily="34" charset="0"/>
                <a:cs typeface="Arial" charset="0"/>
              </a:rPr>
              <a:t>Sealing of mine and p</a:t>
            </a:r>
            <a:r>
              <a:rPr lang="en-GB" sz="1600" dirty="0" err="1" smtClean="0">
                <a:latin typeface="VAGRounded BT" pitchFamily="34" charset="0"/>
                <a:cs typeface="Arial" charset="0"/>
              </a:rPr>
              <a:t>ermanent</a:t>
            </a:r>
            <a:r>
              <a:rPr lang="en-GB" sz="1600" dirty="0" smtClean="0">
                <a:latin typeface="VAGRounded BT" pitchFamily="34" charset="0"/>
                <a:cs typeface="Arial" charset="0"/>
              </a:rPr>
              <a:t> isolation of mercury from the biosphere: &gt;10,000 years</a:t>
            </a:r>
          </a:p>
          <a:p>
            <a:pPr marL="342900" indent="-252413" eaLnBrk="1" hangingPunct="1">
              <a:spcBef>
                <a:spcPts val="600"/>
              </a:spcBef>
              <a:buFontTx/>
              <a:buChar char="•"/>
            </a:pPr>
            <a:r>
              <a:rPr lang="en-GB" sz="1600" dirty="0" smtClean="0">
                <a:latin typeface="VAGRounded BT" pitchFamily="34" charset="0"/>
                <a:cs typeface="Arial" charset="0"/>
              </a:rPr>
              <a:t>Passive long-term safety through m</a:t>
            </a:r>
            <a:r>
              <a:rPr lang="en-US" sz="1600" dirty="0" err="1" smtClean="0">
                <a:latin typeface="VAGRounded BT" pitchFamily="34" charset="0"/>
                <a:cs typeface="Arial" charset="0"/>
              </a:rPr>
              <a:t>ultibarrier</a:t>
            </a:r>
            <a:r>
              <a:rPr lang="en-US" sz="1600" dirty="0" smtClean="0">
                <a:latin typeface="VAGRounded BT" pitchFamily="34" charset="0"/>
                <a:cs typeface="Arial" charset="0"/>
              </a:rPr>
              <a:t> system (geological + technical barriers)</a:t>
            </a:r>
          </a:p>
          <a:p>
            <a:pPr marL="342900" indent="-252413" eaLnBrk="1" hangingPunct="1">
              <a:spcBef>
                <a:spcPct val="0"/>
              </a:spcBef>
              <a:buFont typeface="Wingdings 2" pitchFamily="18" charset="2"/>
              <a:buNone/>
            </a:pPr>
            <a:endParaRPr lang="en-US" sz="1600" b="1" u="sng" dirty="0" smtClean="0">
              <a:latin typeface="VAGRounded BT" pitchFamily="34" charset="0"/>
              <a:cs typeface="Arial" charset="0"/>
            </a:endParaRPr>
          </a:p>
          <a:p>
            <a:pPr marL="342900" indent="-252413" eaLnBrk="1" hangingPunct="1">
              <a:lnSpc>
                <a:spcPct val="80000"/>
              </a:lnSpc>
              <a:spcBef>
                <a:spcPts val="600"/>
              </a:spcBef>
            </a:pPr>
            <a:r>
              <a:rPr lang="en-GB" sz="1600" b="1" u="sng" dirty="0" smtClean="0">
                <a:latin typeface="VAGRounded BT" pitchFamily="34" charset="0"/>
                <a:cs typeface="Arial" charset="0"/>
              </a:rPr>
              <a:t>Implementation and options</a:t>
            </a:r>
            <a:endParaRPr lang="en-GB" sz="1600" b="1" dirty="0" smtClean="0">
              <a:latin typeface="VAGRounded BT" pitchFamily="34" charset="0"/>
              <a:cs typeface="Arial" charset="0"/>
            </a:endParaRPr>
          </a:p>
          <a:p>
            <a:pPr marL="342900" indent="-252413" eaLnBrk="1" hangingPunct="1">
              <a:lnSpc>
                <a:spcPct val="80000"/>
              </a:lnSpc>
              <a:spcBef>
                <a:spcPts val="600"/>
              </a:spcBef>
              <a:buFontTx/>
              <a:buChar char="•"/>
            </a:pPr>
            <a:r>
              <a:rPr lang="en-US" sz="1600" dirty="0" smtClean="0">
                <a:latin typeface="VAGRounded BT" pitchFamily="34" charset="0"/>
                <a:cs typeface="Arial" charset="0"/>
              </a:rPr>
              <a:t>Some European countries</a:t>
            </a:r>
          </a:p>
          <a:p>
            <a:pPr marL="342900" indent="-252413" eaLnBrk="1" hangingPunct="1">
              <a:lnSpc>
                <a:spcPct val="80000"/>
              </a:lnSpc>
              <a:spcBef>
                <a:spcPts val="600"/>
              </a:spcBef>
              <a:buFontTx/>
              <a:buChar char="•"/>
            </a:pPr>
            <a:r>
              <a:rPr lang="en-US" sz="1600" dirty="0" smtClean="0">
                <a:latin typeface="VAGRounded BT" pitchFamily="34" charset="0"/>
                <a:cs typeface="Arial" charset="0"/>
              </a:rPr>
              <a:t>Global options:</a:t>
            </a:r>
            <a:br>
              <a:rPr lang="en-US" sz="1600" dirty="0" smtClean="0">
                <a:latin typeface="VAGRounded BT" pitchFamily="34" charset="0"/>
                <a:cs typeface="Arial" charset="0"/>
              </a:rPr>
            </a:br>
            <a:r>
              <a:rPr lang="en-US" sz="1600" dirty="0" smtClean="0">
                <a:latin typeface="VAGRounded BT" pitchFamily="34" charset="0"/>
                <a:cs typeface="Arial" charset="0"/>
              </a:rPr>
              <a:t>Existing underground mines </a:t>
            </a:r>
            <a:br>
              <a:rPr lang="en-US" sz="1600" dirty="0" smtClean="0">
                <a:latin typeface="VAGRounded BT" pitchFamily="34" charset="0"/>
                <a:cs typeface="Arial" charset="0"/>
              </a:rPr>
            </a:br>
            <a:r>
              <a:rPr lang="en-US" sz="1600" dirty="0" smtClean="0">
                <a:latin typeface="VAGRounded BT" pitchFamily="34" charset="0"/>
                <a:cs typeface="Arial" charset="0"/>
              </a:rPr>
              <a:t>(</a:t>
            </a:r>
            <a:r>
              <a:rPr lang="en-US" sz="1600" dirty="0">
                <a:latin typeface="VAGRounded BT" pitchFamily="34" charset="0"/>
                <a:cs typeface="Arial" charset="0"/>
              </a:rPr>
              <a:t>salt, metal ore, other</a:t>
            </a:r>
            <a:r>
              <a:rPr lang="en-US" sz="1600" dirty="0" smtClean="0">
                <a:latin typeface="VAGRounded BT" pitchFamily="34" charset="0"/>
                <a:cs typeface="Arial" charset="0"/>
              </a:rPr>
              <a:t>) with suitable geology </a:t>
            </a:r>
            <a:br>
              <a:rPr lang="en-US" sz="1600" dirty="0" smtClean="0">
                <a:latin typeface="VAGRounded BT" pitchFamily="34" charset="0"/>
                <a:cs typeface="Arial" charset="0"/>
              </a:rPr>
            </a:br>
            <a:endParaRPr lang="en-US" sz="1600" dirty="0" smtClean="0">
              <a:latin typeface="VAGRounded BT" pitchFamily="34" charset="0"/>
              <a:cs typeface="Arial" charset="0"/>
            </a:endParaRPr>
          </a:p>
        </p:txBody>
      </p:sp>
      <p:sp>
        <p:nvSpPr>
          <p:cNvPr id="10244" name="Foliennummernplatzhalt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1671E58-3043-4F60-865D-B254CEB2A51C}" type="slidenum">
              <a:rPr lang="de-DE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de-DE" smtClean="0">
              <a:latin typeface="Arial" charset="0"/>
              <a:cs typeface="Arial" charset="0"/>
            </a:endParaRPr>
          </a:p>
        </p:txBody>
      </p:sp>
      <p:pic>
        <p:nvPicPr>
          <p:cNvPr id="10245" name="Picture 4"/>
          <p:cNvPicPr>
            <a:picLocks noChangeAspect="1" noChangeArrowheads="1"/>
          </p:cNvPicPr>
          <p:nvPr/>
        </p:nvPicPr>
        <p:blipFill rotWithShape="1">
          <a:blip r:embed="rId3" cstate="print"/>
          <a:srcRect l="2684"/>
          <a:stretch/>
        </p:blipFill>
        <p:spPr bwMode="auto">
          <a:xfrm>
            <a:off x="371474" y="1844675"/>
            <a:ext cx="5872163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Grafik 12" descr="PPT_01.1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7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0" y="6629400"/>
            <a:ext cx="4840288" cy="2286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sz="800" smtClean="0">
              <a:solidFill>
                <a:srgbClr val="C4BD97"/>
              </a:solidFill>
            </a:endParaRPr>
          </a:p>
        </p:txBody>
      </p:sp>
      <p:pic>
        <p:nvPicPr>
          <p:cNvPr id="10248" name="Picture 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08400" y="3644900"/>
            <a:ext cx="2392363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Picture 1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06725" y="1573213"/>
            <a:ext cx="636588" cy="62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43460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dirty="0" err="1" smtClean="0">
                <a:latin typeface="VAGRounded BT" pitchFamily="34" charset="0"/>
              </a:rPr>
              <a:t>Specially</a:t>
            </a:r>
            <a:r>
              <a:rPr lang="de-DE" sz="2400" dirty="0" smtClean="0">
                <a:latin typeface="VAGRounded BT" pitchFamily="34" charset="0"/>
              </a:rPr>
              <a:t> </a:t>
            </a:r>
            <a:r>
              <a:rPr lang="de-DE" sz="2400" dirty="0" err="1" smtClean="0">
                <a:latin typeface="VAGRounded BT" pitchFamily="34" charset="0"/>
              </a:rPr>
              <a:t>Engineered</a:t>
            </a:r>
            <a:r>
              <a:rPr lang="de-DE" sz="2400" dirty="0" smtClean="0">
                <a:latin typeface="VAGRounded BT" pitchFamily="34" charset="0"/>
              </a:rPr>
              <a:t> </a:t>
            </a:r>
            <a:r>
              <a:rPr lang="de-DE" sz="2400" dirty="0" err="1" smtClean="0">
                <a:latin typeface="VAGRounded BT" pitchFamily="34" charset="0"/>
              </a:rPr>
              <a:t>Landfill</a:t>
            </a:r>
            <a:r>
              <a:rPr lang="de-DE" sz="2400" dirty="0" smtClean="0">
                <a:latin typeface="VAGRounded BT" pitchFamily="34" charset="0"/>
              </a:rPr>
              <a:t> I</a:t>
            </a:r>
            <a:endParaRPr lang="de-DE" sz="2400" dirty="0">
              <a:latin typeface="VAGRounded BT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3568" y="4149080"/>
            <a:ext cx="8204618" cy="2152660"/>
          </a:xfrm>
        </p:spPr>
        <p:txBody>
          <a:bodyPr/>
          <a:lstStyle/>
          <a:p>
            <a:pPr marL="280987" indent="-285750">
              <a:buFont typeface="Arial" pitchFamily="34" charset="0"/>
              <a:buChar char="•"/>
            </a:pPr>
            <a:r>
              <a:rPr lang="en-GB" dirty="0" smtClean="0">
                <a:latin typeface="VAGRounded BT"/>
              </a:rPr>
              <a:t>Complete isolation of wastes from the biosphere through </a:t>
            </a:r>
          </a:p>
          <a:p>
            <a:pPr marL="460375" lvl="1" indent="-285750">
              <a:buFont typeface="Arial" pitchFamily="34" charset="0"/>
              <a:buChar char="•"/>
            </a:pPr>
            <a:r>
              <a:rPr lang="en-GB" dirty="0" smtClean="0">
                <a:latin typeface="VAGRounded BT"/>
              </a:rPr>
              <a:t>combination </a:t>
            </a:r>
            <a:r>
              <a:rPr lang="en-GB" dirty="0">
                <a:latin typeface="VAGRounded BT"/>
              </a:rPr>
              <a:t>of a geological barrier and a bottom </a:t>
            </a:r>
            <a:r>
              <a:rPr lang="en-GB" dirty="0" err="1">
                <a:latin typeface="VAGRounded BT"/>
              </a:rPr>
              <a:t>liner</a:t>
            </a:r>
            <a:r>
              <a:rPr lang="en-GB" dirty="0">
                <a:latin typeface="VAGRounded BT"/>
              </a:rPr>
              <a:t> system during the operational phase </a:t>
            </a:r>
            <a:endParaRPr lang="en-GB" dirty="0" smtClean="0">
              <a:latin typeface="VAGRounded BT"/>
            </a:endParaRPr>
          </a:p>
          <a:p>
            <a:pPr marL="460375" lvl="1" indent="-285750">
              <a:buFont typeface="Arial" pitchFamily="34" charset="0"/>
              <a:buChar char="•"/>
            </a:pPr>
            <a:r>
              <a:rPr lang="en-GB" dirty="0" smtClean="0">
                <a:latin typeface="VAGRounded BT"/>
              </a:rPr>
              <a:t>combination </a:t>
            </a:r>
            <a:r>
              <a:rPr lang="en-GB" dirty="0">
                <a:latin typeface="VAGRounded BT"/>
              </a:rPr>
              <a:t>of a geological barrier and a top liner during the closure and post-closure </a:t>
            </a:r>
            <a:r>
              <a:rPr lang="en-GB" dirty="0" smtClean="0">
                <a:latin typeface="VAGRounded BT"/>
              </a:rPr>
              <a:t>phase</a:t>
            </a:r>
          </a:p>
          <a:p>
            <a:pPr marL="280987" indent="-285750">
              <a:buFont typeface="Arial" pitchFamily="34" charset="0"/>
              <a:buChar char="•"/>
            </a:pPr>
            <a:r>
              <a:rPr lang="en-GB" dirty="0" smtClean="0">
                <a:latin typeface="VAGRounded BT"/>
              </a:rPr>
              <a:t>For </a:t>
            </a:r>
            <a:r>
              <a:rPr lang="en-GB" dirty="0">
                <a:latin typeface="VAGRounded BT"/>
              </a:rPr>
              <a:t>a </a:t>
            </a:r>
            <a:r>
              <a:rPr lang="en-GB" u="sng" dirty="0">
                <a:latin typeface="VAGRounded BT"/>
              </a:rPr>
              <a:t>defined time period</a:t>
            </a:r>
            <a:r>
              <a:rPr lang="en-GB" dirty="0">
                <a:latin typeface="VAGRounded BT"/>
              </a:rPr>
              <a:t>, a landfill site can be engineered to be environmentally </a:t>
            </a:r>
            <a:r>
              <a:rPr lang="en-GB" dirty="0" smtClean="0">
                <a:latin typeface="VAGRounded BT"/>
              </a:rPr>
              <a:t>safe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8A8F20-EC73-4D1A-9D86-04A6B534056C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  <p:pic>
        <p:nvPicPr>
          <p:cNvPr id="8" name="Picture 2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200944"/>
            <a:ext cx="6802447" cy="2806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51561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dirty="0" err="1" smtClean="0">
                <a:latin typeface="VAGRounded BT" pitchFamily="34" charset="0"/>
              </a:rPr>
              <a:t>Specially</a:t>
            </a:r>
            <a:r>
              <a:rPr lang="de-DE" sz="2400" dirty="0" smtClean="0">
                <a:latin typeface="VAGRounded BT" pitchFamily="34" charset="0"/>
              </a:rPr>
              <a:t> </a:t>
            </a:r>
            <a:r>
              <a:rPr lang="de-DE" sz="2400" dirty="0" err="1" smtClean="0">
                <a:latin typeface="VAGRounded BT" pitchFamily="34" charset="0"/>
              </a:rPr>
              <a:t>Engineered</a:t>
            </a:r>
            <a:r>
              <a:rPr lang="de-DE" sz="2400" dirty="0" smtClean="0">
                <a:latin typeface="VAGRounded BT" pitchFamily="34" charset="0"/>
              </a:rPr>
              <a:t> </a:t>
            </a:r>
            <a:r>
              <a:rPr lang="de-DE" sz="2400" dirty="0" err="1" smtClean="0">
                <a:latin typeface="VAGRounded BT" pitchFamily="34" charset="0"/>
              </a:rPr>
              <a:t>Landfill</a:t>
            </a:r>
            <a:r>
              <a:rPr lang="de-DE" sz="2400" dirty="0" smtClean="0">
                <a:latin typeface="VAGRounded BT" pitchFamily="34" charset="0"/>
              </a:rPr>
              <a:t> </a:t>
            </a:r>
            <a:r>
              <a:rPr lang="de-DE" sz="2400" dirty="0" smtClean="0">
                <a:latin typeface="VAGRounded BT" pitchFamily="34" charset="0"/>
              </a:rPr>
              <a:t>II</a:t>
            </a:r>
            <a:endParaRPr lang="de-DE" sz="2400" dirty="0">
              <a:latin typeface="VAGRounded BT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199362" y="1244058"/>
            <a:ext cx="4896544" cy="2944748"/>
          </a:xfrm>
        </p:spPr>
        <p:txBody>
          <a:bodyPr/>
          <a:lstStyle/>
          <a:p>
            <a:pPr indent="0"/>
            <a:r>
              <a:rPr lang="en-GB" u="sng" dirty="0" smtClean="0">
                <a:latin typeface="VAGRounded BT"/>
              </a:rPr>
              <a:t>Complete isolation from the biosphere by:</a:t>
            </a:r>
          </a:p>
          <a:p>
            <a:pPr marL="460375" lvl="1" indent="-285750">
              <a:buFont typeface="Arial" pitchFamily="34" charset="0"/>
              <a:buChar char="•"/>
            </a:pPr>
            <a:r>
              <a:rPr lang="en-GB" dirty="0" smtClean="0">
                <a:latin typeface="VAGRounded BT"/>
              </a:rPr>
              <a:t>Before operation: </a:t>
            </a:r>
            <a:r>
              <a:rPr lang="en-GB" dirty="0" smtClean="0">
                <a:latin typeface="VAGRounded BT"/>
              </a:rPr>
              <a:t>Protection of groundwater: geological system + bottom liner</a:t>
            </a:r>
          </a:p>
          <a:p>
            <a:pPr marL="460375" lvl="1" indent="-285750">
              <a:buFont typeface="Arial" pitchFamily="34" charset="0"/>
              <a:buChar char="•"/>
            </a:pPr>
            <a:r>
              <a:rPr lang="en-GB" dirty="0">
                <a:latin typeface="VAGRounded BT"/>
              </a:rPr>
              <a:t>After closure: top liner</a:t>
            </a:r>
          </a:p>
          <a:p>
            <a:pPr marL="460375" lvl="1" indent="-285750">
              <a:buFont typeface="Arial" pitchFamily="34" charset="0"/>
              <a:buChar char="•"/>
            </a:pPr>
            <a:endParaRPr lang="en-GB" dirty="0" smtClean="0">
              <a:latin typeface="VAGRounded BT"/>
            </a:endParaRPr>
          </a:p>
          <a:p>
            <a:pPr indent="0"/>
            <a:r>
              <a:rPr lang="en-GB" u="sng" dirty="0" smtClean="0">
                <a:latin typeface="VAGRounded BT"/>
              </a:rPr>
              <a:t>Operation and management</a:t>
            </a:r>
            <a:endParaRPr lang="en-GB" u="sng" dirty="0" smtClean="0">
              <a:latin typeface="VAGRounded BT"/>
            </a:endParaRPr>
          </a:p>
          <a:p>
            <a:pPr marL="460375" lvl="1" indent="-285750">
              <a:buFont typeface="Arial" pitchFamily="34" charset="0"/>
              <a:buChar char="•"/>
            </a:pPr>
            <a:r>
              <a:rPr lang="en-GB" dirty="0" smtClean="0">
                <a:latin typeface="VAGRounded BT"/>
              </a:rPr>
              <a:t>Landfill gas control</a:t>
            </a:r>
          </a:p>
          <a:p>
            <a:pPr marL="460375" lvl="1" indent="-285750">
              <a:buFont typeface="Arial" pitchFamily="34" charset="0"/>
              <a:buChar char="•"/>
            </a:pPr>
            <a:r>
              <a:rPr lang="en-GB" dirty="0" smtClean="0">
                <a:latin typeface="VAGRounded BT"/>
              </a:rPr>
              <a:t>Drainage and leachate control</a:t>
            </a:r>
          </a:p>
          <a:p>
            <a:pPr marL="460375" lvl="1" indent="-285750">
              <a:buFont typeface="Arial" pitchFamily="34" charset="0"/>
              <a:buChar char="•"/>
            </a:pPr>
            <a:r>
              <a:rPr lang="en-GB" dirty="0" smtClean="0">
                <a:latin typeface="VAGRounded BT"/>
              </a:rPr>
              <a:t>Waste acceptance criteria</a:t>
            </a:r>
          </a:p>
          <a:p>
            <a:pPr marL="460375" lvl="1" indent="-285750">
              <a:buFont typeface="Arial" pitchFamily="34" charset="0"/>
              <a:buChar char="•"/>
            </a:pPr>
            <a:r>
              <a:rPr lang="en-GB" smtClean="0">
                <a:latin typeface="VAGRounded BT"/>
              </a:rPr>
              <a:t>Environmental Monitoring</a:t>
            </a:r>
            <a:endParaRPr lang="en-GB" dirty="0" smtClean="0">
              <a:latin typeface="VAGRounded BT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8A8F20-EC73-4D1A-9D86-04A6B534056C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  <p:pic>
        <p:nvPicPr>
          <p:cNvPr id="8" name="Picture 2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44058"/>
            <a:ext cx="4019850" cy="1658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33661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dirty="0" err="1" smtClean="0">
                <a:latin typeface="VAGRounded BT" pitchFamily="34" charset="0"/>
              </a:rPr>
              <a:t>Specially</a:t>
            </a:r>
            <a:r>
              <a:rPr lang="de-DE" sz="2400" dirty="0" smtClean="0">
                <a:latin typeface="VAGRounded BT" pitchFamily="34" charset="0"/>
              </a:rPr>
              <a:t> </a:t>
            </a:r>
            <a:r>
              <a:rPr lang="de-DE" sz="2400" dirty="0" err="1" smtClean="0">
                <a:latin typeface="VAGRounded BT" pitchFamily="34" charset="0"/>
              </a:rPr>
              <a:t>Engineered</a:t>
            </a:r>
            <a:r>
              <a:rPr lang="de-DE" sz="2400" dirty="0" smtClean="0">
                <a:latin typeface="VAGRounded BT" pitchFamily="34" charset="0"/>
              </a:rPr>
              <a:t> </a:t>
            </a:r>
            <a:r>
              <a:rPr lang="de-DE" sz="2400" dirty="0" err="1" smtClean="0">
                <a:latin typeface="VAGRounded BT" pitchFamily="34" charset="0"/>
              </a:rPr>
              <a:t>Landfill</a:t>
            </a:r>
            <a:r>
              <a:rPr lang="de-DE" sz="2400" dirty="0" smtClean="0">
                <a:latin typeface="VAGRounded BT" pitchFamily="34" charset="0"/>
              </a:rPr>
              <a:t> </a:t>
            </a:r>
            <a:r>
              <a:rPr lang="de-DE" sz="2400" dirty="0" smtClean="0">
                <a:latin typeface="VAGRounded BT" pitchFamily="34" charset="0"/>
              </a:rPr>
              <a:t>III</a:t>
            </a:r>
            <a:endParaRPr lang="de-DE" sz="2400" dirty="0">
              <a:latin typeface="VAGRounded BT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292080" y="1260630"/>
            <a:ext cx="3596106" cy="5041110"/>
          </a:xfrm>
        </p:spPr>
        <p:txBody>
          <a:bodyPr/>
          <a:lstStyle/>
          <a:p>
            <a:pPr marL="280987" indent="-285750">
              <a:buFont typeface="Arial" pitchFamily="34" charset="0"/>
              <a:buChar char="•"/>
            </a:pPr>
            <a:r>
              <a:rPr lang="en-GB" dirty="0" smtClean="0">
                <a:latin typeface="VAGRounded BT" pitchFamily="34" charset="0"/>
              </a:rPr>
              <a:t>Final </a:t>
            </a:r>
            <a:r>
              <a:rPr lang="en-GB" dirty="0">
                <a:latin typeface="VAGRounded BT" pitchFamily="34" charset="0"/>
              </a:rPr>
              <a:t>resort, only </a:t>
            </a:r>
            <a:r>
              <a:rPr lang="en-GB" dirty="0" smtClean="0">
                <a:latin typeface="VAGRounded BT" pitchFamily="34" charset="0"/>
              </a:rPr>
              <a:t>if other efforts to avoid or eliminate Hg contamination failed</a:t>
            </a:r>
          </a:p>
          <a:p>
            <a:pPr marL="280987" indent="-285750">
              <a:buFont typeface="Arial" pitchFamily="34" charset="0"/>
              <a:buChar char="•"/>
            </a:pPr>
            <a:endParaRPr lang="en-GB" dirty="0">
              <a:latin typeface="VAGRounded BT" pitchFamily="34" charset="0"/>
            </a:endParaRPr>
          </a:p>
          <a:p>
            <a:pPr marL="280987" indent="-285750">
              <a:buFont typeface="Arial" pitchFamily="34" charset="0"/>
              <a:buChar char="•"/>
            </a:pPr>
            <a:r>
              <a:rPr lang="en-GB" dirty="0" smtClean="0">
                <a:latin typeface="VAGRounded BT" pitchFamily="34" charset="0"/>
              </a:rPr>
              <a:t>May be operated for </a:t>
            </a:r>
          </a:p>
          <a:p>
            <a:pPr marL="460375" lvl="1" indent="-285750">
              <a:buFont typeface="Arial" pitchFamily="34" charset="0"/>
              <a:buChar char="•"/>
            </a:pPr>
            <a:r>
              <a:rPr lang="en-GB" dirty="0" smtClean="0">
                <a:latin typeface="VAGRounded BT" pitchFamily="34" charset="0"/>
              </a:rPr>
              <a:t>mono-disposal: only one waste stream</a:t>
            </a:r>
          </a:p>
          <a:p>
            <a:pPr marL="460375" lvl="1" indent="-285750">
              <a:buFont typeface="Arial" pitchFamily="34" charset="0"/>
              <a:buChar char="•"/>
            </a:pPr>
            <a:r>
              <a:rPr lang="en-GB" dirty="0" smtClean="0">
                <a:latin typeface="VAGRounded BT" pitchFamily="34" charset="0"/>
              </a:rPr>
              <a:t>Co-disposal: many </a:t>
            </a:r>
            <a:r>
              <a:rPr lang="en-GB" dirty="0" err="1" smtClean="0">
                <a:latin typeface="VAGRounded BT" pitchFamily="34" charset="0"/>
              </a:rPr>
              <a:t>wastestreams</a:t>
            </a:r>
            <a:r>
              <a:rPr lang="en-GB" dirty="0" smtClean="0">
                <a:latin typeface="VAGRounded BT" pitchFamily="34" charset="0"/>
              </a:rPr>
              <a:t> including municipal waste (more complex, not recommended)</a:t>
            </a:r>
            <a:endParaRPr lang="en-GB" dirty="0">
              <a:latin typeface="VAGRounded BT" pitchFamily="34" charset="0"/>
            </a:endParaRPr>
          </a:p>
          <a:p>
            <a:pPr marL="280987" indent="-285750">
              <a:buFont typeface="Arial" pitchFamily="34" charset="0"/>
              <a:buChar char="•"/>
            </a:pPr>
            <a:endParaRPr lang="en-GB" dirty="0" smtClean="0">
              <a:latin typeface="VAGRounded BT" pitchFamily="34" charset="0"/>
            </a:endParaRPr>
          </a:p>
          <a:p>
            <a:pPr marL="280987" indent="-285750">
              <a:buFontTx/>
              <a:buChar char="-"/>
            </a:pPr>
            <a:r>
              <a:rPr lang="en-GB" dirty="0" smtClean="0">
                <a:latin typeface="VAGRounded BT" pitchFamily="34" charset="0"/>
              </a:rPr>
              <a:t>Only after stabilization/ solidification </a:t>
            </a:r>
          </a:p>
          <a:p>
            <a:pPr marL="280987" indent="-285750">
              <a:buFontTx/>
              <a:buChar char="-"/>
            </a:pPr>
            <a:r>
              <a:rPr lang="en-GB" dirty="0" smtClean="0">
                <a:latin typeface="VAGRounded BT" pitchFamily="34" charset="0"/>
              </a:rPr>
              <a:t>Only if waste acceptance criteria are met  (e.g. leaching limit)</a:t>
            </a:r>
          </a:p>
          <a:p>
            <a:pPr marL="280987" indent="-285750">
              <a:buFontTx/>
              <a:buChar char="-"/>
            </a:pPr>
            <a:r>
              <a:rPr lang="en-GB" dirty="0" smtClean="0">
                <a:latin typeface="VAGRounded BT" pitchFamily="34" charset="0"/>
              </a:rPr>
              <a:t>In some countries not allowed  for waste with high Hg content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8A8F20-EC73-4D1A-9D86-04A6B534056C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  <p:pic>
        <p:nvPicPr>
          <p:cNvPr id="8" name="Picture 8" descr="Hazardous Waste Landfill Lin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828" y="1429375"/>
            <a:ext cx="4635297" cy="2703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733177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4475" y="581025"/>
            <a:ext cx="7664450" cy="831751"/>
          </a:xfrm>
        </p:spPr>
        <p:txBody>
          <a:bodyPr/>
          <a:lstStyle/>
          <a:p>
            <a:r>
              <a:rPr lang="en-GB" sz="2400" dirty="0" smtClean="0">
                <a:latin typeface="VAGRounded BT" pitchFamily="34" charset="0"/>
              </a:rPr>
              <a:t>Specially engineered landfills III</a:t>
            </a:r>
            <a:br>
              <a:rPr lang="en-GB" sz="2400" dirty="0" smtClean="0">
                <a:latin typeface="VAGRounded BT" pitchFamily="34" charset="0"/>
              </a:rPr>
            </a:br>
            <a:r>
              <a:rPr lang="en-GB" sz="2400" dirty="0" smtClean="0">
                <a:latin typeface="VAGRounded BT" pitchFamily="34" charset="0"/>
              </a:rPr>
              <a:t>Opportunities and challenges</a:t>
            </a:r>
            <a:endParaRPr lang="en-GB" sz="2400" dirty="0">
              <a:latin typeface="VAGRounded BT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250824" y="6626225"/>
            <a:ext cx="8065591" cy="231775"/>
          </a:xfrm>
        </p:spPr>
        <p:txBody>
          <a:bodyPr/>
          <a:lstStyle/>
          <a:p>
            <a:pPr>
              <a:defRPr/>
            </a:pPr>
            <a:endParaRPr lang="en-GB" dirty="0">
              <a:latin typeface="VAGRounded BT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0837E5-07DA-49C3-AFFB-A93891CCA741}" type="slidenum">
              <a:rPr lang="en-GB" smtClean="0">
                <a:latin typeface="VAGRounded BT" pitchFamily="34" charset="0"/>
              </a:rPr>
              <a:pPr>
                <a:defRPr/>
              </a:pPr>
              <a:t>16</a:t>
            </a:fld>
            <a:endParaRPr lang="en-GB">
              <a:latin typeface="VAGRounded BT" pitchFamily="34" charset="0"/>
            </a:endParaRPr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251520" y="1816890"/>
            <a:ext cx="8634798" cy="5041110"/>
          </a:xfrm>
        </p:spPr>
        <p:txBody>
          <a:bodyPr/>
          <a:lstStyle/>
          <a:p>
            <a:endParaRPr lang="de-DE" dirty="0" smtClean="0">
              <a:latin typeface="VAGRounded BT"/>
            </a:endParaRPr>
          </a:p>
        </p:txBody>
      </p:sp>
      <p:sp>
        <p:nvSpPr>
          <p:cNvPr id="8" name="Inhaltsplatzhalter 2"/>
          <p:cNvSpPr txBox="1">
            <a:spLocks/>
          </p:cNvSpPr>
          <p:nvPr/>
        </p:nvSpPr>
        <p:spPr bwMode="auto">
          <a:xfrm>
            <a:off x="251520" y="1844824"/>
            <a:ext cx="4102588" cy="36004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-476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AGRounded BT"/>
                <a:ea typeface="+mn-ea"/>
                <a:cs typeface="Arial" pitchFamily="34" charset="0"/>
              </a:rPr>
              <a:t>Opportunities</a:t>
            </a:r>
            <a:b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AGRounded BT"/>
                <a:ea typeface="+mn-ea"/>
                <a:cs typeface="Arial" pitchFamily="34" charset="0"/>
              </a:rPr>
            </a:b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AGRounded BT"/>
              <a:ea typeface="+mn-ea"/>
              <a:cs typeface="Arial" pitchFamily="34" charset="0"/>
            </a:endParaRPr>
          </a:p>
          <a:p>
            <a:pPr marL="271463" marR="0" lvl="0" indent="-276225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lang="en-GB" dirty="0" smtClean="0">
                <a:latin typeface="VAGRounded BT"/>
                <a:cs typeface="Arial" pitchFamily="34" charset="0"/>
              </a:rPr>
              <a:t>Well established concept, already present in many developing countries</a:t>
            </a:r>
          </a:p>
          <a:p>
            <a:pPr marL="271463" marR="0" lvl="0" indent="-276225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lang="en-GB" dirty="0" smtClean="0">
                <a:latin typeface="VAGRounded BT"/>
                <a:cs typeface="Arial" pitchFamily="34" charset="0"/>
              </a:rPr>
              <a:t>Relatively low costs </a:t>
            </a:r>
          </a:p>
          <a:p>
            <a:pPr marL="271463" marR="0" lvl="0" indent="-276225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AGRounded BT"/>
              <a:ea typeface="+mn-ea"/>
              <a:cs typeface="Arial" pitchFamily="34" charset="0"/>
            </a:endParaRPr>
          </a:p>
        </p:txBody>
      </p:sp>
      <p:sp>
        <p:nvSpPr>
          <p:cNvPr id="9" name="Inhaltsplatzhalter 2"/>
          <p:cNvSpPr txBox="1">
            <a:spLocks/>
          </p:cNvSpPr>
          <p:nvPr/>
        </p:nvSpPr>
        <p:spPr bwMode="auto">
          <a:xfrm>
            <a:off x="4570132" y="1844824"/>
            <a:ext cx="4102588" cy="36004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-476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AGRounded BT"/>
                <a:ea typeface="+mn-ea"/>
                <a:cs typeface="Arial" pitchFamily="34" charset="0"/>
              </a:rPr>
              <a:t>Challenges</a:t>
            </a:r>
            <a:b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AGRounded BT"/>
                <a:ea typeface="+mn-ea"/>
                <a:cs typeface="Arial" pitchFamily="34" charset="0"/>
              </a:rPr>
            </a:b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AGRounded BT"/>
              <a:ea typeface="+mn-ea"/>
              <a:cs typeface="Arial" pitchFamily="34" charset="0"/>
            </a:endParaRPr>
          </a:p>
          <a:p>
            <a:pPr marL="271463" marR="0" lvl="0" indent="-276225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lang="en-GB" dirty="0" smtClean="0">
                <a:latin typeface="VAGRounded BT"/>
                <a:cs typeface="Arial" pitchFamily="34" charset="0"/>
              </a:rPr>
              <a:t>Safety may only predicted for some tens of years</a:t>
            </a:r>
          </a:p>
          <a:p>
            <a:pPr marL="271463" marR="0" lvl="0" indent="-276225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AGRounded BT"/>
                <a:ea typeface="+mn-ea"/>
                <a:cs typeface="Arial" pitchFamily="34" charset="0"/>
              </a:rPr>
              <a:t>Mercury</a:t>
            </a:r>
            <a:r>
              <a:rPr kumimoji="0" lang="en-GB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AGRounded BT"/>
                <a:ea typeface="+mn-ea"/>
                <a:cs typeface="Arial" pitchFamily="34" charset="0"/>
              </a:rPr>
              <a:t> </a:t>
            </a:r>
            <a:r>
              <a:rPr kumimoji="0" lang="en-GB" sz="1800" b="0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VAGRounded BT"/>
                <a:ea typeface="+mn-ea"/>
                <a:cs typeface="Arial" pitchFamily="34" charset="0"/>
              </a:rPr>
              <a:t>sulfide</a:t>
            </a:r>
            <a:r>
              <a:rPr kumimoji="0" lang="en-GB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AGRounded BT"/>
                <a:ea typeface="+mn-ea"/>
                <a:cs typeface="Arial" pitchFamily="34" charset="0"/>
              </a:rPr>
              <a:t> not thermodynamically stable in above ground landfills (oxidation, formation of elemental mercury)</a:t>
            </a:r>
          </a:p>
          <a:p>
            <a:pPr marL="271463" marR="0" lvl="0" indent="-276225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lang="en-GB" baseline="0" dirty="0" smtClean="0">
                <a:latin typeface="VAGRounded BT"/>
                <a:cs typeface="Arial" pitchFamily="34" charset="0"/>
              </a:rPr>
              <a:t>Present landfills may become future source</a:t>
            </a:r>
            <a:r>
              <a:rPr lang="en-GB" dirty="0" smtClean="0">
                <a:latin typeface="VAGRounded BT"/>
                <a:cs typeface="Arial" pitchFamily="34" charset="0"/>
              </a:rPr>
              <a:t> of releases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AGRounded BT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16867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dirty="0" err="1" smtClean="0">
                <a:latin typeface="VAGRounded BT" pitchFamily="34" charset="0"/>
              </a:rPr>
              <a:t>Deep</a:t>
            </a:r>
            <a:r>
              <a:rPr lang="de-DE" sz="2400" dirty="0" smtClean="0">
                <a:latin typeface="VAGRounded BT" pitchFamily="34" charset="0"/>
              </a:rPr>
              <a:t> </a:t>
            </a:r>
            <a:r>
              <a:rPr lang="de-DE" sz="2400" dirty="0" err="1" smtClean="0">
                <a:latin typeface="VAGRounded BT" pitchFamily="34" charset="0"/>
              </a:rPr>
              <a:t>Well</a:t>
            </a:r>
            <a:r>
              <a:rPr lang="de-DE" sz="2400" dirty="0" smtClean="0">
                <a:latin typeface="VAGRounded BT" pitchFamily="34" charset="0"/>
              </a:rPr>
              <a:t> </a:t>
            </a:r>
            <a:r>
              <a:rPr lang="de-DE" sz="2400" dirty="0" err="1" smtClean="0">
                <a:latin typeface="VAGRounded BT" pitchFamily="34" charset="0"/>
              </a:rPr>
              <a:t>Injection</a:t>
            </a:r>
            <a:r>
              <a:rPr lang="de-DE" sz="2400" dirty="0" smtClean="0">
                <a:latin typeface="VAGRounded BT" pitchFamily="34" charset="0"/>
              </a:rPr>
              <a:t> </a:t>
            </a:r>
            <a:r>
              <a:rPr lang="de-DE" sz="2400" dirty="0" err="1" smtClean="0">
                <a:latin typeface="VAGRounded BT" pitchFamily="34" charset="0"/>
              </a:rPr>
              <a:t>of</a:t>
            </a:r>
            <a:r>
              <a:rPr lang="de-DE" sz="2400" dirty="0" smtClean="0">
                <a:latin typeface="VAGRounded BT" pitchFamily="34" charset="0"/>
              </a:rPr>
              <a:t> </a:t>
            </a:r>
            <a:r>
              <a:rPr lang="de-DE" sz="2400" dirty="0" err="1" smtClean="0">
                <a:latin typeface="VAGRounded BT" pitchFamily="34" charset="0"/>
              </a:rPr>
              <a:t>waste</a:t>
            </a:r>
            <a:r>
              <a:rPr lang="de-DE" sz="2400" dirty="0" smtClean="0">
                <a:latin typeface="VAGRounded BT" pitchFamily="34" charset="0"/>
              </a:rPr>
              <a:t> I</a:t>
            </a:r>
            <a:endParaRPr lang="de-DE" sz="2400" dirty="0">
              <a:latin typeface="VAGRounded BT" pitchFamily="34" charset="0"/>
            </a:endParaRPr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645" y="1340768"/>
            <a:ext cx="3861256" cy="3014489"/>
          </a:xfrm>
        </p:spPr>
      </p:pic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8A8F20-EC73-4D1A-9D86-04A6B534056C}" type="slidenum">
              <a:rPr lang="de-DE" smtClean="0"/>
              <a:pPr>
                <a:defRPr/>
              </a:pPr>
              <a:t>17</a:t>
            </a:fld>
            <a:endParaRPr lang="de-DE" dirty="0"/>
          </a:p>
        </p:txBody>
      </p:sp>
      <p:pic>
        <p:nvPicPr>
          <p:cNvPr id="2050" name="Picture 2" descr="http://images.pennwellnet.com/ogj/images/ogj2/9636jnth1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025" y="4365104"/>
            <a:ext cx="3569821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Inhaltsplatzhalter 2"/>
          <p:cNvSpPr txBox="1">
            <a:spLocks/>
          </p:cNvSpPr>
          <p:nvPr/>
        </p:nvSpPr>
        <p:spPr bwMode="auto">
          <a:xfrm>
            <a:off x="4860032" y="1412776"/>
            <a:ext cx="4283968" cy="5041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-4763" algn="l" rtl="0" eaLnBrk="0" fontAlgn="base" hangingPunct="0"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None/>
              <a:defRPr lang="de-DE"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179388" indent="-179388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95B3D7"/>
              </a:buClr>
              <a:buFont typeface="Wingdings" pitchFamily="2" charset="2"/>
              <a:buChar char="§"/>
              <a:defRPr lang="de-DE" kern="12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431800" indent="-179388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95B3D7"/>
              </a:buClr>
              <a:buFont typeface="Arial" pitchFamily="34" charset="0"/>
              <a:buChar char="•"/>
              <a:defRPr lang="de-DE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682625" indent="-179388" algn="l" rtl="0" eaLnBrk="0" fontAlgn="base" hangingPunct="0">
              <a:spcBef>
                <a:spcPts val="600"/>
              </a:spcBef>
              <a:spcAft>
                <a:spcPct val="0"/>
              </a:spcAft>
              <a:buFont typeface="Symbol" pitchFamily="18" charset="2"/>
              <a:buChar char="-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0987" indent="-285750">
              <a:buFont typeface="Arial" pitchFamily="34" charset="0"/>
              <a:buChar char="•"/>
            </a:pPr>
            <a:r>
              <a:rPr lang="en-US" dirty="0" smtClean="0">
                <a:latin typeface="VAGRounded BT" pitchFamily="34" charset="0"/>
              </a:rPr>
              <a:t>Injection of liquid or </a:t>
            </a:r>
            <a:r>
              <a:rPr lang="en-US" dirty="0" err="1" smtClean="0">
                <a:latin typeface="VAGRounded BT" pitchFamily="34" charset="0"/>
              </a:rPr>
              <a:t>liquified</a:t>
            </a:r>
            <a:r>
              <a:rPr lang="en-US" dirty="0" smtClean="0">
                <a:latin typeface="VAGRounded BT" pitchFamily="34" charset="0"/>
              </a:rPr>
              <a:t> waste into deep geological formations</a:t>
            </a:r>
          </a:p>
          <a:p>
            <a:pPr marL="280987" indent="-285750">
              <a:buFont typeface="Arial" pitchFamily="34" charset="0"/>
              <a:buChar char="•"/>
            </a:pPr>
            <a:endParaRPr lang="en-US" dirty="0" smtClean="0">
              <a:latin typeface="VAGRounded BT" pitchFamily="34" charset="0"/>
            </a:endParaRPr>
          </a:p>
          <a:p>
            <a:pPr marL="280987" indent="-285750">
              <a:buFont typeface="Arial" pitchFamily="34" charset="0"/>
              <a:buChar char="•"/>
            </a:pPr>
            <a:r>
              <a:rPr lang="en-US" dirty="0" smtClean="0">
                <a:latin typeface="VAGRounded BT" pitchFamily="34" charset="0"/>
              </a:rPr>
              <a:t>Formations shall have no connection to higher groundwater levels &gt;10.000 y.</a:t>
            </a:r>
          </a:p>
          <a:p>
            <a:pPr marL="280987" indent="-285750">
              <a:buFont typeface="Arial" pitchFamily="34" charset="0"/>
              <a:buChar char="•"/>
            </a:pPr>
            <a:endParaRPr lang="en-US" dirty="0" smtClean="0">
              <a:latin typeface="VAGRounded BT" pitchFamily="34" charset="0"/>
            </a:endParaRPr>
          </a:p>
          <a:p>
            <a:pPr marL="280987" indent="-285750">
              <a:buFont typeface="Arial" pitchFamily="34" charset="0"/>
              <a:buChar char="•"/>
            </a:pPr>
            <a:r>
              <a:rPr lang="en-US" dirty="0">
                <a:latin typeface="VAGRounded BT" pitchFamily="34" charset="0"/>
              </a:rPr>
              <a:t>Use of existing wells </a:t>
            </a:r>
          </a:p>
          <a:p>
            <a:pPr marL="460375" lvl="1" indent="-285750">
              <a:buFont typeface="Arial" pitchFamily="34" charset="0"/>
              <a:buChar char="•"/>
            </a:pPr>
            <a:r>
              <a:rPr lang="en-US" dirty="0">
                <a:latin typeface="VAGRounded BT" pitchFamily="34" charset="0"/>
              </a:rPr>
              <a:t>depleted oil/ gas deposits</a:t>
            </a:r>
          </a:p>
          <a:p>
            <a:pPr marL="460375" lvl="1" indent="-285750">
              <a:buFont typeface="Arial" pitchFamily="34" charset="0"/>
              <a:buChar char="•"/>
            </a:pPr>
            <a:r>
              <a:rPr lang="en-US" dirty="0">
                <a:latin typeface="VAGRounded BT" pitchFamily="34" charset="0"/>
              </a:rPr>
              <a:t>Salt caverns</a:t>
            </a:r>
          </a:p>
          <a:p>
            <a:pPr marL="280987" indent="-285750">
              <a:buFont typeface="Arial" pitchFamily="34" charset="0"/>
              <a:buChar char="•"/>
            </a:pPr>
            <a:r>
              <a:rPr lang="en-US" dirty="0">
                <a:latin typeface="VAGRounded BT" pitchFamily="34" charset="0"/>
              </a:rPr>
              <a:t>Newly drilled wells</a:t>
            </a:r>
          </a:p>
          <a:p>
            <a:pPr marL="280987" indent="-285750">
              <a:buFont typeface="Arial" pitchFamily="34" charset="0"/>
              <a:buChar char="•"/>
            </a:pPr>
            <a:endParaRPr lang="en-US" dirty="0">
              <a:latin typeface="VAGRounded BT" pitchFamily="34" charset="0"/>
            </a:endParaRPr>
          </a:p>
          <a:p>
            <a:pPr marL="280987" indent="-285750">
              <a:buFont typeface="Arial" pitchFamily="34" charset="0"/>
              <a:buChar char="•"/>
            </a:pPr>
            <a:endParaRPr lang="en-US" dirty="0">
              <a:latin typeface="VAGRounded BT" pitchFamily="34" charset="0"/>
            </a:endParaRPr>
          </a:p>
          <a:p>
            <a:endParaRPr lang="en-US" dirty="0">
              <a:latin typeface="VAGRounded B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5294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dirty="0" err="1" smtClean="0">
                <a:latin typeface="VAGRounded BT" pitchFamily="34" charset="0"/>
              </a:rPr>
              <a:t>Deep</a:t>
            </a:r>
            <a:r>
              <a:rPr lang="de-DE" sz="2400" dirty="0" smtClean="0">
                <a:latin typeface="VAGRounded BT" pitchFamily="34" charset="0"/>
              </a:rPr>
              <a:t> </a:t>
            </a:r>
            <a:r>
              <a:rPr lang="de-DE" sz="2400" dirty="0" err="1" smtClean="0">
                <a:latin typeface="VAGRounded BT" pitchFamily="34" charset="0"/>
              </a:rPr>
              <a:t>Well</a:t>
            </a:r>
            <a:r>
              <a:rPr lang="de-DE" sz="2400" dirty="0" smtClean="0">
                <a:latin typeface="VAGRounded BT" pitchFamily="34" charset="0"/>
              </a:rPr>
              <a:t> </a:t>
            </a:r>
            <a:r>
              <a:rPr lang="de-DE" sz="2400" dirty="0" err="1" smtClean="0">
                <a:latin typeface="VAGRounded BT" pitchFamily="34" charset="0"/>
              </a:rPr>
              <a:t>Injection</a:t>
            </a:r>
            <a:r>
              <a:rPr lang="de-DE" sz="2400" dirty="0" smtClean="0">
                <a:latin typeface="VAGRounded BT" pitchFamily="34" charset="0"/>
              </a:rPr>
              <a:t> </a:t>
            </a:r>
            <a:r>
              <a:rPr lang="de-DE" sz="2400" dirty="0" err="1" smtClean="0">
                <a:latin typeface="VAGRounded BT" pitchFamily="34" charset="0"/>
              </a:rPr>
              <a:t>of</a:t>
            </a:r>
            <a:r>
              <a:rPr lang="de-DE" sz="2400" dirty="0" smtClean="0">
                <a:latin typeface="VAGRounded BT" pitchFamily="34" charset="0"/>
              </a:rPr>
              <a:t> </a:t>
            </a:r>
            <a:r>
              <a:rPr lang="de-DE" sz="2400" dirty="0" err="1" smtClean="0">
                <a:latin typeface="VAGRounded BT" pitchFamily="34" charset="0"/>
              </a:rPr>
              <a:t>waste</a:t>
            </a:r>
            <a:r>
              <a:rPr lang="de-DE" sz="2400" dirty="0" smtClean="0">
                <a:latin typeface="VAGRounded BT" pitchFamily="34" charset="0"/>
              </a:rPr>
              <a:t> II</a:t>
            </a:r>
            <a:endParaRPr lang="de-DE" sz="2400" dirty="0">
              <a:latin typeface="VAGRounded BT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8A8F20-EC73-4D1A-9D86-04A6B534056C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  <p:sp>
        <p:nvSpPr>
          <p:cNvPr id="8" name="Inhaltsplatzhalter 2"/>
          <p:cNvSpPr txBox="1">
            <a:spLocks/>
          </p:cNvSpPr>
          <p:nvPr/>
        </p:nvSpPr>
        <p:spPr bwMode="auto">
          <a:xfrm>
            <a:off x="4139952" y="1412776"/>
            <a:ext cx="4464496" cy="5041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-4763" algn="l" rtl="0" eaLnBrk="0" fontAlgn="base" hangingPunct="0"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None/>
              <a:defRPr lang="de-DE"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179388" indent="-179388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95B3D7"/>
              </a:buClr>
              <a:buFont typeface="Wingdings" pitchFamily="2" charset="2"/>
              <a:buChar char="§"/>
              <a:defRPr lang="de-DE" kern="12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431800" indent="-179388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95B3D7"/>
              </a:buClr>
              <a:buFont typeface="Arial" pitchFamily="34" charset="0"/>
              <a:buChar char="•"/>
              <a:defRPr lang="de-DE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682625" indent="-179388" algn="l" rtl="0" eaLnBrk="0" fontAlgn="base" hangingPunct="0">
              <a:spcBef>
                <a:spcPts val="600"/>
              </a:spcBef>
              <a:spcAft>
                <a:spcPct val="0"/>
              </a:spcAft>
              <a:buFont typeface="Symbol" pitchFamily="18" charset="2"/>
              <a:buChar char="-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0987" indent="-285750">
              <a:buFont typeface="Arial" pitchFamily="34" charset="0"/>
              <a:buChar char="•"/>
            </a:pPr>
            <a:endParaRPr lang="en-US" dirty="0" smtClean="0">
              <a:latin typeface="VAGRounded BT" pitchFamily="34" charset="0"/>
            </a:endParaRPr>
          </a:p>
          <a:p>
            <a:pPr marL="280987" indent="-285750">
              <a:buFont typeface="Arial" pitchFamily="34" charset="0"/>
              <a:buChar char="•"/>
            </a:pPr>
            <a:r>
              <a:rPr lang="en-US" dirty="0" smtClean="0">
                <a:latin typeface="VAGRounded BT" pitchFamily="34" charset="0"/>
              </a:rPr>
              <a:t>Typically </a:t>
            </a:r>
            <a:r>
              <a:rPr lang="en-US" dirty="0">
                <a:latin typeface="VAGRounded BT" pitchFamily="34" charset="0"/>
              </a:rPr>
              <a:t>used in the oil/gas industry, e.g. for Hg contaminated </a:t>
            </a:r>
            <a:r>
              <a:rPr lang="en-US" dirty="0" err="1" smtClean="0">
                <a:latin typeface="VAGRounded BT" pitchFamily="34" charset="0"/>
              </a:rPr>
              <a:t>sludges</a:t>
            </a:r>
            <a:endParaRPr lang="en-US" dirty="0" smtClean="0">
              <a:latin typeface="VAGRounded BT" pitchFamily="34" charset="0"/>
            </a:endParaRPr>
          </a:p>
          <a:p>
            <a:pPr marL="280987" indent="-285750">
              <a:buFont typeface="Arial" pitchFamily="34" charset="0"/>
              <a:buChar char="•"/>
            </a:pPr>
            <a:endParaRPr lang="en-US" dirty="0">
              <a:latin typeface="VAGRounded BT" pitchFamily="34" charset="0"/>
            </a:endParaRPr>
          </a:p>
          <a:p>
            <a:pPr marL="280987" indent="-285750">
              <a:buFont typeface="Arial" pitchFamily="34" charset="0"/>
              <a:buChar char="•"/>
            </a:pPr>
            <a:r>
              <a:rPr lang="en-US" dirty="0">
                <a:latin typeface="VAGRounded BT" pitchFamily="34" charset="0"/>
              </a:rPr>
              <a:t>Examples:  Thailand, Croatia</a:t>
            </a:r>
          </a:p>
          <a:p>
            <a:pPr marL="280987" indent="-285750">
              <a:buFont typeface="Arial" pitchFamily="34" charset="0"/>
              <a:buChar char="•"/>
            </a:pPr>
            <a:r>
              <a:rPr lang="en-US" dirty="0">
                <a:latin typeface="VAGRounded BT" pitchFamily="34" charset="0"/>
              </a:rPr>
              <a:t>In few countries used to dispose waste from other sources (chemical </a:t>
            </a:r>
            <a:r>
              <a:rPr lang="en-US" dirty="0" err="1">
                <a:latin typeface="VAGRounded BT" pitchFamily="34" charset="0"/>
              </a:rPr>
              <a:t>industy</a:t>
            </a:r>
            <a:r>
              <a:rPr lang="en-US" dirty="0">
                <a:latin typeface="VAGRounded BT" pitchFamily="34" charset="0"/>
              </a:rPr>
              <a:t>, CO</a:t>
            </a:r>
            <a:r>
              <a:rPr lang="en-US" baseline="-25000" dirty="0">
                <a:latin typeface="VAGRounded BT" pitchFamily="34" charset="0"/>
              </a:rPr>
              <a:t>2</a:t>
            </a:r>
            <a:r>
              <a:rPr lang="en-US" dirty="0">
                <a:latin typeface="VAGRounded BT" pitchFamily="34" charset="0"/>
              </a:rPr>
              <a:t>)</a:t>
            </a:r>
          </a:p>
          <a:p>
            <a:pPr marL="280987" indent="-285750">
              <a:buFont typeface="Arial" pitchFamily="34" charset="0"/>
              <a:buChar char="•"/>
            </a:pPr>
            <a:endParaRPr lang="en-US" dirty="0">
              <a:latin typeface="VAGRounded BT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028384" y="1260630"/>
            <a:ext cx="859802" cy="5041110"/>
          </a:xfrm>
        </p:spPr>
        <p:txBody>
          <a:bodyPr/>
          <a:lstStyle/>
          <a:p>
            <a:endParaRPr lang="de-DE" dirty="0"/>
          </a:p>
        </p:txBody>
      </p:sp>
      <p:pic>
        <p:nvPicPr>
          <p:cNvPr id="9" name="Picture 62" descr="Diagram of Injection Well"/>
          <p:cNvPicPr>
            <a:picLocks noChangeAspect="1" noChangeArrowheads="1"/>
          </p:cNvPicPr>
          <p:nvPr/>
        </p:nvPicPr>
        <p:blipFill>
          <a:blip r:embed="rId2" cstate="print"/>
          <a:srcRect l="38937" t="8946" b="6549"/>
          <a:stretch>
            <a:fillRect/>
          </a:stretch>
        </p:blipFill>
        <p:spPr bwMode="auto">
          <a:xfrm>
            <a:off x="899592" y="1700808"/>
            <a:ext cx="3138104" cy="3975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982929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4475" y="581025"/>
            <a:ext cx="7664450" cy="831751"/>
          </a:xfrm>
        </p:spPr>
        <p:txBody>
          <a:bodyPr/>
          <a:lstStyle/>
          <a:p>
            <a:r>
              <a:rPr lang="de-DE" sz="2400" dirty="0" err="1" smtClean="0">
                <a:latin typeface="VAGRounded BT" pitchFamily="34" charset="0"/>
              </a:rPr>
              <a:t>Deep</a:t>
            </a:r>
            <a:r>
              <a:rPr lang="de-DE" sz="2400" dirty="0" smtClean="0">
                <a:latin typeface="VAGRounded BT" pitchFamily="34" charset="0"/>
              </a:rPr>
              <a:t> Well </a:t>
            </a:r>
            <a:r>
              <a:rPr lang="de-DE" sz="2400" dirty="0" err="1" smtClean="0">
                <a:latin typeface="VAGRounded BT" pitchFamily="34" charset="0"/>
              </a:rPr>
              <a:t>Injection</a:t>
            </a:r>
            <a:r>
              <a:rPr lang="de-DE" sz="2400" dirty="0" smtClean="0">
                <a:latin typeface="VAGRounded BT" pitchFamily="34" charset="0"/>
              </a:rPr>
              <a:t> </a:t>
            </a:r>
            <a:r>
              <a:rPr lang="de-DE" sz="2400" dirty="0" err="1" smtClean="0">
                <a:latin typeface="VAGRounded BT" pitchFamily="34" charset="0"/>
              </a:rPr>
              <a:t>of</a:t>
            </a:r>
            <a:r>
              <a:rPr lang="de-DE" sz="2400" dirty="0" smtClean="0">
                <a:latin typeface="VAGRounded BT" pitchFamily="34" charset="0"/>
              </a:rPr>
              <a:t> </a:t>
            </a:r>
            <a:r>
              <a:rPr lang="de-DE" sz="2400" dirty="0" err="1" smtClean="0">
                <a:latin typeface="VAGRounded BT" pitchFamily="34" charset="0"/>
              </a:rPr>
              <a:t>waste</a:t>
            </a:r>
            <a:r>
              <a:rPr lang="de-DE" sz="2400" dirty="0" smtClean="0">
                <a:latin typeface="VAGRounded BT" pitchFamily="34" charset="0"/>
              </a:rPr>
              <a:t> III</a:t>
            </a:r>
            <a:r>
              <a:rPr lang="en-GB" sz="2400" dirty="0" smtClean="0">
                <a:latin typeface="VAGRounded BT" pitchFamily="34" charset="0"/>
              </a:rPr>
              <a:t/>
            </a:r>
            <a:br>
              <a:rPr lang="en-GB" sz="2400" dirty="0" smtClean="0">
                <a:latin typeface="VAGRounded BT" pitchFamily="34" charset="0"/>
              </a:rPr>
            </a:br>
            <a:r>
              <a:rPr lang="en-GB" sz="2400" dirty="0" smtClean="0">
                <a:latin typeface="VAGRounded BT" pitchFamily="34" charset="0"/>
              </a:rPr>
              <a:t>Opportunities and challenges</a:t>
            </a:r>
            <a:endParaRPr lang="en-GB" sz="2400" dirty="0">
              <a:latin typeface="VAGRounded BT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250824" y="6626225"/>
            <a:ext cx="8065591" cy="231775"/>
          </a:xfrm>
        </p:spPr>
        <p:txBody>
          <a:bodyPr/>
          <a:lstStyle/>
          <a:p>
            <a:pPr>
              <a:defRPr/>
            </a:pPr>
            <a:endParaRPr lang="en-GB" dirty="0">
              <a:latin typeface="VAGRounded BT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0837E5-07DA-49C3-AFFB-A93891CCA741}" type="slidenum">
              <a:rPr lang="en-GB" smtClean="0">
                <a:latin typeface="VAGRounded BT" pitchFamily="34" charset="0"/>
              </a:rPr>
              <a:pPr>
                <a:defRPr/>
              </a:pPr>
              <a:t>19</a:t>
            </a:fld>
            <a:endParaRPr lang="en-GB">
              <a:latin typeface="VAGRounded BT" pitchFamily="34" charset="0"/>
            </a:endParaRPr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251520" y="1816890"/>
            <a:ext cx="8634798" cy="5041110"/>
          </a:xfrm>
        </p:spPr>
        <p:txBody>
          <a:bodyPr/>
          <a:lstStyle/>
          <a:p>
            <a:endParaRPr lang="de-DE" dirty="0" smtClean="0">
              <a:latin typeface="VAGRounded BT"/>
            </a:endParaRPr>
          </a:p>
        </p:txBody>
      </p:sp>
      <p:sp>
        <p:nvSpPr>
          <p:cNvPr id="8" name="Inhaltsplatzhalter 2"/>
          <p:cNvSpPr txBox="1">
            <a:spLocks/>
          </p:cNvSpPr>
          <p:nvPr/>
        </p:nvSpPr>
        <p:spPr bwMode="auto">
          <a:xfrm>
            <a:off x="251520" y="1844824"/>
            <a:ext cx="4102588" cy="36004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-476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AGRounded BT"/>
                <a:ea typeface="+mn-ea"/>
                <a:cs typeface="Arial" pitchFamily="34" charset="0"/>
              </a:rPr>
              <a:t>Opportunities</a:t>
            </a:r>
            <a:b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AGRounded BT"/>
                <a:ea typeface="+mn-ea"/>
                <a:cs typeface="Arial" pitchFamily="34" charset="0"/>
              </a:rPr>
            </a:b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AGRounded BT"/>
              <a:ea typeface="+mn-ea"/>
              <a:cs typeface="Arial" pitchFamily="34" charset="0"/>
            </a:endParaRPr>
          </a:p>
          <a:p>
            <a:pPr marL="271463" marR="0" lvl="0" indent="-276225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lang="en-GB" dirty="0" smtClean="0">
                <a:latin typeface="VAGRounded BT"/>
                <a:cs typeface="Arial" pitchFamily="34" charset="0"/>
              </a:rPr>
              <a:t>Well known concept in the oil &amp; gas industry for waste from this sector</a:t>
            </a:r>
          </a:p>
          <a:p>
            <a:pPr marL="271463" marR="0" lvl="0" indent="-276225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AGRounded BT"/>
              <a:ea typeface="+mn-ea"/>
              <a:cs typeface="Arial" pitchFamily="34" charset="0"/>
            </a:endParaRPr>
          </a:p>
        </p:txBody>
      </p:sp>
      <p:sp>
        <p:nvSpPr>
          <p:cNvPr id="9" name="Inhaltsplatzhalter 2"/>
          <p:cNvSpPr txBox="1">
            <a:spLocks/>
          </p:cNvSpPr>
          <p:nvPr/>
        </p:nvSpPr>
        <p:spPr bwMode="auto">
          <a:xfrm>
            <a:off x="4570132" y="1844824"/>
            <a:ext cx="4102588" cy="36004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-476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AGRounded BT"/>
                <a:ea typeface="+mn-ea"/>
                <a:cs typeface="Arial" pitchFamily="34" charset="0"/>
              </a:rPr>
              <a:t>Challenges</a:t>
            </a:r>
            <a:b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AGRounded BT"/>
                <a:ea typeface="+mn-ea"/>
                <a:cs typeface="Arial" pitchFamily="34" charset="0"/>
              </a:rPr>
            </a:b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AGRounded BT"/>
              <a:ea typeface="+mn-ea"/>
              <a:cs typeface="Arial" pitchFamily="34" charset="0"/>
            </a:endParaRPr>
          </a:p>
          <a:p>
            <a:pPr marL="280987" indent="-285750">
              <a:buFont typeface="Arial" pitchFamily="34" charset="0"/>
              <a:buChar char="•"/>
            </a:pPr>
            <a:r>
              <a:rPr lang="en-US" dirty="0" smtClean="0">
                <a:latin typeface="VAGRounded BT" pitchFamily="34" charset="0"/>
              </a:rPr>
              <a:t>Typically not used for waste from other sources</a:t>
            </a:r>
          </a:p>
          <a:p>
            <a:pPr marL="280987" indent="-285750">
              <a:buFont typeface="Arial" pitchFamily="34" charset="0"/>
              <a:buChar char="•"/>
            </a:pPr>
            <a:endParaRPr lang="en-US" dirty="0" smtClean="0">
              <a:latin typeface="VAGRounded BT" pitchFamily="34" charset="0"/>
            </a:endParaRPr>
          </a:p>
          <a:p>
            <a:pPr marL="280987" indent="-285750">
              <a:buFont typeface="Arial" pitchFamily="34" charset="0"/>
              <a:buChar char="•"/>
            </a:pPr>
            <a:r>
              <a:rPr lang="en-US" dirty="0" smtClean="0">
                <a:latin typeface="VAGRounded BT" pitchFamily="34" charset="0"/>
              </a:rPr>
              <a:t>Requires careful well construction and sealing to avoid contamination of higher groundwater levels during or after operation</a:t>
            </a:r>
          </a:p>
          <a:p>
            <a:pPr marL="280987" indent="-285750">
              <a:buFont typeface="Arial" pitchFamily="34" charset="0"/>
              <a:buChar char="•"/>
            </a:pPr>
            <a:endParaRPr lang="en-US" dirty="0" smtClean="0">
              <a:latin typeface="VAGRounded BT" pitchFamily="34" charset="0"/>
            </a:endParaRPr>
          </a:p>
          <a:p>
            <a:pPr marL="280987" indent="-285750">
              <a:buFont typeface="Arial" pitchFamily="34" charset="0"/>
              <a:buChar char="•"/>
            </a:pPr>
            <a:r>
              <a:rPr lang="en-US" dirty="0" smtClean="0">
                <a:latin typeface="VAGRounded BT" pitchFamily="34" charset="0"/>
              </a:rPr>
              <a:t>No control after injection, retrieval technically impossible</a:t>
            </a:r>
          </a:p>
          <a:p>
            <a:pPr marL="280987" indent="-285750">
              <a:buFont typeface="Arial" pitchFamily="34" charset="0"/>
              <a:buChar char="•"/>
            </a:pPr>
            <a:endParaRPr lang="en-US" dirty="0" smtClean="0">
              <a:latin typeface="VAGRounded BT" pitchFamily="34" charset="0"/>
            </a:endParaRPr>
          </a:p>
          <a:p>
            <a:pPr marL="280987" indent="-285750">
              <a:buFont typeface="Arial" pitchFamily="34" charset="0"/>
              <a:buChar char="•"/>
            </a:pPr>
            <a:endParaRPr lang="en-US" dirty="0" smtClean="0">
              <a:latin typeface="VAGRounded B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16867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Diagramm 26"/>
          <p:cNvGraphicFramePr/>
          <p:nvPr/>
        </p:nvGraphicFramePr>
        <p:xfrm>
          <a:off x="467544" y="1124744"/>
          <a:ext cx="5472608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Rechteck 13"/>
          <p:cNvSpPr/>
          <p:nvPr/>
        </p:nvSpPr>
        <p:spPr>
          <a:xfrm>
            <a:off x="827584" y="1340768"/>
            <a:ext cx="1728192" cy="44644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latin typeface="VAGRounded BT"/>
              </a:rPr>
              <a:t>National/ regional </a:t>
            </a:r>
            <a:r>
              <a:rPr lang="de-DE" sz="1600" dirty="0" err="1" smtClean="0">
                <a:latin typeface="VAGRounded BT"/>
              </a:rPr>
              <a:t>mercury</a:t>
            </a:r>
            <a:r>
              <a:rPr lang="de-DE" sz="1600" dirty="0" smtClean="0">
                <a:latin typeface="VAGRounded BT"/>
              </a:rPr>
              <a:t> </a:t>
            </a:r>
            <a:r>
              <a:rPr lang="de-DE" sz="1600" dirty="0" err="1" smtClean="0">
                <a:latin typeface="VAGRounded BT"/>
              </a:rPr>
              <a:t>supply</a:t>
            </a:r>
            <a:r>
              <a:rPr lang="de-DE" sz="1600" dirty="0" smtClean="0">
                <a:latin typeface="VAGRounded BT"/>
              </a:rPr>
              <a:t/>
            </a:r>
            <a:br>
              <a:rPr lang="de-DE" sz="1600" dirty="0" smtClean="0">
                <a:latin typeface="VAGRounded BT"/>
              </a:rPr>
            </a:br>
            <a:r>
              <a:rPr lang="de-DE" sz="1600" dirty="0" smtClean="0">
                <a:latin typeface="VAGRounded BT"/>
              </a:rPr>
              <a:t/>
            </a:r>
            <a:br>
              <a:rPr lang="de-DE" sz="1600" dirty="0" smtClean="0">
                <a:latin typeface="VAGRounded BT"/>
              </a:rPr>
            </a:br>
            <a:r>
              <a:rPr lang="de-DE" sz="1600" dirty="0" smtClean="0">
                <a:latin typeface="VAGRounded BT"/>
              </a:rPr>
              <a:t/>
            </a:r>
            <a:br>
              <a:rPr lang="de-DE" sz="1600" dirty="0" smtClean="0">
                <a:latin typeface="VAGRounded BT"/>
              </a:rPr>
            </a:br>
            <a:endParaRPr lang="de-DE" sz="1600" dirty="0">
              <a:latin typeface="VAGRounded BT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dirty="0" err="1" smtClean="0">
                <a:latin typeface="VAGRounded BT"/>
              </a:rPr>
              <a:t>What</a:t>
            </a:r>
            <a:r>
              <a:rPr lang="de-DE" sz="2400" dirty="0" smtClean="0">
                <a:latin typeface="VAGRounded BT"/>
              </a:rPr>
              <a:t> </a:t>
            </a:r>
            <a:r>
              <a:rPr lang="de-DE" sz="2400" dirty="0" err="1" smtClean="0">
                <a:latin typeface="VAGRounded BT"/>
              </a:rPr>
              <a:t>is</a:t>
            </a:r>
            <a:r>
              <a:rPr lang="de-DE" sz="2400" dirty="0" smtClean="0">
                <a:latin typeface="VAGRounded BT"/>
              </a:rPr>
              <a:t> Surplus Mercury?</a:t>
            </a:r>
            <a:endParaRPr lang="de-DE" sz="2400" dirty="0">
              <a:latin typeface="VAGRounded BT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97BFC54D-CA07-4A07-AEF9-FEADE7FFF69B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  <p:cxnSp>
        <p:nvCxnSpPr>
          <p:cNvPr id="19" name="Gerade Verbindung 18"/>
          <p:cNvCxnSpPr/>
          <p:nvPr/>
        </p:nvCxnSpPr>
        <p:spPr>
          <a:xfrm>
            <a:off x="2627784" y="5805264"/>
            <a:ext cx="15121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/>
          <p:cNvCxnSpPr/>
          <p:nvPr/>
        </p:nvCxnSpPr>
        <p:spPr>
          <a:xfrm>
            <a:off x="2971477" y="3573016"/>
            <a:ext cx="2592288" cy="0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uppieren 9"/>
          <p:cNvGrpSpPr/>
          <p:nvPr/>
        </p:nvGrpSpPr>
        <p:grpSpPr>
          <a:xfrm>
            <a:off x="5148064" y="1340768"/>
            <a:ext cx="2952328" cy="2160240"/>
            <a:chOff x="5148064" y="1340768"/>
            <a:chExt cx="2952328" cy="2160240"/>
          </a:xfrm>
        </p:grpSpPr>
        <p:sp>
          <p:nvSpPr>
            <p:cNvPr id="34" name="Rechteck 33"/>
            <p:cNvSpPr/>
            <p:nvPr/>
          </p:nvSpPr>
          <p:spPr>
            <a:xfrm>
              <a:off x="6372200" y="1340768"/>
              <a:ext cx="1728192" cy="216024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 smtClean="0">
                  <a:latin typeface="VAGRounded BT"/>
                </a:rPr>
                <a:t>Need </a:t>
              </a:r>
              <a:r>
                <a:rPr lang="de-DE" sz="1600" dirty="0" err="1" smtClean="0">
                  <a:latin typeface="VAGRounded BT"/>
                </a:rPr>
                <a:t>to</a:t>
              </a:r>
              <a:r>
                <a:rPr lang="de-DE" sz="1600" dirty="0" smtClean="0">
                  <a:latin typeface="VAGRounded BT"/>
                </a:rPr>
                <a:t> manage </a:t>
              </a:r>
              <a:br>
                <a:rPr lang="de-DE" sz="1600" dirty="0" smtClean="0">
                  <a:latin typeface="VAGRounded BT"/>
                </a:rPr>
              </a:br>
              <a:r>
                <a:rPr lang="de-DE" sz="1600" dirty="0" err="1" smtClean="0">
                  <a:latin typeface="VAGRounded BT"/>
                </a:rPr>
                <a:t>surplus</a:t>
              </a:r>
              <a:r>
                <a:rPr lang="de-DE" sz="1600" dirty="0" smtClean="0">
                  <a:latin typeface="VAGRounded BT"/>
                </a:rPr>
                <a:t> </a:t>
              </a:r>
              <a:r>
                <a:rPr lang="de-DE" sz="1600" dirty="0" err="1" smtClean="0">
                  <a:latin typeface="VAGRounded BT"/>
                </a:rPr>
                <a:t>mercury</a:t>
              </a:r>
              <a:r>
                <a:rPr lang="de-DE" sz="1600" dirty="0" smtClean="0">
                  <a:latin typeface="VAGRounded BT"/>
                </a:rPr>
                <a:t> </a:t>
              </a:r>
              <a:br>
                <a:rPr lang="de-DE" sz="1600" dirty="0" smtClean="0">
                  <a:latin typeface="VAGRounded BT"/>
                </a:rPr>
              </a:br>
              <a:r>
                <a:rPr lang="de-DE" sz="1600" dirty="0" smtClean="0">
                  <a:latin typeface="VAGRounded BT"/>
                </a:rPr>
                <a:t/>
              </a:r>
              <a:br>
                <a:rPr lang="de-DE" sz="1600" dirty="0" smtClean="0">
                  <a:latin typeface="VAGRounded BT"/>
                </a:rPr>
              </a:br>
              <a:r>
                <a:rPr lang="de-DE" sz="1600" dirty="0" smtClean="0">
                  <a:latin typeface="VAGRounded BT"/>
                  <a:sym typeface="Wingdings" pitchFamily="2" charset="2"/>
                </a:rPr>
                <a:t> </a:t>
              </a:r>
              <a:r>
                <a:rPr lang="de-DE" sz="1600" dirty="0" err="1" smtClean="0">
                  <a:latin typeface="VAGRounded BT"/>
                </a:rPr>
                <a:t>storage</a:t>
              </a:r>
              <a:r>
                <a:rPr lang="de-DE" sz="1600" dirty="0" smtClean="0">
                  <a:latin typeface="VAGRounded BT"/>
                </a:rPr>
                <a:t/>
              </a:r>
              <a:br>
                <a:rPr lang="de-DE" sz="1600" dirty="0" smtClean="0">
                  <a:latin typeface="VAGRounded BT"/>
                </a:rPr>
              </a:br>
              <a:r>
                <a:rPr lang="de-DE" sz="1600" dirty="0" smtClean="0">
                  <a:latin typeface="VAGRounded BT"/>
                  <a:sym typeface="Wingdings" pitchFamily="2" charset="2"/>
                </a:rPr>
                <a:t> </a:t>
              </a:r>
              <a:r>
                <a:rPr lang="de-DE" sz="1600" dirty="0" err="1" smtClean="0">
                  <a:latin typeface="VAGRounded BT"/>
                </a:rPr>
                <a:t>disposal</a:t>
              </a:r>
              <a:r>
                <a:rPr lang="de-DE" sz="1600" dirty="0" smtClean="0">
                  <a:latin typeface="VAGRounded BT"/>
                </a:rPr>
                <a:t> </a:t>
              </a:r>
              <a:br>
                <a:rPr lang="de-DE" sz="1600" dirty="0" smtClean="0">
                  <a:latin typeface="VAGRounded BT"/>
                </a:rPr>
              </a:br>
              <a:endParaRPr lang="de-DE" sz="1600" dirty="0">
                <a:latin typeface="VAGRounded BT"/>
              </a:endParaRPr>
            </a:p>
          </p:txBody>
        </p:sp>
        <p:cxnSp>
          <p:nvCxnSpPr>
            <p:cNvPr id="38" name="Gerade Verbindung mit Pfeil 37"/>
            <p:cNvCxnSpPr>
              <a:stCxn id="13" idx="3"/>
              <a:endCxn id="34" idx="1"/>
            </p:cNvCxnSpPr>
            <p:nvPr/>
          </p:nvCxnSpPr>
          <p:spPr>
            <a:xfrm flipV="1">
              <a:off x="5148064" y="2420888"/>
              <a:ext cx="1224136" cy="980"/>
            </a:xfrm>
            <a:prstGeom prst="straightConnector1">
              <a:avLst/>
            </a:prstGeom>
            <a:ln w="25400">
              <a:solidFill>
                <a:schemeClr val="accent2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uppieren 15"/>
          <p:cNvGrpSpPr/>
          <p:nvPr/>
        </p:nvGrpSpPr>
        <p:grpSpPr>
          <a:xfrm>
            <a:off x="2555776" y="3573016"/>
            <a:ext cx="2592288" cy="2232248"/>
            <a:chOff x="2555776" y="3573016"/>
            <a:chExt cx="2592288" cy="2232248"/>
          </a:xfrm>
        </p:grpSpPr>
        <p:sp>
          <p:nvSpPr>
            <p:cNvPr id="11" name="Rechteck 10"/>
            <p:cNvSpPr/>
            <p:nvPr/>
          </p:nvSpPr>
          <p:spPr>
            <a:xfrm>
              <a:off x="3419872" y="3573016"/>
              <a:ext cx="1728192" cy="22322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 smtClean="0">
                  <a:latin typeface="VAGRounded BT"/>
                </a:rPr>
                <a:t>National / regional </a:t>
              </a:r>
              <a:r>
                <a:rPr lang="de-DE" sz="1600" u="sng" dirty="0" err="1" smtClean="0">
                  <a:latin typeface="VAGRounded BT"/>
                </a:rPr>
                <a:t>demand</a:t>
              </a:r>
              <a:r>
                <a:rPr lang="de-DE" sz="1600" dirty="0" smtClean="0">
                  <a:latin typeface="VAGRounded BT"/>
                </a:rPr>
                <a:t> </a:t>
              </a:r>
              <a:r>
                <a:rPr lang="de-DE" sz="1600" dirty="0" err="1" smtClean="0">
                  <a:latin typeface="VAGRounded BT"/>
                </a:rPr>
                <a:t>for</a:t>
              </a:r>
              <a:r>
                <a:rPr lang="de-DE" sz="1600" dirty="0" smtClean="0">
                  <a:latin typeface="VAGRounded BT"/>
                </a:rPr>
                <a:t> </a:t>
              </a:r>
              <a:r>
                <a:rPr lang="de-DE" sz="1600" dirty="0" err="1" smtClean="0">
                  <a:latin typeface="VAGRounded BT"/>
                </a:rPr>
                <a:t>products</a:t>
              </a:r>
              <a:r>
                <a:rPr lang="de-DE" sz="1600" dirty="0" smtClean="0">
                  <a:latin typeface="VAGRounded BT"/>
                </a:rPr>
                <a:t> &amp; </a:t>
              </a:r>
              <a:r>
                <a:rPr lang="de-DE" sz="1600" dirty="0" err="1" smtClean="0">
                  <a:latin typeface="VAGRounded BT"/>
                </a:rPr>
                <a:t>proceses</a:t>
              </a:r>
              <a:r>
                <a:rPr lang="de-DE" sz="1600" dirty="0" smtClean="0">
                  <a:latin typeface="VAGRounded BT"/>
                </a:rPr>
                <a:t/>
              </a:r>
              <a:br>
                <a:rPr lang="de-DE" sz="1600" dirty="0" smtClean="0">
                  <a:latin typeface="VAGRounded BT"/>
                </a:rPr>
              </a:br>
              <a:r>
                <a:rPr lang="de-DE" sz="1600" dirty="0" smtClean="0">
                  <a:latin typeface="VAGRounded BT"/>
                </a:rPr>
                <a:t/>
              </a:r>
              <a:br>
                <a:rPr lang="de-DE" sz="1600" dirty="0" smtClean="0">
                  <a:latin typeface="VAGRounded BT"/>
                </a:rPr>
              </a:br>
              <a:endParaRPr lang="de-DE" sz="1600" dirty="0">
                <a:latin typeface="VAGRounded BT"/>
              </a:endParaRPr>
            </a:p>
          </p:txBody>
        </p:sp>
        <p:cxnSp>
          <p:nvCxnSpPr>
            <p:cNvPr id="32" name="Gerade Verbindung mit Pfeil 31"/>
            <p:cNvCxnSpPr/>
            <p:nvPr/>
          </p:nvCxnSpPr>
          <p:spPr>
            <a:xfrm>
              <a:off x="2555776" y="4653136"/>
              <a:ext cx="864096" cy="1588"/>
            </a:xfrm>
            <a:prstGeom prst="straightConnector1">
              <a:avLst/>
            </a:prstGeom>
            <a:ln w="25400"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Grafik 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91880" y="5157193"/>
              <a:ext cx="792088" cy="576064"/>
            </a:xfrm>
            <a:prstGeom prst="rect">
              <a:avLst/>
            </a:prstGeom>
          </p:spPr>
        </p:pic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 r="44667"/>
            <a:stretch>
              <a:fillRect/>
            </a:stretch>
          </p:blipFill>
          <p:spPr bwMode="auto">
            <a:xfrm>
              <a:off x="4355976" y="5157192"/>
              <a:ext cx="720080" cy="6065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0" name="Gruppieren 29"/>
          <p:cNvGrpSpPr/>
          <p:nvPr/>
        </p:nvGrpSpPr>
        <p:grpSpPr>
          <a:xfrm>
            <a:off x="2555776" y="1341748"/>
            <a:ext cx="2592288" cy="2160240"/>
            <a:chOff x="2555776" y="1341748"/>
            <a:chExt cx="2592288" cy="2160240"/>
          </a:xfrm>
        </p:grpSpPr>
        <p:sp>
          <p:nvSpPr>
            <p:cNvPr id="13" name="Rechteck 12"/>
            <p:cNvSpPr/>
            <p:nvPr/>
          </p:nvSpPr>
          <p:spPr>
            <a:xfrm>
              <a:off x="3419872" y="1341748"/>
              <a:ext cx="1728192" cy="216024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 smtClean="0">
                  <a:latin typeface="VAGRounded BT"/>
                </a:rPr>
                <a:t>National/ regional </a:t>
              </a:r>
              <a:r>
                <a:rPr lang="de-DE" sz="1600" u="sng" dirty="0" err="1" smtClean="0">
                  <a:latin typeface="VAGRounded BT"/>
                </a:rPr>
                <a:t>surplus</a:t>
              </a:r>
              <a:r>
                <a:rPr lang="de-DE" sz="1600" u="sng" dirty="0" smtClean="0">
                  <a:latin typeface="VAGRounded BT"/>
                </a:rPr>
                <a:t/>
              </a:r>
              <a:br>
                <a:rPr lang="de-DE" sz="1600" u="sng" dirty="0" smtClean="0">
                  <a:latin typeface="VAGRounded BT"/>
                </a:rPr>
              </a:br>
              <a:r>
                <a:rPr lang="de-DE" sz="1600" dirty="0" err="1" smtClean="0">
                  <a:latin typeface="VAGRounded BT"/>
                </a:rPr>
                <a:t>Elemental</a:t>
              </a:r>
              <a:r>
                <a:rPr lang="de-DE" sz="1600" dirty="0" smtClean="0">
                  <a:latin typeface="VAGRounded BT"/>
                </a:rPr>
                <a:t> </a:t>
              </a:r>
              <a:r>
                <a:rPr lang="de-DE" sz="1600" dirty="0" err="1" smtClean="0">
                  <a:latin typeface="VAGRounded BT"/>
                </a:rPr>
                <a:t>Hg</a:t>
              </a:r>
              <a:r>
                <a:rPr lang="de-DE" sz="1600" dirty="0" smtClean="0">
                  <a:latin typeface="VAGRounded BT"/>
                </a:rPr>
                <a:t> &amp; </a:t>
              </a:r>
              <a:br>
                <a:rPr lang="de-DE" sz="1600" dirty="0" smtClean="0">
                  <a:latin typeface="VAGRounded BT"/>
                </a:rPr>
              </a:br>
              <a:r>
                <a:rPr lang="de-DE" sz="1600" dirty="0" err="1" smtClean="0">
                  <a:latin typeface="VAGRounded BT"/>
                </a:rPr>
                <a:t>Hg</a:t>
              </a:r>
              <a:r>
                <a:rPr lang="de-DE" sz="1600" dirty="0" smtClean="0">
                  <a:latin typeface="VAGRounded BT"/>
                </a:rPr>
                <a:t> </a:t>
              </a:r>
              <a:r>
                <a:rPr lang="de-DE" sz="1600" dirty="0" err="1" smtClean="0">
                  <a:latin typeface="VAGRounded BT"/>
                </a:rPr>
                <a:t>compounds</a:t>
              </a:r>
              <a:r>
                <a:rPr lang="de-DE" sz="1600" dirty="0" smtClean="0">
                  <a:latin typeface="VAGRounded BT"/>
                </a:rPr>
                <a:t> </a:t>
              </a:r>
              <a:r>
                <a:rPr lang="de-DE" sz="1600" dirty="0" err="1" smtClean="0">
                  <a:latin typeface="VAGRounded BT"/>
                </a:rPr>
                <a:t>like</a:t>
              </a:r>
              <a:r>
                <a:rPr lang="de-DE" sz="1600" dirty="0" smtClean="0">
                  <a:latin typeface="VAGRounded BT"/>
                </a:rPr>
                <a:t> </a:t>
              </a:r>
              <a:r>
                <a:rPr lang="de-DE" sz="1600" dirty="0" err="1" smtClean="0">
                  <a:latin typeface="VAGRounded BT"/>
                </a:rPr>
                <a:t>calomel</a:t>
              </a:r>
              <a:r>
                <a:rPr lang="de-DE" sz="1600" dirty="0" smtClean="0">
                  <a:latin typeface="VAGRounded BT"/>
                </a:rPr>
                <a:t/>
              </a:r>
              <a:br>
                <a:rPr lang="de-DE" sz="1600" dirty="0" smtClean="0">
                  <a:latin typeface="VAGRounded BT"/>
                </a:rPr>
              </a:br>
              <a:r>
                <a:rPr lang="de-DE" sz="1600" dirty="0" smtClean="0">
                  <a:latin typeface="VAGRounded BT"/>
                </a:rPr>
                <a:t/>
              </a:r>
              <a:br>
                <a:rPr lang="de-DE" sz="1600" dirty="0" smtClean="0">
                  <a:latin typeface="VAGRounded BT"/>
                </a:rPr>
              </a:br>
              <a:endParaRPr lang="de-DE" sz="1600" dirty="0">
                <a:latin typeface="VAGRounded BT"/>
              </a:endParaRPr>
            </a:p>
          </p:txBody>
        </p:sp>
        <p:cxnSp>
          <p:nvCxnSpPr>
            <p:cNvPr id="33" name="Gerade Verbindung mit Pfeil 32"/>
            <p:cNvCxnSpPr>
              <a:endCxn id="13" idx="1"/>
            </p:cNvCxnSpPr>
            <p:nvPr/>
          </p:nvCxnSpPr>
          <p:spPr>
            <a:xfrm>
              <a:off x="2555776" y="2420888"/>
              <a:ext cx="864096" cy="980"/>
            </a:xfrm>
            <a:prstGeom prst="straightConnector1">
              <a:avLst/>
            </a:prstGeom>
            <a:ln w="25400">
              <a:solidFill>
                <a:schemeClr val="accent2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8" name="Picture 8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563888" y="2996952"/>
              <a:ext cx="703733" cy="4109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4" descr="Mercurous Chloride Calomel 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06" t="5925" r="5183" b="7433"/>
            <a:stretch/>
          </p:blipFill>
          <p:spPr bwMode="auto">
            <a:xfrm>
              <a:off x="4355976" y="2996952"/>
              <a:ext cx="576064" cy="3973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131151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>
                <a:latin typeface="VAGRounded BT" pitchFamily="34" charset="0"/>
              </a:rPr>
              <a:t>Temporary</a:t>
            </a:r>
            <a:r>
              <a:rPr lang="de-DE" dirty="0" smtClean="0">
                <a:latin typeface="VAGRounded BT" pitchFamily="34" charset="0"/>
              </a:rPr>
              <a:t> </a:t>
            </a:r>
            <a:r>
              <a:rPr lang="de-DE" dirty="0" err="1" smtClean="0">
                <a:latin typeface="VAGRounded BT" pitchFamily="34" charset="0"/>
              </a:rPr>
              <a:t>storage</a:t>
            </a:r>
            <a:endParaRPr lang="de-DE" dirty="0">
              <a:latin typeface="VAGRounded BT" pitchFamily="34" charset="0"/>
            </a:endParaRPr>
          </a:p>
        </p:txBody>
      </p:sp>
      <p:pic>
        <p:nvPicPr>
          <p:cNvPr id="9" name="Inhaltsplatzhalter 8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524" y="5157192"/>
            <a:ext cx="3993170" cy="1463427"/>
          </a:xfrm>
        </p:spPr>
      </p:pic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8A8F20-EC73-4D1A-9D86-04A6B534056C}" type="slidenum">
              <a:rPr lang="de-DE" smtClean="0"/>
              <a:pPr>
                <a:defRPr/>
              </a:pPr>
              <a:t>20</a:t>
            </a:fld>
            <a:endParaRPr lang="de-DE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052736"/>
            <a:ext cx="3168352" cy="3590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Inhaltsplatzhalter 2"/>
          <p:cNvSpPr txBox="1">
            <a:spLocks/>
          </p:cNvSpPr>
          <p:nvPr/>
        </p:nvSpPr>
        <p:spPr bwMode="auto">
          <a:xfrm>
            <a:off x="4427984" y="908720"/>
            <a:ext cx="4316186" cy="576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-4763" algn="l" rtl="0" eaLnBrk="0" fontAlgn="base" hangingPunct="0"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None/>
              <a:defRPr lang="de-DE"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179388" indent="-179388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95B3D7"/>
              </a:buClr>
              <a:buFont typeface="Wingdings" pitchFamily="2" charset="2"/>
              <a:buChar char="§"/>
              <a:defRPr lang="de-DE" kern="12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431800" indent="-179388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95B3D7"/>
              </a:buClr>
              <a:buFont typeface="Arial" pitchFamily="34" charset="0"/>
              <a:buChar char="•"/>
              <a:defRPr lang="de-DE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682625" indent="-179388" algn="l" rtl="0" eaLnBrk="0" fontAlgn="base" hangingPunct="0">
              <a:spcBef>
                <a:spcPts val="600"/>
              </a:spcBef>
              <a:spcAft>
                <a:spcPct val="0"/>
              </a:spcAft>
              <a:buFont typeface="Symbol" pitchFamily="18" charset="2"/>
              <a:buChar char="-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VAGRounded BT" pitchFamily="34" charset="0"/>
              </a:rPr>
              <a:t>Temporary holding of waste before waste is </a:t>
            </a:r>
          </a:p>
          <a:p>
            <a:pPr marL="280987" indent="-285750">
              <a:buFont typeface="Arial" pitchFamily="34" charset="0"/>
              <a:buChar char="•"/>
            </a:pPr>
            <a:r>
              <a:rPr lang="en-US" dirty="0" smtClean="0">
                <a:latin typeface="VAGRounded BT" pitchFamily="34" charset="0"/>
              </a:rPr>
              <a:t>collected</a:t>
            </a:r>
          </a:p>
          <a:p>
            <a:pPr marL="280987" indent="-285750">
              <a:buFont typeface="Arial" pitchFamily="34" charset="0"/>
              <a:buChar char="•"/>
            </a:pPr>
            <a:r>
              <a:rPr lang="en-US" dirty="0" smtClean="0">
                <a:latin typeface="VAGRounded BT" pitchFamily="34" charset="0"/>
              </a:rPr>
              <a:t>stored elsewhere</a:t>
            </a:r>
          </a:p>
          <a:p>
            <a:pPr marL="280987" indent="-285750">
              <a:buFont typeface="Arial" pitchFamily="34" charset="0"/>
              <a:buChar char="•"/>
            </a:pPr>
            <a:r>
              <a:rPr lang="en-US" dirty="0" smtClean="0">
                <a:latin typeface="VAGRounded BT" pitchFamily="34" charset="0"/>
              </a:rPr>
              <a:t>disposed</a:t>
            </a:r>
          </a:p>
          <a:p>
            <a:pPr marL="280987" indent="-285750">
              <a:buFont typeface="Arial" pitchFamily="34" charset="0"/>
              <a:buChar char="•"/>
            </a:pPr>
            <a:endParaRPr lang="en-US" dirty="0">
              <a:latin typeface="VAGRounded BT" pitchFamily="34" charset="0"/>
            </a:endParaRPr>
          </a:p>
          <a:p>
            <a:pPr marL="280987" indent="-285750">
              <a:buFont typeface="Arial" pitchFamily="34" charset="0"/>
              <a:buChar char="•"/>
            </a:pPr>
            <a:r>
              <a:rPr lang="en-US" u="sng" dirty="0" smtClean="0">
                <a:latin typeface="VAGRounded BT" pitchFamily="34" charset="0"/>
              </a:rPr>
              <a:t>Interim/ preliminary storage</a:t>
            </a:r>
            <a:r>
              <a:rPr lang="en-US" dirty="0" smtClean="0">
                <a:latin typeface="VAGRounded BT" pitchFamily="34" charset="0"/>
              </a:rPr>
              <a:t>: by the owner/ producer</a:t>
            </a:r>
          </a:p>
          <a:p>
            <a:pPr marL="280987" indent="-285750">
              <a:buFont typeface="Arial" pitchFamily="34" charset="0"/>
              <a:buChar char="•"/>
            </a:pPr>
            <a:r>
              <a:rPr lang="en-US" u="sng" dirty="0" smtClean="0">
                <a:latin typeface="VAGRounded BT" pitchFamily="34" charset="0"/>
              </a:rPr>
              <a:t>Storage: </a:t>
            </a:r>
            <a:r>
              <a:rPr lang="en-US" dirty="0" smtClean="0">
                <a:latin typeface="VAGRounded BT" pitchFamily="34" charset="0"/>
              </a:rPr>
              <a:t>by waste management company (private/ state) before waste is submitted for treatment, final disposal, recycling or recovery</a:t>
            </a:r>
          </a:p>
          <a:p>
            <a:pPr marL="280987" indent="-285750">
              <a:buFont typeface="Arial" pitchFamily="34" charset="0"/>
              <a:buChar char="•"/>
            </a:pPr>
            <a:endParaRPr lang="en-US" dirty="0" smtClean="0">
              <a:latin typeface="VAGRounded BT" pitchFamily="34" charset="0"/>
            </a:endParaRPr>
          </a:p>
          <a:p>
            <a:pPr marL="280987" indent="-285750">
              <a:buFont typeface="Arial" pitchFamily="34" charset="0"/>
              <a:buChar char="•"/>
            </a:pPr>
            <a:endParaRPr lang="en-US" dirty="0">
              <a:latin typeface="VAGRounded BT" pitchFamily="34" charset="0"/>
            </a:endParaRPr>
          </a:p>
          <a:p>
            <a:pPr marL="280987" indent="-285750">
              <a:buFont typeface="Arial" pitchFamily="34" charset="0"/>
              <a:buChar char="•"/>
            </a:pPr>
            <a:endParaRPr lang="en-US" dirty="0">
              <a:latin typeface="VAGRounded BT" pitchFamily="34" charset="0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7775" y="4726829"/>
            <a:ext cx="2784586" cy="2088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0112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ußzeilenplatzhalt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de-DE" smtClean="0"/>
          </a:p>
        </p:txBody>
      </p:sp>
      <p:sp>
        <p:nvSpPr>
          <p:cNvPr id="5123" name="Foliennummernplatzhalt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0B9E815-20DD-4840-B1D8-027C6F651C9D}" type="slidenum">
              <a:rPr lang="de-DE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de-DE" smtClean="0"/>
          </a:p>
        </p:txBody>
      </p:sp>
      <p:pic>
        <p:nvPicPr>
          <p:cNvPr id="5124" name="Grafik 3" descr="Concorde 2009 Asia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7" y="1458912"/>
            <a:ext cx="5832475" cy="538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Titel 1"/>
          <p:cNvSpPr txBox="1">
            <a:spLocks/>
          </p:cNvSpPr>
          <p:nvPr/>
        </p:nvSpPr>
        <p:spPr bwMode="auto">
          <a:xfrm>
            <a:off x="244475" y="581025"/>
            <a:ext cx="8359775" cy="60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sz="2400" b="1" dirty="0" smtClean="0">
                <a:latin typeface="VAGRounded BT" pitchFamily="34" charset="0"/>
                <a:cs typeface="Arial" pitchFamily="34" charset="0"/>
              </a:rPr>
              <a:t>How Much Surplus Mercury Will Have to be Managed in South</a:t>
            </a:r>
            <a:r>
              <a:rPr lang="en-GB" sz="2400" b="1" dirty="0">
                <a:latin typeface="VAGRounded BT" pitchFamily="34" charset="0"/>
                <a:cs typeface="Arial" pitchFamily="34" charset="0"/>
              </a:rPr>
              <a:t>/ South East and East </a:t>
            </a:r>
            <a:r>
              <a:rPr lang="en-GB" sz="2400" b="1" dirty="0" smtClean="0">
                <a:latin typeface="VAGRounded BT" pitchFamily="34" charset="0"/>
                <a:cs typeface="Arial" pitchFamily="34" charset="0"/>
              </a:rPr>
              <a:t>Asia? (Concorde 2009) </a:t>
            </a:r>
            <a:endParaRPr lang="en-GB" sz="2400" b="1" dirty="0">
              <a:latin typeface="VAGRounded BT" pitchFamily="34" charset="0"/>
              <a:cs typeface="Arial" pitchFamily="34" charset="0"/>
            </a:endParaRPr>
          </a:p>
        </p:txBody>
      </p:sp>
      <p:sp>
        <p:nvSpPr>
          <p:cNvPr id="8198" name="Text Box 7"/>
          <p:cNvSpPr txBox="1">
            <a:spLocks noChangeArrowheads="1"/>
          </p:cNvSpPr>
          <p:nvPr/>
        </p:nvSpPr>
        <p:spPr bwMode="auto">
          <a:xfrm>
            <a:off x="6011862" y="1458912"/>
            <a:ext cx="2414587" cy="286232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de-DE" dirty="0" smtClean="0">
                <a:latin typeface="VAGRounded BT" pitchFamily="34" charset="0"/>
              </a:rPr>
              <a:t>Main </a:t>
            </a:r>
            <a:r>
              <a:rPr lang="de-DE" dirty="0" err="1" smtClean="0">
                <a:latin typeface="VAGRounded BT" pitchFamily="34" charset="0"/>
              </a:rPr>
              <a:t>assumptions</a:t>
            </a:r>
            <a:r>
              <a:rPr lang="de-DE" dirty="0" smtClean="0">
                <a:latin typeface="VAGRounded BT" pitchFamily="34" charset="0"/>
              </a:rPr>
              <a:t>: </a:t>
            </a:r>
          </a:p>
          <a:p>
            <a:pPr marL="285750" indent="-285750" eaLnBrk="1" hangingPunct="1">
              <a:buFont typeface="Arial" pitchFamily="34" charset="0"/>
              <a:buChar char="•"/>
              <a:defRPr/>
            </a:pPr>
            <a:r>
              <a:rPr lang="de-DE" dirty="0" smtClean="0">
                <a:latin typeface="VAGRounded BT" pitchFamily="34" charset="0"/>
              </a:rPr>
              <a:t>VCM </a:t>
            </a:r>
            <a:r>
              <a:rPr lang="de-DE" dirty="0" err="1" smtClean="0">
                <a:latin typeface="VAGRounded BT" pitchFamily="34" charset="0"/>
              </a:rPr>
              <a:t>production</a:t>
            </a:r>
            <a:r>
              <a:rPr lang="de-DE" dirty="0" smtClean="0">
                <a:latin typeface="VAGRounded BT" pitchFamily="34" charset="0"/>
              </a:rPr>
              <a:t>: </a:t>
            </a:r>
            <a:r>
              <a:rPr lang="de-DE" dirty="0" err="1" smtClean="0">
                <a:latin typeface="VAGRounded BT" pitchFamily="34" charset="0"/>
              </a:rPr>
              <a:t>decrease</a:t>
            </a:r>
            <a:r>
              <a:rPr lang="de-DE" dirty="0" smtClean="0">
                <a:latin typeface="VAGRounded BT" pitchFamily="34" charset="0"/>
              </a:rPr>
              <a:t> </a:t>
            </a:r>
            <a:r>
              <a:rPr lang="de-DE" dirty="0" err="1" smtClean="0">
                <a:latin typeface="VAGRounded BT" pitchFamily="34" charset="0"/>
              </a:rPr>
              <a:t>of</a:t>
            </a:r>
            <a:r>
              <a:rPr lang="de-DE" dirty="0" smtClean="0">
                <a:latin typeface="VAGRounded BT" pitchFamily="34" charset="0"/>
              </a:rPr>
              <a:t> </a:t>
            </a:r>
            <a:r>
              <a:rPr lang="de-DE" dirty="0" err="1" smtClean="0">
                <a:latin typeface="VAGRounded BT" pitchFamily="34" charset="0"/>
              </a:rPr>
              <a:t>consumption</a:t>
            </a:r>
            <a:r>
              <a:rPr lang="de-DE" dirty="0" smtClean="0">
                <a:latin typeface="VAGRounded BT" pitchFamily="34" charset="0"/>
              </a:rPr>
              <a:t> after 2015</a:t>
            </a:r>
            <a:endParaRPr lang="de-DE" dirty="0">
              <a:latin typeface="VAGRounded BT" pitchFamily="34" charset="0"/>
            </a:endParaRPr>
          </a:p>
          <a:p>
            <a:pPr marL="285750" indent="-285750" eaLnBrk="1" hangingPunct="1">
              <a:buFont typeface="Arial" pitchFamily="34" charset="0"/>
              <a:buChar char="•"/>
              <a:defRPr/>
            </a:pPr>
            <a:r>
              <a:rPr lang="de-DE" dirty="0" err="1" smtClean="0">
                <a:latin typeface="VAGRounded BT" pitchFamily="34" charset="0"/>
              </a:rPr>
              <a:t>Zinc</a:t>
            </a:r>
            <a:r>
              <a:rPr lang="de-DE" dirty="0" smtClean="0">
                <a:latin typeface="VAGRounded BT" pitchFamily="34" charset="0"/>
              </a:rPr>
              <a:t> </a:t>
            </a:r>
            <a:r>
              <a:rPr lang="de-DE" dirty="0" err="1" smtClean="0">
                <a:latin typeface="VAGRounded BT" pitchFamily="34" charset="0"/>
              </a:rPr>
              <a:t>smelting</a:t>
            </a:r>
            <a:r>
              <a:rPr lang="de-DE" dirty="0" smtClean="0">
                <a:latin typeface="VAGRounded BT" pitchFamily="34" charset="0"/>
              </a:rPr>
              <a:t>: strong </a:t>
            </a:r>
            <a:r>
              <a:rPr lang="de-DE" dirty="0" err="1" smtClean="0">
                <a:latin typeface="VAGRounded BT" pitchFamily="34" charset="0"/>
              </a:rPr>
              <a:t>increase</a:t>
            </a:r>
            <a:r>
              <a:rPr lang="de-DE" dirty="0" smtClean="0">
                <a:latin typeface="VAGRounded BT" pitchFamily="34" charset="0"/>
              </a:rPr>
              <a:t> </a:t>
            </a:r>
            <a:r>
              <a:rPr lang="de-DE" dirty="0" err="1" smtClean="0">
                <a:latin typeface="VAGRounded BT" pitchFamily="34" charset="0"/>
              </a:rPr>
              <a:t>of</a:t>
            </a:r>
            <a:r>
              <a:rPr lang="de-DE" dirty="0" smtClean="0">
                <a:latin typeface="VAGRounded BT" pitchFamily="34" charset="0"/>
              </a:rPr>
              <a:t> </a:t>
            </a:r>
            <a:r>
              <a:rPr lang="de-DE" dirty="0" err="1" smtClean="0">
                <a:latin typeface="VAGRounded BT" pitchFamily="34" charset="0"/>
              </a:rPr>
              <a:t>Hg</a:t>
            </a:r>
            <a:r>
              <a:rPr lang="de-DE" dirty="0" smtClean="0">
                <a:latin typeface="VAGRounded BT" pitchFamily="34" charset="0"/>
              </a:rPr>
              <a:t> </a:t>
            </a:r>
            <a:r>
              <a:rPr lang="de-DE" dirty="0" err="1" smtClean="0">
                <a:latin typeface="VAGRounded BT" pitchFamily="34" charset="0"/>
              </a:rPr>
              <a:t>recovery</a:t>
            </a:r>
            <a:r>
              <a:rPr lang="de-DE" dirty="0" smtClean="0">
                <a:latin typeface="VAGRounded BT" pitchFamily="34" charset="0"/>
              </a:rPr>
              <a:t> </a:t>
            </a:r>
            <a:r>
              <a:rPr lang="de-DE" dirty="0" err="1" smtClean="0">
                <a:latin typeface="VAGRounded BT" pitchFamily="34" charset="0"/>
              </a:rPr>
              <a:t>between</a:t>
            </a:r>
            <a:r>
              <a:rPr lang="de-DE" dirty="0" smtClean="0">
                <a:latin typeface="VAGRounded BT" pitchFamily="34" charset="0"/>
              </a:rPr>
              <a:t> </a:t>
            </a:r>
            <a:r>
              <a:rPr lang="de-DE" dirty="0" err="1" smtClean="0">
                <a:latin typeface="VAGRounded BT" pitchFamily="34" charset="0"/>
              </a:rPr>
              <a:t>now</a:t>
            </a:r>
            <a:r>
              <a:rPr lang="de-DE" dirty="0" smtClean="0">
                <a:latin typeface="VAGRounded BT" pitchFamily="34" charset="0"/>
              </a:rPr>
              <a:t> an 2030 </a:t>
            </a:r>
          </a:p>
        </p:txBody>
      </p:sp>
      <p:cxnSp>
        <p:nvCxnSpPr>
          <p:cNvPr id="3" name="Gerade Verbindung 2"/>
          <p:cNvCxnSpPr/>
          <p:nvPr/>
        </p:nvCxnSpPr>
        <p:spPr>
          <a:xfrm flipH="1">
            <a:off x="3095624" y="2178050"/>
            <a:ext cx="23813" cy="3600450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2916238" y="4872037"/>
            <a:ext cx="2743200" cy="8302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de-DE" sz="1600" b="1" dirty="0" smtClean="0"/>
              <a:t>Alternative </a:t>
            </a:r>
            <a:r>
              <a:rPr lang="de-DE" sz="1600" b="1" dirty="0" err="1" smtClean="0"/>
              <a:t>scenario</a:t>
            </a:r>
            <a:r>
              <a:rPr lang="de-DE" sz="1600" b="1" dirty="0" smtClean="0"/>
              <a:t>: </a:t>
            </a:r>
            <a:br>
              <a:rPr lang="de-DE" sz="1600" b="1" dirty="0" smtClean="0"/>
            </a:br>
            <a:r>
              <a:rPr lang="de-DE" sz="1600" b="1" dirty="0" smtClean="0"/>
              <a:t>7,500 t 2027-50 </a:t>
            </a:r>
            <a:br>
              <a:rPr lang="de-DE" sz="1600" b="1" dirty="0" smtClean="0"/>
            </a:br>
            <a:r>
              <a:rPr lang="de-DE" sz="1600" b="1" dirty="0" smtClean="0"/>
              <a:t>(</a:t>
            </a:r>
            <a:r>
              <a:rPr lang="de-DE" sz="1600" b="1" dirty="0" err="1" smtClean="0"/>
              <a:t>reduced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supply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for</a:t>
            </a:r>
            <a:r>
              <a:rPr lang="de-DE" sz="1600" b="1" dirty="0" smtClean="0"/>
              <a:t> ASM)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3121024" y="2179320"/>
            <a:ext cx="1954381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dirty="0"/>
              <a:t>Regional </a:t>
            </a:r>
            <a:r>
              <a:rPr lang="de-DE" dirty="0" err="1" smtClean="0"/>
              <a:t>surplus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5,500 t (2029-50)</a:t>
            </a:r>
            <a:endParaRPr lang="de-DE" dirty="0"/>
          </a:p>
        </p:txBody>
      </p:sp>
      <p:cxnSp>
        <p:nvCxnSpPr>
          <p:cNvPr id="8" name="Gerade Verbindung mit Pfeil 7"/>
          <p:cNvCxnSpPr/>
          <p:nvPr/>
        </p:nvCxnSpPr>
        <p:spPr>
          <a:xfrm>
            <a:off x="3107530" y="2178685"/>
            <a:ext cx="2540000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feld 17"/>
          <p:cNvSpPr txBox="1"/>
          <p:nvPr/>
        </p:nvSpPr>
        <p:spPr>
          <a:xfrm>
            <a:off x="1116012" y="2982912"/>
            <a:ext cx="1979612" cy="64611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de-DE" dirty="0" err="1" smtClean="0"/>
              <a:t>Possibly</a:t>
            </a:r>
            <a:r>
              <a:rPr lang="de-DE" dirty="0" smtClean="0"/>
              <a:t> national </a:t>
            </a:r>
            <a:r>
              <a:rPr lang="de-DE" dirty="0" err="1" smtClean="0"/>
              <a:t>surpluses</a:t>
            </a:r>
            <a:endParaRPr lang="de-DE" dirty="0"/>
          </a:p>
        </p:txBody>
      </p:sp>
      <p:cxnSp>
        <p:nvCxnSpPr>
          <p:cNvPr id="16" name="Gerade Verbindung mit Pfeil 15"/>
          <p:cNvCxnSpPr/>
          <p:nvPr/>
        </p:nvCxnSpPr>
        <p:spPr>
          <a:xfrm>
            <a:off x="1116012" y="2970212"/>
            <a:ext cx="1979612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18"/>
          <p:cNvCxnSpPr/>
          <p:nvPr/>
        </p:nvCxnSpPr>
        <p:spPr>
          <a:xfrm>
            <a:off x="2916237" y="4627562"/>
            <a:ext cx="0" cy="1322388"/>
          </a:xfrm>
          <a:prstGeom prst="line">
            <a:avLst/>
          </a:prstGeom>
          <a:ln w="2540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uppieren 5"/>
          <p:cNvGrpSpPr/>
          <p:nvPr/>
        </p:nvGrpSpPr>
        <p:grpSpPr>
          <a:xfrm>
            <a:off x="2085818" y="4267358"/>
            <a:ext cx="2034450" cy="381913"/>
            <a:chOff x="2085819" y="3789521"/>
            <a:chExt cx="2034450" cy="381913"/>
          </a:xfrm>
        </p:grpSpPr>
        <p:cxnSp>
          <p:nvCxnSpPr>
            <p:cNvPr id="4" name="Gerade Verbindung mit Pfeil 3"/>
            <p:cNvCxnSpPr/>
            <p:nvPr/>
          </p:nvCxnSpPr>
          <p:spPr>
            <a:xfrm>
              <a:off x="2411549" y="3986768"/>
              <a:ext cx="1368152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feld 4"/>
            <p:cNvSpPr txBox="1"/>
            <p:nvPr/>
          </p:nvSpPr>
          <p:spPr>
            <a:xfrm>
              <a:off x="3794539" y="3802102"/>
              <a:ext cx="3257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 smtClean="0">
                  <a:solidFill>
                    <a:srgbClr val="FF0000"/>
                  </a:solidFill>
                </a:rPr>
                <a:t>?</a:t>
              </a:r>
              <a:endParaRPr lang="de-DE" b="1" dirty="0">
                <a:solidFill>
                  <a:srgbClr val="FF0000"/>
                </a:solidFill>
              </a:endParaRPr>
            </a:p>
          </p:txBody>
        </p:sp>
        <p:sp>
          <p:nvSpPr>
            <p:cNvPr id="20" name="Textfeld 19"/>
            <p:cNvSpPr txBox="1"/>
            <p:nvPr/>
          </p:nvSpPr>
          <p:spPr>
            <a:xfrm>
              <a:off x="2085819" y="3789521"/>
              <a:ext cx="3257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 smtClean="0">
                  <a:solidFill>
                    <a:srgbClr val="FF0000"/>
                  </a:solidFill>
                </a:rPr>
                <a:t>?</a:t>
              </a:r>
              <a:endParaRPr lang="de-DE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5966972" y="5026620"/>
            <a:ext cx="244807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à"/>
            </a:pPr>
            <a:r>
              <a:rPr lang="de-DE" b="1" dirty="0" smtClean="0">
                <a:solidFill>
                  <a:srgbClr val="002060"/>
                </a:solidFill>
                <a:latin typeface="VAGRounded BT"/>
                <a:sym typeface="Wingdings" pitchFamily="2" charset="2"/>
              </a:rPr>
              <a:t>Management </a:t>
            </a:r>
            <a:r>
              <a:rPr lang="de-DE" b="1" dirty="0" err="1" smtClean="0">
                <a:solidFill>
                  <a:srgbClr val="002060"/>
                </a:solidFill>
                <a:latin typeface="VAGRounded BT"/>
                <a:sym typeface="Wingdings" pitchFamily="2" charset="2"/>
              </a:rPr>
              <a:t>options</a:t>
            </a:r>
            <a:r>
              <a:rPr lang="de-DE" b="1" dirty="0" smtClean="0">
                <a:solidFill>
                  <a:srgbClr val="002060"/>
                </a:solidFill>
                <a:latin typeface="VAGRounded BT"/>
                <a:sym typeface="Wingdings" pitchFamily="2" charset="2"/>
              </a:rPr>
              <a:t> </a:t>
            </a:r>
            <a:r>
              <a:rPr lang="de-DE" b="1" dirty="0" err="1" smtClean="0">
                <a:solidFill>
                  <a:srgbClr val="002060"/>
                </a:solidFill>
                <a:latin typeface="VAGRounded BT"/>
                <a:sym typeface="Wingdings" pitchFamily="2" charset="2"/>
              </a:rPr>
              <a:t>for</a:t>
            </a:r>
            <a:r>
              <a:rPr lang="de-DE" b="1" dirty="0" smtClean="0">
                <a:solidFill>
                  <a:srgbClr val="002060"/>
                </a:solidFill>
                <a:latin typeface="VAGRounded BT"/>
                <a:sym typeface="Wingdings" pitchFamily="2" charset="2"/>
              </a:rPr>
              <a:t> </a:t>
            </a:r>
            <a:br>
              <a:rPr lang="de-DE" b="1" dirty="0" smtClean="0">
                <a:solidFill>
                  <a:srgbClr val="002060"/>
                </a:solidFill>
                <a:latin typeface="VAGRounded BT"/>
                <a:sym typeface="Wingdings" pitchFamily="2" charset="2"/>
              </a:rPr>
            </a:br>
            <a:r>
              <a:rPr lang="de-DE" b="1" dirty="0" err="1" smtClean="0">
                <a:solidFill>
                  <a:srgbClr val="002060"/>
                </a:solidFill>
                <a:latin typeface="VAGRounded BT"/>
                <a:sym typeface="Wingdings" pitchFamily="2" charset="2"/>
              </a:rPr>
              <a:t>surplus</a:t>
            </a:r>
            <a:r>
              <a:rPr lang="de-DE" b="1" dirty="0" smtClean="0">
                <a:solidFill>
                  <a:srgbClr val="002060"/>
                </a:solidFill>
                <a:latin typeface="VAGRounded BT"/>
                <a:sym typeface="Wingdings" pitchFamily="2" charset="2"/>
              </a:rPr>
              <a:t> </a:t>
            </a:r>
            <a:r>
              <a:rPr lang="de-DE" b="1" dirty="0" err="1" smtClean="0">
                <a:solidFill>
                  <a:srgbClr val="002060"/>
                </a:solidFill>
                <a:latin typeface="VAGRounded BT"/>
                <a:sym typeface="Wingdings" pitchFamily="2" charset="2"/>
              </a:rPr>
              <a:t>mercury</a:t>
            </a:r>
            <a:r>
              <a:rPr lang="de-DE" b="1" dirty="0" smtClean="0">
                <a:solidFill>
                  <a:srgbClr val="002060"/>
                </a:solidFill>
                <a:latin typeface="VAGRounded BT"/>
                <a:sym typeface="Wingdings" pitchFamily="2" charset="2"/>
              </a:rPr>
              <a:t>? 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de-DE" b="1" dirty="0" smtClean="0">
                <a:solidFill>
                  <a:srgbClr val="002060"/>
                </a:solidFill>
                <a:latin typeface="VAGRounded BT"/>
                <a:sym typeface="Wingdings" pitchFamily="2" charset="2"/>
              </a:rPr>
              <a:t>AIT/RRCAP </a:t>
            </a:r>
            <a:r>
              <a:rPr lang="de-DE" b="1" dirty="0" err="1" smtClean="0">
                <a:solidFill>
                  <a:srgbClr val="002060"/>
                </a:solidFill>
                <a:latin typeface="VAGRounded BT"/>
                <a:sym typeface="Wingdings" pitchFamily="2" charset="2"/>
              </a:rPr>
              <a:t>study</a:t>
            </a:r>
            <a:r>
              <a:rPr lang="de-DE" b="1" dirty="0" smtClean="0">
                <a:solidFill>
                  <a:srgbClr val="002060"/>
                </a:solidFill>
                <a:latin typeface="VAGRounded BT"/>
                <a:sym typeface="Wingdings" pitchFamily="2" charset="2"/>
              </a:rPr>
              <a:t> (2010)</a:t>
            </a:r>
            <a:endParaRPr lang="de-DE" b="1" dirty="0">
              <a:solidFill>
                <a:srgbClr val="002060"/>
              </a:solidFill>
              <a:latin typeface="VAGRounded B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 animBg="1"/>
      <p:bldP spid="7" grpId="0" animBg="1"/>
      <p:bldP spid="9" grpId="0" animBg="1"/>
      <p:bldP spid="18" grpId="0" animBg="1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6212" y="523897"/>
            <a:ext cx="7664450" cy="608013"/>
          </a:xfrm>
        </p:spPr>
        <p:txBody>
          <a:bodyPr/>
          <a:lstStyle/>
          <a:p>
            <a:r>
              <a:rPr lang="en-GB" sz="2400" dirty="0" smtClean="0">
                <a:latin typeface="VAGRounded BT" pitchFamily="34" charset="0"/>
              </a:rPr>
              <a:t>Important Sources of Surplus mercury</a:t>
            </a:r>
            <a:endParaRPr lang="en-GB" sz="2400" dirty="0">
              <a:latin typeface="VAGRounded BT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97BFC54D-CA07-4A07-AEF9-FEADE7FFF69B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sp>
        <p:nvSpPr>
          <p:cNvPr id="12" name="Textfeld 11"/>
          <p:cNvSpPr txBox="1"/>
          <p:nvPr/>
        </p:nvSpPr>
        <p:spPr>
          <a:xfrm>
            <a:off x="6516213" y="6144965"/>
            <a:ext cx="22322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  <a:latin typeface="VAGRounded BT" pitchFamily="34" charset="0"/>
              </a:rPr>
              <a:t>Export</a:t>
            </a:r>
            <a:endParaRPr lang="en-GB" sz="1600" dirty="0">
              <a:solidFill>
                <a:schemeClr val="bg1"/>
              </a:solidFill>
              <a:latin typeface="VAGRounded BT" pitchFamily="34" charset="0"/>
            </a:endParaRPr>
          </a:p>
        </p:txBody>
      </p:sp>
      <p:pic>
        <p:nvPicPr>
          <p:cNvPr id="33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507" y="5789580"/>
            <a:ext cx="965223" cy="563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4" descr="Mercurous Chloride Calomel 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6" t="5925" r="5183" b="7433"/>
          <a:stretch/>
        </p:blipFill>
        <p:spPr bwMode="auto">
          <a:xfrm>
            <a:off x="1383582" y="5165054"/>
            <a:ext cx="965223" cy="560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2888" y="5779999"/>
            <a:ext cx="965223" cy="563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2227" y="3618878"/>
            <a:ext cx="951504" cy="713629"/>
          </a:xfrm>
          <a:prstGeom prst="rect">
            <a:avLst/>
          </a:prstGeom>
        </p:spPr>
      </p:pic>
      <p:grpSp>
        <p:nvGrpSpPr>
          <p:cNvPr id="21" name="Gruppieren 20"/>
          <p:cNvGrpSpPr/>
          <p:nvPr/>
        </p:nvGrpSpPr>
        <p:grpSpPr>
          <a:xfrm>
            <a:off x="693976" y="1187536"/>
            <a:ext cx="8450024" cy="1934276"/>
            <a:chOff x="711119" y="1203521"/>
            <a:chExt cx="8450024" cy="1934276"/>
          </a:xfrm>
        </p:grpSpPr>
        <p:pic>
          <p:nvPicPr>
            <p:cNvPr id="15" name="Picture 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18747" y="1212496"/>
              <a:ext cx="1632731" cy="8320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1" name="Rechteck 50"/>
            <p:cNvSpPr/>
            <p:nvPr/>
          </p:nvSpPr>
          <p:spPr>
            <a:xfrm>
              <a:off x="711119" y="2044595"/>
              <a:ext cx="1632731" cy="1077218"/>
            </a:xfrm>
            <a:prstGeom prst="rect">
              <a:avLst/>
            </a:prstGeom>
            <a:solidFill>
              <a:schemeClr val="tx1">
                <a:alpha val="24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GB" sz="1600" dirty="0">
                  <a:solidFill>
                    <a:schemeClr val="bg1"/>
                  </a:solidFill>
                  <a:latin typeface="VAGRounded BT" pitchFamily="34" charset="0"/>
                  <a:cs typeface="Arial" charset="0"/>
                </a:rPr>
                <a:t>Non –ferrous metal production (zinc, </a:t>
              </a:r>
              <a:r>
                <a:rPr lang="en-GB" sz="1600" dirty="0" smtClean="0">
                  <a:solidFill>
                    <a:schemeClr val="bg1"/>
                  </a:solidFill>
                  <a:latin typeface="VAGRounded BT" pitchFamily="34" charset="0"/>
                  <a:cs typeface="Arial" charset="0"/>
                </a:rPr>
                <a:t>gold)</a:t>
              </a:r>
              <a:endParaRPr lang="de-DE" sz="1600" dirty="0">
                <a:solidFill>
                  <a:schemeClr val="bg1"/>
                </a:solidFill>
                <a:latin typeface="VAGRounded BT" pitchFamily="34" charset="0"/>
              </a:endParaRPr>
            </a:p>
          </p:txBody>
        </p:sp>
        <p:grpSp>
          <p:nvGrpSpPr>
            <p:cNvPr id="10" name="Gruppieren 9"/>
            <p:cNvGrpSpPr/>
            <p:nvPr/>
          </p:nvGrpSpPr>
          <p:grpSpPr>
            <a:xfrm>
              <a:off x="2339975" y="1203521"/>
              <a:ext cx="1655962" cy="1918291"/>
              <a:chOff x="2761045" y="1413876"/>
              <a:chExt cx="2059772" cy="1498580"/>
            </a:xfrm>
          </p:grpSpPr>
          <p:pic>
            <p:nvPicPr>
              <p:cNvPr id="17" name="Grafik 16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7829"/>
              <a:stretch/>
            </p:blipFill>
            <p:spPr>
              <a:xfrm>
                <a:off x="2761045" y="1413876"/>
                <a:ext cx="2059772" cy="1498580"/>
              </a:xfrm>
              <a:prstGeom prst="rect">
                <a:avLst/>
              </a:prstGeom>
            </p:spPr>
          </p:pic>
          <p:sp>
            <p:nvSpPr>
              <p:cNvPr id="54" name="Rechteck 53"/>
              <p:cNvSpPr/>
              <p:nvPr/>
            </p:nvSpPr>
            <p:spPr>
              <a:xfrm>
                <a:off x="2761045" y="1426363"/>
                <a:ext cx="2059772" cy="841529"/>
              </a:xfrm>
              <a:prstGeom prst="rect">
                <a:avLst/>
              </a:prstGeom>
              <a:solidFill>
                <a:schemeClr val="tx1">
                  <a:alpha val="26000"/>
                </a:schemeClr>
              </a:solidFill>
            </p:spPr>
            <p:txBody>
              <a:bodyPr wrap="square">
                <a:spAutoFit/>
              </a:bodyPr>
              <a:lstStyle/>
              <a:p>
                <a:r>
                  <a:rPr lang="en-GB" sz="1600" dirty="0" err="1" smtClean="0">
                    <a:solidFill>
                      <a:schemeClr val="bg1"/>
                    </a:solidFill>
                    <a:latin typeface="VAGRounded BT" pitchFamily="34" charset="0"/>
                    <a:cs typeface="Arial" charset="0"/>
                    <a:sym typeface="Wingdings" pitchFamily="2" charset="2"/>
                  </a:rPr>
                  <a:t>Decommis-sioning</a:t>
                </a:r>
                <a:r>
                  <a:rPr lang="en-GB" sz="1600" dirty="0" smtClean="0">
                    <a:solidFill>
                      <a:schemeClr val="bg1"/>
                    </a:solidFill>
                    <a:latin typeface="VAGRounded BT" pitchFamily="34" charset="0"/>
                    <a:cs typeface="Arial" charset="0"/>
                    <a:sym typeface="Wingdings" pitchFamily="2" charset="2"/>
                  </a:rPr>
                  <a:t> of mercury cells </a:t>
                </a:r>
                <a:br>
                  <a:rPr lang="en-GB" sz="1600" dirty="0" smtClean="0">
                    <a:solidFill>
                      <a:schemeClr val="bg1"/>
                    </a:solidFill>
                    <a:latin typeface="VAGRounded BT" pitchFamily="34" charset="0"/>
                    <a:cs typeface="Arial" charset="0"/>
                    <a:sym typeface="Wingdings" pitchFamily="2" charset="2"/>
                  </a:rPr>
                </a:br>
                <a:r>
                  <a:rPr lang="en-GB" sz="1600" dirty="0" smtClean="0">
                    <a:solidFill>
                      <a:schemeClr val="bg1"/>
                    </a:solidFill>
                    <a:latin typeface="VAGRounded BT" pitchFamily="34" charset="0"/>
                    <a:cs typeface="Arial" charset="0"/>
                    <a:sym typeface="Wingdings" pitchFamily="2" charset="2"/>
                  </a:rPr>
                  <a:t>(</a:t>
                </a:r>
                <a:r>
                  <a:rPr lang="en-GB" sz="1600" dirty="0" err="1" smtClean="0">
                    <a:solidFill>
                      <a:schemeClr val="bg1"/>
                    </a:solidFill>
                    <a:latin typeface="VAGRounded BT" pitchFamily="34" charset="0"/>
                    <a:cs typeface="Arial" charset="0"/>
                    <a:sym typeface="Wingdings" pitchFamily="2" charset="2"/>
                  </a:rPr>
                  <a:t>chlor</a:t>
                </a:r>
                <a:r>
                  <a:rPr lang="en-GB" sz="1600" dirty="0" smtClean="0">
                    <a:solidFill>
                      <a:schemeClr val="bg1"/>
                    </a:solidFill>
                    <a:latin typeface="VAGRounded BT" pitchFamily="34" charset="0"/>
                    <a:cs typeface="Arial" charset="0"/>
                    <a:sym typeface="Wingdings" pitchFamily="2" charset="2"/>
                  </a:rPr>
                  <a:t> alkali)</a:t>
                </a:r>
                <a:endParaRPr lang="de-DE" sz="1600" dirty="0">
                  <a:solidFill>
                    <a:schemeClr val="bg1"/>
                  </a:solidFill>
                  <a:latin typeface="VAGRounded BT" pitchFamily="34" charset="0"/>
                </a:endParaRPr>
              </a:p>
            </p:txBody>
          </p:sp>
        </p:grpSp>
        <p:sp>
          <p:nvSpPr>
            <p:cNvPr id="70" name="Rechteck 69"/>
            <p:cNvSpPr/>
            <p:nvPr/>
          </p:nvSpPr>
          <p:spPr>
            <a:xfrm>
              <a:off x="5762117" y="2553022"/>
              <a:ext cx="1679496" cy="584775"/>
            </a:xfrm>
            <a:prstGeom prst="rect">
              <a:avLst/>
            </a:prstGeom>
            <a:solidFill>
              <a:schemeClr val="tx1">
                <a:alpha val="34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GB" sz="1600" dirty="0" smtClean="0">
                  <a:solidFill>
                    <a:schemeClr val="bg1"/>
                  </a:solidFill>
                  <a:latin typeface="VAGRounded BT" pitchFamily="34" charset="0"/>
                  <a:cs typeface="Arial" charset="0"/>
                  <a:sym typeface="Wingdings" pitchFamily="2" charset="2"/>
                </a:rPr>
                <a:t>End of life products</a:t>
              </a:r>
              <a:endParaRPr lang="de-DE" sz="1600" dirty="0">
                <a:solidFill>
                  <a:schemeClr val="bg1"/>
                </a:solidFill>
                <a:latin typeface="VAGRounded BT" pitchFamily="34" charset="0"/>
              </a:endParaRPr>
            </a:p>
          </p:txBody>
        </p:sp>
        <p:sp>
          <p:nvSpPr>
            <p:cNvPr id="88" name="Rechteck 87"/>
            <p:cNvSpPr/>
            <p:nvPr/>
          </p:nvSpPr>
          <p:spPr>
            <a:xfrm>
              <a:off x="7412896" y="1234161"/>
              <a:ext cx="1748246" cy="584775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GB" sz="1600" dirty="0" smtClean="0">
                  <a:solidFill>
                    <a:schemeClr val="bg1"/>
                  </a:solidFill>
                  <a:latin typeface="VAGRounded BT" pitchFamily="34" charset="0"/>
                </a:rPr>
                <a:t>Contaminated sites</a:t>
              </a:r>
              <a:endParaRPr lang="en-GB" sz="1600" dirty="0">
                <a:solidFill>
                  <a:schemeClr val="bg1"/>
                </a:solidFill>
                <a:latin typeface="VAGRounded BT" pitchFamily="34" charset="0"/>
              </a:endParaRPr>
            </a:p>
          </p:txBody>
        </p:sp>
        <p:pic>
          <p:nvPicPr>
            <p:cNvPr id="18" name="Grafik 17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78653" y="1219506"/>
              <a:ext cx="1783465" cy="1328291"/>
            </a:xfrm>
            <a:prstGeom prst="rect">
              <a:avLst/>
            </a:prstGeom>
          </p:spPr>
        </p:pic>
        <p:sp>
          <p:nvSpPr>
            <p:cNvPr id="46" name="Rechteck 45"/>
            <p:cNvSpPr/>
            <p:nvPr/>
          </p:nvSpPr>
          <p:spPr>
            <a:xfrm>
              <a:off x="3961287" y="2537037"/>
              <a:ext cx="1783465" cy="584775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GB" sz="1600" dirty="0" smtClean="0">
                  <a:solidFill>
                    <a:schemeClr val="bg1"/>
                  </a:solidFill>
                  <a:latin typeface="VAGRounded BT" pitchFamily="34" charset="0"/>
                </a:rPr>
                <a:t>Oil &amp; gas industry</a:t>
              </a:r>
              <a:endParaRPr lang="en-GB" sz="1600" dirty="0">
                <a:solidFill>
                  <a:schemeClr val="bg1"/>
                </a:solidFill>
                <a:latin typeface="VAGRounded BT" pitchFamily="34" charset="0"/>
              </a:endParaRPr>
            </a:p>
          </p:txBody>
        </p:sp>
        <p:pic>
          <p:nvPicPr>
            <p:cNvPr id="47" name="Picture 2" descr="http://www.lessismore.org/system/introduction_banner_images/103/intro/4HazardousCFL.jpg?1282606960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78" t="14173" r="8412" b="11890"/>
            <a:stretch/>
          </p:blipFill>
          <p:spPr bwMode="auto">
            <a:xfrm>
              <a:off x="5744752" y="1234161"/>
              <a:ext cx="1679496" cy="13188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Grafik 19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12896" y="1818935"/>
              <a:ext cx="1748247" cy="1302877"/>
            </a:xfrm>
            <a:prstGeom prst="rect">
              <a:avLst/>
            </a:prstGeom>
          </p:spPr>
        </p:pic>
      </p:grpSp>
      <p:pic>
        <p:nvPicPr>
          <p:cNvPr id="49" name="Grafik 4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4656" y="3607347"/>
            <a:ext cx="951504" cy="713629"/>
          </a:xfrm>
          <a:prstGeom prst="rect">
            <a:avLst/>
          </a:prstGeom>
        </p:spPr>
      </p:pic>
      <p:pic>
        <p:nvPicPr>
          <p:cNvPr id="50" name="Grafik 4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4124" y="3594829"/>
            <a:ext cx="951504" cy="713629"/>
          </a:xfrm>
          <a:prstGeom prst="rect">
            <a:avLst/>
          </a:prstGeom>
        </p:spPr>
      </p:pic>
      <p:pic>
        <p:nvPicPr>
          <p:cNvPr id="52" name="Picture 2" descr="http://www.lessismore.org/system/introduction_banner_images/103/intro/4HazardousCFL.jpg?1282606960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78" t="14173" r="8412" b="11890"/>
          <a:stretch/>
        </p:blipFill>
        <p:spPr bwMode="auto">
          <a:xfrm>
            <a:off x="6068318" y="4308458"/>
            <a:ext cx="965223" cy="755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Rechteck 52"/>
          <p:cNvSpPr/>
          <p:nvPr/>
        </p:nvSpPr>
        <p:spPr>
          <a:xfrm>
            <a:off x="-1" y="5791022"/>
            <a:ext cx="1332601" cy="5232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  <a:latin typeface="VAGRounded BT" pitchFamily="34" charset="0"/>
              </a:rPr>
              <a:t>Elemental</a:t>
            </a:r>
            <a:br>
              <a:rPr lang="en-GB" sz="1400" dirty="0" smtClean="0">
                <a:solidFill>
                  <a:schemeClr val="bg1"/>
                </a:solidFill>
                <a:latin typeface="VAGRounded BT" pitchFamily="34" charset="0"/>
              </a:rPr>
            </a:br>
            <a:r>
              <a:rPr lang="en-GB" sz="1400" dirty="0" smtClean="0">
                <a:solidFill>
                  <a:schemeClr val="bg1"/>
                </a:solidFill>
                <a:latin typeface="VAGRounded BT" pitchFamily="34" charset="0"/>
              </a:rPr>
              <a:t>mercury</a:t>
            </a:r>
            <a:endParaRPr lang="en-GB" sz="1400" dirty="0">
              <a:solidFill>
                <a:schemeClr val="bg1"/>
              </a:solidFill>
              <a:latin typeface="VAGRounded BT" pitchFamily="34" charset="0"/>
            </a:endParaRPr>
          </a:p>
        </p:txBody>
      </p:sp>
      <p:sp>
        <p:nvSpPr>
          <p:cNvPr id="55" name="Rechteck 54"/>
          <p:cNvSpPr/>
          <p:nvPr/>
        </p:nvSpPr>
        <p:spPr>
          <a:xfrm>
            <a:off x="0" y="5202650"/>
            <a:ext cx="1309765" cy="5232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  <a:latin typeface="VAGRounded BT" pitchFamily="34" charset="0"/>
              </a:rPr>
              <a:t>Mercury compounds</a:t>
            </a:r>
            <a:endParaRPr lang="en-GB" sz="1400" dirty="0">
              <a:solidFill>
                <a:schemeClr val="bg1"/>
              </a:solidFill>
              <a:latin typeface="VAGRounded BT" pitchFamily="34" charset="0"/>
            </a:endParaRPr>
          </a:p>
        </p:txBody>
      </p:sp>
      <p:sp>
        <p:nvSpPr>
          <p:cNvPr id="56" name="Rechteck 55"/>
          <p:cNvSpPr/>
          <p:nvPr/>
        </p:nvSpPr>
        <p:spPr>
          <a:xfrm>
            <a:off x="-4255" y="3582312"/>
            <a:ext cx="1374716" cy="73866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  <a:latin typeface="VAGRounded BT" pitchFamily="34" charset="0"/>
              </a:rPr>
              <a:t>Mercury contaminated material</a:t>
            </a:r>
            <a:endParaRPr lang="en-GB" sz="1400" dirty="0">
              <a:solidFill>
                <a:schemeClr val="bg1"/>
              </a:solidFill>
              <a:latin typeface="VAGRounded BT" pitchFamily="34" charset="0"/>
            </a:endParaRPr>
          </a:p>
        </p:txBody>
      </p:sp>
      <p:sp>
        <p:nvSpPr>
          <p:cNvPr id="58" name="Rechteck 57"/>
          <p:cNvSpPr/>
          <p:nvPr/>
        </p:nvSpPr>
        <p:spPr>
          <a:xfrm>
            <a:off x="0" y="4383499"/>
            <a:ext cx="1339502" cy="73866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  <a:latin typeface="VAGRounded BT" pitchFamily="34" charset="0"/>
              </a:rPr>
              <a:t>Mercury containing  products</a:t>
            </a:r>
            <a:endParaRPr lang="en-GB" sz="1400" dirty="0">
              <a:solidFill>
                <a:schemeClr val="bg1"/>
              </a:solidFill>
              <a:latin typeface="VAGRounded BT" pitchFamily="34" charset="0"/>
            </a:endParaRPr>
          </a:p>
        </p:txBody>
      </p:sp>
      <p:sp>
        <p:nvSpPr>
          <p:cNvPr id="60" name="Textfeld 59"/>
          <p:cNvSpPr txBox="1"/>
          <p:nvPr/>
        </p:nvSpPr>
        <p:spPr>
          <a:xfrm>
            <a:off x="0" y="3212976"/>
            <a:ext cx="9143999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AGRounded BT" pitchFamily="34" charset="0"/>
              </a:rPr>
              <a:t>Primary </a:t>
            </a:r>
            <a:r>
              <a:rPr lang="de-DE" dirty="0" err="1" smtClean="0">
                <a:latin typeface="VAGRounded BT" pitchFamily="34" charset="0"/>
              </a:rPr>
              <a:t>waste</a:t>
            </a:r>
            <a:r>
              <a:rPr lang="de-DE" dirty="0" smtClean="0">
                <a:latin typeface="VAGRounded BT" pitchFamily="34" charset="0"/>
              </a:rPr>
              <a:t> type</a:t>
            </a:r>
            <a:endParaRPr lang="de-DE" dirty="0">
              <a:latin typeface="VAGRounded BT" pitchFamily="34" charset="0"/>
            </a:endParaRPr>
          </a:p>
        </p:txBody>
      </p:sp>
      <p:cxnSp>
        <p:nvCxnSpPr>
          <p:cNvPr id="65" name="Gerade Verbindung mit Pfeil 64"/>
          <p:cNvCxnSpPr>
            <a:endCxn id="33" idx="0"/>
          </p:cNvCxnSpPr>
          <p:nvPr/>
        </p:nvCxnSpPr>
        <p:spPr>
          <a:xfrm>
            <a:off x="3110118" y="4383499"/>
            <a:ext cx="1" cy="1406081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Gerade Verbindung mit Pfeil 70"/>
          <p:cNvCxnSpPr/>
          <p:nvPr/>
        </p:nvCxnSpPr>
        <p:spPr>
          <a:xfrm>
            <a:off x="4803651" y="4319789"/>
            <a:ext cx="1" cy="1406081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2" name="Picture 8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77000" contrast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297861" y="5802891"/>
            <a:ext cx="965223" cy="563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3" name="Picture 8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77000" contrast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6068318" y="5802891"/>
            <a:ext cx="965223" cy="563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4" name="Gerade Verbindung mit Pfeil 73"/>
          <p:cNvCxnSpPr>
            <a:stCxn id="52" idx="2"/>
            <a:endCxn id="73" idx="0"/>
          </p:cNvCxnSpPr>
          <p:nvPr/>
        </p:nvCxnSpPr>
        <p:spPr>
          <a:xfrm>
            <a:off x="6550930" y="5064180"/>
            <a:ext cx="0" cy="738711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7" name="Picture 8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77000" contrast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7810854" y="5802891"/>
            <a:ext cx="965223" cy="563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8" name="Gerade Verbindung mit Pfeil 77"/>
          <p:cNvCxnSpPr>
            <a:stCxn id="50" idx="2"/>
            <a:endCxn id="77" idx="0"/>
          </p:cNvCxnSpPr>
          <p:nvPr/>
        </p:nvCxnSpPr>
        <p:spPr>
          <a:xfrm>
            <a:off x="8269876" y="4308458"/>
            <a:ext cx="23590" cy="1494433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46734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Environmentally</a:t>
            </a:r>
            <a:r>
              <a:rPr lang="de-DE" dirty="0" smtClean="0"/>
              <a:t> Sound Manage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Wastes</a:t>
            </a:r>
            <a:r>
              <a:rPr lang="de-DE" dirty="0" smtClean="0"/>
              <a:t>?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Taking </a:t>
            </a:r>
            <a:r>
              <a:rPr lang="en-US" dirty="0"/>
              <a:t>all practicable steps to ensure that </a:t>
            </a:r>
            <a:endParaRPr lang="en-US" dirty="0" smtClean="0"/>
          </a:p>
          <a:p>
            <a:pPr lvl="2"/>
            <a:r>
              <a:rPr lang="en-US" dirty="0" smtClean="0"/>
              <a:t>hazardous </a:t>
            </a:r>
            <a:r>
              <a:rPr lang="en-US" dirty="0"/>
              <a:t>wastes or other wastes are managed in a manner which </a:t>
            </a:r>
            <a:r>
              <a:rPr lang="en-US" dirty="0" smtClean="0"/>
              <a:t>will</a:t>
            </a:r>
          </a:p>
          <a:p>
            <a:pPr lvl="3"/>
            <a:r>
              <a:rPr lang="en-US" dirty="0" smtClean="0"/>
              <a:t>protect </a:t>
            </a:r>
            <a:r>
              <a:rPr lang="en-US" dirty="0"/>
              <a:t>human health and </a:t>
            </a:r>
            <a:endParaRPr lang="en-US" dirty="0" smtClean="0"/>
          </a:p>
          <a:p>
            <a:pPr lvl="3"/>
            <a:r>
              <a:rPr lang="en-US" dirty="0" smtClean="0"/>
              <a:t>the </a:t>
            </a:r>
            <a:r>
              <a:rPr lang="en-US" dirty="0"/>
              <a:t>environment </a:t>
            </a:r>
            <a:endParaRPr lang="en-US" dirty="0" smtClean="0"/>
          </a:p>
          <a:p>
            <a:pPr marL="503237" lvl="3" indent="0">
              <a:buNone/>
            </a:pPr>
            <a:r>
              <a:rPr lang="en-US" dirty="0" smtClean="0"/>
              <a:t>against </a:t>
            </a:r>
            <a:r>
              <a:rPr lang="en-US" dirty="0"/>
              <a:t>the adverse effects which may result from such wastes </a:t>
            </a:r>
            <a:endParaRPr lang="en-US" dirty="0" smtClean="0"/>
          </a:p>
          <a:p>
            <a:pPr marL="503237" lvl="3" indent="0">
              <a:buNone/>
            </a:pPr>
            <a:endParaRPr lang="en-US" dirty="0"/>
          </a:p>
          <a:p>
            <a:pPr marL="503237" lvl="3" indent="0">
              <a:buNone/>
            </a:pPr>
            <a:r>
              <a:rPr lang="en-US" dirty="0" smtClean="0"/>
              <a:t>(Basel Convention, Article 2.8)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00E04C6C-394B-495E-A22E-52B1D39B78CB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09546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Rechteck 134"/>
          <p:cNvSpPr/>
          <p:nvPr/>
        </p:nvSpPr>
        <p:spPr>
          <a:xfrm>
            <a:off x="2699792" y="6165304"/>
            <a:ext cx="6336704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GB" sz="1600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VAGRounded BT" pitchFamily="34" charset="0"/>
              </a:rPr>
              <a:t>Polluter-pays principle: </a:t>
            </a:r>
            <a:br>
              <a:rPr lang="en-GB" sz="1600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VAGRounded BT" pitchFamily="34" charset="0"/>
              </a:rPr>
            </a:br>
            <a:r>
              <a:rPr lang="en-GB" sz="1600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VAGRounded BT" pitchFamily="34" charset="0"/>
              </a:rPr>
              <a:t>producer to bear all storage/ disposal cost</a:t>
            </a:r>
            <a:endParaRPr lang="en-GB" sz="1600" u="sng" dirty="0">
              <a:solidFill>
                <a:schemeClr val="tx2">
                  <a:lumMod val="60000"/>
                  <a:lumOff val="40000"/>
                </a:schemeClr>
              </a:solidFill>
              <a:latin typeface="VAGRounded BT" pitchFamily="34" charset="0"/>
            </a:endParaRPr>
          </a:p>
        </p:txBody>
      </p:sp>
      <p:cxnSp>
        <p:nvCxnSpPr>
          <p:cNvPr id="116" name="Gerade Verbindung mit Pfeil 115"/>
          <p:cNvCxnSpPr/>
          <p:nvPr/>
        </p:nvCxnSpPr>
        <p:spPr>
          <a:xfrm flipV="1">
            <a:off x="2498016" y="4767549"/>
            <a:ext cx="4234224" cy="1588"/>
          </a:xfrm>
          <a:prstGeom prst="straightConnector1">
            <a:avLst/>
          </a:prstGeom>
          <a:ln w="2540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hteck 29"/>
          <p:cNvSpPr/>
          <p:nvPr/>
        </p:nvSpPr>
        <p:spPr>
          <a:xfrm>
            <a:off x="280399" y="1052736"/>
            <a:ext cx="2288736" cy="53285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5875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>
                <a:latin typeface="VAGRounded BT" pitchFamily="34" charset="0"/>
              </a:rPr>
              <a:t>Practised Surplus Mercury Management Options</a:t>
            </a:r>
            <a:endParaRPr lang="en-GB" sz="2400" dirty="0">
              <a:latin typeface="VAGRounded BT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97BFC54D-CA07-4A07-AEF9-FEADE7FFF69B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376772"/>
            <a:ext cx="1914449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" name="Rechteck 87"/>
          <p:cNvSpPr/>
          <p:nvPr/>
        </p:nvSpPr>
        <p:spPr>
          <a:xfrm>
            <a:off x="395536" y="2523093"/>
            <a:ext cx="21304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latin typeface="VAGRounded BT" pitchFamily="34" charset="0"/>
              </a:rPr>
              <a:t>Elemental mercury</a:t>
            </a:r>
            <a:endParaRPr lang="en-GB" sz="1600" dirty="0">
              <a:latin typeface="VAGRounded BT" pitchFamily="34" charset="0"/>
            </a:endParaRPr>
          </a:p>
        </p:txBody>
      </p:sp>
      <p:grpSp>
        <p:nvGrpSpPr>
          <p:cNvPr id="3" name="Gruppieren 2"/>
          <p:cNvGrpSpPr/>
          <p:nvPr/>
        </p:nvGrpSpPr>
        <p:grpSpPr>
          <a:xfrm>
            <a:off x="481792" y="3699053"/>
            <a:ext cx="2130472" cy="2137476"/>
            <a:chOff x="481792" y="3699053"/>
            <a:chExt cx="2130472" cy="2137476"/>
          </a:xfrm>
        </p:grpSpPr>
        <p:sp>
          <p:nvSpPr>
            <p:cNvPr id="89" name="Rechteck 88"/>
            <p:cNvSpPr/>
            <p:nvPr/>
          </p:nvSpPr>
          <p:spPr>
            <a:xfrm>
              <a:off x="481792" y="5005532"/>
              <a:ext cx="2130472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600" dirty="0" smtClean="0">
                  <a:latin typeface="VAGRounded BT" pitchFamily="34" charset="0"/>
                </a:rPr>
                <a:t>Mercury compounds like calomel (</a:t>
              </a:r>
              <a:r>
                <a:rPr lang="en-GB" sz="1600" dirty="0" err="1" smtClean="0">
                  <a:latin typeface="VAGRounded BT" pitchFamily="34" charset="0"/>
                </a:rPr>
                <a:t>mercurous</a:t>
              </a:r>
              <a:r>
                <a:rPr lang="en-GB" sz="1600" dirty="0" smtClean="0">
                  <a:latin typeface="VAGRounded BT" pitchFamily="34" charset="0"/>
                </a:rPr>
                <a:t> chloride)</a:t>
              </a:r>
              <a:endParaRPr lang="en-GB" sz="1600" dirty="0">
                <a:latin typeface="VAGRounded BT" pitchFamily="34" charset="0"/>
              </a:endParaRPr>
            </a:p>
          </p:txBody>
        </p:sp>
        <p:pic>
          <p:nvPicPr>
            <p:cNvPr id="17418" name="Picture 4" descr="Mercurous Chloride Calomel 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06" t="5925" r="5183" b="7433"/>
            <a:stretch/>
          </p:blipFill>
          <p:spPr bwMode="auto">
            <a:xfrm>
              <a:off x="481792" y="3699053"/>
              <a:ext cx="1885951" cy="13204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7" name="Gruppieren 16"/>
          <p:cNvGrpSpPr/>
          <p:nvPr/>
        </p:nvGrpSpPr>
        <p:grpSpPr>
          <a:xfrm>
            <a:off x="2309985" y="1952836"/>
            <a:ext cx="1777831" cy="2398051"/>
            <a:chOff x="2309985" y="1952836"/>
            <a:chExt cx="1777831" cy="2398051"/>
          </a:xfrm>
        </p:grpSpPr>
        <p:pic>
          <p:nvPicPr>
            <p:cNvPr id="38" name="Grafik 3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43808" y="3501207"/>
              <a:ext cx="1244008" cy="849680"/>
            </a:xfrm>
            <a:prstGeom prst="rect">
              <a:avLst/>
            </a:prstGeom>
          </p:spPr>
        </p:pic>
        <p:cxnSp>
          <p:nvCxnSpPr>
            <p:cNvPr id="41" name="Gewinkelte Verbindung 40"/>
            <p:cNvCxnSpPr>
              <a:stCxn id="9" idx="3"/>
              <a:endCxn id="38" idx="1"/>
            </p:cNvCxnSpPr>
            <p:nvPr/>
          </p:nvCxnSpPr>
          <p:spPr>
            <a:xfrm>
              <a:off x="2309985" y="1952836"/>
              <a:ext cx="533823" cy="1973211"/>
            </a:xfrm>
            <a:prstGeom prst="bentConnector3">
              <a:avLst>
                <a:gd name="adj1" fmla="val 50000"/>
              </a:avLst>
            </a:prstGeom>
            <a:ln w="25400"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Rechteck 46"/>
          <p:cNvSpPr/>
          <p:nvPr/>
        </p:nvSpPr>
        <p:spPr>
          <a:xfrm>
            <a:off x="2841246" y="4307473"/>
            <a:ext cx="138540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latin typeface="VAGRounded BT" pitchFamily="34" charset="0"/>
              </a:rPr>
              <a:t>Stabilization</a:t>
            </a:r>
            <a:endParaRPr lang="en-GB" sz="1600" dirty="0">
              <a:latin typeface="VAGRounded BT" pitchFamily="34" charset="0"/>
            </a:endParaRPr>
          </a:p>
        </p:txBody>
      </p:sp>
      <p:grpSp>
        <p:nvGrpSpPr>
          <p:cNvPr id="16" name="Gruppieren 15"/>
          <p:cNvGrpSpPr/>
          <p:nvPr/>
        </p:nvGrpSpPr>
        <p:grpSpPr>
          <a:xfrm>
            <a:off x="2367743" y="1052736"/>
            <a:ext cx="6668754" cy="2631197"/>
            <a:chOff x="2367743" y="1052736"/>
            <a:chExt cx="6668754" cy="2631197"/>
          </a:xfrm>
        </p:grpSpPr>
        <p:cxnSp>
          <p:nvCxnSpPr>
            <p:cNvPr id="99" name="Gewinkelte Verbindung 98"/>
            <p:cNvCxnSpPr>
              <a:endCxn id="29" idx="1"/>
            </p:cNvCxnSpPr>
            <p:nvPr/>
          </p:nvCxnSpPr>
          <p:spPr>
            <a:xfrm flipV="1">
              <a:off x="2367743" y="1952836"/>
              <a:ext cx="4364497" cy="1377"/>
            </a:xfrm>
            <a:prstGeom prst="bentConnector3">
              <a:avLst>
                <a:gd name="adj1" fmla="val 50000"/>
              </a:avLst>
            </a:prstGeom>
            <a:ln w="25400"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9" name="Object 2"/>
            <p:cNvPicPr>
              <a:picLocks noChangeAspect="1" noChangeArrowheads="1"/>
            </p:cNvPicPr>
            <p:nvPr/>
          </p:nvPicPr>
          <p:blipFill rotWithShape="1">
            <a:blip r:embed="rId5" cstate="print"/>
            <a:srcRect l="38010" t="42459" r="13517" b="21788"/>
            <a:stretch/>
          </p:blipFill>
          <p:spPr bwMode="auto">
            <a:xfrm>
              <a:off x="6732240" y="1052736"/>
              <a:ext cx="2304256" cy="1800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feld 9"/>
            <p:cNvSpPr txBox="1"/>
            <p:nvPr/>
          </p:nvSpPr>
          <p:spPr>
            <a:xfrm>
              <a:off x="6732240" y="2276872"/>
              <a:ext cx="2304257" cy="584775"/>
            </a:xfrm>
            <a:prstGeom prst="rect">
              <a:avLst/>
            </a:prstGeom>
            <a:solidFill>
              <a:schemeClr val="tx1">
                <a:alpha val="31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solidFill>
                    <a:schemeClr val="bg1"/>
                  </a:solidFill>
                  <a:latin typeface="VAGRounded BT" pitchFamily="34" charset="0"/>
                </a:rPr>
                <a:t>Removal from the market (storage)</a:t>
              </a:r>
              <a:endParaRPr lang="en-GB" sz="1600" dirty="0">
                <a:solidFill>
                  <a:schemeClr val="bg1"/>
                </a:solidFill>
                <a:latin typeface="VAGRounded BT" pitchFamily="34" charset="0"/>
              </a:endParaRPr>
            </a:p>
          </p:txBody>
        </p:sp>
        <p:sp>
          <p:nvSpPr>
            <p:cNvPr id="136" name="Rechteck 135"/>
            <p:cNvSpPr/>
            <p:nvPr/>
          </p:nvSpPr>
          <p:spPr>
            <a:xfrm>
              <a:off x="6732240" y="2852936"/>
              <a:ext cx="2219722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6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VAGRounded BT" pitchFamily="34" charset="0"/>
                </a:rPr>
                <a:t>Aboveground storage in warehouses (up to 40 years or more)</a:t>
              </a:r>
              <a:endParaRPr lang="en-GB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VAGRounded BT" pitchFamily="34" charset="0"/>
              </a:endParaRPr>
            </a:p>
          </p:txBody>
        </p:sp>
      </p:grpSp>
      <p:grpSp>
        <p:nvGrpSpPr>
          <p:cNvPr id="18" name="Gruppieren 17"/>
          <p:cNvGrpSpPr/>
          <p:nvPr/>
        </p:nvGrpSpPr>
        <p:grpSpPr>
          <a:xfrm>
            <a:off x="4175173" y="3789040"/>
            <a:ext cx="4861324" cy="2332442"/>
            <a:chOff x="4175173" y="3789040"/>
            <a:chExt cx="4861324" cy="2332442"/>
          </a:xfrm>
        </p:grpSpPr>
        <p:cxnSp>
          <p:nvCxnSpPr>
            <p:cNvPr id="39" name="Gerade Verbindung mit Pfeil 38"/>
            <p:cNvCxnSpPr/>
            <p:nvPr/>
          </p:nvCxnSpPr>
          <p:spPr>
            <a:xfrm>
              <a:off x="4175173" y="3926047"/>
              <a:ext cx="2557067" cy="1588"/>
            </a:xfrm>
            <a:prstGeom prst="straightConnector1">
              <a:avLst/>
            </a:prstGeom>
            <a:ln w="25400"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3" name="Picture 13"/>
            <p:cNvPicPr>
              <a:picLocks noChangeAspect="1" noChangeArrowheads="1"/>
            </p:cNvPicPr>
            <p:nvPr/>
          </p:nvPicPr>
          <p:blipFill>
            <a:blip r:embed="rId6" cstate="print"/>
            <a:srcRect l="5267" t="6248" r="5173" b="12531"/>
            <a:stretch>
              <a:fillRect/>
            </a:stretch>
          </p:blipFill>
          <p:spPr bwMode="auto">
            <a:xfrm>
              <a:off x="6732240" y="3789040"/>
              <a:ext cx="2304257" cy="1757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9" name="Textfeld 128"/>
            <p:cNvSpPr txBox="1"/>
            <p:nvPr/>
          </p:nvSpPr>
          <p:spPr>
            <a:xfrm>
              <a:off x="6732240" y="4941168"/>
              <a:ext cx="2304257" cy="584775"/>
            </a:xfrm>
            <a:prstGeom prst="rect">
              <a:avLst/>
            </a:prstGeom>
            <a:solidFill>
              <a:schemeClr val="tx1">
                <a:alpha val="31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solidFill>
                    <a:schemeClr val="bg1"/>
                  </a:solidFill>
                  <a:latin typeface="VAGRounded BT" pitchFamily="34" charset="0"/>
                </a:rPr>
                <a:t>Removal from the biosphere (disposal)</a:t>
              </a:r>
              <a:endParaRPr lang="en-GB" sz="1600" dirty="0">
                <a:solidFill>
                  <a:schemeClr val="bg1"/>
                </a:solidFill>
                <a:latin typeface="VAGRounded BT" pitchFamily="34" charset="0"/>
              </a:endParaRPr>
            </a:p>
          </p:txBody>
        </p:sp>
        <p:sp>
          <p:nvSpPr>
            <p:cNvPr id="138" name="Rechteck 137"/>
            <p:cNvSpPr/>
            <p:nvPr/>
          </p:nvSpPr>
          <p:spPr>
            <a:xfrm>
              <a:off x="6660232" y="5536707"/>
              <a:ext cx="229173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6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VAGRounded BT" pitchFamily="34" charset="0"/>
                </a:rPr>
                <a:t>Permanent storage in underground mines</a:t>
              </a:r>
            </a:p>
          </p:txBody>
        </p:sp>
      </p:grpSp>
      <p:sp>
        <p:nvSpPr>
          <p:cNvPr id="114" name="Rechteck 113"/>
          <p:cNvSpPr/>
          <p:nvPr/>
        </p:nvSpPr>
        <p:spPr>
          <a:xfrm>
            <a:off x="4433397" y="5229200"/>
            <a:ext cx="18722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latin typeface="VAGRounded BT" pitchFamily="34" charset="0"/>
              </a:rPr>
              <a:t>Possible interim step (up to a few years)</a:t>
            </a:r>
            <a:endParaRPr lang="en-GB" sz="1600" dirty="0">
              <a:latin typeface="VAGRounded BT" pitchFamily="34" charset="0"/>
            </a:endParaRPr>
          </a:p>
        </p:txBody>
      </p:sp>
      <p:grpSp>
        <p:nvGrpSpPr>
          <p:cNvPr id="15" name="Gruppieren 14"/>
          <p:cNvGrpSpPr/>
          <p:nvPr/>
        </p:nvGrpSpPr>
        <p:grpSpPr>
          <a:xfrm>
            <a:off x="2343175" y="1052736"/>
            <a:ext cx="3957017" cy="4176464"/>
            <a:chOff x="2343175" y="1052736"/>
            <a:chExt cx="3957017" cy="4176464"/>
          </a:xfrm>
        </p:grpSpPr>
        <p:sp>
          <p:nvSpPr>
            <p:cNvPr id="71" name="Rechteck 70"/>
            <p:cNvSpPr/>
            <p:nvPr/>
          </p:nvSpPr>
          <p:spPr>
            <a:xfrm>
              <a:off x="4427984" y="1052736"/>
              <a:ext cx="1872208" cy="417646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8434" name="Picture 2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0" y="1196752"/>
              <a:ext cx="1588478" cy="1800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8" name="Picture 2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0" y="3356992"/>
              <a:ext cx="1588478" cy="17087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2" name="Rechteck 131"/>
            <p:cNvSpPr/>
            <p:nvPr/>
          </p:nvSpPr>
          <p:spPr>
            <a:xfrm>
              <a:off x="4572000" y="2348880"/>
              <a:ext cx="1588478" cy="584775"/>
            </a:xfrm>
            <a:prstGeom prst="rect">
              <a:avLst/>
            </a:prstGeom>
            <a:solidFill>
              <a:schemeClr val="tx1">
                <a:alpha val="48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GB" sz="1600" dirty="0" smtClean="0">
                  <a:solidFill>
                    <a:schemeClr val="bg1"/>
                  </a:solidFill>
                  <a:latin typeface="VAGRounded BT" pitchFamily="34" charset="0"/>
                </a:rPr>
                <a:t>Temporary storage</a:t>
              </a:r>
              <a:endParaRPr lang="en-GB" sz="1600" dirty="0">
                <a:solidFill>
                  <a:schemeClr val="bg1"/>
                </a:solidFill>
                <a:latin typeface="VAGRounded BT" pitchFamily="34" charset="0"/>
              </a:endParaRPr>
            </a:p>
          </p:txBody>
        </p:sp>
        <p:sp>
          <p:nvSpPr>
            <p:cNvPr id="134" name="Rechteck 133"/>
            <p:cNvSpPr/>
            <p:nvPr/>
          </p:nvSpPr>
          <p:spPr>
            <a:xfrm>
              <a:off x="4572000" y="4476750"/>
              <a:ext cx="1595002" cy="584775"/>
            </a:xfrm>
            <a:prstGeom prst="rect">
              <a:avLst/>
            </a:prstGeom>
            <a:solidFill>
              <a:schemeClr val="tx1">
                <a:alpha val="48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GB" sz="1600" dirty="0" smtClean="0">
                  <a:solidFill>
                    <a:schemeClr val="bg1"/>
                  </a:solidFill>
                  <a:latin typeface="VAGRounded BT" pitchFamily="34" charset="0"/>
                </a:rPr>
                <a:t>Temporary storage</a:t>
              </a:r>
              <a:endParaRPr lang="en-GB" sz="1600" dirty="0">
                <a:solidFill>
                  <a:schemeClr val="bg1"/>
                </a:solidFill>
                <a:latin typeface="VAGRounded BT" pitchFamily="34" charset="0"/>
              </a:endParaRPr>
            </a:p>
          </p:txBody>
        </p:sp>
        <p:cxnSp>
          <p:nvCxnSpPr>
            <p:cNvPr id="87" name="Gerade Verbindung mit Pfeil 86"/>
            <p:cNvCxnSpPr/>
            <p:nvPr/>
          </p:nvCxnSpPr>
          <p:spPr>
            <a:xfrm>
              <a:off x="4067944" y="3926047"/>
              <a:ext cx="360040" cy="1588"/>
            </a:xfrm>
            <a:prstGeom prst="straightConnector1">
              <a:avLst/>
            </a:prstGeom>
            <a:ln w="25400"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Gerade Verbindung mit Pfeil 102"/>
            <p:cNvCxnSpPr/>
            <p:nvPr/>
          </p:nvCxnSpPr>
          <p:spPr>
            <a:xfrm>
              <a:off x="2367743" y="4769137"/>
              <a:ext cx="2060241" cy="1588"/>
            </a:xfrm>
            <a:prstGeom prst="straightConnector1">
              <a:avLst/>
            </a:prstGeom>
            <a:ln w="25400"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Gerade Verbindung mit Pfeil 122"/>
            <p:cNvCxnSpPr/>
            <p:nvPr/>
          </p:nvCxnSpPr>
          <p:spPr>
            <a:xfrm>
              <a:off x="2343175" y="1952625"/>
              <a:ext cx="2088232" cy="1588"/>
            </a:xfrm>
            <a:prstGeom prst="straightConnector1">
              <a:avLst/>
            </a:prstGeom>
            <a:ln w="25400"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Rechteck 30"/>
          <p:cNvSpPr/>
          <p:nvPr/>
        </p:nvSpPr>
        <p:spPr>
          <a:xfrm>
            <a:off x="395536" y="1038218"/>
            <a:ext cx="201622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solidFill>
                  <a:srgbClr val="0000FF"/>
                </a:solidFill>
                <a:latin typeface="VAGRounded BT" pitchFamily="34" charset="0"/>
              </a:rPr>
              <a:t>Surplus mercury</a:t>
            </a:r>
            <a:endParaRPr lang="en-GB" sz="1600" dirty="0">
              <a:solidFill>
                <a:srgbClr val="0000FF"/>
              </a:solidFill>
              <a:latin typeface="VAGRounded B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935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" grpId="0" animBg="1"/>
      <p:bldP spid="47" grpId="0"/>
      <p:bldP spid="1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hteck 29"/>
          <p:cNvSpPr/>
          <p:nvPr/>
        </p:nvSpPr>
        <p:spPr>
          <a:xfrm>
            <a:off x="73278" y="989327"/>
            <a:ext cx="1978442" cy="56357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5875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>
                <a:latin typeface="VAGRounded BT" pitchFamily="34" charset="0"/>
              </a:rPr>
              <a:t>Management Options for Mercury Wastes</a:t>
            </a:r>
            <a:endParaRPr lang="en-GB" sz="2400" dirty="0">
              <a:latin typeface="VAGRounded BT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97BFC54D-CA07-4A07-AEF9-FEADE7FFF69B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  <p:sp>
        <p:nvSpPr>
          <p:cNvPr id="88" name="Rechteck 87"/>
          <p:cNvSpPr/>
          <p:nvPr/>
        </p:nvSpPr>
        <p:spPr>
          <a:xfrm>
            <a:off x="134351" y="5301689"/>
            <a:ext cx="159893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latin typeface="VAGRounded BT" pitchFamily="34" charset="0"/>
              </a:rPr>
              <a:t>Waste contaminated with mercury</a:t>
            </a:r>
            <a:br>
              <a:rPr lang="en-GB" sz="1600" dirty="0" smtClean="0">
                <a:latin typeface="VAGRounded BT" pitchFamily="34" charset="0"/>
              </a:rPr>
            </a:br>
            <a:r>
              <a:rPr lang="en-GB" sz="1600" dirty="0" smtClean="0">
                <a:latin typeface="VAGRounded BT" pitchFamily="34" charset="0"/>
              </a:rPr>
              <a:t>(e.g. soil, debris)</a:t>
            </a:r>
            <a:endParaRPr lang="en-GB" sz="1600" dirty="0">
              <a:latin typeface="VAGRounded BT" pitchFamily="34" charset="0"/>
            </a:endParaRPr>
          </a:p>
        </p:txBody>
      </p:sp>
      <p:sp>
        <p:nvSpPr>
          <p:cNvPr id="89" name="Rechteck 88"/>
          <p:cNvSpPr/>
          <p:nvPr/>
        </p:nvSpPr>
        <p:spPr>
          <a:xfrm>
            <a:off x="159865" y="2465441"/>
            <a:ext cx="182017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latin typeface="VAGRounded BT" pitchFamily="34" charset="0"/>
              </a:rPr>
              <a:t>Waste containing mercury</a:t>
            </a:r>
            <a:br>
              <a:rPr lang="en-GB" sz="1600" dirty="0" smtClean="0">
                <a:latin typeface="VAGRounded BT" pitchFamily="34" charset="0"/>
              </a:rPr>
            </a:br>
            <a:r>
              <a:rPr lang="en-GB" sz="1600" dirty="0" smtClean="0">
                <a:latin typeface="VAGRounded BT" pitchFamily="34" charset="0"/>
              </a:rPr>
              <a:t>(e.g. end of life products)</a:t>
            </a:r>
            <a:endParaRPr lang="en-GB" sz="1600" dirty="0">
              <a:latin typeface="VAGRounded BT" pitchFamily="34" charset="0"/>
            </a:endParaRPr>
          </a:p>
        </p:txBody>
      </p:sp>
      <p:sp>
        <p:nvSpPr>
          <p:cNvPr id="47" name="Rechteck 46"/>
          <p:cNvSpPr/>
          <p:nvPr/>
        </p:nvSpPr>
        <p:spPr>
          <a:xfrm rot="5400000">
            <a:off x="3976567" y="2728289"/>
            <a:ext cx="138540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latin typeface="VAGRounded BT" pitchFamily="34" charset="0"/>
              </a:rPr>
              <a:t>Stabilization</a:t>
            </a:r>
            <a:endParaRPr lang="en-GB" sz="1600" dirty="0">
              <a:latin typeface="VAGRounded BT" pitchFamily="34" charset="0"/>
            </a:endParaRPr>
          </a:p>
        </p:txBody>
      </p:sp>
      <p:cxnSp>
        <p:nvCxnSpPr>
          <p:cNvPr id="99" name="Gewinkelte Verbindung 98"/>
          <p:cNvCxnSpPr>
            <a:stCxn id="57" idx="3"/>
            <a:endCxn id="44" idx="1"/>
          </p:cNvCxnSpPr>
          <p:nvPr/>
        </p:nvCxnSpPr>
        <p:spPr>
          <a:xfrm flipV="1">
            <a:off x="5039686" y="3008033"/>
            <a:ext cx="2268618" cy="1114105"/>
          </a:xfrm>
          <a:prstGeom prst="bentConnector3">
            <a:avLst>
              <a:gd name="adj1" fmla="val 72393"/>
            </a:avLst>
          </a:prstGeom>
          <a:ln w="2540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uppieren 17"/>
          <p:cNvGrpSpPr/>
          <p:nvPr/>
        </p:nvGrpSpPr>
        <p:grpSpPr>
          <a:xfrm>
            <a:off x="6767735" y="4588899"/>
            <a:ext cx="2291731" cy="2332442"/>
            <a:chOff x="6660232" y="3789040"/>
            <a:chExt cx="2291731" cy="2332442"/>
          </a:xfrm>
        </p:grpSpPr>
        <p:pic>
          <p:nvPicPr>
            <p:cNvPr id="33" name="Picture 13"/>
            <p:cNvPicPr>
              <a:picLocks noChangeAspect="1" noChangeArrowheads="1"/>
            </p:cNvPicPr>
            <p:nvPr/>
          </p:nvPicPr>
          <p:blipFill>
            <a:blip r:embed="rId2" cstate="print"/>
            <a:srcRect l="5267" t="6248" r="5173" b="12531"/>
            <a:stretch>
              <a:fillRect/>
            </a:stretch>
          </p:blipFill>
          <p:spPr bwMode="auto">
            <a:xfrm>
              <a:off x="6732241" y="3789040"/>
              <a:ext cx="2219722" cy="1757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8" name="Rechteck 137"/>
            <p:cNvSpPr/>
            <p:nvPr/>
          </p:nvSpPr>
          <p:spPr>
            <a:xfrm>
              <a:off x="6660232" y="5536707"/>
              <a:ext cx="229173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6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VAGRounded BT" pitchFamily="34" charset="0"/>
                </a:rPr>
                <a:t>Permanent storage in underground mines</a:t>
              </a:r>
            </a:p>
          </p:txBody>
        </p:sp>
      </p:grpSp>
      <p:pic>
        <p:nvPicPr>
          <p:cNvPr id="40" name="Picture 2" descr="http://www.lessismore.org/system/introduction_banner_images/103/intro/4HazardousCFL.jpg?1282606960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78" t="14173" r="8412" b="11890"/>
          <a:stretch/>
        </p:blipFill>
        <p:spPr bwMode="auto">
          <a:xfrm>
            <a:off x="233080" y="1290854"/>
            <a:ext cx="1500205" cy="1174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Grafik 4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552" y="4122138"/>
            <a:ext cx="1572733" cy="1179551"/>
          </a:xfrm>
          <a:prstGeom prst="rect">
            <a:avLst/>
          </a:prstGeom>
        </p:spPr>
      </p:pic>
      <p:pic>
        <p:nvPicPr>
          <p:cNvPr id="43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1052736"/>
            <a:ext cx="1349578" cy="812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8461" name="Gruppieren 18460"/>
          <p:cNvGrpSpPr/>
          <p:nvPr/>
        </p:nvGrpSpPr>
        <p:grpSpPr>
          <a:xfrm>
            <a:off x="7308303" y="2357158"/>
            <a:ext cx="1751162" cy="2132747"/>
            <a:chOff x="7291854" y="1034218"/>
            <a:chExt cx="1751162" cy="2132747"/>
          </a:xfrm>
        </p:grpSpPr>
        <p:sp>
          <p:nvSpPr>
            <p:cNvPr id="10" name="Textfeld 9"/>
            <p:cNvSpPr txBox="1"/>
            <p:nvPr/>
          </p:nvSpPr>
          <p:spPr>
            <a:xfrm>
              <a:off x="7291854" y="2335968"/>
              <a:ext cx="1751161" cy="830997"/>
            </a:xfrm>
            <a:prstGeom prst="rect">
              <a:avLst/>
            </a:prstGeom>
            <a:solidFill>
              <a:schemeClr val="tx1">
                <a:alpha val="31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solidFill>
                    <a:schemeClr val="bg1"/>
                  </a:solidFill>
                  <a:latin typeface="VAGRounded BT" pitchFamily="34" charset="0"/>
                </a:rPr>
                <a:t>Specially engineered landfill</a:t>
              </a:r>
              <a:endParaRPr lang="en-GB" sz="1600" dirty="0">
                <a:solidFill>
                  <a:schemeClr val="bg1"/>
                </a:solidFill>
                <a:latin typeface="VAGRounded BT" pitchFamily="34" charset="0"/>
              </a:endParaRPr>
            </a:p>
          </p:txBody>
        </p:sp>
        <p:pic>
          <p:nvPicPr>
            <p:cNvPr id="44" name="Picture 8" descr="Hazardous Waste Landfill Liner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291855" y="1034218"/>
              <a:ext cx="1751161" cy="1301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46" name="Gewinkelte Verbindung 45"/>
          <p:cNvCxnSpPr>
            <a:stCxn id="40" idx="3"/>
            <a:endCxn id="43" idx="1"/>
          </p:cNvCxnSpPr>
          <p:nvPr/>
        </p:nvCxnSpPr>
        <p:spPr>
          <a:xfrm flipV="1">
            <a:off x="1733285" y="1458829"/>
            <a:ext cx="2838715" cy="419319"/>
          </a:xfrm>
          <a:prstGeom prst="bentConnector3">
            <a:avLst>
              <a:gd name="adj1" fmla="val 50000"/>
            </a:avLst>
          </a:prstGeom>
          <a:ln w="2540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Gewinkelte Verbindung 51"/>
          <p:cNvCxnSpPr>
            <a:stCxn id="42" idx="3"/>
            <a:endCxn id="43" idx="1"/>
          </p:cNvCxnSpPr>
          <p:nvPr/>
        </p:nvCxnSpPr>
        <p:spPr>
          <a:xfrm flipV="1">
            <a:off x="1733285" y="1458829"/>
            <a:ext cx="2838715" cy="3253085"/>
          </a:xfrm>
          <a:prstGeom prst="bentConnector3">
            <a:avLst>
              <a:gd name="adj1" fmla="val 50000"/>
            </a:avLst>
          </a:prstGeom>
          <a:ln w="2540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7" name="Grafik 5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5678" y="3697298"/>
            <a:ext cx="1244008" cy="849680"/>
          </a:xfrm>
          <a:prstGeom prst="rect">
            <a:avLst/>
          </a:prstGeom>
        </p:spPr>
      </p:pic>
      <p:cxnSp>
        <p:nvCxnSpPr>
          <p:cNvPr id="58" name="Gewinkelte Verbindung 57"/>
          <p:cNvCxnSpPr>
            <a:stCxn id="43" idx="2"/>
            <a:endCxn id="57" idx="0"/>
          </p:cNvCxnSpPr>
          <p:nvPr/>
        </p:nvCxnSpPr>
        <p:spPr>
          <a:xfrm rot="5400000">
            <a:off x="3916048" y="2366556"/>
            <a:ext cx="1832377" cy="829107"/>
          </a:xfrm>
          <a:prstGeom prst="bentConnector3">
            <a:avLst>
              <a:gd name="adj1" fmla="val 15148"/>
            </a:avLst>
          </a:prstGeom>
          <a:ln w="2540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Gewinkelte Verbindung 89"/>
          <p:cNvCxnSpPr>
            <a:endCxn id="57" idx="2"/>
          </p:cNvCxnSpPr>
          <p:nvPr/>
        </p:nvCxnSpPr>
        <p:spPr>
          <a:xfrm flipV="1">
            <a:off x="1355632" y="4546978"/>
            <a:ext cx="3062050" cy="296292"/>
          </a:xfrm>
          <a:prstGeom prst="bentConnector2">
            <a:avLst/>
          </a:prstGeom>
          <a:ln w="2540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2" name="Gruppieren 91"/>
          <p:cNvGrpSpPr/>
          <p:nvPr/>
        </p:nvGrpSpPr>
        <p:grpSpPr>
          <a:xfrm>
            <a:off x="2267744" y="1052736"/>
            <a:ext cx="1282785" cy="1381151"/>
            <a:chOff x="2569135" y="2538360"/>
            <a:chExt cx="1595002" cy="1802657"/>
          </a:xfrm>
        </p:grpSpPr>
        <p:pic>
          <p:nvPicPr>
            <p:cNvPr id="107" name="Picture 2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9135" y="2538360"/>
              <a:ext cx="1588478" cy="17087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8" name="Rechteck 107"/>
            <p:cNvSpPr/>
            <p:nvPr/>
          </p:nvSpPr>
          <p:spPr>
            <a:xfrm>
              <a:off x="2569135" y="3658118"/>
              <a:ext cx="1595002" cy="682899"/>
            </a:xfrm>
            <a:prstGeom prst="rect">
              <a:avLst/>
            </a:prstGeom>
            <a:solidFill>
              <a:schemeClr val="tx1">
                <a:alpha val="48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GB" sz="1400" dirty="0" smtClean="0">
                  <a:solidFill>
                    <a:schemeClr val="bg1"/>
                  </a:solidFill>
                  <a:latin typeface="VAGRounded BT" pitchFamily="34" charset="0"/>
                </a:rPr>
                <a:t>Temporary storage</a:t>
              </a:r>
              <a:endParaRPr lang="en-GB" sz="1400" dirty="0">
                <a:solidFill>
                  <a:schemeClr val="bg1"/>
                </a:solidFill>
                <a:latin typeface="VAGRounded BT" pitchFamily="34" charset="0"/>
              </a:endParaRPr>
            </a:p>
          </p:txBody>
        </p:sp>
      </p:grpSp>
      <p:grpSp>
        <p:nvGrpSpPr>
          <p:cNvPr id="121" name="Gruppieren 120"/>
          <p:cNvGrpSpPr/>
          <p:nvPr/>
        </p:nvGrpSpPr>
        <p:grpSpPr>
          <a:xfrm>
            <a:off x="5220072" y="3469358"/>
            <a:ext cx="1282785" cy="1381151"/>
            <a:chOff x="2569135" y="2538360"/>
            <a:chExt cx="1595002" cy="1802657"/>
          </a:xfrm>
        </p:grpSpPr>
        <p:pic>
          <p:nvPicPr>
            <p:cNvPr id="122" name="Picture 2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9135" y="2538360"/>
              <a:ext cx="1588478" cy="17087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4" name="Rechteck 123"/>
            <p:cNvSpPr/>
            <p:nvPr/>
          </p:nvSpPr>
          <p:spPr>
            <a:xfrm>
              <a:off x="2569135" y="3658118"/>
              <a:ext cx="1595002" cy="682899"/>
            </a:xfrm>
            <a:prstGeom prst="rect">
              <a:avLst/>
            </a:prstGeom>
            <a:solidFill>
              <a:schemeClr val="tx1">
                <a:alpha val="48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GB" sz="1400" dirty="0" smtClean="0">
                  <a:solidFill>
                    <a:schemeClr val="bg1"/>
                  </a:solidFill>
                  <a:latin typeface="VAGRounded BT" pitchFamily="34" charset="0"/>
                </a:rPr>
                <a:t>Temporary storage</a:t>
              </a:r>
              <a:endParaRPr lang="en-GB" sz="1400" dirty="0">
                <a:solidFill>
                  <a:schemeClr val="bg1"/>
                </a:solidFill>
                <a:latin typeface="VAGRounded BT" pitchFamily="34" charset="0"/>
              </a:endParaRPr>
            </a:p>
          </p:txBody>
        </p:sp>
      </p:grpSp>
      <p:cxnSp>
        <p:nvCxnSpPr>
          <p:cNvPr id="131" name="Gewinkelte Verbindung 130"/>
          <p:cNvCxnSpPr>
            <a:stCxn id="122" idx="3"/>
            <a:endCxn id="33" idx="1"/>
          </p:cNvCxnSpPr>
          <p:nvPr/>
        </p:nvCxnSpPr>
        <p:spPr>
          <a:xfrm>
            <a:off x="6497610" y="4123944"/>
            <a:ext cx="342134" cy="1343536"/>
          </a:xfrm>
          <a:prstGeom prst="bentConnector3">
            <a:avLst>
              <a:gd name="adj1" fmla="val 50000"/>
            </a:avLst>
          </a:prstGeom>
          <a:ln w="2540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Gewinkelte Verbindung 142"/>
          <p:cNvCxnSpPr>
            <a:stCxn id="43" idx="3"/>
            <a:endCxn id="18458" idx="1"/>
          </p:cNvCxnSpPr>
          <p:nvPr/>
        </p:nvCxnSpPr>
        <p:spPr>
          <a:xfrm flipV="1">
            <a:off x="5921578" y="1456722"/>
            <a:ext cx="571942" cy="2107"/>
          </a:xfrm>
          <a:prstGeom prst="bentConnector3">
            <a:avLst>
              <a:gd name="adj1" fmla="val 50000"/>
            </a:avLst>
          </a:prstGeom>
          <a:ln w="2540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458" name="Grafik 1845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3520" y="686679"/>
            <a:ext cx="734187" cy="1540085"/>
          </a:xfrm>
          <a:prstGeom prst="rect">
            <a:avLst/>
          </a:prstGeom>
        </p:spPr>
      </p:pic>
      <p:sp>
        <p:nvSpPr>
          <p:cNvPr id="147" name="Textfeld 146"/>
          <p:cNvSpPr txBox="1"/>
          <p:nvPr/>
        </p:nvSpPr>
        <p:spPr>
          <a:xfrm>
            <a:off x="7236296" y="1268760"/>
            <a:ext cx="569546" cy="338554"/>
          </a:xfrm>
          <a:prstGeom prst="rect">
            <a:avLst/>
          </a:prstGeom>
          <a:solidFill>
            <a:schemeClr val="tx1">
              <a:alpha val="31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  <a:latin typeface="VAGRounded BT" pitchFamily="34" charset="0"/>
              </a:rPr>
              <a:t>Use</a:t>
            </a:r>
            <a:endParaRPr lang="en-GB" sz="1600" dirty="0">
              <a:solidFill>
                <a:schemeClr val="bg1"/>
              </a:solidFill>
              <a:latin typeface="VAGRounded BT" pitchFamily="34" charset="0"/>
            </a:endParaRPr>
          </a:p>
        </p:txBody>
      </p:sp>
      <p:sp>
        <p:nvSpPr>
          <p:cNvPr id="169" name="Rechteck 168"/>
          <p:cNvSpPr/>
          <p:nvPr/>
        </p:nvSpPr>
        <p:spPr>
          <a:xfrm>
            <a:off x="3491880" y="1124744"/>
            <a:ext cx="11890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latin typeface="VAGRounded BT" pitchFamily="34" charset="0"/>
              </a:rPr>
              <a:t>Extraction</a:t>
            </a:r>
            <a:endParaRPr lang="en-GB" sz="1600" dirty="0">
              <a:latin typeface="VAGRounded BT" pitchFamily="34" charset="0"/>
            </a:endParaRPr>
          </a:p>
        </p:txBody>
      </p:sp>
      <p:sp>
        <p:nvSpPr>
          <p:cNvPr id="171" name="Rechteck 170"/>
          <p:cNvSpPr/>
          <p:nvPr/>
        </p:nvSpPr>
        <p:spPr>
          <a:xfrm>
            <a:off x="2886657" y="4849758"/>
            <a:ext cx="138540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latin typeface="VAGRounded BT" pitchFamily="34" charset="0"/>
              </a:rPr>
              <a:t>Stabilization</a:t>
            </a:r>
            <a:endParaRPr lang="en-GB" sz="1600" dirty="0">
              <a:latin typeface="VAGRounded BT" pitchFamily="34" charset="0"/>
            </a:endParaRPr>
          </a:p>
        </p:txBody>
      </p:sp>
      <p:cxnSp>
        <p:nvCxnSpPr>
          <p:cNvPr id="172" name="Gewinkelte Verbindung 171"/>
          <p:cNvCxnSpPr/>
          <p:nvPr/>
        </p:nvCxnSpPr>
        <p:spPr>
          <a:xfrm>
            <a:off x="1733285" y="5188312"/>
            <a:ext cx="5106459" cy="544944"/>
          </a:xfrm>
          <a:prstGeom prst="bentConnector3">
            <a:avLst>
              <a:gd name="adj1" fmla="val 16745"/>
            </a:avLst>
          </a:prstGeom>
          <a:ln w="2540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Textfeld 140"/>
          <p:cNvSpPr txBox="1"/>
          <p:nvPr/>
        </p:nvSpPr>
        <p:spPr>
          <a:xfrm>
            <a:off x="6494498" y="3042380"/>
            <a:ext cx="312906" cy="36933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 smtClean="0"/>
              <a:t>?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72300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169" grpId="0"/>
      <p:bldP spid="17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liennummernplatzhalter 3"/>
          <p:cNvSpPr txBox="1">
            <a:spLocks noGrp="1"/>
          </p:cNvSpPr>
          <p:nvPr/>
        </p:nvSpPr>
        <p:spPr bwMode="auto">
          <a:xfrm>
            <a:off x="8261350" y="6626225"/>
            <a:ext cx="6270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8A834C1A-AE2B-46F5-B124-A2B2C2AB95F3}" type="slidenum">
              <a:rPr lang="en-GB" sz="1000">
                <a:cs typeface="Arial" pitchFamily="34" charset="0"/>
              </a:rPr>
              <a:pPr algn="r" eaLnBrk="1" hangingPunct="1"/>
              <a:t>8</a:t>
            </a:fld>
            <a:endParaRPr lang="en-GB" sz="1000">
              <a:cs typeface="Arial" pitchFamily="34" charset="0"/>
            </a:endParaRPr>
          </a:p>
        </p:txBody>
      </p:sp>
      <p:sp>
        <p:nvSpPr>
          <p:cNvPr id="8195" name="Textplatzhalter 3"/>
          <p:cNvSpPr>
            <a:spLocks/>
          </p:cNvSpPr>
          <p:nvPr/>
        </p:nvSpPr>
        <p:spPr bwMode="auto">
          <a:xfrm>
            <a:off x="539750" y="1268413"/>
            <a:ext cx="6697663" cy="417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eaLnBrk="0" hangingPunct="0">
              <a:spcBef>
                <a:spcPts val="600"/>
              </a:spcBef>
              <a:buClr>
                <a:srgbClr val="33B2B2"/>
              </a:buClr>
              <a:buSzPct val="100000"/>
            </a:pPr>
            <a:endParaRPr lang="en-GB" b="1">
              <a:cs typeface="Arial" pitchFamily="34" charset="0"/>
            </a:endParaRPr>
          </a:p>
        </p:txBody>
      </p:sp>
      <p:sp>
        <p:nvSpPr>
          <p:cNvPr id="39" name="Rechteck 38"/>
          <p:cNvSpPr/>
          <p:nvPr/>
        </p:nvSpPr>
        <p:spPr>
          <a:xfrm>
            <a:off x="5016500" y="5192713"/>
            <a:ext cx="993775" cy="4032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40" name="Rechteck 39"/>
          <p:cNvSpPr/>
          <p:nvPr/>
        </p:nvSpPr>
        <p:spPr>
          <a:xfrm>
            <a:off x="179390" y="2849563"/>
            <a:ext cx="8923338" cy="18954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600" dirty="0"/>
          </a:p>
        </p:txBody>
      </p:sp>
      <p:sp>
        <p:nvSpPr>
          <p:cNvPr id="41" name="Rechteck 40"/>
          <p:cNvSpPr>
            <a:spLocks noChangeArrowheads="1"/>
          </p:cNvSpPr>
          <p:nvPr/>
        </p:nvSpPr>
        <p:spPr bwMode="auto">
          <a:xfrm>
            <a:off x="68263" y="5013325"/>
            <a:ext cx="9001125" cy="1792288"/>
          </a:xfrm>
          <a:prstGeom prst="rect">
            <a:avLst/>
          </a:prstGeom>
          <a:solidFill>
            <a:srgbClr val="D7E4BD"/>
          </a:solidFill>
          <a:ln w="25400" algn="ctr">
            <a:solidFill>
              <a:srgbClr val="FFFF00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600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42" name="Rechteck 41"/>
          <p:cNvSpPr/>
          <p:nvPr/>
        </p:nvSpPr>
        <p:spPr>
          <a:xfrm>
            <a:off x="1380331" y="1125538"/>
            <a:ext cx="2446338" cy="504825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1600">
                <a:solidFill>
                  <a:srgbClr val="FFFFFF"/>
                </a:solidFill>
                <a:latin typeface="VAGRounded BT" pitchFamily="34" charset="0"/>
              </a:rPr>
              <a:t>Surplus mercury</a:t>
            </a:r>
          </a:p>
        </p:txBody>
      </p:sp>
      <p:grpSp>
        <p:nvGrpSpPr>
          <p:cNvPr id="2" name="Gruppieren 1"/>
          <p:cNvGrpSpPr/>
          <p:nvPr/>
        </p:nvGrpSpPr>
        <p:grpSpPr>
          <a:xfrm>
            <a:off x="2603500" y="1630362"/>
            <a:ext cx="2400300" cy="1079501"/>
            <a:chOff x="2603500" y="1630362"/>
            <a:chExt cx="2400300" cy="1079501"/>
          </a:xfrm>
        </p:grpSpPr>
        <p:sp>
          <p:nvSpPr>
            <p:cNvPr id="50" name="Rechteck 49"/>
            <p:cNvSpPr/>
            <p:nvPr/>
          </p:nvSpPr>
          <p:spPr>
            <a:xfrm>
              <a:off x="3059113" y="2133600"/>
              <a:ext cx="1944687" cy="57626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600" dirty="0" err="1">
                  <a:latin typeface="VAGRounded BT" pitchFamily="34" charset="0"/>
                </a:rPr>
                <a:t>Elemental</a:t>
              </a:r>
              <a:r>
                <a:rPr lang="de-DE" sz="1600" dirty="0">
                  <a:latin typeface="VAGRounded BT" pitchFamily="34" charset="0"/>
                </a:rPr>
                <a:t> </a:t>
              </a:r>
              <a:r>
                <a:rPr lang="de-DE" sz="1600" dirty="0" err="1">
                  <a:latin typeface="VAGRounded BT" pitchFamily="34" charset="0"/>
                </a:rPr>
                <a:t>Hg</a:t>
              </a:r>
              <a:endParaRPr lang="de-DE" sz="1600" dirty="0">
                <a:latin typeface="VAGRounded BT" pitchFamily="34" charset="0"/>
              </a:endParaRPr>
            </a:p>
          </p:txBody>
        </p:sp>
        <p:cxnSp>
          <p:nvCxnSpPr>
            <p:cNvPr id="8209" name="Gewinkelte Verbindung 5"/>
            <p:cNvCxnSpPr>
              <a:cxnSpLocks noChangeShapeType="1"/>
              <a:stCxn id="42" idx="2"/>
              <a:endCxn id="50" idx="0"/>
            </p:cNvCxnSpPr>
            <p:nvPr/>
          </p:nvCxnSpPr>
          <p:spPr bwMode="auto">
            <a:xfrm rot="16200000" flipH="1">
              <a:off x="3065860" y="1168002"/>
              <a:ext cx="503237" cy="1427957"/>
            </a:xfrm>
            <a:prstGeom prst="bentConnector3">
              <a:avLst>
                <a:gd name="adj1" fmla="val 50000"/>
              </a:avLst>
            </a:prstGeom>
            <a:noFill/>
            <a:ln w="25400" algn="ctr">
              <a:solidFill>
                <a:srgbClr val="A6A6A6"/>
              </a:solidFill>
              <a:miter lim="800000"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3" name="Gruppieren 22"/>
          <p:cNvGrpSpPr/>
          <p:nvPr/>
        </p:nvGrpSpPr>
        <p:grpSpPr>
          <a:xfrm>
            <a:off x="5651500" y="2709862"/>
            <a:ext cx="1944888" cy="3598863"/>
            <a:chOff x="5651500" y="2709862"/>
            <a:chExt cx="1944888" cy="3598863"/>
          </a:xfrm>
        </p:grpSpPr>
        <p:sp>
          <p:nvSpPr>
            <p:cNvPr id="8204" name="Rechteck 11"/>
            <p:cNvSpPr>
              <a:spLocks noChangeArrowheads="1"/>
            </p:cNvSpPr>
            <p:nvPr/>
          </p:nvSpPr>
          <p:spPr bwMode="auto">
            <a:xfrm>
              <a:off x="5651500" y="5157788"/>
              <a:ext cx="1506538" cy="1150937"/>
            </a:xfrm>
            <a:prstGeom prst="rect">
              <a:avLst/>
            </a:prstGeom>
            <a:solidFill>
              <a:schemeClr val="accent1"/>
            </a:solidFill>
            <a:ln w="50800" algn="ctr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de-DE" sz="1600">
                  <a:solidFill>
                    <a:srgbClr val="FFFFFF"/>
                  </a:solidFill>
                  <a:latin typeface="VAGRounded BT" pitchFamily="34" charset="0"/>
                </a:rPr>
                <a:t>Specially </a:t>
              </a:r>
              <a:br>
                <a:rPr lang="de-DE" sz="1600">
                  <a:solidFill>
                    <a:srgbClr val="FFFFFF"/>
                  </a:solidFill>
                  <a:latin typeface="VAGRounded BT" pitchFamily="34" charset="0"/>
                </a:rPr>
              </a:br>
              <a:r>
                <a:rPr lang="de-DE" sz="1600">
                  <a:solidFill>
                    <a:srgbClr val="FFFFFF"/>
                  </a:solidFill>
                  <a:latin typeface="VAGRounded BT" pitchFamily="34" charset="0"/>
                </a:rPr>
                <a:t>engineered </a:t>
              </a:r>
              <a:br>
                <a:rPr lang="de-DE" sz="1600">
                  <a:solidFill>
                    <a:srgbClr val="FFFFFF"/>
                  </a:solidFill>
                  <a:latin typeface="VAGRounded BT" pitchFamily="34" charset="0"/>
                </a:rPr>
              </a:br>
              <a:r>
                <a:rPr lang="de-DE" sz="1600">
                  <a:solidFill>
                    <a:srgbClr val="FFFFFF"/>
                  </a:solidFill>
                  <a:latin typeface="VAGRounded BT" pitchFamily="34" charset="0"/>
                </a:rPr>
                <a:t>landfills</a:t>
              </a:r>
            </a:p>
          </p:txBody>
        </p:sp>
        <p:cxnSp>
          <p:nvCxnSpPr>
            <p:cNvPr id="8211" name="Gewinkelte Verbindung 23"/>
            <p:cNvCxnSpPr>
              <a:cxnSpLocks noChangeShapeType="1"/>
              <a:stCxn id="8202" idx="2"/>
              <a:endCxn id="8204" idx="0"/>
            </p:cNvCxnSpPr>
            <p:nvPr/>
          </p:nvCxnSpPr>
          <p:spPr bwMode="auto">
            <a:xfrm rot="5400000">
              <a:off x="5776616" y="3338016"/>
              <a:ext cx="2447925" cy="1191618"/>
            </a:xfrm>
            <a:prstGeom prst="bentConnector3">
              <a:avLst>
                <a:gd name="adj1" fmla="val 88540"/>
              </a:avLst>
            </a:prstGeom>
            <a:noFill/>
            <a:ln w="25400" algn="ctr">
              <a:solidFill>
                <a:srgbClr val="0070C0"/>
              </a:solidFill>
              <a:miter lim="800000"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4" name="Gruppieren 23"/>
          <p:cNvGrpSpPr/>
          <p:nvPr/>
        </p:nvGrpSpPr>
        <p:grpSpPr>
          <a:xfrm>
            <a:off x="7308850" y="2709863"/>
            <a:ext cx="1655763" cy="3598861"/>
            <a:chOff x="7308850" y="2709863"/>
            <a:chExt cx="1655763" cy="3598861"/>
          </a:xfrm>
        </p:grpSpPr>
        <p:sp>
          <p:nvSpPr>
            <p:cNvPr id="8206" name="Rechteck 13"/>
            <p:cNvSpPr>
              <a:spLocks noChangeArrowheads="1"/>
            </p:cNvSpPr>
            <p:nvPr/>
          </p:nvSpPr>
          <p:spPr bwMode="auto">
            <a:xfrm>
              <a:off x="7308850" y="5157787"/>
              <a:ext cx="1655763" cy="1150937"/>
            </a:xfrm>
            <a:prstGeom prst="rect">
              <a:avLst/>
            </a:prstGeom>
            <a:solidFill>
              <a:schemeClr val="accent1"/>
            </a:solidFill>
            <a:ln w="50800" algn="ctr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de-DE" sz="1600" dirty="0" err="1">
                  <a:solidFill>
                    <a:srgbClr val="FFFFFF"/>
                  </a:solidFill>
                  <a:latin typeface="VAGRounded BT" pitchFamily="34" charset="0"/>
                </a:rPr>
                <a:t>Deep</a:t>
              </a:r>
              <a:r>
                <a:rPr lang="de-DE" sz="1600" dirty="0">
                  <a:solidFill>
                    <a:srgbClr val="FFFFFF"/>
                  </a:solidFill>
                  <a:latin typeface="VAGRounded BT" pitchFamily="34" charset="0"/>
                </a:rPr>
                <a:t> </a:t>
              </a:r>
              <a:r>
                <a:rPr lang="de-DE" sz="1600" dirty="0" err="1">
                  <a:solidFill>
                    <a:srgbClr val="FFFFFF"/>
                  </a:solidFill>
                  <a:latin typeface="VAGRounded BT" pitchFamily="34" charset="0"/>
                </a:rPr>
                <a:t>well</a:t>
              </a:r>
              <a:r>
                <a:rPr lang="de-DE" sz="1600" dirty="0">
                  <a:solidFill>
                    <a:srgbClr val="FFFFFF"/>
                  </a:solidFill>
                  <a:latin typeface="VAGRounded BT" pitchFamily="34" charset="0"/>
                </a:rPr>
                <a:t> </a:t>
              </a:r>
              <a:r>
                <a:rPr lang="de-DE" sz="1600" dirty="0" err="1">
                  <a:solidFill>
                    <a:srgbClr val="FFFFFF"/>
                  </a:solidFill>
                  <a:latin typeface="VAGRounded BT" pitchFamily="34" charset="0"/>
                </a:rPr>
                <a:t>injection</a:t>
              </a:r>
              <a:endParaRPr lang="de-DE" sz="1600" dirty="0">
                <a:solidFill>
                  <a:srgbClr val="FFFFFF"/>
                </a:solidFill>
                <a:latin typeface="VAGRounded BT" pitchFamily="34" charset="0"/>
              </a:endParaRPr>
            </a:p>
          </p:txBody>
        </p:sp>
        <p:cxnSp>
          <p:nvCxnSpPr>
            <p:cNvPr id="8212" name="Gewinkelte Verbindung 31"/>
            <p:cNvCxnSpPr>
              <a:cxnSpLocks noChangeShapeType="1"/>
              <a:stCxn id="8202" idx="2"/>
              <a:endCxn id="8206" idx="0"/>
            </p:cNvCxnSpPr>
            <p:nvPr/>
          </p:nvCxnSpPr>
          <p:spPr bwMode="auto">
            <a:xfrm rot="16200000" flipH="1">
              <a:off x="6642597" y="3663652"/>
              <a:ext cx="2447924" cy="540345"/>
            </a:xfrm>
            <a:prstGeom prst="bentConnector3">
              <a:avLst>
                <a:gd name="adj1" fmla="val 87947"/>
              </a:avLst>
            </a:prstGeom>
            <a:noFill/>
            <a:ln w="25400" algn="ctr">
              <a:solidFill>
                <a:srgbClr val="0070C0"/>
              </a:solidFill>
              <a:miter lim="800000"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8" name="Gruppieren 27"/>
          <p:cNvGrpSpPr/>
          <p:nvPr/>
        </p:nvGrpSpPr>
        <p:grpSpPr>
          <a:xfrm>
            <a:off x="2339975" y="3648869"/>
            <a:ext cx="1620840" cy="2659856"/>
            <a:chOff x="2339975" y="3648869"/>
            <a:chExt cx="1620840" cy="2659856"/>
          </a:xfrm>
        </p:grpSpPr>
        <p:sp>
          <p:nvSpPr>
            <p:cNvPr id="8201" name="Rechteck 7"/>
            <p:cNvSpPr>
              <a:spLocks noChangeArrowheads="1"/>
            </p:cNvSpPr>
            <p:nvPr/>
          </p:nvSpPr>
          <p:spPr bwMode="auto">
            <a:xfrm>
              <a:off x="2339975" y="5157788"/>
              <a:ext cx="1584325" cy="1150937"/>
            </a:xfrm>
            <a:prstGeom prst="rect">
              <a:avLst/>
            </a:prstGeom>
            <a:solidFill>
              <a:srgbClr val="A6A6A6"/>
            </a:solidFill>
            <a:ln w="50800" algn="ctr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de-DE" sz="1600">
                  <a:solidFill>
                    <a:srgbClr val="FFFFFF"/>
                  </a:solidFill>
                  <a:latin typeface="VAGRounded BT" pitchFamily="34" charset="0"/>
                </a:rPr>
                <a:t>Underground storage (final disposal) of elem. Hg</a:t>
              </a:r>
            </a:p>
          </p:txBody>
        </p:sp>
        <p:cxnSp>
          <p:nvCxnSpPr>
            <p:cNvPr id="8214" name="Gewinkelte Verbindung 37"/>
            <p:cNvCxnSpPr>
              <a:cxnSpLocks noChangeShapeType="1"/>
              <a:stCxn id="8200" idx="2"/>
            </p:cNvCxnSpPr>
            <p:nvPr/>
          </p:nvCxnSpPr>
          <p:spPr bwMode="auto">
            <a:xfrm rot="5400000">
              <a:off x="2782096" y="3946526"/>
              <a:ext cx="1476375" cy="881062"/>
            </a:xfrm>
            <a:prstGeom prst="bentConnector3">
              <a:avLst>
                <a:gd name="adj1" fmla="val 5806"/>
              </a:avLst>
            </a:prstGeom>
            <a:noFill/>
            <a:ln w="25400" algn="ctr">
              <a:solidFill>
                <a:srgbClr val="A6A6A6"/>
              </a:solidFill>
              <a:miter lim="800000"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9" name="Gruppieren 8"/>
          <p:cNvGrpSpPr/>
          <p:nvPr/>
        </p:nvGrpSpPr>
        <p:grpSpPr>
          <a:xfrm>
            <a:off x="5003800" y="2133600"/>
            <a:ext cx="3960813" cy="576263"/>
            <a:chOff x="5003800" y="2133600"/>
            <a:chExt cx="3960813" cy="576263"/>
          </a:xfrm>
        </p:grpSpPr>
        <p:sp>
          <p:nvSpPr>
            <p:cNvPr id="8202" name="Rechteck 9"/>
            <p:cNvSpPr>
              <a:spLocks noChangeArrowheads="1"/>
            </p:cNvSpPr>
            <p:nvPr/>
          </p:nvSpPr>
          <p:spPr bwMode="auto">
            <a:xfrm>
              <a:off x="6228160" y="2133600"/>
              <a:ext cx="2736453" cy="576263"/>
            </a:xfrm>
            <a:prstGeom prst="rect">
              <a:avLst/>
            </a:prstGeom>
            <a:solidFill>
              <a:schemeClr val="accent1"/>
            </a:solidFill>
            <a:ln w="25400" algn="ctr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de-DE" sz="1600" dirty="0" err="1">
                  <a:solidFill>
                    <a:srgbClr val="FFFFFF"/>
                  </a:solidFill>
                  <a:latin typeface="VAGRounded BT" pitchFamily="34" charset="0"/>
                </a:rPr>
                <a:t>Stabilized</a:t>
              </a:r>
              <a:r>
                <a:rPr lang="de-DE" sz="1600" dirty="0">
                  <a:solidFill>
                    <a:srgbClr val="FFFFFF"/>
                  </a:solidFill>
                  <a:latin typeface="VAGRounded BT" pitchFamily="34" charset="0"/>
                </a:rPr>
                <a:t> </a:t>
              </a:r>
              <a:r>
                <a:rPr lang="de-DE" sz="1600" dirty="0" err="1" smtClean="0">
                  <a:solidFill>
                    <a:srgbClr val="FFFFFF"/>
                  </a:solidFill>
                  <a:latin typeface="VAGRounded BT" pitchFamily="34" charset="0"/>
                </a:rPr>
                <a:t>mercury</a:t>
              </a:r>
              <a:r>
                <a:rPr lang="de-DE" sz="1600" dirty="0" smtClean="0">
                  <a:solidFill>
                    <a:srgbClr val="FFFFFF"/>
                  </a:solidFill>
                  <a:latin typeface="VAGRounded BT" pitchFamily="34" charset="0"/>
                </a:rPr>
                <a:t> </a:t>
              </a:r>
              <a:r>
                <a:rPr lang="de-DE" sz="1600" dirty="0" err="1" smtClean="0">
                  <a:solidFill>
                    <a:srgbClr val="FFFFFF"/>
                  </a:solidFill>
                  <a:latin typeface="VAGRounded BT" pitchFamily="34" charset="0"/>
                </a:rPr>
                <a:t>waste</a:t>
              </a:r>
              <a:r>
                <a:rPr lang="de-DE" sz="1600" dirty="0" smtClean="0">
                  <a:solidFill>
                    <a:srgbClr val="FFFFFF"/>
                  </a:solidFill>
                  <a:latin typeface="VAGRounded BT" pitchFamily="34" charset="0"/>
                </a:rPr>
                <a:t> </a:t>
              </a:r>
              <a:r>
                <a:rPr lang="de-DE" sz="1600" dirty="0">
                  <a:solidFill>
                    <a:srgbClr val="FFFFFF"/>
                  </a:solidFill>
                  <a:latin typeface="VAGRounded BT" pitchFamily="34" charset="0"/>
                </a:rPr>
                <a:t/>
              </a:r>
              <a:br>
                <a:rPr lang="de-DE" sz="1600" dirty="0">
                  <a:solidFill>
                    <a:srgbClr val="FFFFFF"/>
                  </a:solidFill>
                  <a:latin typeface="VAGRounded BT" pitchFamily="34" charset="0"/>
                </a:rPr>
              </a:br>
              <a:r>
                <a:rPr lang="de-DE" sz="1600" dirty="0">
                  <a:solidFill>
                    <a:srgbClr val="FFFFFF"/>
                  </a:solidFill>
                  <a:latin typeface="VAGRounded BT" pitchFamily="34" charset="0"/>
                </a:rPr>
                <a:t>(e.g. </a:t>
              </a:r>
              <a:r>
                <a:rPr lang="de-DE" sz="1600" dirty="0" err="1">
                  <a:solidFill>
                    <a:srgbClr val="FFFFFF"/>
                  </a:solidFill>
                  <a:latin typeface="VAGRounded BT" pitchFamily="34" charset="0"/>
                </a:rPr>
                <a:t>mercury</a:t>
              </a:r>
              <a:r>
                <a:rPr lang="de-DE" sz="1600" dirty="0">
                  <a:solidFill>
                    <a:srgbClr val="FFFFFF"/>
                  </a:solidFill>
                  <a:latin typeface="VAGRounded BT" pitchFamily="34" charset="0"/>
                </a:rPr>
                <a:t> sulphide</a:t>
              </a:r>
              <a:r>
                <a:rPr lang="de-DE" sz="1600" dirty="0" smtClean="0">
                  <a:solidFill>
                    <a:srgbClr val="FFFFFF"/>
                  </a:solidFill>
                  <a:latin typeface="VAGRounded BT" pitchFamily="34" charset="0"/>
                </a:rPr>
                <a:t>)/ </a:t>
              </a:r>
              <a:endParaRPr lang="de-DE" sz="1600" dirty="0">
                <a:solidFill>
                  <a:srgbClr val="FFFFFF"/>
                </a:solidFill>
                <a:latin typeface="VAGRounded BT" pitchFamily="34" charset="0"/>
              </a:endParaRPr>
            </a:p>
          </p:txBody>
        </p:sp>
        <p:cxnSp>
          <p:nvCxnSpPr>
            <p:cNvPr id="8216" name="Gewinkelte Verbindung 46"/>
            <p:cNvCxnSpPr>
              <a:cxnSpLocks noChangeShapeType="1"/>
              <a:stCxn id="50" idx="3"/>
              <a:endCxn id="8202" idx="1"/>
            </p:cNvCxnSpPr>
            <p:nvPr/>
          </p:nvCxnSpPr>
          <p:spPr bwMode="auto">
            <a:xfrm>
              <a:off x="5003800" y="2421732"/>
              <a:ext cx="1224360" cy="0"/>
            </a:xfrm>
            <a:prstGeom prst="straightConnector1">
              <a:avLst/>
            </a:prstGeom>
            <a:noFill/>
            <a:ln w="25400" algn="ctr">
              <a:solidFill>
                <a:srgbClr val="A6A6A6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8217" name="Textfeld 75"/>
          <p:cNvSpPr txBox="1">
            <a:spLocks noChangeArrowheads="1"/>
          </p:cNvSpPr>
          <p:nvPr/>
        </p:nvSpPr>
        <p:spPr bwMode="auto">
          <a:xfrm>
            <a:off x="1331913" y="3789363"/>
            <a:ext cx="15843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sz="1600" dirty="0" err="1" smtClean="0">
                <a:solidFill>
                  <a:srgbClr val="0000FF"/>
                </a:solidFill>
                <a:latin typeface="VAGRounded BT" pitchFamily="34" charset="0"/>
              </a:rPr>
              <a:t>Removal</a:t>
            </a:r>
            <a:r>
              <a:rPr lang="de-DE" sz="1600" dirty="0" smtClean="0">
                <a:solidFill>
                  <a:srgbClr val="0000FF"/>
                </a:solidFill>
                <a:latin typeface="VAGRounded BT" pitchFamily="34" charset="0"/>
              </a:rPr>
              <a:t> </a:t>
            </a:r>
            <a:r>
              <a:rPr lang="de-DE" sz="1600" dirty="0" err="1">
                <a:solidFill>
                  <a:srgbClr val="0000FF"/>
                </a:solidFill>
                <a:latin typeface="VAGRounded BT" pitchFamily="34" charset="0"/>
              </a:rPr>
              <a:t>from</a:t>
            </a:r>
            <a:r>
              <a:rPr lang="de-DE" sz="1600" dirty="0">
                <a:solidFill>
                  <a:srgbClr val="0000FF"/>
                </a:solidFill>
                <a:latin typeface="VAGRounded BT" pitchFamily="34" charset="0"/>
              </a:rPr>
              <a:t> </a:t>
            </a:r>
            <a:br>
              <a:rPr lang="de-DE" sz="1600" dirty="0">
                <a:solidFill>
                  <a:srgbClr val="0000FF"/>
                </a:solidFill>
                <a:latin typeface="VAGRounded BT" pitchFamily="34" charset="0"/>
              </a:rPr>
            </a:br>
            <a:r>
              <a:rPr lang="de-DE" sz="1600" dirty="0" err="1">
                <a:solidFill>
                  <a:srgbClr val="0000FF"/>
                </a:solidFill>
                <a:latin typeface="VAGRounded BT" pitchFamily="34" charset="0"/>
              </a:rPr>
              <a:t>the</a:t>
            </a:r>
            <a:r>
              <a:rPr lang="de-DE" sz="1600" dirty="0">
                <a:solidFill>
                  <a:srgbClr val="0000FF"/>
                </a:solidFill>
                <a:latin typeface="VAGRounded BT" pitchFamily="34" charset="0"/>
              </a:rPr>
              <a:t> </a:t>
            </a:r>
            <a:r>
              <a:rPr lang="de-DE" sz="1600" dirty="0" err="1">
                <a:solidFill>
                  <a:srgbClr val="0000FF"/>
                </a:solidFill>
                <a:latin typeface="VAGRounded BT" pitchFamily="34" charset="0"/>
              </a:rPr>
              <a:t>market</a:t>
            </a:r>
            <a:endParaRPr lang="de-DE" sz="1600" dirty="0">
              <a:solidFill>
                <a:srgbClr val="0000FF"/>
              </a:solidFill>
              <a:latin typeface="VAGRounded BT" pitchFamily="34" charset="0"/>
            </a:endParaRPr>
          </a:p>
        </p:txBody>
      </p:sp>
      <p:grpSp>
        <p:nvGrpSpPr>
          <p:cNvPr id="25" name="Gruppieren 24"/>
          <p:cNvGrpSpPr/>
          <p:nvPr/>
        </p:nvGrpSpPr>
        <p:grpSpPr>
          <a:xfrm>
            <a:off x="250825" y="1630362"/>
            <a:ext cx="2352676" cy="1079501"/>
            <a:chOff x="250825" y="1630362"/>
            <a:chExt cx="2352676" cy="1079501"/>
          </a:xfrm>
        </p:grpSpPr>
        <p:sp>
          <p:nvSpPr>
            <p:cNvPr id="61" name="Rechteck 60"/>
            <p:cNvSpPr/>
            <p:nvPr/>
          </p:nvSpPr>
          <p:spPr>
            <a:xfrm>
              <a:off x="250825" y="2133600"/>
              <a:ext cx="2259013" cy="576263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600" dirty="0">
                  <a:latin typeface="VAGRounded BT" pitchFamily="34" charset="0"/>
                </a:rPr>
                <a:t>Mercury </a:t>
              </a:r>
              <a:r>
                <a:rPr lang="de-DE" sz="1600" dirty="0" err="1">
                  <a:latin typeface="VAGRounded BT" pitchFamily="34" charset="0"/>
                </a:rPr>
                <a:t>compounds</a:t>
              </a:r>
              <a:r>
                <a:rPr lang="de-DE" sz="1600" dirty="0">
                  <a:latin typeface="VAGRounded BT" pitchFamily="34" charset="0"/>
                </a:rPr>
                <a:t/>
              </a:r>
              <a:br>
                <a:rPr lang="de-DE" sz="1600" dirty="0">
                  <a:latin typeface="VAGRounded BT" pitchFamily="34" charset="0"/>
                </a:rPr>
              </a:br>
              <a:r>
                <a:rPr lang="de-DE" sz="1600" dirty="0">
                  <a:latin typeface="VAGRounded BT" pitchFamily="34" charset="0"/>
                </a:rPr>
                <a:t>e.g. </a:t>
              </a:r>
              <a:r>
                <a:rPr lang="de-DE" sz="1600" dirty="0" err="1">
                  <a:latin typeface="VAGRounded BT" pitchFamily="34" charset="0"/>
                </a:rPr>
                <a:t>calomel</a:t>
              </a:r>
              <a:endParaRPr lang="de-DE" sz="1600" dirty="0">
                <a:latin typeface="VAGRounded BT" pitchFamily="34" charset="0"/>
              </a:endParaRPr>
            </a:p>
          </p:txBody>
        </p:sp>
        <p:cxnSp>
          <p:nvCxnSpPr>
            <p:cNvPr id="8219" name="Gewinkelte Verbindung 45"/>
            <p:cNvCxnSpPr>
              <a:cxnSpLocks noChangeShapeType="1"/>
              <a:stCxn id="42" idx="2"/>
              <a:endCxn id="61" idx="0"/>
            </p:cNvCxnSpPr>
            <p:nvPr/>
          </p:nvCxnSpPr>
          <p:spPr bwMode="auto">
            <a:xfrm rot="5400000">
              <a:off x="1740298" y="1270397"/>
              <a:ext cx="503237" cy="1223168"/>
            </a:xfrm>
            <a:prstGeom prst="bentConnector3">
              <a:avLst>
                <a:gd name="adj1" fmla="val 50000"/>
              </a:avLst>
            </a:prstGeom>
            <a:noFill/>
            <a:ln w="25400" algn="ctr">
              <a:solidFill>
                <a:srgbClr val="C00000"/>
              </a:solidFill>
              <a:miter lim="800000"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7" name="Gruppieren 26"/>
          <p:cNvGrpSpPr/>
          <p:nvPr/>
        </p:nvGrpSpPr>
        <p:grpSpPr>
          <a:xfrm>
            <a:off x="250825" y="2709862"/>
            <a:ext cx="1987550" cy="3598863"/>
            <a:chOff x="250825" y="2709862"/>
            <a:chExt cx="1987550" cy="3598863"/>
          </a:xfrm>
        </p:grpSpPr>
        <p:sp>
          <p:nvSpPr>
            <p:cNvPr id="8205" name="Rechteck 12"/>
            <p:cNvSpPr>
              <a:spLocks noChangeArrowheads="1"/>
            </p:cNvSpPr>
            <p:nvPr/>
          </p:nvSpPr>
          <p:spPr bwMode="auto">
            <a:xfrm>
              <a:off x="250825" y="5157788"/>
              <a:ext cx="1987550" cy="1150937"/>
            </a:xfrm>
            <a:prstGeom prst="rect">
              <a:avLst/>
            </a:prstGeom>
            <a:solidFill>
              <a:srgbClr val="FF0000"/>
            </a:solidFill>
            <a:ln w="22225" algn="ctr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de-DE" sz="1600">
                  <a:solidFill>
                    <a:srgbClr val="FFFFFF"/>
                  </a:solidFill>
                  <a:latin typeface="VAGRounded BT" pitchFamily="34" charset="0"/>
                </a:rPr>
                <a:t>Underground storage </a:t>
              </a:r>
              <a:br>
                <a:rPr lang="de-DE" sz="1600">
                  <a:solidFill>
                    <a:srgbClr val="FFFFFF"/>
                  </a:solidFill>
                  <a:latin typeface="VAGRounded BT" pitchFamily="34" charset="0"/>
                </a:rPr>
              </a:br>
              <a:r>
                <a:rPr lang="de-DE" sz="1600">
                  <a:solidFill>
                    <a:srgbClr val="FFFFFF"/>
                  </a:solidFill>
                  <a:latin typeface="VAGRounded BT" pitchFamily="34" charset="0"/>
                </a:rPr>
                <a:t>(final disposal)</a:t>
              </a:r>
            </a:p>
            <a:p>
              <a:pPr algn="ctr"/>
              <a:r>
                <a:rPr lang="de-DE" sz="1600">
                  <a:solidFill>
                    <a:srgbClr val="FFFFFF"/>
                  </a:solidFill>
                  <a:latin typeface="VAGRounded BT" pitchFamily="34" charset="0"/>
                </a:rPr>
                <a:t>of Hg compounds</a:t>
              </a:r>
            </a:p>
          </p:txBody>
        </p:sp>
        <p:cxnSp>
          <p:nvCxnSpPr>
            <p:cNvPr id="8221" name="Gewinkelte Verbindung 78"/>
            <p:cNvCxnSpPr>
              <a:cxnSpLocks noChangeShapeType="1"/>
              <a:stCxn id="61" idx="2"/>
              <a:endCxn id="8205" idx="0"/>
            </p:cNvCxnSpPr>
            <p:nvPr/>
          </p:nvCxnSpPr>
          <p:spPr bwMode="auto">
            <a:xfrm rot="5400000">
              <a:off x="88504" y="3865959"/>
              <a:ext cx="2447925" cy="135732"/>
            </a:xfrm>
            <a:prstGeom prst="bentConnector3">
              <a:avLst>
                <a:gd name="adj1" fmla="val 8911"/>
              </a:avLst>
            </a:prstGeom>
            <a:noFill/>
            <a:ln w="25400" algn="ctr">
              <a:solidFill>
                <a:srgbClr val="C00000"/>
              </a:solidFill>
              <a:miter lim="800000"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8223" name="Rectangle 30"/>
          <p:cNvSpPr>
            <a:spLocks/>
          </p:cNvSpPr>
          <p:nvPr/>
        </p:nvSpPr>
        <p:spPr bwMode="auto">
          <a:xfrm>
            <a:off x="252413" y="560388"/>
            <a:ext cx="5264150" cy="60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0" hangingPunct="0"/>
            <a:r>
              <a:rPr lang="de-DE" sz="2400" b="1" dirty="0" smtClean="0">
                <a:latin typeface="VAGRounded BT" pitchFamily="34" charset="0"/>
              </a:rPr>
              <a:t>Range </a:t>
            </a:r>
            <a:r>
              <a:rPr lang="de-DE" sz="2400" b="1" dirty="0" err="1" smtClean="0">
                <a:latin typeface="VAGRounded BT" pitchFamily="34" charset="0"/>
              </a:rPr>
              <a:t>of</a:t>
            </a:r>
            <a:r>
              <a:rPr lang="de-DE" sz="2400" b="1" dirty="0" smtClean="0">
                <a:latin typeface="VAGRounded BT" pitchFamily="34" charset="0"/>
              </a:rPr>
              <a:t> </a:t>
            </a:r>
            <a:r>
              <a:rPr lang="de-DE" sz="2400" b="1" dirty="0" err="1" smtClean="0">
                <a:latin typeface="VAGRounded BT" pitchFamily="34" charset="0"/>
              </a:rPr>
              <a:t>Removal</a:t>
            </a:r>
            <a:r>
              <a:rPr lang="de-DE" sz="2400" b="1" dirty="0" smtClean="0">
                <a:latin typeface="VAGRounded BT" pitchFamily="34" charset="0"/>
              </a:rPr>
              <a:t> </a:t>
            </a:r>
            <a:r>
              <a:rPr lang="de-DE" sz="2400" b="1" dirty="0" err="1" smtClean="0">
                <a:latin typeface="VAGRounded BT" pitchFamily="34" charset="0"/>
              </a:rPr>
              <a:t>Strategies</a:t>
            </a:r>
            <a:r>
              <a:rPr lang="de-DE" sz="2400" b="1" dirty="0" smtClean="0">
                <a:latin typeface="VAGRounded BT" pitchFamily="34" charset="0"/>
              </a:rPr>
              <a:t> –in </a:t>
            </a:r>
            <a:r>
              <a:rPr lang="de-DE" sz="2400" b="1" dirty="0" err="1" smtClean="0">
                <a:latin typeface="VAGRounded BT" pitchFamily="34" charset="0"/>
              </a:rPr>
              <a:t>Use</a:t>
            </a:r>
            <a:endParaRPr lang="de-DE" sz="2400" b="1" dirty="0">
              <a:latin typeface="VAGRounded BT" pitchFamily="34" charset="0"/>
            </a:endParaRPr>
          </a:p>
        </p:txBody>
      </p:sp>
      <p:sp>
        <p:nvSpPr>
          <p:cNvPr id="8227" name="Rectangle 35"/>
          <p:cNvSpPr>
            <a:spLocks/>
          </p:cNvSpPr>
          <p:nvPr/>
        </p:nvSpPr>
        <p:spPr bwMode="auto">
          <a:xfrm>
            <a:off x="5564188" y="560388"/>
            <a:ext cx="3563937" cy="420687"/>
          </a:xfrm>
          <a:prstGeom prst="rect">
            <a:avLst/>
          </a:prstGeom>
          <a:solidFill>
            <a:srgbClr val="33CCCC"/>
          </a:solidFill>
          <a:ln w="50800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 eaLnBrk="0" hangingPunct="0"/>
            <a:r>
              <a:rPr lang="de-DE" sz="2400" b="1" dirty="0" err="1">
                <a:latin typeface="VAGRounded BT" pitchFamily="34" charset="0"/>
              </a:rPr>
              <a:t>and</a:t>
            </a:r>
            <a:r>
              <a:rPr lang="de-DE" sz="2400" b="1" dirty="0">
                <a:latin typeface="VAGRounded BT" pitchFamily="34" charset="0"/>
              </a:rPr>
              <a:t> </a:t>
            </a:r>
            <a:r>
              <a:rPr lang="de-DE" sz="2400" b="1" dirty="0" err="1" smtClean="0">
                <a:latin typeface="VAGRounded BT" pitchFamily="34" charset="0"/>
              </a:rPr>
              <a:t>Under</a:t>
            </a:r>
            <a:r>
              <a:rPr lang="de-DE" sz="2400" b="1" dirty="0" smtClean="0">
                <a:latin typeface="VAGRounded BT" pitchFamily="34" charset="0"/>
              </a:rPr>
              <a:t> Investigation</a:t>
            </a:r>
            <a:endParaRPr lang="de-DE" sz="2400" b="1" dirty="0">
              <a:latin typeface="VAGRounded BT" pitchFamily="34" charset="0"/>
            </a:endParaRPr>
          </a:p>
        </p:txBody>
      </p:sp>
      <p:sp>
        <p:nvSpPr>
          <p:cNvPr id="8228" name="Textfeld 62"/>
          <p:cNvSpPr txBox="1">
            <a:spLocks noChangeArrowheads="1"/>
          </p:cNvSpPr>
          <p:nvPr/>
        </p:nvSpPr>
        <p:spPr bwMode="auto">
          <a:xfrm>
            <a:off x="1892300" y="6372225"/>
            <a:ext cx="66405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sz="1600" dirty="0" err="1" smtClean="0">
                <a:latin typeface="VAGRounded BT" pitchFamily="34" charset="0"/>
              </a:rPr>
              <a:t>Removal</a:t>
            </a:r>
            <a:r>
              <a:rPr lang="de-DE" sz="1600" dirty="0" smtClean="0">
                <a:latin typeface="VAGRounded BT" pitchFamily="34" charset="0"/>
              </a:rPr>
              <a:t> </a:t>
            </a:r>
            <a:r>
              <a:rPr lang="de-DE" sz="1600" dirty="0" err="1" smtClean="0">
                <a:latin typeface="VAGRounded BT" pitchFamily="34" charset="0"/>
              </a:rPr>
              <a:t>from</a:t>
            </a:r>
            <a:r>
              <a:rPr lang="de-DE" sz="1600" dirty="0" smtClean="0">
                <a:latin typeface="VAGRounded BT" pitchFamily="34" charset="0"/>
              </a:rPr>
              <a:t> </a:t>
            </a:r>
            <a:r>
              <a:rPr lang="de-DE" sz="1600" dirty="0" err="1">
                <a:latin typeface="VAGRounded BT" pitchFamily="34" charset="0"/>
              </a:rPr>
              <a:t>the</a:t>
            </a:r>
            <a:r>
              <a:rPr lang="de-DE" sz="1600" dirty="0">
                <a:latin typeface="VAGRounded BT" pitchFamily="34" charset="0"/>
              </a:rPr>
              <a:t> </a:t>
            </a:r>
            <a:r>
              <a:rPr lang="de-DE" sz="1600" dirty="0" err="1" smtClean="0">
                <a:latin typeface="VAGRounded BT" pitchFamily="34" charset="0"/>
              </a:rPr>
              <a:t>biosphere</a:t>
            </a:r>
            <a:r>
              <a:rPr lang="de-DE" sz="1600" dirty="0" smtClean="0">
                <a:latin typeface="VAGRounded BT" pitchFamily="34" charset="0"/>
              </a:rPr>
              <a:t> (final </a:t>
            </a:r>
            <a:r>
              <a:rPr lang="de-DE" sz="1600" dirty="0" err="1" smtClean="0">
                <a:latin typeface="VAGRounded BT" pitchFamily="34" charset="0"/>
              </a:rPr>
              <a:t>disposal</a:t>
            </a:r>
            <a:r>
              <a:rPr lang="de-DE" sz="1600" dirty="0" smtClean="0">
                <a:latin typeface="VAGRounded BT" pitchFamily="34" charset="0"/>
              </a:rPr>
              <a:t>)</a:t>
            </a:r>
            <a:endParaRPr lang="de-DE" sz="1600" dirty="0">
              <a:latin typeface="VAGRounded BT" pitchFamily="34" charset="0"/>
            </a:endParaRPr>
          </a:p>
        </p:txBody>
      </p:sp>
      <p:grpSp>
        <p:nvGrpSpPr>
          <p:cNvPr id="6" name="Gruppieren 5"/>
          <p:cNvGrpSpPr/>
          <p:nvPr/>
        </p:nvGrpSpPr>
        <p:grpSpPr>
          <a:xfrm>
            <a:off x="3529014" y="2657472"/>
            <a:ext cx="2224087" cy="1995491"/>
            <a:chOff x="3563938" y="2657472"/>
            <a:chExt cx="2224087" cy="1995491"/>
          </a:xfrm>
        </p:grpSpPr>
        <p:sp>
          <p:nvSpPr>
            <p:cNvPr id="8208" name="Rechteck 15"/>
            <p:cNvSpPr>
              <a:spLocks noChangeArrowheads="1"/>
            </p:cNvSpPr>
            <p:nvPr/>
          </p:nvSpPr>
          <p:spPr bwMode="auto">
            <a:xfrm>
              <a:off x="3563938" y="3860800"/>
              <a:ext cx="2224087" cy="792163"/>
            </a:xfrm>
            <a:prstGeom prst="rect">
              <a:avLst/>
            </a:prstGeom>
            <a:solidFill>
              <a:srgbClr val="A6A6A6"/>
            </a:solidFill>
            <a:ln w="22225" algn="ctr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de-DE" sz="1600" dirty="0" err="1">
                  <a:solidFill>
                    <a:srgbClr val="FFFFFF"/>
                  </a:solidFill>
                  <a:latin typeface="VAGRounded BT" pitchFamily="34" charset="0"/>
                </a:rPr>
                <a:t>Aboveground</a:t>
              </a:r>
              <a:r>
                <a:rPr lang="de-DE" sz="1600" dirty="0">
                  <a:solidFill>
                    <a:srgbClr val="FFFFFF"/>
                  </a:solidFill>
                  <a:latin typeface="VAGRounded BT" pitchFamily="34" charset="0"/>
                </a:rPr>
                <a:t> </a:t>
              </a:r>
              <a:r>
                <a:rPr lang="de-DE" sz="1600" dirty="0" err="1">
                  <a:solidFill>
                    <a:srgbClr val="FFFFFF"/>
                  </a:solidFill>
                  <a:latin typeface="VAGRounded BT" pitchFamily="34" charset="0"/>
                </a:rPr>
                <a:t>warehouse</a:t>
              </a:r>
              <a:r>
                <a:rPr lang="de-DE" sz="1600" dirty="0">
                  <a:solidFill>
                    <a:srgbClr val="FFFFFF"/>
                  </a:solidFill>
                  <a:latin typeface="VAGRounded BT" pitchFamily="34" charset="0"/>
                </a:rPr>
                <a:t> </a:t>
              </a:r>
              <a:r>
                <a:rPr lang="de-DE" sz="1600" dirty="0" err="1">
                  <a:solidFill>
                    <a:srgbClr val="FFFFFF"/>
                  </a:solidFill>
                  <a:latin typeface="VAGRounded BT" pitchFamily="34" charset="0"/>
                </a:rPr>
                <a:t>storage</a:t>
              </a:r>
              <a:r>
                <a:rPr lang="de-DE" sz="1600" dirty="0">
                  <a:solidFill>
                    <a:srgbClr val="FFFFFF"/>
                  </a:solidFill>
                  <a:latin typeface="VAGRounded BT" pitchFamily="34" charset="0"/>
                </a:rPr>
                <a:t/>
              </a:r>
              <a:br>
                <a:rPr lang="de-DE" sz="1600" dirty="0">
                  <a:solidFill>
                    <a:srgbClr val="FFFFFF"/>
                  </a:solidFill>
                  <a:latin typeface="VAGRounded BT" pitchFamily="34" charset="0"/>
                </a:rPr>
              </a:br>
              <a:r>
                <a:rPr lang="de-DE" sz="1600" dirty="0">
                  <a:solidFill>
                    <a:srgbClr val="FFFFFF"/>
                  </a:solidFill>
                  <a:latin typeface="VAGRounded BT" pitchFamily="34" charset="0"/>
                </a:rPr>
                <a:t>(not time-limited)</a:t>
              </a:r>
            </a:p>
          </p:txBody>
        </p:sp>
        <p:cxnSp>
          <p:nvCxnSpPr>
            <p:cNvPr id="38" name="Gewinkelte Verbindung 34"/>
            <p:cNvCxnSpPr>
              <a:cxnSpLocks noChangeShapeType="1"/>
              <a:endCxn id="8208" idx="0"/>
            </p:cNvCxnSpPr>
            <p:nvPr/>
          </p:nvCxnSpPr>
          <p:spPr bwMode="auto">
            <a:xfrm rot="16200000" flipH="1">
              <a:off x="3734198" y="2919015"/>
              <a:ext cx="1203327" cy="680242"/>
            </a:xfrm>
            <a:prstGeom prst="bentConnector3">
              <a:avLst>
                <a:gd name="adj1" fmla="val 90369"/>
              </a:avLst>
            </a:prstGeom>
            <a:noFill/>
            <a:ln w="25400" algn="ctr">
              <a:solidFill>
                <a:srgbClr val="A6A6A6"/>
              </a:solidFill>
              <a:miter lim="800000"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2" name="Gruppieren 21"/>
          <p:cNvGrpSpPr/>
          <p:nvPr/>
        </p:nvGrpSpPr>
        <p:grpSpPr>
          <a:xfrm>
            <a:off x="3995738" y="2709862"/>
            <a:ext cx="3600650" cy="3598863"/>
            <a:chOff x="3995738" y="2709862"/>
            <a:chExt cx="3600650" cy="3598863"/>
          </a:xfrm>
        </p:grpSpPr>
        <p:sp>
          <p:nvSpPr>
            <p:cNvPr id="68" name="Rechteck 11"/>
            <p:cNvSpPr/>
            <p:nvPr/>
          </p:nvSpPr>
          <p:spPr>
            <a:xfrm>
              <a:off x="3995738" y="5157788"/>
              <a:ext cx="1584325" cy="115093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dirty="0">
                  <a:solidFill>
                    <a:srgbClr val="FFFFFF"/>
                  </a:solidFill>
                  <a:latin typeface="VAGRounded BT" pitchFamily="34" charset="0"/>
                </a:rPr>
                <a:t>Underground storage (final disposal) </a:t>
              </a:r>
              <a:br>
                <a:rPr lang="en-US" sz="1600" dirty="0">
                  <a:solidFill>
                    <a:srgbClr val="FFFFFF"/>
                  </a:solidFill>
                  <a:latin typeface="VAGRounded BT" pitchFamily="34" charset="0"/>
                </a:rPr>
              </a:br>
              <a:r>
                <a:rPr lang="en-US" sz="1600" dirty="0">
                  <a:solidFill>
                    <a:srgbClr val="FFFFFF"/>
                  </a:solidFill>
                  <a:latin typeface="VAGRounded BT" pitchFamily="34" charset="0"/>
                </a:rPr>
                <a:t>of </a:t>
              </a:r>
              <a:r>
                <a:rPr lang="en-US" sz="1600" dirty="0" err="1" smtClean="0">
                  <a:solidFill>
                    <a:srgbClr val="FFFFFF"/>
                  </a:solidFill>
                  <a:latin typeface="VAGRounded BT" pitchFamily="34" charset="0"/>
                </a:rPr>
                <a:t>stabil</a:t>
              </a:r>
              <a:r>
                <a:rPr lang="en-US" sz="1600" dirty="0" smtClean="0">
                  <a:solidFill>
                    <a:srgbClr val="FFFFFF"/>
                  </a:solidFill>
                  <a:latin typeface="VAGRounded BT" pitchFamily="34" charset="0"/>
                </a:rPr>
                <a:t>. Hg</a:t>
              </a:r>
              <a:endParaRPr lang="de-DE" sz="1600" dirty="0">
                <a:solidFill>
                  <a:srgbClr val="FFFFFF"/>
                </a:solidFill>
                <a:latin typeface="VAGRounded BT" pitchFamily="34" charset="0"/>
              </a:endParaRPr>
            </a:p>
          </p:txBody>
        </p:sp>
        <p:cxnSp>
          <p:nvCxnSpPr>
            <p:cNvPr id="55" name="Gewinkelte Verbindung 23"/>
            <p:cNvCxnSpPr>
              <a:cxnSpLocks noChangeShapeType="1"/>
              <a:stCxn id="8202" idx="2"/>
              <a:endCxn id="68" idx="0"/>
            </p:cNvCxnSpPr>
            <p:nvPr/>
          </p:nvCxnSpPr>
          <p:spPr bwMode="auto">
            <a:xfrm rot="5400000">
              <a:off x="4968182" y="2529582"/>
              <a:ext cx="2447925" cy="2808486"/>
            </a:xfrm>
            <a:prstGeom prst="bentConnector3">
              <a:avLst>
                <a:gd name="adj1" fmla="val 88540"/>
              </a:avLst>
            </a:prstGeom>
            <a:noFill/>
            <a:ln w="25400" algn="ctr">
              <a:solidFill>
                <a:srgbClr val="0070C0"/>
              </a:solidFill>
              <a:miter lim="800000"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9" name="Gruppieren 28"/>
          <p:cNvGrpSpPr/>
          <p:nvPr/>
        </p:nvGrpSpPr>
        <p:grpSpPr>
          <a:xfrm>
            <a:off x="200025" y="3061494"/>
            <a:ext cx="8584406" cy="604044"/>
            <a:chOff x="200025" y="3061494"/>
            <a:chExt cx="8584406" cy="604044"/>
          </a:xfrm>
        </p:grpSpPr>
        <p:sp>
          <p:nvSpPr>
            <p:cNvPr id="8200" name="Rechteck 6"/>
            <p:cNvSpPr>
              <a:spLocks noChangeArrowheads="1"/>
            </p:cNvSpPr>
            <p:nvPr/>
          </p:nvSpPr>
          <p:spPr bwMode="auto">
            <a:xfrm>
              <a:off x="2863853" y="3061494"/>
              <a:ext cx="2193925" cy="576262"/>
            </a:xfrm>
            <a:prstGeom prst="rect">
              <a:avLst/>
            </a:prstGeom>
            <a:solidFill>
              <a:srgbClr val="A6A6A6"/>
            </a:solidFill>
            <a:ln w="22225" algn="ctr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de-DE" sz="1600">
                  <a:solidFill>
                    <a:srgbClr val="FFFFFF"/>
                  </a:solidFill>
                  <a:latin typeface="VAGRounded BT" pitchFamily="34" charset="0"/>
                </a:rPr>
                <a:t>Temporary storage</a:t>
              </a:r>
              <a:br>
                <a:rPr lang="de-DE" sz="1600">
                  <a:solidFill>
                    <a:srgbClr val="FFFFFF"/>
                  </a:solidFill>
                  <a:latin typeface="VAGRounded BT" pitchFamily="34" charset="0"/>
                </a:rPr>
              </a:br>
              <a:r>
                <a:rPr lang="de-DE" sz="1600">
                  <a:solidFill>
                    <a:srgbClr val="FFFFFF"/>
                  </a:solidFill>
                  <a:latin typeface="VAGRounded BT" pitchFamily="34" charset="0"/>
                </a:rPr>
                <a:t>of elemental Hg</a:t>
              </a:r>
            </a:p>
          </p:txBody>
        </p:sp>
        <p:sp>
          <p:nvSpPr>
            <p:cNvPr id="8220" name="Rechteck 68"/>
            <p:cNvSpPr>
              <a:spLocks noChangeArrowheads="1"/>
            </p:cNvSpPr>
            <p:nvPr/>
          </p:nvSpPr>
          <p:spPr bwMode="auto">
            <a:xfrm>
              <a:off x="200025" y="3119438"/>
              <a:ext cx="2068513" cy="546100"/>
            </a:xfrm>
            <a:prstGeom prst="rect">
              <a:avLst/>
            </a:prstGeom>
            <a:solidFill>
              <a:srgbClr val="C00000"/>
            </a:solidFill>
            <a:ln w="22225" algn="ctr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de-DE" sz="1600" dirty="0" err="1">
                  <a:solidFill>
                    <a:srgbClr val="FFFFFF"/>
                  </a:solidFill>
                  <a:latin typeface="VAGRounded BT" pitchFamily="34" charset="0"/>
                </a:rPr>
                <a:t>Temporary</a:t>
              </a:r>
              <a:r>
                <a:rPr lang="de-DE" sz="1600" dirty="0">
                  <a:solidFill>
                    <a:srgbClr val="FFFFFF"/>
                  </a:solidFill>
                  <a:latin typeface="VAGRounded BT" pitchFamily="34" charset="0"/>
                </a:rPr>
                <a:t> </a:t>
              </a:r>
              <a:r>
                <a:rPr lang="de-DE" sz="1600" dirty="0" err="1">
                  <a:solidFill>
                    <a:srgbClr val="FFFFFF"/>
                  </a:solidFill>
                  <a:latin typeface="VAGRounded BT" pitchFamily="34" charset="0"/>
                </a:rPr>
                <a:t>storage</a:t>
              </a:r>
              <a:r>
                <a:rPr lang="de-DE" sz="1600" dirty="0">
                  <a:solidFill>
                    <a:srgbClr val="FFFFFF"/>
                  </a:solidFill>
                  <a:latin typeface="VAGRounded BT" pitchFamily="34" charset="0"/>
                </a:rPr>
                <a:t> </a:t>
              </a:r>
              <a:br>
                <a:rPr lang="de-DE" sz="1600" dirty="0">
                  <a:solidFill>
                    <a:srgbClr val="FFFFFF"/>
                  </a:solidFill>
                  <a:latin typeface="VAGRounded BT" pitchFamily="34" charset="0"/>
                </a:rPr>
              </a:br>
              <a:r>
                <a:rPr lang="de-DE" sz="1600" dirty="0" err="1">
                  <a:solidFill>
                    <a:srgbClr val="FFFFFF"/>
                  </a:solidFill>
                  <a:latin typeface="VAGRounded BT" pitchFamily="34" charset="0"/>
                </a:rPr>
                <a:t>of</a:t>
              </a:r>
              <a:r>
                <a:rPr lang="de-DE" sz="1600" dirty="0">
                  <a:solidFill>
                    <a:srgbClr val="FFFFFF"/>
                  </a:solidFill>
                  <a:latin typeface="VAGRounded BT" pitchFamily="34" charset="0"/>
                </a:rPr>
                <a:t> </a:t>
              </a:r>
              <a:r>
                <a:rPr lang="de-DE" sz="1600" dirty="0" err="1">
                  <a:solidFill>
                    <a:srgbClr val="FFFFFF"/>
                  </a:solidFill>
                  <a:latin typeface="VAGRounded BT" pitchFamily="34" charset="0"/>
                </a:rPr>
                <a:t>Hg</a:t>
              </a:r>
              <a:r>
                <a:rPr lang="de-DE" sz="1600" dirty="0">
                  <a:solidFill>
                    <a:srgbClr val="FFFFFF"/>
                  </a:solidFill>
                  <a:latin typeface="VAGRounded BT" pitchFamily="34" charset="0"/>
                </a:rPr>
                <a:t> </a:t>
              </a:r>
              <a:r>
                <a:rPr lang="de-DE" sz="1600" dirty="0" err="1">
                  <a:solidFill>
                    <a:srgbClr val="FFFFFF"/>
                  </a:solidFill>
                  <a:latin typeface="VAGRounded BT" pitchFamily="34" charset="0"/>
                </a:rPr>
                <a:t>compounds</a:t>
              </a:r>
              <a:endParaRPr lang="de-DE" sz="1600" dirty="0">
                <a:solidFill>
                  <a:srgbClr val="FFFFFF"/>
                </a:solidFill>
                <a:latin typeface="VAGRounded BT" pitchFamily="34" charset="0"/>
              </a:endParaRPr>
            </a:p>
          </p:txBody>
        </p:sp>
        <p:sp>
          <p:nvSpPr>
            <p:cNvPr id="8203" name="Rechteck 10"/>
            <p:cNvSpPr>
              <a:spLocks noChangeArrowheads="1"/>
            </p:cNvSpPr>
            <p:nvPr/>
          </p:nvSpPr>
          <p:spPr bwMode="auto">
            <a:xfrm>
              <a:off x="6552406" y="3075781"/>
              <a:ext cx="2232025" cy="561975"/>
            </a:xfrm>
            <a:prstGeom prst="rect">
              <a:avLst/>
            </a:prstGeom>
            <a:solidFill>
              <a:schemeClr val="accent1"/>
            </a:solidFill>
            <a:ln w="22225" algn="ctr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de-DE" sz="1600" dirty="0" err="1">
                  <a:solidFill>
                    <a:srgbClr val="FFFFFF"/>
                  </a:solidFill>
                  <a:latin typeface="VAGRounded BT" pitchFamily="34" charset="0"/>
                </a:rPr>
                <a:t>Temporary</a:t>
              </a:r>
              <a:r>
                <a:rPr lang="de-DE" sz="1600" dirty="0">
                  <a:solidFill>
                    <a:srgbClr val="FFFFFF"/>
                  </a:solidFill>
                  <a:latin typeface="VAGRounded BT" pitchFamily="34" charset="0"/>
                </a:rPr>
                <a:t> </a:t>
              </a:r>
              <a:r>
                <a:rPr lang="de-DE" sz="1600" dirty="0" err="1">
                  <a:solidFill>
                    <a:srgbClr val="FFFFFF"/>
                  </a:solidFill>
                  <a:latin typeface="VAGRounded BT" pitchFamily="34" charset="0"/>
                </a:rPr>
                <a:t>storage</a:t>
              </a:r>
              <a:endParaRPr lang="de-DE" sz="1600" dirty="0">
                <a:solidFill>
                  <a:srgbClr val="FFFFFF"/>
                </a:solidFill>
                <a:latin typeface="VAGRounded BT" pitchFamily="34" charset="0"/>
              </a:endParaRPr>
            </a:p>
            <a:p>
              <a:pPr algn="ctr"/>
              <a:r>
                <a:rPr lang="de-DE" sz="1600" dirty="0" err="1">
                  <a:solidFill>
                    <a:srgbClr val="FFFFFF"/>
                  </a:solidFill>
                  <a:latin typeface="VAGRounded BT" pitchFamily="34" charset="0"/>
                </a:rPr>
                <a:t>of</a:t>
              </a:r>
              <a:r>
                <a:rPr lang="de-DE" sz="1600" dirty="0">
                  <a:solidFill>
                    <a:srgbClr val="FFFFFF"/>
                  </a:solidFill>
                  <a:latin typeface="VAGRounded BT" pitchFamily="34" charset="0"/>
                </a:rPr>
                <a:t> </a:t>
              </a:r>
              <a:r>
                <a:rPr lang="de-DE" sz="1600" dirty="0" err="1" smtClean="0">
                  <a:solidFill>
                    <a:srgbClr val="FFFFFF"/>
                  </a:solidFill>
                  <a:latin typeface="VAGRounded BT" pitchFamily="34" charset="0"/>
                </a:rPr>
                <a:t>stabilized</a:t>
              </a:r>
              <a:r>
                <a:rPr lang="de-DE" sz="1600" dirty="0" smtClean="0">
                  <a:solidFill>
                    <a:srgbClr val="FFFFFF"/>
                  </a:solidFill>
                  <a:latin typeface="VAGRounded BT" pitchFamily="34" charset="0"/>
                </a:rPr>
                <a:t> </a:t>
              </a:r>
              <a:r>
                <a:rPr lang="de-DE" sz="1600" dirty="0" err="1">
                  <a:solidFill>
                    <a:srgbClr val="FFFFFF"/>
                  </a:solidFill>
                  <a:latin typeface="VAGRounded BT" pitchFamily="34" charset="0"/>
                </a:rPr>
                <a:t>Hg</a:t>
              </a:r>
              <a:endParaRPr lang="de-DE" sz="1600" dirty="0">
                <a:solidFill>
                  <a:srgbClr val="FFFFFF"/>
                </a:solidFill>
                <a:latin typeface="VAGRounded BT" pitchFamily="34" charset="0"/>
              </a:endParaRPr>
            </a:p>
          </p:txBody>
        </p:sp>
      </p:grpSp>
      <p:sp>
        <p:nvSpPr>
          <p:cNvPr id="43" name="Rechteck 9"/>
          <p:cNvSpPr>
            <a:spLocks noChangeArrowheads="1"/>
          </p:cNvSpPr>
          <p:nvPr/>
        </p:nvSpPr>
        <p:spPr bwMode="auto">
          <a:xfrm>
            <a:off x="6371632" y="1168400"/>
            <a:ext cx="2449512" cy="576263"/>
          </a:xfrm>
          <a:prstGeom prst="rect">
            <a:avLst/>
          </a:prstGeom>
          <a:solidFill>
            <a:schemeClr val="accent1"/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1600" dirty="0" err="1" smtClean="0">
                <a:solidFill>
                  <a:srgbClr val="FFFFFF"/>
                </a:solidFill>
                <a:latin typeface="VAGRounded BT" pitchFamily="34" charset="0"/>
              </a:rPr>
              <a:t>Waste</a:t>
            </a:r>
            <a:r>
              <a:rPr lang="de-DE" sz="1600" dirty="0" smtClean="0">
                <a:solidFill>
                  <a:srgbClr val="FFFFFF"/>
                </a:solidFill>
                <a:latin typeface="VAGRounded BT" pitchFamily="34" charset="0"/>
              </a:rPr>
              <a:t> </a:t>
            </a:r>
            <a:r>
              <a:rPr lang="de-DE" sz="1600" dirty="0" err="1" smtClean="0">
                <a:solidFill>
                  <a:srgbClr val="FFFFFF"/>
                </a:solidFill>
                <a:latin typeface="VAGRounded BT" pitchFamily="34" charset="0"/>
              </a:rPr>
              <a:t>containing</a:t>
            </a:r>
            <a:r>
              <a:rPr lang="de-DE" sz="1600" dirty="0" smtClean="0">
                <a:solidFill>
                  <a:srgbClr val="FFFFFF"/>
                </a:solidFill>
                <a:latin typeface="VAGRounded BT" pitchFamily="34" charset="0"/>
              </a:rPr>
              <a:t> </a:t>
            </a:r>
            <a:r>
              <a:rPr lang="de-DE" sz="1600" dirty="0" err="1" smtClean="0">
                <a:solidFill>
                  <a:srgbClr val="FFFFFF"/>
                </a:solidFill>
                <a:latin typeface="VAGRounded BT" pitchFamily="34" charset="0"/>
              </a:rPr>
              <a:t>or</a:t>
            </a:r>
            <a:r>
              <a:rPr lang="de-DE" sz="1600" dirty="0" smtClean="0">
                <a:solidFill>
                  <a:srgbClr val="FFFFFF"/>
                </a:solidFill>
                <a:latin typeface="VAGRounded BT" pitchFamily="34" charset="0"/>
              </a:rPr>
              <a:t> </a:t>
            </a:r>
            <a:r>
              <a:rPr lang="de-DE" sz="1600" dirty="0" err="1" smtClean="0">
                <a:solidFill>
                  <a:srgbClr val="FFFFFF"/>
                </a:solidFill>
                <a:latin typeface="VAGRounded BT" pitchFamily="34" charset="0"/>
              </a:rPr>
              <a:t>contaminated</a:t>
            </a:r>
            <a:r>
              <a:rPr lang="de-DE" sz="1600" dirty="0" smtClean="0">
                <a:solidFill>
                  <a:srgbClr val="FFFFFF"/>
                </a:solidFill>
                <a:latin typeface="VAGRounded BT" pitchFamily="34" charset="0"/>
              </a:rPr>
              <a:t> </a:t>
            </a:r>
            <a:r>
              <a:rPr lang="de-DE" sz="1600" dirty="0" err="1" smtClean="0">
                <a:solidFill>
                  <a:srgbClr val="FFFFFF"/>
                </a:solidFill>
                <a:latin typeface="VAGRounded BT" pitchFamily="34" charset="0"/>
              </a:rPr>
              <a:t>with</a:t>
            </a:r>
            <a:r>
              <a:rPr lang="de-DE" sz="1600" dirty="0" smtClean="0">
                <a:solidFill>
                  <a:srgbClr val="FFFFFF"/>
                </a:solidFill>
                <a:latin typeface="VAGRounded BT" pitchFamily="34" charset="0"/>
              </a:rPr>
              <a:t> </a:t>
            </a:r>
            <a:r>
              <a:rPr lang="de-DE" sz="1600" dirty="0" err="1" smtClean="0">
                <a:solidFill>
                  <a:srgbClr val="FFFFFF"/>
                </a:solidFill>
                <a:latin typeface="VAGRounded BT" pitchFamily="34" charset="0"/>
              </a:rPr>
              <a:t>Hg</a:t>
            </a:r>
            <a:endParaRPr lang="de-DE" sz="1600" dirty="0">
              <a:solidFill>
                <a:srgbClr val="FFFFFF"/>
              </a:solidFill>
              <a:latin typeface="VAGRounded BT" pitchFamily="34" charset="0"/>
            </a:endParaRPr>
          </a:p>
        </p:txBody>
      </p:sp>
      <p:cxnSp>
        <p:nvCxnSpPr>
          <p:cNvPr id="47" name="Gewinkelte Verbindung 5"/>
          <p:cNvCxnSpPr>
            <a:cxnSpLocks noChangeShapeType="1"/>
            <a:stCxn id="43" idx="1"/>
            <a:endCxn id="50" idx="0"/>
          </p:cNvCxnSpPr>
          <p:nvPr/>
        </p:nvCxnSpPr>
        <p:spPr bwMode="auto">
          <a:xfrm rot="10800000" flipV="1">
            <a:off x="4031458" y="1456532"/>
            <a:ext cx="2340175" cy="677068"/>
          </a:xfrm>
          <a:prstGeom prst="bentConnector2">
            <a:avLst/>
          </a:prstGeom>
          <a:noFill/>
          <a:ln w="25400" algn="ctr">
            <a:solidFill>
              <a:srgbClr val="A6A6A6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" name="Gewinkelte Verbindung 23"/>
          <p:cNvCxnSpPr>
            <a:cxnSpLocks noChangeShapeType="1"/>
            <a:stCxn id="43" idx="2"/>
            <a:endCxn id="8202" idx="0"/>
          </p:cNvCxnSpPr>
          <p:nvPr/>
        </p:nvCxnSpPr>
        <p:spPr bwMode="auto">
          <a:xfrm rot="5400000">
            <a:off x="7401920" y="1939131"/>
            <a:ext cx="388937" cy="1"/>
          </a:xfrm>
          <a:prstGeom prst="bentConnector3">
            <a:avLst>
              <a:gd name="adj1" fmla="val 50000"/>
            </a:avLst>
          </a:prstGeom>
          <a:noFill/>
          <a:ln w="25400" algn="ctr">
            <a:solidFill>
              <a:srgbClr val="0070C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200456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17" grpId="0"/>
      <p:bldP spid="8227" grpId="0" animBg="1"/>
      <p:bldP spid="82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3"/>
          <p:cNvSpPr>
            <a:spLocks noGrp="1"/>
          </p:cNvSpPr>
          <p:nvPr>
            <p:ph idx="1"/>
          </p:nvPr>
        </p:nvSpPr>
        <p:spPr>
          <a:xfrm>
            <a:off x="3059113" y="1557338"/>
            <a:ext cx="4291012" cy="952500"/>
          </a:xfrm>
        </p:spPr>
        <p:txBody>
          <a:bodyPr/>
          <a:lstStyle/>
          <a:p>
            <a:pPr marL="520700" indent="-342900" eaLnBrk="1" hangingPunct="1">
              <a:lnSpc>
                <a:spcPct val="80000"/>
              </a:lnSpc>
              <a:spcBef>
                <a:spcPts val="600"/>
              </a:spcBef>
              <a:buFont typeface="Arial" pitchFamily="34" charset="0"/>
              <a:buChar char="•"/>
              <a:defRPr/>
            </a:pPr>
            <a:endParaRPr lang="en-US" sz="2000" dirty="0" smtClean="0">
              <a:latin typeface="VAGRounded BT" pitchFamily="34" charset="0"/>
            </a:endParaRPr>
          </a:p>
          <a:p>
            <a:pPr marL="520700" indent="-342900" eaLnBrk="1" hangingPunct="1">
              <a:lnSpc>
                <a:spcPct val="80000"/>
              </a:lnSpc>
              <a:spcBef>
                <a:spcPts val="600"/>
              </a:spcBef>
              <a:buFont typeface="Arial" pitchFamily="34" charset="0"/>
              <a:buChar char="•"/>
              <a:defRPr/>
            </a:pPr>
            <a:endParaRPr lang="en-US" sz="2000" dirty="0">
              <a:latin typeface="VAGRounded BT" pitchFamily="34" charset="0"/>
            </a:endParaRPr>
          </a:p>
          <a:p>
            <a:pPr marL="177800" indent="0" eaLnBrk="1" hangingPunct="1">
              <a:lnSpc>
                <a:spcPct val="80000"/>
              </a:lnSpc>
              <a:spcBef>
                <a:spcPts val="600"/>
              </a:spcBef>
              <a:defRPr/>
            </a:pPr>
            <a:endParaRPr lang="en-GB" sz="1400" dirty="0" smtClean="0">
              <a:latin typeface="VAGRounded BT" pitchFamily="34" charset="0"/>
            </a:endParaRPr>
          </a:p>
        </p:txBody>
      </p:sp>
      <p:sp>
        <p:nvSpPr>
          <p:cNvPr id="65539" name="Foliennummernplatzhalt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D523EFC-8B2C-44AB-A7BB-8CA838519995}" type="slidenum">
              <a:rPr lang="de-DE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de-DE" smtClean="0"/>
          </a:p>
        </p:txBody>
      </p:sp>
      <p:pic>
        <p:nvPicPr>
          <p:cNvPr id="65540" name="Grafik 12" descr="PPT_01.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1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0" y="6629400"/>
            <a:ext cx="4840288" cy="228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de-DE" sz="800" smtClean="0">
              <a:solidFill>
                <a:srgbClr val="C4BD97"/>
              </a:solidFill>
            </a:endParaRPr>
          </a:p>
        </p:txBody>
      </p:sp>
      <p:sp>
        <p:nvSpPr>
          <p:cNvPr id="9" name="Rectangle 2"/>
          <p:cNvSpPr txBox="1">
            <a:spLocks/>
          </p:cNvSpPr>
          <p:nvPr/>
        </p:nvSpPr>
        <p:spPr bwMode="auto">
          <a:xfrm>
            <a:off x="457200" y="533400"/>
            <a:ext cx="7354888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r>
              <a:rPr lang="de-DE" sz="2400" b="1" dirty="0" smtClean="0">
                <a:latin typeface="VAGRounded BT" pitchFamily="34" charset="0"/>
                <a:ea typeface="+mj-ea"/>
                <a:cs typeface="+mj-cs"/>
              </a:rPr>
              <a:t>Potential </a:t>
            </a:r>
            <a:r>
              <a:rPr lang="de-DE" sz="2400" b="1" dirty="0" err="1" smtClean="0">
                <a:latin typeface="VAGRounded BT" pitchFamily="34" charset="0"/>
                <a:ea typeface="+mj-ea"/>
                <a:cs typeface="+mj-cs"/>
              </a:rPr>
              <a:t>elements</a:t>
            </a:r>
            <a:r>
              <a:rPr lang="de-DE" sz="2400" b="1" dirty="0" smtClean="0">
                <a:latin typeface="VAGRounded BT" pitchFamily="34" charset="0"/>
                <a:ea typeface="+mj-ea"/>
                <a:cs typeface="+mj-cs"/>
              </a:rPr>
              <a:t> </a:t>
            </a:r>
            <a:r>
              <a:rPr lang="de-DE" sz="2400" b="1" dirty="0" err="1" smtClean="0">
                <a:latin typeface="VAGRounded BT" pitchFamily="34" charset="0"/>
                <a:ea typeface="+mj-ea"/>
                <a:cs typeface="+mj-cs"/>
              </a:rPr>
              <a:t>of</a:t>
            </a:r>
            <a:r>
              <a:rPr lang="de-DE" sz="2400" b="1" dirty="0" smtClean="0">
                <a:latin typeface="VAGRounded BT" pitchFamily="34" charset="0"/>
                <a:ea typeface="+mj-ea"/>
                <a:cs typeface="+mj-cs"/>
              </a:rPr>
              <a:t> </a:t>
            </a:r>
            <a:r>
              <a:rPr lang="de-DE" sz="2400" b="1" dirty="0" err="1">
                <a:latin typeface="VAGRounded BT" pitchFamily="34" charset="0"/>
                <a:ea typeface="+mj-ea"/>
                <a:cs typeface="+mj-cs"/>
              </a:rPr>
              <a:t>environmentally</a:t>
            </a:r>
            <a:r>
              <a:rPr lang="de-DE" sz="2400" b="1" dirty="0">
                <a:latin typeface="VAGRounded BT" pitchFamily="34" charset="0"/>
                <a:ea typeface="+mj-ea"/>
                <a:cs typeface="+mj-cs"/>
              </a:rPr>
              <a:t> </a:t>
            </a:r>
            <a:r>
              <a:rPr lang="de-DE" sz="2400" b="1" dirty="0" err="1">
                <a:latin typeface="VAGRounded BT" pitchFamily="34" charset="0"/>
                <a:ea typeface="+mj-ea"/>
                <a:cs typeface="+mj-cs"/>
              </a:rPr>
              <a:t>sound</a:t>
            </a:r>
            <a:r>
              <a:rPr lang="de-DE" sz="2400" b="1" dirty="0">
                <a:latin typeface="VAGRounded BT" pitchFamily="34" charset="0"/>
                <a:ea typeface="+mj-ea"/>
                <a:cs typeface="+mj-cs"/>
              </a:rPr>
              <a:t> </a:t>
            </a:r>
            <a:r>
              <a:rPr lang="de-DE" sz="2400" b="1" dirty="0" err="1">
                <a:latin typeface="VAGRounded BT" pitchFamily="34" charset="0"/>
                <a:ea typeface="+mj-ea"/>
                <a:cs typeface="+mj-cs"/>
              </a:rPr>
              <a:t>management</a:t>
            </a:r>
            <a:r>
              <a:rPr lang="de-DE" sz="2400" b="1" dirty="0">
                <a:latin typeface="VAGRounded BT" pitchFamily="34" charset="0"/>
                <a:ea typeface="+mj-ea"/>
                <a:cs typeface="+mj-cs"/>
              </a:rPr>
              <a:t> </a:t>
            </a:r>
            <a:r>
              <a:rPr lang="de-DE" sz="2400" b="1" dirty="0" err="1">
                <a:latin typeface="VAGRounded BT" pitchFamily="34" charset="0"/>
                <a:ea typeface="+mj-ea"/>
                <a:cs typeface="+mj-cs"/>
              </a:rPr>
              <a:t>of</a:t>
            </a:r>
            <a:r>
              <a:rPr lang="de-DE" sz="2400" b="1" dirty="0">
                <a:latin typeface="VAGRounded BT" pitchFamily="34" charset="0"/>
                <a:ea typeface="+mj-ea"/>
                <a:cs typeface="+mj-cs"/>
              </a:rPr>
              <a:t> </a:t>
            </a:r>
            <a:r>
              <a:rPr lang="de-DE" sz="2400" b="1" dirty="0" err="1">
                <a:latin typeface="VAGRounded BT" pitchFamily="34" charset="0"/>
                <a:ea typeface="+mj-ea"/>
                <a:cs typeface="+mj-cs"/>
              </a:rPr>
              <a:t>surplus</a:t>
            </a:r>
            <a:r>
              <a:rPr lang="de-DE" sz="2400" b="1" dirty="0">
                <a:latin typeface="VAGRounded BT" pitchFamily="34" charset="0"/>
                <a:ea typeface="+mj-ea"/>
                <a:cs typeface="+mj-cs"/>
              </a:rPr>
              <a:t> </a:t>
            </a:r>
            <a:r>
              <a:rPr lang="de-DE" sz="2400" b="1" dirty="0" err="1">
                <a:latin typeface="VAGRounded BT" pitchFamily="34" charset="0"/>
                <a:ea typeface="+mj-ea"/>
                <a:cs typeface="+mj-cs"/>
              </a:rPr>
              <a:t>mercury</a:t>
            </a:r>
            <a:endParaRPr lang="de-DE" sz="2400" b="1" dirty="0">
              <a:latin typeface="VAGRounded BT" pitchFamily="34" charset="0"/>
              <a:ea typeface="+mj-ea"/>
              <a:cs typeface="+mj-cs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6156325" y="1587500"/>
            <a:ext cx="2665413" cy="7191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>
                <a:latin typeface="VAGRounded BT" pitchFamily="34" charset="0"/>
              </a:rPr>
              <a:t>Safe Disposal</a:t>
            </a:r>
            <a:endParaRPr lang="de-DE" dirty="0">
              <a:latin typeface="VAGRounded BT" pitchFamily="34" charset="0"/>
            </a:endParaRPr>
          </a:p>
        </p:txBody>
      </p:sp>
      <p:sp>
        <p:nvSpPr>
          <p:cNvPr id="3" name="Richtungspfeil 2"/>
          <p:cNvSpPr/>
          <p:nvPr/>
        </p:nvSpPr>
        <p:spPr>
          <a:xfrm>
            <a:off x="457200" y="1557338"/>
            <a:ext cx="2520950" cy="719137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>
                <a:latin typeface="VAGRounded BT" pitchFamily="34" charset="0"/>
              </a:rPr>
              <a:t>Effective Collection</a:t>
            </a:r>
            <a:endParaRPr lang="de-DE" dirty="0"/>
          </a:p>
        </p:txBody>
      </p:sp>
      <p:sp>
        <p:nvSpPr>
          <p:cNvPr id="10" name="Richtungspfeil 9"/>
          <p:cNvSpPr/>
          <p:nvPr/>
        </p:nvSpPr>
        <p:spPr>
          <a:xfrm>
            <a:off x="3313113" y="1557338"/>
            <a:ext cx="2519362" cy="719137"/>
          </a:xfrm>
          <a:prstGeom prst="homePlat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>
                <a:latin typeface="VAGRounded BT" pitchFamily="34" charset="0"/>
              </a:rPr>
              <a:t>Early Stabilization</a:t>
            </a:r>
            <a:endParaRPr lang="de-DE" dirty="0"/>
          </a:p>
        </p:txBody>
      </p:sp>
      <p:sp>
        <p:nvSpPr>
          <p:cNvPr id="12" name="Rechteck 11"/>
          <p:cNvSpPr/>
          <p:nvPr/>
        </p:nvSpPr>
        <p:spPr>
          <a:xfrm>
            <a:off x="450850" y="2636838"/>
            <a:ext cx="2160588" cy="338445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u="sng" dirty="0">
                <a:latin typeface="VAGRounded BT" pitchFamily="34" charset="0"/>
              </a:rPr>
              <a:t>Remove </a:t>
            </a:r>
            <a:r>
              <a:rPr lang="en-GB" u="sng" dirty="0" smtClean="0">
                <a:latin typeface="VAGRounded BT" pitchFamily="34" charset="0"/>
              </a:rPr>
              <a:t>mercury </a:t>
            </a:r>
            <a:r>
              <a:rPr lang="en-GB" u="sng" dirty="0">
                <a:latin typeface="VAGRounded BT" pitchFamily="34" charset="0"/>
              </a:rPr>
              <a:t>from </a:t>
            </a:r>
            <a:r>
              <a:rPr lang="en-GB" u="sng" dirty="0" smtClean="0">
                <a:latin typeface="VAGRounded BT" pitchFamily="34" charset="0"/>
              </a:rPr>
              <a:t>the market</a:t>
            </a:r>
            <a:endParaRPr lang="en-GB" u="sng" dirty="0">
              <a:latin typeface="VAGRounded BT" pitchFamily="34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dirty="0" smtClean="0">
                <a:latin typeface="VAGRounded BT" pitchFamily="34" charset="0"/>
              </a:rPr>
              <a:t>Obligation </a:t>
            </a:r>
            <a:r>
              <a:rPr lang="en-GB" dirty="0">
                <a:latin typeface="VAGRounded BT" pitchFamily="34" charset="0"/>
              </a:rPr>
              <a:t>to </a:t>
            </a:r>
            <a:r>
              <a:rPr lang="en-GB" dirty="0" smtClean="0">
                <a:latin typeface="VAGRounded BT" pitchFamily="34" charset="0"/>
              </a:rPr>
              <a:t>deliver/ store surplus mercury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dirty="0" smtClean="0">
                <a:latin typeface="VAGRounded BT" pitchFamily="34" charset="0"/>
              </a:rPr>
              <a:t>Temporarily store elemental mercury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en-GB" dirty="0" smtClean="0">
              <a:latin typeface="VAGRounded BT" pitchFamily="34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endParaRPr lang="en-GB" dirty="0" smtClean="0">
              <a:latin typeface="VAGRounded BT" pitchFamily="34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endParaRPr lang="de-DE" dirty="0">
              <a:latin typeface="VAGRounded BT" pitchFamily="34" charset="0"/>
            </a:endParaRPr>
          </a:p>
          <a:p>
            <a:pPr>
              <a:defRPr/>
            </a:pPr>
            <a:endParaRPr lang="de-DE" dirty="0">
              <a:latin typeface="VAGRounded BT" pitchFamily="34" charset="0"/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3313113" y="2636838"/>
            <a:ext cx="2160587" cy="338445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u="sng" dirty="0">
                <a:latin typeface="VAGRounded BT" pitchFamily="34" charset="0"/>
              </a:rPr>
              <a:t>Avoid transport and storage of elemental mercury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dirty="0" smtClean="0">
                <a:latin typeface="VAGRounded BT" pitchFamily="34" charset="0"/>
              </a:rPr>
              <a:t>Stabilize mercury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dirty="0">
                <a:latin typeface="VAGRounded BT" pitchFamily="34" charset="0"/>
              </a:rPr>
              <a:t>T</a:t>
            </a:r>
            <a:r>
              <a:rPr lang="en-GB" dirty="0" smtClean="0">
                <a:latin typeface="VAGRounded BT" pitchFamily="34" charset="0"/>
              </a:rPr>
              <a:t>emporarily store stabilized mercury and mercury compounds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en-GB" dirty="0">
              <a:latin typeface="VAGRounded BT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6184900" y="2636838"/>
            <a:ext cx="2160588" cy="338445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u="sng" dirty="0">
                <a:latin typeface="VAGRounded BT" pitchFamily="34" charset="0"/>
              </a:rPr>
              <a:t>Isolate mercury from the biosphere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dirty="0">
                <a:latin typeface="VAGRounded BT" pitchFamily="34" charset="0"/>
                <a:sym typeface="Wingdings" pitchFamily="2" charset="2"/>
              </a:rPr>
              <a:t>Underground storage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dirty="0">
                <a:latin typeface="VAGRounded BT" pitchFamily="34" charset="0"/>
                <a:sym typeface="Wingdings" pitchFamily="2" charset="2"/>
              </a:rPr>
              <a:t>Specially engineered landfills?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dirty="0">
                <a:latin typeface="VAGRounded BT" pitchFamily="34" charset="0"/>
                <a:sym typeface="Wingdings" pitchFamily="2" charset="2"/>
              </a:rPr>
              <a:t>Deep injection</a:t>
            </a:r>
            <a:r>
              <a:rPr lang="en-GB" dirty="0" smtClean="0">
                <a:latin typeface="VAGRounded BT" pitchFamily="34" charset="0"/>
                <a:sym typeface="Wingdings" pitchFamily="2" charset="2"/>
              </a:rPr>
              <a:t>?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en-GB" u="sng" dirty="0">
              <a:latin typeface="VAGRounded BT" pitchFamily="34" charset="0"/>
              <a:sym typeface="Wingdings" pitchFamily="2" charset="2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endParaRPr lang="en-GB" u="sng" dirty="0">
              <a:latin typeface="VAGRounded BT" pitchFamily="34" charset="0"/>
              <a:sym typeface="Wingdings" pitchFamily="2" charset="2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endParaRPr lang="de-DE" dirty="0">
              <a:latin typeface="VAGRounded B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8185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10" grpId="0" animBg="1"/>
      <p:bldP spid="12" grpId="0" animBg="1"/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GRS_Folie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GRS_Folien</Template>
  <TotalTime>0</TotalTime>
  <Words>1182</Words>
  <Application>Microsoft Office PowerPoint</Application>
  <PresentationFormat>Bildschirmpräsentation (4:3)</PresentationFormat>
  <Paragraphs>226</Paragraphs>
  <Slides>20</Slides>
  <Notes>8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20</vt:i4>
      </vt:variant>
    </vt:vector>
  </HeadingPairs>
  <TitlesOfParts>
    <vt:vector size="28" baseType="lpstr">
      <vt:lpstr>Arial</vt:lpstr>
      <vt:lpstr>Wingdings</vt:lpstr>
      <vt:lpstr>Wingdings 2</vt:lpstr>
      <vt:lpstr>VAGRounded BT</vt:lpstr>
      <vt:lpstr>News Gothic MT</vt:lpstr>
      <vt:lpstr>Symbol</vt:lpstr>
      <vt:lpstr>Calibri</vt:lpstr>
      <vt:lpstr>GRS_Folien</vt:lpstr>
      <vt:lpstr>Concepts for the environmentally sound management of surplus mercury  </vt:lpstr>
      <vt:lpstr>What is Surplus Mercury?</vt:lpstr>
      <vt:lpstr>PowerPoint-Präsentation</vt:lpstr>
      <vt:lpstr>Important Sources of Surplus mercury</vt:lpstr>
      <vt:lpstr>What is Environmentally Sound Manage of Wastes?</vt:lpstr>
      <vt:lpstr>Practised Surplus Mercury Management Options</vt:lpstr>
      <vt:lpstr>Management Options for Mercury Wastes</vt:lpstr>
      <vt:lpstr>PowerPoint-Präsentation</vt:lpstr>
      <vt:lpstr>PowerPoint-Präsentation</vt:lpstr>
      <vt:lpstr>Brief overview on storage and disposal concepts</vt:lpstr>
      <vt:lpstr>Long-term Management and Storage  of Elemental Mercury in Warehouses</vt:lpstr>
      <vt:lpstr>Underground Storage (Disposal) of  Stabilized Mercury and Mercury Compounds</vt:lpstr>
      <vt:lpstr>Specially Engineered Landfill I</vt:lpstr>
      <vt:lpstr>Specially Engineered Landfill II</vt:lpstr>
      <vt:lpstr>Specially Engineered Landfill III</vt:lpstr>
      <vt:lpstr>Specially engineered landfills III Opportunities and challenges</vt:lpstr>
      <vt:lpstr>Deep Well Injection of waste I</vt:lpstr>
      <vt:lpstr>Deep Well Injection of waste II</vt:lpstr>
      <vt:lpstr>Deep Well Injection of waste III Opportunities and challenges</vt:lpstr>
      <vt:lpstr>Temporary storage</vt:lpstr>
    </vt:vector>
  </TitlesOfParts>
  <Company>GRS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Mercury storage projects - gaps and needs</dc:title>
  <dc:creator>Sven Hagemann</dc:creator>
  <dc:description/>
  <cp:lastModifiedBy>Hagemann, Sven Dr.</cp:lastModifiedBy>
  <cp:revision>347</cp:revision>
  <dcterms:created xsi:type="dcterms:W3CDTF">2010-08-10T12:26:15Z</dcterms:created>
  <dcterms:modified xsi:type="dcterms:W3CDTF">2011-07-27T10:18:00Z</dcterms:modified>
</cp:coreProperties>
</file>