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99" r:id="rId3"/>
    <p:sldId id="406" r:id="rId4"/>
    <p:sldId id="416" r:id="rId5"/>
    <p:sldId id="407" r:id="rId6"/>
    <p:sldId id="408" r:id="rId7"/>
    <p:sldId id="405" r:id="rId8"/>
    <p:sldId id="417" r:id="rId9"/>
    <p:sldId id="410" r:id="rId10"/>
    <p:sldId id="411" r:id="rId11"/>
    <p:sldId id="409" r:id="rId12"/>
    <p:sldId id="415" r:id="rId13"/>
    <p:sldId id="412" r:id="rId14"/>
    <p:sldId id="413" r:id="rId15"/>
    <p:sldId id="414" r:id="rId16"/>
  </p:sldIdLst>
  <p:sldSz cx="9144000" cy="6858000" type="screen4x3"/>
  <p:notesSz cx="6794500" cy="9906000"/>
  <p:embeddedFontLst>
    <p:embeddedFont>
      <p:font typeface="VAGRounded BT" pitchFamily="34" charset="0"/>
      <p:regular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B2B2B2"/>
    <a:srgbClr val="87F59C"/>
    <a:srgbClr val="33B2B2"/>
    <a:srgbClr val="14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5430" autoAdjust="0"/>
  </p:normalViewPr>
  <p:slideViewPr>
    <p:cSldViewPr>
      <p:cViewPr varScale="1">
        <p:scale>
          <a:sx n="63" d="100"/>
          <a:sy n="63" d="100"/>
        </p:scale>
        <p:origin x="-6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4106ABC-F37D-48F0-83E4-225461448715}" type="datetimeFigureOut">
              <a:rPr lang="de-DE"/>
              <a:pPr>
                <a:defRPr/>
              </a:pPr>
              <a:t>27.07.2011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960FBC-6AAC-4BB3-972A-6ADE535DA0D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603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A43CB2-D258-4DEF-B567-E19DF9A6951F}" type="datetimeFigureOut">
              <a:rPr lang="de-DE"/>
              <a:pPr>
                <a:defRPr/>
              </a:pPr>
              <a:t>27.07.2011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A4862B-D260-4E95-8A1C-8047220C38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253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567940"/>
            <a:ext cx="863346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D4A4-6193-44AB-93C8-0792EF5681D0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B3C7F-13D4-4B4D-9779-ABDB5EC31E2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19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647200" cy="5036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DAA8-18A5-4A32-B935-C6D7F5A6493E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0330-C43D-42CD-8945-B681909780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96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latin typeface="VAGRounded B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634798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>
                <a:latin typeface="VAGRounded BT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fld id="{3AB6F64E-CB1F-4B99-8EB1-FE77A1890A86}" type="datetime1">
              <a:rPr lang="de-DE" smtClean="0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877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367281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246063" y="1262063"/>
            <a:ext cx="3597275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3928533" y="1270000"/>
            <a:ext cx="4953000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5457-A64D-4904-AB72-D03576EF37BE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CE56-2636-4F79-84EC-B63E46B904F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760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3C21E-3BC2-4382-AFA5-87EF45D8A250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833B-7CD2-42C7-A9FB-ED8BAD19650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1440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44475" y="581025"/>
            <a:ext cx="76644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br>
              <a:rPr lang="de-DE" smtClean="0"/>
            </a:br>
            <a:endParaRPr lang="de-DE" smtClean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6011863" y="6627813"/>
            <a:ext cx="2247900" cy="179387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F82D33-F14F-4953-809C-846660177754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26225"/>
            <a:ext cx="575468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1350" y="6626225"/>
            <a:ext cx="627063" cy="1793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E72ED3-9693-4144-A2C5-29305C43C15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30" name="Grafik 12" descr="PPT_01.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244475" y="1263650"/>
            <a:ext cx="8647113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4763" indent="-4763" algn="l" rtl="0" eaLnBrk="0" fontAlgn="base" hangingPunct="0">
        <a:spcBef>
          <a:spcPts val="600"/>
        </a:spcBef>
        <a:spcAft>
          <a:spcPct val="0"/>
        </a:spcAft>
        <a:buClr>
          <a:srgbClr val="33B2B2"/>
        </a:buClr>
        <a:buSzPct val="100000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Wingdings" pitchFamily="2" charset="2"/>
        <a:buChar char="§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1800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Arial" charset="0"/>
        <a:buChar char="•"/>
        <a:defRPr lang="de-DE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2625" indent="-179388" algn="l" rtl="0" eaLnBrk="0" fontAlgn="base" hangingPunct="0">
        <a:spcBef>
          <a:spcPts val="60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285750" y="2286000"/>
            <a:ext cx="8632825" cy="1219200"/>
          </a:xfrm>
        </p:spPr>
        <p:txBody>
          <a:bodyPr/>
          <a:lstStyle/>
          <a:p>
            <a:pPr fontAlgn="base">
              <a:spcAft>
                <a:spcPct val="0"/>
              </a:spcAft>
            </a:pPr>
            <a:r>
              <a:rPr lang="en-US" sz="2800" dirty="0" smtClean="0">
                <a:latin typeface="VAGRounded BT" pitchFamily="34" charset="0"/>
                <a:cs typeface="Arial" charset="0"/>
              </a:rPr>
              <a:t>Temporary storage</a:t>
            </a:r>
            <a:endParaRPr lang="de-DE" sz="2900" dirty="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3075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 smtClean="0">
                <a:latin typeface="VAGRounded BT" pitchFamily="34" charset="0"/>
                <a:cs typeface="Arial" charset="0"/>
              </a:rPr>
              <a:t>Sven Hagemann</a:t>
            </a:r>
            <a:br>
              <a:rPr dirty="0" smtClean="0">
                <a:latin typeface="VAGRounded BT" pitchFamily="34" charset="0"/>
                <a:cs typeface="Arial" charset="0"/>
              </a:rPr>
            </a:br>
            <a:r>
              <a:rPr dirty="0" smtClean="0">
                <a:latin typeface="VAGRounded BT" pitchFamily="34" charset="0"/>
                <a:cs typeface="Arial" charset="0"/>
              </a:rPr>
              <a:t>GRS</a:t>
            </a:r>
          </a:p>
          <a:p>
            <a:pPr eaLnBrk="1" hangingPunct="1">
              <a:lnSpc>
                <a:spcPct val="90000"/>
              </a:lnSpc>
            </a:pPr>
            <a:endParaRPr dirty="0" smtClean="0">
              <a:latin typeface="VAGRounded B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On-site </a:t>
            </a:r>
            <a:r>
              <a:rPr lang="de-DE" dirty="0" err="1"/>
              <a:t>storage</a:t>
            </a:r>
            <a:r>
              <a:rPr lang="de-DE" dirty="0"/>
              <a:t> in </a:t>
            </a:r>
            <a:r>
              <a:rPr lang="de-DE" dirty="0" err="1"/>
              <a:t>hospitals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– </a:t>
            </a:r>
            <a:r>
              <a:rPr lang="de-DE" dirty="0" err="1" smtClean="0"/>
              <a:t>Opportunities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Challenges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628800"/>
            <a:ext cx="4606644" cy="4672940"/>
          </a:xfrm>
        </p:spPr>
        <p:txBody>
          <a:bodyPr/>
          <a:lstStyle/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51520" y="1844824"/>
            <a:ext cx="4102588" cy="360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Opportunities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noProof="0" dirty="0" smtClean="0">
                <a:latin typeface="VAGRounded BT"/>
                <a:cs typeface="Arial" pitchFamily="34" charset="0"/>
              </a:rPr>
              <a:t>May be </a:t>
            </a:r>
            <a:r>
              <a:rPr lang="en-GB" noProof="0" dirty="0" err="1" smtClean="0">
                <a:latin typeface="VAGRounded BT"/>
                <a:cs typeface="Arial" pitchFamily="34" charset="0"/>
              </a:rPr>
              <a:t>easiliy</a:t>
            </a:r>
            <a:r>
              <a:rPr lang="en-GB" noProof="0" dirty="0" smtClean="0">
                <a:latin typeface="VAGRounded BT"/>
                <a:cs typeface="Arial" pitchFamily="34" charset="0"/>
              </a:rPr>
              <a:t> </a:t>
            </a:r>
            <a:r>
              <a:rPr lang="en-GB" noProof="0" dirty="0" err="1" smtClean="0">
                <a:latin typeface="VAGRounded BT"/>
                <a:cs typeface="Arial" pitchFamily="34" charset="0"/>
              </a:rPr>
              <a:t>imple</a:t>
            </a:r>
            <a:r>
              <a:rPr lang="en-GB" dirty="0" err="1" smtClean="0">
                <a:latin typeface="VAGRounded BT"/>
                <a:cs typeface="Arial" pitchFamily="34" charset="0"/>
              </a:rPr>
              <a:t>mented</a:t>
            </a:r>
            <a:r>
              <a:rPr lang="en-GB" dirty="0" smtClean="0">
                <a:latin typeface="VAGRounded BT"/>
                <a:cs typeface="Arial" pitchFamily="34" charset="0"/>
              </a:rPr>
              <a:t> with available cheap materials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570132" y="1844824"/>
            <a:ext cx="4102588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Hospital not the right place to store hazardous waste: storage should be as short as possible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What to do, if centralized storage facility for mercury waste does not exist?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pic>
        <p:nvPicPr>
          <p:cNvPr id="9" name="Grafik 8" descr="mercury-spill-storage.jpg"/>
          <p:cNvPicPr>
            <a:picLocks noChangeAspect="1"/>
          </p:cNvPicPr>
          <p:nvPr/>
        </p:nvPicPr>
        <p:blipFill>
          <a:blip r:embed="rId2" cstate="print"/>
          <a:srcRect l="6292" r="15064"/>
          <a:stretch>
            <a:fillRect/>
          </a:stretch>
        </p:blipFill>
        <p:spPr>
          <a:xfrm>
            <a:off x="7596336" y="548680"/>
            <a:ext cx="1224136" cy="116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397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Centralized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r>
              <a:rPr lang="de-DE" dirty="0" smtClean="0"/>
              <a:t>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567084" cy="872226"/>
          </a:xfrm>
        </p:spPr>
        <p:txBody>
          <a:bodyPr/>
          <a:lstStyle/>
          <a:p>
            <a:pPr marL="1076325" indent="-1081088"/>
            <a:r>
              <a:rPr lang="en-GB" u="sng" dirty="0" smtClean="0"/>
              <a:t>Purpose</a:t>
            </a:r>
            <a:r>
              <a:rPr lang="en-GB" dirty="0" smtClean="0"/>
              <a:t> 	</a:t>
            </a:r>
          </a:p>
          <a:p>
            <a:pPr marL="1076325" indent="-1081088"/>
            <a:endParaRPr lang="en-GB" dirty="0"/>
          </a:p>
          <a:p>
            <a:pPr marL="1076325" indent="-1081088"/>
            <a:r>
              <a:rPr lang="en-GB" dirty="0" smtClean="0"/>
              <a:t>Store waste until it may be shipped to a final disposal or recycling facility</a:t>
            </a:r>
          </a:p>
          <a:p>
            <a:pPr marL="280987" indent="-285750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Source: DU </a:t>
            </a:r>
            <a:r>
              <a:rPr lang="de-DE" dirty="0" err="1" smtClean="0"/>
              <a:t>Gembh</a:t>
            </a:r>
            <a:r>
              <a:rPr lang="de-DE" dirty="0" smtClean="0"/>
              <a:t>, Göppingen, Germany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04863"/>
            <a:ext cx="6624736" cy="434101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Centralized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r>
              <a:rPr lang="de-DE" dirty="0" smtClean="0"/>
              <a:t>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4894676" cy="5041110"/>
          </a:xfrm>
        </p:spPr>
        <p:txBody>
          <a:bodyPr/>
          <a:lstStyle/>
          <a:p>
            <a:r>
              <a:rPr lang="en-GB" u="sng" dirty="0" smtClean="0"/>
              <a:t>Siting</a:t>
            </a:r>
            <a:endParaRPr lang="en-GB" u="sng" dirty="0" smtClean="0"/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At least 150 m distance to sensitive areas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Secure area to prevent theft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Accessible to trucks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Not in areas prone to natural disasters</a:t>
            </a:r>
            <a:r>
              <a:rPr lang="en-GB" dirty="0"/>
              <a:t> </a:t>
            </a:r>
            <a:r>
              <a:rPr lang="en-GB" dirty="0" smtClean="0"/>
              <a:t>(otherwise measures needed so that facility withstand environmental impact)</a:t>
            </a:r>
          </a:p>
          <a:p>
            <a:pPr marL="280987" indent="-285750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Source: UNDP (2010)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4149080"/>
            <a:ext cx="203325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79" y="1366692"/>
            <a:ext cx="3806587" cy="249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913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Centralized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r>
              <a:rPr lang="de-DE" dirty="0" smtClean="0"/>
              <a:t>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6046804" cy="5336722"/>
          </a:xfrm>
        </p:spPr>
        <p:txBody>
          <a:bodyPr/>
          <a:lstStyle/>
          <a:p>
            <a:pPr marL="1076325" indent="-1081088"/>
            <a:r>
              <a:rPr lang="en-GB" u="sng" dirty="0" smtClean="0"/>
              <a:t>Design</a:t>
            </a:r>
            <a:r>
              <a:rPr lang="en-GB" dirty="0" smtClean="0"/>
              <a:t> 	</a:t>
            </a:r>
          </a:p>
          <a:p>
            <a:pPr marL="1076325" indent="-1081088"/>
            <a:endParaRPr lang="en-GB" dirty="0"/>
          </a:p>
          <a:p>
            <a:pPr marL="358775" indent="-363538">
              <a:buFont typeface="Arial" pitchFamily="34" charset="0"/>
              <a:buChar char="•"/>
            </a:pPr>
            <a:r>
              <a:rPr lang="en-GB" dirty="0" smtClean="0"/>
              <a:t>Size sufficient to hold waste expected for the region being served</a:t>
            </a:r>
          </a:p>
          <a:p>
            <a:pPr marL="358775" indent="-363538">
              <a:buFont typeface="Arial" pitchFamily="34" charset="0"/>
              <a:buChar char="•"/>
            </a:pPr>
            <a:r>
              <a:rPr lang="en-GB" dirty="0" smtClean="0"/>
              <a:t>Natural or forced ventilation</a:t>
            </a:r>
          </a:p>
          <a:p>
            <a:pPr marL="358775" indent="-363538">
              <a:buFont typeface="Arial" pitchFamily="34" charset="0"/>
              <a:buChar char="•"/>
            </a:pPr>
            <a:r>
              <a:rPr lang="en-GB" dirty="0" smtClean="0"/>
              <a:t>Fire detection and fire suppression system</a:t>
            </a:r>
          </a:p>
          <a:p>
            <a:pPr marL="358775" indent="-363538">
              <a:buFont typeface="Arial" pitchFamily="34" charset="0"/>
              <a:buChar char="•"/>
            </a:pPr>
            <a:r>
              <a:rPr lang="en-GB" dirty="0" smtClean="0"/>
              <a:t>4 separate areas: receiving, inspection, storage, administrative</a:t>
            </a:r>
          </a:p>
          <a:p>
            <a:pPr marL="358775" indent="-363538">
              <a:buFont typeface="Arial" pitchFamily="34" charset="0"/>
              <a:buChar char="•"/>
            </a:pPr>
            <a:r>
              <a:rPr lang="en-GB" dirty="0" smtClean="0"/>
              <a:t>Separate drainage/ waste water collection</a:t>
            </a:r>
          </a:p>
          <a:p>
            <a:pPr marL="358775" indent="-363538">
              <a:buFont typeface="Arial" pitchFamily="34" charset="0"/>
              <a:buChar char="•"/>
            </a:pPr>
            <a:r>
              <a:rPr lang="en-GB" dirty="0" smtClean="0"/>
              <a:t>Sealed floor and sinks</a:t>
            </a:r>
          </a:p>
          <a:p>
            <a:pPr marL="358775" indent="-363538">
              <a:buFont typeface="Arial" pitchFamily="34" charset="0"/>
              <a:buChar char="•"/>
            </a:pPr>
            <a:r>
              <a:rPr lang="en-GB" dirty="0" smtClean="0"/>
              <a:t>Storage racks with p</a:t>
            </a:r>
            <a:r>
              <a:rPr lang="de-DE" dirty="0" err="1" smtClean="0"/>
              <a:t>lastic</a:t>
            </a:r>
            <a:r>
              <a:rPr lang="de-DE" dirty="0" smtClean="0"/>
              <a:t> </a:t>
            </a:r>
            <a:r>
              <a:rPr lang="de-DE" dirty="0" err="1" smtClean="0"/>
              <a:t>containment</a:t>
            </a:r>
            <a:r>
              <a:rPr lang="de-DE" dirty="0" smtClean="0"/>
              <a:t> </a:t>
            </a:r>
            <a:r>
              <a:rPr lang="de-DE" dirty="0" err="1"/>
              <a:t>trays</a:t>
            </a:r>
            <a:endParaRPr lang="en-GB" dirty="0" smtClean="0"/>
          </a:p>
          <a:p>
            <a:endParaRPr lang="en-GB" dirty="0" smtClean="0"/>
          </a:p>
          <a:p>
            <a:r>
              <a:rPr lang="en-GB" u="sng" dirty="0" smtClean="0"/>
              <a:t>Operation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Mercury monitoring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No storage with incompatible waste (e.g. metals, gases </a:t>
            </a:r>
            <a:r>
              <a:rPr lang="en-GB" dirty="0" smtClean="0"/>
              <a:t>…) or other liquids</a:t>
            </a:r>
            <a:endParaRPr lang="en-GB" dirty="0" smtClean="0"/>
          </a:p>
          <a:p>
            <a:pPr marL="280987" indent="-285750">
              <a:buFont typeface="Arial" pitchFamily="34" charset="0"/>
              <a:buChar char="•"/>
            </a:pPr>
            <a:r>
              <a:rPr lang="en-GB" dirty="0"/>
              <a:t>Personal protection equipment </a:t>
            </a:r>
            <a:r>
              <a:rPr lang="en-GB" dirty="0" smtClean="0"/>
              <a:t>available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Emergency plans</a:t>
            </a:r>
            <a:endParaRPr lang="en-GB" dirty="0"/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Record keeping, reporting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Documented procedures, training</a:t>
            </a:r>
          </a:p>
          <a:p>
            <a:pPr marL="280987" indent="-285750">
              <a:buFont typeface="Arial" pitchFamily="34" charset="0"/>
              <a:buChar char="•"/>
            </a:pPr>
            <a:endParaRPr lang="en-GB" dirty="0" smtClean="0"/>
          </a:p>
          <a:p>
            <a:pPr marL="280987" indent="-285750">
              <a:buFont typeface="Arial" pitchFamily="34" charset="0"/>
              <a:buChar char="•"/>
            </a:pPr>
            <a:endParaRPr lang="en-GB" dirty="0" smtClean="0"/>
          </a:p>
          <a:p>
            <a:pPr marL="280987" indent="-285750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Source: UNDP (2010)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12776"/>
            <a:ext cx="203325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845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Centralized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 smtClean="0"/>
              <a:t>facility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– </a:t>
            </a:r>
            <a:r>
              <a:rPr lang="de-DE" dirty="0" err="1" smtClean="0"/>
              <a:t>Opportunities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Challenges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628800"/>
            <a:ext cx="4606644" cy="4672940"/>
          </a:xfrm>
        </p:spPr>
        <p:txBody>
          <a:bodyPr/>
          <a:lstStyle/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51520" y="1844824"/>
            <a:ext cx="4102588" cy="360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Opportunities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noProof="0" dirty="0" smtClean="0">
                <a:latin typeface="VAGRounded BT"/>
                <a:cs typeface="Arial" pitchFamily="34" charset="0"/>
              </a:rPr>
              <a:t>May be used for other hazardous waste types as well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noProof="0" dirty="0" smtClean="0">
                <a:latin typeface="VAGRounded BT"/>
                <a:cs typeface="Arial" pitchFamily="34" charset="0"/>
              </a:rPr>
              <a:t>Releases hospitals and other non-industrial waste producers from storing hazardous waste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570132" y="1844824"/>
            <a:ext cx="4102588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Significant investment, possibly similar to warehouse storage of elemental mercury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Needed rather soon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Difficult to predict necessary size since final disposal facilities not yet available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308" y="548680"/>
            <a:ext cx="1057647" cy="119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696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7630980" cy="5041110"/>
          </a:xfrm>
        </p:spPr>
        <p:txBody>
          <a:bodyPr/>
          <a:lstStyle/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Requirements Facilities for storage of mercury waste exist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Well established experience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Centralized storage facilities are needed in almost countries to safely manage mercury and mercury waste until final disposal facilities become available </a:t>
            </a: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/>
              <a:t>In larger countries possibly need for several centralized facilities</a:t>
            </a:r>
          </a:p>
          <a:p>
            <a:pPr marL="280987" indent="-285750">
              <a:buFont typeface="Arial" pitchFamily="34" charset="0"/>
              <a:buChar char="•"/>
            </a:pPr>
            <a:endParaRPr lang="en-GB" dirty="0" smtClean="0"/>
          </a:p>
          <a:p>
            <a:pPr indent="0"/>
            <a:r>
              <a:rPr lang="en-GB" u="sng" dirty="0" smtClean="0"/>
              <a:t>Siting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At existing facilities for hazardous waste management (recycling, disposal facilities)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In industrial areas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Possibly usage of existing warehouses or factory workshops after their technical improvement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4021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temporary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4534636" cy="5041110"/>
          </a:xfrm>
        </p:spPr>
        <p:txBody>
          <a:bodyPr/>
          <a:lstStyle/>
          <a:p>
            <a:pPr marL="338137" indent="-342900">
              <a:buFont typeface="+mj-lt"/>
              <a:buAutoNum type="arabicPeriod"/>
            </a:pPr>
            <a:r>
              <a:rPr lang="en-GB" dirty="0" smtClean="0"/>
              <a:t>Storage of commodity mercury</a:t>
            </a:r>
            <a:br>
              <a:rPr lang="en-GB" dirty="0" smtClean="0"/>
            </a:br>
            <a:r>
              <a:rPr lang="en-GB" dirty="0" smtClean="0">
                <a:sym typeface="Wingdings" pitchFamily="2" charset="2"/>
              </a:rPr>
              <a:t> Dealer, wholesaler, governmental stocks</a:t>
            </a:r>
          </a:p>
          <a:p>
            <a:pPr marL="338137" indent="-342900">
              <a:buFont typeface="+mj-lt"/>
              <a:buAutoNum type="arabicPeriod"/>
            </a:pPr>
            <a:endParaRPr lang="en-GB" dirty="0" smtClean="0"/>
          </a:p>
          <a:p>
            <a:pPr marL="338137" indent="-342900">
              <a:buFont typeface="+mj-lt"/>
              <a:buAutoNum type="arabicPeriod"/>
            </a:pPr>
            <a:r>
              <a:rPr lang="en-GB" dirty="0" smtClean="0">
                <a:latin typeface="VAGRounded BT"/>
              </a:rPr>
              <a:t>Storage of mercury added products</a:t>
            </a:r>
            <a:br>
              <a:rPr lang="en-GB" dirty="0" smtClean="0">
                <a:latin typeface="VAGRounded BT"/>
              </a:rPr>
            </a:br>
            <a:r>
              <a:rPr lang="en-GB" dirty="0" smtClean="0">
                <a:latin typeface="VAGRounded BT"/>
                <a:sym typeface="Wingdings" pitchFamily="2" charset="2"/>
              </a:rPr>
              <a:t> Dealer, user, owner</a:t>
            </a:r>
          </a:p>
          <a:p>
            <a:pPr marL="338137" indent="-342900">
              <a:buFont typeface="+mj-lt"/>
              <a:buAutoNum type="arabicPeriod"/>
            </a:pPr>
            <a:endParaRPr lang="en-GB" dirty="0" smtClean="0">
              <a:latin typeface="VAGRounded BT"/>
            </a:endParaRPr>
          </a:p>
          <a:p>
            <a:pPr marL="338137" indent="-342900">
              <a:buFont typeface="+mj-lt"/>
              <a:buAutoNum type="arabicPeriod"/>
            </a:pPr>
            <a:r>
              <a:rPr lang="en-GB" dirty="0" smtClean="0">
                <a:solidFill>
                  <a:srgbClr val="0000FF"/>
                </a:solidFill>
              </a:rPr>
              <a:t>(Preliminary/ interim/ temporary) Storage of waste by the owner or last user before collection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GB" dirty="0" smtClean="0">
                <a:solidFill>
                  <a:srgbClr val="0000FF"/>
                </a:solidFill>
                <a:sym typeface="Wingdings" pitchFamily="2" charset="2"/>
              </a:rPr>
              <a:t>Industrial waste 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GB" dirty="0" smtClean="0">
                <a:solidFill>
                  <a:srgbClr val="0000FF"/>
                </a:solidFill>
              </a:rPr>
              <a:t>End of life products (e.g. thermometers in hospitals)</a:t>
            </a:r>
          </a:p>
          <a:p>
            <a:pPr marL="338137" indent="-342900">
              <a:buFont typeface="+mj-lt"/>
              <a:buAutoNum type="arabicPeriod"/>
            </a:pPr>
            <a:endParaRPr lang="en-GB" dirty="0" smtClean="0">
              <a:solidFill>
                <a:srgbClr val="0000FF"/>
              </a:solidFill>
              <a:latin typeface="VAGRounded BT"/>
            </a:endParaRPr>
          </a:p>
          <a:p>
            <a:pPr marL="338137" indent="-342900">
              <a:buFont typeface="+mj-lt"/>
              <a:buAutoNum type="arabicPeriod"/>
            </a:pPr>
            <a:r>
              <a:rPr lang="en-GB" dirty="0" smtClean="0">
                <a:solidFill>
                  <a:srgbClr val="0000FF"/>
                </a:solidFill>
                <a:latin typeface="VAGRounded BT"/>
              </a:rPr>
              <a:t>Storage of waste pending other disposal operations</a:t>
            </a:r>
            <a:br>
              <a:rPr lang="en-GB" dirty="0" smtClean="0">
                <a:solidFill>
                  <a:srgbClr val="0000FF"/>
                </a:solidFill>
                <a:latin typeface="VAGRounded BT"/>
              </a:rPr>
            </a:br>
            <a:r>
              <a:rPr lang="en-GB" dirty="0" smtClean="0">
                <a:solidFill>
                  <a:srgbClr val="0000FF"/>
                </a:solidFill>
                <a:latin typeface="VAGRounded BT"/>
                <a:sym typeface="Wingdings" pitchFamily="2" charset="2"/>
              </a:rPr>
              <a:t> Public or private waste storage facilities</a:t>
            </a:r>
            <a:endParaRPr lang="en-GB" dirty="0">
              <a:solidFill>
                <a:srgbClr val="0000FF"/>
              </a:solidFill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7" name="Picture 4" descr="Mercurous Chloride Calomel 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5925" r="5183" b="7433"/>
          <a:stretch/>
        </p:blipFill>
        <p:spPr bwMode="auto">
          <a:xfrm>
            <a:off x="6948264" y="2420888"/>
            <a:ext cx="965223" cy="56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852936"/>
            <a:ext cx="1776474" cy="1332355"/>
          </a:xfrm>
          <a:prstGeom prst="rect">
            <a:avLst/>
          </a:prstGeom>
        </p:spPr>
      </p:pic>
      <p:pic>
        <p:nvPicPr>
          <p:cNvPr id="13" name="Picture 13" descr="http://i00.i.aliimg.com/photo/v0/250032510/Prime_Virgin_Mercury_99_99_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" t="5076" r="6701" b="5246"/>
          <a:stretch/>
        </p:blipFill>
        <p:spPr bwMode="auto">
          <a:xfrm>
            <a:off x="5076056" y="1052736"/>
            <a:ext cx="1619427" cy="116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3" descr="CFL stockpile mark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844824"/>
            <a:ext cx="2023120" cy="1344063"/>
          </a:xfrm>
          <a:prstGeom prst="rect">
            <a:avLst/>
          </a:prstGeom>
        </p:spPr>
      </p:pic>
      <p:pic>
        <p:nvPicPr>
          <p:cNvPr id="15" name="Grafik 14" descr="CFLRecycl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76256" y="5661248"/>
            <a:ext cx="1402296" cy="1051722"/>
          </a:xfrm>
          <a:prstGeom prst="rect">
            <a:avLst/>
          </a:prstGeom>
        </p:spPr>
      </p:pic>
      <p:pic>
        <p:nvPicPr>
          <p:cNvPr id="18" name="Grafik 17" descr="mercury-spill-storage.jpg"/>
          <p:cNvPicPr>
            <a:picLocks noChangeAspect="1"/>
          </p:cNvPicPr>
          <p:nvPr/>
        </p:nvPicPr>
        <p:blipFill>
          <a:blip r:embed="rId7" cstate="print"/>
          <a:srcRect l="6292" r="15064"/>
          <a:stretch>
            <a:fillRect/>
          </a:stretch>
        </p:blipFill>
        <p:spPr>
          <a:xfrm>
            <a:off x="6876256" y="3573016"/>
            <a:ext cx="1800200" cy="171678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211" y="4984039"/>
            <a:ext cx="1732272" cy="11351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Temporary</a:t>
            </a:r>
            <a:r>
              <a:rPr lang="de-DE" dirty="0" smtClean="0"/>
              <a:t> Storage </a:t>
            </a:r>
            <a:r>
              <a:rPr lang="de-DE" dirty="0" err="1" smtClean="0"/>
              <a:t>of</a:t>
            </a:r>
            <a:r>
              <a:rPr lang="de-DE" dirty="0" smtClean="0"/>
              <a:t> Mercury </a:t>
            </a:r>
            <a:r>
              <a:rPr lang="de-DE" dirty="0" err="1" smtClean="0"/>
              <a:t>Waste</a:t>
            </a:r>
            <a:r>
              <a:rPr lang="de-DE" dirty="0" smtClean="0"/>
              <a:t> (</a:t>
            </a:r>
            <a:r>
              <a:rPr lang="de-DE" dirty="0" err="1" smtClean="0"/>
              <a:t>Industry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423068" cy="944234"/>
          </a:xfrm>
        </p:spPr>
        <p:txBody>
          <a:bodyPr/>
          <a:lstStyle/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Purpose: Store hazardous waste until they are collected and </a:t>
            </a:r>
            <a:r>
              <a:rPr lang="en-GB" dirty="0" err="1" smtClean="0"/>
              <a:t>tranbsported</a:t>
            </a:r>
            <a:r>
              <a:rPr lang="en-GB" dirty="0" smtClean="0"/>
              <a:t> to waste management company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348879"/>
            <a:ext cx="5616624" cy="42124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Temporary</a:t>
            </a:r>
            <a:r>
              <a:rPr lang="de-DE" dirty="0" smtClean="0"/>
              <a:t> Storage </a:t>
            </a:r>
            <a:r>
              <a:rPr lang="de-DE" dirty="0" err="1" smtClean="0"/>
              <a:t>of</a:t>
            </a:r>
            <a:r>
              <a:rPr lang="de-DE" dirty="0" smtClean="0"/>
              <a:t> Mercury </a:t>
            </a:r>
            <a:r>
              <a:rPr lang="de-DE" dirty="0" err="1" smtClean="0"/>
              <a:t>Waste</a:t>
            </a:r>
            <a:r>
              <a:rPr lang="de-DE" dirty="0" smtClean="0"/>
              <a:t> (</a:t>
            </a:r>
            <a:r>
              <a:rPr lang="de-DE" dirty="0" err="1" smtClean="0"/>
              <a:t>Industry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4606644" cy="5041110"/>
          </a:xfrm>
        </p:spPr>
        <p:txBody>
          <a:bodyPr/>
          <a:lstStyle/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Typically, within existing on-site storage facilities for hazardous waste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Permit to store waste for a limited time (e.g. 1 year)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Unlimited storage of goods and products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Increasing strength of requirements depending on waste types and volumes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May easily be built or use expanded and then serve as a national mercury waste storage </a:t>
            </a:r>
            <a:r>
              <a:rPr lang="en-GB" dirty="0" err="1" smtClean="0"/>
              <a:t>facilites</a:t>
            </a:r>
            <a:r>
              <a:rPr lang="en-GB" dirty="0" smtClean="0"/>
              <a:t>. 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8" y="1340769"/>
            <a:ext cx="3168353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84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Temporary</a:t>
            </a:r>
            <a:r>
              <a:rPr lang="de-DE" dirty="0" smtClean="0"/>
              <a:t> Storage </a:t>
            </a:r>
            <a:r>
              <a:rPr lang="de-DE" dirty="0" err="1" smtClean="0"/>
              <a:t>of</a:t>
            </a:r>
            <a:r>
              <a:rPr lang="de-DE" dirty="0" smtClean="0"/>
              <a:t> Mercury </a:t>
            </a:r>
            <a:r>
              <a:rPr lang="de-DE" dirty="0" err="1" smtClean="0"/>
              <a:t>Waste</a:t>
            </a:r>
            <a:r>
              <a:rPr lang="de-DE" dirty="0" smtClean="0"/>
              <a:t> (</a:t>
            </a:r>
            <a:r>
              <a:rPr lang="de-DE" dirty="0" err="1" smtClean="0"/>
              <a:t>Industry</a:t>
            </a:r>
            <a:r>
              <a:rPr lang="de-DE" dirty="0" smtClean="0"/>
              <a:t>) - </a:t>
            </a:r>
            <a:r>
              <a:rPr lang="de-DE" dirty="0" err="1" smtClean="0"/>
              <a:t>Requirements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628800"/>
            <a:ext cx="4606644" cy="4672940"/>
          </a:xfrm>
        </p:spPr>
        <p:txBody>
          <a:bodyPr/>
          <a:lstStyle/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Has to fulfil legal requirements for management of hazardous materials and waste 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  <a:p>
            <a:pPr marL="184150" indent="-188913"/>
            <a:r>
              <a:rPr lang="en-GB" u="sng" dirty="0" smtClean="0"/>
              <a:t>Protection against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Weather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err="1" smtClean="0"/>
              <a:t>Unauthoried</a:t>
            </a:r>
            <a:r>
              <a:rPr lang="en-GB" dirty="0" smtClean="0"/>
              <a:t> access (e.g. through locked cabin, room, area with fence and guard)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Fire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Physical impact </a:t>
            </a:r>
          </a:p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  <a:p>
            <a:pPr marL="184150" indent="-188913"/>
            <a:r>
              <a:rPr lang="en-GB" u="sng" dirty="0" smtClean="0"/>
              <a:t>Operation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Storage of mercury and mercury waste in separated sections of the facility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If in building, separate storage area from rest by non flammable Walls.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8" y="1340769"/>
            <a:ext cx="3168353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Temporary</a:t>
            </a:r>
            <a:r>
              <a:rPr lang="de-DE" dirty="0" smtClean="0"/>
              <a:t> Storage </a:t>
            </a:r>
            <a:r>
              <a:rPr lang="de-DE" dirty="0" err="1" smtClean="0"/>
              <a:t>of</a:t>
            </a:r>
            <a:r>
              <a:rPr lang="de-DE" dirty="0" smtClean="0"/>
              <a:t> Mercury </a:t>
            </a:r>
            <a:r>
              <a:rPr lang="de-DE" dirty="0" err="1" smtClean="0"/>
              <a:t>Waste</a:t>
            </a:r>
            <a:r>
              <a:rPr lang="de-DE" dirty="0" smtClean="0"/>
              <a:t> (</a:t>
            </a:r>
            <a:r>
              <a:rPr lang="de-DE" dirty="0" err="1" smtClean="0"/>
              <a:t>Industry</a:t>
            </a:r>
            <a:r>
              <a:rPr lang="de-DE" dirty="0" smtClean="0"/>
              <a:t>) – </a:t>
            </a:r>
            <a:r>
              <a:rPr lang="de-DE" dirty="0" err="1" smtClean="0"/>
              <a:t>Opportunities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Challenges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628800"/>
            <a:ext cx="4606644" cy="4672940"/>
          </a:xfrm>
        </p:spPr>
        <p:txBody>
          <a:bodyPr/>
          <a:lstStyle/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20688"/>
            <a:ext cx="1368152" cy="1026114"/>
          </a:xfrm>
          <a:prstGeom prst="rect">
            <a:avLst/>
          </a:prstGeom>
        </p:spPr>
      </p:pic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51520" y="1844824"/>
            <a:ext cx="4102588" cy="360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Opportunities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Broadly available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May be used for other hazardous waste types as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well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570132" y="1844824"/>
            <a:ext cx="4102588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Private operators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of existing facilities may not accept waste from other sources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On-</a:t>
            </a:r>
            <a:r>
              <a:rPr lang="de-DE" dirty="0" err="1" smtClean="0"/>
              <a:t>site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in </a:t>
            </a:r>
            <a:r>
              <a:rPr lang="de-DE" dirty="0" err="1" smtClean="0"/>
              <a:t>hospitals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96752"/>
            <a:ext cx="6046804" cy="648072"/>
          </a:xfrm>
        </p:spPr>
        <p:txBody>
          <a:bodyPr/>
          <a:lstStyle/>
          <a:p>
            <a:pPr marL="338137" indent="-342900"/>
            <a:r>
              <a:rPr lang="de-DE" u="sng" dirty="0" err="1" smtClean="0">
                <a:latin typeface="VAGRounded BT"/>
              </a:rPr>
              <a:t>Purpose</a:t>
            </a:r>
            <a:r>
              <a:rPr lang="de-DE" u="sng" dirty="0" smtClean="0">
                <a:latin typeface="VAGRounded BT"/>
              </a:rPr>
              <a:t>: Store </a:t>
            </a:r>
            <a:r>
              <a:rPr lang="de-DE" u="sng" dirty="0" err="1" smtClean="0">
                <a:latin typeface="VAGRounded BT"/>
              </a:rPr>
              <a:t>waste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until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it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is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collected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for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disposal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or</a:t>
            </a:r>
            <a:r>
              <a:rPr lang="de-DE" u="sng" dirty="0" smtClean="0">
                <a:latin typeface="VAGRounded BT"/>
              </a:rPr>
              <a:t> </a:t>
            </a:r>
            <a:r>
              <a:rPr lang="de-DE" u="sng" dirty="0" err="1" smtClean="0">
                <a:latin typeface="VAGRounded BT"/>
              </a:rPr>
              <a:t>recycling</a:t>
            </a:r>
            <a:endParaRPr lang="en-US" dirty="0" smtClean="0"/>
          </a:p>
          <a:p>
            <a:pPr marL="338137" indent="-342900">
              <a:buFont typeface="+mj-lt"/>
              <a:buAutoNum type="arabicPeriod"/>
            </a:pPr>
            <a:endParaRPr lang="en-US" dirty="0" smtClean="0"/>
          </a:p>
          <a:p>
            <a:pPr marL="338137" indent="-342900">
              <a:buFont typeface="Arial" pitchFamily="34" charset="0"/>
              <a:buChar char="•"/>
            </a:pPr>
            <a:endParaRPr lang="en-GB" dirty="0">
              <a:solidFill>
                <a:srgbClr val="0000FF"/>
              </a:solidFill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Source: UNDP (2010)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6" name="Grafik 5" descr="mercury-spill-storage.jpg"/>
          <p:cNvPicPr>
            <a:picLocks noChangeAspect="1"/>
          </p:cNvPicPr>
          <p:nvPr/>
        </p:nvPicPr>
        <p:blipFill>
          <a:blip r:embed="rId2" cstate="print"/>
          <a:srcRect l="6292" r="15064"/>
          <a:stretch>
            <a:fillRect/>
          </a:stretch>
        </p:blipFill>
        <p:spPr>
          <a:xfrm>
            <a:off x="179512" y="2420888"/>
            <a:ext cx="3096344" cy="295286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628800"/>
            <a:ext cx="3225598" cy="295286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97945"/>
            <a:ext cx="3410979" cy="26340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On-</a:t>
            </a:r>
            <a:r>
              <a:rPr lang="de-DE" dirty="0" err="1" smtClean="0"/>
              <a:t>site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in </a:t>
            </a:r>
            <a:r>
              <a:rPr lang="de-DE" dirty="0" err="1" smtClean="0"/>
              <a:t>hospitals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96752"/>
            <a:ext cx="6046804" cy="5661248"/>
          </a:xfrm>
        </p:spPr>
        <p:txBody>
          <a:bodyPr/>
          <a:lstStyle/>
          <a:p>
            <a:pPr marL="338137" indent="-342900"/>
            <a:r>
              <a:rPr lang="en-GB" u="sng" dirty="0" err="1" smtClean="0">
                <a:latin typeface="VAGRounded BT"/>
              </a:rPr>
              <a:t>Siting</a:t>
            </a:r>
            <a:r>
              <a:rPr lang="en-GB" u="sng" dirty="0" smtClean="0">
                <a:latin typeface="VAGRounded BT"/>
              </a:rPr>
              <a:t> within the building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de-DE" dirty="0" err="1" smtClean="0"/>
              <a:t>secure</a:t>
            </a:r>
            <a:r>
              <a:rPr lang="de-DE" dirty="0" smtClean="0"/>
              <a:t>, </a:t>
            </a:r>
            <a:r>
              <a:rPr lang="de-DE" dirty="0" err="1" smtClean="0"/>
              <a:t>restricted-access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endParaRPr lang="de-DE" dirty="0" smtClean="0"/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storage space should be locked to prevent theft</a:t>
            </a:r>
            <a:endParaRPr lang="de-DE" dirty="0" smtClean="0"/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readily accessible to personnel who are authorized</a:t>
            </a:r>
          </a:p>
          <a:p>
            <a:pPr marL="338137" indent="-342900">
              <a:buFont typeface="+mj-lt"/>
              <a:buAutoNum type="arabicPeriod"/>
            </a:pPr>
            <a:endParaRPr lang="en-US" dirty="0" smtClean="0"/>
          </a:p>
          <a:p>
            <a:pPr marL="338137" indent="-342900"/>
            <a:r>
              <a:rPr lang="en-US" u="sng" dirty="0" smtClean="0"/>
              <a:t>Equipment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Exhaust vent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A roof and walls that protect from the weather, insects, and other animals;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Floor made of a material that is smooth and impervious to mercury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Containment tray directly below the waste containers</a:t>
            </a:r>
          </a:p>
          <a:p>
            <a:pPr marL="338137" indent="-342900">
              <a:buFont typeface="+mj-lt"/>
              <a:buAutoNum type="arabicPeriod"/>
            </a:pPr>
            <a:endParaRPr lang="en-US" dirty="0" smtClean="0"/>
          </a:p>
          <a:p>
            <a:pPr marL="338137" indent="-342900">
              <a:buFont typeface="Arial" pitchFamily="34" charset="0"/>
              <a:buChar char="•"/>
            </a:pPr>
            <a:endParaRPr lang="en-GB" dirty="0">
              <a:solidFill>
                <a:srgbClr val="0000FF"/>
              </a:solidFill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Source: UNDP (2010)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6" name="Grafik 5" descr="mercury-spill-storage.jpg"/>
          <p:cNvPicPr>
            <a:picLocks noChangeAspect="1"/>
          </p:cNvPicPr>
          <p:nvPr/>
        </p:nvPicPr>
        <p:blipFill>
          <a:blip r:embed="rId2" cstate="print"/>
          <a:srcRect l="6292" r="15064"/>
          <a:stretch>
            <a:fillRect/>
          </a:stretch>
        </p:blipFill>
        <p:spPr>
          <a:xfrm>
            <a:off x="6772968" y="1628800"/>
            <a:ext cx="1800200" cy="17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961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On-</a:t>
            </a:r>
            <a:r>
              <a:rPr lang="de-DE" dirty="0" err="1" smtClean="0"/>
              <a:t>site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r>
              <a:rPr lang="de-DE" dirty="0" smtClean="0"/>
              <a:t> in </a:t>
            </a:r>
            <a:r>
              <a:rPr lang="de-DE" dirty="0" err="1" smtClean="0"/>
              <a:t>hospitals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96752"/>
            <a:ext cx="6046804" cy="5661248"/>
          </a:xfrm>
        </p:spPr>
        <p:txBody>
          <a:bodyPr/>
          <a:lstStyle/>
          <a:p>
            <a:pPr marL="338137" indent="-342900">
              <a:buFont typeface="+mj-lt"/>
              <a:buAutoNum type="arabicPeriod"/>
            </a:pPr>
            <a:endParaRPr lang="en-US" dirty="0" smtClean="0"/>
          </a:p>
          <a:p>
            <a:pPr marL="338137" indent="-342900"/>
            <a:r>
              <a:rPr lang="en-US" u="sng" dirty="0" smtClean="0"/>
              <a:t>Packaging, Containers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Devices + lamps: store in original packaging if available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Other waste types: store in closed unbreakable container, put primary container in secondary container to add safety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Clear labeling and warning signs</a:t>
            </a:r>
          </a:p>
          <a:p>
            <a:pPr marL="338137" indent="-342900">
              <a:buFont typeface="+mj-lt"/>
              <a:buAutoNum type="arabicPeriod"/>
            </a:pPr>
            <a:endParaRPr lang="en-US" dirty="0" smtClean="0"/>
          </a:p>
          <a:p>
            <a:pPr marL="338137" indent="-342900"/>
            <a:r>
              <a:rPr lang="en-US" u="sng" dirty="0" smtClean="0"/>
              <a:t>Operation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Mercury waste should be kept segregated from other waste forms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Personnel protection equipment, a spill kit, and wash areas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Should be kept cool and dry (ideally below 25°C)</a:t>
            </a:r>
          </a:p>
          <a:p>
            <a:pPr marL="338137" indent="-342900">
              <a:buFont typeface="Arial" pitchFamily="34" charset="0"/>
              <a:buChar char="•"/>
            </a:pPr>
            <a:r>
              <a:rPr lang="en-US" dirty="0" smtClean="0"/>
              <a:t>Entrance marked with warning signs</a:t>
            </a:r>
          </a:p>
          <a:p>
            <a:pPr marL="338137" indent="-342900">
              <a:buFont typeface="Arial" pitchFamily="34" charset="0"/>
              <a:buChar char="•"/>
            </a:pPr>
            <a:endParaRPr lang="en-GB" dirty="0">
              <a:solidFill>
                <a:srgbClr val="0000FF"/>
              </a:solidFill>
              <a:latin typeface="VAGRounded B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Source: UNDP (2010)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6" name="Grafik 5" descr="mercury-spill-storage.jpg"/>
          <p:cNvPicPr>
            <a:picLocks noChangeAspect="1"/>
          </p:cNvPicPr>
          <p:nvPr/>
        </p:nvPicPr>
        <p:blipFill>
          <a:blip r:embed="rId2" cstate="print"/>
          <a:srcRect l="6292" r="15064"/>
          <a:stretch>
            <a:fillRect/>
          </a:stretch>
        </p:blipFill>
        <p:spPr>
          <a:xfrm>
            <a:off x="6804248" y="2924944"/>
            <a:ext cx="1800200" cy="17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01424"/>
      </p:ext>
    </p:extLst>
  </p:cSld>
  <p:clrMapOvr>
    <a:masterClrMapping/>
  </p:clrMapOvr>
</p:sld>
</file>

<file path=ppt/theme/theme1.xml><?xml version="1.0" encoding="utf-8"?>
<a:theme xmlns:a="http://schemas.openxmlformats.org/drawingml/2006/main" name="GRS_Foli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GRS_Folien</Template>
  <TotalTime>0</TotalTime>
  <Words>530</Words>
  <Application>Microsoft Office PowerPoint</Application>
  <PresentationFormat>Bildschirmpräsentation (4:3)</PresentationFormat>
  <Paragraphs>140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Arial</vt:lpstr>
      <vt:lpstr>Wingdings</vt:lpstr>
      <vt:lpstr>Symbol</vt:lpstr>
      <vt:lpstr>VAGRounded BT</vt:lpstr>
      <vt:lpstr>Calibri</vt:lpstr>
      <vt:lpstr>GRS_Folien</vt:lpstr>
      <vt:lpstr>Temporary storage</vt:lpstr>
      <vt:lpstr>Types of temporary storage</vt:lpstr>
      <vt:lpstr>Temporary Storage of Mercury Waste (Industry)</vt:lpstr>
      <vt:lpstr>Temporary Storage of Mercury Waste (Industry)</vt:lpstr>
      <vt:lpstr>Temporary Storage of Mercury Waste (Industry) - Requirements</vt:lpstr>
      <vt:lpstr>Temporary Storage of Mercury Waste (Industry) – Opportunities and Challenges</vt:lpstr>
      <vt:lpstr>On-site storage in hospitals </vt:lpstr>
      <vt:lpstr>On-site storage in hospitals </vt:lpstr>
      <vt:lpstr>On-site storage in hospitals </vt:lpstr>
      <vt:lpstr>On-site storage in hospitals  – Opportunities and Challenges</vt:lpstr>
      <vt:lpstr>Centralized storage facility I</vt:lpstr>
      <vt:lpstr>Centralized storage facility I</vt:lpstr>
      <vt:lpstr>Centralized storage facility II</vt:lpstr>
      <vt:lpstr>Centralized storage facility – Opportunities and Challenges</vt:lpstr>
      <vt:lpstr>Conclusions</vt:lpstr>
    </vt:vector>
  </TitlesOfParts>
  <Company>GRS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Mercury storage projects - gaps and needs</dc:title>
  <dc:creator>Sven Hagemann</dc:creator>
  <dc:description/>
  <cp:lastModifiedBy>Hagemann, Sven Dr.</cp:lastModifiedBy>
  <cp:revision>408</cp:revision>
  <dcterms:created xsi:type="dcterms:W3CDTF">2010-08-10T12:26:15Z</dcterms:created>
  <dcterms:modified xsi:type="dcterms:W3CDTF">2011-07-27T16:06:50Z</dcterms:modified>
</cp:coreProperties>
</file>