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8"/>
  </p:notesMasterIdLst>
  <p:sldIdLst>
    <p:sldId id="259" r:id="rId2"/>
    <p:sldId id="266" r:id="rId3"/>
    <p:sldId id="257" r:id="rId4"/>
    <p:sldId id="263" r:id="rId5"/>
    <p:sldId id="270" r:id="rId6"/>
    <p:sldId id="276" r:id="rId7"/>
    <p:sldId id="284" r:id="rId8"/>
    <p:sldId id="282" r:id="rId9"/>
    <p:sldId id="281" r:id="rId10"/>
    <p:sldId id="271" r:id="rId11"/>
    <p:sldId id="285" r:id="rId12"/>
    <p:sldId id="269" r:id="rId13"/>
    <p:sldId id="258" r:id="rId14"/>
    <p:sldId id="265" r:id="rId15"/>
    <p:sldId id="260" r:id="rId16"/>
    <p:sldId id="261" r:id="rId1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81528" autoAdjust="0"/>
  </p:normalViewPr>
  <p:slideViewPr>
    <p:cSldViewPr>
      <p:cViewPr varScale="1">
        <p:scale>
          <a:sx n="94" d="100"/>
          <a:sy n="94" d="100"/>
        </p:scale>
        <p:origin x="-2100" y="-96"/>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31CA583-E28C-45EF-8F97-8CDE19DF44F1}" type="datetimeFigureOut">
              <a:rPr lang="en-US" smtClean="0"/>
              <a:pPr/>
              <a:t>26/08/2016</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3143AED-0EB6-4E9D-945C-578FF5FCA26C}" type="slidenum">
              <a:rPr lang="en-US" smtClean="0"/>
              <a:pPr/>
              <a:t>‹#›</a:t>
            </a:fld>
            <a:endParaRPr lang="en-US"/>
          </a:p>
        </p:txBody>
      </p:sp>
    </p:spTree>
    <p:extLst>
      <p:ext uri="{BB962C8B-B14F-4D97-AF65-F5344CB8AC3E}">
        <p14:creationId xmlns:p14="http://schemas.microsoft.com/office/powerpoint/2010/main" val="391035888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GPNM was established to promote effective nutrient management  in order to achieve the twin goals of food security (through increased productivity) and conservation of natural resources and the environment</a:t>
            </a:r>
          </a:p>
          <a:p>
            <a:endParaRPr lang="en-US" dirty="0" smtClean="0"/>
          </a:p>
          <a:p>
            <a:r>
              <a:rPr lang="en-US" dirty="0" smtClean="0"/>
              <a:t>The GPNM </a:t>
            </a:r>
            <a:r>
              <a:rPr lang="en-US" dirty="0" err="1" smtClean="0"/>
              <a:t>recognises</a:t>
            </a:r>
            <a:r>
              <a:rPr lang="en-US" dirty="0" smtClean="0"/>
              <a:t> the need for strategic advocacy and co-operation at the global and regional levels and foresees its role:</a:t>
            </a:r>
          </a:p>
          <a:p>
            <a:r>
              <a:rPr lang="en-US" dirty="0" smtClean="0"/>
              <a:t>-to provide information and enhance capacities to design and implement effective management policies to address the growing problem of nutrient over-enrichment</a:t>
            </a:r>
          </a:p>
          <a:p>
            <a:r>
              <a:rPr lang="en-US" dirty="0" smtClean="0"/>
              <a:t>-to support science policy interaction and translate science for policy makers</a:t>
            </a:r>
          </a:p>
          <a:p>
            <a:r>
              <a:rPr lang="en-US" dirty="0" smtClean="0"/>
              <a:t>-to position nutrient issues as part of the international sustainable development agenda</a:t>
            </a:r>
          </a:p>
        </p:txBody>
      </p:sp>
      <p:sp>
        <p:nvSpPr>
          <p:cNvPr id="4" name="Slide Number Placeholder 3"/>
          <p:cNvSpPr>
            <a:spLocks noGrp="1"/>
          </p:cNvSpPr>
          <p:nvPr>
            <p:ph type="sldNum" sz="quarter" idx="10"/>
          </p:nvPr>
        </p:nvSpPr>
        <p:spPr/>
        <p:txBody>
          <a:bodyPr/>
          <a:lstStyle/>
          <a:p>
            <a:fld id="{23143AED-0EB6-4E9D-945C-578FF5FCA26C}" type="slidenum">
              <a:rPr lang="en-US" smtClean="0"/>
              <a:pPr/>
              <a:t>5</a:t>
            </a:fld>
            <a:endParaRPr lang="en-US"/>
          </a:p>
        </p:txBody>
      </p:sp>
    </p:spTree>
    <p:extLst>
      <p:ext uri="{BB962C8B-B14F-4D97-AF65-F5344CB8AC3E}">
        <p14:creationId xmlns:p14="http://schemas.microsoft.com/office/powerpoint/2010/main" val="308783278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 number of GPNM partners have been involved in the discussions on a possible nutrient goal, in the context of the Post-2015 Sustainable Development Goals (SDG) through various channels (</a:t>
            </a:r>
            <a:r>
              <a:rPr lang="en-US" dirty="0" err="1" smtClean="0"/>
              <a:t>s.a.</a:t>
            </a:r>
            <a:r>
              <a:rPr lang="en-US" dirty="0" smtClean="0"/>
              <a:t> government - e.g. USA &amp; Netherlands) SDSN (IPNI, IFA, IFDC), INI, (through its work with the OECD) and CBD etc. This work has contributed to the ongoing debate at capitals and within the UN-system, which will eventually lead to a set of Goals negotiated by member countries.</a:t>
            </a:r>
          </a:p>
          <a:p>
            <a:endParaRPr lang="en-US" dirty="0" smtClean="0"/>
          </a:p>
          <a:p>
            <a:r>
              <a:rPr lang="en-US" dirty="0" smtClean="0"/>
              <a:t>GPNM partners have committed to contribute in the production of policy briefs, information documents and cases studies covering various themes/topics that could be used for raising awareness, and support policy development/reform processes. </a:t>
            </a:r>
            <a:endParaRPr lang="en-US" dirty="0"/>
          </a:p>
        </p:txBody>
      </p:sp>
      <p:sp>
        <p:nvSpPr>
          <p:cNvPr id="4" name="Slide Number Placeholder 3"/>
          <p:cNvSpPr>
            <a:spLocks noGrp="1"/>
          </p:cNvSpPr>
          <p:nvPr>
            <p:ph type="sldNum" sz="quarter" idx="10"/>
          </p:nvPr>
        </p:nvSpPr>
        <p:spPr/>
        <p:txBody>
          <a:bodyPr/>
          <a:lstStyle/>
          <a:p>
            <a:fld id="{23143AED-0EB6-4E9D-945C-578FF5FCA26C}" type="slidenum">
              <a:rPr lang="en-US" smtClean="0"/>
              <a:pPr/>
              <a:t>14</a:t>
            </a:fld>
            <a:endParaRPr lang="en-US"/>
          </a:p>
        </p:txBody>
      </p:sp>
    </p:spTree>
    <p:extLst>
      <p:ext uri="{BB962C8B-B14F-4D97-AF65-F5344CB8AC3E}">
        <p14:creationId xmlns:p14="http://schemas.microsoft.com/office/powerpoint/2010/main" val="308783278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GPNM intends to continue and strengthen its outreach and advocacy program. It will seek to foster a community of interest among partners, and reach agreement among partners to provide access to relevant information, tools, cases of best management practices etc. that they have at their disposal for wider dissemination and use in making policy and investment decisions for remedial actions. Partners will be encouraged to become more engaged in all activities related to nutrient management, be it under the auspices of GPNM and/or any other institutions.</a:t>
            </a:r>
          </a:p>
          <a:p>
            <a:endParaRPr lang="en-US" dirty="0" smtClean="0"/>
          </a:p>
          <a:p>
            <a:r>
              <a:rPr lang="en-US" dirty="0" smtClean="0"/>
              <a:t>The GPNM will seek to offer the following in support of its members’ work, in a way that maximizes the contribution of nutrient management to global development, food security and a low carbon society: </a:t>
            </a:r>
          </a:p>
          <a:p>
            <a:endParaRPr lang="en-US" dirty="0" smtClean="0"/>
          </a:p>
          <a:p>
            <a:r>
              <a:rPr lang="en-US" dirty="0" smtClean="0"/>
              <a:t>	Building knowledge through sharing of lessons learned to assist in analysis of policies, business models and technological options for sustainable production and use of nutrients</a:t>
            </a:r>
          </a:p>
          <a:p>
            <a:r>
              <a:rPr lang="en-US" dirty="0" smtClean="0"/>
              <a:t>	Creating a global base of knowledge on policy experience and ways to adapt that experience to specific national circumstances </a:t>
            </a:r>
          </a:p>
          <a:p>
            <a:r>
              <a:rPr lang="en-US" dirty="0" smtClean="0"/>
              <a:t>	Promoting activities that raise awareness and disseminate information for improving capabilities of partners</a:t>
            </a:r>
          </a:p>
          <a:p>
            <a:r>
              <a:rPr lang="en-US" dirty="0" smtClean="0"/>
              <a:t>	Facilitating development of new approaches and projects to complement governments’ efforts to reform/develop policy frameworks as a necessary foundation for sustainable nutrient management </a:t>
            </a:r>
          </a:p>
          <a:p>
            <a:r>
              <a:rPr lang="en-US" dirty="0" smtClean="0"/>
              <a:t>	Identifying key research needs that would fill gaps in knowledge </a:t>
            </a:r>
          </a:p>
          <a:p>
            <a:r>
              <a:rPr lang="en-US" dirty="0" smtClean="0"/>
              <a:t>	Offering opportunities to develop networks among the members.</a:t>
            </a:r>
          </a:p>
          <a:p>
            <a:endParaRPr lang="en-GB" dirty="0"/>
          </a:p>
        </p:txBody>
      </p:sp>
      <p:sp>
        <p:nvSpPr>
          <p:cNvPr id="4" name="Slide Number Placeholder 3"/>
          <p:cNvSpPr>
            <a:spLocks noGrp="1"/>
          </p:cNvSpPr>
          <p:nvPr>
            <p:ph type="sldNum" sz="quarter" idx="10"/>
          </p:nvPr>
        </p:nvSpPr>
        <p:spPr/>
        <p:txBody>
          <a:bodyPr/>
          <a:lstStyle/>
          <a:p>
            <a:fld id="{23143AED-0EB6-4E9D-945C-578FF5FCA26C}" type="slidenum">
              <a:rPr lang="en-US" smtClean="0"/>
              <a:pPr/>
              <a:t>15</a:t>
            </a:fld>
            <a:endParaRPr lang="en-US"/>
          </a:p>
        </p:txBody>
      </p:sp>
    </p:spTree>
    <p:extLst>
      <p:ext uri="{BB962C8B-B14F-4D97-AF65-F5344CB8AC3E}">
        <p14:creationId xmlns:p14="http://schemas.microsoft.com/office/powerpoint/2010/main" val="328911604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GPNM is now a key deliverable under the UNEP </a:t>
            </a:r>
            <a:r>
              <a:rPr lang="en-US" dirty="0" err="1" smtClean="0"/>
              <a:t>Programme</a:t>
            </a:r>
            <a:r>
              <a:rPr lang="en-US" dirty="0" smtClean="0"/>
              <a:t> of Work for 2014-2015, which was endorsed by the 27th Governing Council of UNEP. </a:t>
            </a:r>
          </a:p>
          <a:p>
            <a:r>
              <a:rPr lang="en-US" dirty="0" smtClean="0"/>
              <a:t>o	The GPNM has launched its Regional Platforms in Asia and the Caribbean.</a:t>
            </a:r>
          </a:p>
          <a:p>
            <a:r>
              <a:rPr lang="en-US" dirty="0" smtClean="0"/>
              <a:t>o	GPNM members have volunteered to establish a number of Task Teams and the Teams are working on several critical issues pertaining to supporting governments and other stakeholders to develop policies and strategies to improve nutrient use efficiency. The Task Teams are specifically working on policy issues; Toolbox development for investment decisions; defining nutrient use efficiency concept, indicators and target; and mobilization of support for the GPNM. The Task Teams are led by either Governments or industry.</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23143AED-0EB6-4E9D-945C-578FF5FCA26C}" type="slidenum">
              <a:rPr lang="en-US" smtClean="0"/>
              <a:pPr/>
              <a:t>6</a:t>
            </a:fld>
            <a:endParaRPr lang="en-US"/>
          </a:p>
        </p:txBody>
      </p:sp>
    </p:spTree>
    <p:extLst>
      <p:ext uri="{BB962C8B-B14F-4D97-AF65-F5344CB8AC3E}">
        <p14:creationId xmlns:p14="http://schemas.microsoft.com/office/powerpoint/2010/main" val="308783278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3143AED-0EB6-4E9D-945C-578FF5FCA26C}" type="slidenum">
              <a:rPr lang="en-US" smtClean="0"/>
              <a:pPr/>
              <a:t>7</a:t>
            </a:fld>
            <a:endParaRPr lang="en-US"/>
          </a:p>
        </p:txBody>
      </p:sp>
    </p:spTree>
    <p:extLst>
      <p:ext uri="{BB962C8B-B14F-4D97-AF65-F5344CB8AC3E}">
        <p14:creationId xmlns:p14="http://schemas.microsoft.com/office/powerpoint/2010/main" val="308783278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3143AED-0EB6-4E9D-945C-578FF5FCA26C}" type="slidenum">
              <a:rPr lang="en-US" smtClean="0"/>
              <a:pPr/>
              <a:t>8</a:t>
            </a:fld>
            <a:endParaRPr lang="en-US"/>
          </a:p>
        </p:txBody>
      </p:sp>
    </p:spTree>
    <p:extLst>
      <p:ext uri="{BB962C8B-B14F-4D97-AF65-F5344CB8AC3E}">
        <p14:creationId xmlns:p14="http://schemas.microsoft.com/office/powerpoint/2010/main" val="308783278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9506" name="Slide Image Placeholder 1"/>
          <p:cNvSpPr>
            <a:spLocks noGrp="1" noRot="1" noChangeAspect="1" noTextEdit="1"/>
          </p:cNvSpPr>
          <p:nvPr>
            <p:ph type="sldImg"/>
          </p:nvPr>
        </p:nvSpPr>
        <p:spPr>
          <a:ln/>
        </p:spPr>
      </p:sp>
      <p:sp>
        <p:nvSpPr>
          <p:cNvPr id="149507" name="Notes Placeholder 2"/>
          <p:cNvSpPr>
            <a:spLocks noGrp="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a:lstStyle/>
          <a:p>
            <a:endParaRPr lang="en-US" smtClean="0"/>
          </a:p>
        </p:txBody>
      </p:sp>
      <p:sp>
        <p:nvSpPr>
          <p:cNvPr id="149508" name="Slide Number Placeholder 3"/>
          <p:cNvSpPr>
            <a:spLocks noGrp="1"/>
          </p:cNvSpPr>
          <p:nvPr>
            <p:ph type="sldNum" sz="quarter" idx="5"/>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a:lstStyle>
            <a:lvl1pPr eaLnBrk="0" hangingPunct="0">
              <a:defRPr sz="2300">
                <a:solidFill>
                  <a:schemeClr val="tx1"/>
                </a:solidFill>
                <a:latin typeface="Times New Roman" pitchFamily="18" charset="0"/>
              </a:defRPr>
            </a:lvl1pPr>
            <a:lvl2pPr marL="702756" indent="-270291" eaLnBrk="0" hangingPunct="0">
              <a:defRPr sz="2300">
                <a:solidFill>
                  <a:schemeClr val="tx1"/>
                </a:solidFill>
                <a:latin typeface="Times New Roman" pitchFamily="18" charset="0"/>
              </a:defRPr>
            </a:lvl2pPr>
            <a:lvl3pPr marL="1081164" indent="-216233" eaLnBrk="0" hangingPunct="0">
              <a:defRPr sz="2300">
                <a:solidFill>
                  <a:schemeClr val="tx1"/>
                </a:solidFill>
                <a:latin typeface="Times New Roman" pitchFamily="18" charset="0"/>
              </a:defRPr>
            </a:lvl3pPr>
            <a:lvl4pPr marL="1513629" indent="-216233" eaLnBrk="0" hangingPunct="0">
              <a:defRPr sz="2300">
                <a:solidFill>
                  <a:schemeClr val="tx1"/>
                </a:solidFill>
                <a:latin typeface="Times New Roman" pitchFamily="18" charset="0"/>
              </a:defRPr>
            </a:lvl4pPr>
            <a:lvl5pPr marL="1946095" indent="-216233" eaLnBrk="0" hangingPunct="0">
              <a:defRPr sz="2300">
                <a:solidFill>
                  <a:schemeClr val="tx1"/>
                </a:solidFill>
                <a:latin typeface="Times New Roman" pitchFamily="18" charset="0"/>
              </a:defRPr>
            </a:lvl5pPr>
            <a:lvl6pPr marL="2378560" indent="-216233" eaLnBrk="0" fontAlgn="base" hangingPunct="0">
              <a:spcBef>
                <a:spcPct val="0"/>
              </a:spcBef>
              <a:spcAft>
                <a:spcPct val="0"/>
              </a:spcAft>
              <a:defRPr sz="2300">
                <a:solidFill>
                  <a:schemeClr val="tx1"/>
                </a:solidFill>
                <a:latin typeface="Times New Roman" pitchFamily="18" charset="0"/>
              </a:defRPr>
            </a:lvl6pPr>
            <a:lvl7pPr marL="2811026" indent="-216233" eaLnBrk="0" fontAlgn="base" hangingPunct="0">
              <a:spcBef>
                <a:spcPct val="0"/>
              </a:spcBef>
              <a:spcAft>
                <a:spcPct val="0"/>
              </a:spcAft>
              <a:defRPr sz="2300">
                <a:solidFill>
                  <a:schemeClr val="tx1"/>
                </a:solidFill>
                <a:latin typeface="Times New Roman" pitchFamily="18" charset="0"/>
              </a:defRPr>
            </a:lvl7pPr>
            <a:lvl8pPr marL="3243491" indent="-216233" eaLnBrk="0" fontAlgn="base" hangingPunct="0">
              <a:spcBef>
                <a:spcPct val="0"/>
              </a:spcBef>
              <a:spcAft>
                <a:spcPct val="0"/>
              </a:spcAft>
              <a:defRPr sz="2300">
                <a:solidFill>
                  <a:schemeClr val="tx1"/>
                </a:solidFill>
                <a:latin typeface="Times New Roman" pitchFamily="18" charset="0"/>
              </a:defRPr>
            </a:lvl8pPr>
            <a:lvl9pPr marL="3675957" indent="-216233" eaLnBrk="0" fontAlgn="base" hangingPunct="0">
              <a:spcBef>
                <a:spcPct val="0"/>
              </a:spcBef>
              <a:spcAft>
                <a:spcPct val="0"/>
              </a:spcAft>
              <a:defRPr sz="2300">
                <a:solidFill>
                  <a:schemeClr val="tx1"/>
                </a:solidFill>
                <a:latin typeface="Times New Roman" pitchFamily="18" charset="0"/>
              </a:defRPr>
            </a:lvl9pPr>
          </a:lstStyle>
          <a:p>
            <a:fld id="{463D83B4-DBF5-44C4-975C-B4F45CE899E3}" type="slidenum">
              <a:rPr lang="en-US" sz="1100">
                <a:solidFill>
                  <a:srgbClr val="000000"/>
                </a:solidFill>
              </a:rPr>
              <a:pPr/>
              <a:t>9</a:t>
            </a:fld>
            <a:endParaRPr lang="en-US" sz="1100">
              <a:solidFill>
                <a:srgbClr val="000000"/>
              </a:solidFill>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457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p>
        </p:txBody>
      </p:sp>
      <p:sp>
        <p:nvSpPr>
          <p:cNvPr id="2458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Tahoma" pitchFamily="34" charset="0"/>
                <a:cs typeface="Arial" charset="0"/>
              </a:defRPr>
            </a:lvl1pPr>
            <a:lvl2pPr marL="742950" indent="-285750" eaLnBrk="0" hangingPunct="0">
              <a:defRPr>
                <a:solidFill>
                  <a:schemeClr val="tx1"/>
                </a:solidFill>
                <a:latin typeface="Tahoma" pitchFamily="34" charset="0"/>
                <a:cs typeface="Arial" charset="0"/>
              </a:defRPr>
            </a:lvl2pPr>
            <a:lvl3pPr marL="1143000" indent="-228600" eaLnBrk="0" hangingPunct="0">
              <a:defRPr>
                <a:solidFill>
                  <a:schemeClr val="tx1"/>
                </a:solidFill>
                <a:latin typeface="Tahoma" pitchFamily="34" charset="0"/>
                <a:cs typeface="Arial" charset="0"/>
              </a:defRPr>
            </a:lvl3pPr>
            <a:lvl4pPr marL="1600200" indent="-228600" eaLnBrk="0" hangingPunct="0">
              <a:defRPr>
                <a:solidFill>
                  <a:schemeClr val="tx1"/>
                </a:solidFill>
                <a:latin typeface="Tahoma" pitchFamily="34" charset="0"/>
                <a:cs typeface="Arial" charset="0"/>
              </a:defRPr>
            </a:lvl4pPr>
            <a:lvl5pPr marL="2057400" indent="-228600" eaLnBrk="0" hangingPunct="0">
              <a:defRPr>
                <a:solidFill>
                  <a:schemeClr val="tx1"/>
                </a:solidFill>
                <a:latin typeface="Tahoma" pitchFamily="34" charset="0"/>
                <a:cs typeface="Arial" charset="0"/>
              </a:defRPr>
            </a:lvl5pPr>
            <a:lvl6pPr marL="2514600" indent="-228600" eaLnBrk="0" fontAlgn="base" hangingPunct="0">
              <a:spcBef>
                <a:spcPct val="0"/>
              </a:spcBef>
              <a:spcAft>
                <a:spcPct val="0"/>
              </a:spcAft>
              <a:defRPr>
                <a:solidFill>
                  <a:schemeClr val="tx1"/>
                </a:solidFill>
                <a:latin typeface="Tahoma" pitchFamily="34" charset="0"/>
                <a:cs typeface="Arial" charset="0"/>
              </a:defRPr>
            </a:lvl6pPr>
            <a:lvl7pPr marL="2971800" indent="-228600" eaLnBrk="0" fontAlgn="base" hangingPunct="0">
              <a:spcBef>
                <a:spcPct val="0"/>
              </a:spcBef>
              <a:spcAft>
                <a:spcPct val="0"/>
              </a:spcAft>
              <a:defRPr>
                <a:solidFill>
                  <a:schemeClr val="tx1"/>
                </a:solidFill>
                <a:latin typeface="Tahoma" pitchFamily="34" charset="0"/>
                <a:cs typeface="Arial" charset="0"/>
              </a:defRPr>
            </a:lvl7pPr>
            <a:lvl8pPr marL="3429000" indent="-228600" eaLnBrk="0" fontAlgn="base" hangingPunct="0">
              <a:spcBef>
                <a:spcPct val="0"/>
              </a:spcBef>
              <a:spcAft>
                <a:spcPct val="0"/>
              </a:spcAft>
              <a:defRPr>
                <a:solidFill>
                  <a:schemeClr val="tx1"/>
                </a:solidFill>
                <a:latin typeface="Tahoma" pitchFamily="34" charset="0"/>
                <a:cs typeface="Arial" charset="0"/>
              </a:defRPr>
            </a:lvl8pPr>
            <a:lvl9pPr marL="3886200" indent="-228600" eaLnBrk="0" fontAlgn="base" hangingPunct="0">
              <a:spcBef>
                <a:spcPct val="0"/>
              </a:spcBef>
              <a:spcAft>
                <a:spcPct val="0"/>
              </a:spcAft>
              <a:defRPr>
                <a:solidFill>
                  <a:schemeClr val="tx1"/>
                </a:solidFill>
                <a:latin typeface="Tahoma" pitchFamily="34" charset="0"/>
                <a:cs typeface="Arial" charset="0"/>
              </a:defRPr>
            </a:lvl9pPr>
          </a:lstStyle>
          <a:p>
            <a:pPr eaLnBrk="1" hangingPunct="1"/>
            <a:fld id="{4468F998-3B6B-467F-AE30-5137A137C3DD}" type="slidenum">
              <a:rPr lang="en-US" smtClean="0"/>
              <a:pPr eaLnBrk="1" hangingPunct="1"/>
              <a:t>10</a:t>
            </a:fld>
            <a:endParaRPr lang="en-US"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9506" name="Slide Image Placeholder 1"/>
          <p:cNvSpPr>
            <a:spLocks noGrp="1" noRot="1" noChangeAspect="1" noTextEdit="1"/>
          </p:cNvSpPr>
          <p:nvPr>
            <p:ph type="sldImg"/>
          </p:nvPr>
        </p:nvSpPr>
        <p:spPr>
          <a:ln/>
        </p:spPr>
      </p:sp>
      <p:sp>
        <p:nvSpPr>
          <p:cNvPr id="149507" name="Notes Placeholder 2"/>
          <p:cNvSpPr>
            <a:spLocks noGrp="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a:lstStyle/>
          <a:p>
            <a:endParaRPr lang="en-US" smtClean="0"/>
          </a:p>
        </p:txBody>
      </p:sp>
      <p:sp>
        <p:nvSpPr>
          <p:cNvPr id="149508" name="Slide Number Placeholder 3"/>
          <p:cNvSpPr>
            <a:spLocks noGrp="1"/>
          </p:cNvSpPr>
          <p:nvPr>
            <p:ph type="sldNum" sz="quarter" idx="5"/>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a:lstStyle>
            <a:lvl1pPr eaLnBrk="0" hangingPunct="0">
              <a:defRPr sz="2300">
                <a:solidFill>
                  <a:schemeClr val="tx1"/>
                </a:solidFill>
                <a:latin typeface="Times New Roman" pitchFamily="18" charset="0"/>
              </a:defRPr>
            </a:lvl1pPr>
            <a:lvl2pPr marL="702756" indent="-270291" eaLnBrk="0" hangingPunct="0">
              <a:defRPr sz="2300">
                <a:solidFill>
                  <a:schemeClr val="tx1"/>
                </a:solidFill>
                <a:latin typeface="Times New Roman" pitchFamily="18" charset="0"/>
              </a:defRPr>
            </a:lvl2pPr>
            <a:lvl3pPr marL="1081164" indent="-216233" eaLnBrk="0" hangingPunct="0">
              <a:defRPr sz="2300">
                <a:solidFill>
                  <a:schemeClr val="tx1"/>
                </a:solidFill>
                <a:latin typeface="Times New Roman" pitchFamily="18" charset="0"/>
              </a:defRPr>
            </a:lvl3pPr>
            <a:lvl4pPr marL="1513629" indent="-216233" eaLnBrk="0" hangingPunct="0">
              <a:defRPr sz="2300">
                <a:solidFill>
                  <a:schemeClr val="tx1"/>
                </a:solidFill>
                <a:latin typeface="Times New Roman" pitchFamily="18" charset="0"/>
              </a:defRPr>
            </a:lvl4pPr>
            <a:lvl5pPr marL="1946095" indent="-216233" eaLnBrk="0" hangingPunct="0">
              <a:defRPr sz="2300">
                <a:solidFill>
                  <a:schemeClr val="tx1"/>
                </a:solidFill>
                <a:latin typeface="Times New Roman" pitchFamily="18" charset="0"/>
              </a:defRPr>
            </a:lvl5pPr>
            <a:lvl6pPr marL="2378560" indent="-216233" eaLnBrk="0" fontAlgn="base" hangingPunct="0">
              <a:spcBef>
                <a:spcPct val="0"/>
              </a:spcBef>
              <a:spcAft>
                <a:spcPct val="0"/>
              </a:spcAft>
              <a:defRPr sz="2300">
                <a:solidFill>
                  <a:schemeClr val="tx1"/>
                </a:solidFill>
                <a:latin typeface="Times New Roman" pitchFamily="18" charset="0"/>
              </a:defRPr>
            </a:lvl6pPr>
            <a:lvl7pPr marL="2811026" indent="-216233" eaLnBrk="0" fontAlgn="base" hangingPunct="0">
              <a:spcBef>
                <a:spcPct val="0"/>
              </a:spcBef>
              <a:spcAft>
                <a:spcPct val="0"/>
              </a:spcAft>
              <a:defRPr sz="2300">
                <a:solidFill>
                  <a:schemeClr val="tx1"/>
                </a:solidFill>
                <a:latin typeface="Times New Roman" pitchFamily="18" charset="0"/>
              </a:defRPr>
            </a:lvl7pPr>
            <a:lvl8pPr marL="3243491" indent="-216233" eaLnBrk="0" fontAlgn="base" hangingPunct="0">
              <a:spcBef>
                <a:spcPct val="0"/>
              </a:spcBef>
              <a:spcAft>
                <a:spcPct val="0"/>
              </a:spcAft>
              <a:defRPr sz="2300">
                <a:solidFill>
                  <a:schemeClr val="tx1"/>
                </a:solidFill>
                <a:latin typeface="Times New Roman" pitchFamily="18" charset="0"/>
              </a:defRPr>
            </a:lvl8pPr>
            <a:lvl9pPr marL="3675957" indent="-216233" eaLnBrk="0" fontAlgn="base" hangingPunct="0">
              <a:spcBef>
                <a:spcPct val="0"/>
              </a:spcBef>
              <a:spcAft>
                <a:spcPct val="0"/>
              </a:spcAft>
              <a:defRPr sz="2300">
                <a:solidFill>
                  <a:schemeClr val="tx1"/>
                </a:solidFill>
                <a:latin typeface="Times New Roman" pitchFamily="18" charset="0"/>
              </a:defRPr>
            </a:lvl9pPr>
          </a:lstStyle>
          <a:p>
            <a:fld id="{463D83B4-DBF5-44C4-975C-B4F45CE899E3}" type="slidenum">
              <a:rPr lang="en-US" sz="1100">
                <a:solidFill>
                  <a:srgbClr val="000000"/>
                </a:solidFill>
              </a:rPr>
              <a:pPr/>
              <a:t>11</a:t>
            </a:fld>
            <a:endParaRPr lang="en-US" sz="1100">
              <a:solidFill>
                <a:srgbClr val="000000"/>
              </a:solidFill>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457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p>
        </p:txBody>
      </p:sp>
      <p:sp>
        <p:nvSpPr>
          <p:cNvPr id="2458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Tahoma" pitchFamily="34" charset="0"/>
                <a:cs typeface="Arial" charset="0"/>
              </a:defRPr>
            </a:lvl1pPr>
            <a:lvl2pPr marL="742950" indent="-285750" eaLnBrk="0" hangingPunct="0">
              <a:defRPr>
                <a:solidFill>
                  <a:schemeClr val="tx1"/>
                </a:solidFill>
                <a:latin typeface="Tahoma" pitchFamily="34" charset="0"/>
                <a:cs typeface="Arial" charset="0"/>
              </a:defRPr>
            </a:lvl2pPr>
            <a:lvl3pPr marL="1143000" indent="-228600" eaLnBrk="0" hangingPunct="0">
              <a:defRPr>
                <a:solidFill>
                  <a:schemeClr val="tx1"/>
                </a:solidFill>
                <a:latin typeface="Tahoma" pitchFamily="34" charset="0"/>
                <a:cs typeface="Arial" charset="0"/>
              </a:defRPr>
            </a:lvl3pPr>
            <a:lvl4pPr marL="1600200" indent="-228600" eaLnBrk="0" hangingPunct="0">
              <a:defRPr>
                <a:solidFill>
                  <a:schemeClr val="tx1"/>
                </a:solidFill>
                <a:latin typeface="Tahoma" pitchFamily="34" charset="0"/>
                <a:cs typeface="Arial" charset="0"/>
              </a:defRPr>
            </a:lvl4pPr>
            <a:lvl5pPr marL="2057400" indent="-228600" eaLnBrk="0" hangingPunct="0">
              <a:defRPr>
                <a:solidFill>
                  <a:schemeClr val="tx1"/>
                </a:solidFill>
                <a:latin typeface="Tahoma" pitchFamily="34" charset="0"/>
                <a:cs typeface="Arial" charset="0"/>
              </a:defRPr>
            </a:lvl5pPr>
            <a:lvl6pPr marL="2514600" indent="-228600" eaLnBrk="0" fontAlgn="base" hangingPunct="0">
              <a:spcBef>
                <a:spcPct val="0"/>
              </a:spcBef>
              <a:spcAft>
                <a:spcPct val="0"/>
              </a:spcAft>
              <a:defRPr>
                <a:solidFill>
                  <a:schemeClr val="tx1"/>
                </a:solidFill>
                <a:latin typeface="Tahoma" pitchFamily="34" charset="0"/>
                <a:cs typeface="Arial" charset="0"/>
              </a:defRPr>
            </a:lvl6pPr>
            <a:lvl7pPr marL="2971800" indent="-228600" eaLnBrk="0" fontAlgn="base" hangingPunct="0">
              <a:spcBef>
                <a:spcPct val="0"/>
              </a:spcBef>
              <a:spcAft>
                <a:spcPct val="0"/>
              </a:spcAft>
              <a:defRPr>
                <a:solidFill>
                  <a:schemeClr val="tx1"/>
                </a:solidFill>
                <a:latin typeface="Tahoma" pitchFamily="34" charset="0"/>
                <a:cs typeface="Arial" charset="0"/>
              </a:defRPr>
            </a:lvl7pPr>
            <a:lvl8pPr marL="3429000" indent="-228600" eaLnBrk="0" fontAlgn="base" hangingPunct="0">
              <a:spcBef>
                <a:spcPct val="0"/>
              </a:spcBef>
              <a:spcAft>
                <a:spcPct val="0"/>
              </a:spcAft>
              <a:defRPr>
                <a:solidFill>
                  <a:schemeClr val="tx1"/>
                </a:solidFill>
                <a:latin typeface="Tahoma" pitchFamily="34" charset="0"/>
                <a:cs typeface="Arial" charset="0"/>
              </a:defRPr>
            </a:lvl8pPr>
            <a:lvl9pPr marL="3886200" indent="-228600" eaLnBrk="0" fontAlgn="base" hangingPunct="0">
              <a:spcBef>
                <a:spcPct val="0"/>
              </a:spcBef>
              <a:spcAft>
                <a:spcPct val="0"/>
              </a:spcAft>
              <a:defRPr>
                <a:solidFill>
                  <a:schemeClr val="tx1"/>
                </a:solidFill>
                <a:latin typeface="Tahoma" pitchFamily="34" charset="0"/>
                <a:cs typeface="Arial" charset="0"/>
              </a:defRPr>
            </a:lvl9pPr>
          </a:lstStyle>
          <a:p>
            <a:pPr eaLnBrk="1" hangingPunct="1"/>
            <a:fld id="{4468F998-3B6B-467F-AE30-5137A137C3DD}" type="slidenum">
              <a:rPr lang="en-US" smtClean="0"/>
              <a:pPr eaLnBrk="1" hangingPunct="1"/>
              <a:t>12</a:t>
            </a:fld>
            <a:endParaRPr lang="en-US"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Progress on the GNC project includes:</a:t>
            </a:r>
          </a:p>
          <a:p>
            <a:endParaRPr lang="en-US" dirty="0" smtClean="0"/>
          </a:p>
          <a:p>
            <a:r>
              <a:rPr lang="en-US" dirty="0" smtClean="0"/>
              <a:t>•	Adapted the “Global News” (Global Nutrient Export from </a:t>
            </a:r>
            <a:r>
              <a:rPr lang="en-US" dirty="0" err="1" smtClean="0"/>
              <a:t>WaterSheds</a:t>
            </a:r>
            <a:r>
              <a:rPr lang="en-US" dirty="0" smtClean="0"/>
              <a:t>) model to include global sources &amp; impacts</a:t>
            </a:r>
          </a:p>
          <a:p>
            <a:r>
              <a:rPr lang="en-US" dirty="0" smtClean="0"/>
              <a:t>•	Developed a “searchable” global tool box of practices &amp; policies, 25 cases studies, synthesis of practices and an online toolkit regarding how to utilize the tools</a:t>
            </a:r>
          </a:p>
          <a:p>
            <a:r>
              <a:rPr lang="en-US" dirty="0" smtClean="0"/>
              <a:t>•	Developed an ecosystem health report card to assess nutrient impacts for policy makers and other stakeholders. The </a:t>
            </a:r>
            <a:r>
              <a:rPr lang="en-US" dirty="0" err="1" smtClean="0"/>
              <a:t>Chilika</a:t>
            </a:r>
            <a:r>
              <a:rPr lang="en-US" dirty="0" smtClean="0"/>
              <a:t> Lake Ecosystem Health Report Card has been endorsed by the government, and in the light of the key conclusions and recommendations, the </a:t>
            </a:r>
            <a:r>
              <a:rPr lang="en-US" dirty="0" err="1" smtClean="0"/>
              <a:t>Chilika</a:t>
            </a:r>
            <a:r>
              <a:rPr lang="en-US" dirty="0" smtClean="0"/>
              <a:t> Lake Management Plan in now being revised. </a:t>
            </a:r>
          </a:p>
          <a:p>
            <a:r>
              <a:rPr lang="en-US" dirty="0" smtClean="0"/>
              <a:t>•	Progressed with the model development for Manila Bay to better understand sources and impacts (i.e., State of the Coasts, Manila Bay Environmental Atlas, Good practices/lessons learned in nutrient management in the agricultural sector in the Manila Bay watershed, etc.)</a:t>
            </a:r>
          </a:p>
          <a:p>
            <a:r>
              <a:rPr lang="en-US" dirty="0" smtClean="0"/>
              <a:t>•	Secured commitment from the Laguna de Bay Authority, Government of the Philippines to replicate the Ecosystem Health report Card, and organized the first stakeholders workshop to constitute the task team which will carry out data gathering and analysis for the production of the report card.</a:t>
            </a:r>
          </a:p>
          <a:p>
            <a:endParaRPr lang="en-US" dirty="0" smtClean="0"/>
          </a:p>
          <a:p>
            <a:r>
              <a:rPr lang="en-US" dirty="0" smtClean="0"/>
              <a:t> The GPNM Secretariat is working very closely with partners of GPNM in the development of the full Project “Targeted Research for improving understanding of the Global Nitrogen Cycle and demonstration of an International Nutrient Management System (INMS)”, the concept (PIF) of which has already been approved by the GEF Secretariat. For this project GEF will provide a grant of USD 6 million. Additionally, for preparation of the full project, a grant of 150,000 USD has been received from the GEF Secretariat. Through the GPNM network, commitments from over 50 agencies and institutions have been secured to support this project, with co-financing of over 35 million USD. </a:t>
            </a:r>
          </a:p>
        </p:txBody>
      </p:sp>
      <p:sp>
        <p:nvSpPr>
          <p:cNvPr id="4" name="Slide Number Placeholder 3"/>
          <p:cNvSpPr>
            <a:spLocks noGrp="1"/>
          </p:cNvSpPr>
          <p:nvPr>
            <p:ph type="sldNum" sz="quarter" idx="10"/>
          </p:nvPr>
        </p:nvSpPr>
        <p:spPr/>
        <p:txBody>
          <a:bodyPr/>
          <a:lstStyle/>
          <a:p>
            <a:fld id="{23143AED-0EB6-4E9D-945C-578FF5FCA26C}" type="slidenum">
              <a:rPr lang="en-US" smtClean="0"/>
              <a:pPr/>
              <a:t>13</a:t>
            </a:fld>
            <a:endParaRPr lang="en-US"/>
          </a:p>
        </p:txBody>
      </p:sp>
    </p:spTree>
    <p:extLst>
      <p:ext uri="{BB962C8B-B14F-4D97-AF65-F5344CB8AC3E}">
        <p14:creationId xmlns:p14="http://schemas.microsoft.com/office/powerpoint/2010/main" val="110397832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8C94069B-BE47-4D6A-BE04-171C9937F3D9}" type="datetimeFigureOut">
              <a:rPr lang="en-US" smtClean="0"/>
              <a:pPr/>
              <a:t>26/08/2016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2EA69A7-32D7-4D29-B7A5-97DBDA879705}" type="slidenum">
              <a:rPr lang="en-US" smtClean="0"/>
              <a:pPr/>
              <a:t>‹#›</a:t>
            </a:fld>
            <a:endParaRPr lang="en-US"/>
          </a:p>
        </p:txBody>
      </p:sp>
    </p:spTree>
    <p:extLst>
      <p:ext uri="{BB962C8B-B14F-4D97-AF65-F5344CB8AC3E}">
        <p14:creationId xmlns:p14="http://schemas.microsoft.com/office/powerpoint/2010/main" val="49852377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C94069B-BE47-4D6A-BE04-171C9937F3D9}" type="datetimeFigureOut">
              <a:rPr lang="en-US" smtClean="0"/>
              <a:pPr/>
              <a:t>26/08/2016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2EA69A7-32D7-4D29-B7A5-97DBDA879705}" type="slidenum">
              <a:rPr lang="en-US" smtClean="0"/>
              <a:pPr/>
              <a:t>‹#›</a:t>
            </a:fld>
            <a:endParaRPr lang="en-US"/>
          </a:p>
        </p:txBody>
      </p:sp>
    </p:spTree>
    <p:extLst>
      <p:ext uri="{BB962C8B-B14F-4D97-AF65-F5344CB8AC3E}">
        <p14:creationId xmlns:p14="http://schemas.microsoft.com/office/powerpoint/2010/main" val="49222715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C94069B-BE47-4D6A-BE04-171C9937F3D9}" type="datetimeFigureOut">
              <a:rPr lang="en-US" smtClean="0"/>
              <a:pPr/>
              <a:t>26/08/2016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2EA69A7-32D7-4D29-B7A5-97DBDA879705}" type="slidenum">
              <a:rPr lang="en-US" smtClean="0"/>
              <a:pPr/>
              <a:t>‹#›</a:t>
            </a:fld>
            <a:endParaRPr lang="en-US"/>
          </a:p>
        </p:txBody>
      </p:sp>
    </p:spTree>
    <p:extLst>
      <p:ext uri="{BB962C8B-B14F-4D97-AF65-F5344CB8AC3E}">
        <p14:creationId xmlns:p14="http://schemas.microsoft.com/office/powerpoint/2010/main" val="252459920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C94069B-BE47-4D6A-BE04-171C9937F3D9}" type="datetimeFigureOut">
              <a:rPr lang="en-US" smtClean="0"/>
              <a:pPr/>
              <a:t>26/08/2016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2EA69A7-32D7-4D29-B7A5-97DBDA879705}" type="slidenum">
              <a:rPr lang="en-US" smtClean="0"/>
              <a:pPr/>
              <a:t>‹#›</a:t>
            </a:fld>
            <a:endParaRPr lang="en-US"/>
          </a:p>
        </p:txBody>
      </p:sp>
    </p:spTree>
    <p:extLst>
      <p:ext uri="{BB962C8B-B14F-4D97-AF65-F5344CB8AC3E}">
        <p14:creationId xmlns:p14="http://schemas.microsoft.com/office/powerpoint/2010/main" val="193845607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C94069B-BE47-4D6A-BE04-171C9937F3D9}" type="datetimeFigureOut">
              <a:rPr lang="en-US" smtClean="0"/>
              <a:pPr/>
              <a:t>26/08/2016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2EA69A7-32D7-4D29-B7A5-97DBDA879705}" type="slidenum">
              <a:rPr lang="en-US" smtClean="0"/>
              <a:pPr/>
              <a:t>‹#›</a:t>
            </a:fld>
            <a:endParaRPr lang="en-US"/>
          </a:p>
        </p:txBody>
      </p:sp>
    </p:spTree>
    <p:extLst>
      <p:ext uri="{BB962C8B-B14F-4D97-AF65-F5344CB8AC3E}">
        <p14:creationId xmlns:p14="http://schemas.microsoft.com/office/powerpoint/2010/main" val="6207941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8C94069B-BE47-4D6A-BE04-171C9937F3D9}" type="datetimeFigureOut">
              <a:rPr lang="en-US" smtClean="0"/>
              <a:pPr/>
              <a:t>26/08/2016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2EA69A7-32D7-4D29-B7A5-97DBDA879705}" type="slidenum">
              <a:rPr lang="en-US" smtClean="0"/>
              <a:pPr/>
              <a:t>‹#›</a:t>
            </a:fld>
            <a:endParaRPr lang="en-US"/>
          </a:p>
        </p:txBody>
      </p:sp>
    </p:spTree>
    <p:extLst>
      <p:ext uri="{BB962C8B-B14F-4D97-AF65-F5344CB8AC3E}">
        <p14:creationId xmlns:p14="http://schemas.microsoft.com/office/powerpoint/2010/main" val="179436255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8C94069B-BE47-4D6A-BE04-171C9937F3D9}" type="datetimeFigureOut">
              <a:rPr lang="en-US" smtClean="0"/>
              <a:pPr/>
              <a:t>26/08/2016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2EA69A7-32D7-4D29-B7A5-97DBDA879705}" type="slidenum">
              <a:rPr lang="en-US" smtClean="0"/>
              <a:pPr/>
              <a:t>‹#›</a:t>
            </a:fld>
            <a:endParaRPr lang="en-US"/>
          </a:p>
        </p:txBody>
      </p:sp>
    </p:spTree>
    <p:extLst>
      <p:ext uri="{BB962C8B-B14F-4D97-AF65-F5344CB8AC3E}">
        <p14:creationId xmlns:p14="http://schemas.microsoft.com/office/powerpoint/2010/main" val="361608337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8C94069B-BE47-4D6A-BE04-171C9937F3D9}" type="datetimeFigureOut">
              <a:rPr lang="en-US" smtClean="0"/>
              <a:pPr/>
              <a:t>26/08/2016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2EA69A7-32D7-4D29-B7A5-97DBDA879705}" type="slidenum">
              <a:rPr lang="en-US" smtClean="0"/>
              <a:pPr/>
              <a:t>‹#›</a:t>
            </a:fld>
            <a:endParaRPr lang="en-US"/>
          </a:p>
        </p:txBody>
      </p:sp>
    </p:spTree>
    <p:extLst>
      <p:ext uri="{BB962C8B-B14F-4D97-AF65-F5344CB8AC3E}">
        <p14:creationId xmlns:p14="http://schemas.microsoft.com/office/powerpoint/2010/main" val="401059354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C94069B-BE47-4D6A-BE04-171C9937F3D9}" type="datetimeFigureOut">
              <a:rPr lang="en-US" smtClean="0"/>
              <a:pPr/>
              <a:t>26/08/2016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2EA69A7-32D7-4D29-B7A5-97DBDA879705}" type="slidenum">
              <a:rPr lang="en-US" smtClean="0"/>
              <a:pPr/>
              <a:t>‹#›</a:t>
            </a:fld>
            <a:endParaRPr lang="en-US"/>
          </a:p>
        </p:txBody>
      </p:sp>
    </p:spTree>
    <p:extLst>
      <p:ext uri="{BB962C8B-B14F-4D97-AF65-F5344CB8AC3E}">
        <p14:creationId xmlns:p14="http://schemas.microsoft.com/office/powerpoint/2010/main" val="135867756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C94069B-BE47-4D6A-BE04-171C9937F3D9}" type="datetimeFigureOut">
              <a:rPr lang="en-US" smtClean="0"/>
              <a:pPr/>
              <a:t>26/08/2016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2EA69A7-32D7-4D29-B7A5-97DBDA879705}" type="slidenum">
              <a:rPr lang="en-US" smtClean="0"/>
              <a:pPr/>
              <a:t>‹#›</a:t>
            </a:fld>
            <a:endParaRPr lang="en-US"/>
          </a:p>
        </p:txBody>
      </p:sp>
    </p:spTree>
    <p:extLst>
      <p:ext uri="{BB962C8B-B14F-4D97-AF65-F5344CB8AC3E}">
        <p14:creationId xmlns:p14="http://schemas.microsoft.com/office/powerpoint/2010/main" val="235478368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C94069B-BE47-4D6A-BE04-171C9937F3D9}" type="datetimeFigureOut">
              <a:rPr lang="en-US" smtClean="0"/>
              <a:pPr/>
              <a:t>26/08/2016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2EA69A7-32D7-4D29-B7A5-97DBDA879705}" type="slidenum">
              <a:rPr lang="en-US" smtClean="0"/>
              <a:pPr/>
              <a:t>‹#›</a:t>
            </a:fld>
            <a:endParaRPr lang="en-US"/>
          </a:p>
        </p:txBody>
      </p:sp>
    </p:spTree>
    <p:extLst>
      <p:ext uri="{BB962C8B-B14F-4D97-AF65-F5344CB8AC3E}">
        <p14:creationId xmlns:p14="http://schemas.microsoft.com/office/powerpoint/2010/main" val="351338724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C94069B-BE47-4D6A-BE04-171C9937F3D9}" type="datetimeFigureOut">
              <a:rPr lang="en-US" smtClean="0"/>
              <a:pPr/>
              <a:t>26/08/2016</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2EA69A7-32D7-4D29-B7A5-97DBDA879705}" type="slidenum">
              <a:rPr lang="en-US" smtClean="0"/>
              <a:pPr/>
              <a:t>‹#›</a:t>
            </a:fld>
            <a:endParaRPr lang="en-US"/>
          </a:p>
        </p:txBody>
      </p:sp>
    </p:spTree>
    <p:extLst>
      <p:ext uri="{BB962C8B-B14F-4D97-AF65-F5344CB8AC3E}">
        <p14:creationId xmlns:p14="http://schemas.microsoft.com/office/powerpoint/2010/main" val="219333276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6.xml"/><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7.xml"/><Relationship Id="rId1" Type="http://schemas.openxmlformats.org/officeDocument/2006/relationships/slideLayout" Target="../slideLayouts/slideLayout1.xml"/><Relationship Id="rId4" Type="http://schemas.openxmlformats.org/officeDocument/2006/relationships/image" Target="../media/image5.png"/></Relationships>
</file>

<file path=ppt/slides/_rels/slide1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0" y="2362200"/>
            <a:ext cx="9144000" cy="2971800"/>
          </a:xfrm>
        </p:spPr>
        <p:txBody>
          <a:bodyPr>
            <a:normAutofit fontScale="92500" lnSpcReduction="20000"/>
          </a:bodyPr>
          <a:lstStyle/>
          <a:p>
            <a:pPr marL="273050" lvl="0" indent="-273050" eaLnBrk="0" fontAlgn="base" hangingPunct="0">
              <a:spcAft>
                <a:spcPct val="0"/>
              </a:spcAft>
              <a:buClr>
                <a:schemeClr val="accent1"/>
              </a:buClr>
              <a:buSzPct val="100000"/>
              <a:defRPr/>
            </a:pPr>
            <a:r>
              <a:rPr lang="en-US" sz="4000" b="1" i="1" dirty="0" smtClean="0">
                <a:solidFill>
                  <a:schemeClr val="tx1"/>
                </a:solidFill>
                <a:latin typeface="+mj-lt"/>
              </a:rPr>
              <a:t>GPNM Overview of Progress</a:t>
            </a:r>
          </a:p>
          <a:p>
            <a:pPr marL="273050" lvl="0" indent="-273050" eaLnBrk="0" fontAlgn="base" hangingPunct="0">
              <a:spcAft>
                <a:spcPct val="0"/>
              </a:spcAft>
              <a:buClr>
                <a:schemeClr val="accent1"/>
              </a:buClr>
              <a:buSzPct val="100000"/>
              <a:defRPr/>
            </a:pPr>
            <a:r>
              <a:rPr lang="en-US" sz="4000" b="1" i="1" dirty="0" smtClean="0">
                <a:solidFill>
                  <a:schemeClr val="tx1"/>
                </a:solidFill>
                <a:latin typeface="+mj-lt"/>
              </a:rPr>
              <a:t>2013-14</a:t>
            </a:r>
          </a:p>
          <a:p>
            <a:pPr marL="273050" lvl="0" indent="-273050" eaLnBrk="0" fontAlgn="base" hangingPunct="0">
              <a:spcAft>
                <a:spcPct val="0"/>
              </a:spcAft>
              <a:buClr>
                <a:schemeClr val="accent1"/>
              </a:buClr>
              <a:buSzPct val="100000"/>
              <a:defRPr/>
            </a:pPr>
            <a:endParaRPr lang="en-US" sz="2800" b="1" i="1" dirty="0" smtClean="0">
              <a:solidFill>
                <a:schemeClr val="tx1"/>
              </a:solidFill>
              <a:latin typeface="+mj-lt"/>
            </a:endParaRPr>
          </a:p>
          <a:p>
            <a:pPr marL="273050" lvl="0" indent="-273050" eaLnBrk="0" fontAlgn="base" hangingPunct="0">
              <a:spcAft>
                <a:spcPct val="0"/>
              </a:spcAft>
              <a:buClr>
                <a:schemeClr val="accent1"/>
              </a:buClr>
              <a:buSzPct val="100000"/>
              <a:defRPr/>
            </a:pPr>
            <a:r>
              <a:rPr lang="en-US" sz="2800" b="1" i="1" dirty="0" smtClean="0">
                <a:solidFill>
                  <a:schemeClr val="tx1"/>
                </a:solidFill>
                <a:latin typeface="+mj-lt"/>
              </a:rPr>
              <a:t>Presented by: </a:t>
            </a:r>
          </a:p>
          <a:p>
            <a:pPr marL="273050" lvl="0" indent="-273050" eaLnBrk="0" fontAlgn="base" hangingPunct="0">
              <a:spcAft>
                <a:spcPct val="0"/>
              </a:spcAft>
              <a:buClr>
                <a:schemeClr val="accent1"/>
              </a:buClr>
              <a:buSzPct val="100000"/>
              <a:defRPr/>
            </a:pPr>
            <a:r>
              <a:rPr lang="en-US" b="1" dirty="0" smtClean="0">
                <a:solidFill>
                  <a:schemeClr val="tx1"/>
                </a:solidFill>
                <a:latin typeface="+mj-lt"/>
              </a:rPr>
              <a:t>Vincent Sweeney</a:t>
            </a:r>
          </a:p>
          <a:p>
            <a:pPr marL="273050" indent="-273050" eaLnBrk="0" hangingPunct="0">
              <a:buClr>
                <a:schemeClr val="accent1"/>
              </a:buClr>
              <a:buSzPct val="100000"/>
              <a:defRPr/>
            </a:pPr>
            <a:r>
              <a:rPr lang="en-US" b="1" dirty="0" smtClean="0">
                <a:solidFill>
                  <a:schemeClr val="tx1"/>
                </a:solidFill>
                <a:latin typeface="+mj-lt"/>
              </a:rPr>
              <a:t>Coordinator, GPA</a:t>
            </a:r>
          </a:p>
        </p:txBody>
      </p:sp>
      <p:pic>
        <p:nvPicPr>
          <p:cNvPr id="4"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76200"/>
            <a:ext cx="9144000" cy="24384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038600" y="5410200"/>
            <a:ext cx="1066800" cy="12519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5637161" cy="6096000"/>
          </a:xfrm>
          <a:prstGeom prst="rect">
            <a:avLst/>
          </a:prstGeom>
        </p:spPr>
      </p:pic>
      <p:pic>
        <p:nvPicPr>
          <p:cNvPr id="3074"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763165" y="1371600"/>
            <a:ext cx="4351423" cy="53840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712241238"/>
      </p:ext>
    </p:extLst>
  </p:cSld>
  <p:clrMapOvr>
    <a:masterClrMapping/>
  </p:clrMapOvr>
  <p:transition spd="slow"/>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242" name="Content Placeholder 4"/>
          <p:cNvSpPr txBox="1">
            <a:spLocks/>
          </p:cNvSpPr>
          <p:nvPr/>
        </p:nvSpPr>
        <p:spPr bwMode="auto">
          <a:xfrm>
            <a:off x="571500" y="2286000"/>
            <a:ext cx="8115300" cy="3611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lgn="ctr" eaLnBrk="1" hangingPunct="1">
              <a:spcBef>
                <a:spcPct val="20000"/>
              </a:spcBef>
              <a:buFont typeface="Arial" charset="0"/>
              <a:buNone/>
            </a:pPr>
            <a:endParaRPr lang="en-GB" sz="2200">
              <a:solidFill>
                <a:srgbClr val="898989"/>
              </a:solidFill>
              <a:latin typeface="Calibri" pitchFamily="34" charset="0"/>
            </a:endParaRPr>
          </a:p>
        </p:txBody>
      </p:sp>
      <p:sp>
        <p:nvSpPr>
          <p:cNvPr id="16" name="TextBox 9"/>
          <p:cNvSpPr txBox="1">
            <a:spLocks noChangeArrowheads="1"/>
          </p:cNvSpPr>
          <p:nvPr/>
        </p:nvSpPr>
        <p:spPr bwMode="auto">
          <a:xfrm>
            <a:off x="0" y="2363788"/>
            <a:ext cx="9144000" cy="4524315"/>
          </a:xfrm>
          <a:prstGeom prst="rect">
            <a:avLst/>
          </a:prstGeom>
          <a:noFill/>
          <a:ln w="9525">
            <a:noFill/>
            <a:miter lim="800000"/>
            <a:headEnd/>
            <a:tailEnd/>
          </a:ln>
        </p:spPr>
        <p:txBody>
          <a:bodyPr>
            <a:spAutoFit/>
          </a:bodyPr>
          <a:lstStyle/>
          <a:p>
            <a:pPr fontAlgn="auto">
              <a:spcBef>
                <a:spcPts val="0"/>
              </a:spcBef>
              <a:spcAft>
                <a:spcPts val="0"/>
              </a:spcAft>
              <a:defRPr/>
            </a:pPr>
            <a:r>
              <a:rPr lang="en-US" sz="2400" b="1" dirty="0" smtClean="0">
                <a:solidFill>
                  <a:prstClr val="black"/>
                </a:solidFill>
                <a:latin typeface="Calibri" pitchFamily="34" charset="0"/>
              </a:rPr>
              <a:t>GPNM Outreach - The GPA hired a Communications Consultant, which resulted in the following products:</a:t>
            </a:r>
            <a:endParaRPr lang="en-US" sz="2400" b="1" dirty="0">
              <a:solidFill>
                <a:prstClr val="black"/>
              </a:solidFill>
              <a:latin typeface="Calibri" pitchFamily="34" charset="0"/>
            </a:endParaRPr>
          </a:p>
          <a:p>
            <a:pPr fontAlgn="auto">
              <a:spcBef>
                <a:spcPts val="0"/>
              </a:spcBef>
              <a:spcAft>
                <a:spcPts val="0"/>
              </a:spcAft>
              <a:defRPr/>
            </a:pPr>
            <a:endParaRPr lang="en-US" sz="2400" b="1" dirty="0">
              <a:solidFill>
                <a:prstClr val="black"/>
              </a:solidFill>
              <a:latin typeface="Calibri" pitchFamily="34" charset="0"/>
            </a:endParaRPr>
          </a:p>
          <a:p>
            <a:pPr marL="342900" indent="-342900" fontAlgn="auto">
              <a:spcBef>
                <a:spcPts val="0"/>
              </a:spcBef>
              <a:spcAft>
                <a:spcPts val="0"/>
              </a:spcAft>
              <a:buFont typeface="Arial" pitchFamily="34" charset="0"/>
              <a:buChar char="•"/>
              <a:defRPr/>
            </a:pPr>
            <a:r>
              <a:rPr lang="en-US" sz="2400" b="1" dirty="0" smtClean="0">
                <a:solidFill>
                  <a:prstClr val="black"/>
                </a:solidFill>
                <a:latin typeface="Calibri" pitchFamily="34" charset="0"/>
              </a:rPr>
              <a:t>GPNM draft Communications Strategy</a:t>
            </a:r>
            <a:endParaRPr lang="en-US" sz="2400" b="1" dirty="0">
              <a:solidFill>
                <a:prstClr val="black"/>
              </a:solidFill>
              <a:latin typeface="Calibri" pitchFamily="34" charset="0"/>
            </a:endParaRPr>
          </a:p>
          <a:p>
            <a:pPr marL="342900" indent="-342900" fontAlgn="auto">
              <a:spcBef>
                <a:spcPts val="0"/>
              </a:spcBef>
              <a:spcAft>
                <a:spcPts val="0"/>
              </a:spcAft>
              <a:buFont typeface="Arial" pitchFamily="34" charset="0"/>
              <a:buChar char="•"/>
              <a:defRPr/>
            </a:pPr>
            <a:r>
              <a:rPr lang="en-US" sz="2400" b="1" dirty="0" smtClean="0">
                <a:solidFill>
                  <a:prstClr val="black"/>
                </a:solidFill>
                <a:latin typeface="Calibri" pitchFamily="34" charset="0"/>
              </a:rPr>
              <a:t>New GPA website with GPNM pages</a:t>
            </a:r>
            <a:endParaRPr lang="en-US" sz="2400" b="1" dirty="0">
              <a:solidFill>
                <a:prstClr val="black"/>
              </a:solidFill>
              <a:latin typeface="Calibri" pitchFamily="34" charset="0"/>
            </a:endParaRPr>
          </a:p>
          <a:p>
            <a:pPr marL="342900" indent="-342900" fontAlgn="auto">
              <a:spcBef>
                <a:spcPts val="0"/>
              </a:spcBef>
              <a:spcAft>
                <a:spcPts val="0"/>
              </a:spcAft>
              <a:buFont typeface="Arial" pitchFamily="34" charset="0"/>
              <a:buChar char="•"/>
              <a:defRPr/>
            </a:pPr>
            <a:r>
              <a:rPr lang="en-US" sz="2400" b="1" dirty="0" smtClean="0">
                <a:solidFill>
                  <a:prstClr val="black"/>
                </a:solidFill>
                <a:latin typeface="Calibri" pitchFamily="34" charset="0"/>
              </a:rPr>
              <a:t>Revised GPNM logo recommendations</a:t>
            </a:r>
          </a:p>
          <a:p>
            <a:pPr marL="342900" indent="-342900" fontAlgn="auto">
              <a:spcBef>
                <a:spcPts val="0"/>
              </a:spcBef>
              <a:spcAft>
                <a:spcPts val="0"/>
              </a:spcAft>
              <a:buFont typeface="Arial" pitchFamily="34" charset="0"/>
              <a:buChar char="•"/>
              <a:defRPr/>
            </a:pPr>
            <a:r>
              <a:rPr lang="en-US" sz="2400" b="1" dirty="0" smtClean="0">
                <a:solidFill>
                  <a:prstClr val="black"/>
                </a:solidFill>
                <a:latin typeface="Calibri" pitchFamily="34" charset="0"/>
              </a:rPr>
              <a:t>Updated GPNM Fact Sheet</a:t>
            </a:r>
            <a:endParaRPr lang="en-US" sz="2400" b="1" dirty="0">
              <a:solidFill>
                <a:prstClr val="black"/>
              </a:solidFill>
              <a:latin typeface="Calibri" pitchFamily="34" charset="0"/>
            </a:endParaRPr>
          </a:p>
          <a:p>
            <a:pPr marL="342900" indent="-342900" fontAlgn="auto">
              <a:spcBef>
                <a:spcPts val="0"/>
              </a:spcBef>
              <a:spcAft>
                <a:spcPts val="0"/>
              </a:spcAft>
              <a:buFont typeface="Arial" pitchFamily="34" charset="0"/>
              <a:buChar char="•"/>
              <a:defRPr/>
            </a:pPr>
            <a:r>
              <a:rPr lang="en-US" sz="2400" b="1" dirty="0" smtClean="0">
                <a:solidFill>
                  <a:prstClr val="black"/>
                </a:solidFill>
                <a:latin typeface="Calibri" pitchFamily="34" charset="0"/>
              </a:rPr>
              <a:t>Web articles highlighting nutrient issues</a:t>
            </a:r>
          </a:p>
          <a:p>
            <a:pPr marL="342900" indent="-342900" fontAlgn="auto">
              <a:spcBef>
                <a:spcPts val="0"/>
              </a:spcBef>
              <a:spcAft>
                <a:spcPts val="0"/>
              </a:spcAft>
              <a:buFont typeface="Arial" pitchFamily="34" charset="0"/>
              <a:buChar char="•"/>
              <a:defRPr/>
            </a:pPr>
            <a:r>
              <a:rPr lang="en-US" sz="2400" b="1" dirty="0" smtClean="0">
                <a:solidFill>
                  <a:prstClr val="black"/>
                </a:solidFill>
                <a:latin typeface="Calibri" pitchFamily="34" charset="0"/>
              </a:rPr>
              <a:t>Guest editorial on UNEP Home page</a:t>
            </a:r>
            <a:endParaRPr lang="en-US" sz="2400" b="1" dirty="0">
              <a:solidFill>
                <a:prstClr val="black"/>
              </a:solidFill>
              <a:latin typeface="Calibri" pitchFamily="34" charset="0"/>
            </a:endParaRPr>
          </a:p>
          <a:p>
            <a:pPr marL="342900" indent="-342900" fontAlgn="auto">
              <a:spcBef>
                <a:spcPts val="0"/>
              </a:spcBef>
              <a:spcAft>
                <a:spcPts val="0"/>
              </a:spcAft>
              <a:buFont typeface="Arial" pitchFamily="34" charset="0"/>
              <a:buChar char="•"/>
              <a:defRPr/>
            </a:pPr>
            <a:r>
              <a:rPr lang="en-US" sz="2400" b="1" dirty="0" smtClean="0">
                <a:solidFill>
                  <a:prstClr val="black"/>
                </a:solidFill>
                <a:latin typeface="Calibri" pitchFamily="34" charset="0"/>
              </a:rPr>
              <a:t>Tweets</a:t>
            </a:r>
            <a:endParaRPr lang="en-US" sz="2400" b="1" dirty="0">
              <a:solidFill>
                <a:prstClr val="black"/>
              </a:solidFill>
              <a:latin typeface="Calibri" pitchFamily="34" charset="0"/>
            </a:endParaRPr>
          </a:p>
          <a:p>
            <a:pPr fontAlgn="auto">
              <a:spcBef>
                <a:spcPts val="0"/>
              </a:spcBef>
              <a:spcAft>
                <a:spcPts val="0"/>
              </a:spcAft>
              <a:defRPr/>
            </a:pPr>
            <a:r>
              <a:rPr lang="en-US" sz="2400" b="1" u="sng" dirty="0" smtClean="0">
                <a:solidFill>
                  <a:prstClr val="black"/>
                </a:solidFill>
                <a:latin typeface="Calibri" pitchFamily="34" charset="0"/>
              </a:rPr>
              <a:t>Jim Toomey “Nutrient Runoff” video won Blue Ocean Film Festival award</a:t>
            </a:r>
          </a:p>
        </p:txBody>
      </p:sp>
      <p:pic>
        <p:nvPicPr>
          <p:cNvPr id="13824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76200"/>
            <a:ext cx="9144000" cy="24384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777415" y="3489158"/>
            <a:ext cx="3366586" cy="22258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515369677"/>
      </p:ext>
    </p:extLst>
  </p:cSld>
  <p:clrMapOvr>
    <a:masterClrMapping/>
  </p:clrMapOvr>
  <p:transition spd="med">
    <p:fad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extBox 3"/>
          <p:cNvSpPr txBox="1">
            <a:spLocks noChangeArrowheads="1"/>
          </p:cNvSpPr>
          <p:nvPr/>
        </p:nvSpPr>
        <p:spPr bwMode="auto">
          <a:xfrm>
            <a:off x="0" y="308666"/>
            <a:ext cx="9144000" cy="3877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Tahoma" pitchFamily="34" charset="0"/>
                <a:cs typeface="Arial" charset="0"/>
              </a:defRPr>
            </a:lvl1pPr>
            <a:lvl2pPr marL="742950" indent="-285750" eaLnBrk="0" hangingPunct="0">
              <a:defRPr>
                <a:solidFill>
                  <a:schemeClr val="tx1"/>
                </a:solidFill>
                <a:latin typeface="Tahoma" pitchFamily="34" charset="0"/>
                <a:cs typeface="Arial" charset="0"/>
              </a:defRPr>
            </a:lvl2pPr>
            <a:lvl3pPr marL="1143000" indent="-228600" eaLnBrk="0" hangingPunct="0">
              <a:defRPr>
                <a:solidFill>
                  <a:schemeClr val="tx1"/>
                </a:solidFill>
                <a:latin typeface="Tahoma" pitchFamily="34" charset="0"/>
                <a:cs typeface="Arial" charset="0"/>
              </a:defRPr>
            </a:lvl3pPr>
            <a:lvl4pPr marL="1600200" indent="-228600" eaLnBrk="0" hangingPunct="0">
              <a:defRPr>
                <a:solidFill>
                  <a:schemeClr val="tx1"/>
                </a:solidFill>
                <a:latin typeface="Tahoma" pitchFamily="34" charset="0"/>
                <a:cs typeface="Arial" charset="0"/>
              </a:defRPr>
            </a:lvl4pPr>
            <a:lvl5pPr marL="2057400" indent="-228600" eaLnBrk="0" hangingPunct="0">
              <a:defRPr>
                <a:solidFill>
                  <a:schemeClr val="tx1"/>
                </a:solidFill>
                <a:latin typeface="Tahoma" pitchFamily="34" charset="0"/>
                <a:cs typeface="Arial" charset="0"/>
              </a:defRPr>
            </a:lvl5pPr>
            <a:lvl6pPr marL="2514600" indent="-228600" eaLnBrk="0" fontAlgn="base" hangingPunct="0">
              <a:spcBef>
                <a:spcPct val="0"/>
              </a:spcBef>
              <a:spcAft>
                <a:spcPct val="0"/>
              </a:spcAft>
              <a:defRPr>
                <a:solidFill>
                  <a:schemeClr val="tx1"/>
                </a:solidFill>
                <a:latin typeface="Tahoma" pitchFamily="34" charset="0"/>
                <a:cs typeface="Arial" charset="0"/>
              </a:defRPr>
            </a:lvl6pPr>
            <a:lvl7pPr marL="2971800" indent="-228600" eaLnBrk="0" fontAlgn="base" hangingPunct="0">
              <a:spcBef>
                <a:spcPct val="0"/>
              </a:spcBef>
              <a:spcAft>
                <a:spcPct val="0"/>
              </a:spcAft>
              <a:defRPr>
                <a:solidFill>
                  <a:schemeClr val="tx1"/>
                </a:solidFill>
                <a:latin typeface="Tahoma" pitchFamily="34" charset="0"/>
                <a:cs typeface="Arial" charset="0"/>
              </a:defRPr>
            </a:lvl7pPr>
            <a:lvl8pPr marL="3429000" indent="-228600" eaLnBrk="0" fontAlgn="base" hangingPunct="0">
              <a:spcBef>
                <a:spcPct val="0"/>
              </a:spcBef>
              <a:spcAft>
                <a:spcPct val="0"/>
              </a:spcAft>
              <a:defRPr>
                <a:solidFill>
                  <a:schemeClr val="tx1"/>
                </a:solidFill>
                <a:latin typeface="Tahoma" pitchFamily="34" charset="0"/>
                <a:cs typeface="Arial" charset="0"/>
              </a:defRPr>
            </a:lvl8pPr>
            <a:lvl9pPr marL="3886200" indent="-228600" eaLnBrk="0" fontAlgn="base" hangingPunct="0">
              <a:spcBef>
                <a:spcPct val="0"/>
              </a:spcBef>
              <a:spcAft>
                <a:spcPct val="0"/>
              </a:spcAft>
              <a:defRPr>
                <a:solidFill>
                  <a:schemeClr val="tx1"/>
                </a:solidFill>
                <a:latin typeface="Tahoma" pitchFamily="34" charset="0"/>
                <a:cs typeface="Arial" charset="0"/>
              </a:defRPr>
            </a:lvl9pPr>
          </a:lstStyle>
          <a:p>
            <a:pPr algn="ctr" eaLnBrk="1" hangingPunct="1">
              <a:lnSpc>
                <a:spcPct val="80000"/>
              </a:lnSpc>
            </a:pPr>
            <a:r>
              <a:rPr lang="en-GB" sz="2400" b="1" dirty="0" smtClean="0">
                <a:latin typeface="Arial" charset="0"/>
              </a:rPr>
              <a:t>GPNM Logos!!</a:t>
            </a:r>
            <a:endParaRPr lang="en-US" b="1" dirty="0"/>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71525" y="908886"/>
            <a:ext cx="7600950" cy="5953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969006783"/>
      </p:ext>
    </p:extLst>
  </p:cSld>
  <p:clrMapOvr>
    <a:masterClrMapping/>
  </p:clrMapOvr>
  <p:transition spd="slow"/>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p:cNvSpPr txBox="1">
            <a:spLocks/>
          </p:cNvSpPr>
          <p:nvPr/>
        </p:nvSpPr>
        <p:spPr>
          <a:xfrm>
            <a:off x="76200" y="2514600"/>
            <a:ext cx="9067799" cy="4191000"/>
          </a:xfrm>
          <a:prstGeom prst="rect">
            <a:avLst/>
          </a:prstGeom>
        </p:spPr>
        <p:txBody>
          <a:bodyPr vert="horz" lIns="91440" tIns="45720" rIns="91440" bIns="45720" rtlCol="0">
            <a:noAutofit/>
          </a:bodyPr>
          <a:lstStyle/>
          <a:p>
            <a:pPr marL="273050" lvl="0" indent="-273050" eaLnBrk="0" hangingPunct="0">
              <a:spcBef>
                <a:spcPts val="576"/>
              </a:spcBef>
              <a:buClr>
                <a:srgbClr val="31B6FD"/>
              </a:buClr>
              <a:buSzPct val="100000"/>
            </a:pPr>
            <a:r>
              <a:rPr lang="en-US" sz="2400" b="1" dirty="0" smtClean="0"/>
              <a:t>GEF Project development &amp; implementation</a:t>
            </a:r>
            <a:endParaRPr lang="en-US" sz="2400" b="1" dirty="0" smtClean="0">
              <a:latin typeface="+mj-lt"/>
            </a:endParaRPr>
          </a:p>
          <a:p>
            <a:pPr marL="273050" lvl="0" indent="-273050" eaLnBrk="0" hangingPunct="0">
              <a:spcBef>
                <a:spcPts val="576"/>
              </a:spcBef>
              <a:buClr>
                <a:srgbClr val="31B6FD"/>
              </a:buClr>
              <a:buSzPct val="100000"/>
            </a:pPr>
            <a:endParaRPr lang="en-US" sz="800" dirty="0" smtClean="0">
              <a:latin typeface="+mj-lt"/>
            </a:endParaRPr>
          </a:p>
          <a:p>
            <a:pPr marL="273050" lvl="0" indent="-273050" eaLnBrk="0" hangingPunct="0">
              <a:spcBef>
                <a:spcPts val="576"/>
              </a:spcBef>
              <a:buClr>
                <a:srgbClr val="31B6FD"/>
              </a:buClr>
              <a:buSzPct val="100000"/>
            </a:pPr>
            <a:r>
              <a:rPr lang="en-US" sz="2000" dirty="0" smtClean="0">
                <a:latin typeface="+mj-lt"/>
              </a:rPr>
              <a:t>Global Nutrient Cycle project:</a:t>
            </a:r>
          </a:p>
          <a:p>
            <a:pPr marL="730250" lvl="1" indent="-273050" eaLnBrk="0" hangingPunct="0">
              <a:buSzPct val="100000"/>
              <a:buFont typeface="Arial" pitchFamily="34" charset="0"/>
              <a:buChar char="•"/>
            </a:pPr>
            <a:r>
              <a:rPr lang="en-US" sz="2000" dirty="0" smtClean="0">
                <a:latin typeface="+mj-lt"/>
              </a:rPr>
              <a:t>Quantitative </a:t>
            </a:r>
            <a:r>
              <a:rPr lang="en-US" sz="2000" dirty="0" err="1">
                <a:latin typeface="+mj-lt"/>
              </a:rPr>
              <a:t>modelling</a:t>
            </a:r>
            <a:r>
              <a:rPr lang="en-US" sz="2000" dirty="0">
                <a:latin typeface="+mj-lt"/>
              </a:rPr>
              <a:t> </a:t>
            </a:r>
            <a:r>
              <a:rPr lang="en-US" sz="2000" dirty="0" smtClean="0">
                <a:latin typeface="+mj-lt"/>
              </a:rPr>
              <a:t>approaches</a:t>
            </a:r>
          </a:p>
          <a:p>
            <a:pPr marL="730250" lvl="1" indent="-273050" eaLnBrk="0" hangingPunct="0">
              <a:buSzPct val="100000"/>
              <a:buFont typeface="Arial" pitchFamily="34" charset="0"/>
              <a:buChar char="•"/>
            </a:pPr>
            <a:r>
              <a:rPr lang="en-US" sz="2000" dirty="0">
                <a:latin typeface="+mj-lt"/>
              </a:rPr>
              <a:t>Policy Tool Box </a:t>
            </a:r>
            <a:endParaRPr lang="en-US" sz="2000" dirty="0" smtClean="0">
              <a:latin typeface="+mj-lt"/>
            </a:endParaRPr>
          </a:p>
          <a:p>
            <a:pPr marL="730250" lvl="1" indent="-273050" eaLnBrk="0" hangingPunct="0">
              <a:buSzPct val="100000"/>
              <a:buFont typeface="Arial" pitchFamily="34" charset="0"/>
              <a:buChar char="•"/>
            </a:pPr>
            <a:r>
              <a:rPr lang="en-US" sz="2000" dirty="0" smtClean="0">
                <a:latin typeface="+mj-lt"/>
              </a:rPr>
              <a:t>Pilot testing/application of </a:t>
            </a:r>
            <a:r>
              <a:rPr lang="en-US" sz="2000" dirty="0" err="1" smtClean="0">
                <a:latin typeface="+mj-lt"/>
              </a:rPr>
              <a:t>modelling</a:t>
            </a:r>
            <a:r>
              <a:rPr lang="en-US" sz="2000" dirty="0" smtClean="0">
                <a:latin typeface="+mj-lt"/>
              </a:rPr>
              <a:t> for nutrient reduction (Manila Bay, Philippines)</a:t>
            </a:r>
          </a:p>
          <a:p>
            <a:pPr marL="730250" lvl="1" indent="-273050" eaLnBrk="0" hangingPunct="0">
              <a:buSzPct val="100000"/>
              <a:buFont typeface="Arial" pitchFamily="34" charset="0"/>
              <a:buChar char="•"/>
            </a:pPr>
            <a:r>
              <a:rPr lang="en-US" sz="2000" dirty="0" smtClean="0">
                <a:latin typeface="+mj-lt"/>
              </a:rPr>
              <a:t>Support GPNM</a:t>
            </a:r>
          </a:p>
          <a:p>
            <a:pPr marL="273050" lvl="0" indent="-273050" eaLnBrk="0" hangingPunct="0">
              <a:spcBef>
                <a:spcPts val="576"/>
              </a:spcBef>
              <a:buClr>
                <a:srgbClr val="31B6FD"/>
              </a:buClr>
              <a:buSzPct val="100000"/>
            </a:pPr>
            <a:r>
              <a:rPr lang="en-US" sz="2000" dirty="0" smtClean="0">
                <a:latin typeface="+mj-lt"/>
              </a:rPr>
              <a:t>INMS project:</a:t>
            </a:r>
          </a:p>
          <a:p>
            <a:pPr marL="730250" lvl="1" indent="-273050" eaLnBrk="0" hangingPunct="0">
              <a:buSzPct val="100000"/>
              <a:buFont typeface="Arial" pitchFamily="34" charset="0"/>
              <a:buChar char="•"/>
            </a:pPr>
            <a:r>
              <a:rPr lang="en-US" sz="2000" dirty="0" smtClean="0"/>
              <a:t>Concept approved by GEF</a:t>
            </a:r>
          </a:p>
          <a:p>
            <a:pPr marL="730250" lvl="1" indent="-273050" eaLnBrk="0" hangingPunct="0">
              <a:buSzPct val="100000"/>
              <a:buFont typeface="Arial" pitchFamily="34" charset="0"/>
              <a:buChar char="•"/>
            </a:pPr>
            <a:r>
              <a:rPr kumimoji="0" lang="en-US" sz="2000" b="0" i="0" u="none" strike="noStrike" kern="1200" cap="none" spc="0" normalizeH="0" baseline="0" noProof="0" dirty="0" smtClean="0">
                <a:ln>
                  <a:noFill/>
                </a:ln>
                <a:effectLst/>
                <a:uLnTx/>
                <a:uFillTx/>
                <a:latin typeface="+mj-lt"/>
              </a:rPr>
              <a:t>Grant of $6M expected</a:t>
            </a:r>
          </a:p>
          <a:p>
            <a:pPr marL="730250" lvl="1" indent="-273050" eaLnBrk="0" hangingPunct="0">
              <a:buSzPct val="100000"/>
              <a:buFont typeface="Arial" pitchFamily="34" charset="0"/>
              <a:buChar char="•"/>
            </a:pPr>
            <a:r>
              <a:rPr lang="en-US" sz="2000" dirty="0" smtClean="0">
                <a:latin typeface="+mj-lt"/>
              </a:rPr>
              <a:t>Project Preparation Grant of $150K</a:t>
            </a:r>
          </a:p>
          <a:p>
            <a:pPr marL="730250" lvl="1" indent="-273050" eaLnBrk="0" hangingPunct="0">
              <a:buSzPct val="100000"/>
              <a:buFont typeface="Arial" pitchFamily="34" charset="0"/>
              <a:buChar char="•"/>
            </a:pPr>
            <a:r>
              <a:rPr kumimoji="0" lang="en-US" sz="2000" b="0" i="0" u="none" strike="noStrike" kern="1200" cap="none" spc="0" normalizeH="0" baseline="0" noProof="0" dirty="0" smtClean="0">
                <a:ln>
                  <a:noFill/>
                </a:ln>
                <a:effectLst/>
                <a:uLnTx/>
                <a:uFillTx/>
                <a:latin typeface="+mj-lt"/>
              </a:rPr>
              <a:t>Over $35M in co-financing through GPNM</a:t>
            </a:r>
            <a:r>
              <a:rPr kumimoji="0" lang="en-US" sz="2000" b="0" i="0" u="none" strike="noStrike" kern="1200" cap="none" spc="0" normalizeH="0" noProof="0" dirty="0" smtClean="0">
                <a:ln>
                  <a:noFill/>
                </a:ln>
                <a:effectLst/>
                <a:uLnTx/>
                <a:uFillTx/>
                <a:latin typeface="+mj-lt"/>
              </a:rPr>
              <a:t> network</a:t>
            </a:r>
            <a:endParaRPr kumimoji="0" lang="en-US" sz="2000" b="0" i="0" u="none" strike="noStrike" kern="1200" cap="none" spc="0" normalizeH="0" baseline="0" noProof="0" dirty="0">
              <a:ln>
                <a:noFill/>
              </a:ln>
              <a:effectLst/>
              <a:uLnTx/>
              <a:uFillTx/>
              <a:latin typeface="+mj-lt"/>
            </a:endParaRPr>
          </a:p>
        </p:txBody>
      </p:sp>
      <p:pic>
        <p:nvPicPr>
          <p:cNvPr id="5"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76200"/>
            <a:ext cx="9144000" cy="24384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4"/>
          <p:cNvSpPr txBox="1">
            <a:spLocks/>
          </p:cNvSpPr>
          <p:nvPr/>
        </p:nvSpPr>
        <p:spPr>
          <a:xfrm>
            <a:off x="571500" y="2285999"/>
            <a:ext cx="8115300" cy="3611563"/>
          </a:xfrm>
          <a:prstGeom prst="rect">
            <a:avLst/>
          </a:prstGeom>
        </p:spPr>
        <p:txBody>
          <a:bodyPr vert="horz" lIns="91440" tIns="45720" rIns="91440" bIns="45720" rtlCol="0">
            <a:norm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buFont typeface="Arial" charset="0"/>
              <a:buNone/>
            </a:pPr>
            <a:endParaRPr lang="en-GB" sz="2200" dirty="0" smtClean="0"/>
          </a:p>
        </p:txBody>
      </p:sp>
      <p:sp>
        <p:nvSpPr>
          <p:cNvPr id="15" name="TextBox 9"/>
          <p:cNvSpPr txBox="1">
            <a:spLocks noChangeArrowheads="1"/>
          </p:cNvSpPr>
          <p:nvPr/>
        </p:nvSpPr>
        <p:spPr bwMode="auto">
          <a:xfrm>
            <a:off x="0" y="2568286"/>
            <a:ext cx="8991600" cy="3416320"/>
          </a:xfrm>
          <a:prstGeom prst="rect">
            <a:avLst/>
          </a:prstGeom>
          <a:noFill/>
          <a:ln w="9525">
            <a:noFill/>
            <a:miter lim="800000"/>
            <a:headEnd/>
            <a:tailEnd/>
          </a:ln>
        </p:spPr>
        <p:txBody>
          <a:bodyPr wrap="square">
            <a:spAutoFit/>
          </a:bodyPr>
          <a:lstStyle/>
          <a:p>
            <a:r>
              <a:rPr lang="en-US" sz="2400" b="1" dirty="0">
                <a:latin typeface="Calibri" pitchFamily="34" charset="0"/>
              </a:rPr>
              <a:t>GPNM Members’ </a:t>
            </a:r>
            <a:r>
              <a:rPr lang="en-US" sz="2400" b="1" dirty="0" smtClean="0">
                <a:latin typeface="Calibri" pitchFamily="34" charset="0"/>
              </a:rPr>
              <a:t>have contributed to </a:t>
            </a:r>
            <a:r>
              <a:rPr lang="en-US" sz="2400" b="1" dirty="0">
                <a:latin typeface="Calibri" pitchFamily="34" charset="0"/>
              </a:rPr>
              <a:t>the Post-2015 Sustainable Development </a:t>
            </a:r>
            <a:r>
              <a:rPr lang="en-US" sz="2400" b="1" dirty="0" smtClean="0">
                <a:latin typeface="Calibri" pitchFamily="34" charset="0"/>
              </a:rPr>
              <a:t>discussion, on a possible nutrient goal through </a:t>
            </a:r>
            <a:r>
              <a:rPr lang="en-US" sz="2400" b="1" dirty="0">
                <a:latin typeface="Calibri" pitchFamily="34" charset="0"/>
              </a:rPr>
              <a:t>various channels (</a:t>
            </a:r>
            <a:r>
              <a:rPr lang="en-US" sz="2400" b="1" dirty="0" err="1">
                <a:latin typeface="Calibri" pitchFamily="34" charset="0"/>
              </a:rPr>
              <a:t>s.a.</a:t>
            </a:r>
            <a:r>
              <a:rPr lang="en-US" sz="2400" b="1" dirty="0">
                <a:latin typeface="Calibri" pitchFamily="34" charset="0"/>
              </a:rPr>
              <a:t> </a:t>
            </a:r>
            <a:r>
              <a:rPr lang="en-US" sz="2400" b="1" dirty="0" smtClean="0">
                <a:latin typeface="Calibri" pitchFamily="34" charset="0"/>
              </a:rPr>
              <a:t>government), </a:t>
            </a:r>
            <a:r>
              <a:rPr lang="en-US" sz="2400" b="1" dirty="0">
                <a:latin typeface="Calibri" pitchFamily="34" charset="0"/>
              </a:rPr>
              <a:t>SDSN (IPNI, IFA, IFDC), INI, (through its work with the OECD) and CBD etc. This work has contributed to the ongoing debate at capitals and within the UN-system, which will eventually lead to a set of Goals negotiated by member countries.</a:t>
            </a:r>
          </a:p>
          <a:p>
            <a:endParaRPr lang="en-US" sz="2400" b="1" dirty="0">
              <a:latin typeface="Calibri" pitchFamily="34" charset="0"/>
            </a:endParaRPr>
          </a:p>
          <a:p>
            <a:r>
              <a:rPr lang="en-US" sz="2400" b="1" dirty="0">
                <a:latin typeface="Calibri" pitchFamily="34" charset="0"/>
              </a:rPr>
              <a:t>GPNM partners have </a:t>
            </a:r>
            <a:r>
              <a:rPr lang="en-US" sz="2400" b="1" dirty="0" smtClean="0">
                <a:latin typeface="Calibri" pitchFamily="34" charset="0"/>
              </a:rPr>
              <a:t>also contributed to </a:t>
            </a:r>
            <a:r>
              <a:rPr lang="en-US" sz="2400" b="1" dirty="0">
                <a:latin typeface="Calibri" pitchFamily="34" charset="0"/>
              </a:rPr>
              <a:t>production of policy briefs, information documents and cases </a:t>
            </a:r>
            <a:r>
              <a:rPr lang="en-US" sz="2400" b="1" dirty="0" smtClean="0">
                <a:latin typeface="Calibri" pitchFamily="34" charset="0"/>
              </a:rPr>
              <a:t>studies</a:t>
            </a:r>
            <a:endParaRPr lang="en-GB" sz="1600" dirty="0">
              <a:latin typeface="Calibri" pitchFamily="34" charset="0"/>
            </a:endParaRPr>
          </a:p>
        </p:txBody>
      </p:sp>
      <p:pic>
        <p:nvPicPr>
          <p:cNvPr id="9"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76200"/>
            <a:ext cx="9144000" cy="24384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6297270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p:cNvSpPr txBox="1">
            <a:spLocks/>
          </p:cNvSpPr>
          <p:nvPr/>
        </p:nvSpPr>
        <p:spPr>
          <a:xfrm>
            <a:off x="128337" y="2342147"/>
            <a:ext cx="8839200" cy="4191000"/>
          </a:xfrm>
          <a:prstGeom prst="rect">
            <a:avLst/>
          </a:prstGeom>
        </p:spPr>
        <p:txBody>
          <a:bodyPr vert="horz" lIns="91440" tIns="45720" rIns="91440" bIns="45720" rtlCol="0">
            <a:noAutofit/>
          </a:bodyPr>
          <a:lstStyle/>
          <a:p>
            <a:pPr marL="273050" lvl="0" indent="-273050" eaLnBrk="0" hangingPunct="0">
              <a:spcBef>
                <a:spcPts val="576"/>
              </a:spcBef>
              <a:buClr>
                <a:srgbClr val="31B6FD"/>
              </a:buClr>
              <a:buSzPct val="100000"/>
            </a:pPr>
            <a:r>
              <a:rPr lang="en-US" sz="2000" b="1" dirty="0">
                <a:latin typeface="+mj-lt"/>
              </a:rPr>
              <a:t>Way </a:t>
            </a:r>
            <a:r>
              <a:rPr lang="en-US" sz="2000" b="1" dirty="0" smtClean="0">
                <a:latin typeface="+mj-lt"/>
              </a:rPr>
              <a:t>forward - Outreach</a:t>
            </a:r>
            <a:r>
              <a:rPr lang="en-US" sz="2000" b="1" dirty="0">
                <a:latin typeface="+mj-lt"/>
              </a:rPr>
              <a:t>, advocacy and provision of technical services  </a:t>
            </a:r>
          </a:p>
          <a:p>
            <a:pPr lvl="1" eaLnBrk="0" hangingPunct="0">
              <a:spcBef>
                <a:spcPts val="576"/>
              </a:spcBef>
              <a:buSzPct val="100000"/>
            </a:pPr>
            <a:r>
              <a:rPr lang="en-US" sz="2200" dirty="0" smtClean="0">
                <a:latin typeface="+mj-lt"/>
              </a:rPr>
              <a:t>The </a:t>
            </a:r>
            <a:r>
              <a:rPr lang="en-US" sz="2200" dirty="0">
                <a:latin typeface="+mj-lt"/>
              </a:rPr>
              <a:t>GPNM will seek to </a:t>
            </a:r>
            <a:r>
              <a:rPr lang="en-US" sz="2200" dirty="0" smtClean="0">
                <a:latin typeface="+mj-lt"/>
              </a:rPr>
              <a:t>support members</a:t>
            </a:r>
            <a:r>
              <a:rPr lang="en-US" sz="2200" dirty="0">
                <a:latin typeface="+mj-lt"/>
              </a:rPr>
              <a:t>’ work, in </a:t>
            </a:r>
            <a:r>
              <a:rPr lang="en-US" sz="2200" dirty="0" smtClean="0">
                <a:latin typeface="+mj-lt"/>
              </a:rPr>
              <a:t>the following ways: </a:t>
            </a:r>
            <a:endParaRPr lang="en-US" sz="2200" dirty="0">
              <a:latin typeface="+mj-lt"/>
            </a:endParaRPr>
          </a:p>
          <a:p>
            <a:pPr marL="730250" lvl="1" indent="-273050" eaLnBrk="0" hangingPunct="0">
              <a:spcBef>
                <a:spcPts val="576"/>
              </a:spcBef>
              <a:buSzPct val="100000"/>
              <a:buFont typeface="Arial" pitchFamily="34" charset="0"/>
              <a:buChar char="•"/>
            </a:pPr>
            <a:r>
              <a:rPr lang="en-US" sz="2200" dirty="0" smtClean="0">
                <a:latin typeface="+mj-lt"/>
              </a:rPr>
              <a:t>Building </a:t>
            </a:r>
            <a:r>
              <a:rPr lang="en-US" sz="2200" dirty="0">
                <a:latin typeface="+mj-lt"/>
              </a:rPr>
              <a:t>knowledge through sharing of lessons learned </a:t>
            </a:r>
            <a:endParaRPr lang="en-US" sz="2200" dirty="0" smtClean="0">
              <a:latin typeface="+mj-lt"/>
            </a:endParaRPr>
          </a:p>
          <a:p>
            <a:pPr marL="730250" lvl="1" indent="-273050" eaLnBrk="0" hangingPunct="0">
              <a:spcBef>
                <a:spcPts val="576"/>
              </a:spcBef>
              <a:buSzPct val="100000"/>
              <a:buFont typeface="Arial" pitchFamily="34" charset="0"/>
              <a:buChar char="•"/>
            </a:pPr>
            <a:r>
              <a:rPr lang="en-US" sz="2200" dirty="0" smtClean="0">
                <a:latin typeface="+mj-lt"/>
              </a:rPr>
              <a:t>Creating </a:t>
            </a:r>
            <a:r>
              <a:rPr lang="en-US" sz="2200" dirty="0">
                <a:latin typeface="+mj-lt"/>
              </a:rPr>
              <a:t>a global base of knowledge on policy experience and ways to adapt that experience to specific national circumstances </a:t>
            </a:r>
          </a:p>
          <a:p>
            <a:pPr marL="730250" lvl="1" indent="-273050" eaLnBrk="0" hangingPunct="0">
              <a:spcBef>
                <a:spcPts val="576"/>
              </a:spcBef>
              <a:buSzPct val="100000"/>
              <a:buFont typeface="Arial" pitchFamily="34" charset="0"/>
              <a:buChar char="•"/>
            </a:pPr>
            <a:r>
              <a:rPr lang="en-US" sz="2200" dirty="0" smtClean="0">
                <a:latin typeface="+mj-lt"/>
              </a:rPr>
              <a:t>Promoting </a:t>
            </a:r>
            <a:r>
              <a:rPr lang="en-US" sz="2200" dirty="0">
                <a:latin typeface="+mj-lt"/>
              </a:rPr>
              <a:t>activities that raise awareness and disseminate information for improving capabilities of partners</a:t>
            </a:r>
          </a:p>
          <a:p>
            <a:pPr marL="730250" lvl="1" indent="-273050" eaLnBrk="0" hangingPunct="0">
              <a:spcBef>
                <a:spcPts val="576"/>
              </a:spcBef>
              <a:buSzPct val="100000"/>
              <a:buFont typeface="Arial" pitchFamily="34" charset="0"/>
              <a:buChar char="•"/>
            </a:pPr>
            <a:r>
              <a:rPr lang="en-US" sz="2200" dirty="0" smtClean="0">
                <a:latin typeface="+mj-lt"/>
              </a:rPr>
              <a:t>Facilitating </a:t>
            </a:r>
            <a:r>
              <a:rPr lang="en-US" sz="2200" dirty="0">
                <a:latin typeface="+mj-lt"/>
              </a:rPr>
              <a:t>development of new approaches and projects to complement governments’ efforts to reform/develop policy frameworks </a:t>
            </a:r>
            <a:endParaRPr lang="en-US" sz="2200" dirty="0" smtClean="0">
              <a:latin typeface="+mj-lt"/>
            </a:endParaRPr>
          </a:p>
          <a:p>
            <a:pPr marL="730250" lvl="1" indent="-273050" eaLnBrk="0" hangingPunct="0">
              <a:spcBef>
                <a:spcPts val="576"/>
              </a:spcBef>
              <a:buSzPct val="100000"/>
              <a:buFont typeface="Arial" pitchFamily="34" charset="0"/>
              <a:buChar char="•"/>
            </a:pPr>
            <a:r>
              <a:rPr lang="en-US" sz="2200" dirty="0" smtClean="0">
                <a:latin typeface="+mj-lt"/>
              </a:rPr>
              <a:t>Identifying </a:t>
            </a:r>
            <a:r>
              <a:rPr lang="en-US" sz="2200" dirty="0">
                <a:latin typeface="+mj-lt"/>
              </a:rPr>
              <a:t>key research needs that would fill gaps in knowledge </a:t>
            </a:r>
          </a:p>
          <a:p>
            <a:pPr marL="730250" lvl="1" indent="-273050" eaLnBrk="0" hangingPunct="0">
              <a:spcBef>
                <a:spcPts val="576"/>
              </a:spcBef>
              <a:buSzPct val="100000"/>
              <a:buFont typeface="Arial" pitchFamily="34" charset="0"/>
              <a:buChar char="•"/>
            </a:pPr>
            <a:r>
              <a:rPr lang="en-US" sz="2200" dirty="0" smtClean="0">
                <a:latin typeface="+mj-lt"/>
              </a:rPr>
              <a:t>Offering </a:t>
            </a:r>
            <a:r>
              <a:rPr lang="en-US" sz="2200" dirty="0">
                <a:latin typeface="+mj-lt"/>
              </a:rPr>
              <a:t>opportunities to develop networks among the members.</a:t>
            </a:r>
          </a:p>
        </p:txBody>
      </p:sp>
      <p:pic>
        <p:nvPicPr>
          <p:cNvPr id="5"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76200"/>
            <a:ext cx="9144000" cy="24384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p:cNvSpPr txBox="1">
            <a:spLocks/>
          </p:cNvSpPr>
          <p:nvPr/>
        </p:nvSpPr>
        <p:spPr>
          <a:xfrm>
            <a:off x="457200" y="2362200"/>
            <a:ext cx="8229600" cy="4267200"/>
          </a:xfrm>
          <a:prstGeom prst="rect">
            <a:avLst/>
          </a:prstGeom>
        </p:spPr>
        <p:txBody>
          <a:bodyPr vert="horz" lIns="91440" tIns="45720" rIns="91440" bIns="45720" rtlCol="0">
            <a:noAutofit/>
          </a:bodyPr>
          <a:lstStyle/>
          <a:p>
            <a:pPr marL="273050" lvl="0" indent="-273050" algn="ctr" eaLnBrk="0" hangingPunct="0">
              <a:spcBef>
                <a:spcPct val="20000"/>
              </a:spcBef>
              <a:buClr>
                <a:srgbClr val="31B6FD"/>
              </a:buClr>
              <a:buSzPct val="100000"/>
            </a:pPr>
            <a:r>
              <a:rPr lang="en-US" sz="2700" b="1" dirty="0" smtClean="0">
                <a:latin typeface="+mj-lt"/>
              </a:rPr>
              <a:t>Thank you!</a:t>
            </a:r>
          </a:p>
          <a:p>
            <a:pPr marL="273050" lvl="0" indent="-273050" algn="ctr" eaLnBrk="0" hangingPunct="0">
              <a:spcBef>
                <a:spcPct val="20000"/>
              </a:spcBef>
              <a:buClr>
                <a:srgbClr val="31B6FD"/>
              </a:buClr>
              <a:buSzPct val="100000"/>
            </a:pPr>
            <a:r>
              <a:rPr lang="en-US" sz="2700" b="1" dirty="0" smtClean="0">
                <a:latin typeface="+mj-lt"/>
              </a:rPr>
              <a:t>	Questions/Comments?</a:t>
            </a:r>
          </a:p>
          <a:p>
            <a:pPr marL="273050" lvl="0" indent="-273050" eaLnBrk="0" hangingPunct="0">
              <a:spcBef>
                <a:spcPct val="20000"/>
              </a:spcBef>
              <a:buClr>
                <a:srgbClr val="31B6FD"/>
              </a:buClr>
              <a:buSzPct val="100000"/>
            </a:pPr>
            <a:endParaRPr kumimoji="0" lang="en-US" sz="2000" b="0" i="0" u="none" strike="noStrike" kern="1200" cap="none" spc="0" normalizeH="0" baseline="0" noProof="0" dirty="0">
              <a:ln>
                <a:noFill/>
              </a:ln>
              <a:solidFill>
                <a:schemeClr val="tx1"/>
              </a:solidFill>
              <a:effectLst/>
              <a:uLnTx/>
              <a:uFillTx/>
              <a:latin typeface="+mj-lt"/>
              <a:ea typeface="+mn-ea"/>
              <a:cs typeface="+mn-cs"/>
            </a:endParaRPr>
          </a:p>
        </p:txBody>
      </p:sp>
      <p:pic>
        <p:nvPicPr>
          <p:cNvPr id="5"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76200"/>
            <a:ext cx="9144000" cy="24384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35777" y="3480774"/>
            <a:ext cx="4876800" cy="3382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0" y="2362200"/>
            <a:ext cx="9144000" cy="4114800"/>
          </a:xfrm>
        </p:spPr>
        <p:txBody>
          <a:bodyPr>
            <a:normAutofit/>
          </a:bodyPr>
          <a:lstStyle/>
          <a:p>
            <a:pPr marL="273050" lvl="0" indent="-273050" eaLnBrk="0" fontAlgn="base" hangingPunct="0">
              <a:spcAft>
                <a:spcPct val="0"/>
              </a:spcAft>
              <a:buClr>
                <a:schemeClr val="accent1"/>
              </a:buClr>
              <a:buSzPct val="100000"/>
              <a:defRPr/>
            </a:pPr>
            <a:r>
              <a:rPr lang="en-US" sz="4000" b="1" i="1" dirty="0">
                <a:solidFill>
                  <a:schemeClr val="tx1"/>
                </a:solidFill>
                <a:latin typeface="+mj-lt"/>
              </a:rPr>
              <a:t>Objective of </a:t>
            </a:r>
            <a:r>
              <a:rPr lang="en-US" sz="4000" b="1" i="1" dirty="0" smtClean="0">
                <a:solidFill>
                  <a:schemeClr val="tx1"/>
                </a:solidFill>
                <a:latin typeface="+mj-lt"/>
              </a:rPr>
              <a:t>Presentation</a:t>
            </a:r>
          </a:p>
          <a:p>
            <a:pPr marL="273050" lvl="0" indent="-273050" eaLnBrk="0" fontAlgn="base" hangingPunct="0">
              <a:spcAft>
                <a:spcPct val="0"/>
              </a:spcAft>
              <a:buClr>
                <a:schemeClr val="accent1"/>
              </a:buClr>
              <a:buSzPct val="100000"/>
              <a:defRPr/>
            </a:pPr>
            <a:endParaRPr lang="en-US" sz="4000" b="1" i="1" dirty="0">
              <a:solidFill>
                <a:schemeClr val="tx1"/>
              </a:solidFill>
              <a:latin typeface="+mj-lt"/>
            </a:endParaRPr>
          </a:p>
          <a:p>
            <a:pPr marL="273050" lvl="0" indent="-273050" eaLnBrk="0" fontAlgn="base" hangingPunct="0">
              <a:spcAft>
                <a:spcPct val="0"/>
              </a:spcAft>
              <a:buClr>
                <a:schemeClr val="accent1"/>
              </a:buClr>
              <a:buSzPct val="100000"/>
              <a:defRPr/>
            </a:pPr>
            <a:r>
              <a:rPr lang="en-US" sz="2800" dirty="0" smtClean="0">
                <a:solidFill>
                  <a:schemeClr val="tx1"/>
                </a:solidFill>
                <a:latin typeface="+mj-lt"/>
              </a:rPr>
              <a:t>To provide a brief overview of GPNM accomplishments and review plan of work for 2014</a:t>
            </a:r>
          </a:p>
          <a:p>
            <a:pPr marL="273050" lvl="0" indent="-273050" eaLnBrk="0" fontAlgn="base" hangingPunct="0">
              <a:spcAft>
                <a:spcPct val="0"/>
              </a:spcAft>
              <a:buClr>
                <a:schemeClr val="accent1"/>
              </a:buClr>
              <a:buSzPct val="100000"/>
              <a:defRPr/>
            </a:pPr>
            <a:endParaRPr lang="en-US" sz="2800" b="1" i="1" dirty="0" smtClean="0">
              <a:solidFill>
                <a:schemeClr val="tx1"/>
              </a:solidFill>
              <a:latin typeface="+mj-lt"/>
            </a:endParaRPr>
          </a:p>
          <a:p>
            <a:pPr marL="273050" lvl="0" indent="-273050" eaLnBrk="0" fontAlgn="base" hangingPunct="0">
              <a:spcAft>
                <a:spcPct val="0"/>
              </a:spcAft>
              <a:buClr>
                <a:schemeClr val="accent1"/>
              </a:buClr>
              <a:buSzPct val="100000"/>
              <a:defRPr/>
            </a:pPr>
            <a:r>
              <a:rPr lang="en-US" sz="2800" b="1" i="1" dirty="0" smtClean="0">
                <a:solidFill>
                  <a:schemeClr val="tx1"/>
                </a:solidFill>
                <a:latin typeface="+mj-lt"/>
              </a:rPr>
              <a:t>For further details:</a:t>
            </a:r>
            <a:endParaRPr lang="en-US" sz="2800" b="1" i="1" dirty="0">
              <a:solidFill>
                <a:schemeClr val="tx1"/>
              </a:solidFill>
              <a:latin typeface="+mj-lt"/>
            </a:endParaRPr>
          </a:p>
          <a:p>
            <a:pPr marL="273050" lvl="0" indent="-273050" eaLnBrk="0" fontAlgn="base" hangingPunct="0">
              <a:spcAft>
                <a:spcPct val="0"/>
              </a:spcAft>
              <a:buClr>
                <a:schemeClr val="accent1"/>
              </a:buClr>
              <a:buSzPct val="100000"/>
              <a:defRPr/>
            </a:pPr>
            <a:r>
              <a:rPr lang="en-US" sz="2800" b="1" i="1" dirty="0" smtClean="0">
                <a:solidFill>
                  <a:schemeClr val="tx1"/>
                </a:solidFill>
                <a:latin typeface="+mj-lt"/>
              </a:rPr>
              <a:t>(unep.org/</a:t>
            </a:r>
            <a:r>
              <a:rPr lang="en-US" sz="2800" b="1" i="1" dirty="0" err="1" smtClean="0">
                <a:solidFill>
                  <a:schemeClr val="tx1"/>
                </a:solidFill>
                <a:latin typeface="+mj-lt"/>
              </a:rPr>
              <a:t>gpa</a:t>
            </a:r>
            <a:r>
              <a:rPr lang="en-US" sz="2800" b="1" i="1" dirty="0" smtClean="0">
                <a:solidFill>
                  <a:schemeClr val="tx1"/>
                </a:solidFill>
                <a:latin typeface="+mj-lt"/>
              </a:rPr>
              <a:t>/resources/GPNMSteeringCommittee.asp</a:t>
            </a:r>
            <a:r>
              <a:rPr lang="en-US" sz="2800" b="1" i="1" dirty="0">
                <a:solidFill>
                  <a:schemeClr val="tx1"/>
                </a:solidFill>
                <a:latin typeface="+mj-lt"/>
              </a:rPr>
              <a:t>)</a:t>
            </a:r>
            <a:endParaRPr lang="en-US" sz="2800" b="1" i="1" dirty="0" smtClean="0">
              <a:solidFill>
                <a:schemeClr val="tx1"/>
              </a:solidFill>
              <a:latin typeface="+mj-lt"/>
            </a:endParaRPr>
          </a:p>
        </p:txBody>
      </p:sp>
      <p:pic>
        <p:nvPicPr>
          <p:cNvPr id="4"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76200"/>
            <a:ext cx="9144000" cy="24384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91713792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457200" y="2743200"/>
            <a:ext cx="8229600" cy="3886200"/>
          </a:xfrm>
        </p:spPr>
        <p:txBody>
          <a:bodyPr>
            <a:normAutofit fontScale="92500"/>
          </a:bodyPr>
          <a:lstStyle/>
          <a:p>
            <a:pPr marL="273050" indent="-273050" eaLnBrk="0" hangingPunct="0">
              <a:buClr>
                <a:srgbClr val="31B6FD"/>
              </a:buClr>
              <a:buSzPct val="100000"/>
              <a:buNone/>
            </a:pPr>
            <a:r>
              <a:rPr lang="en-US" dirty="0" smtClean="0">
                <a:latin typeface="+mj-lt"/>
              </a:rPr>
              <a:t>The </a:t>
            </a:r>
            <a:r>
              <a:rPr lang="en-US" b="1" dirty="0" smtClean="0">
                <a:latin typeface="+mj-lt"/>
              </a:rPr>
              <a:t>GPA</a:t>
            </a:r>
            <a:r>
              <a:rPr lang="en-US" dirty="0" smtClean="0">
                <a:latin typeface="+mj-lt"/>
              </a:rPr>
              <a:t>, adopted in 1995, is a voluntary,  action-oriented, intergovernmental </a:t>
            </a:r>
            <a:r>
              <a:rPr lang="en-US" dirty="0" err="1" smtClean="0">
                <a:latin typeface="+mj-lt"/>
              </a:rPr>
              <a:t>programme</a:t>
            </a:r>
            <a:r>
              <a:rPr lang="en-US" dirty="0" smtClean="0">
                <a:latin typeface="+mj-lt"/>
              </a:rPr>
              <a:t> led by UNEP, </a:t>
            </a:r>
            <a:r>
              <a:rPr lang="en-US" dirty="0" smtClean="0"/>
              <a:t>to </a:t>
            </a:r>
            <a:r>
              <a:rPr lang="en-US" dirty="0"/>
              <a:t>prevent the degradation of the marine environment from land-based </a:t>
            </a:r>
            <a:r>
              <a:rPr lang="en-US" dirty="0" smtClean="0"/>
              <a:t>activities.</a:t>
            </a:r>
          </a:p>
          <a:p>
            <a:pPr marL="273050" indent="-273050" eaLnBrk="0" hangingPunct="0">
              <a:buClr>
                <a:srgbClr val="31B6FD"/>
              </a:buClr>
              <a:buSzPct val="100000"/>
              <a:buNone/>
            </a:pPr>
            <a:r>
              <a:rPr lang="en-US" dirty="0" smtClean="0"/>
              <a:t>The Manila Declaration in 2012, gave GPA the mandate </a:t>
            </a:r>
            <a:r>
              <a:rPr lang="en-US" dirty="0"/>
              <a:t>to establish three global multi-stakeholder partnerships for the priority areas nutrients, marine litter and wastewater</a:t>
            </a:r>
          </a:p>
          <a:p>
            <a:pPr marL="273050" indent="-273050" eaLnBrk="0" hangingPunct="0">
              <a:buClr>
                <a:srgbClr val="31B6FD"/>
              </a:buClr>
              <a:buSzPct val="100000"/>
              <a:buNone/>
            </a:pPr>
            <a:endParaRPr lang="en-US" dirty="0"/>
          </a:p>
          <a:p>
            <a:pPr marL="0" indent="0">
              <a:buNone/>
            </a:pPr>
            <a:endParaRPr lang="en-US" dirty="0"/>
          </a:p>
        </p:txBody>
      </p:sp>
      <p:pic>
        <p:nvPicPr>
          <p:cNvPr id="4"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76200"/>
            <a:ext cx="9144000" cy="24384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457200" y="2362200"/>
            <a:ext cx="8229600" cy="4495800"/>
          </a:xfrm>
        </p:spPr>
        <p:txBody>
          <a:bodyPr>
            <a:normAutofit/>
          </a:bodyPr>
          <a:lstStyle/>
          <a:p>
            <a:pPr marL="273050" indent="-273050" eaLnBrk="0" hangingPunct="0">
              <a:buClr>
                <a:srgbClr val="31B6FD"/>
              </a:buClr>
              <a:buSzPct val="100000"/>
              <a:buNone/>
            </a:pPr>
            <a:endParaRPr lang="en-US" sz="900" dirty="0" smtClean="0">
              <a:latin typeface="+mj-lt"/>
            </a:endParaRPr>
          </a:p>
          <a:p>
            <a:pPr marL="457200" lvl="1" indent="0" eaLnBrk="0" hangingPunct="0">
              <a:buSzPct val="100000"/>
              <a:buNone/>
            </a:pPr>
            <a:r>
              <a:rPr lang="en-US" sz="2400" dirty="0" smtClean="0">
                <a:latin typeface="+mj-lt"/>
              </a:rPr>
              <a:t>The GPA now hosts and serves as Secretariat for the following partnerships:</a:t>
            </a:r>
          </a:p>
          <a:p>
            <a:pPr marL="730250" lvl="1" indent="-273050" eaLnBrk="0" hangingPunct="0">
              <a:buSzPct val="100000"/>
              <a:buFont typeface="Arial" pitchFamily="34" charset="0"/>
              <a:buChar char="•"/>
            </a:pPr>
            <a:r>
              <a:rPr lang="en-US" sz="2400" dirty="0" smtClean="0">
                <a:latin typeface="+mj-lt"/>
              </a:rPr>
              <a:t>The </a:t>
            </a:r>
            <a:r>
              <a:rPr lang="en-US" sz="2400" b="1" dirty="0" smtClean="0">
                <a:latin typeface="+mj-lt"/>
              </a:rPr>
              <a:t>Global Partnership on Nutrient Management </a:t>
            </a:r>
            <a:r>
              <a:rPr lang="en-US" sz="2400" dirty="0" smtClean="0">
                <a:latin typeface="+mj-lt"/>
              </a:rPr>
              <a:t>(GPNM), which was launched at the UN CSD in New York, May 2009</a:t>
            </a:r>
          </a:p>
          <a:p>
            <a:pPr marL="730250" lvl="1" indent="-273050" eaLnBrk="0" hangingPunct="0">
              <a:buSzPct val="100000"/>
              <a:buFont typeface="Arial" pitchFamily="34" charset="0"/>
              <a:buChar char="•"/>
            </a:pPr>
            <a:r>
              <a:rPr lang="en-US" sz="2400" dirty="0" smtClean="0">
                <a:latin typeface="+mj-lt"/>
              </a:rPr>
              <a:t>The </a:t>
            </a:r>
            <a:r>
              <a:rPr lang="en-US" sz="2400" b="1" dirty="0" smtClean="0">
                <a:latin typeface="+mj-lt"/>
              </a:rPr>
              <a:t>Global Partnership on Marine Litter </a:t>
            </a:r>
            <a:r>
              <a:rPr lang="en-US" sz="2400" dirty="0" smtClean="0">
                <a:latin typeface="+mj-lt"/>
              </a:rPr>
              <a:t>(GPML), which was launched at Rio+20, June 2012</a:t>
            </a:r>
          </a:p>
          <a:p>
            <a:pPr marL="730250" lvl="1" indent="-273050" eaLnBrk="0" hangingPunct="0">
              <a:buSzPct val="100000"/>
              <a:buFont typeface="Arial" pitchFamily="34" charset="0"/>
              <a:buChar char="•"/>
            </a:pPr>
            <a:r>
              <a:rPr lang="en-US" sz="2400" dirty="0" smtClean="0">
                <a:latin typeface="+mj-lt"/>
              </a:rPr>
              <a:t>The </a:t>
            </a:r>
            <a:r>
              <a:rPr lang="en-US" sz="2400" b="1" dirty="0" smtClean="0">
                <a:latin typeface="+mj-lt"/>
              </a:rPr>
              <a:t>Global Wastewater Initiative </a:t>
            </a:r>
            <a:r>
              <a:rPr lang="en-US" sz="2400" dirty="0" smtClean="0">
                <a:latin typeface="+mj-lt"/>
              </a:rPr>
              <a:t>(GWI), which was announced by UNEP’s Executive Director, </a:t>
            </a:r>
            <a:r>
              <a:rPr lang="en-US" sz="2400" dirty="0" err="1" smtClean="0">
                <a:latin typeface="+mj-lt"/>
              </a:rPr>
              <a:t>Achim</a:t>
            </a:r>
            <a:r>
              <a:rPr lang="en-US" sz="2400" dirty="0" smtClean="0">
                <a:latin typeface="+mj-lt"/>
              </a:rPr>
              <a:t> Steiner in May, 2013</a:t>
            </a:r>
            <a:endParaRPr lang="en-US" dirty="0"/>
          </a:p>
        </p:txBody>
      </p:sp>
      <p:pic>
        <p:nvPicPr>
          <p:cNvPr id="4"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76200"/>
            <a:ext cx="9144000" cy="24384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11352612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4"/>
          <p:cNvSpPr txBox="1">
            <a:spLocks/>
          </p:cNvSpPr>
          <p:nvPr/>
        </p:nvSpPr>
        <p:spPr>
          <a:xfrm>
            <a:off x="571500" y="2285999"/>
            <a:ext cx="8115300" cy="3611563"/>
          </a:xfrm>
          <a:prstGeom prst="rect">
            <a:avLst/>
          </a:prstGeom>
        </p:spPr>
        <p:txBody>
          <a:bodyPr vert="horz" lIns="91440" tIns="45720" rIns="91440" bIns="45720" rtlCol="0">
            <a:norm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buFont typeface="Arial" charset="0"/>
              <a:buNone/>
            </a:pPr>
            <a:endParaRPr lang="en-GB" sz="2200" dirty="0" smtClean="0"/>
          </a:p>
        </p:txBody>
      </p:sp>
      <p:sp>
        <p:nvSpPr>
          <p:cNvPr id="16" name="TextBox 9"/>
          <p:cNvSpPr txBox="1">
            <a:spLocks noChangeArrowheads="1"/>
          </p:cNvSpPr>
          <p:nvPr/>
        </p:nvSpPr>
        <p:spPr bwMode="auto">
          <a:xfrm>
            <a:off x="0" y="2364377"/>
            <a:ext cx="9144000" cy="4524315"/>
          </a:xfrm>
          <a:prstGeom prst="rect">
            <a:avLst/>
          </a:prstGeom>
          <a:noFill/>
          <a:ln w="9525">
            <a:noFill/>
            <a:miter lim="800000"/>
            <a:headEnd/>
            <a:tailEnd/>
          </a:ln>
        </p:spPr>
        <p:txBody>
          <a:bodyPr wrap="square">
            <a:spAutoFit/>
          </a:bodyPr>
          <a:lstStyle/>
          <a:p>
            <a:pPr lvl="0"/>
            <a:r>
              <a:rPr lang="en-GB" sz="2400" dirty="0" smtClean="0">
                <a:solidFill>
                  <a:prstClr val="black"/>
                </a:solidFill>
                <a:latin typeface="Calibri" pitchFamily="34" charset="0"/>
              </a:rPr>
              <a:t>The GPNM was established </a:t>
            </a:r>
            <a:r>
              <a:rPr lang="en-GB" sz="2400" dirty="0" smtClean="0">
                <a:solidFill>
                  <a:prstClr val="black"/>
                </a:solidFill>
                <a:latin typeface="Calibri" pitchFamily="34" charset="0"/>
                <a:sym typeface="Wingdings" pitchFamily="2" charset="2"/>
              </a:rPr>
              <a:t>to </a:t>
            </a:r>
            <a:r>
              <a:rPr lang="en-US" sz="2400" dirty="0">
                <a:solidFill>
                  <a:prstClr val="black"/>
                </a:solidFill>
                <a:latin typeface="Calibri" pitchFamily="34" charset="0"/>
              </a:rPr>
              <a:t>promote </a:t>
            </a:r>
            <a:r>
              <a:rPr lang="en-US" sz="2400" dirty="0" smtClean="0">
                <a:solidFill>
                  <a:prstClr val="black"/>
                </a:solidFill>
                <a:latin typeface="Calibri" pitchFamily="34" charset="0"/>
              </a:rPr>
              <a:t>effective </a:t>
            </a:r>
            <a:r>
              <a:rPr lang="en-US" sz="2400" dirty="0">
                <a:solidFill>
                  <a:prstClr val="black"/>
                </a:solidFill>
                <a:latin typeface="Calibri" pitchFamily="34" charset="0"/>
              </a:rPr>
              <a:t>nutrient management </a:t>
            </a:r>
            <a:r>
              <a:rPr lang="en-US" sz="2400" dirty="0" smtClean="0">
                <a:solidFill>
                  <a:prstClr val="black"/>
                </a:solidFill>
                <a:latin typeface="Calibri" pitchFamily="34" charset="0"/>
              </a:rPr>
              <a:t> in order to </a:t>
            </a:r>
            <a:r>
              <a:rPr lang="en-US" sz="2400" dirty="0">
                <a:solidFill>
                  <a:prstClr val="black"/>
                </a:solidFill>
                <a:latin typeface="Calibri" pitchFamily="34" charset="0"/>
              </a:rPr>
              <a:t>achieve the twin goals of food security (through increased productivity) and conservation of natural resources and the environment</a:t>
            </a:r>
          </a:p>
          <a:p>
            <a:endParaRPr lang="en-US" sz="2400" b="1" dirty="0" smtClean="0">
              <a:latin typeface="Calibri" pitchFamily="34" charset="0"/>
            </a:endParaRPr>
          </a:p>
          <a:p>
            <a:r>
              <a:rPr lang="en-US" sz="2400" b="1" dirty="0" smtClean="0">
                <a:latin typeface="Calibri" pitchFamily="34" charset="0"/>
              </a:rPr>
              <a:t>The GPNM </a:t>
            </a:r>
            <a:r>
              <a:rPr lang="en-US" sz="2400" b="1" dirty="0" err="1" smtClean="0">
                <a:latin typeface="Calibri" pitchFamily="34" charset="0"/>
              </a:rPr>
              <a:t>recognises</a:t>
            </a:r>
            <a:r>
              <a:rPr lang="en-US" sz="2400" b="1" dirty="0" smtClean="0">
                <a:latin typeface="Calibri" pitchFamily="34" charset="0"/>
              </a:rPr>
              <a:t> </a:t>
            </a:r>
            <a:r>
              <a:rPr lang="en-US" sz="2400" b="1" dirty="0">
                <a:latin typeface="Calibri" pitchFamily="34" charset="0"/>
              </a:rPr>
              <a:t>the need for strategic advocacy and co-operation at the global and regional </a:t>
            </a:r>
            <a:r>
              <a:rPr lang="en-US" sz="2400" b="1" dirty="0" smtClean="0">
                <a:latin typeface="Calibri" pitchFamily="34" charset="0"/>
              </a:rPr>
              <a:t>levels and foresees </a:t>
            </a:r>
            <a:r>
              <a:rPr lang="en-US" sz="2400" b="1" dirty="0">
                <a:latin typeface="Calibri" pitchFamily="34" charset="0"/>
              </a:rPr>
              <a:t>its role:</a:t>
            </a:r>
          </a:p>
          <a:p>
            <a:pPr marL="342900" indent="-342900">
              <a:buFont typeface="Arial" pitchFamily="34" charset="0"/>
              <a:buChar char="•"/>
            </a:pPr>
            <a:r>
              <a:rPr lang="en-US" sz="2400" b="1" dirty="0" smtClean="0">
                <a:latin typeface="Calibri" pitchFamily="34" charset="0"/>
              </a:rPr>
              <a:t>to provide information </a:t>
            </a:r>
            <a:r>
              <a:rPr lang="en-US" sz="2400" b="1" dirty="0">
                <a:latin typeface="Calibri" pitchFamily="34" charset="0"/>
              </a:rPr>
              <a:t>and </a:t>
            </a:r>
            <a:r>
              <a:rPr lang="en-US" sz="2400" b="1" dirty="0" smtClean="0">
                <a:latin typeface="Calibri" pitchFamily="34" charset="0"/>
              </a:rPr>
              <a:t>enhance </a:t>
            </a:r>
            <a:r>
              <a:rPr lang="en-US" sz="2400" b="1" dirty="0">
                <a:latin typeface="Calibri" pitchFamily="34" charset="0"/>
              </a:rPr>
              <a:t>capacities </a:t>
            </a:r>
            <a:endParaRPr lang="en-US" sz="2400" b="1" dirty="0" smtClean="0">
              <a:latin typeface="Calibri" pitchFamily="34" charset="0"/>
            </a:endParaRPr>
          </a:p>
          <a:p>
            <a:pPr marL="342900" indent="-342900">
              <a:buFont typeface="Arial" pitchFamily="34" charset="0"/>
              <a:buChar char="•"/>
            </a:pPr>
            <a:r>
              <a:rPr lang="en-US" sz="2400" b="1" dirty="0" smtClean="0">
                <a:latin typeface="Calibri" pitchFamily="34" charset="0"/>
              </a:rPr>
              <a:t>to </a:t>
            </a:r>
            <a:r>
              <a:rPr lang="en-US" sz="2400" b="1" dirty="0">
                <a:latin typeface="Calibri" pitchFamily="34" charset="0"/>
              </a:rPr>
              <a:t>support science policy interaction and </a:t>
            </a:r>
            <a:r>
              <a:rPr lang="en-US" sz="2400" b="1" dirty="0" smtClean="0">
                <a:latin typeface="Calibri" pitchFamily="34" charset="0"/>
              </a:rPr>
              <a:t>translate </a:t>
            </a:r>
            <a:r>
              <a:rPr lang="en-US" sz="2400" b="1" dirty="0">
                <a:latin typeface="Calibri" pitchFamily="34" charset="0"/>
              </a:rPr>
              <a:t>science for policy makers</a:t>
            </a:r>
          </a:p>
          <a:p>
            <a:pPr marL="342900" indent="-342900">
              <a:buFont typeface="Arial" pitchFamily="34" charset="0"/>
              <a:buChar char="•"/>
            </a:pPr>
            <a:r>
              <a:rPr lang="en-US" sz="2400" b="1" dirty="0" smtClean="0">
                <a:latin typeface="Calibri" pitchFamily="34" charset="0"/>
              </a:rPr>
              <a:t>to </a:t>
            </a:r>
            <a:r>
              <a:rPr lang="en-US" sz="2400" b="1" dirty="0">
                <a:latin typeface="Calibri" pitchFamily="34" charset="0"/>
              </a:rPr>
              <a:t>position nutrient issues as part of the international sustainable </a:t>
            </a:r>
            <a:r>
              <a:rPr lang="en-US" sz="2400" b="1" dirty="0" smtClean="0">
                <a:latin typeface="Calibri" pitchFamily="34" charset="0"/>
              </a:rPr>
              <a:t>development agenda</a:t>
            </a:r>
            <a:endParaRPr lang="en-GB" sz="1600" dirty="0">
              <a:latin typeface="Calibri" pitchFamily="34" charset="0"/>
            </a:endParaRPr>
          </a:p>
        </p:txBody>
      </p:sp>
      <p:pic>
        <p:nvPicPr>
          <p:cNvPr id="9"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76200"/>
            <a:ext cx="9144000" cy="24384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727871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4"/>
          <p:cNvSpPr txBox="1">
            <a:spLocks/>
          </p:cNvSpPr>
          <p:nvPr/>
        </p:nvSpPr>
        <p:spPr>
          <a:xfrm>
            <a:off x="571500" y="2285999"/>
            <a:ext cx="8115300" cy="3611563"/>
          </a:xfrm>
          <a:prstGeom prst="rect">
            <a:avLst/>
          </a:prstGeom>
        </p:spPr>
        <p:txBody>
          <a:bodyPr vert="horz" lIns="91440" tIns="45720" rIns="91440" bIns="45720" rtlCol="0">
            <a:norm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buFont typeface="Arial" charset="0"/>
              <a:buNone/>
            </a:pPr>
            <a:endParaRPr lang="en-GB" sz="2200" dirty="0" smtClean="0"/>
          </a:p>
        </p:txBody>
      </p:sp>
      <p:sp>
        <p:nvSpPr>
          <p:cNvPr id="15" name="TextBox 9"/>
          <p:cNvSpPr txBox="1">
            <a:spLocks noChangeArrowheads="1"/>
          </p:cNvSpPr>
          <p:nvPr/>
        </p:nvSpPr>
        <p:spPr bwMode="auto">
          <a:xfrm>
            <a:off x="0" y="2568286"/>
            <a:ext cx="8991600" cy="4216539"/>
          </a:xfrm>
          <a:prstGeom prst="rect">
            <a:avLst/>
          </a:prstGeom>
          <a:noFill/>
          <a:ln w="9525">
            <a:noFill/>
            <a:miter lim="800000"/>
            <a:headEnd/>
            <a:tailEnd/>
          </a:ln>
        </p:spPr>
        <p:txBody>
          <a:bodyPr wrap="square">
            <a:spAutoFit/>
          </a:bodyPr>
          <a:lstStyle/>
          <a:p>
            <a:r>
              <a:rPr lang="en-US" sz="2800" b="1" dirty="0" smtClean="0">
                <a:latin typeface="Calibri" pitchFamily="34" charset="0"/>
              </a:rPr>
              <a:t>GPNM highlights:</a:t>
            </a:r>
          </a:p>
          <a:p>
            <a:endParaRPr lang="en-US" sz="2800" dirty="0" smtClean="0">
              <a:latin typeface="Calibri" pitchFamily="34" charset="0"/>
            </a:endParaRPr>
          </a:p>
          <a:p>
            <a:pPr marL="342900" indent="-342900">
              <a:buFont typeface="Wingdings" pitchFamily="2" charset="2"/>
              <a:buChar char="à"/>
            </a:pPr>
            <a:r>
              <a:rPr lang="en-US" sz="2800" dirty="0" smtClean="0">
                <a:latin typeface="Calibri" pitchFamily="34" charset="0"/>
              </a:rPr>
              <a:t>GPNM is part of UNEP </a:t>
            </a:r>
            <a:r>
              <a:rPr lang="en-US" sz="2800" dirty="0" err="1" smtClean="0">
                <a:latin typeface="Calibri" pitchFamily="34" charset="0"/>
              </a:rPr>
              <a:t>PoW</a:t>
            </a:r>
            <a:r>
              <a:rPr lang="en-US" sz="2800" dirty="0" smtClean="0">
                <a:latin typeface="Calibri" pitchFamily="34" charset="0"/>
              </a:rPr>
              <a:t>, 2014/15</a:t>
            </a:r>
          </a:p>
          <a:p>
            <a:pPr marL="342900" indent="-342900">
              <a:buFont typeface="Wingdings" pitchFamily="2" charset="2"/>
              <a:buChar char="à"/>
            </a:pPr>
            <a:r>
              <a:rPr lang="en-US" sz="2800" dirty="0" smtClean="0">
                <a:latin typeface="Calibri" pitchFamily="34" charset="0"/>
              </a:rPr>
              <a:t>Regional Platforms established in Asia and the Caribbean</a:t>
            </a:r>
          </a:p>
          <a:p>
            <a:pPr marL="342900" indent="-342900">
              <a:buFont typeface="Wingdings" pitchFamily="2" charset="2"/>
              <a:buChar char="à"/>
            </a:pPr>
            <a:r>
              <a:rPr lang="en-US" sz="2800" dirty="0" smtClean="0">
                <a:latin typeface="Calibri" pitchFamily="34" charset="0"/>
              </a:rPr>
              <a:t>Task Teams established:</a:t>
            </a:r>
          </a:p>
          <a:p>
            <a:pPr marL="800100" lvl="1" indent="-342900">
              <a:buFont typeface="Wingdings" pitchFamily="2" charset="2"/>
              <a:buChar char="à"/>
            </a:pPr>
            <a:r>
              <a:rPr lang="en-US" sz="2800" dirty="0" smtClean="0">
                <a:latin typeface="Calibri" pitchFamily="34" charset="0"/>
              </a:rPr>
              <a:t>Policies</a:t>
            </a:r>
          </a:p>
          <a:p>
            <a:pPr marL="800100" lvl="1" indent="-342900">
              <a:buFont typeface="Wingdings" pitchFamily="2" charset="2"/>
              <a:buChar char="à"/>
            </a:pPr>
            <a:r>
              <a:rPr lang="en-US" sz="2800" dirty="0" smtClean="0">
                <a:latin typeface="Calibri" pitchFamily="34" charset="0"/>
              </a:rPr>
              <a:t>Toolbox</a:t>
            </a:r>
          </a:p>
          <a:p>
            <a:pPr marL="800100" lvl="1" indent="-342900">
              <a:buFont typeface="Wingdings" pitchFamily="2" charset="2"/>
              <a:buChar char="à"/>
            </a:pPr>
            <a:r>
              <a:rPr lang="en-US" sz="2800" dirty="0" smtClean="0">
                <a:latin typeface="Calibri" pitchFamily="34" charset="0"/>
              </a:rPr>
              <a:t>NUE</a:t>
            </a:r>
          </a:p>
          <a:p>
            <a:pPr marL="800100" lvl="1" indent="-342900">
              <a:buFont typeface="Wingdings" pitchFamily="2" charset="2"/>
              <a:buChar char="à"/>
            </a:pPr>
            <a:r>
              <a:rPr lang="en-US" sz="2800" dirty="0" smtClean="0">
                <a:latin typeface="Calibri" pitchFamily="34" charset="0"/>
              </a:rPr>
              <a:t>Partnerships</a:t>
            </a:r>
            <a:endParaRPr lang="en-GB" sz="2800" dirty="0">
              <a:latin typeface="Calibri" pitchFamily="34" charset="0"/>
            </a:endParaRPr>
          </a:p>
          <a:p>
            <a:endParaRPr lang="en-GB" sz="1600" dirty="0">
              <a:latin typeface="Calibri" pitchFamily="34" charset="0"/>
            </a:endParaRPr>
          </a:p>
        </p:txBody>
      </p:sp>
      <p:pic>
        <p:nvPicPr>
          <p:cNvPr id="9"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76200"/>
            <a:ext cx="9144000" cy="24384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2203115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4"/>
          <p:cNvSpPr txBox="1">
            <a:spLocks/>
          </p:cNvSpPr>
          <p:nvPr/>
        </p:nvSpPr>
        <p:spPr>
          <a:xfrm>
            <a:off x="571500" y="2285999"/>
            <a:ext cx="8115300" cy="3611563"/>
          </a:xfrm>
          <a:prstGeom prst="rect">
            <a:avLst/>
          </a:prstGeom>
        </p:spPr>
        <p:txBody>
          <a:bodyPr vert="horz" lIns="91440" tIns="45720" rIns="91440" bIns="45720" rtlCol="0">
            <a:norm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buFont typeface="Arial" charset="0"/>
              <a:buNone/>
            </a:pPr>
            <a:endParaRPr lang="en-GB" sz="2200" dirty="0" smtClean="0"/>
          </a:p>
        </p:txBody>
      </p:sp>
      <p:sp>
        <p:nvSpPr>
          <p:cNvPr id="15" name="TextBox 9"/>
          <p:cNvSpPr txBox="1">
            <a:spLocks noChangeArrowheads="1"/>
          </p:cNvSpPr>
          <p:nvPr/>
        </p:nvSpPr>
        <p:spPr bwMode="auto">
          <a:xfrm>
            <a:off x="0" y="2568286"/>
            <a:ext cx="8991600" cy="3354765"/>
          </a:xfrm>
          <a:prstGeom prst="rect">
            <a:avLst/>
          </a:prstGeom>
          <a:noFill/>
          <a:ln w="9525">
            <a:noFill/>
            <a:miter lim="800000"/>
            <a:headEnd/>
            <a:tailEnd/>
          </a:ln>
        </p:spPr>
        <p:txBody>
          <a:bodyPr wrap="square">
            <a:spAutoFit/>
          </a:bodyPr>
          <a:lstStyle/>
          <a:p>
            <a:r>
              <a:rPr lang="en-US" sz="2800" b="1" dirty="0" smtClean="0">
                <a:latin typeface="Calibri" pitchFamily="34" charset="0"/>
              </a:rPr>
              <a:t>GPNM Secretariat &amp; Governance:</a:t>
            </a:r>
          </a:p>
          <a:p>
            <a:endParaRPr lang="en-US" sz="2800" dirty="0" smtClean="0">
              <a:latin typeface="Calibri" pitchFamily="34" charset="0"/>
            </a:endParaRPr>
          </a:p>
          <a:p>
            <a:pPr marL="342900" indent="-342900">
              <a:buFont typeface="Wingdings" pitchFamily="2" charset="2"/>
              <a:buChar char="à"/>
            </a:pPr>
            <a:r>
              <a:rPr lang="en-US" sz="2800" dirty="0" smtClean="0">
                <a:latin typeface="Calibri" pitchFamily="34" charset="0"/>
              </a:rPr>
              <a:t>GPNM hosted by UNEP/GPA in Nairobi</a:t>
            </a:r>
          </a:p>
          <a:p>
            <a:pPr marL="342900" indent="-342900">
              <a:buFont typeface="Wingdings" pitchFamily="2" charset="2"/>
              <a:buChar char="à"/>
            </a:pPr>
            <a:r>
              <a:rPr lang="en-US" sz="2800" dirty="0" smtClean="0">
                <a:latin typeface="Calibri" pitchFamily="34" charset="0"/>
              </a:rPr>
              <a:t>One full-time </a:t>
            </a:r>
            <a:r>
              <a:rPr lang="en-US" sz="2800" dirty="0" err="1" smtClean="0">
                <a:latin typeface="Calibri" pitchFamily="34" charset="0"/>
              </a:rPr>
              <a:t>Programme</a:t>
            </a:r>
            <a:r>
              <a:rPr lang="en-US" sz="2800" dirty="0" smtClean="0">
                <a:latin typeface="Calibri" pitchFamily="34" charset="0"/>
              </a:rPr>
              <a:t> </a:t>
            </a:r>
            <a:r>
              <a:rPr lang="en-US" sz="2800" dirty="0">
                <a:latin typeface="Calibri" pitchFamily="34" charset="0"/>
              </a:rPr>
              <a:t>Officer funded by UNEP (100</a:t>
            </a:r>
            <a:r>
              <a:rPr lang="en-US" sz="2800" dirty="0" smtClean="0">
                <a:latin typeface="Calibri" pitchFamily="34" charset="0"/>
              </a:rPr>
              <a:t>%)</a:t>
            </a:r>
          </a:p>
          <a:p>
            <a:pPr marL="342900" indent="-342900">
              <a:buFont typeface="Wingdings" pitchFamily="2" charset="2"/>
              <a:buChar char="à"/>
            </a:pPr>
            <a:r>
              <a:rPr lang="en-US" sz="2800" dirty="0" smtClean="0">
                <a:latin typeface="Calibri" pitchFamily="34" charset="0"/>
              </a:rPr>
              <a:t>Transition period May to December 2014; assisted by Chair &amp; CEH </a:t>
            </a:r>
          </a:p>
          <a:p>
            <a:pPr marL="342900" indent="-342900">
              <a:buFont typeface="Wingdings" pitchFamily="2" charset="2"/>
              <a:buChar char="à"/>
            </a:pPr>
            <a:r>
              <a:rPr lang="en-US" sz="2800" dirty="0" smtClean="0">
                <a:latin typeface="Calibri" pitchFamily="34" charset="0"/>
              </a:rPr>
              <a:t>Steering Committee/partners met twice in 2014</a:t>
            </a:r>
          </a:p>
          <a:p>
            <a:endParaRPr lang="en-GB" sz="1600" dirty="0">
              <a:latin typeface="Calibri" pitchFamily="34" charset="0"/>
            </a:endParaRPr>
          </a:p>
        </p:txBody>
      </p:sp>
      <p:pic>
        <p:nvPicPr>
          <p:cNvPr id="9"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76200"/>
            <a:ext cx="9144000" cy="24384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28659388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4"/>
          <p:cNvSpPr txBox="1">
            <a:spLocks/>
          </p:cNvSpPr>
          <p:nvPr/>
        </p:nvSpPr>
        <p:spPr>
          <a:xfrm>
            <a:off x="571500" y="2285999"/>
            <a:ext cx="8115300" cy="3611563"/>
          </a:xfrm>
          <a:prstGeom prst="rect">
            <a:avLst/>
          </a:prstGeom>
        </p:spPr>
        <p:txBody>
          <a:bodyPr vert="horz" lIns="91440" tIns="45720" rIns="91440" bIns="45720" rtlCol="0">
            <a:norm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buFont typeface="Arial" charset="0"/>
              <a:buNone/>
            </a:pPr>
            <a:endParaRPr lang="en-GB" sz="2200" dirty="0" smtClean="0"/>
          </a:p>
        </p:txBody>
      </p:sp>
      <p:sp>
        <p:nvSpPr>
          <p:cNvPr id="15" name="TextBox 9"/>
          <p:cNvSpPr txBox="1">
            <a:spLocks noChangeArrowheads="1"/>
          </p:cNvSpPr>
          <p:nvPr/>
        </p:nvSpPr>
        <p:spPr bwMode="auto">
          <a:xfrm>
            <a:off x="0" y="2568286"/>
            <a:ext cx="8991600" cy="4585871"/>
          </a:xfrm>
          <a:prstGeom prst="rect">
            <a:avLst/>
          </a:prstGeom>
          <a:noFill/>
          <a:ln w="9525">
            <a:noFill/>
            <a:miter lim="800000"/>
            <a:headEnd/>
            <a:tailEnd/>
          </a:ln>
        </p:spPr>
        <p:txBody>
          <a:bodyPr wrap="square">
            <a:spAutoFit/>
          </a:bodyPr>
          <a:lstStyle/>
          <a:p>
            <a:r>
              <a:rPr lang="en-US" sz="2800" b="1" dirty="0" smtClean="0">
                <a:latin typeface="Calibri" pitchFamily="34" charset="0"/>
              </a:rPr>
              <a:t>GPNM activities – Meetings/Events</a:t>
            </a:r>
            <a:r>
              <a:rPr lang="en-US" sz="2800" dirty="0" smtClean="0">
                <a:latin typeface="Calibri" pitchFamily="34" charset="0"/>
              </a:rPr>
              <a:t>:</a:t>
            </a:r>
          </a:p>
          <a:p>
            <a:endParaRPr lang="en-US" sz="2800" dirty="0">
              <a:latin typeface="Calibri" pitchFamily="34" charset="0"/>
            </a:endParaRPr>
          </a:p>
          <a:p>
            <a:pPr marL="342900" indent="-342900">
              <a:buFont typeface="Wingdings" pitchFamily="2" charset="2"/>
              <a:buChar char="à"/>
            </a:pPr>
            <a:r>
              <a:rPr lang="en-US" sz="2800" dirty="0" smtClean="0">
                <a:latin typeface="Calibri" pitchFamily="34" charset="0"/>
              </a:rPr>
              <a:t>GPNM Partnership Forum/Special </a:t>
            </a:r>
            <a:r>
              <a:rPr lang="en-US" sz="2800" dirty="0">
                <a:latin typeface="Calibri" pitchFamily="34" charset="0"/>
              </a:rPr>
              <a:t>event on Nutrient Challenge during the </a:t>
            </a:r>
            <a:r>
              <a:rPr lang="en-US" sz="2800" dirty="0" smtClean="0">
                <a:latin typeface="Calibri" pitchFamily="34" charset="0"/>
              </a:rPr>
              <a:t>GLOC-II, Montego Bay, Oct. 2013 </a:t>
            </a:r>
            <a:endParaRPr lang="en-US" sz="2800" dirty="0">
              <a:latin typeface="Calibri" pitchFamily="34" charset="0"/>
            </a:endParaRPr>
          </a:p>
          <a:p>
            <a:pPr marL="342900" indent="-342900">
              <a:buFont typeface="Wingdings" pitchFamily="2" charset="2"/>
              <a:buChar char="à"/>
            </a:pPr>
            <a:r>
              <a:rPr lang="en-US" sz="2800" dirty="0" smtClean="0">
                <a:latin typeface="Calibri" pitchFamily="34" charset="0"/>
              </a:rPr>
              <a:t>IFA’s </a:t>
            </a:r>
            <a:r>
              <a:rPr lang="en-US" sz="2800" dirty="0">
                <a:latin typeface="Calibri" pitchFamily="34" charset="0"/>
              </a:rPr>
              <a:t>82nd Annual Conference in Sydney, Australia, May </a:t>
            </a:r>
            <a:r>
              <a:rPr lang="en-US" sz="2800" dirty="0" smtClean="0">
                <a:latin typeface="Calibri" pitchFamily="34" charset="0"/>
              </a:rPr>
              <a:t>2014</a:t>
            </a:r>
          </a:p>
          <a:p>
            <a:pPr marL="342900" indent="-342900">
              <a:buFont typeface="Wingdings" pitchFamily="2" charset="2"/>
              <a:buChar char="à"/>
            </a:pPr>
            <a:r>
              <a:rPr lang="en-US" sz="2800" dirty="0" smtClean="0">
                <a:latin typeface="Calibri" pitchFamily="34" charset="0"/>
              </a:rPr>
              <a:t>Side </a:t>
            </a:r>
            <a:r>
              <a:rPr lang="en-US" sz="2800" dirty="0">
                <a:latin typeface="Calibri" pitchFamily="34" charset="0"/>
              </a:rPr>
              <a:t>Event on Nutrient </a:t>
            </a:r>
            <a:r>
              <a:rPr lang="en-US" sz="2800" dirty="0" smtClean="0">
                <a:latin typeface="Calibri" pitchFamily="34" charset="0"/>
              </a:rPr>
              <a:t>Management, UNEA, Nairobi, June 2014</a:t>
            </a:r>
          </a:p>
          <a:p>
            <a:pPr marL="342900" indent="-342900">
              <a:buFont typeface="Wingdings" pitchFamily="2" charset="2"/>
              <a:buChar char="à"/>
            </a:pPr>
            <a:r>
              <a:rPr lang="en-US" sz="2800" dirty="0" smtClean="0">
                <a:latin typeface="Calibri" pitchFamily="34" charset="0"/>
              </a:rPr>
              <a:t>Bi-lateral between IFA and UNEP Division Director, UNEA</a:t>
            </a:r>
          </a:p>
          <a:p>
            <a:pPr marL="342900" indent="-342900">
              <a:buFont typeface="Wingdings" pitchFamily="2" charset="2"/>
              <a:buChar char="à"/>
            </a:pPr>
            <a:endParaRPr lang="en-GB" sz="2400" dirty="0">
              <a:latin typeface="Calibri" pitchFamily="34" charset="0"/>
            </a:endParaRPr>
          </a:p>
          <a:p>
            <a:endParaRPr lang="en-GB" sz="1600" dirty="0">
              <a:latin typeface="Calibri" pitchFamily="34" charset="0"/>
            </a:endParaRPr>
          </a:p>
        </p:txBody>
      </p:sp>
      <p:pic>
        <p:nvPicPr>
          <p:cNvPr id="9"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76200"/>
            <a:ext cx="9144000" cy="24384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9213604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242" name="Content Placeholder 4"/>
          <p:cNvSpPr txBox="1">
            <a:spLocks/>
          </p:cNvSpPr>
          <p:nvPr/>
        </p:nvSpPr>
        <p:spPr bwMode="auto">
          <a:xfrm>
            <a:off x="571500" y="2286000"/>
            <a:ext cx="8115300" cy="3611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lgn="ctr" eaLnBrk="1" hangingPunct="1">
              <a:spcBef>
                <a:spcPct val="20000"/>
              </a:spcBef>
              <a:buFont typeface="Arial" charset="0"/>
              <a:buNone/>
            </a:pPr>
            <a:endParaRPr lang="en-GB" sz="2200">
              <a:solidFill>
                <a:srgbClr val="898989"/>
              </a:solidFill>
              <a:latin typeface="Calibri" pitchFamily="34" charset="0"/>
            </a:endParaRPr>
          </a:p>
        </p:txBody>
      </p:sp>
      <p:sp>
        <p:nvSpPr>
          <p:cNvPr id="16" name="TextBox 9"/>
          <p:cNvSpPr txBox="1">
            <a:spLocks noChangeArrowheads="1"/>
          </p:cNvSpPr>
          <p:nvPr/>
        </p:nvSpPr>
        <p:spPr bwMode="auto">
          <a:xfrm>
            <a:off x="0" y="2363788"/>
            <a:ext cx="9144000" cy="3785652"/>
          </a:xfrm>
          <a:prstGeom prst="rect">
            <a:avLst/>
          </a:prstGeom>
          <a:noFill/>
          <a:ln w="9525">
            <a:noFill/>
            <a:miter lim="800000"/>
            <a:headEnd/>
            <a:tailEnd/>
          </a:ln>
        </p:spPr>
        <p:txBody>
          <a:bodyPr>
            <a:spAutoFit/>
          </a:bodyPr>
          <a:lstStyle/>
          <a:p>
            <a:pPr fontAlgn="auto">
              <a:spcBef>
                <a:spcPts val="0"/>
              </a:spcBef>
              <a:spcAft>
                <a:spcPts val="0"/>
              </a:spcAft>
              <a:defRPr/>
            </a:pPr>
            <a:r>
              <a:rPr lang="en-US" sz="2400" b="1" dirty="0" smtClean="0">
                <a:solidFill>
                  <a:prstClr val="black"/>
                </a:solidFill>
                <a:latin typeface="Calibri" pitchFamily="34" charset="0"/>
              </a:rPr>
              <a:t>GPNM Outreach:</a:t>
            </a:r>
          </a:p>
          <a:p>
            <a:pPr fontAlgn="auto">
              <a:spcBef>
                <a:spcPts val="0"/>
              </a:spcBef>
              <a:spcAft>
                <a:spcPts val="0"/>
              </a:spcAft>
              <a:defRPr/>
            </a:pPr>
            <a:endParaRPr lang="en-US" sz="2400" b="1" dirty="0">
              <a:solidFill>
                <a:prstClr val="black"/>
              </a:solidFill>
              <a:latin typeface="Calibri" pitchFamily="34" charset="0"/>
            </a:endParaRPr>
          </a:p>
          <a:p>
            <a:pPr fontAlgn="auto">
              <a:spcBef>
                <a:spcPts val="0"/>
              </a:spcBef>
              <a:spcAft>
                <a:spcPts val="0"/>
              </a:spcAft>
              <a:defRPr/>
            </a:pPr>
            <a:r>
              <a:rPr lang="en-US" sz="2400" b="1" dirty="0" smtClean="0">
                <a:solidFill>
                  <a:prstClr val="black"/>
                </a:solidFill>
                <a:latin typeface="Calibri" pitchFamily="34" charset="0"/>
              </a:rPr>
              <a:t>The </a:t>
            </a:r>
            <a:r>
              <a:rPr lang="en-US" sz="2400" b="1" dirty="0">
                <a:solidFill>
                  <a:prstClr val="black"/>
                </a:solidFill>
                <a:latin typeface="Calibri" pitchFamily="34" charset="0"/>
              </a:rPr>
              <a:t>GPNM </a:t>
            </a:r>
            <a:r>
              <a:rPr lang="en-US" sz="2400" b="1" dirty="0" smtClean="0">
                <a:solidFill>
                  <a:prstClr val="black"/>
                </a:solidFill>
                <a:latin typeface="Calibri" pitchFamily="34" charset="0"/>
              </a:rPr>
              <a:t>work featured in the most significant UNEP publication. The UNEP Yearbook speaks </a:t>
            </a:r>
            <a:r>
              <a:rPr lang="en-US" sz="2400" b="1" dirty="0">
                <a:solidFill>
                  <a:prstClr val="black"/>
                </a:solidFill>
                <a:latin typeface="Calibri" pitchFamily="34" charset="0"/>
              </a:rPr>
              <a:t>to:</a:t>
            </a:r>
          </a:p>
          <a:p>
            <a:pPr fontAlgn="auto">
              <a:spcBef>
                <a:spcPts val="0"/>
              </a:spcBef>
              <a:spcAft>
                <a:spcPts val="0"/>
              </a:spcAft>
              <a:defRPr/>
            </a:pPr>
            <a:endParaRPr lang="en-US" sz="2400" b="1" dirty="0">
              <a:solidFill>
                <a:prstClr val="black"/>
              </a:solidFill>
              <a:latin typeface="Calibri" pitchFamily="34" charset="0"/>
            </a:endParaRPr>
          </a:p>
          <a:p>
            <a:pPr fontAlgn="auto">
              <a:spcBef>
                <a:spcPts val="0"/>
              </a:spcBef>
              <a:spcAft>
                <a:spcPts val="0"/>
              </a:spcAft>
              <a:defRPr/>
            </a:pPr>
            <a:r>
              <a:rPr lang="en-US" sz="2400" b="1" dirty="0">
                <a:solidFill>
                  <a:prstClr val="black"/>
                </a:solidFill>
                <a:latin typeface="Calibri" pitchFamily="34" charset="0"/>
              </a:rPr>
              <a:t>•	Excess Nitrogen in the Environment</a:t>
            </a:r>
          </a:p>
          <a:p>
            <a:pPr fontAlgn="auto">
              <a:spcBef>
                <a:spcPts val="0"/>
              </a:spcBef>
              <a:spcAft>
                <a:spcPts val="0"/>
              </a:spcAft>
              <a:defRPr/>
            </a:pPr>
            <a:r>
              <a:rPr lang="en-US" sz="2400" b="1" dirty="0">
                <a:solidFill>
                  <a:prstClr val="black"/>
                </a:solidFill>
                <a:latin typeface="Calibri" pitchFamily="34" charset="0"/>
              </a:rPr>
              <a:t>•	Changes in the global nitrogen cycle</a:t>
            </a:r>
          </a:p>
          <a:p>
            <a:pPr fontAlgn="auto">
              <a:spcBef>
                <a:spcPts val="0"/>
              </a:spcBef>
              <a:spcAft>
                <a:spcPts val="0"/>
              </a:spcAft>
              <a:defRPr/>
            </a:pPr>
            <a:r>
              <a:rPr lang="en-US" sz="2400" b="1" dirty="0">
                <a:solidFill>
                  <a:prstClr val="black"/>
                </a:solidFill>
                <a:latin typeface="Calibri" pitchFamily="34" charset="0"/>
              </a:rPr>
              <a:t>•	Increased coastal dead zones and climate change impacts</a:t>
            </a:r>
          </a:p>
          <a:p>
            <a:pPr fontAlgn="auto">
              <a:spcBef>
                <a:spcPts val="0"/>
              </a:spcBef>
              <a:spcAft>
                <a:spcPts val="0"/>
              </a:spcAft>
              <a:defRPr/>
            </a:pPr>
            <a:r>
              <a:rPr lang="en-US" sz="2400" b="1" dirty="0">
                <a:solidFill>
                  <a:prstClr val="black"/>
                </a:solidFill>
                <a:latin typeface="Calibri" pitchFamily="34" charset="0"/>
              </a:rPr>
              <a:t>•	What is being done to reduce excess nitrogen releases; and</a:t>
            </a:r>
          </a:p>
          <a:p>
            <a:pPr fontAlgn="auto">
              <a:spcBef>
                <a:spcPts val="0"/>
              </a:spcBef>
              <a:spcAft>
                <a:spcPts val="0"/>
              </a:spcAft>
              <a:defRPr/>
            </a:pPr>
            <a:r>
              <a:rPr lang="en-US" sz="2400" b="1" dirty="0">
                <a:solidFill>
                  <a:prstClr val="black"/>
                </a:solidFill>
                <a:latin typeface="Calibri" pitchFamily="34" charset="0"/>
              </a:rPr>
              <a:t>•	Towards integrated nitrogen management</a:t>
            </a:r>
          </a:p>
        </p:txBody>
      </p:sp>
      <p:pic>
        <p:nvPicPr>
          <p:cNvPr id="13824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76200"/>
            <a:ext cx="9144000" cy="24384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185717091"/>
      </p:ext>
    </p:extLst>
  </p:cSld>
  <p:clrMapOvr>
    <a:masterClrMapping/>
  </p:clrMapOvr>
  <p:transition spd="med">
    <p:fad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3968</TotalTime>
  <Words>1116</Words>
  <Application>Microsoft Office PowerPoint</Application>
  <PresentationFormat>On-screen Show (4:3)</PresentationFormat>
  <Paragraphs>133</Paragraphs>
  <Slides>16</Slides>
  <Notes>11</Notes>
  <HiddenSlides>0</HiddenSlides>
  <MMClips>0</MMClips>
  <ScaleCrop>false</ScaleCrop>
  <HeadingPairs>
    <vt:vector size="4" baseType="variant">
      <vt:variant>
        <vt:lpstr>Theme</vt:lpstr>
      </vt:variant>
      <vt:variant>
        <vt:i4>1</vt:i4>
      </vt:variant>
      <vt:variant>
        <vt:lpstr>Slide Titles</vt:lpstr>
      </vt:variant>
      <vt:variant>
        <vt:i4>16</vt:i4>
      </vt:variant>
    </vt:vector>
  </HeadingPairs>
  <TitlesOfParts>
    <vt:vector size="17" baseType="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Heidi Savelli</dc:creator>
  <cp:lastModifiedBy>Petter Malvik</cp:lastModifiedBy>
  <cp:revision>78</cp:revision>
  <dcterms:created xsi:type="dcterms:W3CDTF">2013-10-29T15:04:07Z</dcterms:created>
  <dcterms:modified xsi:type="dcterms:W3CDTF">2016-08-26T09:09:01Z</dcterms:modified>
</cp:coreProperties>
</file>