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9" r:id="rId1"/>
    <p:sldMasterId id="2147483657" r:id="rId2"/>
    <p:sldMasterId id="2147483656" r:id="rId3"/>
  </p:sldMasterIdLst>
  <p:notesMasterIdLst>
    <p:notesMasterId r:id="rId13"/>
  </p:notesMasterIdLst>
  <p:handoutMasterIdLst>
    <p:handoutMasterId r:id="rId14"/>
  </p:handoutMasterIdLst>
  <p:sldIdLst>
    <p:sldId id="260" r:id="rId4"/>
    <p:sldId id="261" r:id="rId5"/>
    <p:sldId id="262" r:id="rId6"/>
    <p:sldId id="264" r:id="rId7"/>
    <p:sldId id="268" r:id="rId8"/>
    <p:sldId id="266" r:id="rId9"/>
    <p:sldId id="263" r:id="rId10"/>
    <p:sldId id="269" r:id="rId11"/>
    <p:sldId id="270" r:id="rId12"/>
  </p:sldIdLst>
  <p:sldSz cx="9144000" cy="6858000" type="screen4x3"/>
  <p:notesSz cx="7010400" cy="9296400"/>
  <p:custDataLst>
    <p:tags r:id="rId15"/>
  </p:custDataLst>
  <p:defaultTextStyle>
    <a:defPPr>
      <a:defRPr lang="en-US"/>
    </a:defPPr>
    <a:lvl1pPr algn="l" rtl="0" fontAlgn="base">
      <a:spcBef>
        <a:spcPct val="0"/>
      </a:spcBef>
      <a:spcAft>
        <a:spcPct val="0"/>
      </a:spcAft>
      <a:defRPr sz="2000" kern="1200">
        <a:solidFill>
          <a:schemeClr val="tx1"/>
        </a:solidFill>
        <a:latin typeface="Arial" charset="0"/>
        <a:ea typeface="Arial Unicode MS" pitchFamily="34" charset="-128"/>
        <a:cs typeface="Arial Unicode MS" pitchFamily="34" charset="-128"/>
      </a:defRPr>
    </a:lvl1pPr>
    <a:lvl2pPr marL="457200" algn="l" rtl="0" fontAlgn="base">
      <a:spcBef>
        <a:spcPct val="0"/>
      </a:spcBef>
      <a:spcAft>
        <a:spcPct val="0"/>
      </a:spcAft>
      <a:defRPr sz="2000" kern="1200">
        <a:solidFill>
          <a:schemeClr val="tx1"/>
        </a:solidFill>
        <a:latin typeface="Arial" charset="0"/>
        <a:ea typeface="Arial Unicode MS" pitchFamily="34" charset="-128"/>
        <a:cs typeface="Arial Unicode MS" pitchFamily="34" charset="-128"/>
      </a:defRPr>
    </a:lvl2pPr>
    <a:lvl3pPr marL="914400" algn="l" rtl="0" fontAlgn="base">
      <a:spcBef>
        <a:spcPct val="0"/>
      </a:spcBef>
      <a:spcAft>
        <a:spcPct val="0"/>
      </a:spcAft>
      <a:defRPr sz="2000" kern="1200">
        <a:solidFill>
          <a:schemeClr val="tx1"/>
        </a:solidFill>
        <a:latin typeface="Arial" charset="0"/>
        <a:ea typeface="Arial Unicode MS" pitchFamily="34" charset="-128"/>
        <a:cs typeface="Arial Unicode MS" pitchFamily="34" charset="-128"/>
      </a:defRPr>
    </a:lvl3pPr>
    <a:lvl4pPr marL="1371600" algn="l" rtl="0" fontAlgn="base">
      <a:spcBef>
        <a:spcPct val="0"/>
      </a:spcBef>
      <a:spcAft>
        <a:spcPct val="0"/>
      </a:spcAft>
      <a:defRPr sz="2000" kern="1200">
        <a:solidFill>
          <a:schemeClr val="tx1"/>
        </a:solidFill>
        <a:latin typeface="Arial" charset="0"/>
        <a:ea typeface="Arial Unicode MS" pitchFamily="34" charset="-128"/>
        <a:cs typeface="Arial Unicode MS" pitchFamily="34" charset="-128"/>
      </a:defRPr>
    </a:lvl4pPr>
    <a:lvl5pPr marL="1828800" algn="l" rtl="0" fontAlgn="base">
      <a:spcBef>
        <a:spcPct val="0"/>
      </a:spcBef>
      <a:spcAft>
        <a:spcPct val="0"/>
      </a:spcAft>
      <a:defRPr sz="20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0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0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0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000" kern="1200">
        <a:solidFill>
          <a:schemeClr val="tx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4CFF20"/>
    <a:srgbClr val="005500"/>
    <a:srgbClr val="FF8000"/>
    <a:srgbClr val="FFCC66"/>
    <a:srgbClr val="FFFF66"/>
    <a:srgbClr val="B5E2B5"/>
    <a:srgbClr val="90B48E"/>
    <a:srgbClr val="C3F4C3"/>
    <a:srgbClr val="A2CAA1"/>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42" autoAdjust="0"/>
    <p:restoredTop sz="86572" autoAdjust="0"/>
  </p:normalViewPr>
  <p:slideViewPr>
    <p:cSldViewPr snapToGrid="0">
      <p:cViewPr>
        <p:scale>
          <a:sx n="100" d="100"/>
          <a:sy n="100" d="100"/>
        </p:scale>
        <p:origin x="-2052" y="-90"/>
      </p:cViewPr>
      <p:guideLst>
        <p:guide orient="horz" pos="2648"/>
        <p:guide pos="2880"/>
      </p:guideLst>
    </p:cSldViewPr>
  </p:slideViewPr>
  <p:notesTextViewPr>
    <p:cViewPr>
      <p:scale>
        <a:sx n="100" d="100"/>
        <a:sy n="100" d="100"/>
      </p:scale>
      <p:origin x="0" y="0"/>
    </p:cViewPr>
  </p:notesTextViewPr>
  <p:notesViewPr>
    <p:cSldViewPr snapToGrid="0">
      <p:cViewPr varScale="1">
        <p:scale>
          <a:sx n="117" d="100"/>
          <a:sy n="117" d="100"/>
        </p:scale>
        <p:origin x="-2688" y="-10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2003" tIns="46001" rIns="92003" bIns="46001" numCol="1" anchor="t" anchorCtr="0" compatLnSpc="1">
            <a:prstTxWarp prst="textNoShape">
              <a:avLst/>
            </a:prstTxWarp>
          </a:bodyPr>
          <a:lstStyle>
            <a:lvl1pPr defTabSz="919163" eaLnBrk="0" hangingPunct="0">
              <a:defRPr sz="1200">
                <a:latin typeface="Times New Roman" pitchFamily="18" charset="0"/>
                <a:ea typeface="+mn-ea"/>
                <a:cs typeface="+mn-cs"/>
              </a:defRPr>
            </a:lvl1pPr>
          </a:lstStyle>
          <a:p>
            <a:pPr>
              <a:defRPr/>
            </a:pPr>
            <a:endParaRPr lang="en-US"/>
          </a:p>
        </p:txBody>
      </p:sp>
      <p:sp>
        <p:nvSpPr>
          <p:cNvPr id="109571" name="Rectangle 3"/>
          <p:cNvSpPr>
            <a:spLocks noGrp="1" noChangeArrowheads="1"/>
          </p:cNvSpPr>
          <p:nvPr>
            <p:ph type="dt" sz="quarter" idx="1"/>
          </p:nvPr>
        </p:nvSpPr>
        <p:spPr bwMode="auto">
          <a:xfrm>
            <a:off x="3970338" y="0"/>
            <a:ext cx="3040062" cy="465138"/>
          </a:xfrm>
          <a:prstGeom prst="rect">
            <a:avLst/>
          </a:prstGeom>
          <a:noFill/>
          <a:ln w="9525">
            <a:noFill/>
            <a:miter lim="800000"/>
            <a:headEnd/>
            <a:tailEnd/>
          </a:ln>
          <a:effectLst/>
        </p:spPr>
        <p:txBody>
          <a:bodyPr vert="horz" wrap="square" lIns="92003" tIns="46001" rIns="92003" bIns="46001" numCol="1" anchor="t" anchorCtr="0" compatLnSpc="1">
            <a:prstTxWarp prst="textNoShape">
              <a:avLst/>
            </a:prstTxWarp>
          </a:bodyPr>
          <a:lstStyle>
            <a:lvl1pPr algn="r" defTabSz="919163" eaLnBrk="0" hangingPunct="0">
              <a:defRPr sz="1200">
                <a:latin typeface="Times New Roman" pitchFamily="18" charset="0"/>
                <a:ea typeface="+mn-ea"/>
                <a:cs typeface="+mn-cs"/>
              </a:defRPr>
            </a:lvl1pPr>
          </a:lstStyle>
          <a:p>
            <a:pPr>
              <a:defRPr/>
            </a:pPr>
            <a:endParaRPr lang="en-US"/>
          </a:p>
        </p:txBody>
      </p:sp>
      <p:sp>
        <p:nvSpPr>
          <p:cNvPr id="109572" name="Rectangle 4"/>
          <p:cNvSpPr>
            <a:spLocks noGrp="1" noChangeArrowheads="1"/>
          </p:cNvSpPr>
          <p:nvPr>
            <p:ph type="ftr" sz="quarter" idx="2"/>
          </p:nvPr>
        </p:nvSpPr>
        <p:spPr bwMode="auto">
          <a:xfrm>
            <a:off x="0" y="8831263"/>
            <a:ext cx="3040063" cy="465137"/>
          </a:xfrm>
          <a:prstGeom prst="rect">
            <a:avLst/>
          </a:prstGeom>
          <a:noFill/>
          <a:ln w="9525">
            <a:noFill/>
            <a:miter lim="800000"/>
            <a:headEnd/>
            <a:tailEnd/>
          </a:ln>
          <a:effectLst/>
        </p:spPr>
        <p:txBody>
          <a:bodyPr vert="horz" wrap="square" lIns="92003" tIns="46001" rIns="92003" bIns="46001" numCol="1" anchor="b" anchorCtr="0" compatLnSpc="1">
            <a:prstTxWarp prst="textNoShape">
              <a:avLst/>
            </a:prstTxWarp>
          </a:bodyPr>
          <a:lstStyle>
            <a:lvl1pPr defTabSz="919163" eaLnBrk="0" hangingPunct="0">
              <a:defRPr sz="1200">
                <a:latin typeface="Times New Roman" pitchFamily="18" charset="0"/>
                <a:ea typeface="+mn-ea"/>
                <a:cs typeface="+mn-cs"/>
              </a:defRPr>
            </a:lvl1pPr>
          </a:lstStyle>
          <a:p>
            <a:pPr>
              <a:defRPr/>
            </a:pPr>
            <a:endParaRPr lang="en-US"/>
          </a:p>
        </p:txBody>
      </p:sp>
      <p:sp>
        <p:nvSpPr>
          <p:cNvPr id="109573"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a:effectLst/>
        </p:spPr>
        <p:txBody>
          <a:bodyPr vert="horz" wrap="square" lIns="92003" tIns="46001" rIns="92003" bIns="46001" numCol="1" anchor="b" anchorCtr="0" compatLnSpc="1">
            <a:prstTxWarp prst="textNoShape">
              <a:avLst/>
            </a:prstTxWarp>
          </a:bodyPr>
          <a:lstStyle>
            <a:lvl1pPr algn="r" defTabSz="919163" eaLnBrk="0" hangingPunct="0">
              <a:defRPr sz="1200">
                <a:latin typeface="Times New Roman" pitchFamily="18" charset="0"/>
                <a:ea typeface="+mn-ea"/>
                <a:cs typeface="+mn-cs"/>
              </a:defRPr>
            </a:lvl1pPr>
          </a:lstStyle>
          <a:p>
            <a:pPr>
              <a:defRPr/>
            </a:pPr>
            <a:fld id="{E94E91E7-8793-4A48-A962-BA34192B1B01}" type="slidenum">
              <a:rPr lang="en-US"/>
              <a:pPr>
                <a:defRPr/>
              </a:pPr>
              <a:t>‹#›</a:t>
            </a:fld>
            <a:endParaRPr lang="en-US"/>
          </a:p>
        </p:txBody>
      </p:sp>
    </p:spTree>
    <p:extLst>
      <p:ext uri="{BB962C8B-B14F-4D97-AF65-F5344CB8AC3E}">
        <p14:creationId xmlns:p14="http://schemas.microsoft.com/office/powerpoint/2010/main" val="2011874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2003" tIns="46001" rIns="92003" bIns="46001" numCol="1" anchor="t" anchorCtr="0" compatLnSpc="1">
            <a:prstTxWarp prst="textNoShape">
              <a:avLst/>
            </a:prstTxWarp>
          </a:bodyPr>
          <a:lstStyle>
            <a:lvl1pPr defTabSz="919163" eaLnBrk="0" hangingPunct="0">
              <a:defRPr sz="1200">
                <a:latin typeface="Times New Roman" pitchFamily="18" charset="0"/>
                <a:ea typeface="+mn-ea"/>
                <a:cs typeface="+mn-cs"/>
              </a:defRPr>
            </a:lvl1pPr>
          </a:lstStyle>
          <a:p>
            <a:pPr>
              <a:defRPr/>
            </a:pPr>
            <a:endParaRPr lang="en-US"/>
          </a:p>
        </p:txBody>
      </p:sp>
      <p:sp>
        <p:nvSpPr>
          <p:cNvPr id="30723" name="Rectangle 3"/>
          <p:cNvSpPr>
            <a:spLocks noGrp="1" noChangeArrowheads="1"/>
          </p:cNvSpPr>
          <p:nvPr>
            <p:ph type="dt" idx="1"/>
          </p:nvPr>
        </p:nvSpPr>
        <p:spPr bwMode="auto">
          <a:xfrm>
            <a:off x="3970338" y="0"/>
            <a:ext cx="3040062" cy="465138"/>
          </a:xfrm>
          <a:prstGeom prst="rect">
            <a:avLst/>
          </a:prstGeom>
          <a:noFill/>
          <a:ln w="9525">
            <a:noFill/>
            <a:miter lim="800000"/>
            <a:headEnd/>
            <a:tailEnd/>
          </a:ln>
          <a:effectLst/>
        </p:spPr>
        <p:txBody>
          <a:bodyPr vert="horz" wrap="square" lIns="92003" tIns="46001" rIns="92003" bIns="46001" numCol="1" anchor="t" anchorCtr="0" compatLnSpc="1">
            <a:prstTxWarp prst="textNoShape">
              <a:avLst/>
            </a:prstTxWarp>
          </a:bodyPr>
          <a:lstStyle>
            <a:lvl1pPr algn="r" defTabSz="919163" eaLnBrk="0" hangingPunct="0">
              <a:defRPr sz="1200">
                <a:latin typeface="Times New Roman" pitchFamily="18" charset="0"/>
                <a:ea typeface="+mn-ea"/>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82688" y="696913"/>
            <a:ext cx="4648200" cy="348615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2003" tIns="46001" rIns="92003" bIns="46001"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0726" name="Rectangle 6"/>
          <p:cNvSpPr>
            <a:spLocks noGrp="1" noChangeArrowheads="1"/>
          </p:cNvSpPr>
          <p:nvPr>
            <p:ph type="ftr" sz="quarter" idx="4"/>
          </p:nvPr>
        </p:nvSpPr>
        <p:spPr bwMode="auto">
          <a:xfrm>
            <a:off x="0" y="8831263"/>
            <a:ext cx="3040063" cy="465137"/>
          </a:xfrm>
          <a:prstGeom prst="rect">
            <a:avLst/>
          </a:prstGeom>
          <a:noFill/>
          <a:ln w="9525">
            <a:noFill/>
            <a:miter lim="800000"/>
            <a:headEnd/>
            <a:tailEnd/>
          </a:ln>
          <a:effectLst/>
        </p:spPr>
        <p:txBody>
          <a:bodyPr vert="horz" wrap="square" lIns="92003" tIns="46001" rIns="92003" bIns="46001" numCol="1" anchor="b" anchorCtr="0" compatLnSpc="1">
            <a:prstTxWarp prst="textNoShape">
              <a:avLst/>
            </a:prstTxWarp>
          </a:bodyPr>
          <a:lstStyle>
            <a:lvl1pPr defTabSz="919163" eaLnBrk="0" hangingPunct="0">
              <a:defRPr sz="1200">
                <a:latin typeface="Times New Roman" pitchFamily="18" charset="0"/>
                <a:ea typeface="+mn-ea"/>
                <a:cs typeface="+mn-cs"/>
              </a:defRPr>
            </a:lvl1pPr>
          </a:lstStyle>
          <a:p>
            <a:pPr>
              <a:defRPr/>
            </a:pPr>
            <a:r>
              <a:rPr lang="en-US"/>
              <a:t>International Plant Nutrition Institute</a:t>
            </a:r>
          </a:p>
        </p:txBody>
      </p:sp>
      <p:sp>
        <p:nvSpPr>
          <p:cNvPr id="30727" name="Rectangle 7"/>
          <p:cNvSpPr>
            <a:spLocks noGrp="1" noChangeArrowheads="1"/>
          </p:cNvSpPr>
          <p:nvPr>
            <p:ph type="sldNum" sz="quarter" idx="5"/>
          </p:nvPr>
        </p:nvSpPr>
        <p:spPr bwMode="auto">
          <a:xfrm>
            <a:off x="3970338" y="8831263"/>
            <a:ext cx="3040062" cy="465137"/>
          </a:xfrm>
          <a:prstGeom prst="rect">
            <a:avLst/>
          </a:prstGeom>
          <a:noFill/>
          <a:ln w="9525">
            <a:noFill/>
            <a:miter lim="800000"/>
            <a:headEnd/>
            <a:tailEnd/>
          </a:ln>
          <a:effectLst/>
        </p:spPr>
        <p:txBody>
          <a:bodyPr vert="horz" wrap="square" lIns="92003" tIns="46001" rIns="92003" bIns="46001" numCol="1" anchor="b" anchorCtr="0" compatLnSpc="1">
            <a:prstTxWarp prst="textNoShape">
              <a:avLst/>
            </a:prstTxWarp>
          </a:bodyPr>
          <a:lstStyle>
            <a:lvl1pPr algn="r" defTabSz="919163" eaLnBrk="0" hangingPunct="0">
              <a:defRPr sz="1200">
                <a:latin typeface="Times New Roman" pitchFamily="18" charset="0"/>
                <a:ea typeface="+mn-ea"/>
                <a:cs typeface="+mn-cs"/>
              </a:defRPr>
            </a:lvl1pPr>
          </a:lstStyle>
          <a:p>
            <a:pPr>
              <a:defRPr/>
            </a:pPr>
            <a:fld id="{7780A085-81B8-4D79-9A64-B86E6CE983AF}" type="slidenum">
              <a:rPr lang="en-US"/>
              <a:pPr>
                <a:defRPr/>
              </a:pPr>
              <a:t>‹#›</a:t>
            </a:fld>
            <a:endParaRPr lang="en-US" dirty="0"/>
          </a:p>
        </p:txBody>
      </p:sp>
    </p:spTree>
    <p:extLst>
      <p:ext uri="{BB962C8B-B14F-4D97-AF65-F5344CB8AC3E}">
        <p14:creationId xmlns:p14="http://schemas.microsoft.com/office/powerpoint/2010/main" val="4785907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1</a:t>
            </a:fld>
            <a:endParaRPr lang="en-US" dirty="0"/>
          </a:p>
        </p:txBody>
      </p:sp>
    </p:spTree>
    <p:extLst>
      <p:ext uri="{BB962C8B-B14F-4D97-AF65-F5344CB8AC3E}">
        <p14:creationId xmlns:p14="http://schemas.microsoft.com/office/powerpoint/2010/main" val="2264239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Task</a:t>
            </a:r>
            <a:r>
              <a:rPr lang="en-US" baseline="0" dirty="0" smtClean="0"/>
              <a:t> Team was established by GPNM in May 2013. We were asked to:</a:t>
            </a:r>
          </a:p>
          <a:p>
            <a:endParaRPr lang="en-US" baseline="0" dirty="0" smtClean="0"/>
          </a:p>
          <a:p>
            <a:pPr marL="228600" indent="-228600" rtl="0">
              <a:buFont typeface="+mj-lt"/>
              <a:buAutoNum type="arabicPeriod"/>
            </a:pPr>
            <a:r>
              <a:rPr lang="en-US" sz="1200" b="0" i="0" u="none" strike="noStrike" kern="1200" baseline="0" dirty="0" smtClean="0">
                <a:solidFill>
                  <a:schemeClr val="tx1"/>
                </a:solidFill>
                <a:latin typeface="Arial" pitchFamily="34" charset="0"/>
                <a:ea typeface="+mn-ea"/>
                <a:cs typeface="+mn-cs"/>
              </a:rPr>
              <a:t>Develop definitional parameters for NUE (due by Mar 31, 2014)</a:t>
            </a:r>
          </a:p>
          <a:p>
            <a:pPr marL="228600" indent="-228600" rtl="0">
              <a:buFont typeface="+mj-lt"/>
              <a:buAutoNum type="arabicPeriod"/>
            </a:pPr>
            <a:r>
              <a:rPr lang="en-US" sz="1200" b="0" i="0" u="none" strike="noStrike" kern="1200" baseline="0" dirty="0" smtClean="0">
                <a:solidFill>
                  <a:schemeClr val="tx1"/>
                </a:solidFill>
                <a:latin typeface="Arial" pitchFamily="34" charset="0"/>
                <a:ea typeface="+mn-ea"/>
                <a:cs typeface="+mn-cs"/>
              </a:rPr>
              <a:t>Define base line NUE data at the global and regional level ( due by Mar 31, 2014)</a:t>
            </a:r>
          </a:p>
          <a:p>
            <a:pPr marL="228600" indent="-228600" rtl="0">
              <a:buFont typeface="+mj-lt"/>
              <a:buAutoNum type="arabicPeriod"/>
            </a:pPr>
            <a:r>
              <a:rPr lang="en-US" sz="1200" b="0" i="0" u="none" strike="noStrike" kern="1200" baseline="0" dirty="0" smtClean="0">
                <a:solidFill>
                  <a:schemeClr val="tx1"/>
                </a:solidFill>
                <a:latin typeface="Arial" pitchFamily="34" charset="0"/>
                <a:ea typeface="+mn-ea"/>
                <a:cs typeface="+mn-cs"/>
              </a:rPr>
              <a:t>Offer a suite of nutrient performance indicators (due June 30, 2014)</a:t>
            </a:r>
          </a:p>
          <a:p>
            <a:pPr marL="228600" indent="-228600" rtl="0">
              <a:buFont typeface="+mj-lt"/>
              <a:buAutoNum type="arabicPeriod"/>
            </a:pPr>
            <a:r>
              <a:rPr lang="en-US" sz="1200" b="0" i="0" u="none" strike="noStrike" kern="1200" baseline="0" dirty="0" smtClean="0">
                <a:solidFill>
                  <a:schemeClr val="tx1"/>
                </a:solidFill>
                <a:latin typeface="Arial" pitchFamily="34" charset="0"/>
                <a:ea typeface="+mn-ea"/>
                <a:cs typeface="+mn-cs"/>
              </a:rPr>
              <a:t>Establish NUE targets for major crops (due July 2015)</a:t>
            </a:r>
            <a:endParaRPr lang="en-US" baseline="0" dirty="0" smtClean="0"/>
          </a:p>
          <a:p>
            <a:endParaRPr lang="en-US" dirty="0" smtClean="0"/>
          </a:p>
          <a:p>
            <a:r>
              <a:rPr lang="en-US" dirty="0" smtClean="0"/>
              <a:t>We met in March in Bhubaneswar, India</a:t>
            </a:r>
            <a:r>
              <a:rPr lang="en-US" baseline="0" dirty="0" smtClean="0"/>
              <a:t> and </a:t>
            </a:r>
            <a:r>
              <a:rPr lang="en-US" dirty="0" smtClean="0"/>
              <a:t>had a conference call in July</a:t>
            </a:r>
            <a:r>
              <a:rPr lang="en-US" baseline="0" dirty="0" smtClean="0"/>
              <a:t> … made some progress.</a:t>
            </a:r>
            <a:endParaRPr lang="en-US" dirty="0"/>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2</a:t>
            </a:fld>
            <a:endParaRPr lang="en-US" dirty="0"/>
          </a:p>
        </p:txBody>
      </p:sp>
    </p:spTree>
    <p:extLst>
      <p:ext uri="{BB962C8B-B14F-4D97-AF65-F5344CB8AC3E}">
        <p14:creationId xmlns:p14="http://schemas.microsoft.com/office/powerpoint/2010/main" val="89480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3</a:t>
            </a:fld>
            <a:endParaRPr lang="en-US" dirty="0"/>
          </a:p>
        </p:txBody>
      </p:sp>
    </p:spTree>
    <p:extLst>
      <p:ext uri="{BB962C8B-B14F-4D97-AF65-F5344CB8AC3E}">
        <p14:creationId xmlns:p14="http://schemas.microsoft.com/office/powerpoint/2010/main" val="3613750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SDSN has 12 thematic groups … Group 7</a:t>
            </a:r>
            <a:r>
              <a:rPr lang="en-US" baseline="0" dirty="0" smtClean="0"/>
              <a:t> released there report</a:t>
            </a:r>
            <a:r>
              <a:rPr lang="en-US" dirty="0" smtClean="0"/>
              <a:t> </a:t>
            </a:r>
            <a:r>
              <a:rPr lang="en-US" i="1" dirty="0" smtClean="0"/>
              <a:t>Sustainable Agriculture and Food Systems</a:t>
            </a:r>
            <a:r>
              <a:rPr lang="en-US" dirty="0" smtClean="0"/>
              <a:t> in September, 2013.</a:t>
            </a:r>
            <a:r>
              <a:rPr lang="en-US" baseline="0" dirty="0" smtClean="0"/>
              <a:t>  </a:t>
            </a:r>
          </a:p>
          <a:p>
            <a:endParaRPr lang="en-US" baseline="0" dirty="0" smtClean="0"/>
          </a:p>
          <a:p>
            <a:r>
              <a:rPr lang="en-US" baseline="0" dirty="0" smtClean="0"/>
              <a:t>From Goal 6a in the report: </a:t>
            </a:r>
            <a:r>
              <a:rPr lang="en-US" sz="1200" b="1" kern="1200" dirty="0" smtClean="0">
                <a:solidFill>
                  <a:schemeClr val="tx1"/>
                </a:solidFill>
                <a:effectLst/>
                <a:latin typeface="Arial" pitchFamily="34" charset="0"/>
                <a:ea typeface="+mn-ea"/>
                <a:cs typeface="+mn-cs"/>
              </a:rPr>
              <a:t>Ensure sustainable food production systems with high yields and high efficiency of water, nutrients, and energy, supporting nutritious diets with low food losses and waste. </a:t>
            </a:r>
          </a:p>
          <a:p>
            <a:endParaRPr lang="en-US" sz="1200" b="1" kern="1200" dirty="0" smtClean="0">
              <a:solidFill>
                <a:schemeClr val="tx1"/>
              </a:solidFill>
              <a:effectLst/>
              <a:latin typeface="Arial" pitchFamily="34" charset="0"/>
              <a:ea typeface="+mn-ea"/>
              <a:cs typeface="+mn-cs"/>
            </a:endParaRPr>
          </a:p>
          <a:p>
            <a:r>
              <a:rPr lang="en-US" sz="1200" kern="1200" dirty="0" smtClean="0">
                <a:solidFill>
                  <a:schemeClr val="tx1"/>
                </a:solidFill>
                <a:effectLst/>
                <a:latin typeface="Arial" pitchFamily="34" charset="0"/>
                <a:ea typeface="+mn-ea"/>
                <a:cs typeface="+mn-cs"/>
              </a:rPr>
              <a:t>Indicator: Full-­‐chain nitrogen [phosphorus] use efficiency (% or rate of progress relative to a defined gap to close) </a:t>
            </a:r>
          </a:p>
          <a:p>
            <a:endParaRPr lang="en-US" sz="1200" kern="1200" dirty="0" smtClean="0">
              <a:solidFill>
                <a:schemeClr val="tx1"/>
              </a:solidFill>
              <a:effectLst/>
              <a:latin typeface="Arial" pitchFamily="34" charset="0"/>
              <a:ea typeface="+mn-ea"/>
              <a:cs typeface="+mn-cs"/>
            </a:endParaRPr>
          </a:p>
          <a:p>
            <a:r>
              <a:rPr lang="en-US" sz="1200" kern="1200" dirty="0" smtClean="0">
                <a:solidFill>
                  <a:schemeClr val="tx1"/>
                </a:solidFill>
                <a:effectLst/>
                <a:latin typeface="Arial" pitchFamily="34" charset="0"/>
                <a:ea typeface="+mn-ea"/>
                <a:cs typeface="+mn-cs"/>
              </a:rPr>
              <a:t>Comments: Defined as the ratio of nutrients in final products (e.g., human food consumed) to new nutrient inputs into terrestrial, aquatic and atmospheric cycles (e.g., nitrogen from chemical synthesis or biological N fixation, minerals mined and applied as fertilizers, etc.).  It takes into account livestock and other stages of the food chain, as well as recycling. This indicator could track improvements in nutrient efficiencies along the full chain in countries with low efficiency levels. Because of different contexts, specific targets would have to be country-­‐specific, i.e., defined so as to reduce the gap between current and targeted full-­‐chain nutrient use efficiency levels.  This indicator could also be disaggregated further, for example for major food systems (chains). A </a:t>
            </a:r>
            <a:r>
              <a:rPr lang="en-US" sz="1200" kern="1200" dirty="0" err="1" smtClean="0">
                <a:solidFill>
                  <a:schemeClr val="tx1"/>
                </a:solidFill>
                <a:effectLst/>
                <a:latin typeface="Arial" pitchFamily="34" charset="0"/>
                <a:ea typeface="+mn-ea"/>
                <a:cs typeface="+mn-cs"/>
              </a:rPr>
              <a:t>backcasting</a:t>
            </a:r>
            <a:r>
              <a:rPr lang="en-US" sz="1200" kern="1200" dirty="0" smtClean="0">
                <a:solidFill>
                  <a:schemeClr val="tx1"/>
                </a:solidFill>
                <a:effectLst/>
                <a:latin typeface="Arial" pitchFamily="34" charset="0"/>
                <a:ea typeface="+mn-ea"/>
                <a:cs typeface="+mn-cs"/>
              </a:rPr>
              <a:t> approach should be applied to identify technology and policy options for achieving specific full-­‐chain efficiency targets. </a:t>
            </a:r>
          </a:p>
          <a:p>
            <a:endParaRPr lang="en-US" sz="1200" kern="1200" dirty="0" smtClean="0">
              <a:solidFill>
                <a:schemeClr val="tx1"/>
              </a:solidFill>
              <a:effectLst/>
              <a:latin typeface="Arial" pitchFamily="34" charset="0"/>
              <a:ea typeface="+mn-ea"/>
              <a:cs typeface="+mn-cs"/>
            </a:endParaRPr>
          </a:p>
          <a:p>
            <a:r>
              <a:rPr lang="en-US" sz="1200" kern="1200" dirty="0" smtClean="0">
                <a:solidFill>
                  <a:schemeClr val="tx1"/>
                </a:solidFill>
                <a:effectLst/>
                <a:latin typeface="Arial" pitchFamily="34" charset="0"/>
                <a:ea typeface="+mn-ea"/>
                <a:cs typeface="+mn-cs"/>
              </a:rPr>
              <a:t>Aspirational outcomes: Full-­‐chain efficiency of nitrogen and phosphorus has increased by [x]% relative to current </a:t>
            </a:r>
          </a:p>
          <a:p>
            <a:r>
              <a:rPr lang="en-US" sz="1200" kern="1200" dirty="0" smtClean="0">
                <a:solidFill>
                  <a:schemeClr val="tx1"/>
                </a:solidFill>
                <a:effectLst/>
                <a:latin typeface="Arial" pitchFamily="34" charset="0"/>
                <a:ea typeface="+mn-ea"/>
                <a:cs typeface="+mn-cs"/>
              </a:rPr>
              <a:t>levels in each country with sub-­‐ optimal efficiency (e.g., high nutrient consumption relative to actual yield). For countries with low full-­‐chain efficiency an aspirational target could be to reach, by 2030, a 30% increase relative to current levels. </a:t>
            </a:r>
          </a:p>
          <a:p>
            <a:r>
              <a:rPr lang="en-US" sz="1200" kern="1200" dirty="0" smtClean="0">
                <a:solidFill>
                  <a:schemeClr val="tx1"/>
                </a:solidFill>
                <a:effectLst/>
                <a:latin typeface="Arial" pitchFamily="34" charset="0"/>
                <a:ea typeface="+mn-ea"/>
                <a:cs typeface="+mn-cs"/>
              </a:rPr>
              <a:t> </a:t>
            </a:r>
          </a:p>
          <a:p>
            <a:r>
              <a:rPr lang="en-US" sz="1200" kern="1200" dirty="0" smtClean="0">
                <a:solidFill>
                  <a:schemeClr val="tx1"/>
                </a:solidFill>
                <a:effectLst/>
                <a:latin typeface="Arial" pitchFamily="34" charset="0"/>
                <a:ea typeface="+mn-ea"/>
                <a:cs typeface="+mn-cs"/>
              </a:rPr>
              <a:t>  </a:t>
            </a:r>
          </a:p>
          <a:p>
            <a:r>
              <a:rPr lang="en-US" sz="1200" kern="1200" dirty="0" smtClean="0">
                <a:solidFill>
                  <a:schemeClr val="tx1"/>
                </a:solidFill>
                <a:effectLst/>
                <a:latin typeface="Arial" pitchFamily="34" charset="0"/>
                <a:ea typeface="+mn-ea"/>
                <a:cs typeface="+mn-cs"/>
              </a:rPr>
              <a:t>Indicator: Crop nitrogen use efficiency (%)</a:t>
            </a:r>
          </a:p>
          <a:p>
            <a:r>
              <a:rPr lang="en-US" sz="1200" kern="1200" dirty="0" smtClean="0">
                <a:solidFill>
                  <a:schemeClr val="tx1"/>
                </a:solidFill>
                <a:effectLst/>
                <a:latin typeface="Arial" pitchFamily="34" charset="0"/>
                <a:ea typeface="+mn-ea"/>
                <a:cs typeface="+mn-cs"/>
              </a:rPr>
              <a:t>Comments: Defined as the ratio of nitrogen in harvested crop products to the amount of nitrogen applied (per cropping season or year). It is directly related to the efficiency of fertilizer use on agricultural land, including new technologies and stewardship programs targeting farmers and advisors41. Interpretation and specific targets for crop nitrogen use efficiency are</a:t>
            </a:r>
          </a:p>
          <a:p>
            <a:r>
              <a:rPr lang="en-US" sz="1200" kern="1200" dirty="0" smtClean="0">
                <a:solidFill>
                  <a:schemeClr val="tx1"/>
                </a:solidFill>
                <a:effectLst/>
                <a:latin typeface="Arial" pitchFamily="34" charset="0"/>
                <a:ea typeface="+mn-ea"/>
                <a:cs typeface="+mn-cs"/>
              </a:rPr>
              <a:t>context-­‐specific,  primarily depending on yield, current nitrogen use, soil quality and other factors.</a:t>
            </a:r>
            <a:br>
              <a:rPr lang="en-US" sz="1200" kern="1200" dirty="0" smtClean="0">
                <a:solidFill>
                  <a:schemeClr val="tx1"/>
                </a:solidFill>
                <a:effectLst/>
                <a:latin typeface="Arial" pitchFamily="34" charset="0"/>
                <a:ea typeface="+mn-ea"/>
                <a:cs typeface="+mn-cs"/>
              </a:rPr>
            </a:br>
            <a:endParaRPr lang="en-US" sz="1200" kern="1200" dirty="0" smtClean="0">
              <a:solidFill>
                <a:schemeClr val="tx1"/>
              </a:solidFill>
              <a:effectLst/>
              <a:latin typeface="Arial" pitchFamily="34" charset="0"/>
              <a:ea typeface="+mn-ea"/>
              <a:cs typeface="+mn-cs"/>
            </a:endParaRPr>
          </a:p>
          <a:p>
            <a:r>
              <a:rPr lang="en-US" sz="1200" kern="1200" dirty="0" smtClean="0">
                <a:solidFill>
                  <a:schemeClr val="tx1"/>
                </a:solidFill>
                <a:effectLst/>
                <a:latin typeface="Arial" pitchFamily="34" charset="0"/>
                <a:ea typeface="+mn-ea"/>
                <a:cs typeface="+mn-cs"/>
              </a:rPr>
              <a:t>Aspirational outcomes: Crop nitrogen efficiency increased by [30]% relative to current levels in countries with low efficiency. Unsustainable soil nutrient depletion halted and reversed in countries with insufficient nutrient use, resulting in increased crop production and economic return.</a:t>
            </a:r>
          </a:p>
          <a:p>
            <a:endParaRPr lang="en-US" dirty="0" smtClean="0"/>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4</a:t>
            </a:fld>
            <a:endParaRPr lang="en-US" dirty="0"/>
          </a:p>
        </p:txBody>
      </p:sp>
    </p:spTree>
    <p:extLst>
      <p:ext uri="{BB962C8B-B14F-4D97-AF65-F5344CB8AC3E}">
        <p14:creationId xmlns:p14="http://schemas.microsoft.com/office/powerpoint/2010/main" val="3486022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5</a:t>
            </a:fld>
            <a:endParaRPr lang="en-US" dirty="0"/>
          </a:p>
        </p:txBody>
      </p:sp>
    </p:spTree>
    <p:extLst>
      <p:ext uri="{BB962C8B-B14F-4D97-AF65-F5344CB8AC3E}">
        <p14:creationId xmlns:p14="http://schemas.microsoft.com/office/powerpoint/2010/main" val="2020118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The different forms of nutrient use</a:t>
            </a:r>
            <a:r>
              <a:rPr lang="en-US" baseline="0" dirty="0" smtClean="0"/>
              <a:t> efficiency have different uses. </a:t>
            </a:r>
          </a:p>
          <a:p>
            <a:endParaRPr lang="en-US" baseline="0" dirty="0" smtClean="0"/>
          </a:p>
          <a:p>
            <a:r>
              <a:rPr lang="en-US" baseline="0" dirty="0" smtClean="0"/>
              <a:t>Partial factor productivity is useful for evaluating yield of a particular crop in comparison to nutrient input, within a system. Simple to measure, it can be evaluated at a wide range of scales with readily available data. For cereals, typical values range from 40 to 80 units of yield per unit of nitrogen input. Comparing to crops grown for non-carbohydrate components like protein or oil, however, requires some adjustment to a common basis, for example, calorific value.</a:t>
            </a:r>
          </a:p>
          <a:p>
            <a:endParaRPr lang="en-US" baseline="0" dirty="0" smtClean="0"/>
          </a:p>
          <a:p>
            <a:r>
              <a:rPr lang="en-US" baseline="0" dirty="0" smtClean="0"/>
              <a:t>Agronomic efficiency is similar, but compares the yield response instead of the total yield. Since this requires a check strip, it is usually limited to research situations. </a:t>
            </a:r>
          </a:p>
          <a:p>
            <a:endParaRPr lang="en-US" baseline="0" dirty="0" smtClean="0"/>
          </a:p>
          <a:p>
            <a:r>
              <a:rPr lang="en-US" baseline="0" dirty="0" smtClean="0"/>
              <a:t>While both PFP and AE are useful for many crop attributes, they ignore the crop content of the nutrient in question. Since the nutrients applied to crops can often be nutritionally valuable, this is a concern.</a:t>
            </a:r>
          </a:p>
          <a:p>
            <a:r>
              <a:rPr lang="en-US" baseline="0" dirty="0" smtClean="0"/>
              <a:t>The concern can be addressed by using in their place a term with the nutrient in the numerator, like partial nutrient balance or recovery efficiency.</a:t>
            </a:r>
          </a:p>
          <a:p>
            <a:endParaRPr lang="en-US" baseline="0" dirty="0" smtClean="0"/>
          </a:p>
          <a:p>
            <a:r>
              <a:rPr lang="en-US" baseline="0" dirty="0" smtClean="0"/>
              <a:t>Partial nutrient balance, also known as removal to use ratio, is a crude but useful metric. While its exact target can be a matter of debate, values in excess of 100% indicate eventual deficiency as the soil is depleted or mined by successive crops. Values well below 100% indicate accumulation of surplus.  PNB only tells us how much nutrient is removed in the harvested, it does not consider other transfer processes so is not an indicator of nutrient loss to the environment.</a:t>
            </a:r>
          </a:p>
          <a:p>
            <a:endParaRPr lang="en-US" baseline="0" dirty="0" smtClean="0"/>
          </a:p>
          <a:p>
            <a:r>
              <a:rPr lang="en-US" baseline="0" dirty="0" smtClean="0"/>
              <a:t>Recovery efficiency focuses more closely on the crops ability to access and take up nutrients applied. While it can be informative for study of physical and physiological process, it means little in terms of annual system performance. Like agronomic efficiency, it requires unfertilized yields to be low in order for the efficiency to be high, implying high dependency on annual inputs. The environmental impact of residual nutrients varies with the soil’s ability to retain nutrients: for example, residual P remains plant-available in many soils and climates, and in arid and semi-arid environmental like Western Canada, and I imagine parts of Australia, even nitrate can have residual value from one crop to the next.</a:t>
            </a:r>
          </a:p>
          <a:p>
            <a:endParaRPr lang="en-US" baseline="0" dirty="0" smtClean="0"/>
          </a:p>
          <a:p>
            <a:r>
              <a:rPr lang="en-US" baseline="0" dirty="0" smtClean="0"/>
              <a:t>So, nutrient use efficiency takes on many forms and meanings, but is always a ratio of output to input. </a:t>
            </a:r>
          </a:p>
          <a:p>
            <a:endParaRPr lang="en-US" dirty="0"/>
          </a:p>
        </p:txBody>
      </p:sp>
      <p:sp>
        <p:nvSpPr>
          <p:cNvPr id="4" name="Slide Number Placeholder 3"/>
          <p:cNvSpPr>
            <a:spLocks noGrp="1"/>
          </p:cNvSpPr>
          <p:nvPr>
            <p:ph type="sldNum" sz="quarter" idx="10"/>
          </p:nvPr>
        </p:nvSpPr>
        <p:spPr/>
        <p:txBody>
          <a:bodyPr/>
          <a:lstStyle/>
          <a:p>
            <a:pPr>
              <a:defRPr/>
            </a:pPr>
            <a:fld id="{11CFDE74-069F-4BEB-BDF9-9FC194A348E5}"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3344927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7</a:t>
            </a:fld>
            <a:endParaRPr lang="en-US" dirty="0"/>
          </a:p>
        </p:txBody>
      </p:sp>
    </p:spTree>
    <p:extLst>
      <p:ext uri="{BB962C8B-B14F-4D97-AF65-F5344CB8AC3E}">
        <p14:creationId xmlns:p14="http://schemas.microsoft.com/office/powerpoint/2010/main" val="3202483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PNB (also known</a:t>
            </a:r>
            <a:r>
              <a:rPr lang="en-US" baseline="0" dirty="0" smtClean="0"/>
              <a:t> as removal efficiency)</a:t>
            </a:r>
            <a:r>
              <a:rPr lang="en-US" dirty="0" smtClean="0"/>
              <a:t> is the simplest</a:t>
            </a:r>
            <a:r>
              <a:rPr lang="en-US" baseline="0" dirty="0" smtClean="0"/>
              <a:t> form of nutrient recovery efficiency. </a:t>
            </a:r>
          </a:p>
          <a:p>
            <a:endParaRPr lang="en-US" baseline="0" dirty="0" smtClean="0"/>
          </a:p>
          <a:p>
            <a:r>
              <a:rPr lang="en-US" baseline="0" dirty="0" smtClean="0"/>
              <a:t> It is usually expressed as a ratio of nutrient output in the harvested crop per unit of nutrient input as fertilizer, i.e. removal to use ratio.  Its advantage is it can be measured or estimated at a farm field level or a regional or national level.  It is called a partial balance because it does not account for  nutrients removed by erosion or leaching or nutrients added via biological fixation,</a:t>
            </a:r>
          </a:p>
          <a:p>
            <a:endParaRPr lang="en-US" baseline="0" dirty="0" smtClean="0"/>
          </a:p>
          <a:p>
            <a:r>
              <a:rPr lang="en-US" baseline="0" dirty="0" smtClean="0"/>
              <a:t>It assumes if the ratio is close to 1, then soil fertility will be sustained at a steady state. If PNB is &lt;1 then nutrient input is greater than removal suggesting that there could be avoidable nutrient losses and therefore a need for improved NUE.  Values &gt; 1 mean more nutrients are being removed in the harvested crop than applied by fertilizer and/or manure, i.e. mining of soil nutrients.</a:t>
            </a:r>
          </a:p>
          <a:p>
            <a:endParaRPr lang="en-US" baseline="0" dirty="0" smtClean="0"/>
          </a:p>
          <a:p>
            <a:r>
              <a:rPr lang="en-US" baseline="0" dirty="0" smtClean="0"/>
              <a:t>PNB is a useful indicator of NUE, but can be misleading unless considered with other indicators.</a:t>
            </a:r>
            <a:endParaRPr lang="en-US" dirty="0"/>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8</a:t>
            </a:fld>
            <a:endParaRPr lang="en-US" dirty="0"/>
          </a:p>
        </p:txBody>
      </p:sp>
    </p:spTree>
    <p:extLst>
      <p:ext uri="{BB962C8B-B14F-4D97-AF65-F5344CB8AC3E}">
        <p14:creationId xmlns:p14="http://schemas.microsoft.com/office/powerpoint/2010/main" val="4114523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80A085-81B8-4D79-9A64-B86E6CE983AF}" type="slidenum">
              <a:rPr lang="en-US" smtClean="0"/>
              <a:pPr>
                <a:defRPr/>
              </a:pPr>
              <a:t>9</a:t>
            </a:fld>
            <a:endParaRPr lang="en-US" dirty="0"/>
          </a:p>
        </p:txBody>
      </p:sp>
    </p:spTree>
    <p:extLst>
      <p:ext uri="{BB962C8B-B14F-4D97-AF65-F5344CB8AC3E}">
        <p14:creationId xmlns:p14="http://schemas.microsoft.com/office/powerpoint/2010/main" val="1785199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95938" name="Rectangle 2"/>
          <p:cNvSpPr>
            <a:spLocks noGrp="1" noChangeArrowheads="1"/>
          </p:cNvSpPr>
          <p:nvPr>
            <p:ph type="ctrTitle"/>
          </p:nvPr>
        </p:nvSpPr>
        <p:spPr>
          <a:xfrm>
            <a:off x="1102519" y="3249612"/>
            <a:ext cx="6972300" cy="1470025"/>
          </a:xfrm>
        </p:spPr>
        <p:txBody>
          <a:bodyPr/>
          <a:lstStyle>
            <a:lvl1pPr>
              <a:defRPr sz="4400"/>
            </a:lvl1pPr>
          </a:lstStyle>
          <a:p>
            <a:r>
              <a:rPr lang="en-US" smtClean="0"/>
              <a:t>Click to edit Master 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descr="4R Template v13 top.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6170" y="6040714"/>
            <a:ext cx="7677990" cy="81728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39436" y="2940593"/>
            <a:ext cx="5291528" cy="1143000"/>
          </a:xfrm>
        </p:spPr>
        <p:txBody>
          <a:bodyPr/>
          <a:lstStyle>
            <a:lvl1pPr>
              <a:defRPr/>
            </a:lvl1pPr>
          </a:lstStyle>
          <a:p>
            <a:r>
              <a:rPr lang="en-US" dirty="0" smtClean="0"/>
              <a:t>Section Header</a:t>
            </a:r>
            <a:endParaRPr lang="en-US" dirty="0"/>
          </a:p>
        </p:txBody>
      </p:sp>
      <p:pic>
        <p:nvPicPr>
          <p:cNvPr id="2050" name="Picture 2"/>
          <p:cNvPicPr>
            <a:picLocks noChangeAspect="1" noChangeArrowheads="1"/>
          </p:cNvPicPr>
          <p:nvPr userDrawn="1"/>
        </p:nvPicPr>
        <p:blipFill>
          <a:blip r:embed="rId2" cstate="print"/>
          <a:srcRect/>
          <a:stretch>
            <a:fillRect/>
          </a:stretch>
        </p:blipFill>
        <p:spPr bwMode="auto">
          <a:xfrm>
            <a:off x="6143625" y="0"/>
            <a:ext cx="3000375" cy="6858000"/>
          </a:xfrm>
          <a:prstGeom prst="rect">
            <a:avLst/>
          </a:prstGeom>
          <a:noFill/>
          <a:ln w="9525">
            <a:noFill/>
            <a:miter lim="800000"/>
            <a:headEnd/>
            <a:tailEnd/>
          </a:ln>
        </p:spPr>
      </p:pic>
      <p:pic>
        <p:nvPicPr>
          <p:cNvPr id="3" name="Picture 2" descr="IPNI_Color.tif"/>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4653" y="446328"/>
            <a:ext cx="2180750" cy="11105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pic>
        <p:nvPicPr>
          <p:cNvPr id="2" name="Picture 1" descr="4R Template v1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1"/>
          <p:cNvSpPr>
            <a:spLocks noGrp="1"/>
          </p:cNvSpPr>
          <p:nvPr>
            <p:ph type="title"/>
          </p:nvPr>
        </p:nvSpPr>
        <p:spPr>
          <a:xfrm>
            <a:off x="457200" y="981120"/>
            <a:ext cx="8229600" cy="1143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966788" y="2363788"/>
            <a:ext cx="7024687" cy="36052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5541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4R Template v1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 y="-19539"/>
            <a:ext cx="9212385" cy="6909289"/>
          </a:xfrm>
          <a:prstGeom prst="rect">
            <a:avLst/>
          </a:prstGeom>
        </p:spPr>
      </p:pic>
      <p:sp>
        <p:nvSpPr>
          <p:cNvPr id="9" name="Content Placeholder 8"/>
          <p:cNvSpPr>
            <a:spLocks noGrp="1"/>
          </p:cNvSpPr>
          <p:nvPr>
            <p:ph sz="quarter" idx="13"/>
          </p:nvPr>
        </p:nvSpPr>
        <p:spPr>
          <a:xfrm>
            <a:off x="1093543" y="1600200"/>
            <a:ext cx="6535737" cy="359568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9310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505019"/>
            <a:ext cx="5291528" cy="1143000"/>
          </a:xfrm>
        </p:spPr>
        <p:txBody>
          <a:bodyPr/>
          <a:lstStyle>
            <a:lvl1pPr>
              <a:defRPr/>
            </a:lvl1pPr>
          </a:lstStyle>
          <a:p>
            <a:r>
              <a:rPr lang="en-US" dirty="0" smtClean="0"/>
              <a:t>Section Header</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3038" y="616719"/>
            <a:ext cx="82296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21921" y="2420383"/>
            <a:ext cx="8229600" cy="1923604"/>
          </a:xfrm>
          <a:prstGeom prst="rect">
            <a:avLst/>
          </a:prstGeom>
        </p:spPr>
        <p:txBody>
          <a:bodyPr/>
          <a:lstStyle>
            <a:lvl1pPr>
              <a:defRPr sz="2400">
                <a:latin typeface="+mn-lt"/>
              </a:defRPr>
            </a:lvl1pPr>
            <a:lvl2pPr>
              <a:defRPr sz="2000">
                <a:latin typeface="+mn-lt"/>
              </a:defRPr>
            </a:lvl2pPr>
            <a:lvl3pPr>
              <a:defRPr sz="2000">
                <a:latin typeface="+mn-lt"/>
              </a:defRPr>
            </a:lvl3pPr>
            <a:lvl4pPr>
              <a:defRPr sz="1800">
                <a:latin typeface="+mn-lt"/>
              </a:defRPr>
            </a:lvl4pPr>
            <a:lvl5pPr>
              <a:defRPr sz="18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pic>
        <p:nvPicPr>
          <p:cNvPr id="2" name="Picture 1" descr="4R Template v1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1"/>
          <p:cNvSpPr>
            <a:spLocks noGrp="1"/>
          </p:cNvSpPr>
          <p:nvPr>
            <p:ph type="title"/>
          </p:nvPr>
        </p:nvSpPr>
        <p:spPr>
          <a:xfrm>
            <a:off x="457200" y="981120"/>
            <a:ext cx="8229600" cy="1143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966788" y="2363788"/>
            <a:ext cx="7024687" cy="36052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55415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11" name="Title 10"/>
          <p:cNvSpPr>
            <a:spLocks noGrp="1"/>
          </p:cNvSpPr>
          <p:nvPr>
            <p:ph type="title"/>
          </p:nvPr>
        </p:nvSpPr>
        <p:spPr>
          <a:xfrm>
            <a:off x="518939" y="105208"/>
            <a:ext cx="8229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59310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1923604"/>
          </a:xfrm>
        </p:spPr>
        <p:txBody>
          <a:bodyPr/>
          <a:lstStyle>
            <a:lvl1pPr>
              <a:defRPr sz="2400">
                <a:latin typeface="+mn-lt"/>
              </a:defRPr>
            </a:lvl1pPr>
            <a:lvl2pPr>
              <a:defRPr sz="2000">
                <a:latin typeface="+mn-lt"/>
              </a:defRPr>
            </a:lvl2pPr>
            <a:lvl3pPr>
              <a:defRPr sz="2000">
                <a:latin typeface="+mn-lt"/>
              </a:defRPr>
            </a:lvl3pPr>
            <a:lvl4pPr>
              <a:defRPr sz="1800">
                <a:latin typeface="+mn-lt"/>
              </a:defRPr>
            </a:lvl4pPr>
            <a:lvl5pPr>
              <a:defRPr sz="1800">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4R Template v3 sid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2008" y="1"/>
            <a:ext cx="165199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026" name="Picture 5"/>
          <p:cNvPicPr>
            <a:picLocks noChangeAspect="1" noChangeArrowheads="1"/>
          </p:cNvPicPr>
          <p:nvPr userDrawn="1"/>
        </p:nvPicPr>
        <p:blipFill>
          <a:blip r:embed="rId2" cstate="print"/>
          <a:srcRect/>
          <a:stretch>
            <a:fillRect/>
          </a:stretch>
        </p:blipFill>
        <p:spPr bwMode="auto">
          <a:xfrm>
            <a:off x="6207125" y="0"/>
            <a:ext cx="2936875" cy="6865938"/>
          </a:xfrm>
          <a:prstGeom prst="rect">
            <a:avLst/>
          </a:prstGeom>
          <a:noFill/>
          <a:ln w="9525">
            <a:noFill/>
            <a:miter lim="800000"/>
            <a:headEnd/>
            <a:tailEnd/>
          </a:ln>
        </p:spPr>
      </p:pic>
      <p:sp>
        <p:nvSpPr>
          <p:cNvPr id="6" name="Title 5"/>
          <p:cNvSpPr>
            <a:spLocks noGrp="1"/>
          </p:cNvSpPr>
          <p:nvPr>
            <p:ph type="title" hasCustomPrompt="1"/>
          </p:nvPr>
        </p:nvSpPr>
        <p:spPr>
          <a:xfrm>
            <a:off x="457200" y="2837956"/>
            <a:ext cx="5029200" cy="1143000"/>
          </a:xfrm>
        </p:spPr>
        <p:txBody>
          <a:bodyPr/>
          <a:lstStyle>
            <a:lvl1pPr>
              <a:defRPr/>
            </a:lvl1pPr>
          </a:lstStyle>
          <a:p>
            <a:r>
              <a:rPr lang="en-US" dirty="0" smtClean="0"/>
              <a:t>Section Header</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505019"/>
            <a:ext cx="5291528" cy="1143000"/>
          </a:xfrm>
        </p:spPr>
        <p:txBody>
          <a:bodyPr/>
          <a:lstStyle>
            <a:lvl1pPr>
              <a:defRPr/>
            </a:lvl1pPr>
          </a:lstStyle>
          <a:p>
            <a:r>
              <a:rPr lang="en-US" dirty="0" smtClean="0"/>
              <a:t>Section Header</a:t>
            </a:r>
            <a:endParaRPr lang="en-US" dirty="0"/>
          </a:p>
        </p:txBody>
      </p:sp>
      <p:pic>
        <p:nvPicPr>
          <p:cNvPr id="2050" name="Picture 2"/>
          <p:cNvPicPr>
            <a:picLocks noChangeAspect="1" noChangeArrowheads="1"/>
          </p:cNvPicPr>
          <p:nvPr userDrawn="1"/>
        </p:nvPicPr>
        <p:blipFill>
          <a:blip r:embed="rId2" cstate="print"/>
          <a:srcRect/>
          <a:stretch>
            <a:fillRect/>
          </a:stretch>
        </p:blipFill>
        <p:spPr bwMode="auto">
          <a:xfrm>
            <a:off x="6143625" y="0"/>
            <a:ext cx="3000375" cy="6858000"/>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6" name="Title 1"/>
          <p:cNvSpPr>
            <a:spLocks noGrp="1"/>
          </p:cNvSpPr>
          <p:nvPr>
            <p:ph type="title"/>
          </p:nvPr>
        </p:nvSpPr>
        <p:spPr>
          <a:xfrm>
            <a:off x="448380" y="619534"/>
            <a:ext cx="8229600" cy="1143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931509" y="2011022"/>
            <a:ext cx="7024687" cy="33863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6" descr="4R Template v13 bottom.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075060"/>
            <a:ext cx="9144000" cy="1848445"/>
          </a:xfrm>
          <a:prstGeom prst="rect">
            <a:avLst/>
          </a:prstGeom>
        </p:spPr>
      </p:pic>
    </p:spTree>
    <p:extLst>
      <p:ext uri="{BB962C8B-B14F-4D97-AF65-F5344CB8AC3E}">
        <p14:creationId xmlns:p14="http://schemas.microsoft.com/office/powerpoint/2010/main" val="2109187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66725" y="1404938"/>
            <a:ext cx="7991475" cy="1923604"/>
          </a:xfrm>
        </p:spPr>
        <p:txBody>
          <a:bodyPr>
            <a:sp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ftr" sz="quarter" idx="10"/>
          </p:nvPr>
        </p:nvSpPr>
        <p:spPr>
          <a:ln/>
        </p:spPr>
        <p:txBody>
          <a:bodyPr/>
          <a:lstStyle>
            <a:lvl1pPr>
              <a:defRPr/>
            </a:lvl1pPr>
          </a:lstStyle>
          <a:p>
            <a:pPr>
              <a:defRPr/>
            </a:pPr>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11.jpe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3.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a:t>
            </a:r>
          </a:p>
        </p:txBody>
      </p:sp>
      <p:sp>
        <p:nvSpPr>
          <p:cNvPr id="1027" name="Rectangle 3"/>
          <p:cNvSpPr>
            <a:spLocks noGrp="1" noChangeArrowheads="1"/>
          </p:cNvSpPr>
          <p:nvPr>
            <p:ph type="body" idx="1"/>
          </p:nvPr>
        </p:nvSpPr>
        <p:spPr bwMode="auto">
          <a:xfrm>
            <a:off x="457200" y="1600200"/>
            <a:ext cx="8229600" cy="2308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8" name="Picture 8" descr="IPNI Logo"/>
          <p:cNvPicPr>
            <a:picLocks noChangeAspect="1" noChangeArrowheads="1"/>
          </p:cNvPicPr>
          <p:nvPr/>
        </p:nvPicPr>
        <p:blipFill>
          <a:blip r:embed="rId9" cstate="print"/>
          <a:srcRect/>
          <a:stretch>
            <a:fillRect/>
          </a:stretch>
        </p:blipFill>
        <p:spPr bwMode="auto">
          <a:xfrm>
            <a:off x="323637" y="6266219"/>
            <a:ext cx="631825" cy="3635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3" r:id="rId1"/>
    <p:sldLayoutId id="2147483706" r:id="rId2"/>
    <p:sldLayoutId id="2147483707" r:id="rId3"/>
    <p:sldLayoutId id="2147483708" r:id="rId4"/>
    <p:sldLayoutId id="2147483714" r:id="rId5"/>
    <p:sldLayoutId id="2147483715" r:id="rId6"/>
    <p:sldLayoutId id="2147483725" r:id="rId7"/>
  </p:sldLayoutIdLst>
  <p:timing>
    <p:tnLst>
      <p:par>
        <p:cTn id="1" dur="indefinite" restart="never" nodeType="tmRoot"/>
      </p:par>
    </p:tnLst>
  </p:timing>
  <p:txStyles>
    <p:titleStyle>
      <a:lvl1pPr algn="l" rtl="0" eaLnBrk="1" fontAlgn="base" hangingPunct="1">
        <a:spcBef>
          <a:spcPct val="0"/>
        </a:spcBef>
        <a:spcAft>
          <a:spcPct val="0"/>
        </a:spcAft>
        <a:defRPr sz="2800" b="1">
          <a:solidFill>
            <a:srgbClr val="005500"/>
          </a:solidFill>
          <a:latin typeface="Calibri"/>
          <a:ea typeface="+mj-ea"/>
          <a:cs typeface="Calibri"/>
        </a:defRPr>
      </a:lvl1pPr>
      <a:lvl2pPr algn="l" rtl="0" eaLnBrk="1" fontAlgn="base" hangingPunct="1">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5pPr>
      <a:lvl6pPr marL="457200" algn="l" rtl="0" eaLnBrk="1" fontAlgn="base" hangingPunct="1">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6pPr>
      <a:lvl7pPr marL="914400" algn="l" rtl="0" eaLnBrk="1" fontAlgn="base" hangingPunct="1">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7pPr>
      <a:lvl8pPr marL="1371600" algn="l" rtl="0" eaLnBrk="1" fontAlgn="base" hangingPunct="1">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8pPr>
      <a:lvl9pPr marL="1828800" algn="l" rtl="0" eaLnBrk="1" fontAlgn="base" hangingPunct="1">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9pPr>
    </p:titleStyle>
    <p:bodyStyle>
      <a:lvl1pPr marL="234950" indent="-234950" algn="l" rtl="0" eaLnBrk="1" fontAlgn="base" hangingPunct="1">
        <a:spcBef>
          <a:spcPct val="25000"/>
        </a:spcBef>
        <a:spcAft>
          <a:spcPct val="0"/>
        </a:spcAft>
        <a:buClr>
          <a:srgbClr val="005500"/>
        </a:buClr>
        <a:buChar char="•"/>
        <a:defRPr sz="2400">
          <a:solidFill>
            <a:srgbClr val="000000"/>
          </a:solidFill>
          <a:latin typeface="Calibri"/>
          <a:ea typeface="+mn-ea"/>
          <a:cs typeface="Calibri"/>
        </a:defRPr>
      </a:lvl1pPr>
      <a:lvl2pPr marL="692150" indent="-234950" algn="l" rtl="0" eaLnBrk="1" fontAlgn="base" hangingPunct="1">
        <a:spcBef>
          <a:spcPct val="25000"/>
        </a:spcBef>
        <a:spcAft>
          <a:spcPct val="0"/>
        </a:spcAft>
        <a:buClr>
          <a:srgbClr val="009900"/>
        </a:buClr>
        <a:buFont typeface="Arial" charset="0"/>
        <a:buChar char="–"/>
        <a:defRPr sz="2400">
          <a:solidFill>
            <a:srgbClr val="000000"/>
          </a:solidFill>
          <a:latin typeface="Calibri"/>
          <a:ea typeface="+mn-ea"/>
          <a:cs typeface="Calibri"/>
        </a:defRPr>
      </a:lvl2pPr>
      <a:lvl3pPr marL="1143000" indent="-228600" algn="l" rtl="0" eaLnBrk="1" fontAlgn="base" hangingPunct="1">
        <a:spcBef>
          <a:spcPct val="25000"/>
        </a:spcBef>
        <a:spcAft>
          <a:spcPct val="0"/>
        </a:spcAft>
        <a:buClr>
          <a:srgbClr val="99CC00"/>
        </a:buClr>
        <a:buChar char="•"/>
        <a:defRPr sz="2400">
          <a:solidFill>
            <a:srgbClr val="000000"/>
          </a:solidFill>
          <a:latin typeface="Calibri"/>
          <a:ea typeface="+mn-ea"/>
          <a:cs typeface="Calibri"/>
        </a:defRPr>
      </a:lvl3pPr>
      <a:lvl4pPr marL="1600200" indent="-228600" algn="l" rtl="0" eaLnBrk="1" fontAlgn="base" hangingPunct="1">
        <a:spcBef>
          <a:spcPct val="25000"/>
        </a:spcBef>
        <a:spcAft>
          <a:spcPct val="0"/>
        </a:spcAft>
        <a:buClr>
          <a:srgbClr val="005500"/>
        </a:buClr>
        <a:buFont typeface="Arial" charset="0"/>
        <a:buChar char="–"/>
        <a:defRPr sz="2400">
          <a:solidFill>
            <a:srgbClr val="000000"/>
          </a:solidFill>
          <a:latin typeface="Calibri"/>
          <a:ea typeface="+mn-ea"/>
          <a:cs typeface="Calibri"/>
        </a:defRPr>
      </a:lvl4pPr>
      <a:lvl5pPr marL="2057400" indent="-228600" algn="l" rtl="0" eaLnBrk="1" fontAlgn="base" hangingPunct="1">
        <a:spcBef>
          <a:spcPct val="25000"/>
        </a:spcBef>
        <a:spcAft>
          <a:spcPct val="0"/>
        </a:spcAft>
        <a:buClr>
          <a:srgbClr val="009900"/>
        </a:buClr>
        <a:buFont typeface="Arial" charset="0"/>
        <a:buChar char="»"/>
        <a:defRPr sz="2400">
          <a:solidFill>
            <a:srgbClr val="000000"/>
          </a:solidFill>
          <a:latin typeface="Calibri"/>
          <a:ea typeface="+mn-ea"/>
          <a:cs typeface="Calibri"/>
        </a:defRPr>
      </a:lvl5pPr>
      <a:lvl6pPr marL="25146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6pPr>
      <a:lvl7pPr marL="29718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7pPr>
      <a:lvl8pPr marL="34290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8pPr>
      <a:lvl9pPr marL="38862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bwMode="auto">
          <a:xfrm>
            <a:off x="473075" y="61913"/>
            <a:ext cx="79962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a:t>
            </a:r>
          </a:p>
        </p:txBody>
      </p:sp>
      <p:sp>
        <p:nvSpPr>
          <p:cNvPr id="294915" name="Rectangle 3"/>
          <p:cNvSpPr>
            <a:spLocks noGrp="1" noChangeArrowheads="1"/>
          </p:cNvSpPr>
          <p:nvPr>
            <p:ph type="body" idx="1"/>
          </p:nvPr>
        </p:nvSpPr>
        <p:spPr bwMode="auto">
          <a:xfrm>
            <a:off x="466725" y="1404938"/>
            <a:ext cx="7991475" cy="19236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94916" name="Rectangle 4"/>
          <p:cNvSpPr>
            <a:spLocks noGrp="1" noChangeArrowheads="1"/>
          </p:cNvSpPr>
          <p:nvPr>
            <p:ph type="ftr" sz="quarter" idx="3"/>
          </p:nvPr>
        </p:nvSpPr>
        <p:spPr bwMode="auto">
          <a:xfrm>
            <a:off x="463550" y="6481763"/>
            <a:ext cx="5556250" cy="223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a:solidFill>
                  <a:srgbClr val="005500"/>
                </a:solidFill>
                <a:ea typeface="+mn-ea"/>
                <a:cs typeface="+mn-cs"/>
              </a:defRPr>
            </a:lvl1pPr>
          </a:lstStyle>
          <a:p>
            <a:pPr>
              <a:defRPr/>
            </a:pPr>
            <a:endParaRPr lang="en-US"/>
          </a:p>
        </p:txBody>
      </p:sp>
      <p:pic>
        <p:nvPicPr>
          <p:cNvPr id="2053" name="Picture 8" descr="IPNI Logo"/>
          <p:cNvPicPr>
            <a:picLocks noChangeAspect="1" noChangeArrowheads="1"/>
          </p:cNvPicPr>
          <p:nvPr/>
        </p:nvPicPr>
        <p:blipFill>
          <a:blip r:embed="rId8" cstate="print"/>
          <a:srcRect/>
          <a:stretch>
            <a:fillRect/>
          </a:stretch>
        </p:blipFill>
        <p:spPr bwMode="auto">
          <a:xfrm>
            <a:off x="8424863" y="87313"/>
            <a:ext cx="630237" cy="3635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22" r:id="rId4"/>
    <p:sldLayoutId id="2147483723" r:id="rId5"/>
    <p:sldLayoutId id="2147483724" r:id="rId6"/>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4914"/>
                                        </p:tgtEl>
                                        <p:attrNameLst>
                                          <p:attrName>style.visibility</p:attrName>
                                        </p:attrNameLst>
                                      </p:cBhvr>
                                      <p:to>
                                        <p:strVal val="visible"/>
                                      </p:to>
                                    </p:set>
                                    <p:animEffect transition="in" filter="randombar(horizontal)">
                                      <p:cBhvr>
                                        <p:cTn id="7" dur="500"/>
                                        <p:tgtEl>
                                          <p:spTgt spid="29491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294915">
                                            <p:txEl>
                                              <p:pRg st="0" end="0"/>
                                            </p:txEl>
                                          </p:spTgt>
                                        </p:tgtEl>
                                        <p:attrNameLst>
                                          <p:attrName>style.visibility</p:attrName>
                                        </p:attrNameLst>
                                      </p:cBhvr>
                                      <p:to>
                                        <p:strVal val="visible"/>
                                      </p:to>
                                    </p:set>
                                    <p:animEffect transition="in" filter="strips(downRight)">
                                      <p:cBhvr>
                                        <p:cTn id="12" dur="1000"/>
                                        <p:tgtEl>
                                          <p:spTgt spid="294915">
                                            <p:txEl>
                                              <p:pRg st="0" end="0"/>
                                            </p:txEl>
                                          </p:spTgt>
                                        </p:tgtEl>
                                      </p:cBhvr>
                                    </p:animEffect>
                                  </p:childTnLst>
                                </p:cTn>
                              </p:par>
                              <p:par>
                                <p:cTn id="13" presetID="18" presetClass="entr" presetSubtype="6" fill="hold" grpId="0" nodeType="withEffect">
                                  <p:stCondLst>
                                    <p:cond delay="0"/>
                                  </p:stCondLst>
                                  <p:childTnLst>
                                    <p:set>
                                      <p:cBhvr>
                                        <p:cTn id="14" dur="1" fill="hold">
                                          <p:stCondLst>
                                            <p:cond delay="0"/>
                                          </p:stCondLst>
                                        </p:cTn>
                                        <p:tgtEl>
                                          <p:spTgt spid="294915">
                                            <p:txEl>
                                              <p:pRg st="1" end="1"/>
                                            </p:txEl>
                                          </p:spTgt>
                                        </p:tgtEl>
                                        <p:attrNameLst>
                                          <p:attrName>style.visibility</p:attrName>
                                        </p:attrNameLst>
                                      </p:cBhvr>
                                      <p:to>
                                        <p:strVal val="visible"/>
                                      </p:to>
                                    </p:set>
                                    <p:animEffect transition="in" filter="strips(downRight)">
                                      <p:cBhvr>
                                        <p:cTn id="15" dur="1000"/>
                                        <p:tgtEl>
                                          <p:spTgt spid="294915">
                                            <p:txEl>
                                              <p:pRg st="1" end="1"/>
                                            </p:txEl>
                                          </p:spTgt>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294915">
                                            <p:txEl>
                                              <p:pRg st="2" end="2"/>
                                            </p:txEl>
                                          </p:spTgt>
                                        </p:tgtEl>
                                        <p:attrNameLst>
                                          <p:attrName>style.visibility</p:attrName>
                                        </p:attrNameLst>
                                      </p:cBhvr>
                                      <p:to>
                                        <p:strVal val="visible"/>
                                      </p:to>
                                    </p:set>
                                    <p:animEffect transition="in" filter="strips(downRight)">
                                      <p:cBhvr>
                                        <p:cTn id="18" dur="1000"/>
                                        <p:tgtEl>
                                          <p:spTgt spid="294915">
                                            <p:txEl>
                                              <p:pRg st="2" end="2"/>
                                            </p:txEl>
                                          </p:spTgt>
                                        </p:tgtEl>
                                      </p:cBhvr>
                                    </p:animEffect>
                                  </p:childTnLst>
                                </p:cTn>
                              </p:par>
                              <p:par>
                                <p:cTn id="19" presetID="18" presetClass="entr" presetSubtype="6" fill="hold" grpId="0" nodeType="withEffect">
                                  <p:stCondLst>
                                    <p:cond delay="0"/>
                                  </p:stCondLst>
                                  <p:childTnLst>
                                    <p:set>
                                      <p:cBhvr>
                                        <p:cTn id="20" dur="1" fill="hold">
                                          <p:stCondLst>
                                            <p:cond delay="0"/>
                                          </p:stCondLst>
                                        </p:cTn>
                                        <p:tgtEl>
                                          <p:spTgt spid="294915">
                                            <p:txEl>
                                              <p:pRg st="3" end="3"/>
                                            </p:txEl>
                                          </p:spTgt>
                                        </p:tgtEl>
                                        <p:attrNameLst>
                                          <p:attrName>style.visibility</p:attrName>
                                        </p:attrNameLst>
                                      </p:cBhvr>
                                      <p:to>
                                        <p:strVal val="visible"/>
                                      </p:to>
                                    </p:set>
                                    <p:animEffect transition="in" filter="strips(downRight)">
                                      <p:cBhvr>
                                        <p:cTn id="21" dur="1000"/>
                                        <p:tgtEl>
                                          <p:spTgt spid="294915">
                                            <p:txEl>
                                              <p:pRg st="3" end="3"/>
                                            </p:txEl>
                                          </p:spTgt>
                                        </p:tgtEl>
                                      </p:cBhvr>
                                    </p:animEffect>
                                  </p:childTnLst>
                                </p:cTn>
                              </p:par>
                              <p:par>
                                <p:cTn id="22" presetID="18" presetClass="entr" presetSubtype="6" fill="hold" grpId="0" nodeType="withEffect">
                                  <p:stCondLst>
                                    <p:cond delay="0"/>
                                  </p:stCondLst>
                                  <p:childTnLst>
                                    <p:set>
                                      <p:cBhvr>
                                        <p:cTn id="23" dur="1" fill="hold">
                                          <p:stCondLst>
                                            <p:cond delay="0"/>
                                          </p:stCondLst>
                                        </p:cTn>
                                        <p:tgtEl>
                                          <p:spTgt spid="294915">
                                            <p:txEl>
                                              <p:pRg st="4" end="4"/>
                                            </p:txEl>
                                          </p:spTgt>
                                        </p:tgtEl>
                                        <p:attrNameLst>
                                          <p:attrName>style.visibility</p:attrName>
                                        </p:attrNameLst>
                                      </p:cBhvr>
                                      <p:to>
                                        <p:strVal val="visible"/>
                                      </p:to>
                                    </p:set>
                                    <p:animEffect transition="in" filter="strips(downRight)">
                                      <p:cBhvr>
                                        <p:cTn id="24" dur="1000"/>
                                        <p:tgtEl>
                                          <p:spTgt spid="294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p:bldP spid="294915" grpId="0" build="p">
        <p:tmplLst>
          <p:tmpl lvl="1">
            <p:tnLst>
              <p:par>
                <p:cTn presetID="18" presetClass="entr" presetSubtype="6" fill="hold" nodeType="clickEffect">
                  <p:stCondLst>
                    <p:cond delay="0"/>
                  </p:stCondLst>
                  <p:childTnLst>
                    <p:set>
                      <p:cBhvr>
                        <p:cTn dur="1" fill="hold">
                          <p:stCondLst>
                            <p:cond delay="0"/>
                          </p:stCondLst>
                        </p:cTn>
                        <p:tgtEl>
                          <p:spTgt spid="294915"/>
                        </p:tgtEl>
                        <p:attrNameLst>
                          <p:attrName>style.visibility</p:attrName>
                        </p:attrNameLst>
                      </p:cBhvr>
                      <p:to>
                        <p:strVal val="visible"/>
                      </p:to>
                    </p:set>
                    <p:animEffect transition="in" filter="strips(downRight)">
                      <p:cBhvr>
                        <p:cTn dur="1000"/>
                        <p:tgtEl>
                          <p:spTgt spid="294915"/>
                        </p:tgtEl>
                      </p:cBhvr>
                    </p:animEffect>
                  </p:childTnLst>
                </p:cTn>
              </p:par>
            </p:tnLst>
          </p:tmpl>
          <p:tmpl lvl="2">
            <p:tnLst>
              <p:par>
                <p:cTn presetID="18" presetClass="entr" presetSubtype="6" fill="hold" nodeType="withEffect">
                  <p:stCondLst>
                    <p:cond delay="0"/>
                  </p:stCondLst>
                  <p:childTnLst>
                    <p:set>
                      <p:cBhvr>
                        <p:cTn dur="1" fill="hold">
                          <p:stCondLst>
                            <p:cond delay="0"/>
                          </p:stCondLst>
                        </p:cTn>
                        <p:tgtEl>
                          <p:spTgt spid="294915"/>
                        </p:tgtEl>
                        <p:attrNameLst>
                          <p:attrName>style.visibility</p:attrName>
                        </p:attrNameLst>
                      </p:cBhvr>
                      <p:to>
                        <p:strVal val="visible"/>
                      </p:to>
                    </p:set>
                    <p:animEffect transition="in" filter="strips(downRight)">
                      <p:cBhvr>
                        <p:cTn dur="1000"/>
                        <p:tgtEl>
                          <p:spTgt spid="294915"/>
                        </p:tgtEl>
                      </p:cBhvr>
                    </p:animEffect>
                  </p:childTnLst>
                </p:cTn>
              </p:par>
            </p:tnLst>
          </p:tmpl>
          <p:tmpl lvl="3">
            <p:tnLst>
              <p:par>
                <p:cTn presetID="18" presetClass="entr" presetSubtype="6" fill="hold" nodeType="withEffect">
                  <p:stCondLst>
                    <p:cond delay="0"/>
                  </p:stCondLst>
                  <p:childTnLst>
                    <p:set>
                      <p:cBhvr>
                        <p:cTn dur="1" fill="hold">
                          <p:stCondLst>
                            <p:cond delay="0"/>
                          </p:stCondLst>
                        </p:cTn>
                        <p:tgtEl>
                          <p:spTgt spid="294915"/>
                        </p:tgtEl>
                        <p:attrNameLst>
                          <p:attrName>style.visibility</p:attrName>
                        </p:attrNameLst>
                      </p:cBhvr>
                      <p:to>
                        <p:strVal val="visible"/>
                      </p:to>
                    </p:set>
                    <p:animEffect transition="in" filter="strips(downRight)">
                      <p:cBhvr>
                        <p:cTn dur="1000"/>
                        <p:tgtEl>
                          <p:spTgt spid="294915"/>
                        </p:tgtEl>
                      </p:cBhvr>
                    </p:animEffect>
                  </p:childTnLst>
                </p:cTn>
              </p:par>
            </p:tnLst>
          </p:tmpl>
          <p:tmpl lvl="4">
            <p:tnLst>
              <p:par>
                <p:cTn presetID="18" presetClass="entr" presetSubtype="6" fill="hold" nodeType="withEffect">
                  <p:stCondLst>
                    <p:cond delay="0"/>
                  </p:stCondLst>
                  <p:childTnLst>
                    <p:set>
                      <p:cBhvr>
                        <p:cTn dur="1" fill="hold">
                          <p:stCondLst>
                            <p:cond delay="0"/>
                          </p:stCondLst>
                        </p:cTn>
                        <p:tgtEl>
                          <p:spTgt spid="294915"/>
                        </p:tgtEl>
                        <p:attrNameLst>
                          <p:attrName>style.visibility</p:attrName>
                        </p:attrNameLst>
                      </p:cBhvr>
                      <p:to>
                        <p:strVal val="visible"/>
                      </p:to>
                    </p:set>
                    <p:animEffect transition="in" filter="strips(downRight)">
                      <p:cBhvr>
                        <p:cTn dur="1000"/>
                        <p:tgtEl>
                          <p:spTgt spid="294915"/>
                        </p:tgtEl>
                      </p:cBhvr>
                    </p:animEffect>
                  </p:childTnLst>
                </p:cTn>
              </p:par>
            </p:tnLst>
          </p:tmpl>
          <p:tmpl lvl="5">
            <p:tnLst>
              <p:par>
                <p:cTn presetID="18" presetClass="entr" presetSubtype="6" fill="hold" nodeType="withEffect">
                  <p:stCondLst>
                    <p:cond delay="0"/>
                  </p:stCondLst>
                  <p:childTnLst>
                    <p:set>
                      <p:cBhvr>
                        <p:cTn dur="1" fill="hold">
                          <p:stCondLst>
                            <p:cond delay="0"/>
                          </p:stCondLst>
                        </p:cTn>
                        <p:tgtEl>
                          <p:spTgt spid="294915"/>
                        </p:tgtEl>
                        <p:attrNameLst>
                          <p:attrName>style.visibility</p:attrName>
                        </p:attrNameLst>
                      </p:cBhvr>
                      <p:to>
                        <p:strVal val="visible"/>
                      </p:to>
                    </p:set>
                    <p:animEffect transition="in" filter="strips(downRight)">
                      <p:cBhvr>
                        <p:cTn dur="1000"/>
                        <p:tgtEl>
                          <p:spTgt spid="294915"/>
                        </p:tgtEl>
                      </p:cBhvr>
                    </p:animEffect>
                  </p:childTnLst>
                </p:cTn>
              </p:par>
            </p:tnLst>
          </p:tmpl>
        </p:tmplLst>
      </p:bldP>
    </p:bldLst>
  </p:timing>
  <p:txStyles>
    <p:titleStyle>
      <a:lvl1pPr algn="l" rtl="0" eaLnBrk="0" fontAlgn="base" hangingPunct="0">
        <a:lnSpc>
          <a:spcPct val="70000"/>
        </a:lnSpc>
        <a:spcBef>
          <a:spcPct val="0"/>
        </a:spcBef>
        <a:spcAft>
          <a:spcPct val="0"/>
        </a:spcAft>
        <a:defRPr sz="3200" b="1">
          <a:solidFill>
            <a:srgbClr val="005500"/>
          </a:solidFill>
          <a:latin typeface="Arial" pitchFamily="34" charset="0"/>
          <a:ea typeface="+mj-ea"/>
          <a:cs typeface="+mj-cs"/>
        </a:defRPr>
      </a:lvl1pPr>
      <a:lvl2pPr algn="l" rtl="0" eaLnBrk="0" fontAlgn="base" hangingPunct="0">
        <a:lnSpc>
          <a:spcPct val="70000"/>
        </a:lnSpc>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2pPr>
      <a:lvl3pPr algn="l" rtl="0" eaLnBrk="0" fontAlgn="base" hangingPunct="0">
        <a:lnSpc>
          <a:spcPct val="70000"/>
        </a:lnSpc>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3pPr>
      <a:lvl4pPr algn="l" rtl="0" eaLnBrk="0" fontAlgn="base" hangingPunct="0">
        <a:lnSpc>
          <a:spcPct val="70000"/>
        </a:lnSpc>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4pPr>
      <a:lvl5pPr algn="l" rtl="0" eaLnBrk="0" fontAlgn="base" hangingPunct="0">
        <a:lnSpc>
          <a:spcPct val="70000"/>
        </a:lnSpc>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5pPr>
      <a:lvl6pPr marL="457200" algn="l" rtl="0" eaLnBrk="1" fontAlgn="base" hangingPunct="1">
        <a:lnSpc>
          <a:spcPct val="70000"/>
        </a:lnSpc>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6pPr>
      <a:lvl7pPr marL="914400" algn="l" rtl="0" eaLnBrk="1" fontAlgn="base" hangingPunct="1">
        <a:lnSpc>
          <a:spcPct val="70000"/>
        </a:lnSpc>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7pPr>
      <a:lvl8pPr marL="1371600" algn="l" rtl="0" eaLnBrk="1" fontAlgn="base" hangingPunct="1">
        <a:lnSpc>
          <a:spcPct val="70000"/>
        </a:lnSpc>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8pPr>
      <a:lvl9pPr marL="1828800" algn="l" rtl="0" eaLnBrk="1" fontAlgn="base" hangingPunct="1">
        <a:lnSpc>
          <a:spcPct val="70000"/>
        </a:lnSpc>
        <a:spcBef>
          <a:spcPct val="0"/>
        </a:spcBef>
        <a:spcAft>
          <a:spcPct val="0"/>
        </a:spcAft>
        <a:defRPr sz="3600">
          <a:solidFill>
            <a:srgbClr val="005500"/>
          </a:solidFill>
          <a:latin typeface="CopprplGoth Bd BT" pitchFamily="34" charset="0"/>
          <a:ea typeface="Arial Unicode MS" pitchFamily="34" charset="-128"/>
          <a:cs typeface="Arial Unicode MS" pitchFamily="34" charset="-128"/>
        </a:defRPr>
      </a:lvl9pPr>
    </p:titleStyle>
    <p:bodyStyle>
      <a:lvl1pPr marL="234950" indent="-234950" algn="l" rtl="0" eaLnBrk="0" fontAlgn="base" hangingPunct="0">
        <a:spcBef>
          <a:spcPct val="25000"/>
        </a:spcBef>
        <a:spcAft>
          <a:spcPct val="0"/>
        </a:spcAft>
        <a:buClr>
          <a:srgbClr val="005500"/>
        </a:buClr>
        <a:buChar char="•"/>
        <a:defRPr sz="2400">
          <a:solidFill>
            <a:schemeClr val="tx1"/>
          </a:solidFill>
          <a:latin typeface="+mn-lt"/>
          <a:ea typeface="+mn-ea"/>
          <a:cs typeface="+mn-cs"/>
        </a:defRPr>
      </a:lvl1pPr>
      <a:lvl2pPr marL="692150" indent="-234950" algn="l" rtl="0" eaLnBrk="0" fontAlgn="base" hangingPunct="0">
        <a:spcBef>
          <a:spcPct val="25000"/>
        </a:spcBef>
        <a:spcAft>
          <a:spcPct val="0"/>
        </a:spcAft>
        <a:buClr>
          <a:srgbClr val="009900"/>
        </a:buClr>
        <a:buFont typeface="Arial" charset="0"/>
        <a:buChar char="–"/>
        <a:defRPr sz="2000">
          <a:solidFill>
            <a:schemeClr val="tx1"/>
          </a:solidFill>
          <a:latin typeface="+mn-lt"/>
          <a:ea typeface="+mn-ea"/>
          <a:cs typeface="+mn-cs"/>
        </a:defRPr>
      </a:lvl2pPr>
      <a:lvl3pPr marL="1143000" indent="-228600" algn="l" rtl="0" eaLnBrk="0" fontAlgn="base" hangingPunct="0">
        <a:spcBef>
          <a:spcPct val="25000"/>
        </a:spcBef>
        <a:spcAft>
          <a:spcPct val="0"/>
        </a:spcAft>
        <a:buClr>
          <a:srgbClr val="99CC00"/>
        </a:buClr>
        <a:buChar char="•"/>
        <a:defRPr sz="2000">
          <a:solidFill>
            <a:schemeClr val="tx1"/>
          </a:solidFill>
          <a:latin typeface="+mn-lt"/>
          <a:ea typeface="+mn-ea"/>
          <a:cs typeface="+mn-cs"/>
        </a:defRPr>
      </a:lvl3pPr>
      <a:lvl4pPr marL="1600200" indent="-228600" algn="l" rtl="0" eaLnBrk="0" fontAlgn="base" hangingPunct="0">
        <a:spcBef>
          <a:spcPct val="25000"/>
        </a:spcBef>
        <a:spcAft>
          <a:spcPct val="0"/>
        </a:spcAft>
        <a:buClr>
          <a:srgbClr val="005500"/>
        </a:buClr>
        <a:buFont typeface="Arial" charset="0"/>
        <a:buChar char="–"/>
        <a:defRPr sz="1800">
          <a:solidFill>
            <a:schemeClr val="tx1"/>
          </a:solidFill>
          <a:latin typeface="+mn-lt"/>
          <a:ea typeface="+mn-ea"/>
          <a:cs typeface="+mn-cs"/>
        </a:defRPr>
      </a:lvl4pPr>
      <a:lvl5pPr marL="2057400" indent="-228600" algn="l" rtl="0" eaLnBrk="0" fontAlgn="base" hangingPunct="0">
        <a:spcBef>
          <a:spcPct val="25000"/>
        </a:spcBef>
        <a:spcAft>
          <a:spcPct val="0"/>
        </a:spcAft>
        <a:buClr>
          <a:srgbClr val="009900"/>
        </a:buClr>
        <a:buFont typeface="Arial" charset="0"/>
        <a:buChar char="»"/>
        <a:defRPr sz="1800">
          <a:solidFill>
            <a:schemeClr val="tx1"/>
          </a:solidFill>
          <a:latin typeface="+mn-lt"/>
          <a:ea typeface="+mn-ea"/>
          <a:cs typeface="+mn-cs"/>
        </a:defRPr>
      </a:lvl5pPr>
      <a:lvl6pPr marL="2514600" indent="-228600" algn="l" rtl="0" eaLnBrk="1" fontAlgn="base" hangingPunct="1">
        <a:spcBef>
          <a:spcPct val="25000"/>
        </a:spcBef>
        <a:spcAft>
          <a:spcPct val="0"/>
        </a:spcAft>
        <a:buClr>
          <a:srgbClr val="009900"/>
        </a:buClr>
        <a:buFont typeface="Arial" charset="0"/>
        <a:buChar char="»"/>
        <a:defRPr sz="1400">
          <a:solidFill>
            <a:schemeClr val="tx1"/>
          </a:solidFill>
          <a:latin typeface="+mn-lt"/>
          <a:ea typeface="+mn-ea"/>
          <a:cs typeface="+mn-cs"/>
        </a:defRPr>
      </a:lvl6pPr>
      <a:lvl7pPr marL="2971800" indent="-228600" algn="l" rtl="0" eaLnBrk="1" fontAlgn="base" hangingPunct="1">
        <a:spcBef>
          <a:spcPct val="25000"/>
        </a:spcBef>
        <a:spcAft>
          <a:spcPct val="0"/>
        </a:spcAft>
        <a:buClr>
          <a:srgbClr val="009900"/>
        </a:buClr>
        <a:buFont typeface="Arial" charset="0"/>
        <a:buChar char="»"/>
        <a:defRPr sz="1400">
          <a:solidFill>
            <a:schemeClr val="tx1"/>
          </a:solidFill>
          <a:latin typeface="+mn-lt"/>
          <a:ea typeface="+mn-ea"/>
          <a:cs typeface="+mn-cs"/>
        </a:defRPr>
      </a:lvl7pPr>
      <a:lvl8pPr marL="3429000" indent="-228600" algn="l" rtl="0" eaLnBrk="1" fontAlgn="base" hangingPunct="1">
        <a:spcBef>
          <a:spcPct val="25000"/>
        </a:spcBef>
        <a:spcAft>
          <a:spcPct val="0"/>
        </a:spcAft>
        <a:buClr>
          <a:srgbClr val="009900"/>
        </a:buClr>
        <a:buFont typeface="Arial" charset="0"/>
        <a:buChar char="»"/>
        <a:defRPr sz="1400">
          <a:solidFill>
            <a:schemeClr val="tx1"/>
          </a:solidFill>
          <a:latin typeface="+mn-lt"/>
          <a:ea typeface="+mn-ea"/>
          <a:cs typeface="+mn-cs"/>
        </a:defRPr>
      </a:lvl8pPr>
      <a:lvl9pPr marL="3886200" indent="-228600" algn="l" rtl="0" eaLnBrk="1" fontAlgn="base" hangingPunct="1">
        <a:spcBef>
          <a:spcPct val="25000"/>
        </a:spcBef>
        <a:spcAft>
          <a:spcPct val="0"/>
        </a:spcAft>
        <a:buClr>
          <a:srgbClr val="009900"/>
        </a:buClr>
        <a:buFont typeface="Arial" charset="0"/>
        <a:buChar char="»"/>
        <a:defRPr sz="14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292866" name="Rectangle 2"/>
          <p:cNvSpPr>
            <a:spLocks noGrp="1" noChangeArrowheads="1"/>
          </p:cNvSpPr>
          <p:nvPr>
            <p:ph type="ftr" sz="quarter" idx="3"/>
          </p:nvPr>
        </p:nvSpPr>
        <p:spPr bwMode="auto">
          <a:xfrm>
            <a:off x="471488" y="6510338"/>
            <a:ext cx="4100512" cy="249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solidFill>
                  <a:srgbClr val="005500"/>
                </a:solidFill>
                <a:ea typeface="+mn-ea"/>
                <a:cs typeface="+mn-cs"/>
              </a:defRPr>
            </a:lvl1pPr>
          </a:lstStyle>
          <a:p>
            <a:pPr>
              <a:defRPr/>
            </a:pPr>
            <a:endParaRPr lang="en-US"/>
          </a:p>
        </p:txBody>
      </p:sp>
      <p:sp>
        <p:nvSpPr>
          <p:cNvPr id="292867" name="Rectangle 3"/>
          <p:cNvSpPr>
            <a:spLocks noGrp="1" noChangeArrowheads="1"/>
          </p:cNvSpPr>
          <p:nvPr>
            <p:ph type="title"/>
          </p:nvPr>
        </p:nvSpPr>
        <p:spPr bwMode="auto">
          <a:xfrm>
            <a:off x="457200" y="260985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Tree>
  </p:cSld>
  <p:clrMap bg1="lt1" tx1="dk1" bg2="lt2" tx2="dk2" accent1="accent1" accent2="accent2" accent3="accent3" accent4="accent4" accent5="accent5" accent6="accent6" hlink="hlink" folHlink="folHlink"/>
  <p:sldLayoutIdLst>
    <p:sldLayoutId id="2147483712" r:id="rId1"/>
    <p:sldLayoutId id="2147483718" r:id="rId2"/>
    <p:sldLayoutId id="2147483719" r:id="rId3"/>
    <p:sldLayoutId id="2147483720" r:id="rId4"/>
    <p:sldLayoutId id="2147483721" r:id="rId5"/>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92867"/>
                                        </p:tgtEl>
                                        <p:attrNameLst>
                                          <p:attrName>style.visibility</p:attrName>
                                        </p:attrNameLst>
                                      </p:cBhvr>
                                      <p:to>
                                        <p:strVal val="visible"/>
                                      </p:to>
                                    </p:set>
                                    <p:anim calcmode="lin" valueType="num">
                                      <p:cBhvr>
                                        <p:cTn id="7" dur="1000" fill="hold"/>
                                        <p:tgtEl>
                                          <p:spTgt spid="292867"/>
                                        </p:tgtEl>
                                        <p:attrNameLst>
                                          <p:attrName>ppt_w</p:attrName>
                                        </p:attrNameLst>
                                      </p:cBhvr>
                                      <p:tavLst>
                                        <p:tav tm="0">
                                          <p:val>
                                            <p:fltVal val="0"/>
                                          </p:val>
                                        </p:tav>
                                        <p:tav tm="100000">
                                          <p:val>
                                            <p:strVal val="#ppt_w"/>
                                          </p:val>
                                        </p:tav>
                                      </p:tavLst>
                                    </p:anim>
                                    <p:anim calcmode="lin" valueType="num">
                                      <p:cBhvr>
                                        <p:cTn id="8" dur="1000" fill="hold"/>
                                        <p:tgtEl>
                                          <p:spTgt spid="292867"/>
                                        </p:tgtEl>
                                        <p:attrNameLst>
                                          <p:attrName>ppt_h</p:attrName>
                                        </p:attrNameLst>
                                      </p:cBhvr>
                                      <p:tavLst>
                                        <p:tav tm="0">
                                          <p:val>
                                            <p:fltVal val="0"/>
                                          </p:val>
                                        </p:tav>
                                        <p:tav tm="100000">
                                          <p:val>
                                            <p:strVal val="#ppt_h"/>
                                          </p:val>
                                        </p:tav>
                                      </p:tavLst>
                                    </p:anim>
                                    <p:animEffect transition="in" filter="fade">
                                      <p:cBhvr>
                                        <p:cTn id="9" dur="1000"/>
                                        <p:tgtEl>
                                          <p:spTgt spid="292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p:bldLst>
  </p:timing>
  <p:txStyles>
    <p:titleStyle>
      <a:lvl1pPr algn="l" rtl="0" eaLnBrk="0" fontAlgn="base" hangingPunct="0">
        <a:spcBef>
          <a:spcPct val="0"/>
        </a:spcBef>
        <a:spcAft>
          <a:spcPct val="0"/>
        </a:spcAft>
        <a:defRPr sz="3200" b="1">
          <a:solidFill>
            <a:srgbClr val="005500"/>
          </a:solidFill>
          <a:latin typeface="Arial" pitchFamily="34" charset="0"/>
          <a:ea typeface="+mj-ea"/>
          <a:cs typeface="+mj-cs"/>
        </a:defRPr>
      </a:lvl1pPr>
      <a:lvl2pPr algn="l" rtl="0" eaLnBrk="0" fontAlgn="base" hangingPunct="0">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2pPr>
      <a:lvl3pPr algn="l" rtl="0" eaLnBrk="0" fontAlgn="base" hangingPunct="0">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3pPr>
      <a:lvl4pPr algn="l" rtl="0" eaLnBrk="0" fontAlgn="base" hangingPunct="0">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4pPr>
      <a:lvl5pPr algn="l" rtl="0" eaLnBrk="0" fontAlgn="base" hangingPunct="0">
        <a:spcBef>
          <a:spcPct val="0"/>
        </a:spcBef>
        <a:spcAft>
          <a:spcPct val="0"/>
        </a:spcAft>
        <a:defRPr sz="3200" b="1">
          <a:solidFill>
            <a:srgbClr val="005500"/>
          </a:solidFill>
          <a:latin typeface="CopprplGoth Bd BT" pitchFamily="34" charset="0"/>
          <a:ea typeface="Arial Unicode MS" pitchFamily="34" charset="-128"/>
          <a:cs typeface="Arial Unicode MS" pitchFamily="34" charset="-128"/>
        </a:defRPr>
      </a:lvl5pPr>
      <a:lvl6pPr marL="457200" algn="l" rtl="0" fontAlgn="base">
        <a:spcBef>
          <a:spcPct val="0"/>
        </a:spcBef>
        <a:spcAft>
          <a:spcPct val="0"/>
        </a:spcAft>
        <a:defRPr sz="3200">
          <a:solidFill>
            <a:srgbClr val="005500"/>
          </a:solidFill>
          <a:latin typeface="CopprplGoth Bd BT" pitchFamily="34" charset="0"/>
          <a:ea typeface="Arial Unicode MS" pitchFamily="34" charset="-128"/>
          <a:cs typeface="Arial Unicode MS" pitchFamily="34" charset="-128"/>
        </a:defRPr>
      </a:lvl6pPr>
      <a:lvl7pPr marL="914400" algn="l" rtl="0" fontAlgn="base">
        <a:spcBef>
          <a:spcPct val="0"/>
        </a:spcBef>
        <a:spcAft>
          <a:spcPct val="0"/>
        </a:spcAft>
        <a:defRPr sz="3200">
          <a:solidFill>
            <a:srgbClr val="005500"/>
          </a:solidFill>
          <a:latin typeface="CopprplGoth Bd BT" pitchFamily="34" charset="0"/>
          <a:ea typeface="Arial Unicode MS" pitchFamily="34" charset="-128"/>
          <a:cs typeface="Arial Unicode MS" pitchFamily="34" charset="-128"/>
        </a:defRPr>
      </a:lvl7pPr>
      <a:lvl8pPr marL="1371600" algn="l" rtl="0" fontAlgn="base">
        <a:spcBef>
          <a:spcPct val="0"/>
        </a:spcBef>
        <a:spcAft>
          <a:spcPct val="0"/>
        </a:spcAft>
        <a:defRPr sz="3200">
          <a:solidFill>
            <a:srgbClr val="005500"/>
          </a:solidFill>
          <a:latin typeface="CopprplGoth Bd BT" pitchFamily="34" charset="0"/>
          <a:ea typeface="Arial Unicode MS" pitchFamily="34" charset="-128"/>
          <a:cs typeface="Arial Unicode MS" pitchFamily="34" charset="-128"/>
        </a:defRPr>
      </a:lvl8pPr>
      <a:lvl9pPr marL="1828800" algn="l" rtl="0" fontAlgn="base">
        <a:spcBef>
          <a:spcPct val="0"/>
        </a:spcBef>
        <a:spcAft>
          <a:spcPct val="0"/>
        </a:spcAft>
        <a:defRPr sz="3200">
          <a:solidFill>
            <a:srgbClr val="005500"/>
          </a:solidFill>
          <a:latin typeface="CopprplGoth Bd BT" pitchFamily="34" charset="0"/>
          <a:ea typeface="Arial Unicode MS" pitchFamily="34" charset="-128"/>
          <a:cs typeface="Arial Unicode MS" pitchFamily="34" charset="-128"/>
        </a:defRPr>
      </a:lvl9pPr>
    </p:titleStyle>
    <p:bodyStyle>
      <a:lvl1pPr marL="342900" indent="-342900" algn="l" rtl="0" eaLnBrk="0" fontAlgn="base" hangingPunct="0">
        <a:spcBef>
          <a:spcPct val="20000"/>
        </a:spcBef>
        <a:spcAft>
          <a:spcPct val="0"/>
        </a:spcAft>
        <a:buChar char="•"/>
        <a:defRPr sz="2400">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00"/>
          </a:solidFill>
          <a:latin typeface="+mn-lt"/>
        </a:defRPr>
      </a:lvl2pPr>
      <a:lvl3pPr marL="1143000" indent="-228600" algn="l" rtl="0" eaLnBrk="0" fontAlgn="base" hangingPunct="0">
        <a:spcBef>
          <a:spcPct val="20000"/>
        </a:spcBef>
        <a:spcAft>
          <a:spcPct val="0"/>
        </a:spcAft>
        <a:buChar char="•"/>
        <a:defRPr sz="2400">
          <a:solidFill>
            <a:srgbClr val="000000"/>
          </a:solidFill>
          <a:latin typeface="+mn-lt"/>
        </a:defRPr>
      </a:lvl3pPr>
      <a:lvl4pPr marL="1600200" indent="-228600" algn="l" rtl="0" eaLnBrk="0" fontAlgn="base" hangingPunct="0">
        <a:spcBef>
          <a:spcPct val="20000"/>
        </a:spcBef>
        <a:spcAft>
          <a:spcPct val="0"/>
        </a:spcAft>
        <a:buChar char="–"/>
        <a:defRPr sz="2000">
          <a:solidFill>
            <a:srgbClr val="000000"/>
          </a:solidFill>
          <a:latin typeface="+mn-lt"/>
        </a:defRPr>
      </a:lvl4pPr>
      <a:lvl5pPr marL="2057400" indent="-228600" algn="l" rtl="0" eaLnBrk="0" fontAlgn="base" hangingPunct="0">
        <a:spcBef>
          <a:spcPct val="20000"/>
        </a:spcBef>
        <a:spcAft>
          <a:spcPct val="0"/>
        </a:spcAft>
        <a:buChar char="»"/>
        <a:defRPr sz="2000">
          <a:solidFill>
            <a:srgbClr val="000000"/>
          </a:solidFill>
          <a:latin typeface="+mn-lt"/>
        </a:defRPr>
      </a:lvl5pPr>
      <a:lvl6pPr marL="2514600" indent="-228600" algn="l" rtl="0" fontAlgn="base">
        <a:spcBef>
          <a:spcPct val="20000"/>
        </a:spcBef>
        <a:spcAft>
          <a:spcPct val="0"/>
        </a:spcAft>
        <a:defRPr sz="2000">
          <a:solidFill>
            <a:srgbClr val="000000"/>
          </a:solidFill>
          <a:latin typeface="+mn-lt"/>
        </a:defRPr>
      </a:lvl6pPr>
      <a:lvl7pPr marL="2971800" indent="-228600" algn="l" rtl="0" fontAlgn="base">
        <a:spcBef>
          <a:spcPct val="20000"/>
        </a:spcBef>
        <a:spcAft>
          <a:spcPct val="0"/>
        </a:spcAft>
        <a:defRPr sz="2000">
          <a:solidFill>
            <a:srgbClr val="000000"/>
          </a:solidFill>
          <a:latin typeface="+mn-lt"/>
        </a:defRPr>
      </a:lvl7pPr>
      <a:lvl8pPr marL="3429000" indent="-228600" algn="l" rtl="0" fontAlgn="base">
        <a:spcBef>
          <a:spcPct val="20000"/>
        </a:spcBef>
        <a:spcAft>
          <a:spcPct val="0"/>
        </a:spcAft>
        <a:defRPr sz="2000">
          <a:solidFill>
            <a:srgbClr val="000000"/>
          </a:solidFill>
          <a:latin typeface="+mn-lt"/>
        </a:defRPr>
      </a:lvl8pPr>
      <a:lvl9pPr marL="3886200" indent="-228600" algn="l" rtl="0" fontAlgn="base">
        <a:spcBef>
          <a:spcPct val="20000"/>
        </a:spcBef>
        <a:spcAft>
          <a:spcPct val="0"/>
        </a:spcAft>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532698" y="1425801"/>
            <a:ext cx="7442902" cy="1520599"/>
          </a:xfrm>
        </p:spPr>
        <p:txBody>
          <a:bodyPr/>
          <a:lstStyle/>
          <a:p>
            <a:pPr algn="l" eaLnBrk="1" hangingPunct="1">
              <a:defRPr/>
            </a:pPr>
            <a:r>
              <a:rPr lang="en-US" sz="3600" dirty="0" smtClean="0">
                <a:latin typeface="Calibri Bold" charset="0"/>
                <a:cs typeface="Calibri Bold" charset="0"/>
                <a:sym typeface="Calibri Bold" charset="0"/>
              </a:rPr>
              <a:t>GPNM Task Team on Nutrient Performance Indicators and Nutrient Use Efficiency Workshop</a:t>
            </a:r>
            <a:endParaRPr lang="en-US" sz="3600" dirty="0">
              <a:latin typeface="Calibri Bold" charset="0"/>
              <a:ea typeface="ヒラギノ角ゴ ProN W6" charset="0"/>
              <a:cs typeface="ヒラギノ角ゴ ProN W6" charset="0"/>
              <a:sym typeface="Calibri Bold" charset="0"/>
            </a:endParaRPr>
          </a:p>
        </p:txBody>
      </p:sp>
      <p:sp>
        <p:nvSpPr>
          <p:cNvPr id="5" name="Rectangle 2"/>
          <p:cNvSpPr txBox="1">
            <a:spLocks noChangeArrowheads="1"/>
          </p:cNvSpPr>
          <p:nvPr/>
        </p:nvSpPr>
        <p:spPr>
          <a:xfrm>
            <a:off x="764445" y="3493655"/>
            <a:ext cx="6354812" cy="680956"/>
          </a:xfrm>
          <a:prstGeom prst="rect">
            <a:avLst/>
          </a:prstGeom>
        </p:spPr>
        <p:txBody>
          <a:bodyPr/>
          <a:lstStyle>
            <a:lvl1pPr marL="234950" indent="-234950" algn="l" rtl="0" eaLnBrk="1" fontAlgn="base" hangingPunct="1">
              <a:spcBef>
                <a:spcPct val="25000"/>
              </a:spcBef>
              <a:spcAft>
                <a:spcPct val="0"/>
              </a:spcAft>
              <a:buClr>
                <a:srgbClr val="005500"/>
              </a:buClr>
              <a:buChar char="•"/>
              <a:defRPr sz="2400">
                <a:solidFill>
                  <a:srgbClr val="000000"/>
                </a:solidFill>
                <a:latin typeface="Arial" pitchFamily="34" charset="0"/>
                <a:ea typeface="+mn-ea"/>
                <a:cs typeface="Arial" pitchFamily="34" charset="0"/>
              </a:defRPr>
            </a:lvl1pPr>
            <a:lvl2pPr marL="692150" indent="-234950" algn="l" rtl="0" eaLnBrk="1" fontAlgn="base" hangingPunct="1">
              <a:spcBef>
                <a:spcPct val="25000"/>
              </a:spcBef>
              <a:spcAft>
                <a:spcPct val="0"/>
              </a:spcAft>
              <a:buClr>
                <a:srgbClr val="009900"/>
              </a:buClr>
              <a:buFont typeface="Arial" charset="0"/>
              <a:buChar char="–"/>
              <a:defRPr sz="2000">
                <a:solidFill>
                  <a:srgbClr val="000000"/>
                </a:solidFill>
                <a:latin typeface="Arial" pitchFamily="34" charset="0"/>
                <a:ea typeface="+mn-ea"/>
                <a:cs typeface="Arial" pitchFamily="34" charset="0"/>
              </a:defRPr>
            </a:lvl2pPr>
            <a:lvl3pPr marL="1143000" indent="-228600" algn="l" rtl="0" eaLnBrk="1" fontAlgn="base" hangingPunct="1">
              <a:spcBef>
                <a:spcPct val="25000"/>
              </a:spcBef>
              <a:spcAft>
                <a:spcPct val="0"/>
              </a:spcAft>
              <a:buClr>
                <a:srgbClr val="99CC00"/>
              </a:buClr>
              <a:buChar char="•"/>
              <a:defRPr sz="2000">
                <a:solidFill>
                  <a:srgbClr val="000000"/>
                </a:solidFill>
                <a:latin typeface="Arial" pitchFamily="34" charset="0"/>
                <a:ea typeface="+mn-ea"/>
                <a:cs typeface="Arial" pitchFamily="34" charset="0"/>
              </a:defRPr>
            </a:lvl3pPr>
            <a:lvl4pPr marL="1600200" indent="-228600" algn="l" rtl="0" eaLnBrk="1" fontAlgn="base" hangingPunct="1">
              <a:spcBef>
                <a:spcPct val="25000"/>
              </a:spcBef>
              <a:spcAft>
                <a:spcPct val="0"/>
              </a:spcAft>
              <a:buClr>
                <a:srgbClr val="005500"/>
              </a:buClr>
              <a:buFont typeface="Arial" charset="0"/>
              <a:buChar char="–"/>
              <a:defRPr sz="1800">
                <a:solidFill>
                  <a:srgbClr val="000000"/>
                </a:solidFill>
                <a:latin typeface="Arial" pitchFamily="34" charset="0"/>
                <a:ea typeface="+mn-ea"/>
                <a:cs typeface="Arial" pitchFamily="34" charset="0"/>
              </a:defRPr>
            </a:lvl4pPr>
            <a:lvl5pPr marL="2057400" indent="-228600" algn="l" rtl="0" eaLnBrk="1" fontAlgn="base" hangingPunct="1">
              <a:spcBef>
                <a:spcPct val="25000"/>
              </a:spcBef>
              <a:spcAft>
                <a:spcPct val="0"/>
              </a:spcAft>
              <a:buClr>
                <a:srgbClr val="009900"/>
              </a:buClr>
              <a:buFont typeface="Arial" charset="0"/>
              <a:buChar char="»"/>
              <a:defRPr sz="1800">
                <a:solidFill>
                  <a:srgbClr val="000000"/>
                </a:solidFill>
                <a:latin typeface="Arial" pitchFamily="34" charset="0"/>
                <a:ea typeface="+mn-ea"/>
                <a:cs typeface="Arial" pitchFamily="34" charset="0"/>
              </a:defRPr>
            </a:lvl5pPr>
            <a:lvl6pPr marL="25146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6pPr>
            <a:lvl7pPr marL="29718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7pPr>
            <a:lvl8pPr marL="34290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8pPr>
            <a:lvl9pPr marL="3886200" indent="-228600" algn="l" rtl="0" eaLnBrk="1" fontAlgn="base" hangingPunct="1">
              <a:spcBef>
                <a:spcPct val="25000"/>
              </a:spcBef>
              <a:spcAft>
                <a:spcPct val="0"/>
              </a:spcAft>
              <a:buClr>
                <a:srgbClr val="009900"/>
              </a:buClr>
              <a:buFont typeface="Arial" charset="0"/>
              <a:buChar char="»"/>
              <a:defRPr sz="1400">
                <a:solidFill>
                  <a:srgbClr val="000000"/>
                </a:solidFill>
                <a:latin typeface="+mn-lt"/>
                <a:ea typeface="+mn-ea"/>
                <a:cs typeface="+mn-cs"/>
              </a:defRPr>
            </a:lvl9pPr>
          </a:lstStyle>
          <a:p>
            <a:pPr marL="0" indent="0" algn="ctr">
              <a:buFontTx/>
              <a:buNone/>
              <a:defRPr/>
            </a:pPr>
            <a:r>
              <a:rPr lang="en-US" sz="2000" i="1" dirty="0" smtClean="0">
                <a:solidFill>
                  <a:srgbClr val="005500"/>
                </a:solidFill>
                <a:latin typeface="Calibri"/>
                <a:cs typeface="Calibri"/>
              </a:rPr>
              <a:t>Terry L. Roberts, </a:t>
            </a:r>
          </a:p>
          <a:p>
            <a:pPr marL="0" indent="0" algn="ctr">
              <a:buFontTx/>
              <a:buNone/>
              <a:defRPr/>
            </a:pPr>
            <a:r>
              <a:rPr lang="en-US" sz="1800" i="1" dirty="0" smtClean="0">
                <a:solidFill>
                  <a:srgbClr val="005500"/>
                </a:solidFill>
                <a:latin typeface="Calibri"/>
                <a:cs typeface="Calibri"/>
              </a:rPr>
              <a:t>International Plant Nutrition Institute</a:t>
            </a:r>
            <a:endParaRPr lang="en-US" sz="1800" i="1" dirty="0">
              <a:solidFill>
                <a:srgbClr val="005500"/>
              </a:solidFill>
              <a:latin typeface="Calibri"/>
              <a:cs typeface="Calibri"/>
            </a:endParaRPr>
          </a:p>
        </p:txBody>
      </p:sp>
      <p:sp>
        <p:nvSpPr>
          <p:cNvPr id="6" name="Rectangle 3"/>
          <p:cNvSpPr>
            <a:spLocks/>
          </p:cNvSpPr>
          <p:nvPr/>
        </p:nvSpPr>
        <p:spPr bwMode="auto">
          <a:xfrm>
            <a:off x="680543" y="4767000"/>
            <a:ext cx="6599863" cy="125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r>
              <a:rPr lang="en-US" sz="1800" dirty="0" smtClean="0">
                <a:solidFill>
                  <a:srgbClr val="005500"/>
                </a:solidFill>
                <a:latin typeface="Calibri"/>
                <a:ea typeface="ＭＳ Ｐゴシック" charset="0"/>
                <a:cs typeface="Calibri"/>
                <a:sym typeface="Calibri" charset="0"/>
              </a:rPr>
              <a:t>December 8-9, 2014</a:t>
            </a:r>
          </a:p>
          <a:p>
            <a:r>
              <a:rPr lang="en-US" sz="1800" dirty="0" smtClean="0">
                <a:solidFill>
                  <a:srgbClr val="005500"/>
                </a:solidFill>
                <a:latin typeface="Calibri"/>
                <a:ea typeface="ＭＳ Ｐゴシック" charset="0"/>
                <a:cs typeface="Calibri"/>
                <a:sym typeface="Calibri" charset="0"/>
              </a:rPr>
              <a:t>USDA South Building, Rom 3109</a:t>
            </a:r>
          </a:p>
          <a:p>
            <a:r>
              <a:rPr lang="en-US" sz="1800" dirty="0" smtClean="0">
                <a:solidFill>
                  <a:srgbClr val="005500"/>
                </a:solidFill>
                <a:latin typeface="Calibri"/>
                <a:ea typeface="ＭＳ Ｐゴシック" charset="0"/>
                <a:cs typeface="Calibri"/>
                <a:sym typeface="Calibri" charset="0"/>
              </a:rPr>
              <a:t>140 Independence Ave SW</a:t>
            </a:r>
          </a:p>
          <a:p>
            <a:r>
              <a:rPr lang="en-US" sz="1800" dirty="0" smtClean="0">
                <a:solidFill>
                  <a:srgbClr val="005500"/>
                </a:solidFill>
                <a:latin typeface="Calibri"/>
                <a:ea typeface="ＭＳ Ｐゴシック" charset="0"/>
                <a:cs typeface="Calibri"/>
                <a:sym typeface="Calibri" charset="0"/>
              </a:rPr>
              <a:t>Washington, DC</a:t>
            </a:r>
            <a:endParaRPr lang="en-US" sz="1800" dirty="0">
              <a:latin typeface="Calibri"/>
              <a:cs typeface="Calibri"/>
            </a:endParaRPr>
          </a:p>
        </p:txBody>
      </p:sp>
    </p:spTree>
    <p:extLst>
      <p:ext uri="{BB962C8B-B14F-4D97-AF65-F5344CB8AC3E}">
        <p14:creationId xmlns:p14="http://schemas.microsoft.com/office/powerpoint/2010/main" val="1595002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Calibri"/>
              </a:rPr>
              <a:t>Background …</a:t>
            </a:r>
            <a:endParaRPr lang="en-US" sz="2800" dirty="0">
              <a:latin typeface="Calibri"/>
            </a:endParaRPr>
          </a:p>
        </p:txBody>
      </p:sp>
      <p:sp>
        <p:nvSpPr>
          <p:cNvPr id="3" name="Content Placeholder 2"/>
          <p:cNvSpPr>
            <a:spLocks noGrp="1"/>
          </p:cNvSpPr>
          <p:nvPr>
            <p:ph idx="1"/>
          </p:nvPr>
        </p:nvSpPr>
        <p:spPr>
          <a:xfrm>
            <a:off x="495300" y="1524000"/>
            <a:ext cx="7886700" cy="2985433"/>
          </a:xfrm>
        </p:spPr>
        <p:txBody>
          <a:bodyPr/>
          <a:lstStyle/>
          <a:p>
            <a:pPr marL="0" indent="0">
              <a:buNone/>
            </a:pPr>
            <a:r>
              <a:rPr lang="en-US" sz="2800" dirty="0" smtClean="0">
                <a:latin typeface="Calibri"/>
              </a:rPr>
              <a:t>GPNM established the Performance Indicator/NUE Task Team in May 2013 to:</a:t>
            </a:r>
          </a:p>
          <a:p>
            <a:pPr marL="342900" lvl="1" indent="-342900">
              <a:buClr>
                <a:srgbClr val="005500"/>
              </a:buClr>
              <a:buFont typeface="Lucida Grande"/>
              <a:buChar char="-"/>
            </a:pPr>
            <a:r>
              <a:rPr lang="en-US" sz="2400" dirty="0" smtClean="0">
                <a:latin typeface="Calibri"/>
              </a:rPr>
              <a:t>develop </a:t>
            </a:r>
            <a:r>
              <a:rPr lang="en-US" sz="2400" dirty="0">
                <a:latin typeface="Calibri"/>
              </a:rPr>
              <a:t>definitional parameters for NUE, define base line NUE data at the global as well as regional level, offer a suite of nutrient performance indicators, and establish NUE targets for major crops.</a:t>
            </a:r>
          </a:p>
          <a:p>
            <a:pPr marL="0" indent="0">
              <a:buNone/>
            </a:pPr>
            <a:endParaRPr lang="en-US" dirty="0" smtClean="0">
              <a:latin typeface="Calibri"/>
            </a:endParaRPr>
          </a:p>
        </p:txBody>
      </p:sp>
      <p:sp>
        <p:nvSpPr>
          <p:cNvPr id="4" name="TextBox 3"/>
          <p:cNvSpPr txBox="1"/>
          <p:nvPr/>
        </p:nvSpPr>
        <p:spPr>
          <a:xfrm>
            <a:off x="292100" y="4584700"/>
            <a:ext cx="8686799" cy="1384995"/>
          </a:xfrm>
          <a:prstGeom prst="rect">
            <a:avLst/>
          </a:prstGeom>
          <a:noFill/>
        </p:spPr>
        <p:txBody>
          <a:bodyPr wrap="square" rtlCol="0">
            <a:spAutoFit/>
          </a:bodyPr>
          <a:lstStyle/>
          <a:p>
            <a:r>
              <a:rPr lang="en-US" sz="2800" dirty="0" smtClean="0">
                <a:latin typeface="Calibri"/>
                <a:cs typeface="Calibri"/>
              </a:rPr>
              <a:t>Workshop goal: develop </a:t>
            </a:r>
            <a:r>
              <a:rPr lang="en-US" sz="2800" dirty="0">
                <a:latin typeface="Calibri"/>
                <a:cs typeface="Calibri"/>
              </a:rPr>
              <a:t>a </a:t>
            </a:r>
            <a:r>
              <a:rPr lang="en-US" sz="2800" dirty="0" smtClean="0">
                <a:latin typeface="Calibri"/>
                <a:cs typeface="Calibri"/>
              </a:rPr>
              <a:t>GPNM position </a:t>
            </a:r>
            <a:r>
              <a:rPr lang="en-US" sz="2800" dirty="0">
                <a:latin typeface="Calibri"/>
                <a:cs typeface="Calibri"/>
              </a:rPr>
              <a:t>statement and/or </a:t>
            </a:r>
            <a:r>
              <a:rPr lang="en-US" sz="2800" dirty="0" smtClean="0">
                <a:latin typeface="Calibri"/>
                <a:cs typeface="Calibri"/>
              </a:rPr>
              <a:t>recommendations on </a:t>
            </a:r>
            <a:r>
              <a:rPr lang="en-US" sz="2800" dirty="0">
                <a:latin typeface="Calibri"/>
                <a:cs typeface="Calibri"/>
              </a:rPr>
              <a:t>tools policy makers might use to assist in making decisions about NUE and indicators </a:t>
            </a:r>
            <a:r>
              <a:rPr lang="en-US" sz="2800" dirty="0" smtClean="0">
                <a:latin typeface="Calibri"/>
                <a:cs typeface="Calibri"/>
              </a:rPr>
              <a:t> </a:t>
            </a:r>
            <a:endParaRPr lang="en-US" sz="2800" dirty="0">
              <a:latin typeface="Calibri"/>
              <a:cs typeface="Calibri"/>
            </a:endParaRPr>
          </a:p>
        </p:txBody>
      </p:sp>
    </p:spTree>
    <p:extLst>
      <p:ext uri="{BB962C8B-B14F-4D97-AF65-F5344CB8AC3E}">
        <p14:creationId xmlns:p14="http://schemas.microsoft.com/office/powerpoint/2010/main" val="1509730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1862"/>
          </a:xfrm>
        </p:spPr>
        <p:txBody>
          <a:bodyPr/>
          <a:lstStyle/>
          <a:p>
            <a:r>
              <a:rPr lang="en-US" sz="2800" dirty="0" smtClean="0">
                <a:latin typeface="Calibri"/>
              </a:rPr>
              <a:t>Task Team Members</a:t>
            </a:r>
            <a:endParaRPr lang="en-US" sz="2800" dirty="0">
              <a:latin typeface="Calibri"/>
            </a:endParaRPr>
          </a:p>
        </p:txBody>
      </p:sp>
      <p:sp>
        <p:nvSpPr>
          <p:cNvPr id="3" name="Content Placeholder 2"/>
          <p:cNvSpPr>
            <a:spLocks noGrp="1"/>
          </p:cNvSpPr>
          <p:nvPr>
            <p:ph idx="1"/>
          </p:nvPr>
        </p:nvSpPr>
        <p:spPr>
          <a:xfrm>
            <a:off x="317500" y="1181755"/>
            <a:ext cx="8661400" cy="4662815"/>
          </a:xfrm>
        </p:spPr>
        <p:txBody>
          <a:bodyPr/>
          <a:lstStyle/>
          <a:p>
            <a:r>
              <a:rPr lang="en-US" sz="2200" dirty="0" smtClean="0">
                <a:latin typeface="Calibri"/>
              </a:rPr>
              <a:t>Albert </a:t>
            </a:r>
            <a:r>
              <a:rPr lang="en-US" sz="2200" dirty="0" err="1">
                <a:latin typeface="Calibri"/>
              </a:rPr>
              <a:t>Bleeker</a:t>
            </a:r>
            <a:r>
              <a:rPr lang="en-US" sz="2200" dirty="0">
                <a:latin typeface="Calibri"/>
              </a:rPr>
              <a:t>, </a:t>
            </a:r>
            <a:r>
              <a:rPr lang="en-US" sz="2200" dirty="0" smtClean="0">
                <a:latin typeface="Calibri"/>
              </a:rPr>
              <a:t>ECN, Netherlands</a:t>
            </a:r>
            <a:r>
              <a:rPr lang="en-US" sz="2200" dirty="0">
                <a:latin typeface="Calibri"/>
              </a:rPr>
              <a:t>/</a:t>
            </a:r>
            <a:r>
              <a:rPr lang="en-US" sz="2200" dirty="0" smtClean="0">
                <a:latin typeface="Calibri"/>
              </a:rPr>
              <a:t>INI</a:t>
            </a:r>
          </a:p>
          <a:p>
            <a:r>
              <a:rPr lang="en-US" sz="2200" dirty="0">
                <a:latin typeface="Calibri"/>
              </a:rPr>
              <a:t>Simon Costanzo, </a:t>
            </a:r>
            <a:r>
              <a:rPr lang="en-US" sz="2200" dirty="0" smtClean="0">
                <a:latin typeface="Calibri"/>
              </a:rPr>
              <a:t>U </a:t>
            </a:r>
            <a:r>
              <a:rPr lang="en-US" sz="2200" dirty="0">
                <a:latin typeface="Calibri"/>
              </a:rPr>
              <a:t>of Maryland </a:t>
            </a:r>
            <a:r>
              <a:rPr lang="en-US" sz="2200" dirty="0" smtClean="0">
                <a:latin typeface="Calibri"/>
              </a:rPr>
              <a:t>Center </a:t>
            </a:r>
            <a:r>
              <a:rPr lang="en-US" sz="2200" dirty="0">
                <a:latin typeface="Calibri"/>
              </a:rPr>
              <a:t>for </a:t>
            </a:r>
            <a:r>
              <a:rPr lang="en-US" sz="2200" dirty="0" smtClean="0">
                <a:latin typeface="Calibri"/>
              </a:rPr>
              <a:t>Environmental Science</a:t>
            </a:r>
          </a:p>
          <a:p>
            <a:r>
              <a:rPr lang="en-US" sz="2200" dirty="0">
                <a:latin typeface="Calibri"/>
              </a:rPr>
              <a:t>Eric Davidson, Woods Hole Research </a:t>
            </a:r>
            <a:r>
              <a:rPr lang="en-US" sz="2200" dirty="0" smtClean="0">
                <a:latin typeface="Calibri"/>
              </a:rPr>
              <a:t>Center, MA/INI</a:t>
            </a:r>
            <a:r>
              <a:rPr lang="en-US" sz="2200" dirty="0">
                <a:latin typeface="Calibri"/>
              </a:rPr>
              <a:t>	</a:t>
            </a:r>
            <a:endParaRPr lang="en-US" sz="2200" dirty="0" smtClean="0">
              <a:latin typeface="Calibri"/>
            </a:endParaRPr>
          </a:p>
          <a:p>
            <a:r>
              <a:rPr lang="en-US" sz="2200" dirty="0" err="1">
                <a:latin typeface="Calibri"/>
              </a:rPr>
              <a:t>Achim</a:t>
            </a:r>
            <a:r>
              <a:rPr lang="en-US" sz="2200" dirty="0">
                <a:latin typeface="Calibri"/>
              </a:rPr>
              <a:t> </a:t>
            </a:r>
            <a:r>
              <a:rPr lang="en-US" sz="2200" dirty="0" err="1">
                <a:latin typeface="Calibri"/>
              </a:rPr>
              <a:t>Dobermann</a:t>
            </a:r>
            <a:r>
              <a:rPr lang="en-US" sz="2200" dirty="0">
                <a:latin typeface="Calibri"/>
              </a:rPr>
              <a:t>, </a:t>
            </a:r>
            <a:r>
              <a:rPr lang="en-US" sz="2200" dirty="0" err="1">
                <a:latin typeface="Calibri"/>
              </a:rPr>
              <a:t>Rothamsted</a:t>
            </a:r>
            <a:r>
              <a:rPr lang="en-US" sz="2200" dirty="0">
                <a:latin typeface="Calibri"/>
              </a:rPr>
              <a:t> Research, UK </a:t>
            </a:r>
            <a:endParaRPr lang="en-US" sz="2200" dirty="0" smtClean="0">
              <a:latin typeface="Calibri"/>
            </a:endParaRPr>
          </a:p>
          <a:p>
            <a:r>
              <a:rPr lang="en-US" sz="2200" dirty="0">
                <a:latin typeface="Calibri"/>
              </a:rPr>
              <a:t>Jan Willem </a:t>
            </a:r>
            <a:r>
              <a:rPr lang="en-US" sz="2200" dirty="0" err="1">
                <a:latin typeface="Calibri"/>
              </a:rPr>
              <a:t>Erisman</a:t>
            </a:r>
            <a:r>
              <a:rPr lang="en-US" sz="2200" dirty="0">
                <a:latin typeface="Calibri"/>
              </a:rPr>
              <a:t>, Louis </a:t>
            </a:r>
            <a:r>
              <a:rPr lang="en-US" sz="2200" dirty="0" err="1">
                <a:latin typeface="Calibri"/>
              </a:rPr>
              <a:t>Bolk</a:t>
            </a:r>
            <a:r>
              <a:rPr lang="en-US" sz="2200" dirty="0">
                <a:latin typeface="Calibri"/>
              </a:rPr>
              <a:t> Institute, </a:t>
            </a:r>
            <a:r>
              <a:rPr lang="en-US" sz="2200" dirty="0" smtClean="0">
                <a:latin typeface="Calibri"/>
              </a:rPr>
              <a:t>Netherlands</a:t>
            </a:r>
          </a:p>
          <a:p>
            <a:r>
              <a:rPr lang="en-US" sz="2200" dirty="0">
                <a:latin typeface="Calibri"/>
              </a:rPr>
              <a:t>Ray </a:t>
            </a:r>
            <a:r>
              <a:rPr lang="en-US" sz="2200" dirty="0" err="1">
                <a:latin typeface="Calibri"/>
              </a:rPr>
              <a:t>Knighton</a:t>
            </a:r>
            <a:r>
              <a:rPr lang="en-US" sz="2200" dirty="0">
                <a:latin typeface="Calibri"/>
              </a:rPr>
              <a:t>, </a:t>
            </a:r>
            <a:r>
              <a:rPr lang="en-US" sz="2200" dirty="0" smtClean="0">
                <a:latin typeface="Calibri"/>
              </a:rPr>
              <a:t>Washington, DC, USDA</a:t>
            </a:r>
            <a:r>
              <a:rPr lang="en-US" sz="2200" dirty="0">
                <a:latin typeface="Calibri"/>
              </a:rPr>
              <a:t>-</a:t>
            </a:r>
            <a:r>
              <a:rPr lang="en-US" sz="2200" dirty="0" smtClean="0">
                <a:latin typeface="Calibri"/>
              </a:rPr>
              <a:t>NIFA</a:t>
            </a:r>
            <a:endParaRPr lang="en-US" sz="2200" dirty="0">
              <a:latin typeface="Calibri"/>
            </a:endParaRPr>
          </a:p>
          <a:p>
            <a:r>
              <a:rPr lang="en-US" sz="2200" dirty="0">
                <a:latin typeface="Calibri"/>
              </a:rPr>
              <a:t>N. </a:t>
            </a:r>
            <a:r>
              <a:rPr lang="en-US" sz="2200" dirty="0" err="1">
                <a:latin typeface="Calibri"/>
              </a:rPr>
              <a:t>Raghuram</a:t>
            </a:r>
            <a:r>
              <a:rPr lang="en-US" sz="2200" dirty="0">
                <a:latin typeface="Calibri"/>
              </a:rPr>
              <a:t>, GGS </a:t>
            </a:r>
            <a:r>
              <a:rPr lang="en-US" sz="2200" dirty="0" err="1">
                <a:latin typeface="Calibri"/>
              </a:rPr>
              <a:t>Indraprastha</a:t>
            </a:r>
            <a:r>
              <a:rPr lang="en-US" sz="2200" dirty="0">
                <a:latin typeface="Calibri"/>
              </a:rPr>
              <a:t> University, India/</a:t>
            </a:r>
            <a:r>
              <a:rPr lang="en-US" sz="2200" dirty="0" smtClean="0">
                <a:latin typeface="Calibri"/>
              </a:rPr>
              <a:t>INI</a:t>
            </a:r>
            <a:r>
              <a:rPr lang="en-US" sz="2200" dirty="0">
                <a:latin typeface="Calibri"/>
              </a:rPr>
              <a:t>		</a:t>
            </a:r>
          </a:p>
          <a:p>
            <a:r>
              <a:rPr lang="en-US" sz="2200" dirty="0" smtClean="0">
                <a:latin typeface="Calibri"/>
              </a:rPr>
              <a:t>Rob </a:t>
            </a:r>
            <a:r>
              <a:rPr lang="en-US" sz="2200" dirty="0">
                <a:latin typeface="Calibri"/>
              </a:rPr>
              <a:t>Norton, </a:t>
            </a:r>
            <a:r>
              <a:rPr lang="en-US" sz="2200" dirty="0" smtClean="0">
                <a:latin typeface="Calibri"/>
              </a:rPr>
              <a:t>IPNI Australia/New Zealand</a:t>
            </a:r>
          </a:p>
          <a:p>
            <a:r>
              <a:rPr lang="en-US" sz="2200" dirty="0" smtClean="0">
                <a:latin typeface="Calibri"/>
              </a:rPr>
              <a:t>Terry </a:t>
            </a:r>
            <a:r>
              <a:rPr lang="en-US" sz="2200" dirty="0">
                <a:latin typeface="Calibri"/>
              </a:rPr>
              <a:t>Roberts, </a:t>
            </a:r>
            <a:r>
              <a:rPr lang="en-US" sz="2200" dirty="0" smtClean="0">
                <a:latin typeface="Calibri"/>
              </a:rPr>
              <a:t>IPNI, USA (Task Team Chair)</a:t>
            </a:r>
          </a:p>
          <a:p>
            <a:r>
              <a:rPr lang="en-US" sz="2200" dirty="0" err="1">
                <a:latin typeface="Calibri"/>
              </a:rPr>
              <a:t>Amit</a:t>
            </a:r>
            <a:r>
              <a:rPr lang="en-US" sz="2200" dirty="0">
                <a:latin typeface="Calibri"/>
              </a:rPr>
              <a:t> Roy, IFDC, </a:t>
            </a:r>
            <a:r>
              <a:rPr lang="en-US" sz="2200" dirty="0" smtClean="0">
                <a:latin typeface="Calibri"/>
              </a:rPr>
              <a:t>USA</a:t>
            </a:r>
          </a:p>
          <a:p>
            <a:r>
              <a:rPr lang="en-US" sz="2200" dirty="0" smtClean="0">
                <a:latin typeface="Calibri"/>
              </a:rPr>
              <a:t>Mark Sutton, Centre for Ecology &amp; Hydrology, Scotland/INI</a:t>
            </a:r>
            <a:r>
              <a:rPr lang="en-US" sz="2200" dirty="0">
                <a:latin typeface="Calibri"/>
              </a:rPr>
              <a:t>		</a:t>
            </a:r>
          </a:p>
        </p:txBody>
      </p:sp>
    </p:spTree>
    <p:extLst>
      <p:ext uri="{BB962C8B-B14F-4D97-AF65-F5344CB8AC3E}">
        <p14:creationId xmlns:p14="http://schemas.microsoft.com/office/powerpoint/2010/main" val="1867154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800" dirty="0" smtClean="0">
                <a:latin typeface="Calibri"/>
              </a:rPr>
              <a:t>Background …</a:t>
            </a:r>
            <a:endParaRPr lang="en-US" sz="2800" dirty="0">
              <a:latin typeface="Calibri"/>
            </a:endParaRPr>
          </a:p>
        </p:txBody>
      </p:sp>
      <p:pic>
        <p:nvPicPr>
          <p:cNvPr id="4" name="Picture 3" descr="ONW Cover copy.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434" y="1015999"/>
            <a:ext cx="2375214" cy="3302001"/>
          </a:xfrm>
          <a:prstGeom prst="rect">
            <a:avLst/>
          </a:prstGeom>
          <a:ln>
            <a:solidFill>
              <a:schemeClr val="tx1"/>
            </a:solidFill>
          </a:ln>
        </p:spPr>
      </p:pic>
      <p:sp>
        <p:nvSpPr>
          <p:cNvPr id="7" name="TextBox 6"/>
          <p:cNvSpPr txBox="1"/>
          <p:nvPr/>
        </p:nvSpPr>
        <p:spPr>
          <a:xfrm>
            <a:off x="3251201" y="1485900"/>
            <a:ext cx="4190999" cy="1508105"/>
          </a:xfrm>
          <a:prstGeom prst="rect">
            <a:avLst/>
          </a:prstGeom>
          <a:noFill/>
        </p:spPr>
        <p:txBody>
          <a:bodyPr wrap="square" rtlCol="0">
            <a:spAutoFit/>
          </a:bodyPr>
          <a:lstStyle/>
          <a:p>
            <a:pPr marL="0" lvl="1"/>
            <a:r>
              <a:rPr lang="en-US" sz="2400" dirty="0">
                <a:latin typeface="Calibri"/>
              </a:rPr>
              <a:t>Proposed an aspirational goal of 20% increase </a:t>
            </a:r>
            <a:r>
              <a:rPr lang="en-US" sz="2400" dirty="0" smtClean="0">
                <a:latin typeface="Calibri"/>
              </a:rPr>
              <a:t>in crop NUE and </a:t>
            </a:r>
            <a:r>
              <a:rPr lang="en-US" sz="2400" dirty="0">
                <a:latin typeface="Calibri"/>
              </a:rPr>
              <a:t>full-chain NUE by 2020</a:t>
            </a:r>
          </a:p>
          <a:p>
            <a:endParaRPr lang="en-US" dirty="0"/>
          </a:p>
        </p:txBody>
      </p:sp>
      <p:grpSp>
        <p:nvGrpSpPr>
          <p:cNvPr id="3" name="Group 2"/>
          <p:cNvGrpSpPr/>
          <p:nvPr/>
        </p:nvGrpSpPr>
        <p:grpSpPr>
          <a:xfrm>
            <a:off x="927101" y="3340101"/>
            <a:ext cx="6977607" cy="3225799"/>
            <a:chOff x="927101" y="3340101"/>
            <a:chExt cx="6977607" cy="3225799"/>
          </a:xfrm>
        </p:grpSpPr>
        <p:pic>
          <p:nvPicPr>
            <p:cNvPr id="5" name="Picture 4" descr="Screen Shot 2014-03-28 at 3.28.4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1642" y="3340101"/>
              <a:ext cx="2533066" cy="3225799"/>
            </a:xfrm>
            <a:prstGeom prst="rect">
              <a:avLst/>
            </a:prstGeom>
            <a:ln>
              <a:solidFill>
                <a:srgbClr val="000000"/>
              </a:solidFill>
            </a:ln>
          </p:spPr>
        </p:pic>
        <p:sp>
          <p:nvSpPr>
            <p:cNvPr id="8" name="TextBox 7"/>
            <p:cNvSpPr txBox="1"/>
            <p:nvPr/>
          </p:nvSpPr>
          <p:spPr>
            <a:xfrm>
              <a:off x="927101" y="4584700"/>
              <a:ext cx="4025899" cy="1877437"/>
            </a:xfrm>
            <a:prstGeom prst="rect">
              <a:avLst/>
            </a:prstGeom>
            <a:noFill/>
          </p:spPr>
          <p:txBody>
            <a:bodyPr wrap="square" rtlCol="0">
              <a:spAutoFit/>
            </a:bodyPr>
            <a:lstStyle/>
            <a:p>
              <a:pPr marL="0" lvl="1"/>
              <a:r>
                <a:rPr lang="en-US" sz="2400" dirty="0">
                  <a:latin typeface="Calibri"/>
                </a:rPr>
                <a:t>Proposed a 30% increase in </a:t>
              </a:r>
              <a:r>
                <a:rPr lang="en-US" sz="2400" dirty="0" smtClean="0">
                  <a:latin typeface="Calibri"/>
                </a:rPr>
                <a:t>crop NUE </a:t>
              </a:r>
              <a:r>
                <a:rPr lang="en-US" sz="2400" dirty="0">
                  <a:latin typeface="Calibri"/>
                </a:rPr>
                <a:t>by 2030, relative to current </a:t>
              </a:r>
              <a:r>
                <a:rPr lang="en-US" sz="2400" dirty="0" smtClean="0">
                  <a:latin typeface="Calibri"/>
                </a:rPr>
                <a:t>levels </a:t>
              </a:r>
              <a:r>
                <a:rPr lang="en-US" sz="2400" dirty="0">
                  <a:latin typeface="Calibri"/>
                </a:rPr>
                <a:t>in countries with low efficiency</a:t>
              </a:r>
            </a:p>
            <a:p>
              <a:endParaRPr lang="en-US" dirty="0"/>
            </a:p>
          </p:txBody>
        </p:sp>
      </p:grpSp>
    </p:spTree>
    <p:extLst>
      <p:ext uri="{BB962C8B-B14F-4D97-AF65-F5344CB8AC3E}">
        <p14:creationId xmlns:p14="http://schemas.microsoft.com/office/powerpoint/2010/main" val="19089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138"/>
            <a:ext cx="8229600" cy="1143000"/>
          </a:xfrm>
        </p:spPr>
        <p:txBody>
          <a:bodyPr/>
          <a:lstStyle/>
          <a:p>
            <a:r>
              <a:rPr lang="en-US" dirty="0" smtClean="0">
                <a:latin typeface="Calibri"/>
              </a:rPr>
              <a:t>SDSN’s </a:t>
            </a:r>
            <a:r>
              <a:rPr lang="en-US" dirty="0">
                <a:latin typeface="Calibri"/>
              </a:rPr>
              <a:t>suggested </a:t>
            </a:r>
            <a:r>
              <a:rPr lang="en-US" dirty="0" smtClean="0">
                <a:latin typeface="Calibri"/>
              </a:rPr>
              <a:t>indicators …</a:t>
            </a:r>
            <a:endParaRPr lang="en-US" dirty="0"/>
          </a:p>
        </p:txBody>
      </p:sp>
      <p:sp>
        <p:nvSpPr>
          <p:cNvPr id="3" name="Content Placeholder 2"/>
          <p:cNvSpPr>
            <a:spLocks noGrp="1"/>
          </p:cNvSpPr>
          <p:nvPr>
            <p:ph idx="1"/>
          </p:nvPr>
        </p:nvSpPr>
        <p:spPr>
          <a:xfrm>
            <a:off x="342900" y="1358900"/>
            <a:ext cx="4572000" cy="4431982"/>
          </a:xfrm>
        </p:spPr>
        <p:txBody>
          <a:bodyPr/>
          <a:lstStyle/>
          <a:p>
            <a:pPr marL="0" indent="0" fontAlgn="auto">
              <a:spcBef>
                <a:spcPts val="0"/>
              </a:spcBef>
              <a:spcAft>
                <a:spcPts val="0"/>
              </a:spcAft>
              <a:buClrTx/>
              <a:buNone/>
              <a:defRPr/>
            </a:pPr>
            <a:r>
              <a:rPr lang="en-US" dirty="0">
                <a:solidFill>
                  <a:schemeClr val="tx1"/>
                </a:solidFill>
                <a:latin typeface="Calibri"/>
              </a:rPr>
              <a:t>Goal 2. </a:t>
            </a:r>
            <a:r>
              <a:rPr lang="en-US" kern="1200" dirty="0">
                <a:solidFill>
                  <a:schemeClr val="tx1"/>
                </a:solidFill>
                <a:latin typeface="Calibri"/>
              </a:rPr>
              <a:t>End hunger, achieve food security and improved nutrition, and promote sustainable agriculture.</a:t>
            </a:r>
          </a:p>
          <a:p>
            <a:pPr>
              <a:buFont typeface="Lucida Grande"/>
              <a:buChar char="#"/>
            </a:pPr>
            <a:r>
              <a:rPr lang="en-US" dirty="0" smtClean="0">
                <a:latin typeface="Calibri"/>
              </a:rPr>
              <a:t>10 </a:t>
            </a:r>
            <a:r>
              <a:rPr lang="en-US" kern="1200" dirty="0">
                <a:solidFill>
                  <a:schemeClr val="dk1"/>
                </a:solidFill>
                <a:latin typeface="Calibri"/>
              </a:rPr>
              <a:t>Crop yield gap (actual yield as % of attainable yield) </a:t>
            </a:r>
            <a:endParaRPr lang="en-US" dirty="0" smtClean="0">
              <a:latin typeface="Calibri"/>
            </a:endParaRPr>
          </a:p>
          <a:p>
            <a:pPr>
              <a:buFont typeface="Lucida Grande"/>
              <a:buChar char="#"/>
            </a:pPr>
            <a:r>
              <a:rPr lang="en-US" dirty="0" smtClean="0">
                <a:latin typeface="Calibri"/>
              </a:rPr>
              <a:t>12 </a:t>
            </a:r>
            <a:r>
              <a:rPr lang="en-US" kern="1200" dirty="0">
                <a:solidFill>
                  <a:schemeClr val="dk1"/>
                </a:solidFill>
                <a:latin typeface="Calibri"/>
              </a:rPr>
              <a:t>[Crop </a:t>
            </a:r>
            <a:r>
              <a:rPr lang="en-US" kern="1200" dirty="0" smtClean="0">
                <a:solidFill>
                  <a:schemeClr val="dk1"/>
                </a:solidFill>
                <a:latin typeface="Calibri"/>
              </a:rPr>
              <a:t>N </a:t>
            </a:r>
            <a:r>
              <a:rPr lang="en-US" kern="1200" dirty="0">
                <a:solidFill>
                  <a:schemeClr val="dk1"/>
                </a:solidFill>
                <a:latin typeface="Calibri"/>
              </a:rPr>
              <a:t>use efficiency (%)] – to be developed </a:t>
            </a:r>
            <a:endParaRPr lang="en-US" dirty="0" smtClean="0">
              <a:latin typeface="Calibri"/>
            </a:endParaRPr>
          </a:p>
          <a:p>
            <a:pPr>
              <a:buFont typeface="Lucida Grande"/>
              <a:buChar char="#"/>
            </a:pPr>
            <a:r>
              <a:rPr lang="en-US" dirty="0" smtClean="0">
                <a:latin typeface="Calibri"/>
              </a:rPr>
              <a:t>13 </a:t>
            </a:r>
            <a:r>
              <a:rPr lang="en-US" kern="1200" dirty="0">
                <a:solidFill>
                  <a:schemeClr val="dk1"/>
                </a:solidFill>
                <a:latin typeface="Calibri"/>
              </a:rPr>
              <a:t>[Excessive loss of reactive </a:t>
            </a:r>
            <a:r>
              <a:rPr lang="en-US" kern="1200" dirty="0" smtClean="0">
                <a:solidFill>
                  <a:schemeClr val="dk1"/>
                </a:solidFill>
                <a:latin typeface="Calibri"/>
              </a:rPr>
              <a:t>N </a:t>
            </a:r>
            <a:r>
              <a:rPr lang="en-US" kern="1200" dirty="0">
                <a:solidFill>
                  <a:schemeClr val="dk1"/>
                </a:solidFill>
                <a:latin typeface="Calibri"/>
              </a:rPr>
              <a:t>[and </a:t>
            </a:r>
            <a:r>
              <a:rPr lang="en-US" kern="1200" dirty="0" smtClean="0">
                <a:solidFill>
                  <a:schemeClr val="dk1"/>
                </a:solidFill>
                <a:latin typeface="Calibri"/>
              </a:rPr>
              <a:t>P] </a:t>
            </a:r>
            <a:r>
              <a:rPr lang="en-US" kern="1200" dirty="0">
                <a:solidFill>
                  <a:schemeClr val="dk1"/>
                </a:solidFill>
                <a:latin typeface="Calibri"/>
              </a:rPr>
              <a:t>to the environment (kg/ha)] - to be developed </a:t>
            </a:r>
            <a:r>
              <a:rPr lang="en-US" kern="1200" dirty="0" smtClean="0">
                <a:solidFill>
                  <a:schemeClr val="dk1"/>
                </a:solidFill>
                <a:latin typeface="Calibri"/>
              </a:rPr>
              <a:t> </a:t>
            </a:r>
            <a:endParaRPr lang="en-US" dirty="0" smtClean="0">
              <a:latin typeface="Calibri"/>
            </a:endParaRPr>
          </a:p>
        </p:txBody>
      </p:sp>
      <p:pic>
        <p:nvPicPr>
          <p:cNvPr id="5" name="Picture 4" descr="SKMBT_C45414120516250_000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0636" y="1308100"/>
            <a:ext cx="3680113" cy="4762499"/>
          </a:xfrm>
          <a:prstGeom prst="rect">
            <a:avLst/>
          </a:prstGeom>
          <a:ln>
            <a:solidFill>
              <a:srgbClr val="000000"/>
            </a:solidFill>
          </a:ln>
        </p:spPr>
      </p:pic>
      <p:sp>
        <p:nvSpPr>
          <p:cNvPr id="6" name="Rectangle 5"/>
          <p:cNvSpPr/>
          <p:nvPr/>
        </p:nvSpPr>
        <p:spPr>
          <a:xfrm>
            <a:off x="2692400" y="6364357"/>
            <a:ext cx="6057900" cy="338554"/>
          </a:xfrm>
          <a:prstGeom prst="rect">
            <a:avLst/>
          </a:prstGeom>
        </p:spPr>
        <p:txBody>
          <a:bodyPr wrap="square">
            <a:spAutoFit/>
          </a:bodyPr>
          <a:lstStyle/>
          <a:p>
            <a:r>
              <a:rPr lang="en-US" sz="1600" dirty="0" smtClean="0">
                <a:latin typeface="Calibri" panose="020F0502020204030204" pitchFamily="34" charset="0"/>
              </a:rPr>
              <a:t>Source: http</a:t>
            </a:r>
            <a:r>
              <a:rPr lang="en-US" sz="1600" dirty="0">
                <a:latin typeface="Calibri" panose="020F0502020204030204" pitchFamily="34" charset="0"/>
              </a:rPr>
              <a:t>://</a:t>
            </a:r>
            <a:r>
              <a:rPr lang="en-US" sz="1600" dirty="0" err="1">
                <a:latin typeface="Calibri" panose="020F0502020204030204" pitchFamily="34" charset="0"/>
              </a:rPr>
              <a:t>unsdsn.org</a:t>
            </a:r>
            <a:r>
              <a:rPr lang="en-US" sz="1600" dirty="0">
                <a:latin typeface="Calibri" panose="020F0502020204030204" pitchFamily="34" charset="0"/>
              </a:rPr>
              <a:t>/resources/publications/indicators/</a:t>
            </a:r>
          </a:p>
        </p:txBody>
      </p:sp>
    </p:spTree>
    <p:extLst>
      <p:ext uri="{BB962C8B-B14F-4D97-AF65-F5344CB8AC3E}">
        <p14:creationId xmlns:p14="http://schemas.microsoft.com/office/powerpoint/2010/main" val="157026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1143000"/>
          </a:xfrm>
        </p:spPr>
        <p:txBody>
          <a:bodyPr/>
          <a:lstStyle/>
          <a:p>
            <a:r>
              <a:rPr lang="en-US" sz="2800" dirty="0" smtClean="0">
                <a:latin typeface="Calibri"/>
              </a:rPr>
              <a:t>Challenging task … NUE can be defined and calculated in many ways</a:t>
            </a:r>
            <a:endParaRPr lang="en-US" sz="2800" dirty="0">
              <a:latin typeface="Calibri"/>
            </a:endParaRPr>
          </a:p>
        </p:txBody>
      </p:sp>
      <p:graphicFrame>
        <p:nvGraphicFramePr>
          <p:cNvPr id="4" name="Table 3"/>
          <p:cNvGraphicFramePr>
            <a:graphicFrameLocks noGrp="1"/>
          </p:cNvGraphicFramePr>
          <p:nvPr>
            <p:extLst>
              <p:ext uri="{D42A27DB-BD31-4B8C-83A1-F6EECF244321}">
                <p14:modId xmlns:p14="http://schemas.microsoft.com/office/powerpoint/2010/main" val="1261598868"/>
              </p:ext>
            </p:extLst>
          </p:nvPr>
        </p:nvGraphicFramePr>
        <p:xfrm>
          <a:off x="658368" y="1318959"/>
          <a:ext cx="7977632" cy="3810000"/>
        </p:xfrm>
        <a:graphic>
          <a:graphicData uri="http://schemas.openxmlformats.org/drawingml/2006/table">
            <a:tbl>
              <a:tblPr firstRow="1" bandRow="1">
                <a:tableStyleId>{21E4AEA4-8DFA-4A89-87EB-49C32662AFE0}</a:tableStyleId>
              </a:tblPr>
              <a:tblGrid>
                <a:gridCol w="2209800">
                  <a:extLst>
                    <a:ext uri="{9D8B030D-6E8A-4147-A177-3AD203B41FA5}">
                      <a16:colId xmlns="" xmlns:a16="http://schemas.microsoft.com/office/drawing/2014/main" val="20000"/>
                    </a:ext>
                  </a:extLst>
                </a:gridCol>
                <a:gridCol w="3075432">
                  <a:extLst>
                    <a:ext uri="{9D8B030D-6E8A-4147-A177-3AD203B41FA5}">
                      <a16:colId xmlns="" xmlns:a16="http://schemas.microsoft.com/office/drawing/2014/main" val="20001"/>
                    </a:ext>
                  </a:extLst>
                </a:gridCol>
                <a:gridCol w="2692400">
                  <a:extLst>
                    <a:ext uri="{9D8B030D-6E8A-4147-A177-3AD203B41FA5}">
                      <a16:colId xmlns="" xmlns:a16="http://schemas.microsoft.com/office/drawing/2014/main" val="20002"/>
                    </a:ext>
                  </a:extLst>
                </a:gridCol>
              </a:tblGrid>
              <a:tr h="670560">
                <a:tc>
                  <a:txBody>
                    <a:bodyPr/>
                    <a:lstStyle/>
                    <a:p>
                      <a:r>
                        <a:rPr lang="en-US" sz="2200" dirty="0" smtClean="0">
                          <a:latin typeface="Calibri"/>
                          <a:cs typeface="Calibri"/>
                        </a:rPr>
                        <a:t>Measure</a:t>
                      </a:r>
                      <a:endParaRPr lang="en-US" sz="2200" dirty="0">
                        <a:latin typeface="Calibri"/>
                        <a:cs typeface="Calibri"/>
                      </a:endParaRPr>
                    </a:p>
                  </a:txBody>
                  <a:tcPr anchor="ctr"/>
                </a:tc>
                <a:tc>
                  <a:txBody>
                    <a:bodyPr/>
                    <a:lstStyle/>
                    <a:p>
                      <a:pPr algn="ctr"/>
                      <a:r>
                        <a:rPr lang="en-US" sz="2200" dirty="0" smtClean="0">
                          <a:latin typeface="Calibri"/>
                          <a:cs typeface="Calibri"/>
                        </a:rPr>
                        <a:t>Calculation</a:t>
                      </a:r>
                    </a:p>
                  </a:txBody>
                  <a:tcPr anchor="ctr"/>
                </a:tc>
                <a:tc>
                  <a:txBody>
                    <a:bodyPr/>
                    <a:lstStyle/>
                    <a:p>
                      <a:pPr algn="ctr"/>
                      <a:r>
                        <a:rPr lang="en-US" sz="2200" dirty="0" smtClean="0">
                          <a:latin typeface="Calibri"/>
                          <a:cs typeface="Calibri"/>
                        </a:rPr>
                        <a:t>Typical Levels for N (Maize</a:t>
                      </a:r>
                      <a:r>
                        <a:rPr lang="en-US" sz="2200" baseline="0" dirty="0" smtClean="0">
                          <a:latin typeface="Calibri"/>
                          <a:cs typeface="Calibri"/>
                        </a:rPr>
                        <a:t> and Wheat</a:t>
                      </a:r>
                      <a:endParaRPr lang="en-US" sz="2200" dirty="0">
                        <a:latin typeface="Calibri"/>
                        <a:cs typeface="Calibri"/>
                      </a:endParaRPr>
                    </a:p>
                  </a:txBody>
                  <a:tcPr anchor="ctr"/>
                </a:tc>
                <a:extLst>
                  <a:ext uri="{0D108BD9-81ED-4DB2-BD59-A6C34878D82A}">
                    <a16:rowId xmlns="" xmlns:a16="http://schemas.microsoft.com/office/drawing/2014/main" val="10000"/>
                  </a:ext>
                </a:extLst>
              </a:tr>
              <a:tr h="670560">
                <a:tc>
                  <a:txBody>
                    <a:bodyPr/>
                    <a:lstStyle/>
                    <a:p>
                      <a:r>
                        <a:rPr lang="en-US" sz="2200" dirty="0" smtClean="0">
                          <a:latin typeface="Calibri"/>
                          <a:cs typeface="Calibri"/>
                        </a:rPr>
                        <a:t>Partial</a:t>
                      </a:r>
                      <a:r>
                        <a:rPr lang="en-US" sz="2200" baseline="0" dirty="0" smtClean="0">
                          <a:latin typeface="Calibri"/>
                          <a:cs typeface="Calibri"/>
                        </a:rPr>
                        <a:t> Factor Productivity</a:t>
                      </a:r>
                      <a:endParaRPr lang="en-US" sz="2200" dirty="0">
                        <a:latin typeface="Calibri"/>
                        <a:cs typeface="Calibri"/>
                      </a:endParaRPr>
                    </a:p>
                  </a:txBody>
                  <a:tcPr anchor="ctr"/>
                </a:tc>
                <a:tc>
                  <a:txBody>
                    <a:bodyPr/>
                    <a:lstStyle/>
                    <a:p>
                      <a:pPr algn="ctr"/>
                      <a:r>
                        <a:rPr lang="en-US" sz="2200" dirty="0" smtClean="0">
                          <a:latin typeface="Calibri"/>
                          <a:cs typeface="Calibri"/>
                        </a:rPr>
                        <a:t>PFP = Y/F </a:t>
                      </a:r>
                    </a:p>
                    <a:p>
                      <a:pPr algn="ctr"/>
                      <a:r>
                        <a:rPr lang="en-US" sz="1800" dirty="0" smtClean="0">
                          <a:latin typeface="Calibri"/>
                          <a:cs typeface="Calibri"/>
                        </a:rPr>
                        <a:t>(kg grain/kg N)</a:t>
                      </a:r>
                      <a:endParaRPr lang="en-US" sz="1800" dirty="0">
                        <a:latin typeface="Calibri"/>
                        <a:cs typeface="Calibri"/>
                      </a:endParaRPr>
                    </a:p>
                  </a:txBody>
                  <a:tcPr anchor="ctr"/>
                </a:tc>
                <a:tc>
                  <a:txBody>
                    <a:bodyPr/>
                    <a:lstStyle/>
                    <a:p>
                      <a:pPr algn="ctr"/>
                      <a:r>
                        <a:rPr lang="en-US" sz="2200" dirty="0" smtClean="0">
                          <a:latin typeface="Calibri"/>
                          <a:cs typeface="Calibri"/>
                        </a:rPr>
                        <a:t>40-80</a:t>
                      </a:r>
                      <a:endParaRPr lang="en-US" sz="2200" dirty="0">
                        <a:latin typeface="Calibri"/>
                        <a:cs typeface="Calibri"/>
                      </a:endParaRPr>
                    </a:p>
                  </a:txBody>
                  <a:tcPr anchor="ctr"/>
                </a:tc>
                <a:extLst>
                  <a:ext uri="{0D108BD9-81ED-4DB2-BD59-A6C34878D82A}">
                    <a16:rowId xmlns="" xmlns:a16="http://schemas.microsoft.com/office/drawing/2014/main" val="10001"/>
                  </a:ext>
                </a:extLst>
              </a:tr>
              <a:tr h="670560">
                <a:tc>
                  <a:txBody>
                    <a:bodyPr/>
                    <a:lstStyle/>
                    <a:p>
                      <a:r>
                        <a:rPr lang="en-US" sz="2200" dirty="0" smtClean="0">
                          <a:latin typeface="Calibri"/>
                          <a:cs typeface="Calibri"/>
                        </a:rPr>
                        <a:t>Agronomic Efficiency</a:t>
                      </a:r>
                      <a:endParaRPr lang="en-US" sz="2200" dirty="0">
                        <a:latin typeface="Calibri"/>
                        <a:cs typeface="Calibri"/>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dirty="0" smtClean="0">
                          <a:latin typeface="Calibri"/>
                          <a:cs typeface="Calibri"/>
                        </a:rPr>
                        <a:t>AE = (Y-Y</a:t>
                      </a:r>
                      <a:r>
                        <a:rPr lang="en-US" sz="2200" baseline="-25000" dirty="0" smtClean="0">
                          <a:latin typeface="Calibri"/>
                          <a:cs typeface="Calibri"/>
                        </a:rPr>
                        <a:t>0</a:t>
                      </a:r>
                      <a:r>
                        <a:rPr lang="en-US" sz="2200" dirty="0" smtClean="0">
                          <a:latin typeface="Calibri"/>
                          <a:cs typeface="Calibri"/>
                        </a:rPr>
                        <a:t>)/F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Calibri"/>
                          <a:cs typeface="Calibri"/>
                        </a:rPr>
                        <a:t>(kg grain/kg N)</a:t>
                      </a:r>
                      <a:endParaRPr lang="en-US" sz="1800" dirty="0">
                        <a:latin typeface="Calibri"/>
                        <a:cs typeface="Calibri"/>
                      </a:endParaRPr>
                    </a:p>
                  </a:txBody>
                  <a:tcPr anchor="ctr"/>
                </a:tc>
                <a:tc>
                  <a:txBody>
                    <a:bodyPr/>
                    <a:lstStyle/>
                    <a:p>
                      <a:pPr algn="ctr"/>
                      <a:r>
                        <a:rPr lang="en-US" sz="2200" dirty="0" smtClean="0">
                          <a:latin typeface="Calibri"/>
                          <a:cs typeface="Calibri"/>
                        </a:rPr>
                        <a:t>10 – 30</a:t>
                      </a:r>
                      <a:endParaRPr lang="en-US" sz="2200" dirty="0">
                        <a:latin typeface="Calibri"/>
                        <a:cs typeface="Calibri"/>
                      </a:endParaRPr>
                    </a:p>
                  </a:txBody>
                  <a:tcPr anchor="ctr"/>
                </a:tc>
                <a:extLst>
                  <a:ext uri="{0D108BD9-81ED-4DB2-BD59-A6C34878D82A}">
                    <a16:rowId xmlns="" xmlns:a16="http://schemas.microsoft.com/office/drawing/2014/main" val="10002"/>
                  </a:ext>
                </a:extLst>
              </a:tr>
              <a:tr h="670560">
                <a:tc>
                  <a:txBody>
                    <a:bodyPr/>
                    <a:lstStyle/>
                    <a:p>
                      <a:r>
                        <a:rPr lang="en-US" sz="2200" dirty="0" smtClean="0">
                          <a:latin typeface="Calibri"/>
                          <a:cs typeface="Calibri"/>
                        </a:rPr>
                        <a:t>Partial Nutrient Balance</a:t>
                      </a:r>
                      <a:endParaRPr lang="en-US" sz="2200" dirty="0">
                        <a:latin typeface="Calibri"/>
                        <a:cs typeface="Calibri"/>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dirty="0" smtClean="0">
                          <a:latin typeface="Calibri"/>
                          <a:cs typeface="Calibri"/>
                        </a:rPr>
                        <a:t>PNB = R/F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Calibri"/>
                          <a:cs typeface="Calibri"/>
                        </a:rPr>
                        <a:t>(kg N/kg N)</a:t>
                      </a:r>
                      <a:endParaRPr lang="en-US" sz="1800" dirty="0">
                        <a:latin typeface="Calibri"/>
                        <a:cs typeface="Calibri"/>
                      </a:endParaRPr>
                    </a:p>
                  </a:txBody>
                  <a:tcPr anchor="ctr"/>
                </a:tc>
                <a:tc>
                  <a:txBody>
                    <a:bodyPr/>
                    <a:lstStyle/>
                    <a:p>
                      <a:pPr algn="ctr"/>
                      <a:r>
                        <a:rPr lang="en-US" sz="2200" dirty="0" smtClean="0">
                          <a:latin typeface="Calibri"/>
                          <a:cs typeface="Calibri"/>
                        </a:rPr>
                        <a:t>&gt;1 = deficiency</a:t>
                      </a:r>
                      <a:endParaRPr lang="en-US" sz="2200" baseline="0" dirty="0" smtClean="0">
                        <a:latin typeface="Calibri"/>
                        <a:cs typeface="Calibri"/>
                      </a:endParaRPr>
                    </a:p>
                    <a:p>
                      <a:pPr algn="ctr"/>
                      <a:r>
                        <a:rPr lang="en-US" sz="2200" dirty="0" smtClean="0">
                          <a:latin typeface="Calibri"/>
                          <a:cs typeface="Calibri"/>
                        </a:rPr>
                        <a:t>&lt;1 = surplus</a:t>
                      </a:r>
                      <a:endParaRPr lang="en-US" sz="2200" dirty="0">
                        <a:latin typeface="Calibri"/>
                        <a:cs typeface="Calibri"/>
                      </a:endParaRPr>
                    </a:p>
                  </a:txBody>
                  <a:tcPr anchor="ctr"/>
                </a:tc>
                <a:extLst>
                  <a:ext uri="{0D108BD9-81ED-4DB2-BD59-A6C34878D82A}">
                    <a16:rowId xmlns="" xmlns:a16="http://schemas.microsoft.com/office/drawing/2014/main" val="10003"/>
                  </a:ext>
                </a:extLst>
              </a:tr>
              <a:tr h="670560">
                <a:tc>
                  <a:txBody>
                    <a:bodyPr/>
                    <a:lstStyle/>
                    <a:p>
                      <a:r>
                        <a:rPr lang="en-US" sz="2200" dirty="0" smtClean="0">
                          <a:latin typeface="Calibri"/>
                          <a:cs typeface="Calibri"/>
                        </a:rPr>
                        <a:t>Recovery Efficiency</a:t>
                      </a:r>
                      <a:endParaRPr lang="en-US" sz="2200" dirty="0">
                        <a:latin typeface="Calibri"/>
                        <a:cs typeface="Calibri"/>
                      </a:endParaRPr>
                    </a:p>
                  </a:txBody>
                  <a:tcPr anchor="ctr"/>
                </a:tc>
                <a:tc>
                  <a:txBody>
                    <a:bodyPr/>
                    <a:lstStyle/>
                    <a:p>
                      <a:pPr algn="ctr"/>
                      <a:r>
                        <a:rPr lang="en-US" sz="2200" dirty="0" smtClean="0">
                          <a:latin typeface="Calibri"/>
                          <a:cs typeface="Calibri"/>
                        </a:rPr>
                        <a:t>RE = (U – U</a:t>
                      </a:r>
                      <a:r>
                        <a:rPr lang="en-US" sz="2200" baseline="-25000" dirty="0" smtClean="0">
                          <a:latin typeface="Calibri"/>
                          <a:cs typeface="Calibri"/>
                        </a:rPr>
                        <a:t>0</a:t>
                      </a:r>
                      <a:r>
                        <a:rPr lang="en-US" sz="2200" dirty="0" smtClean="0">
                          <a:latin typeface="Calibri"/>
                          <a:cs typeface="Calibri"/>
                        </a:rPr>
                        <a:t>)/F </a:t>
                      </a:r>
                    </a:p>
                    <a:p>
                      <a:pPr algn="ctr"/>
                      <a:r>
                        <a:rPr lang="en-US" sz="1800" dirty="0" smtClean="0">
                          <a:latin typeface="Calibri"/>
                          <a:cs typeface="Calibri"/>
                        </a:rPr>
                        <a:t>(%)</a:t>
                      </a:r>
                      <a:endParaRPr lang="en-US" sz="1800" dirty="0">
                        <a:latin typeface="Calibri"/>
                        <a:cs typeface="Calibri"/>
                      </a:endParaRPr>
                    </a:p>
                  </a:txBody>
                  <a:tcPr anchor="ctr"/>
                </a:tc>
                <a:tc>
                  <a:txBody>
                    <a:bodyPr/>
                    <a:lstStyle/>
                    <a:p>
                      <a:pPr algn="ctr"/>
                      <a:r>
                        <a:rPr lang="en-US" sz="2200" dirty="0" smtClean="0">
                          <a:latin typeface="Calibri"/>
                          <a:cs typeface="Calibri"/>
                        </a:rPr>
                        <a:t>0.3</a:t>
                      </a:r>
                      <a:r>
                        <a:rPr lang="en-US" sz="2200" baseline="0" dirty="0" smtClean="0">
                          <a:latin typeface="Calibri"/>
                          <a:cs typeface="Calibri"/>
                        </a:rPr>
                        <a:t> – 0.</a:t>
                      </a:r>
                      <a:r>
                        <a:rPr lang="en-US" sz="2200" dirty="0" smtClean="0">
                          <a:latin typeface="Calibri"/>
                          <a:cs typeface="Calibri"/>
                        </a:rPr>
                        <a:t>5</a:t>
                      </a:r>
                      <a:endParaRPr lang="en-US" sz="2200" dirty="0">
                        <a:latin typeface="Calibri"/>
                        <a:cs typeface="Calibri"/>
                      </a:endParaRPr>
                    </a:p>
                  </a:txBody>
                  <a:tcPr anchor="ctr"/>
                </a:tc>
                <a:extLst>
                  <a:ext uri="{0D108BD9-81ED-4DB2-BD59-A6C34878D82A}">
                    <a16:rowId xmlns="" xmlns:a16="http://schemas.microsoft.com/office/drawing/2014/main" val="10004"/>
                  </a:ext>
                </a:extLst>
              </a:tr>
            </a:tbl>
          </a:graphicData>
        </a:graphic>
      </p:graphicFrame>
      <p:sp>
        <p:nvSpPr>
          <p:cNvPr id="6" name="TextBox 5"/>
          <p:cNvSpPr txBox="1"/>
          <p:nvPr/>
        </p:nvSpPr>
        <p:spPr>
          <a:xfrm>
            <a:off x="740156" y="5363150"/>
            <a:ext cx="4555854" cy="400110"/>
          </a:xfrm>
          <a:prstGeom prst="rect">
            <a:avLst/>
          </a:prstGeom>
          <a:noFill/>
        </p:spPr>
        <p:txBody>
          <a:bodyPr wrap="none" rtlCol="0">
            <a:spAutoFit/>
          </a:bodyPr>
          <a:lstStyle/>
          <a:p>
            <a:r>
              <a:rPr lang="en-US" dirty="0" smtClean="0">
                <a:solidFill>
                  <a:srgbClr val="000000"/>
                </a:solidFill>
                <a:latin typeface="Calibri"/>
                <a:cs typeface="Calibri"/>
              </a:rPr>
              <a:t>Y=yield, F=fertilizer, R=removal, U=uptake</a:t>
            </a:r>
            <a:endParaRPr lang="en-US" dirty="0">
              <a:solidFill>
                <a:srgbClr val="000000"/>
              </a:solidFill>
              <a:latin typeface="Calibri"/>
              <a:cs typeface="Calibri"/>
            </a:endParaRPr>
          </a:p>
        </p:txBody>
      </p:sp>
      <p:sp>
        <p:nvSpPr>
          <p:cNvPr id="5" name="TextBox 4"/>
          <p:cNvSpPr txBox="1"/>
          <p:nvPr/>
        </p:nvSpPr>
        <p:spPr>
          <a:xfrm>
            <a:off x="6413500" y="6378714"/>
            <a:ext cx="2392840" cy="338554"/>
          </a:xfrm>
          <a:prstGeom prst="rect">
            <a:avLst/>
          </a:prstGeom>
          <a:noFill/>
        </p:spPr>
        <p:txBody>
          <a:bodyPr wrap="none" rtlCol="0">
            <a:spAutoFit/>
          </a:bodyPr>
          <a:lstStyle/>
          <a:p>
            <a:r>
              <a:rPr lang="en-US" sz="1600" dirty="0" smtClean="0">
                <a:latin typeface="Calibri"/>
                <a:cs typeface="Calibri"/>
              </a:rPr>
              <a:t>Source: </a:t>
            </a:r>
            <a:r>
              <a:rPr lang="en-US" sz="1600" i="1" dirty="0" err="1">
                <a:latin typeface="Calibri"/>
                <a:cs typeface="Calibri"/>
              </a:rPr>
              <a:t>Dobermann</a:t>
            </a:r>
            <a:r>
              <a:rPr lang="en-US" sz="1600" i="1" dirty="0">
                <a:latin typeface="Calibri"/>
                <a:cs typeface="Calibri"/>
              </a:rPr>
              <a:t>, </a:t>
            </a:r>
            <a:r>
              <a:rPr lang="en-US" sz="1600" i="1" dirty="0" smtClean="0">
                <a:latin typeface="Calibri"/>
                <a:cs typeface="Calibri"/>
              </a:rPr>
              <a:t>2007</a:t>
            </a:r>
            <a:endParaRPr lang="en-US" sz="1600" i="1" dirty="0">
              <a:latin typeface="Calibri"/>
              <a:cs typeface="Calibri"/>
            </a:endParaRPr>
          </a:p>
        </p:txBody>
      </p:sp>
    </p:spTree>
    <p:extLst>
      <p:ext uri="{BB962C8B-B14F-4D97-AF65-F5344CB8AC3E}">
        <p14:creationId xmlns:p14="http://schemas.microsoft.com/office/powerpoint/2010/main" val="214088179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49238"/>
            <a:ext cx="8229600" cy="1143000"/>
          </a:xfrm>
        </p:spPr>
        <p:txBody>
          <a:bodyPr/>
          <a:lstStyle/>
          <a:p>
            <a:r>
              <a:rPr lang="en-US" dirty="0" smtClean="0"/>
              <a:t>Challenging task … addressed by the fertilizer industry in recent publications</a:t>
            </a:r>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699" y="1580896"/>
            <a:ext cx="3784601" cy="5086603"/>
          </a:xfrm>
          <a:prstGeom prst="rect">
            <a:avLst/>
          </a:prstGeom>
          <a:noFill/>
          <a:ln w="25400">
            <a:solidFill>
              <a:srgbClr val="005500"/>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1" name="Picture 10" descr="Indicators.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2818" y="1563594"/>
            <a:ext cx="3983182" cy="5154706"/>
          </a:xfrm>
          <a:prstGeom prst="rect">
            <a:avLst/>
          </a:prstGeom>
          <a:ln>
            <a:solidFill>
              <a:srgbClr val="000000"/>
            </a:solidFill>
          </a:ln>
        </p:spPr>
      </p:pic>
    </p:spTree>
    <p:extLst>
      <p:ext uri="{BB962C8B-B14F-4D97-AF65-F5344CB8AC3E}">
        <p14:creationId xmlns:p14="http://schemas.microsoft.com/office/powerpoint/2010/main" val="2084395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Calibri"/>
              </a:rPr>
              <a:t>Task Team to date …</a:t>
            </a:r>
            <a:endParaRPr lang="en-US" sz="3200" dirty="0">
              <a:latin typeface="Calibri"/>
            </a:endParaRPr>
          </a:p>
        </p:txBody>
      </p:sp>
      <p:sp>
        <p:nvSpPr>
          <p:cNvPr id="3" name="Content Placeholder 2"/>
          <p:cNvSpPr>
            <a:spLocks noGrp="1"/>
          </p:cNvSpPr>
          <p:nvPr>
            <p:ph idx="1"/>
          </p:nvPr>
        </p:nvSpPr>
        <p:spPr>
          <a:xfrm>
            <a:off x="457200" y="1270000"/>
            <a:ext cx="8229600" cy="4939814"/>
          </a:xfrm>
        </p:spPr>
        <p:txBody>
          <a:bodyPr/>
          <a:lstStyle/>
          <a:p>
            <a:r>
              <a:rPr lang="en-US" sz="2800" dirty="0" smtClean="0">
                <a:latin typeface="Calibri"/>
              </a:rPr>
              <a:t>Identified Partial Nutrient Balance (PNB) as an appropriate measure of NUE. </a:t>
            </a:r>
          </a:p>
          <a:p>
            <a:pPr lvl="1"/>
            <a:r>
              <a:rPr lang="en-US" sz="2400" dirty="0" smtClean="0">
                <a:latin typeface="Calibri"/>
              </a:rPr>
              <a:t>PNB is also known as “removal efficiency” or “output/input ratio”</a:t>
            </a:r>
          </a:p>
          <a:p>
            <a:pPr lvl="1">
              <a:buClr>
                <a:srgbClr val="005500"/>
              </a:buClr>
            </a:pPr>
            <a:r>
              <a:rPr lang="en-US" sz="2400" dirty="0" smtClean="0">
                <a:latin typeface="Calibri"/>
              </a:rPr>
              <a:t>Expressed a ratio of nutrient output per unit of nutrient input (removal to use ratio) … PNB = Removal/Fertilizer</a:t>
            </a:r>
          </a:p>
          <a:p>
            <a:pPr lvl="2">
              <a:buClr>
                <a:srgbClr val="005500"/>
              </a:buClr>
            </a:pPr>
            <a:r>
              <a:rPr lang="en-US" sz="2400" dirty="0" smtClean="0">
                <a:latin typeface="Calibri"/>
              </a:rPr>
              <a:t>Values &gt; 1 indicate a deficiency</a:t>
            </a:r>
          </a:p>
          <a:p>
            <a:pPr lvl="2">
              <a:buClr>
                <a:srgbClr val="005500"/>
              </a:buClr>
            </a:pPr>
            <a:r>
              <a:rPr lang="en-US" sz="2400" dirty="0" smtClean="0">
                <a:latin typeface="Calibri"/>
              </a:rPr>
              <a:t>values &lt; 1 indicate a surplus</a:t>
            </a:r>
          </a:p>
          <a:p>
            <a:r>
              <a:rPr lang="en-US" sz="2800" dirty="0" smtClean="0">
                <a:latin typeface="Calibri"/>
              </a:rPr>
              <a:t>Useful indicator, but its prone to misinterpretation or could be misleading unless considered with other indicators such as PFP.</a:t>
            </a:r>
            <a:endParaRPr lang="en-US" sz="2800" dirty="0">
              <a:latin typeface="Calibri"/>
            </a:endParaRPr>
          </a:p>
        </p:txBody>
      </p:sp>
    </p:spTree>
    <p:extLst>
      <p:ext uri="{BB962C8B-B14F-4D97-AF65-F5344CB8AC3E}">
        <p14:creationId xmlns:p14="http://schemas.microsoft.com/office/powerpoint/2010/main" val="1780960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challenge …</a:t>
            </a:r>
            <a:endParaRPr lang="en-US" dirty="0"/>
          </a:p>
        </p:txBody>
      </p:sp>
      <p:sp>
        <p:nvSpPr>
          <p:cNvPr id="3" name="Content Placeholder 2"/>
          <p:cNvSpPr>
            <a:spLocks noGrp="1"/>
          </p:cNvSpPr>
          <p:nvPr>
            <p:ph idx="1"/>
          </p:nvPr>
        </p:nvSpPr>
        <p:spPr>
          <a:xfrm>
            <a:off x="457200" y="1308100"/>
            <a:ext cx="8229600" cy="3970318"/>
          </a:xfrm>
        </p:spPr>
        <p:txBody>
          <a:bodyPr/>
          <a:lstStyle/>
          <a:p>
            <a:r>
              <a:rPr lang="en-US" dirty="0" smtClean="0">
                <a:latin typeface="Calibri"/>
              </a:rPr>
              <a:t>To develop </a:t>
            </a:r>
            <a:r>
              <a:rPr lang="en-US" dirty="0">
                <a:latin typeface="Calibri"/>
              </a:rPr>
              <a:t>a </a:t>
            </a:r>
            <a:r>
              <a:rPr lang="en-US" dirty="0" smtClean="0">
                <a:latin typeface="Calibri"/>
              </a:rPr>
              <a:t>position </a:t>
            </a:r>
            <a:r>
              <a:rPr lang="en-US" dirty="0">
                <a:latin typeface="Calibri"/>
              </a:rPr>
              <a:t>statement and/or recommendations </a:t>
            </a:r>
            <a:r>
              <a:rPr lang="en-US" dirty="0" smtClean="0">
                <a:latin typeface="Calibri"/>
              </a:rPr>
              <a:t>GPNM might use to assist others in understanding and making decisions about NUE and indicators</a:t>
            </a:r>
          </a:p>
          <a:p>
            <a:r>
              <a:rPr lang="en-US" dirty="0" smtClean="0">
                <a:latin typeface="Calibri"/>
              </a:rPr>
              <a:t>This afternoon we will hear of some of the related activities of other groups and gain a better understanding of the complexities and uses of NUE </a:t>
            </a:r>
          </a:p>
          <a:p>
            <a:pPr marL="234950" lvl="1">
              <a:buClr>
                <a:srgbClr val="005500"/>
              </a:buClr>
              <a:buFontTx/>
              <a:buChar char="•"/>
            </a:pPr>
            <a:r>
              <a:rPr lang="en-US" sz="2400" dirty="0" smtClean="0">
                <a:latin typeface="Calibri"/>
              </a:rPr>
              <a:t>Tomorrow will be open for a round table discussion and input from all the participants and hopefully arrive at a general consensus of an appropriate definition and baseline parameters and related performance indicators</a:t>
            </a:r>
            <a:endParaRPr lang="en-US" sz="2400" dirty="0"/>
          </a:p>
        </p:txBody>
      </p:sp>
    </p:spTree>
    <p:extLst>
      <p:ext uri="{BB962C8B-B14F-4D97-AF65-F5344CB8AC3E}">
        <p14:creationId xmlns:p14="http://schemas.microsoft.com/office/powerpoint/2010/main" val="26787464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62&quot;/&gt;&lt;/object&gt;&lt;object type=&quot;3&quot; unique_id=&quot;10006&quot;&gt;&lt;property id=&quot;20148&quot; value=&quot;5&quot;/&gt;&lt;property id=&quot;20300&quot; value=&quot;Slide 3&quot;/&gt;&lt;property id=&quot;20307&quot; value=&quot;256&quot;/&gt;&lt;/object&gt;&lt;object type=&quot;3&quot; unique_id=&quot;10007&quot;&gt;&lt;property id=&quot;20148&quot; value=&quot;5&quot;/&gt;&lt;property id=&quot;20300&quot; value=&quot;Slide 4&quot;/&gt;&lt;property id=&quot;20307&quot; value=&quot;258&quot;/&gt;&lt;/object&gt;&lt;object type=&quot;3&quot; unique_id=&quot;10008&quot;&gt;&lt;property id=&quot;20148&quot; value=&quot;5&quot;/&gt;&lt;property id=&quot;20300&quot; value=&quot;Slide 5&quot;/&gt;&lt;property id=&quot;20307&quot; value=&quot;261&quot;/&gt;&lt;/object&gt;&lt;object type=&quot;3&quot; unique_id=&quot;10009&quot;&gt;&lt;property id=&quot;20148&quot; value=&quot;5&quot;/&gt;&lt;property id=&quot;20300&quot; value=&quot;Slide 6&quot;/&gt;&lt;property id=&quot;20307&quot; value=&quot;259&quot;/&gt;&lt;/object&gt;&lt;object type=&quot;3&quot; unique_id=&quot;10010&quot;&gt;&lt;property id=&quot;20148&quot; value=&quot;5&quot;/&gt;&lt;property id=&quot;20300&quot; value=&quot;Slide 7&quot;/&gt;&lt;property id=&quot;20307&quot; value=&quot;260&quot;/&gt;&lt;/object&gt;&lt;/object&gt;&lt;/object&gt;&lt;/database&gt;"/>
  <p:tag name="SECTOMILLISECCONVERTED" val="1"/>
</p:tagLst>
</file>

<file path=ppt/theme/theme1.xml><?xml version="1.0" encoding="utf-8"?>
<a:theme xmlns:a="http://schemas.openxmlformats.org/drawingml/2006/main" name="IPNI Nov2008">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CopprplGoth Bd BT"/>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PNI(sc)">
  <a:themeElements>
    <a:clrScheme name="1_New slide 1">
      <a:dk1>
        <a:srgbClr val="000000"/>
      </a:dk1>
      <a:lt1>
        <a:srgbClr val="FFFFFF"/>
      </a:lt1>
      <a:dk2>
        <a:srgbClr val="006600"/>
      </a:dk2>
      <a:lt2>
        <a:srgbClr val="8DBE74"/>
      </a:lt2>
      <a:accent1>
        <a:srgbClr val="99FF66"/>
      </a:accent1>
      <a:accent2>
        <a:srgbClr val="FFFF99"/>
      </a:accent2>
      <a:accent3>
        <a:srgbClr val="FFFFFF"/>
      </a:accent3>
      <a:accent4>
        <a:srgbClr val="000000"/>
      </a:accent4>
      <a:accent5>
        <a:srgbClr val="CAFFB8"/>
      </a:accent5>
      <a:accent6>
        <a:srgbClr val="E7E78A"/>
      </a:accent6>
      <a:hlink>
        <a:srgbClr val="008000"/>
      </a:hlink>
      <a:folHlink>
        <a:srgbClr val="996600"/>
      </a:folHlink>
    </a:clrScheme>
    <a:fontScheme name="1_New slide">
      <a:majorFont>
        <a:latin typeface="CopprplGoth Bd BT"/>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New slide 1">
        <a:dk1>
          <a:srgbClr val="000000"/>
        </a:dk1>
        <a:lt1>
          <a:srgbClr val="FFFFFF"/>
        </a:lt1>
        <a:dk2>
          <a:srgbClr val="006600"/>
        </a:dk2>
        <a:lt2>
          <a:srgbClr val="8DBE74"/>
        </a:lt2>
        <a:accent1>
          <a:srgbClr val="99FF66"/>
        </a:accent1>
        <a:accent2>
          <a:srgbClr val="FFFF99"/>
        </a:accent2>
        <a:accent3>
          <a:srgbClr val="FFFFFF"/>
        </a:accent3>
        <a:accent4>
          <a:srgbClr val="000000"/>
        </a:accent4>
        <a:accent5>
          <a:srgbClr val="CAFFB8"/>
        </a:accent5>
        <a:accent6>
          <a:srgbClr val="E7E78A"/>
        </a:accent6>
        <a:hlink>
          <a:srgbClr val="0080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6600"/>
      </a:dk2>
      <a:lt2>
        <a:srgbClr val="8DBE74"/>
      </a:lt2>
      <a:accent1>
        <a:srgbClr val="99FF66"/>
      </a:accent1>
      <a:accent2>
        <a:srgbClr val="FFFF99"/>
      </a:accent2>
      <a:accent3>
        <a:srgbClr val="FFFFFF"/>
      </a:accent3>
      <a:accent4>
        <a:srgbClr val="000000"/>
      </a:accent4>
      <a:accent5>
        <a:srgbClr val="CAFFB8"/>
      </a:accent5>
      <a:accent6>
        <a:srgbClr val="E7E78A"/>
      </a:accent6>
      <a:hlink>
        <a:srgbClr val="008000"/>
      </a:hlink>
      <a:folHlink>
        <a:srgbClr val="996600"/>
      </a:folHlink>
    </a:clrScheme>
    <a:fontScheme name="Custom Design">
      <a:majorFont>
        <a:latin typeface="CopprplGoth Bd BT"/>
        <a:ea typeface="Arial Unicode MS"/>
        <a:cs typeface="Arial Unicode MS"/>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6600"/>
        </a:dk2>
        <a:lt2>
          <a:srgbClr val="8DBE74"/>
        </a:lt2>
        <a:accent1>
          <a:srgbClr val="99FF66"/>
        </a:accent1>
        <a:accent2>
          <a:srgbClr val="FFFF99"/>
        </a:accent2>
        <a:accent3>
          <a:srgbClr val="FFFFFF"/>
        </a:accent3>
        <a:accent4>
          <a:srgbClr val="000000"/>
        </a:accent4>
        <a:accent5>
          <a:srgbClr val="CAFFB8"/>
        </a:accent5>
        <a:accent6>
          <a:srgbClr val="E7E78A"/>
        </a:accent6>
        <a:hlink>
          <a:srgbClr val="0080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IPNI Nov2008</Template>
  <TotalTime>17773</TotalTime>
  <Words>1564</Words>
  <Application>Microsoft Office PowerPoint</Application>
  <PresentationFormat>On-screen Show (4:3)</PresentationFormat>
  <Paragraphs>121</Paragraphs>
  <Slides>9</Slides>
  <Notes>9</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IPNI Nov2008</vt:lpstr>
      <vt:lpstr>IPNI(sc)</vt:lpstr>
      <vt:lpstr>Custom Design</vt:lpstr>
      <vt:lpstr>GPNM Task Team on Nutrient Performance Indicators and Nutrient Use Efficiency Workshop</vt:lpstr>
      <vt:lpstr>Background …</vt:lpstr>
      <vt:lpstr>Task Team Members</vt:lpstr>
      <vt:lpstr>Background …</vt:lpstr>
      <vt:lpstr>SDSN’s suggested indicators …</vt:lpstr>
      <vt:lpstr>Challenging task … NUE can be defined and calculated in many ways</vt:lpstr>
      <vt:lpstr>Challenging task … addressed by the fertilizer industry in recent publications</vt:lpstr>
      <vt:lpstr>Task Team to date …</vt:lpstr>
      <vt:lpstr>Our challenge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TLR</dc:creator>
  <cp:lastModifiedBy>Petter Malvik</cp:lastModifiedBy>
  <cp:revision>201</cp:revision>
  <cp:lastPrinted>2014-12-06T17:43:58Z</cp:lastPrinted>
  <dcterms:created xsi:type="dcterms:W3CDTF">2012-06-14T12:50:13Z</dcterms:created>
  <dcterms:modified xsi:type="dcterms:W3CDTF">2016-08-26T08:44:58Z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4276645</vt:lpwstr>
  </property>
  <property fmtid="{D5CDD505-2E9C-101B-9397-08002B2CF9AE}" pid="3" name="NXPowerLiteSettings">
    <vt:lpwstr>F7000400038000</vt:lpwstr>
  </property>
  <property fmtid="{D5CDD505-2E9C-101B-9397-08002B2CF9AE}" pid="4" name="NXPowerLiteVersion">
    <vt:lpwstr>D5.0.6</vt:lpwstr>
  </property>
</Properties>
</file>