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07" r:id="rId2"/>
    <p:sldId id="310" r:id="rId3"/>
    <p:sldId id="330" r:id="rId4"/>
    <p:sldId id="312" r:id="rId5"/>
    <p:sldId id="332" r:id="rId6"/>
    <p:sldId id="331" r:id="rId7"/>
    <p:sldId id="327" r:id="rId8"/>
    <p:sldId id="329" r:id="rId9"/>
    <p:sldId id="317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271" autoAdjust="0"/>
    <p:restoredTop sz="73192" autoAdjust="0"/>
  </p:normalViewPr>
  <p:slideViewPr>
    <p:cSldViewPr>
      <p:cViewPr>
        <p:scale>
          <a:sx n="60" d="100"/>
          <a:sy n="60" d="100"/>
        </p:scale>
        <p:origin x="-1548" y="-22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1854" y="-102"/>
      </p:cViewPr>
      <p:guideLst>
        <p:guide orient="horz" pos="2928"/>
        <p:guide pos="2208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55D70D05-1707-4D28-9CE4-10911CC2C74C}" type="doc">
      <dgm:prSet loTypeId="urn:microsoft.com/office/officeart/2005/8/layout/hierarchy4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4DB80A86-FE88-4D98-AEA3-8E6ECD3C2352}">
      <dgm:prSet custT="1"/>
      <dgm:spPr/>
      <dgm:t>
        <a:bodyPr/>
        <a:lstStyle/>
        <a:p>
          <a:pPr algn="ctr" rtl="0"/>
          <a:r>
            <a:rPr lang="en-US" sz="2500" b="1" dirty="0" smtClean="0"/>
            <a:t>How do donors select program areas?</a:t>
          </a:r>
          <a:endParaRPr lang="en-US" sz="2500" b="1" dirty="0"/>
        </a:p>
      </dgm:t>
    </dgm:pt>
    <dgm:pt modelId="{07697AED-8234-4A53-A806-A6A557B69E0A}" type="parTrans" cxnId="{43B00B8D-9503-4FBD-9996-F9E3061CE3A1}">
      <dgm:prSet/>
      <dgm:spPr/>
      <dgm:t>
        <a:bodyPr/>
        <a:lstStyle/>
        <a:p>
          <a:endParaRPr lang="en-US"/>
        </a:p>
      </dgm:t>
    </dgm:pt>
    <dgm:pt modelId="{8E1EABF4-F577-4FFF-BD13-D44E81624385}" type="sibTrans" cxnId="{43B00B8D-9503-4FBD-9996-F9E3061CE3A1}">
      <dgm:prSet/>
      <dgm:spPr/>
      <dgm:t>
        <a:bodyPr/>
        <a:lstStyle/>
        <a:p>
          <a:endParaRPr lang="en-US"/>
        </a:p>
      </dgm:t>
    </dgm:pt>
    <dgm:pt modelId="{7184226D-8898-437E-8BFC-16FAA668D2B0}" type="pres">
      <dgm:prSet presAssocID="{55D70D05-1707-4D28-9CE4-10911CC2C74C}" presName="Name0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C60A4C4-3023-48E8-8E5A-BC827D2811FA}" type="pres">
      <dgm:prSet presAssocID="{4DB80A86-FE88-4D98-AEA3-8E6ECD3C2352}" presName="vertOne" presStyleCnt="0"/>
      <dgm:spPr/>
    </dgm:pt>
    <dgm:pt modelId="{759D3DEE-BF7A-4210-B70E-DC22B15ECC82}" type="pres">
      <dgm:prSet presAssocID="{4DB80A86-FE88-4D98-AEA3-8E6ECD3C2352}" presName="txOne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2DBAB32-1B8A-4F0C-8FC5-BC397BA3938E}" type="pres">
      <dgm:prSet presAssocID="{4DB80A86-FE88-4D98-AEA3-8E6ECD3C2352}" presName="horzOne" presStyleCnt="0"/>
      <dgm:spPr/>
    </dgm:pt>
  </dgm:ptLst>
  <dgm:cxnLst>
    <dgm:cxn modelId="{43B00B8D-9503-4FBD-9996-F9E3061CE3A1}" srcId="{55D70D05-1707-4D28-9CE4-10911CC2C74C}" destId="{4DB80A86-FE88-4D98-AEA3-8E6ECD3C2352}" srcOrd="0" destOrd="0" parTransId="{07697AED-8234-4A53-A806-A6A557B69E0A}" sibTransId="{8E1EABF4-F577-4FFF-BD13-D44E81624385}"/>
    <dgm:cxn modelId="{D6DDEB34-EE8F-4387-A1BA-AF060583D3A6}" type="presOf" srcId="{4DB80A86-FE88-4D98-AEA3-8E6ECD3C2352}" destId="{759D3DEE-BF7A-4210-B70E-DC22B15ECC82}" srcOrd="0" destOrd="0" presId="urn:microsoft.com/office/officeart/2005/8/layout/hierarchy4"/>
    <dgm:cxn modelId="{94BE9060-BC90-45E8-84F2-29AD47B94E93}" type="presOf" srcId="{55D70D05-1707-4D28-9CE4-10911CC2C74C}" destId="{7184226D-8898-437E-8BFC-16FAA668D2B0}" srcOrd="0" destOrd="0" presId="urn:microsoft.com/office/officeart/2005/8/layout/hierarchy4"/>
    <dgm:cxn modelId="{8BB7B7A3-EA4D-425A-B0D0-E8B6F4C86CF5}" type="presParOf" srcId="{7184226D-8898-437E-8BFC-16FAA668D2B0}" destId="{5C60A4C4-3023-48E8-8E5A-BC827D2811FA}" srcOrd="0" destOrd="0" presId="urn:microsoft.com/office/officeart/2005/8/layout/hierarchy4"/>
    <dgm:cxn modelId="{15372258-3318-458D-96CA-4851814F3CFE}" type="presParOf" srcId="{5C60A4C4-3023-48E8-8E5A-BC827D2811FA}" destId="{759D3DEE-BF7A-4210-B70E-DC22B15ECC82}" srcOrd="0" destOrd="0" presId="urn:microsoft.com/office/officeart/2005/8/layout/hierarchy4"/>
    <dgm:cxn modelId="{CFE2E670-5119-45CC-978F-EF8FB4BE89E4}" type="presParOf" srcId="{5C60A4C4-3023-48E8-8E5A-BC827D2811FA}" destId="{B2DBAB32-1B8A-4F0C-8FC5-BC397BA3938E}" srcOrd="1" destOrd="0" presId="urn:microsoft.com/office/officeart/2005/8/layout/hierarchy4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59D3DEE-BF7A-4210-B70E-DC22B15ECC82}">
      <dsp:nvSpPr>
        <dsp:cNvPr id="0" name=""/>
        <dsp:cNvSpPr/>
      </dsp:nvSpPr>
      <dsp:spPr>
        <a:xfrm>
          <a:off x="0" y="0"/>
          <a:ext cx="8534400" cy="758952"/>
        </a:xfrm>
        <a:prstGeom prst="roundRect">
          <a:avLst>
            <a:gd name="adj" fmla="val 10000"/>
          </a:avLst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b="1" kern="1200" dirty="0" smtClean="0"/>
            <a:t>How do donors select program areas?</a:t>
          </a:r>
          <a:endParaRPr lang="en-US" sz="2500" b="1" kern="1200" dirty="0"/>
        </a:p>
      </dsp:txBody>
      <dsp:txXfrm>
        <a:off x="22229" y="22229"/>
        <a:ext cx="8489942" cy="71449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4">
  <dgm:title val=""/>
  <dgm:desc val=""/>
  <dgm:catLst>
    <dgm:cat type="hierarchy" pri="4000"/>
    <dgm:cat type="list" pri="24000"/>
    <dgm:cat type="relationship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/>
    </dgm:varLst>
    <dgm:choose name="Name1">
      <dgm:if name="Name2" func="var" arg="dir" op="equ" val="norm">
        <dgm:alg type="lin">
          <dgm:param type="linDir" val="fromL"/>
          <dgm:param type="nodeVertAlign" val="t"/>
        </dgm:alg>
      </dgm:if>
      <dgm:else name="Name3">
        <dgm:alg type="lin">
          <dgm:param type="linDir" val="fromR"/>
          <dgm:param type="nodeVertAlign" val="t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vertOne" refType="w"/>
      <dgm:constr type="w" for="des" forName="horzOne" refType="w"/>
      <dgm:constr type="w" for="des" forName="txOne" refType="w"/>
      <dgm:constr type="w" for="des" forName="vertTwo" refType="w"/>
      <dgm:constr type="w" for="des" forName="horzTwo" refType="w"/>
      <dgm:constr type="w" for="des" forName="txTwo" refType="w"/>
      <dgm:constr type="w" for="des" forName="vertThree" refType="w"/>
      <dgm:constr type="w" for="des" forName="horzThree" refType="w"/>
      <dgm:constr type="w" for="des" forName="txThree" refType="w"/>
      <dgm:constr type="w" for="des" forName="vertFour" refType="w"/>
      <dgm:constr type="w" for="des" forName="horzFour" refType="w"/>
      <dgm:constr type="w" for="des" forName="txFour" refType="w"/>
      <dgm:constr type="h" for="des" ptType="node" op="equ"/>
      <dgm:constr type="h" for="des" forName="txOne" refType="h"/>
      <dgm:constr type="userH" for="des" ptType="node" refType="h" refFor="des" refForName="txOne"/>
      <dgm:constr type="primFontSz" for="des" forName="txOne" val="65"/>
      <dgm:constr type="primFontSz" for="des" forName="txTwo" val="65"/>
      <dgm:constr type="primFontSz" for="des" forName="txTwo" refType="primFontSz" refFor="des" refForName="txOne" op="lte"/>
      <dgm:constr type="primFontSz" for="des" forName="txThree" val="65"/>
      <dgm:constr type="primFontSz" for="des" forName="txThree" refType="primFontSz" refFor="des" refForName="txOne" op="lte"/>
      <dgm:constr type="primFontSz" for="des" forName="txThree" refType="primFontSz" refFor="des" refForName="txTwo" op="lte"/>
      <dgm:constr type="primFontSz" for="des" forName="txFour" val="65"/>
      <dgm:constr type="primFontSz" for="des" forName="txFour" refType="primFontSz" refFor="des" refForName="txOne" op="lte"/>
      <dgm:constr type="primFontSz" for="des" forName="txFour" refType="primFontSz" refFor="des" refForName="txTwo" op="lte"/>
      <dgm:constr type="primFontSz" for="des" forName="txFour" refType="primFontSz" refFor="des" refForName="txThree" op="lte"/>
      <dgm:constr type="w" for="des" forName="sibSpaceOne" refType="w" fact="0.168"/>
      <dgm:constr type="w" for="des" forName="sibSpaceTwo" refType="w" refFor="des" refForName="sibSpaceOne" op="equ" fact="0.5"/>
      <dgm:constr type="w" for="des" forName="sibSpaceThree" refType="w" refFor="des" refForName="sibSpaceTwo" op="equ" fact="0.5"/>
      <dgm:constr type="w" for="des" forName="sibSpaceFour" refType="w" refFor="des" refForName="sibSpaceThree" op="equ" fact="0.5"/>
      <dgm:constr type="h" for="des" forName="parTransOne" refType="w" fact="0.056"/>
      <dgm:constr type="h" for="des" forName="parTransTwo" refType="h" refFor="des" refForName="parTransOne" op="equ"/>
      <dgm:constr type="h" for="des" forName="parTransThree" refType="h" refFor="des" refForName="parTransTwo" op="equ"/>
      <dgm:constr type="h" for="des" forName="parTransFour" refType="h" refFor="des" refForName="parTransThree" op="equ"/>
    </dgm:constrLst>
    <dgm:ruleLst/>
    <dgm:forEach name="Name4" axis="ch" ptType="node">
      <dgm:layoutNode name="vertOne">
        <dgm:alg type="lin">
          <dgm:param type="linDir" val="fromT"/>
        </dgm:alg>
        <dgm:shape xmlns:r="http://schemas.openxmlformats.org/officeDocument/2006/relationships" r:blip="">
          <dgm:adjLst/>
        </dgm:shape>
        <dgm:presOf/>
        <dgm:constrLst>
          <dgm:constr type="w" for="ch" forName="txOne" refType="w" refFor="ch" refForName="horzOne" op="gte"/>
        </dgm:constrLst>
        <dgm:ruleLst/>
        <dgm:layoutNode name="txOne" styleLbl="node0">
          <dgm:varLst>
            <dgm:chPref val="3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5">
          <dgm:if name="Name6" axis="des" ptType="node" func="cnt" op="gt" val="0">
            <dgm:layoutNode name="parTrans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if>
          <dgm:else name="Name7"/>
        </dgm:choose>
        <dgm:layoutNode name="horzOne">
          <dgm:choose name="Name8">
            <dgm:if name="Name9" func="var" arg="dir" op="equ" val="norm">
              <dgm:alg type="lin">
                <dgm:param type="linDir" val="fromL"/>
                <dgm:param type="nodeVertAlign" val="t"/>
              </dgm:alg>
            </dgm:if>
            <dgm:else name="Name10">
              <dgm:alg type="lin">
                <dgm:param type="linDir" val="fromR"/>
                <dgm:param type="nodeVertAlign" val="t"/>
              </dgm:alg>
            </dgm:else>
          </dgm:choose>
          <dgm:shape xmlns:r="http://schemas.openxmlformats.org/officeDocument/2006/relationships" r:blip="">
            <dgm:adjLst/>
          </dgm:shape>
          <dgm:presOf/>
          <dgm:constrLst/>
          <dgm:ruleLst>
            <dgm:rule type="w" val="INF" fact="NaN" max="NaN"/>
          </dgm:ruleLst>
          <dgm:forEach name="Name11" axis="ch" ptType="node">
            <dgm:layoutNode name="vertTwo">
              <dgm:alg type="lin">
                <dgm:param type="linDir" val="fromT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xTwo" refType="w" refFor="ch" refForName="horzTwo" op="gte"/>
              </dgm:constrLst>
              <dgm:ruleLst/>
              <dgm:layoutNode name="txTwo">
                <dgm:varLst>
                  <dgm:chPref val="3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self"/>
                <dgm:constrLst>
                  <dgm:constr type="userH"/>
                  <dgm:constr type="h" refType="userH"/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choose name="Name12">
                <dgm:if name="Name13" axis="des" ptType="node" func="cnt" op="gt" val="0">
                  <dgm:layoutNode name="parTrans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if>
                <dgm:else name="Name14"/>
              </dgm:choose>
              <dgm:layoutNode name="horzTwo">
                <dgm:choose name="Name15">
                  <dgm:if name="Name16" func="var" arg="dir" op="equ" val="norm">
                    <dgm:alg type="lin">
                      <dgm:param type="linDir" val="fromL"/>
                      <dgm:param type="nodeVertAlign" val="t"/>
                    </dgm:alg>
                  </dgm:if>
                  <dgm:else name="Name17">
                    <dgm:alg type="lin">
                      <dgm:param type="linDir" val="fromR"/>
                      <dgm:param type="nodeVertAlign" val="t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constrLst/>
                <dgm:ruleLst>
                  <dgm:rule type="w" val="INF" fact="NaN" max="NaN"/>
                </dgm:ruleLst>
                <dgm:forEach name="Name18" axis="ch" ptType="node">
                  <dgm:layoutNode name="vertThree">
                    <dgm:alg type="lin">
                      <dgm:param type="linDir" val="fromT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txThree" refType="w" refFor="ch" refForName="horzThree" op="gte"/>
                    </dgm:constrLst>
                    <dgm:ruleLst/>
                    <dgm:layoutNode name="txThree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userH"/>
                        <dgm:constr type="h" refType="userH"/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choose name="Name19">
                      <dgm:if name="Name20" axis="des" ptType="node" func="cnt" op="gt" val="0">
                        <dgm:layoutNode name="parTrans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if>
                      <dgm:else name="Name21"/>
                    </dgm:choose>
                    <dgm:layoutNode name="horzThree">
                      <dgm:choose name="Name22">
                        <dgm:if name="Name23" func="var" arg="dir" op="equ" val="norm">
                          <dgm:alg type="lin">
                            <dgm:param type="linDir" val="fromL"/>
                            <dgm:param type="nodeVertAlign" val="t"/>
                          </dgm:alg>
                        </dgm:if>
                        <dgm:else name="Name24">
                          <dgm:alg type="lin">
                            <dgm:param type="linDir" val="fromR"/>
                            <dgm:param type="nodeVertAlign" val="t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constrLst/>
                      <dgm:ruleLst>
                        <dgm:rule type="w" val="INF" fact="NaN" max="NaN"/>
                      </dgm:ruleLst>
                      <dgm:forEach name="repeat" axis="ch" ptType="node">
                        <dgm:layoutNode name="vertFour">
                          <dgm:varLst>
                            <dgm:chPref val="3"/>
                          </dgm:varLst>
                          <dgm:alg type="lin">
                            <dgm:param type="linDir" val="fromT"/>
                          </dgm:alg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w" for="ch" forName="txFour" refType="w" refFor="ch" refForName="horzFour" op="gte"/>
                          </dgm:constrLst>
                          <dgm:ruleLst/>
                          <dgm:layoutNode name="txFour">
                            <dgm:varLst>
                              <dgm:chPref val="3"/>
                            </dgm:varLst>
                            <dgm:alg type="tx"/>
                            <dgm:shape xmlns:r="http://schemas.openxmlformats.org/officeDocument/2006/relationships" type="roundRect" r:blip="">
                              <dgm:adjLst>
                                <dgm:adj idx="1" val="0.1"/>
                              </dgm:adjLst>
                            </dgm:shape>
                            <dgm:presOf axis="self"/>
                            <dgm:constrLst>
                              <dgm:constr type="userH"/>
                              <dgm:constr type="h" refType="userH"/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  <dgm:choose name="Name25">
                            <dgm:if name="Name26" axis="des" ptType="node" func="cnt" op="gt" val="0">
                              <dgm:layoutNode name="parTrans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if>
                            <dgm:else name="Name27"/>
                          </dgm:choose>
                          <dgm:layoutNode name="horzFour">
                            <dgm:choose name="Name28">
                              <dgm:if name="Name29" func="var" arg="dir" op="equ" val="norm">
                                <dgm:alg type="lin">
                                  <dgm:param type="linDir" val="fromL"/>
                                  <dgm:param type="nodeVertAlign" val="t"/>
                                </dgm:alg>
                              </dgm:if>
                              <dgm:else name="Name30">
                                <dgm:alg type="lin">
                                  <dgm:param type="linDir" val="fromR"/>
                                  <dgm:param type="nodeVertAlign" val="t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>
                              <dgm:rule type="w" val="INF" fact="NaN" max="NaN"/>
                            </dgm:ruleLst>
                            <dgm:forEach name="Name31" ref="repeat"/>
                          </dgm:layoutNode>
                        </dgm:layoutNode>
                        <dgm:choose name="Name32">
                          <dgm:if name="Name33" axis="self" ptType="node" func="revPos" op="gte" val="2">
                            <dgm:forEach name="Name34" axis="followSib" ptType="sibTrans" cnt="1">
                              <dgm:layoutNode name="sibSpaceFour">
                                <dgm:alg type="sp"/>
                                <dgm:shape xmlns:r="http://schemas.openxmlformats.org/officeDocument/2006/relationships" r:blip="">
                                  <dgm:adjLst/>
                                </dgm:shape>
                                <dgm:presOf/>
                                <dgm:constrLst/>
                                <dgm:ruleLst/>
                              </dgm:layoutNode>
                            </dgm:forEach>
                          </dgm:if>
                          <dgm:else name="Name35"/>
                        </dgm:choose>
                      </dgm:forEach>
                    </dgm:layoutNode>
                  </dgm:layoutNode>
                  <dgm:choose name="Name36">
                    <dgm:if name="Name37" axis="self" ptType="node" func="revPos" op="gte" val="2">
                      <dgm:forEach name="Name38" axis="followSib" ptType="sibTrans" cnt="1">
                        <dgm:layoutNode name="sibSpaceThree">
                          <dgm:alg type="sp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/>
                          <dgm:ruleLst/>
                        </dgm:layoutNode>
                      </dgm:forEach>
                    </dgm:if>
                    <dgm:else name="Name39"/>
                  </dgm:choose>
                </dgm:forEach>
              </dgm:layoutNode>
            </dgm:layoutNode>
            <dgm:choose name="Name40">
              <dgm:if name="Name41" axis="self" ptType="node" func="revPos" op="gte" val="2">
                <dgm:forEach name="Name42" axis="followSib" ptType="sibTrans" cnt="1">
                  <dgm:layoutNode name="sibSpaceTwo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forEach>
              </dgm:if>
              <dgm:else name="Name43"/>
            </dgm:choose>
          </dgm:forEach>
        </dgm:layoutNode>
      </dgm:layoutNode>
      <dgm:choose name="Name44">
        <dgm:if name="Name45" axis="self" ptType="node" func="revPos" op="gte" val="2">
          <dgm:forEach name="Name46" axis="followSib" ptType="sibTrans" cnt="1">
            <dgm:layoutNode name="sibSpaceOn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if>
        <dgm:else name="Name47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1751C75-6AAC-49DE-B3D2-64FFE95E8AB4}" type="datetimeFigureOut">
              <a:rPr lang="en-US" smtClean="0"/>
              <a:pPr/>
              <a:t>9/4/2013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B50A400E-E082-4AC0-9006-8FC76D50AD4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4025323"/>
      </p:ext>
    </p:extLst>
  </p:cSld>
  <p:clrMap bg1="lt1" tx1="dk1" bg2="lt2" tx2="dk2" accent1="accent1" accent2="accent2" accent3="accent3" accent4="accent4" accent5="accent5" accent6="accent6" hlink="hlink" folHlink="folHlink"/>
  <p:hf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DFCC3D2-1043-4F34-8137-2A350AFCFCFB}" type="datetimeFigureOut">
              <a:rPr lang="en-US" smtClean="0"/>
              <a:pPr/>
              <a:t>9/4/2013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EE6D3AA-9C9C-4DED-819C-309A05520BC4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6238189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ASGM site in </a:t>
            </a:r>
            <a:r>
              <a:rPr lang="en-US" dirty="0" err="1" smtClean="0"/>
              <a:t>Seguela</a:t>
            </a:r>
            <a:r>
              <a:rPr lang="en-US" dirty="0" smtClean="0"/>
              <a:t>, Cote d’Ivoire- mercury-free!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0B3EC3-2FA2-4D48-B07B-11EB6B1142A5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30B3EC3-2FA2-4D48-B07B-11EB6B1142A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 donor is likely to be much more receptive to a project idea if the government has considered</a:t>
            </a:r>
            <a:r>
              <a:rPr lang="en-US" baseline="0" dirty="0" smtClean="0"/>
              <a:t> the issue deeply and has a strategy for addressing ASGM.  Then the government may be able to identify parts of the strategy donors might be interested in assisting, according to their expertise.  A carefully thought out request for assistance can be </a:t>
            </a:r>
            <a:r>
              <a:rPr lang="en-US" baseline="0" smtClean="0"/>
              <a:t>very persuasive.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E6D3AA-9C9C-4DED-819C-309A05520BC4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algn="l">
              <a:buNone/>
            </a:pPr>
            <a:endParaRPr lang="en-US" sz="1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EE6D3AA-9C9C-4DED-819C-309A05520BC4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Each donor has preferred</a:t>
            </a:r>
            <a:r>
              <a:rPr lang="en-US" baseline="0" dirty="0" smtClean="0"/>
              <a:t> kinds of projects, depending on size, capacity, specialization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E6D3AA-9C9C-4DED-819C-309A05520BC4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2400" kern="1200" dirty="0">
              <a:solidFill>
                <a:schemeClr val="bg1"/>
              </a:solidFill>
              <a:effectLst>
                <a:outerShdw blurRad="63500" dist="50800" dir="2700000" algn="tl" rotWithShape="0">
                  <a:prstClr val="black">
                    <a:alpha val="50000"/>
                  </a:prstClr>
                </a:outerShdw>
              </a:effectLst>
              <a:latin typeface="+mn-lt"/>
              <a:ea typeface="+mn-ea"/>
              <a:cs typeface="+mn-cs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E6D3AA-9C9C-4DED-819C-309A05520BC4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EE6D3AA-9C9C-4DED-819C-309A05520BC4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3776" y="3776472"/>
            <a:ext cx="7196328" cy="147002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3776" y="5257800"/>
            <a:ext cx="7196328" cy="98755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Font typeface="Wingdings 2" pitchFamily="18" charset="2"/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A7AA-85D9-46F3-81D9-2B9670C1CD39}" type="datetimeFigureOut">
              <a:rPr lang="en-US" smtClean="0"/>
              <a:pPr/>
              <a:t>9/4/2013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4267200"/>
            <a:ext cx="7612063" cy="1100138"/>
          </a:xfrm>
        </p:spPr>
        <p:txBody>
          <a:bodyPr anchor="b"/>
          <a:lstStyle>
            <a:lvl1pPr algn="ctr">
              <a:defRPr sz="4400" b="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1414040">
            <a:off x="1779080" y="450465"/>
            <a:ext cx="5486400" cy="3626214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ts val="2000"/>
              </a:spcBef>
              <a:buFont typeface="Wingdings 2" pitchFamily="18" charset="2"/>
              <a:buNone/>
              <a:defRPr sz="1800" kern="1200">
                <a:solidFill>
                  <a:schemeClr val="bg1"/>
                </a:solidFill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65175" y="5443538"/>
            <a:ext cx="7612063" cy="804862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effectLst>
                  <a:outerShdw blurRad="63500" dist="50800" dir="2700000" algn="tl" rotWithShape="0">
                    <a:prstClr val="black">
                      <a:alpha val="50000"/>
                    </a:prstClr>
                  </a:outerShdw>
                </a:effectLst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A7AA-85D9-46F3-81D9-2B9670C1CD39}" type="datetimeFigureOut">
              <a:rPr lang="en-US" smtClean="0"/>
              <a:pPr/>
              <a:t>9/4/2013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59472-0122-4522-B26F-0D75DAFBF4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Pictures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4EEDA7AA-85D9-46F3-81D9-2B9670C1CD39}" type="datetimeFigureOut">
              <a:rPr lang="en-US" smtClean="0"/>
              <a:pPr/>
              <a:t>9/4/2013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9659472-0122-4522-B26F-0D75DAFBF4A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4"/>
          </p:nvPr>
        </p:nvSpPr>
        <p:spPr>
          <a:xfrm rot="307655">
            <a:off x="4082874" y="3187732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72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 rot="21414752">
            <a:off x="4623469" y="338031"/>
            <a:ext cx="4141140" cy="288137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88900" dist="25400" dir="5400000" sx="101000" sy="101000" algn="t" rotWithShape="0">
              <a:prstClr val="black">
                <a:alpha val="50000"/>
              </a:prst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A7AA-85D9-46F3-81D9-2B9670C1CD39}" type="datetimeFigureOut">
              <a:rPr lang="en-US" smtClean="0"/>
              <a:pPr/>
              <a:t>9/4/2013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59472-0122-4522-B26F-0D75DAFBF4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20000" y="457200"/>
            <a:ext cx="1497106" cy="581025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96888" y="457200"/>
            <a:ext cx="6513511" cy="581025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A7AA-85D9-46F3-81D9-2B9670C1CD39}" type="datetimeFigureOut">
              <a:rPr lang="en-US" smtClean="0"/>
              <a:pPr/>
              <a:t>9/4/2013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59472-0122-4522-B26F-0D75DAFBF4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A7AA-85D9-46F3-81D9-2B9670C1CD39}" type="datetimeFigureOut">
              <a:rPr lang="en-US" smtClean="0"/>
              <a:pPr/>
              <a:t>9/4/2013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59472-0122-4522-B26F-0D75DAFBF4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96889" y="3774328"/>
            <a:ext cx="7199311" cy="1470025"/>
          </a:xfrm>
        </p:spPr>
        <p:txBody>
          <a:bodyPr anchor="b" anchorCtr="0"/>
          <a:lstStyle>
            <a:lvl1pPr algn="l">
              <a:defRPr sz="480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96888" y="5257800"/>
            <a:ext cx="7199312" cy="990600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l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A7AA-85D9-46F3-81D9-2B9670C1CD39}" type="datetimeFigureOut">
              <a:rPr lang="en-US" smtClean="0"/>
              <a:pPr/>
              <a:t>9/4/2013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2"/>
          </p:nvPr>
        </p:nvSpPr>
        <p:spPr>
          <a:xfrm rot="504148">
            <a:off x="4493544" y="555043"/>
            <a:ext cx="4142460" cy="3085398"/>
          </a:xfrm>
          <a:solidFill>
            <a:srgbClr val="FFFFFF">
              <a:shade val="85000"/>
            </a:srgbClr>
          </a:solidFill>
          <a:ln w="38100" cap="sq">
            <a:solidFill>
              <a:srgbClr val="FDFDFD"/>
            </a:solidFill>
            <a:miter lim="800000"/>
          </a:ln>
          <a:effectLst>
            <a:outerShdw blurRad="57150" dist="37500" dir="7560000" sy="98000" kx="110000" ky="200000" algn="tl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prstMaterial="matte">
            <a:bevelT w="22860" h="12700"/>
            <a:contourClr>
              <a:srgbClr val="FFFFFF"/>
            </a:contourClr>
          </a:sp3d>
        </p:spPr>
        <p:txBody>
          <a:bodyPr>
            <a:normAutofit/>
          </a:bodyPr>
          <a:lstStyle>
            <a:lvl1pPr>
              <a:buNone/>
              <a:defRPr sz="1800"/>
            </a:lvl1pPr>
          </a:lstStyle>
          <a:p>
            <a:r>
              <a:rPr lang="en-US" smtClean="0"/>
              <a:t>Click icon to add picture</a:t>
            </a:r>
            <a:endParaRPr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5" y="2236694"/>
            <a:ext cx="7612063" cy="1362075"/>
          </a:xfrm>
        </p:spPr>
        <p:txBody>
          <a:bodyPr vert="horz" lIns="91440" tIns="45720" rIns="91440" bIns="45720" rtlCol="0" anchor="b" anchorCtr="0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3617259"/>
            <a:ext cx="7612063" cy="1500187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A7AA-85D9-46F3-81D9-2B9670C1CD39}" type="datetimeFigureOut">
              <a:rPr lang="en-US" smtClean="0"/>
              <a:pPr/>
              <a:t>9/4/2013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59472-0122-4522-B26F-0D75DAFBF4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65175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9637" y="2084388"/>
            <a:ext cx="3657600" cy="4183062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A7AA-85D9-46F3-81D9-2B9670C1CD39}" type="datetimeFigureOut">
              <a:rPr lang="en-US" smtClean="0"/>
              <a:pPr/>
              <a:t>9/4/2013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59472-0122-4522-B26F-0D75DAFBF4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4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65174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19637" y="1687512"/>
            <a:ext cx="3657600" cy="903288"/>
          </a:xfrm>
        </p:spPr>
        <p:txBody>
          <a:bodyPr anchor="ctr" anchorCtr="0">
            <a:noAutofit/>
          </a:bodyPr>
          <a:lstStyle>
            <a:lvl1pPr marL="0" indent="0" algn="ctr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9637" y="2649071"/>
            <a:ext cx="3657600" cy="3608293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A7AA-85D9-46F3-81D9-2B9670C1CD39}" type="datetimeFigureOut">
              <a:rPr lang="en-US" smtClean="0"/>
              <a:pPr/>
              <a:t>9/4/2013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59472-0122-4522-B26F-0D75DAFBF4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A7AA-85D9-46F3-81D9-2B9670C1CD39}" type="datetimeFigureOut">
              <a:rPr lang="en-US" smtClean="0"/>
              <a:pPr/>
              <a:t>9/4/2013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59472-0122-4522-B26F-0D75DAFBF4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EDA7AA-85D9-46F3-81D9-2B9670C1CD39}" type="datetimeFigureOut">
              <a:rPr lang="en-US" smtClean="0"/>
              <a:pPr/>
              <a:t>9/4/2013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9659472-0122-4522-B26F-0D75DAFBF4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8946" y="381000"/>
            <a:ext cx="3250360" cy="1631950"/>
          </a:xfrm>
        </p:spPr>
        <p:txBody>
          <a:bodyPr anchor="b"/>
          <a:lstStyle>
            <a:lvl1pPr algn="ctr">
              <a:defRPr sz="3600" b="0"/>
            </a:lvl1pPr>
          </a:lstStyle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381000"/>
            <a:ext cx="4149725" cy="5886450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946" y="2084389"/>
            <a:ext cx="3250360" cy="3935412"/>
          </a:xfrm>
        </p:spPr>
        <p:txBody>
          <a:bodyPr vert="horz" lIns="91440" tIns="45720" rIns="91440" bIns="45720" rtlCol="0" anchor="t" anchorCtr="0">
            <a:noAutofit/>
          </a:bodyPr>
          <a:lstStyle>
            <a:lvl1pPr marL="0" indent="0" algn="ctr" defTabSz="914400" rtl="0" eaLnBrk="1" latinLnBrk="0" hangingPunct="1">
              <a:spcBef>
                <a:spcPct val="0"/>
              </a:spcBef>
              <a:buNone/>
              <a:defRPr sz="1800" b="0" kern="1200"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495800" y="6356350"/>
            <a:ext cx="1143000" cy="365125"/>
          </a:xfrm>
        </p:spPr>
        <p:txBody>
          <a:bodyPr/>
          <a:lstStyle>
            <a:lvl1pPr algn="l">
              <a:defRPr/>
            </a:lvl1pPr>
          </a:lstStyle>
          <a:p>
            <a:fld id="{4EEDA7AA-85D9-46F3-81D9-2B9670C1CD39}" type="datetimeFigureOut">
              <a:rPr lang="en-US" smtClean="0"/>
              <a:pPr/>
              <a:t>9/4/2013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791200" y="6356350"/>
            <a:ext cx="2895600" cy="365125"/>
          </a:xfrm>
        </p:spPr>
        <p:txBody>
          <a:bodyPr/>
          <a:lstStyle>
            <a:lvl1pPr algn="r"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967426" y="6356350"/>
            <a:ext cx="533400" cy="365125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2BDB93A9-DE17-42E8-A366-46C30944BF19}" type="slidenum">
              <a:rPr smtClean="0"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65174" y="79468"/>
            <a:ext cx="7612063" cy="1417638"/>
          </a:xfrm>
          <a:prstGeom prst="rect">
            <a:avLst/>
          </a:prstGeom>
        </p:spPr>
        <p:txBody>
          <a:bodyPr vert="horz" lIns="91440" tIns="45720" rIns="91440" bIns="45720" rtlCol="0" anchor="ctr" anchorCtr="0">
            <a:noAutofit/>
          </a:bodyPr>
          <a:lstStyle/>
          <a:p>
            <a:r>
              <a:rPr lang="en-US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175" y="2070846"/>
            <a:ext cx="7612064" cy="41820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4EEDA7AA-85D9-46F3-81D9-2B9670C1CD39}" type="datetimeFigureOut">
              <a:rPr lang="en-US" smtClean="0"/>
              <a:pPr/>
              <a:t>9/4/2013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43753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05300" y="6356350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fld id="{B9659472-0122-4522-B26F-0D75DAFBF4A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800" kern="1200">
          <a:solidFill>
            <a:schemeClr val="tx2"/>
          </a:solidFill>
          <a:effectLst>
            <a:outerShdw blurRad="50800" dist="25400" dir="2700000" algn="tl" rotWithShape="0">
              <a:schemeClr val="bg1">
                <a:alpha val="40000"/>
              </a:schemeClr>
            </a:outerShdw>
          </a:effectLst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2000"/>
        </a:spcBef>
        <a:buFont typeface="Wingdings 2" pitchFamily="18" charset="2"/>
        <a:buChar char=""/>
        <a:defRPr sz="24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1pPr>
      <a:lvl2pPr marL="6858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2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2pPr>
      <a:lvl3pPr marL="10350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20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3pPr>
      <a:lvl4pPr marL="1371600" indent="-3365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4pPr>
      <a:lvl5pPr marL="1720850" indent="-349250" algn="l" defTabSz="914400" rtl="0" eaLnBrk="1" latinLnBrk="0" hangingPunct="1">
        <a:spcBef>
          <a:spcPts val="600"/>
        </a:spcBef>
        <a:buFont typeface="Wingdings 2" pitchFamily="18" charset="2"/>
        <a:buChar char=""/>
        <a:defRPr sz="1800" kern="1200">
          <a:solidFill>
            <a:schemeClr val="bg1"/>
          </a:solidFill>
          <a:effectLst>
            <a:outerShdw blurRad="63500" dist="50800" dir="2700000" algn="tl" rotWithShape="0">
              <a:prstClr val="black">
                <a:alpha val="50000"/>
              </a:prstClr>
            </a:outerShdw>
          </a:effectLst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8" Type="http://schemas.microsoft.com/office/2007/relationships/diagramDrawing" Target="../diagrams/drawing1.xml"/><Relationship Id="rId3" Type="http://schemas.openxmlformats.org/officeDocument/2006/relationships/image" Target="../media/image11.jpeg"/><Relationship Id="rId7" Type="http://schemas.openxmlformats.org/officeDocument/2006/relationships/diagramColors" Target="../diagrams/colors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1.xml"/><Relationship Id="rId5" Type="http://schemas.openxmlformats.org/officeDocument/2006/relationships/diagramLayout" Target="../diagrams/layout1.xml"/><Relationship Id="rId4" Type="http://schemas.openxmlformats.org/officeDocument/2006/relationships/diagramData" Target="../diagrams/data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hyperlink" Target="mailto:DennisonJE@state.gov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tif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3635375"/>
            <a:ext cx="7199311" cy="1470025"/>
          </a:xfrm>
        </p:spPr>
        <p:txBody>
          <a:bodyPr>
            <a:noAutofit/>
          </a:bodyPr>
          <a:lstStyle/>
          <a:p>
            <a:r>
              <a:rPr lang="en-US" sz="2500" dirty="0" smtClean="0"/>
              <a:t/>
            </a:r>
            <a:br>
              <a:rPr lang="en-US" sz="2500" dirty="0" smtClean="0"/>
            </a:br>
            <a:r>
              <a:rPr lang="en-US" sz="2500" dirty="0" smtClean="0"/>
              <a:t>Bilateral funding of </a:t>
            </a:r>
            <a:r>
              <a:rPr lang="en-US" sz="2500" smtClean="0"/>
              <a:t>ASGM projects</a:t>
            </a:r>
            <a:endParaRPr lang="en-US" sz="2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440488" y="5105400"/>
            <a:ext cx="7199312" cy="990600"/>
          </a:xfrm>
        </p:spPr>
        <p:txBody>
          <a:bodyPr>
            <a:noAutofit/>
          </a:bodyPr>
          <a:lstStyle/>
          <a:p>
            <a:r>
              <a:rPr lang="en-US" sz="1600" b="1" dirty="0" smtClean="0"/>
              <a:t>JANE DENNISON</a:t>
            </a:r>
          </a:p>
          <a:p>
            <a:r>
              <a:rPr lang="en-US" sz="1600" dirty="0" smtClean="0"/>
              <a:t>Mercury Program Officer</a:t>
            </a:r>
          </a:p>
          <a:p>
            <a:r>
              <a:rPr lang="en-US" sz="1600" dirty="0" smtClean="0"/>
              <a:t>U.S. Department of State</a:t>
            </a:r>
          </a:p>
          <a:p>
            <a:r>
              <a:rPr lang="en-US" sz="1300" dirty="0" smtClean="0"/>
              <a:t>September 2013</a:t>
            </a:r>
            <a:endParaRPr lang="en-US" sz="1300" dirty="0"/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228600" y="3048000"/>
            <a:ext cx="7199311" cy="147002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Criteria for selecting partners</a:t>
            </a: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:</a:t>
            </a:r>
            <a: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/>
            </a:r>
            <a:br>
              <a:rPr kumimoji="0" lang="en-US" sz="25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>
                  <a:outerShdw blurRad="50800" dist="25400" dir="2700000" algn="tl" rotWithShape="0">
                    <a:schemeClr val="bg1">
                      <a:alpha val="40000"/>
                    </a:scheme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</a:br>
            <a:endParaRPr kumimoji="0" lang="en-US" sz="25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>
                <a:outerShdw blurRad="50800" dist="25400" dir="2700000" algn="tl" rotWithShape="0">
                  <a:schemeClr val="bg1">
                    <a:alpha val="40000"/>
                  </a:scheme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" name="Picture Placeholder 8" descr="Seguela CdI panning.JPG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print"/>
          <a:srcRect t="437" b="437"/>
          <a:stretch>
            <a:fillRect/>
          </a:stretch>
        </p:blipFill>
        <p:spPr/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ttps://encrypted-tbn1.gstatic.com/images?q=tbn:ANd9GcS0VPGzppBulrOskyqdqKR5tj2SABQSsFYLZpni4GzQrX06Yz4D"/>
          <p:cNvPicPr/>
          <p:nvPr/>
        </p:nvPicPr>
        <p:blipFill>
          <a:blip r:embed="rId3" cstate="print"/>
          <a:stretch>
            <a:fillRect/>
          </a:stretch>
        </p:blipFill>
        <p:spPr bwMode="auto">
          <a:xfrm>
            <a:off x="2856053" y="1981200"/>
            <a:ext cx="3355693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4" name="Diagram 3"/>
          <p:cNvGraphicFramePr/>
          <p:nvPr/>
        </p:nvGraphicFramePr>
        <p:xfrm>
          <a:off x="301752" y="228600"/>
          <a:ext cx="8534400" cy="75895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12290" name="Rectangle 2"/>
          <p:cNvSpPr>
            <a:spLocks noGrp="1" noChangeArrowheads="1"/>
          </p:cNvSpPr>
          <p:nvPr>
            <p:ph sz="quarter" idx="1"/>
          </p:nvPr>
        </p:nvSpPr>
        <p:spPr bwMode="auto">
          <a:xfrm>
            <a:off x="152400" y="6096000"/>
            <a:ext cx="8991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Autofit/>
          </a:bodyPr>
          <a:lstStyle/>
          <a:p>
            <a:pPr marL="0" indent="0" eaLnBrk="0" fontAlgn="base" hangingPunct="0">
              <a:spcBef>
                <a:spcPct val="0"/>
              </a:spcBef>
              <a:spcAft>
                <a:spcPct val="0"/>
              </a:spcAft>
              <a:buClrTx/>
              <a:buSzTx/>
              <a:buNone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>
            <a:off x="5715000" y="1905001"/>
            <a:ext cx="2743200" cy="2590800"/>
          </a:xfrm>
          <a:prstGeom prst="rect">
            <a:avLst/>
          </a:prstGeom>
        </p:spPr>
        <p:txBody>
          <a:bodyPr vert="horz">
            <a:no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tabLst/>
              <a:defRPr/>
            </a:pPr>
            <a:endParaRPr kumimoji="0" lang="en-US" sz="2000" b="0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Donors want “success”!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3200" dirty="0" smtClean="0"/>
              <a:t>In-country reception of project: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Does the host government welcome?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Do  non-governmental organizations support?</a:t>
            </a:r>
          </a:p>
          <a:p>
            <a:pPr lvl="2">
              <a:buFont typeface="Wingdings" pitchFamily="2" charset="2"/>
              <a:buChar char="Ø"/>
            </a:pPr>
            <a:r>
              <a:rPr lang="en-US" dirty="0" smtClean="0"/>
              <a:t>Does the public support?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3200" dirty="0" smtClean="0"/>
              <a:t>Is the project sustainable?</a:t>
            </a:r>
            <a:endParaRPr lang="en-US" sz="32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elements </a:t>
            </a:r>
            <a:r>
              <a:rPr lang="en-US" dirty="0" smtClean="0"/>
              <a:t>a </a:t>
            </a:r>
            <a:r>
              <a:rPr lang="en-US" smtClean="0"/>
              <a:t>donor might </a:t>
            </a:r>
            <a:r>
              <a:rPr lang="en-US" dirty="0" smtClean="0"/>
              <a:t>consider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765174" y="2070847"/>
            <a:ext cx="8150225" cy="3339354"/>
          </a:xfrm>
        </p:spPr>
        <p:txBody>
          <a:bodyPr/>
          <a:lstStyle/>
          <a:p>
            <a:r>
              <a:rPr lang="en-US" dirty="0" smtClean="0"/>
              <a:t>Size of ASGM sector and mercury issue</a:t>
            </a:r>
          </a:p>
          <a:p>
            <a:r>
              <a:rPr lang="en-US" dirty="0" smtClean="0"/>
              <a:t>Is the project innovative?  A new model or technique?</a:t>
            </a:r>
          </a:p>
          <a:p>
            <a:r>
              <a:rPr lang="en-US" dirty="0" smtClean="0"/>
              <a:t>Other in-country projects?</a:t>
            </a:r>
          </a:p>
          <a:p>
            <a:pPr lvl="1">
              <a:buFont typeface="Wingdings" pitchFamily="2" charset="2"/>
              <a:buChar char="Ø"/>
            </a:pPr>
            <a:r>
              <a:rPr lang="en-US" dirty="0" smtClean="0"/>
              <a:t>If so, are they coordinated?</a:t>
            </a:r>
          </a:p>
          <a:p>
            <a:pPr lvl="1">
              <a:buNone/>
            </a:pPr>
            <a:endParaRPr lang="en-US" dirty="0" smtClean="0"/>
          </a:p>
          <a:p>
            <a:pPr marL="0" lvl="1"/>
            <a:r>
              <a:rPr lang="en-US" sz="2400" dirty="0" smtClean="0"/>
              <a:t>Can funding be leveraged for </a:t>
            </a:r>
            <a:r>
              <a:rPr lang="en-US" sz="2400" smtClean="0"/>
              <a:t>additional assistance?</a:t>
            </a:r>
            <a:endParaRPr lang="en-US" sz="2400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Can the donor add value?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65175" y="1752600"/>
            <a:ext cx="3883025" cy="4500281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Are there on-going activities in-country that the donor can coordinate with?</a:t>
            </a:r>
          </a:p>
          <a:p>
            <a:r>
              <a:rPr lang="en-US" dirty="0" smtClean="0"/>
              <a:t>Is there a specific need for the kind of experience that a particular donor has?</a:t>
            </a:r>
          </a:p>
          <a:p>
            <a:r>
              <a:rPr lang="en-US" dirty="0" smtClean="0"/>
              <a:t>Could a project in a country serve as a model for other countries?  </a:t>
            </a:r>
            <a:endParaRPr lang="en-US" dirty="0"/>
          </a:p>
        </p:txBody>
      </p:sp>
      <p:pic>
        <p:nvPicPr>
          <p:cNvPr id="4" name="Picture 3" descr="piece of puzzle in colo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81600" y="2667000"/>
            <a:ext cx="3435246" cy="2286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Type of Project?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Technical, training, small-scale mining techniques</a:t>
            </a:r>
          </a:p>
          <a:p>
            <a:r>
              <a:rPr lang="en-US" dirty="0" smtClean="0"/>
              <a:t>Market-based such as mercury-free supply chains</a:t>
            </a:r>
          </a:p>
          <a:p>
            <a:r>
              <a:rPr lang="en-US" dirty="0" smtClean="0"/>
              <a:t>Formalization systems</a:t>
            </a:r>
          </a:p>
          <a:p>
            <a:r>
              <a:rPr lang="en-US" dirty="0" smtClean="0"/>
              <a:t>Good governance such as mining cadastre</a:t>
            </a:r>
          </a:p>
          <a:p>
            <a:r>
              <a:rPr lang="en-US" dirty="0" smtClean="0"/>
              <a:t>Good governance and transparency in extractive industry sectors</a:t>
            </a:r>
          </a:p>
          <a:p>
            <a:r>
              <a:rPr lang="en-US" dirty="0" smtClean="0"/>
              <a:t>Raising awareness: Health impacts</a:t>
            </a:r>
          </a:p>
          <a:p>
            <a:r>
              <a:rPr lang="en-US" dirty="0" smtClean="0"/>
              <a:t>Holistic approaches with multiple considerations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 the project sustainable?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>
          <a:xfrm>
            <a:off x="685801" y="2070847"/>
            <a:ext cx="4191000" cy="2805954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Will the project be taken on by others in-country after it is complete?</a:t>
            </a:r>
          </a:p>
          <a:p>
            <a:pPr>
              <a:buNone/>
            </a:pPr>
            <a:r>
              <a:rPr lang="en-US" dirty="0" smtClean="0"/>
              <a:t>Does the project lead to a positive outcome?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7170" name="AutoShape 2" descr="data:image/jpeg;base64,/9j/4AAQSkZJRgABAQAAAQABAAD/2wCEAAkGBxQQEhQUEBQUFRUUFBQVFBUUFRAVFRIVFBQWFhQUFBUYHSggGBwlHBQUITEhJSkrLi4uFx8zODMsNygtLisBCgoKBQUFDgUFDisZExkrKysrKysrKysrKysrKysrKysrKysrKysrKysrKysrKysrKysrKysrKysrKysrKysrK//AABEIAMIBAwMBIgACEQEDEQH/xAAcAAACAgMBAQAAAAAAAAAAAAAAAQQFAgMGCAf/xABFEAABAwIDAwgHBQUHBQEAAAABAAIRAyEEEjEFQVEiUlNhcZGS0QYTFBUygaFCVLHB0jNik6PwByNEcoLh8SRDY2TCpP/EABQBAQAAAAAAAAAAAAAAAAAAAAD/xAAUEQEAAAAAAAAAAAAAAAAAAAAA/9oADAMBAAIRAxEAPwD5imkhA0JIQNCEIBOUkIGhJCAQhCAQkhA0kIQCEk0AhJCAQhJA0kIQCEkIGkhCBFCEkAVgVmsSgxQmhBIQhCAQhCBpJpIGhJCAQhCAQhCAQhCAQhJAIQkgJQhCAQhJAIQhAIlJCBpISQCEJIBBQhBjCaEINyEIQNJCEDQkmgEIQgEIQgEIQgEJIQCEIQCSEIBJCEAhCEAkmkgEIQgSEIQJCEIBJCEAhJNBtTSTQCEIQCEJoEmm5hGoI+RWJQNCSEDSQhAIQhAJIQgEIUilgnuFhPzCCMhSTgKnN+oWh7C0wUGKEJIBCEIBJMCdEEdSBIQkgEFCSAQhBQJNJCDchJCBoQkgk4OgHkguAiCRvg7/AKFTRi6NJwDSHE2gHTtO8qkxWKEZASGn4i3UnhPBb6Tm02A0gHP3Zrlo80FzjsU1uVrw9ub7WaCO0KFVbTdo5p/eZunTM1am7T9bPrw0NvlJklp+Zniql1VgfyAQZgmZDhPBBPJG4g9YRCzwLQ+oynOUPeGki0ZiL6dpVwNksc9zGGoSwnMXGGtgHUy29j3IKSEFTsXTZSdFTO0wCIAIIuDPK6lM90tbWdTqPMNbmJzDiQbu3ckoKRZMYXGAtj8M/M7K3M0GBll09UjUxwUvZuDdDi5zS6DDIvbsH57kEY4X94I9m/eC1UHZ3G5FyLGLjipRwJI03akx9EGn2f8AeCutlMOSZnsVHWommN/YTIVt6Mulo3TxIACCTVVBiruPausxuEgSCDrvHmuQ2jyXP6kGynhHuMAa6XaJ7ypWH2JWqGGsP4fiuu2NQBZTyC7QT9iW5S3UtIMiYuIIceC6BtW5J3kmxJzgOkAG4d1aDLKD5JiMO6mSHDQkHhIiRPzCxotDjBcBAmN8dS7nH+rFDHOtnZXPq7AjlsYCeGkx2r59UqhslvxfhCC1c5lIZnODbS1sguJ67LZSxnrKZc1hIAvyjb5qhwYYTJeST8U/kFNdjqlOWUmtDT8P5k3ie1BmKtJwF4J3SS6e3QrS8AGxB6wteNrU7FwBeInKSIPEbihtSe0ie2yDIoQkgEISQNCSEG1CEIBCE0FfXbnBgRlMdvX1KLTcZiSFYCofti5Bvvjd+a0V8KSZYLfig0YhmXR08bynhKUlJuGd9oEBWFIBjCd8EDtQY4XEkVabSfhcACBfXf3rv8O408RUqOdSdSqva9zHgOIIvnbY5XtJdHbdfM2iHBx3merVdPh6hfOVuGZ/nY0zafthyCz9JazcRUc1jmAEgl7r1HHfdoAiST8MySsjD64AOYvw72drg0RHXY96p3gk/Fhxu+CkN8aZI/2WDapa9s5baeqFNtjM3DdbbwUHY7JZlpBtZvqnsEAl/JqNJJn1YNqgzHlbwqQs/wCoa9oDWw4El9Mk5g4TANhytOxOlXebhlUtiZdWeRu3NyjUjcorxVE/3Tp0kVatju+0gh7HEYip1PJH+q/5roS6dw7lzGAxOXEl2maDckkEcSbnTeuqdtRxMl99dRucXD6uJ+aCNimB1Ii3cq30XcCwAtzGYF46tN+5XFTaB9WRntlsJbuDgPo496ovRggDlEgS7SJ3xCDrHNMEGmBG7ldfX1LhtuWc6BGlr/mu7LTH/cIIm54zK4b0mgOtN4mdZlB3vo3TLqLZE8k65jAhsZSRb910nV1lc1WiSeSc2aILeVLgQNAQCRbNMQeK4n0SYagu4taBq3JM7hyiOBv1LosTRNMAtqOJ3g1KfHc1pPV9UFZt61LH3ma9K9ry3X6L59UdynN3kWP5LvNr1f8Ap8XO9+GP0dc9y4NryXukWAtprIH5lBAqUywwbHVSaNMuaSXG3XH/ACpGIphwO8m4UH1DhukHRBjBJgmVZAEdYtqLjcIUfC0by75qT67O5rRMA/gEGxCChAkIQgEJJoNiEIQNY1DYwmkdEEr2RsF7ncmNePUEzDiMhPEXtHZ81CwOLzFrKhAp6E8JbAt2rWyoWSQS3hB36ED5OKCdhqeYxIJJtYwTwCwx9VoBzNDjxga6X4Eb1rbWbuNhTAfaS10/E3sIHeodfEhz3uExrB3kkyfqgiVKpJ4dWi6PZ1PktfnpAkaOzOI/0hpXNi4nfK7XYWOdTwLnMjMyqBefhc0xYG9275+JBGdRcI5U8Jo1vnEs7FHr0S055JIIt6uq2RpvaAuur4KoWaguIljwzClteQS11MBpMaCNb9sUzPWEYmlWDc7abXDKKbS0yC67QNxiOtBroUHhvKpuvo5zy0ZbWgkcD3rQ5m7JTGv/AHqfdGaw8yrvDimDTa2i15dSFUucW2aW5nE8nMTAmJWza9L1TWup0mVA4nLHrBmbDjmAO6GlByIweWo0uIE7gWu7yCeKvmYJhaP74NMSQ4G1yIEdgPYVB208GnQqtZlzl4cBucxx430LO8p4XFZTmAmJs64ugmPwFMNvWbMHc46iRuVbsahlc5siMxg36lJq7QzNLcjBO8C/eoeyav8AePEHUH5Qg6rNyf2k+PfM69q470oaLEGZ11/NdeyvLdPr9bLk/Se4mP6lB03oxstrqDXnU/5o+GYBbNz8OljZdQNl0xPDdJaJOWRyspbc8mJmVQ+iZBoMkD4eE608piIdGoN4BJK64Em/EG8tuTSAILmnqDYjTlTvQcT6SUgynjANzsIBaLTV8lwNFpcSDrP0vdfQPSww3GAaTgTu3+v4EiLWXzvEVC2oCOFkE9tLKRJEkQOIgadSeSTY8md5v8lGdXFQEuF7ZR22N+5Y06pbAJJhwJE6xefqUFhTZbUbpndwmd3XuULEVwCeQBbdx+S2VMWIO9uZwBAgmY5J+QB7VCdWsO07vlCCTQeXNBdr+SzSZoOxNAIQkgEIQg2oSTQCRRKTiggMZm014cf90evnKHD4bdcLGlmaQ4cY/wBvqsarpeSeJ/FAm1I3669YTy2/q8fksXCTZbajMrAd7jfs6kGqmLO4CF0/onXbkq06jHPDspytDibGd2l47lzWEbZ/Z+CnbLqlriASJA+iDsztM0qZpU2OYwk8mo4A34ZnggdiqqWJa0uysZymlpIe0mDHGpxASwdGrBDQ8A3tTDpNuMWUHFYeoTdroaIHJAgDcQO1Be4KswsoPNb1dSk3IIyl3JcY38DHWArPaW2W1abWh7gYhzmCrmeIgjlBwGv2YXIbPxbmgtaYuYgCb9eu9XBfmgw4xMtNSrJtbRtrwdyCJtWqz2f1bSRlfmGYGQDqPhA4FWeEw2ZlMy0Z2tMl7RqS2/D4Z7CFQ4oPDHZg4C8z6yN0Tfs71Z7PrtNGnmc0QNLk2QWDcO2DJp6A3eN7C78o7SAqGjyazgOE2M2m1+9WzMQwauF+oqjY4eusZsR3FB01JwLdN1tfNc56SElhldHgzLf+Vz/pA3kmyC99EMU/1TA2mXDTQ5SQ3ITMgfCSCNF2NHFVHC7Wi8yatMO0jUknS0LifRDZ7alEFx3i9yAL5iQAZiBIA+0F3WA2dSEbtJ5TLGOUMwEAgwIiTKDlvSKmH+3TaKWDcIIgZDXgWGi+abR1b819E9Miab8QGmM1PCzpoXVgRO8XN1892mPh+aDXkgSDp9Fj66ZsJO/5p0iQHA6FsrU0cUG5tS2Xdr2nrW2vSyxJ1EmNGzeCd53ntUdjJPCTcrfj2kOyjRot1zvQS26JrGmLDsCyQCEIQJCE0GcpJJoBCSzpgE3QQ6RyvA3BwMLTim8upA+26B8yt9aplqTGkfipG36WSsSNHgOEdYQVrW/11qdjRGHpcSXFQ2vtHcpe2TlbTaPsj6oI2AbOY7ojvUjZbZqNBm8i0T9VHwFSBHErdhHZKrSdzx+NvyQdgNk1HD9m6N2erItwygfSVBxOx3N1pt8VbyV3TrN9sqtrVMpMGm6oDUpteYdD2SLEEgGbGFn6Y7JpNbmeSHhrmsbkBdUPJALnMJAbZ2p+1pa4c7gmeqqkOOQEAkNNQlwg2FpVk+hIktrHW5a4DqkueB/wtFPEFppPtmdhbSPtU7Ses5HH5rpNgtfWpesc8OBzZ3Zgw0nAuy0yGjMc3IMnj1IOSxVDNIDXidwDT3jOeorXsLGmk0wGmQ5hDhMX1HAhXW0cO+jiaYfVzNqPIFM1C8gH4A8SYkka3XO4FmVz2nVryEF571NuQz4WiYN8ofBI48s9w4Kg9dmrgwBySLdUfVTRuVc7k1m9p+oQdds0S09ipfSFtiOoq62SfwVX6QNs75oLT0AdNNmli0zDXQWlxkNsSWyCQDBzDhC+h4F55Go+ASDMBoIhpmRAJygAzJuvm3oA9wpCCGwWHlRls52RziDycpzHTgvpGz6ZhsuIEMN5zNAtDTfKGXNyPiQfPfT4kVqg/wDDhuEftKvwwbjW5uuB2hSJAI3fgu9/tDfFd4JF6NEQPsgVHGDYSbzPXquJqPsY3INGzzndlN5pvaOoxY/gow3R8+pbtk1Qyq0u0zQewrLG0jSqPZrDiB18Pog0imcs9cAKXtWzh102z2nVYUnZ8jd5cB3kBbvSBmWrl4NaPogWHnKJWxIaIQEolJCBoSQgzQhCAWp74c2dJW1Q8foD1oDEvlw3jQ/NTnu9dQAPxUiRO/KdFXUaRqGGi9pJ0E7ydyvsPs0NY7+8aSeTbifmgosLSzPA/qye1qkvjgBpxVlh9lPa6Tlgb8wuN5HUomN2U8S6WuE3yuBPH4dUELNAHUQVvqmDI6nfn+SiPM2+SnV26dkdyDvdn4yvUY0tYxvJAzuu5wAi5YJGn2jC0Y8V8pzVaYB4ZPyJVZg8S31WGc9pe1r3NeySM8Fpjq5JAXa4+hSqYa1V9VhbqGtDw2Rlb6htwW5dbak3sg4F9VzfVveQ5ocWmNSCIIt28N66LZWLNK+FoPaSILpLS4b9XExvmy597AKdUBrmhtVr25wQctwG/UH5K99Ha7qtZzDUbLSfVUnksY8EuB+BpzOAIIG/5II20zUz+sdRaHTmnNTJnXMYvMqkoEitUzCCYMW3jqXW+m+zRTbn9aGmCAwh7H1LiHZDuibrlsVVzVw/pKTCeEgQY/D5IN0WVbjP2jO1XtCnSIEmpMEkNayBHAk8FTbXDQ8FhJbmF3AA69SDptjP0UfbtOZW3Y7hCe1bgoNfoG+GidzgZgw2HmXEtkgc7kmWhfT9mnktIAHw/ZFsrjqco0+KXCSCBuXyn0GxAa4NtOe07iHyMpgwSbG1xZfVcAS1pMsEARMjKASeaJuZuCg+Zf2gujEuH7gtBty3HU2MzNrXhcXhKoDngnWde2V1PpvihUxJjcDOtzmJJ+q4qvZ57SgyPxEcf6CsK7jWptefjZyXnjEBpPyhVwbmPJufJXeAwAIINQS5pJAvpcoIWyaRNZnU6fmDKW06/rcQ924uMfJS6OCcxxcHN0MGRqQdy0P2WWmQ5rrTAMO7jqgTX3jqlZqLhwS8yCIHWpaBIQhAkIQg3FhGoPcVjC9Teud93d4qH6k/Wu6B3io/qQeX8LRBu+co3DeeCn1A0gBlDMD/AJY+ZO9ekPWu+7u76H6ll6133d3fQ/Ug85MoBoMUgAYNgIcdAJmJmU3OaAS+iRpqG36xxXosVXfd3d9D9SfrT93d30P1IPOLalN/w0iRrYW6uElZsp/+D6MOnWdF6K9Yfuzv5H6kxXP3Z3fQ/Ug84OxFI8pzaYmbuNC5G4GLmyr8fRY5oewt7GvpkdhAOq9PZ/8A1T/+f9SM3/qnuw/6kHmb0c2gKU5nANm5JNj1ADXTVWmK9KKOmYkCwvPZF7XuvumP2LQruDquBa4iwJGH08SVHYmHb8OAZ4cN5oPOWN2jTqE5HQDrbXtlTdg4xghzywGRynFoiN4zGN3BejKeHY3TBgf6cN5rYWt+6Duw/wCpB8Ex23aL5Dq7HW/ek91tepcxVxAdVaQ5pEECCNJJ03aleow1v3T6Yf8AUtdfD03gtfgw5p1BbhiD8pQedaWODAf2ZmDLg0xHCe36Kq2pXa4Egt1mxbHyAXpNuxMMNNns/h4bzUmhhadP4MEG/wCVmGH4FB8G2U8BoLiAI1MXjVZbQx9E2FRkwNHNOumi+yY30XwlZxe/AS46kCiJPyctNP0QwY/wHeKJ/wDpB5/oY9uHJADSSTOaLXNhf6q2f/aBXLcv91FtROnATEr7ydk4eADgQQBAmnhzA3b1HdsDCn/AD+HQ/Ug87V8acQ7OS3MbQIFz1b9yypsa0mWS4cS25G4SP6hei8NsrD0zLMCAeIp0PNS/V0/un8uh5oPN9CqLgimCBMesp6cOrctpxMfD6ogECC9uYkibDh13Xok0qf3Q/wAKj5rH1FLfg/5VHzQedjtUt3MjcSbdszbuWQ2rOjqI7Sb9gXoU0KX3P+VQWJwtH7n/ACaCDzw/agJABYSeEn5SnUxjJh7qcdh1+X4r0I7B0PuQ/g0FicHQP+CH8Cgg8313U5JY9pE6SZHfqtchekm4KgNMEB2UaKVTD0Pug/gUkHm3MOKF6LOFofcx/ApoQWvumt0v1T901ulHeFD950ulZ42+afvOl0rPG3zQTPdVbpR3hHumv0o71E95UulZ42+aPeVPpWeNvmgme6a/SjvR7qr9KO9RPeVPpWeNvmj3lT6Vnjb5oJnuqv0v4Je6q/Sj6KJ7zpdKzxt80jtOl0tPxtQTfdVfpQkdlV+lHeFDG1KXS0/G3zT950ulZ42+aCZ7pr9IPol7qr9IO9RveNPpWeNvmj3gzpGeNvmgle6q/Spe66/Sj6KN7wZ0jfGPNL3hT6RnjHmgle66/SBL3XX6QfRRfeFPpGeMeaPb6fSM8Y80Er3XX6Qd4S914jpB9FH9vp9Kzxt80vb2dI3xt80En3ZiOkH0S92YjpAtHtzOkb42+aPbmdI3xDzQbvduI6QJe7cR0gWn25nSN8TfNHtrOkb4x5oNvuzEdIEvduI6QLV7azpG+IeaDjW9I3xDzQbPduI54S93Yjnha/bm9I3xDzS9ub0jfEPNBs93YnnhL3fieeFr9tb0g8Q81j7a3pG+MeaDYdnYjnhL3fieeFrONbz2+IeaXtjee3xDzQZuwOJ54Wl+CxPPCTsaOePEPNaKmMHPHiHmgzOCxPPQoxxY548Q80kHa+zM5jfC1MYVnMZ4WoQgZwrOYzwtWDsMzKeQ3wtSQgzpYRhaJYzTmtWfsdPmM8LfJCEAcJT5jPC3yS9lZzG+FqEIGMKzmN8LUeys5jPC1CECOFZzG+Fqx9nZzW9wQhACg3mt7ggUG81vcEIQYnDs5rfCEnYZnMb4QhCBeys5jfC1YuwzOY3wtQhAeyMtyGeFqXslPmM8LUIQI4ZnMb4Wpezs5rfCEIQJ9BvNb3BYnDsOrW+EIQgGYOnP7Nnhb5JOwzBoxvhahCDE4ZnMb4WpOwdPmM8LfJCEGv2SnzGeFqTsJT5jPC1JCDXWwrOYzwtUWphmcxvhahCCOcKzmN8LUkIQf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8" name="Picture 7" descr="books on shelf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76800" y="2514600"/>
            <a:ext cx="3153659" cy="236220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24400" y="5181600"/>
            <a:ext cx="3733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US" sz="2400" dirty="0" smtClean="0">
                <a:solidFill>
                  <a:schemeClr val="bg1"/>
                </a:solidFill>
              </a:rPr>
              <a:t>Or will it end up being a report and sit on a shelf?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Let’s get to work!</a:t>
            </a:r>
            <a:endParaRPr lang="en-US" dirty="0"/>
          </a:p>
        </p:txBody>
      </p:sp>
      <p:pic>
        <p:nvPicPr>
          <p:cNvPr id="4" name="Content Placeholder 3" descr="handshake and globe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19400" y="2362200"/>
            <a:ext cx="3429000" cy="3126441"/>
          </a:xfr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819400" y="2362200"/>
            <a:ext cx="5029200" cy="2286000"/>
          </a:xfrm>
        </p:spPr>
        <p:txBody>
          <a:bodyPr>
            <a:normAutofit/>
          </a:bodyPr>
          <a:lstStyle/>
          <a:p>
            <a:pPr lvl="0">
              <a:buNone/>
              <a:defRPr/>
            </a:pPr>
            <a:r>
              <a:rPr lang="en-US" sz="2700" dirty="0" smtClean="0"/>
              <a:t>Jane Dennison, Ph.D.:</a:t>
            </a:r>
          </a:p>
          <a:p>
            <a:pPr>
              <a:buNone/>
              <a:defRPr/>
            </a:pPr>
            <a:r>
              <a:rPr lang="en-US" sz="2700" dirty="0" smtClean="0"/>
              <a:t> </a:t>
            </a:r>
            <a:r>
              <a:rPr lang="en-US" sz="2800" dirty="0" smtClean="0"/>
              <a:t>Mercury Program Officer</a:t>
            </a:r>
          </a:p>
          <a:p>
            <a:pPr lvl="0">
              <a:buNone/>
              <a:defRPr/>
            </a:pPr>
            <a:r>
              <a:rPr lang="en-US" sz="2700" dirty="0" smtClean="0">
                <a:hlinkClick r:id="rId2"/>
              </a:rPr>
              <a:t>DennisonJE@state.gov</a:t>
            </a:r>
            <a:endParaRPr lang="en-US" sz="2700" dirty="0" smtClean="0"/>
          </a:p>
          <a:p>
            <a:pPr marL="2103120" lvl="4" indent="-274320">
              <a:buClr>
                <a:schemeClr val="accent1"/>
              </a:buClr>
              <a:buSzPct val="85000"/>
            </a:pPr>
            <a:endParaRPr lang="en-US" sz="2700" dirty="0" smtClean="0"/>
          </a:p>
        </p:txBody>
      </p:sp>
      <p:pic>
        <p:nvPicPr>
          <p:cNvPr id="6" name="Picture 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2362200"/>
            <a:ext cx="1788159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6" descr="State logo.T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57200" y="2286000"/>
            <a:ext cx="1987826" cy="1905000"/>
          </a:xfrm>
          <a:prstGeom prst="rect">
            <a:avLst/>
          </a:prstGeom>
          <a:ln>
            <a:solidFill>
              <a:schemeClr val="accent1"/>
            </a:solidFill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theme/theme1.xml><?xml version="1.0" encoding="utf-8"?>
<a:theme xmlns:a="http://schemas.openxmlformats.org/drawingml/2006/main" name="Habitat">
  <a:themeElements>
    <a:clrScheme name="Habitat">
      <a:dk1>
        <a:sysClr val="windowText" lastClr="000000"/>
      </a:dk1>
      <a:lt1>
        <a:sysClr val="window" lastClr="FFFFFF"/>
      </a:lt1>
      <a:dk2>
        <a:srgbClr val="194431"/>
      </a:dk2>
      <a:lt2>
        <a:srgbClr val="F0E6C3"/>
      </a:lt2>
      <a:accent1>
        <a:srgbClr val="F8C000"/>
      </a:accent1>
      <a:accent2>
        <a:srgbClr val="F88600"/>
      </a:accent2>
      <a:accent3>
        <a:srgbClr val="F83500"/>
      </a:accent3>
      <a:accent4>
        <a:srgbClr val="8B723D"/>
      </a:accent4>
      <a:accent5>
        <a:srgbClr val="818B3D"/>
      </a:accent5>
      <a:accent6>
        <a:srgbClr val="586215"/>
      </a:accent6>
      <a:hlink>
        <a:srgbClr val="FF621D"/>
      </a:hlink>
      <a:folHlink>
        <a:srgbClr val="F3D260"/>
      </a:folHlink>
    </a:clrScheme>
    <a:fontScheme name="Habitat">
      <a:majorFont>
        <a:latin typeface="Book Antiqua"/>
        <a:ea typeface=""/>
        <a:cs typeface=""/>
        <a:font script="Jpan" typeface="ＭＳ 明朝"/>
      </a:majorFont>
      <a:minorFont>
        <a:latin typeface="Book Antiqua"/>
        <a:ea typeface=""/>
        <a:cs typeface=""/>
        <a:font script="Jpan" typeface="ＭＳ 明朝"/>
      </a:minorFont>
    </a:fontScheme>
    <a:fmtScheme name="Habitat">
      <a: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shade val="10000"/>
                <a:satMod val="130000"/>
              </a:schemeClr>
              <a:schemeClr val="phClr">
                <a:satMod val="275000"/>
              </a:schemeClr>
            </a:duotone>
          </a:blip>
          <a:tile tx="0" ty="0" sx="40000" sy="4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40000"/>
                <a:satMod val="130000"/>
              </a:schemeClr>
              <a:schemeClr val="phClr">
                <a:satMod val="275000"/>
              </a:schemeClr>
            </a:duotone>
          </a:blip>
          <a:stretch/>
        </a:blipFill>
      </a:fillStyleLst>
      <a:lnStyleLst>
        <a:ln w="12700" cap="flat" cmpd="sng" algn="ctr">
          <a:solidFill>
            <a:schemeClr val="phClr">
              <a:shade val="90000"/>
              <a:satMod val="105000"/>
            </a:schemeClr>
          </a:solidFill>
          <a:prstDash val="solid"/>
        </a:ln>
        <a:ln w="25400" cap="flat" cmpd="sng" algn="ctr">
          <a:solidFill>
            <a:schemeClr val="phClr">
              <a:shade val="80000"/>
            </a:schemeClr>
          </a:solidFill>
          <a:prstDash val="solid"/>
        </a:ln>
        <a:ln w="25400" cap="flat" cmpd="sng" algn="ctr">
          <a:solidFill>
            <a:schemeClr val="phClr">
              <a:shade val="70000"/>
            </a:schemeClr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88900" dir="4200000" sx="105000" sy="105000" algn="t" rotWithShape="0">
              <a:srgbClr val="000000">
                <a:alpha val="40000"/>
              </a:srgbClr>
            </a:outerShdw>
          </a:effectLst>
        </a:effectStyle>
        <a:effectStyle>
          <a:effectLst>
            <a:innerShdw blurRad="76200" dist="25400" dir="13200000">
              <a:srgbClr val="000000">
                <a:alpha val="80000"/>
              </a:srgbClr>
            </a:innerShdw>
          </a:effectLst>
          <a:scene3d>
            <a:camera prst="orthographicFront">
              <a:rot lat="0" lon="0" rev="0"/>
            </a:camera>
            <a:lightRig rig="balanced" dir="t">
              <a:rot lat="0" lon="0" rev="19800000"/>
            </a:lightRig>
          </a:scene3d>
          <a:sp3d prstMaterial="softEdge">
            <a:bevelT w="0" h="0"/>
          </a:sp3d>
        </a:effectStyle>
      </a:effectStyleLst>
      <a:bgFillStyleLst>
        <a:blipFill rotWithShape="1">
          <a:blip xmlns:r="http://schemas.openxmlformats.org/officeDocument/2006/relationships" r:embed="rId3"/>
          <a:stretch/>
        </a:blipFill>
        <a:blipFill rotWithShape="1">
          <a:blip xmlns:r="http://schemas.openxmlformats.org/officeDocument/2006/relationships" r:embed="rId4"/>
          <a:stretch/>
        </a:blipFill>
        <a:blipFill rotWithShape="1">
          <a:blip xmlns:r="http://schemas.openxmlformats.org/officeDocument/2006/relationships" r:embed="rId5"/>
          <a:stretch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Habitat.thmx</Template>
  <TotalTime>2674</TotalTime>
  <Words>342</Words>
  <Application>Microsoft Office PowerPoint</Application>
  <PresentationFormat>On-screen Show (4:3)</PresentationFormat>
  <Paragraphs>51</Paragraphs>
  <Slides>9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Habitat</vt:lpstr>
      <vt:lpstr> Bilateral funding of ASGM projects</vt:lpstr>
      <vt:lpstr>PowerPoint Presentation</vt:lpstr>
      <vt:lpstr>Donors want “success”!</vt:lpstr>
      <vt:lpstr>Other elements a donor might consider</vt:lpstr>
      <vt:lpstr>Can the donor add value?</vt:lpstr>
      <vt:lpstr>Type of Project?</vt:lpstr>
      <vt:lpstr>Is the project sustainable?</vt:lpstr>
      <vt:lpstr>Let’s get to work!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An Interesting Trade Off: Fungal Keratitis in an Immunocompromised patient</dc:title>
  <dc:creator>Kimberly</dc:creator>
  <cp:lastModifiedBy>Jane</cp:lastModifiedBy>
  <cp:revision>241</cp:revision>
  <dcterms:created xsi:type="dcterms:W3CDTF">2013-03-14T03:27:48Z</dcterms:created>
  <dcterms:modified xsi:type="dcterms:W3CDTF">2013-09-05T00:12:32Z</dcterms:modified>
</cp:coreProperties>
</file>