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4" r:id="rId3"/>
    <p:sldId id="271" r:id="rId4"/>
    <p:sldId id="270" r:id="rId5"/>
    <p:sldId id="272" r:id="rId6"/>
    <p:sldId id="269" r:id="rId7"/>
    <p:sldId id="277" r:id="rId8"/>
    <p:sldId id="273" r:id="rId9"/>
    <p:sldId id="275" r:id="rId10"/>
    <p:sldId id="276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5933A-C434-4C07-8E47-1621D29BBD7F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2DADA-F902-4CEF-82A2-6484E8A5F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4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467ABD-3DA4-4DF9-A5A1-CE1A61E28170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53F7C20-DE40-4103-A0C5-05096BBC6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86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 GOLD IN THE EASTERN REGION OF THE GAMBIA  AND THE POSSIBLE IMPACTS OF MERCURY  </a:t>
            </a:r>
          </a:p>
          <a:p>
            <a:endParaRPr lang="en-US" dirty="0" smtClean="0"/>
          </a:p>
          <a:p>
            <a:r>
              <a:rPr lang="en-US" dirty="0" smtClean="0"/>
              <a:t>PRESENTED BY </a:t>
            </a:r>
          </a:p>
          <a:p>
            <a:endParaRPr lang="en-US" dirty="0" smtClean="0"/>
          </a:p>
          <a:p>
            <a:r>
              <a:rPr lang="en-US" dirty="0" smtClean="0"/>
              <a:t>ALIEU JAWO</a:t>
            </a:r>
          </a:p>
          <a:p>
            <a:endParaRPr lang="en-US" dirty="0" smtClean="0"/>
          </a:p>
          <a:p>
            <a:r>
              <a:rPr lang="en-US" dirty="0" smtClean="0"/>
              <a:t>GEOLOGICAL DEPARTMENT OF THE GAMBIA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ASGM</a:t>
            </a:r>
            <a:br>
              <a:rPr lang="en-US" dirty="0" smtClean="0"/>
            </a:br>
            <a:r>
              <a:rPr lang="en-US" dirty="0" smtClean="0"/>
              <a:t>MULTI-STAKEHOLDER REGIONAL WORKSHOP, LAGOS NIGERIA 8-10 JUNE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concern on the use of mercury for gold mining and conclusion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ZA" dirty="0" smtClean="0"/>
              <a:t>The Gambia remain concern on the use of mercury</a:t>
            </a:r>
          </a:p>
          <a:p>
            <a:endParaRPr lang="en-ZA" dirty="0" smtClean="0"/>
          </a:p>
          <a:p>
            <a:r>
              <a:rPr lang="en-ZA" dirty="0" smtClean="0"/>
              <a:t>Impacts of mercury from across the border</a:t>
            </a:r>
          </a:p>
          <a:p>
            <a:endParaRPr lang="en-ZA" dirty="0" smtClean="0"/>
          </a:p>
          <a:p>
            <a:r>
              <a:rPr lang="en-ZA" dirty="0" smtClean="0"/>
              <a:t>The prospects of opening gold mines, could trigger the use of mercury</a:t>
            </a:r>
          </a:p>
          <a:p>
            <a:endParaRPr lang="en-ZA" dirty="0" smtClean="0"/>
          </a:p>
          <a:p>
            <a:r>
              <a:rPr lang="en-ZA" dirty="0" smtClean="0"/>
              <a:t>Gambian readiness to joint efforts to reduce the use of mercury</a:t>
            </a:r>
          </a:p>
          <a:p>
            <a:endParaRPr lang="en-Z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/>
            </a:r>
            <a:br>
              <a:rPr lang="en-ZA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ZA" dirty="0" smtClean="0"/>
          </a:p>
          <a:p>
            <a:pPr marL="514350" indent="-514350">
              <a:buNone/>
            </a:pPr>
            <a:endParaRPr lang="en-ZA" dirty="0" smtClean="0"/>
          </a:p>
          <a:p>
            <a:pPr marL="514350" indent="-514350">
              <a:buNone/>
            </a:pPr>
            <a:endParaRPr lang="en-ZA" dirty="0" smtClean="0"/>
          </a:p>
          <a:p>
            <a:pPr marL="514350" indent="-514350">
              <a:buNone/>
            </a:pPr>
            <a:endParaRPr lang="en-ZA" smtClean="0"/>
          </a:p>
          <a:p>
            <a:pPr marL="514350" indent="-514350">
              <a:buNone/>
            </a:pPr>
            <a:r>
              <a:rPr lang="en-ZA" smtClean="0"/>
              <a:t>Thank you</a:t>
            </a:r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Z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4724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Occurrence of Gold in  the eastern region of  The Gambia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Mercury is use close to the Gambian border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Renewed interest and Prospect for gold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possibility of mercury been use in the Gambia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Our concern on the use of mercury for gold mining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Gold in the Eastern Region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7772400" cy="4953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occurrence of gold was first reported in 1927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Panning of disintegrated conglomerate materials</a:t>
            </a:r>
          </a:p>
          <a:p>
            <a:endParaRPr lang="en-US" dirty="0" smtClean="0"/>
          </a:p>
          <a:p>
            <a:r>
              <a:rPr lang="en-US" dirty="0" smtClean="0"/>
              <a:t>Reconnaissance in 1988 and 1995</a:t>
            </a:r>
          </a:p>
          <a:p>
            <a:endParaRPr lang="en-US" dirty="0" smtClean="0"/>
          </a:p>
          <a:p>
            <a:r>
              <a:rPr lang="en-US" dirty="0" smtClean="0"/>
              <a:t>Traditional land owners practice panning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Gold in the Eastern Region- Gambia</a:t>
            </a:r>
            <a:endParaRPr lang="en-ZA" dirty="0"/>
          </a:p>
        </p:txBody>
      </p:sp>
      <p:pic>
        <p:nvPicPr>
          <p:cNvPr id="1026" name="Picture 2" descr="H:\ASGM 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3962400" cy="4343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2800" y="60960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Figure 1: showing the map of the Gambia  </a:t>
            </a:r>
            <a:endParaRPr lang="en-Z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practice of using mercury close to the Gambian border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ZA" dirty="0" smtClean="0"/>
              <a:t>The </a:t>
            </a:r>
            <a:r>
              <a:rPr lang="en-ZA" dirty="0" err="1" smtClean="0"/>
              <a:t>Tambacounda</a:t>
            </a:r>
            <a:r>
              <a:rPr lang="en-ZA" dirty="0" smtClean="0"/>
              <a:t> region in Eastern Senegal shares border with the eastern region of the Gambia</a:t>
            </a:r>
          </a:p>
          <a:p>
            <a:endParaRPr lang="en-ZA" dirty="0" smtClean="0"/>
          </a:p>
          <a:p>
            <a:r>
              <a:rPr lang="en-ZA" dirty="0" smtClean="0"/>
              <a:t>Existence of small scale gold mining</a:t>
            </a:r>
          </a:p>
          <a:p>
            <a:endParaRPr lang="en-ZA" dirty="0" smtClean="0"/>
          </a:p>
          <a:p>
            <a:r>
              <a:rPr lang="en-ZA" dirty="0" smtClean="0"/>
              <a:t>The use of mercury in gold mining</a:t>
            </a:r>
          </a:p>
          <a:p>
            <a:pPr>
              <a:buNone/>
            </a:pPr>
            <a:endParaRPr lang="en-ZA" dirty="0" smtClean="0"/>
          </a:p>
          <a:p>
            <a:r>
              <a:rPr lang="en-ZA" dirty="0" smtClean="0"/>
              <a:t>The practice to combine gold and mercury to form amalgam </a:t>
            </a:r>
          </a:p>
          <a:p>
            <a:pPr>
              <a:buNone/>
            </a:pPr>
            <a:endParaRPr lang="en-ZA" dirty="0" smtClean="0"/>
          </a:p>
          <a:p>
            <a:r>
              <a:rPr lang="en-ZA" dirty="0" smtClean="0"/>
              <a:t>Possibilities for Gambians involvement  in daily mining activities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2616820" y="1977483"/>
            <a:ext cx="628185" cy="353122"/>
          </a:xfrm>
          <a:custGeom>
            <a:avLst/>
            <a:gdLst>
              <a:gd name="connsiteX0" fmla="*/ 37170 w 628185"/>
              <a:gd name="connsiteY0" fmla="*/ 29737 h 353122"/>
              <a:gd name="connsiteX1" fmla="*/ 14868 w 628185"/>
              <a:gd name="connsiteY1" fmla="*/ 252761 h 353122"/>
              <a:gd name="connsiteX2" fmla="*/ 126380 w 628185"/>
              <a:gd name="connsiteY2" fmla="*/ 230458 h 353122"/>
              <a:gd name="connsiteX3" fmla="*/ 282497 w 628185"/>
              <a:gd name="connsiteY3" fmla="*/ 341971 h 353122"/>
              <a:gd name="connsiteX4" fmla="*/ 572429 w 628185"/>
              <a:gd name="connsiteY4" fmla="*/ 297366 h 353122"/>
              <a:gd name="connsiteX5" fmla="*/ 617034 w 628185"/>
              <a:gd name="connsiteY5" fmla="*/ 185854 h 353122"/>
              <a:gd name="connsiteX6" fmla="*/ 572429 w 628185"/>
              <a:gd name="connsiteY6" fmla="*/ 163551 h 353122"/>
              <a:gd name="connsiteX7" fmla="*/ 483219 w 628185"/>
              <a:gd name="connsiteY7" fmla="*/ 118946 h 353122"/>
              <a:gd name="connsiteX8" fmla="*/ 394009 w 628185"/>
              <a:gd name="connsiteY8" fmla="*/ 163551 h 353122"/>
              <a:gd name="connsiteX9" fmla="*/ 304800 w 628185"/>
              <a:gd name="connsiteY9" fmla="*/ 163551 h 353122"/>
              <a:gd name="connsiteX10" fmla="*/ 148682 w 628185"/>
              <a:gd name="connsiteY10" fmla="*/ 74341 h 353122"/>
              <a:gd name="connsiteX11" fmla="*/ 37170 w 628185"/>
              <a:gd name="connsiteY11" fmla="*/ 29737 h 35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185" h="353122">
                <a:moveTo>
                  <a:pt x="37170" y="29737"/>
                </a:moveTo>
                <a:cubicBezTo>
                  <a:pt x="14868" y="59474"/>
                  <a:pt x="0" y="219308"/>
                  <a:pt x="14868" y="252761"/>
                </a:cubicBezTo>
                <a:cubicBezTo>
                  <a:pt x="29736" y="286215"/>
                  <a:pt x="81775" y="215590"/>
                  <a:pt x="126380" y="230458"/>
                </a:cubicBezTo>
                <a:cubicBezTo>
                  <a:pt x="170985" y="245326"/>
                  <a:pt x="208156" y="330820"/>
                  <a:pt x="282497" y="341971"/>
                </a:cubicBezTo>
                <a:cubicBezTo>
                  <a:pt x="356839" y="353122"/>
                  <a:pt x="516673" y="323385"/>
                  <a:pt x="572429" y="297366"/>
                </a:cubicBezTo>
                <a:cubicBezTo>
                  <a:pt x="628185" y="271347"/>
                  <a:pt x="617034" y="208156"/>
                  <a:pt x="617034" y="185854"/>
                </a:cubicBezTo>
                <a:cubicBezTo>
                  <a:pt x="617034" y="163552"/>
                  <a:pt x="572429" y="163551"/>
                  <a:pt x="572429" y="163551"/>
                </a:cubicBezTo>
                <a:cubicBezTo>
                  <a:pt x="550127" y="152400"/>
                  <a:pt x="512956" y="118946"/>
                  <a:pt x="483219" y="118946"/>
                </a:cubicBezTo>
                <a:cubicBezTo>
                  <a:pt x="453482" y="118946"/>
                  <a:pt x="423745" y="156117"/>
                  <a:pt x="394009" y="163551"/>
                </a:cubicBezTo>
                <a:cubicBezTo>
                  <a:pt x="364273" y="170985"/>
                  <a:pt x="345688" y="178419"/>
                  <a:pt x="304800" y="163551"/>
                </a:cubicBezTo>
                <a:cubicBezTo>
                  <a:pt x="263912" y="148683"/>
                  <a:pt x="185853" y="92926"/>
                  <a:pt x="148682" y="74341"/>
                </a:cubicBezTo>
                <a:cubicBezTo>
                  <a:pt x="111511" y="55756"/>
                  <a:pt x="59472" y="0"/>
                  <a:pt x="37170" y="29737"/>
                </a:cubicBezTo>
                <a:close/>
              </a:path>
            </a:pathLst>
          </a:cu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7"/>
          <p:cNvGrpSpPr/>
          <p:nvPr/>
        </p:nvGrpSpPr>
        <p:grpSpPr>
          <a:xfrm>
            <a:off x="304800" y="457200"/>
            <a:ext cx="6934200" cy="5867400"/>
            <a:chOff x="304800" y="-1"/>
            <a:chExt cx="6934200" cy="59436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-1"/>
              <a:ext cx="5181600" cy="3817017"/>
            </a:xfrm>
            <a:prstGeom prst="rect">
              <a:avLst/>
            </a:prstGeom>
            <a:noFill/>
            <a:ln w="34925" cmpd="thickThin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52600" y="3886200"/>
              <a:ext cx="5486400" cy="2057400"/>
            </a:xfrm>
            <a:prstGeom prst="rect">
              <a:avLst/>
            </a:prstGeom>
            <a:noFill/>
            <a:ln w="34925" cmpd="thickThin">
              <a:solidFill>
                <a:schemeClr val="tx1"/>
              </a:solidFill>
              <a:prstDash val="sysDash"/>
              <a:miter lim="800000"/>
              <a:headEnd/>
              <a:tailEnd/>
            </a:ln>
            <a:effectLst/>
          </p:spPr>
        </p:pic>
        <p:sp>
          <p:nvSpPr>
            <p:cNvPr id="11" name="Freeform 10"/>
            <p:cNvSpPr/>
            <p:nvPr/>
          </p:nvSpPr>
          <p:spPr>
            <a:xfrm>
              <a:off x="3033132" y="2364059"/>
              <a:ext cx="1668965" cy="2958790"/>
            </a:xfrm>
            <a:custGeom>
              <a:avLst/>
              <a:gdLst>
                <a:gd name="connsiteX0" fmla="*/ 0 w 1668965"/>
                <a:gd name="connsiteY0" fmla="*/ 0 h 2958790"/>
                <a:gd name="connsiteX1" fmla="*/ 1405053 w 1668965"/>
                <a:gd name="connsiteY1" fmla="*/ 2497873 h 2958790"/>
                <a:gd name="connsiteX2" fmla="*/ 1583473 w 1668965"/>
                <a:gd name="connsiteY2" fmla="*/ 2765502 h 295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8965" h="2958790">
                  <a:moveTo>
                    <a:pt x="0" y="0"/>
                  </a:moveTo>
                  <a:lnTo>
                    <a:pt x="1405053" y="2497873"/>
                  </a:lnTo>
                  <a:cubicBezTo>
                    <a:pt x="1668965" y="2958790"/>
                    <a:pt x="1626219" y="2862146"/>
                    <a:pt x="1583473" y="2765502"/>
                  </a:cubicBezTo>
                </a:path>
              </a:pathLst>
            </a:custGeom>
            <a:ln w="34925" cmpd="thickThin">
              <a:prstDash val="sysDash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590800" y="1918010"/>
              <a:ext cx="691376" cy="327102"/>
            </a:xfrm>
            <a:custGeom>
              <a:avLst/>
              <a:gdLst>
                <a:gd name="connsiteX0" fmla="*/ 107795 w 691376"/>
                <a:gd name="connsiteY0" fmla="*/ 0 h 327102"/>
                <a:gd name="connsiteX1" fmla="*/ 40888 w 691376"/>
                <a:gd name="connsiteY1" fmla="*/ 200722 h 327102"/>
                <a:gd name="connsiteX2" fmla="*/ 353122 w 691376"/>
                <a:gd name="connsiteY2" fmla="*/ 312234 h 327102"/>
                <a:gd name="connsiteX3" fmla="*/ 643054 w 691376"/>
                <a:gd name="connsiteY3" fmla="*/ 289931 h 327102"/>
                <a:gd name="connsiteX4" fmla="*/ 643054 w 691376"/>
                <a:gd name="connsiteY4" fmla="*/ 178419 h 327102"/>
                <a:gd name="connsiteX5" fmla="*/ 531541 w 691376"/>
                <a:gd name="connsiteY5" fmla="*/ 111512 h 327102"/>
                <a:gd name="connsiteX6" fmla="*/ 286215 w 691376"/>
                <a:gd name="connsiteY6" fmla="*/ 133814 h 327102"/>
                <a:gd name="connsiteX7" fmla="*/ 241610 w 691376"/>
                <a:gd name="connsiteY7" fmla="*/ 89210 h 327102"/>
                <a:gd name="connsiteX8" fmla="*/ 241610 w 691376"/>
                <a:gd name="connsiteY8" fmla="*/ 89210 h 327102"/>
                <a:gd name="connsiteX9" fmla="*/ 241610 w 691376"/>
                <a:gd name="connsiteY9" fmla="*/ 89210 h 32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1376" h="327102">
                  <a:moveTo>
                    <a:pt x="107795" y="0"/>
                  </a:moveTo>
                  <a:cubicBezTo>
                    <a:pt x="53897" y="74341"/>
                    <a:pt x="0" y="148683"/>
                    <a:pt x="40888" y="200722"/>
                  </a:cubicBezTo>
                  <a:cubicBezTo>
                    <a:pt x="81776" y="252761"/>
                    <a:pt x="252761" y="297366"/>
                    <a:pt x="353122" y="312234"/>
                  </a:cubicBezTo>
                  <a:cubicBezTo>
                    <a:pt x="453483" y="327102"/>
                    <a:pt x="594732" y="312234"/>
                    <a:pt x="643054" y="289931"/>
                  </a:cubicBezTo>
                  <a:cubicBezTo>
                    <a:pt x="691376" y="267629"/>
                    <a:pt x="661640" y="208156"/>
                    <a:pt x="643054" y="178419"/>
                  </a:cubicBezTo>
                  <a:cubicBezTo>
                    <a:pt x="624469" y="148683"/>
                    <a:pt x="591014" y="118946"/>
                    <a:pt x="531541" y="111512"/>
                  </a:cubicBezTo>
                  <a:cubicBezTo>
                    <a:pt x="472068" y="104078"/>
                    <a:pt x="334537" y="137531"/>
                    <a:pt x="286215" y="133814"/>
                  </a:cubicBezTo>
                  <a:cubicBezTo>
                    <a:pt x="237893" y="130097"/>
                    <a:pt x="241610" y="89210"/>
                    <a:pt x="241610" y="89210"/>
                  </a:cubicBezTo>
                  <a:lnTo>
                    <a:pt x="241610" y="89210"/>
                  </a:lnTo>
                  <a:lnTo>
                    <a:pt x="241610" y="89210"/>
                  </a:lnTo>
                </a:path>
              </a:pathLst>
            </a:custGeom>
            <a:ln w="34925" cmpd="thickThin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743200" y="1895707"/>
              <a:ext cx="89210" cy="111513"/>
            </a:xfrm>
            <a:custGeom>
              <a:avLst/>
              <a:gdLst>
                <a:gd name="connsiteX0" fmla="*/ 0 w 89210"/>
                <a:gd name="connsiteY0" fmla="*/ 0 h 111513"/>
                <a:gd name="connsiteX1" fmla="*/ 89210 w 89210"/>
                <a:gd name="connsiteY1" fmla="*/ 111513 h 111513"/>
                <a:gd name="connsiteX2" fmla="*/ 89210 w 89210"/>
                <a:gd name="connsiteY2" fmla="*/ 111513 h 11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210" h="111513">
                  <a:moveTo>
                    <a:pt x="0" y="0"/>
                  </a:moveTo>
                  <a:lnTo>
                    <a:pt x="89210" y="111513"/>
                  </a:lnTo>
                  <a:lnTo>
                    <a:pt x="89210" y="111513"/>
                  </a:lnTo>
                </a:path>
              </a:pathLst>
            </a:custGeom>
            <a:ln w="34925" cmpd="thickThin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343400" y="5486400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Alohungari</a:t>
            </a:r>
            <a:r>
              <a:rPr lang="en-US" dirty="0" smtClean="0"/>
              <a:t>       </a:t>
            </a:r>
            <a:r>
              <a:rPr lang="en-US" dirty="0" err="1" smtClean="0"/>
              <a:t>Sabi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4876800"/>
            <a:ext cx="80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Senegal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24400" y="5791200"/>
            <a:ext cx="762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 flipV="1">
            <a:off x="5714999" y="5638799"/>
            <a:ext cx="4571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6477000"/>
            <a:ext cx="10524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Figure 2: showing the eastern region of the Gambia and the region in Senegal where gold is mining</a:t>
            </a:r>
            <a:endParaRPr lang="en-ZA" dirty="0"/>
          </a:p>
        </p:txBody>
      </p:sp>
      <p:sp>
        <p:nvSpPr>
          <p:cNvPr id="18" name="Freeform 17"/>
          <p:cNvSpPr/>
          <p:nvPr/>
        </p:nvSpPr>
        <p:spPr>
          <a:xfrm>
            <a:off x="3034145" y="2089727"/>
            <a:ext cx="907473" cy="588819"/>
          </a:xfrm>
          <a:custGeom>
            <a:avLst/>
            <a:gdLst>
              <a:gd name="connsiteX0" fmla="*/ 0 w 907473"/>
              <a:gd name="connsiteY0" fmla="*/ 320964 h 588819"/>
              <a:gd name="connsiteX1" fmla="*/ 124691 w 907473"/>
              <a:gd name="connsiteY1" fmla="*/ 127000 h 588819"/>
              <a:gd name="connsiteX2" fmla="*/ 290946 w 907473"/>
              <a:gd name="connsiteY2" fmla="*/ 71582 h 588819"/>
              <a:gd name="connsiteX3" fmla="*/ 401782 w 907473"/>
              <a:gd name="connsiteY3" fmla="*/ 43873 h 588819"/>
              <a:gd name="connsiteX4" fmla="*/ 734291 w 907473"/>
              <a:gd name="connsiteY4" fmla="*/ 43873 h 588819"/>
              <a:gd name="connsiteX5" fmla="*/ 900546 w 907473"/>
              <a:gd name="connsiteY5" fmla="*/ 307109 h 588819"/>
              <a:gd name="connsiteX6" fmla="*/ 692728 w 907473"/>
              <a:gd name="connsiteY6" fmla="*/ 542637 h 588819"/>
              <a:gd name="connsiteX7" fmla="*/ 484910 w 907473"/>
              <a:gd name="connsiteY7" fmla="*/ 584200 h 588819"/>
              <a:gd name="connsiteX8" fmla="*/ 235528 w 907473"/>
              <a:gd name="connsiteY8" fmla="*/ 528782 h 588819"/>
              <a:gd name="connsiteX9" fmla="*/ 235528 w 907473"/>
              <a:gd name="connsiteY9" fmla="*/ 528782 h 588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7473" h="588819">
                <a:moveTo>
                  <a:pt x="0" y="320964"/>
                </a:moveTo>
                <a:cubicBezTo>
                  <a:pt x="38100" y="244764"/>
                  <a:pt x="76200" y="168564"/>
                  <a:pt x="124691" y="127000"/>
                </a:cubicBezTo>
                <a:cubicBezTo>
                  <a:pt x="173182" y="85436"/>
                  <a:pt x="244764" y="85436"/>
                  <a:pt x="290946" y="71582"/>
                </a:cubicBezTo>
                <a:cubicBezTo>
                  <a:pt x="337128" y="57728"/>
                  <a:pt x="327891" y="48491"/>
                  <a:pt x="401782" y="43873"/>
                </a:cubicBezTo>
                <a:cubicBezTo>
                  <a:pt x="475673" y="39255"/>
                  <a:pt x="651164" y="0"/>
                  <a:pt x="734291" y="43873"/>
                </a:cubicBezTo>
                <a:cubicBezTo>
                  <a:pt x="817418" y="87746"/>
                  <a:pt x="907473" y="223982"/>
                  <a:pt x="900546" y="307109"/>
                </a:cubicBezTo>
                <a:cubicBezTo>
                  <a:pt x="893619" y="390236"/>
                  <a:pt x="762001" y="496455"/>
                  <a:pt x="692728" y="542637"/>
                </a:cubicBezTo>
                <a:cubicBezTo>
                  <a:pt x="623455" y="588819"/>
                  <a:pt x="561110" y="586509"/>
                  <a:pt x="484910" y="584200"/>
                </a:cubicBezTo>
                <a:cubicBezTo>
                  <a:pt x="408710" y="581891"/>
                  <a:pt x="235528" y="528782"/>
                  <a:pt x="235528" y="528782"/>
                </a:cubicBezTo>
                <a:lnTo>
                  <a:pt x="235528" y="528782"/>
                </a:lnTo>
              </a:path>
            </a:pathLst>
          </a:custGeom>
          <a:ln w="349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Miners using mercury 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Amalgam heated with torch</a:t>
            </a:r>
            <a:endParaRPr lang="en-ZA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ZA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amalgam</a:t>
            </a:r>
            <a:endParaRPr lang="en-ZA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790825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914400" y="2790825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219200" y="6096000"/>
            <a:ext cx="760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Figure 3:Photo showing how amalgam is made, taken from www.blacksmithinstitute.org</a:t>
            </a:r>
            <a:endParaRPr lang="en-Z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Renewed interest and Prospect for gold</a:t>
            </a:r>
            <a:br>
              <a:rPr lang="en-US" dirty="0" smtClean="0"/>
            </a:br>
            <a:r>
              <a:rPr lang="en-US" dirty="0" smtClean="0"/>
              <a:t>in The Gambia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ZA" dirty="0" smtClean="0"/>
          </a:p>
          <a:p>
            <a:r>
              <a:rPr lang="en-ZA" dirty="0" smtClean="0"/>
              <a:t>Increase interest in gold prospecting </a:t>
            </a:r>
          </a:p>
          <a:p>
            <a:endParaRPr lang="en-ZA" dirty="0" smtClean="0"/>
          </a:p>
          <a:p>
            <a:r>
              <a:rPr lang="en-ZA" dirty="0" smtClean="0"/>
              <a:t>Government desire to explore its natural resource</a:t>
            </a:r>
          </a:p>
          <a:p>
            <a:pPr>
              <a:buNone/>
            </a:pPr>
            <a:endParaRPr lang="en-ZA" dirty="0" smtClean="0"/>
          </a:p>
          <a:p>
            <a:r>
              <a:rPr lang="en-ZA" dirty="0" smtClean="0"/>
              <a:t>The </a:t>
            </a:r>
            <a:r>
              <a:rPr lang="en-ZA" dirty="0" err="1" smtClean="0"/>
              <a:t>Sabi</a:t>
            </a:r>
            <a:r>
              <a:rPr lang="en-ZA" dirty="0" smtClean="0"/>
              <a:t>  </a:t>
            </a:r>
            <a:r>
              <a:rPr lang="en-ZA" dirty="0" err="1" smtClean="0"/>
              <a:t>Alohungari</a:t>
            </a:r>
            <a:r>
              <a:rPr lang="en-ZA" dirty="0" smtClean="0"/>
              <a:t> and </a:t>
            </a:r>
            <a:r>
              <a:rPr lang="en-ZA" dirty="0" err="1" smtClean="0"/>
              <a:t>Sudowol</a:t>
            </a:r>
            <a:r>
              <a:rPr lang="en-ZA" dirty="0" smtClean="0"/>
              <a:t> anomalies 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possibility of mercury been use in The Gambia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ZA" dirty="0" smtClean="0"/>
          </a:p>
          <a:p>
            <a:r>
              <a:rPr lang="en-ZA" dirty="0" smtClean="0"/>
              <a:t>Illegal miners borrowing the technology from across the border</a:t>
            </a:r>
          </a:p>
          <a:p>
            <a:r>
              <a:rPr lang="en-ZA" dirty="0" smtClean="0"/>
              <a:t>Cross border trade in gold and mercury</a:t>
            </a:r>
          </a:p>
          <a:p>
            <a:endParaRPr lang="en-ZA" dirty="0" smtClean="0"/>
          </a:p>
          <a:p>
            <a:r>
              <a:rPr lang="en-ZA" dirty="0" smtClean="0"/>
              <a:t>The opening of organise mining could lead to the use of </a:t>
            </a:r>
            <a:r>
              <a:rPr lang="en-ZA" smtClean="0"/>
              <a:t>mercury </a:t>
            </a:r>
            <a:endParaRPr lang="en-ZA" dirty="0" smtClean="0"/>
          </a:p>
          <a:p>
            <a:endParaRPr lang="en-ZA" dirty="0" smtClean="0"/>
          </a:p>
          <a:p>
            <a:pPr>
              <a:buNone/>
            </a:pPr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682</TotalTime>
  <Words>326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ASGM MULTI-STAKEHOLDER REGIONAL WORKSHOP, LAGOS NIGERIA 8-10 JUNE 2011</vt:lpstr>
      <vt:lpstr>Introduction</vt:lpstr>
      <vt:lpstr>Gold in the Eastern Region  </vt:lpstr>
      <vt:lpstr>Gold in the Eastern Region- Gambia</vt:lpstr>
      <vt:lpstr>The practice of using mercury close to the Gambian border</vt:lpstr>
      <vt:lpstr>Slide 6</vt:lpstr>
      <vt:lpstr>Miners using mercury </vt:lpstr>
      <vt:lpstr>Renewed interest and Prospect for gold in The Gambia</vt:lpstr>
      <vt:lpstr>The possibility of mercury been use in The Gambia</vt:lpstr>
      <vt:lpstr>Our concern on the use of mercury for gold mining and conclusion</vt:lpstr>
      <vt:lpstr> 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Geology</dc:creator>
  <cp:lastModifiedBy>uaer</cp:lastModifiedBy>
  <cp:revision>72</cp:revision>
  <dcterms:created xsi:type="dcterms:W3CDTF">2011-05-27T11:34:34Z</dcterms:created>
  <dcterms:modified xsi:type="dcterms:W3CDTF">2011-06-08T12:43:08Z</dcterms:modified>
</cp:coreProperties>
</file>