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28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FF7394-3614-47D3-B82B-4C5F67B309EC}" type="datetimeFigureOut">
              <a:rPr lang="en-CA" smtClean="0"/>
              <a:t>09/12/2010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898F71-2780-401E-8461-85AFB8EB57B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57984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B8F325-ACCD-4F26-8AB3-B8AF0447DEB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C3565D3-A876-454F-B037-ABAA7706AD39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713D9F-BC84-44DC-A85B-48ED7D2C4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52B1DB8-BBC9-4071-9CBA-DC5337271FDD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1BB48174-B7B9-4BAB-AC43-857168958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D1F2605-194C-4984-93AC-891DE6B4479B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AA6AAB03-42F8-4E20-A184-C17F518D8A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E839179-AAFF-4C5C-B097-9885F5A16E38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B41C7C5E-6B32-4CF3-B093-B86EDDFC39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E510D510-66C5-48B8-AD5E-648C7F3DA922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B48F0F1-440A-446E-B24C-D7EFA7780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F5C823F4-9D0A-4D4E-A2E5-B36C7241FE56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D6BA84C-D293-4298-A7C1-2FE027BEE9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38DDBDF-A513-4F57-9A87-C1A34F4E8AC8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79C6F378-A9EE-4A1D-B158-90CB74FF7A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91B7F7E-E250-4F67-898E-90D4DAA1C29C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59C27801-CDC2-4152-9804-CEF16E3DE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92C874FA-A74D-4BE4-BC01-389D5B7869D8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8180FC54-6292-426B-8C68-3E501F638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AB370D4-B84F-46FC-B778-C426E96C2511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2867A545-2C81-4E60-A994-9727B508FF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66D13247-2B5B-4067-BAB2-0C8C9317FC48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pPr>
              <a:defRPr/>
            </a:pPr>
            <a:fld id="{DC8E035F-BAA6-4355-804C-F70ED6F02B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A3BF37-C334-41B9-8AB9-AE60ED244A66}" type="datetimeFigureOut">
              <a:rPr lang="en-US"/>
              <a:pPr>
                <a:defRPr/>
              </a:pPr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1A5B10-E639-4273-86E3-88E2962C3A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8" y="130622"/>
            <a:ext cx="9129192" cy="706090"/>
          </a:xfrm>
        </p:spPr>
        <p:txBody>
          <a:bodyPr/>
          <a:lstStyle/>
          <a:p>
            <a:r>
              <a:rPr lang="en-CA" dirty="0" smtClean="0"/>
              <a:t>Cash Flow Model (70% model)</a:t>
            </a:r>
            <a:endParaRPr lang="en-CA" dirty="0"/>
          </a:p>
        </p:txBody>
      </p:sp>
      <p:sp>
        <p:nvSpPr>
          <p:cNvPr id="5" name="Down Arrow Callout 4"/>
          <p:cNvSpPr/>
          <p:nvPr/>
        </p:nvSpPr>
        <p:spPr bwMode="auto">
          <a:xfrm>
            <a:off x="2339752" y="1700808"/>
            <a:ext cx="1296144" cy="1008112"/>
          </a:xfrm>
          <a:prstGeom prst="downArrowCallout">
            <a:avLst/>
          </a:prstGeom>
          <a:solidFill>
            <a:srgbClr val="B2DE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Loan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$175,000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339752" y="2852935"/>
            <a:ext cx="5138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5 Field Gold Shop </a:t>
            </a:r>
            <a:r>
              <a:rPr lang="en-CA" dirty="0">
                <a:solidFill>
                  <a:prstClr val="black"/>
                </a:solidFill>
                <a:latin typeface="Arial" charset="0"/>
              </a:rPr>
              <a:t>1 kg Gold/week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(profit = $7000-costs/week ea.)</a:t>
            </a:r>
            <a:endParaRPr lang="en-CA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76256" y="3861048"/>
            <a:ext cx="1691680" cy="28623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Costs: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Food,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Shelter,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Transport,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Equipment,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Fuel,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Purification,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Security,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Staff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4377878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100 Site Bosses </a:t>
            </a:r>
            <a:r>
              <a:rPr lang="en-CA" dirty="0">
                <a:solidFill>
                  <a:prstClr val="black"/>
                </a:solidFill>
                <a:latin typeface="Arial" charset="0"/>
              </a:rPr>
              <a:t>50g Gold/week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(profit  $700-costs/week)</a:t>
            </a:r>
            <a:endParaRPr lang="en-CA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5973087"/>
            <a:ext cx="30444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1000 Miners </a:t>
            </a:r>
            <a:r>
              <a:rPr lang="en-CA" dirty="0">
                <a:solidFill>
                  <a:prstClr val="black"/>
                </a:solidFill>
                <a:latin typeface="Arial" charset="0"/>
              </a:rPr>
              <a:t>5 g Gold/week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(profit $70-costs/week)</a:t>
            </a:r>
            <a:endParaRPr lang="en-CA" b="1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6" name="Left Arrow 15"/>
          <p:cNvSpPr/>
          <p:nvPr/>
        </p:nvSpPr>
        <p:spPr bwMode="auto">
          <a:xfrm>
            <a:off x="5940152" y="764704"/>
            <a:ext cx="1368152" cy="792088"/>
          </a:xfrm>
          <a:prstGeom prst="leftArrow">
            <a:avLst/>
          </a:prstGeom>
          <a:solidFill>
            <a:srgbClr val="B2DE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$200,000</a:t>
            </a:r>
          </a:p>
        </p:txBody>
      </p:sp>
      <p:sp>
        <p:nvSpPr>
          <p:cNvPr id="17" name="Right Arrow 16"/>
          <p:cNvSpPr/>
          <p:nvPr/>
        </p:nvSpPr>
        <p:spPr bwMode="auto">
          <a:xfrm>
            <a:off x="6012160" y="1412776"/>
            <a:ext cx="1512168" cy="792088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5 kg Gold</a:t>
            </a:r>
          </a:p>
        </p:txBody>
      </p:sp>
      <p:sp>
        <p:nvSpPr>
          <p:cNvPr id="18" name="Down Arrow Callout 17"/>
          <p:cNvSpPr/>
          <p:nvPr/>
        </p:nvSpPr>
        <p:spPr bwMode="auto">
          <a:xfrm>
            <a:off x="2411760" y="3645024"/>
            <a:ext cx="1224136" cy="648072"/>
          </a:xfrm>
          <a:prstGeom prst="downArrowCallout">
            <a:avLst/>
          </a:prstGeom>
          <a:solidFill>
            <a:srgbClr val="B2DE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$140,000</a:t>
            </a:r>
          </a:p>
        </p:txBody>
      </p:sp>
      <p:sp>
        <p:nvSpPr>
          <p:cNvPr id="19" name="Up Arrow Callout 18"/>
          <p:cNvSpPr/>
          <p:nvPr/>
        </p:nvSpPr>
        <p:spPr bwMode="auto">
          <a:xfrm>
            <a:off x="3707904" y="3429000"/>
            <a:ext cx="1296144" cy="648072"/>
          </a:xfrm>
          <a:prstGeom prst="upArrowCallou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5 kg Gold</a:t>
            </a:r>
          </a:p>
        </p:txBody>
      </p:sp>
      <p:sp>
        <p:nvSpPr>
          <p:cNvPr id="20" name="Down Arrow Callout 19"/>
          <p:cNvSpPr/>
          <p:nvPr/>
        </p:nvSpPr>
        <p:spPr bwMode="auto">
          <a:xfrm>
            <a:off x="2483768" y="5229200"/>
            <a:ext cx="1224136" cy="648072"/>
          </a:xfrm>
          <a:prstGeom prst="downArrowCallout">
            <a:avLst/>
          </a:prstGeom>
          <a:solidFill>
            <a:srgbClr val="B2DE8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$70,000</a:t>
            </a:r>
          </a:p>
        </p:txBody>
      </p:sp>
      <p:sp>
        <p:nvSpPr>
          <p:cNvPr id="21" name="Up Arrow Callout 20"/>
          <p:cNvSpPr/>
          <p:nvPr/>
        </p:nvSpPr>
        <p:spPr bwMode="auto">
          <a:xfrm>
            <a:off x="3779912" y="5013176"/>
            <a:ext cx="1296144" cy="648072"/>
          </a:xfrm>
          <a:prstGeom prst="upArrowCallou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5 kg Gold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>
          <a:xfrm>
            <a:off x="0" y="1844823"/>
            <a:ext cx="2386608" cy="1584177"/>
          </a:xfrm>
        </p:spPr>
        <p:txBody>
          <a:bodyPr/>
          <a:lstStyle/>
          <a:p>
            <a:r>
              <a:rPr lang="en-CA" dirty="0" smtClean="0"/>
              <a:t>Site boss gets 70% of LME</a:t>
            </a:r>
            <a:endParaRPr lang="en-CA" dirty="0"/>
          </a:p>
        </p:txBody>
      </p:sp>
      <p:sp>
        <p:nvSpPr>
          <p:cNvPr id="23" name="TextBox 22"/>
          <p:cNvSpPr txBox="1"/>
          <p:nvPr/>
        </p:nvSpPr>
        <p:spPr>
          <a:xfrm>
            <a:off x="2339752" y="908720"/>
            <a:ext cx="4248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1 Financier </a:t>
            </a:r>
            <a:r>
              <a:rPr lang="en-CA" dirty="0">
                <a:solidFill>
                  <a:prstClr val="black"/>
                </a:solidFill>
                <a:latin typeface="Arial" charset="0"/>
              </a:rPr>
              <a:t>5 kg Gold/week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(profit = 25,000-costs/week)</a:t>
            </a:r>
          </a:p>
        </p:txBody>
      </p:sp>
      <p:sp>
        <p:nvSpPr>
          <p:cNvPr id="24" name="Up Arrow Callout 23"/>
          <p:cNvSpPr/>
          <p:nvPr/>
        </p:nvSpPr>
        <p:spPr bwMode="auto">
          <a:xfrm>
            <a:off x="3707904" y="1700808"/>
            <a:ext cx="1296144" cy="648072"/>
          </a:xfrm>
          <a:prstGeom prst="upArrowCallou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5 kg Gold</a:t>
            </a:r>
          </a:p>
        </p:txBody>
      </p:sp>
      <p:cxnSp>
        <p:nvCxnSpPr>
          <p:cNvPr id="27" name="Curved Connector 26"/>
          <p:cNvCxnSpPr>
            <a:stCxn id="22" idx="2"/>
            <a:endCxn id="9" idx="1"/>
          </p:cNvCxnSpPr>
          <p:nvPr/>
        </p:nvCxnSpPr>
        <p:spPr bwMode="auto">
          <a:xfrm rot="16200000" flipH="1">
            <a:off x="1166510" y="3455794"/>
            <a:ext cx="1272044" cy="1218456"/>
          </a:xfrm>
          <a:prstGeom prst="curvedConnector2">
            <a:avLst/>
          </a:prstGeom>
          <a:solidFill>
            <a:schemeClr val="accent1"/>
          </a:solidFill>
          <a:ln w="508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TextBox 28"/>
          <p:cNvSpPr txBox="1"/>
          <p:nvPr/>
        </p:nvSpPr>
        <p:spPr>
          <a:xfrm rot="5400000">
            <a:off x="7278688" y="1240884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International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Gold Buyer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04248" y="2492896"/>
            <a:ext cx="169168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b="1" dirty="0">
                <a:solidFill>
                  <a:prstClr val="black"/>
                </a:solidFill>
                <a:latin typeface="Arial" charset="0"/>
              </a:rPr>
              <a:t>Price of Gold: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LME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dirty="0">
                <a:solidFill>
                  <a:prstClr val="black"/>
                </a:solidFill>
                <a:latin typeface="Arial" charset="0"/>
              </a:rPr>
              <a:t>40,000/kg</a:t>
            </a:r>
          </a:p>
        </p:txBody>
      </p:sp>
      <p:sp>
        <p:nvSpPr>
          <p:cNvPr id="47" name="Freeform 46"/>
          <p:cNvSpPr/>
          <p:nvPr/>
        </p:nvSpPr>
        <p:spPr bwMode="auto">
          <a:xfrm>
            <a:off x="1074444" y="4869160"/>
            <a:ext cx="1290384" cy="1467762"/>
          </a:xfrm>
          <a:custGeom>
            <a:avLst/>
            <a:gdLst>
              <a:gd name="connsiteX0" fmla="*/ 515007 w 1019504"/>
              <a:gd name="connsiteY0" fmla="*/ 0 h 1526627"/>
              <a:gd name="connsiteX1" fmla="*/ 89338 w 1019504"/>
              <a:gd name="connsiteY1" fmla="*/ 236483 h 1526627"/>
              <a:gd name="connsiteX2" fmla="*/ 10510 w 1019504"/>
              <a:gd name="connsiteY2" fmla="*/ 567559 h 1526627"/>
              <a:gd name="connsiteX3" fmla="*/ 152400 w 1019504"/>
              <a:gd name="connsiteY3" fmla="*/ 1371600 h 1526627"/>
              <a:gd name="connsiteX4" fmla="*/ 814552 w 1019504"/>
              <a:gd name="connsiteY4" fmla="*/ 1497724 h 1526627"/>
              <a:gd name="connsiteX5" fmla="*/ 1019504 w 1019504"/>
              <a:gd name="connsiteY5" fmla="*/ 1466193 h 1526627"/>
              <a:gd name="connsiteX0" fmla="*/ 806714 w 1311211"/>
              <a:gd name="connsiteY0" fmla="*/ 0 h 1525326"/>
              <a:gd name="connsiteX1" fmla="*/ 381045 w 1311211"/>
              <a:gd name="connsiteY1" fmla="*/ 236483 h 1525326"/>
              <a:gd name="connsiteX2" fmla="*/ 302217 w 1311211"/>
              <a:gd name="connsiteY2" fmla="*/ 567559 h 1525326"/>
              <a:gd name="connsiteX3" fmla="*/ 134007 w 1311211"/>
              <a:gd name="connsiteY3" fmla="*/ 1300579 h 1525326"/>
              <a:gd name="connsiteX4" fmla="*/ 1106259 w 1311211"/>
              <a:gd name="connsiteY4" fmla="*/ 1497724 h 1525326"/>
              <a:gd name="connsiteX5" fmla="*/ 1311211 w 1311211"/>
              <a:gd name="connsiteY5" fmla="*/ 1466193 h 1525326"/>
              <a:gd name="connsiteX0" fmla="*/ 846750 w 1351247"/>
              <a:gd name="connsiteY0" fmla="*/ 0 h 1525326"/>
              <a:gd name="connsiteX1" fmla="*/ 421081 w 1351247"/>
              <a:gd name="connsiteY1" fmla="*/ 236483 h 1525326"/>
              <a:gd name="connsiteX2" fmla="*/ 102036 w 1351247"/>
              <a:gd name="connsiteY2" fmla="*/ 580499 h 1525326"/>
              <a:gd name="connsiteX3" fmla="*/ 174043 w 1351247"/>
              <a:gd name="connsiteY3" fmla="*/ 1300579 h 1525326"/>
              <a:gd name="connsiteX4" fmla="*/ 1146295 w 1351247"/>
              <a:gd name="connsiteY4" fmla="*/ 1497724 h 1525326"/>
              <a:gd name="connsiteX5" fmla="*/ 1351247 w 1351247"/>
              <a:gd name="connsiteY5" fmla="*/ 1466193 h 1525326"/>
              <a:gd name="connsiteX0" fmla="*/ 1182156 w 1351247"/>
              <a:gd name="connsiteY0" fmla="*/ 0 h 1448883"/>
              <a:gd name="connsiteX1" fmla="*/ 421081 w 1351247"/>
              <a:gd name="connsiteY1" fmla="*/ 160040 h 1448883"/>
              <a:gd name="connsiteX2" fmla="*/ 102036 w 1351247"/>
              <a:gd name="connsiteY2" fmla="*/ 504056 h 1448883"/>
              <a:gd name="connsiteX3" fmla="*/ 174043 w 1351247"/>
              <a:gd name="connsiteY3" fmla="*/ 1224136 h 1448883"/>
              <a:gd name="connsiteX4" fmla="*/ 1146295 w 1351247"/>
              <a:gd name="connsiteY4" fmla="*/ 1421281 h 1448883"/>
              <a:gd name="connsiteX5" fmla="*/ 1351247 w 1351247"/>
              <a:gd name="connsiteY5" fmla="*/ 1389750 h 1448883"/>
              <a:gd name="connsiteX0" fmla="*/ 1121293 w 1290384"/>
              <a:gd name="connsiteY0" fmla="*/ 0 h 1413398"/>
              <a:gd name="connsiteX1" fmla="*/ 360218 w 1290384"/>
              <a:gd name="connsiteY1" fmla="*/ 160040 h 1413398"/>
              <a:gd name="connsiteX2" fmla="*/ 41173 w 1290384"/>
              <a:gd name="connsiteY2" fmla="*/ 504056 h 1413398"/>
              <a:gd name="connsiteX3" fmla="*/ 113180 w 1290384"/>
              <a:gd name="connsiteY3" fmla="*/ 1224136 h 1413398"/>
              <a:gd name="connsiteX4" fmla="*/ 545229 w 1290384"/>
              <a:gd name="connsiteY4" fmla="*/ 1368152 h 1413398"/>
              <a:gd name="connsiteX5" fmla="*/ 1290384 w 1290384"/>
              <a:gd name="connsiteY5" fmla="*/ 1389750 h 1413398"/>
              <a:gd name="connsiteX0" fmla="*/ 1121293 w 1290384"/>
              <a:gd name="connsiteY0" fmla="*/ 0 h 1467762"/>
              <a:gd name="connsiteX1" fmla="*/ 360218 w 1290384"/>
              <a:gd name="connsiteY1" fmla="*/ 160040 h 1467762"/>
              <a:gd name="connsiteX2" fmla="*/ 41173 w 1290384"/>
              <a:gd name="connsiteY2" fmla="*/ 504056 h 1467762"/>
              <a:gd name="connsiteX3" fmla="*/ 113180 w 1290384"/>
              <a:gd name="connsiteY3" fmla="*/ 1224136 h 1467762"/>
              <a:gd name="connsiteX4" fmla="*/ 617236 w 1290384"/>
              <a:gd name="connsiteY4" fmla="*/ 1440160 h 1467762"/>
              <a:gd name="connsiteX5" fmla="*/ 1290384 w 1290384"/>
              <a:gd name="connsiteY5" fmla="*/ 1389750 h 1467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90384" h="1467762">
                <a:moveTo>
                  <a:pt x="1121293" y="0"/>
                </a:moveTo>
                <a:cubicBezTo>
                  <a:pt x="950500" y="70945"/>
                  <a:pt x="540238" y="76031"/>
                  <a:pt x="360218" y="160040"/>
                </a:cubicBezTo>
                <a:cubicBezTo>
                  <a:pt x="180198" y="244049"/>
                  <a:pt x="82346" y="326707"/>
                  <a:pt x="41173" y="504056"/>
                </a:cubicBezTo>
                <a:cubicBezTo>
                  <a:pt x="0" y="681405"/>
                  <a:pt x="17170" y="1068119"/>
                  <a:pt x="113180" y="1224136"/>
                </a:cubicBezTo>
                <a:cubicBezTo>
                  <a:pt x="209191" y="1380153"/>
                  <a:pt x="421035" y="1412558"/>
                  <a:pt x="617236" y="1440160"/>
                </a:cubicBezTo>
                <a:cubicBezTo>
                  <a:pt x="813437" y="1467762"/>
                  <a:pt x="1260166" y="1413398"/>
                  <a:pt x="1290384" y="1389750"/>
                </a:cubicBezTo>
              </a:path>
            </a:pathLst>
          </a:custGeom>
          <a:ln w="38100"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CA" b="1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5503" y="5373216"/>
            <a:ext cx="16401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CA" sz="2400" dirty="0">
                <a:solidFill>
                  <a:prstClr val="black"/>
                </a:solidFill>
                <a:latin typeface="Arial" charset="0"/>
              </a:rPr>
              <a:t>50:50 Split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Application>Microsoft Office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1_Office Theme</vt:lpstr>
      <vt:lpstr>Cash Flow Model (70% model)</vt:lpstr>
    </vt:vector>
  </TitlesOfParts>
  <Company>University of Victoria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Cash Flow Model (70% model)</dc:title>
  <dc:creator>Kevin Telmer</dc:creator>
  <cp:lastModifiedBy>usman</cp:lastModifiedBy>
  <cp:revision>1</cp:revision>
  <dcterms:created xsi:type="dcterms:W3CDTF">2010-12-08T23:39:11Z</dcterms:created>
  <dcterms:modified xsi:type="dcterms:W3CDTF">2010-12-09T01:02:37Z</dcterms:modified>
</cp:coreProperties>
</file>