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12"/>
  </p:notesMasterIdLst>
  <p:handoutMasterIdLst>
    <p:handoutMasterId r:id="rId13"/>
  </p:handoutMasterIdLst>
  <p:sldIdLst>
    <p:sldId id="291" r:id="rId2"/>
    <p:sldId id="295" r:id="rId3"/>
    <p:sldId id="303" r:id="rId4"/>
    <p:sldId id="299" r:id="rId5"/>
    <p:sldId id="306" r:id="rId6"/>
    <p:sldId id="293" r:id="rId7"/>
    <p:sldId id="305" r:id="rId8"/>
    <p:sldId id="302" r:id="rId9"/>
    <p:sldId id="294" r:id="rId10"/>
    <p:sldId id="307" r:id="rId11"/>
  </p:sldIdLst>
  <p:sldSz cx="9144000" cy="6858000" type="screen4x3"/>
  <p:notesSz cx="7315200" cy="9601200"/>
  <p:defaultTextStyle>
    <a:defPPr>
      <a:defRPr lang="en-GB"/>
    </a:defPPr>
    <a:lvl1pPr algn="r" rtl="0" fontAlgn="base">
      <a:spcBef>
        <a:spcPct val="0"/>
      </a:spcBef>
      <a:spcAft>
        <a:spcPct val="0"/>
      </a:spcAft>
      <a:defRPr kern="1200">
        <a:solidFill>
          <a:schemeClr val="tx1"/>
        </a:solidFill>
        <a:latin typeface="Arial" charset="0"/>
        <a:ea typeface="+mn-ea"/>
        <a:cs typeface="Arial" charset="0"/>
      </a:defRPr>
    </a:lvl1pPr>
    <a:lvl2pPr marL="457200" algn="r" rtl="0" fontAlgn="base">
      <a:spcBef>
        <a:spcPct val="0"/>
      </a:spcBef>
      <a:spcAft>
        <a:spcPct val="0"/>
      </a:spcAft>
      <a:defRPr kern="1200">
        <a:solidFill>
          <a:schemeClr val="tx1"/>
        </a:solidFill>
        <a:latin typeface="Arial" charset="0"/>
        <a:ea typeface="+mn-ea"/>
        <a:cs typeface="Arial" charset="0"/>
      </a:defRPr>
    </a:lvl2pPr>
    <a:lvl3pPr marL="914400" algn="r" rtl="0" fontAlgn="base">
      <a:spcBef>
        <a:spcPct val="0"/>
      </a:spcBef>
      <a:spcAft>
        <a:spcPct val="0"/>
      </a:spcAft>
      <a:defRPr kern="1200">
        <a:solidFill>
          <a:schemeClr val="tx1"/>
        </a:solidFill>
        <a:latin typeface="Arial" charset="0"/>
        <a:ea typeface="+mn-ea"/>
        <a:cs typeface="Arial" charset="0"/>
      </a:defRPr>
    </a:lvl3pPr>
    <a:lvl4pPr marL="1371600" algn="r" rtl="0" fontAlgn="base">
      <a:spcBef>
        <a:spcPct val="0"/>
      </a:spcBef>
      <a:spcAft>
        <a:spcPct val="0"/>
      </a:spcAft>
      <a:defRPr kern="1200">
        <a:solidFill>
          <a:schemeClr val="tx1"/>
        </a:solidFill>
        <a:latin typeface="Arial" charset="0"/>
        <a:ea typeface="+mn-ea"/>
        <a:cs typeface="Arial" charset="0"/>
      </a:defRPr>
    </a:lvl4pPr>
    <a:lvl5pPr marL="1828800" algn="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C4"/>
    <a:srgbClr val="3C8FD4"/>
    <a:srgbClr val="078AC5"/>
    <a:srgbClr val="0899DA"/>
    <a:srgbClr val="67C5FF"/>
    <a:srgbClr val="183111"/>
    <a:srgbClr val="45912D"/>
    <a:srgbClr val="66B42D"/>
    <a:srgbClr val="4C1966"/>
    <a:srgbClr val="880E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48" autoAdjust="0"/>
    <p:restoredTop sz="94694" autoAdjust="0"/>
  </p:normalViewPr>
  <p:slideViewPr>
    <p:cSldViewPr>
      <p:cViewPr>
        <p:scale>
          <a:sx n="125" d="100"/>
          <a:sy n="125" d="100"/>
        </p:scale>
        <p:origin x="-1278"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65" d="100"/>
          <a:sy n="65" d="100"/>
        </p:scale>
        <p:origin x="-2904" y="-12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l">
              <a:defRPr sz="1300" smtClean="0"/>
            </a:lvl1pPr>
          </a:lstStyle>
          <a:p>
            <a:pPr>
              <a:defRPr/>
            </a:pPr>
            <a:endParaRPr lang="en-GB" altLang="en-US"/>
          </a:p>
        </p:txBody>
      </p:sp>
      <p:sp>
        <p:nvSpPr>
          <p:cNvPr id="614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smtClean="0"/>
            </a:lvl1pPr>
          </a:lstStyle>
          <a:p>
            <a:pPr>
              <a:defRPr/>
            </a:pPr>
            <a:endParaRPr lang="en-GB" altLang="en-US"/>
          </a:p>
        </p:txBody>
      </p:sp>
      <p:sp>
        <p:nvSpPr>
          <p:cNvPr id="614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l">
              <a:defRPr sz="1300" smtClean="0"/>
            </a:lvl1pPr>
          </a:lstStyle>
          <a:p>
            <a:pPr>
              <a:defRPr/>
            </a:pPr>
            <a:endParaRPr lang="en-GB" altLang="en-US"/>
          </a:p>
        </p:txBody>
      </p:sp>
      <p:sp>
        <p:nvSpPr>
          <p:cNvPr id="614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smtClean="0"/>
            </a:lvl1pPr>
          </a:lstStyle>
          <a:p>
            <a:pPr>
              <a:defRPr/>
            </a:pPr>
            <a:fld id="{D49F575A-A985-438B-9A37-716F72CA97FB}" type="slidenum">
              <a:rPr lang="en-GB" altLang="en-US"/>
              <a:pPr>
                <a:defRPr/>
              </a:pPr>
              <a:t>‹#›</a:t>
            </a:fld>
            <a:endParaRPr lang="en-GB" altLang="en-US"/>
          </a:p>
        </p:txBody>
      </p:sp>
    </p:spTree>
    <p:extLst>
      <p:ext uri="{BB962C8B-B14F-4D97-AF65-F5344CB8AC3E}">
        <p14:creationId xmlns:p14="http://schemas.microsoft.com/office/powerpoint/2010/main" val="476385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l">
              <a:defRPr sz="1300" smtClean="0"/>
            </a:lvl1pPr>
          </a:lstStyle>
          <a:p>
            <a:pPr>
              <a:defRPr/>
            </a:pPr>
            <a:endParaRPr lang="en-GB" altLang="en-US"/>
          </a:p>
        </p:txBody>
      </p:sp>
      <p:sp>
        <p:nvSpPr>
          <p:cNvPr id="4099"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smtClean="0"/>
            </a:lvl1pPr>
          </a:lstStyle>
          <a:p>
            <a:pPr>
              <a:defRPr/>
            </a:pPr>
            <a:endParaRPr lang="en-GB" altLang="en-US"/>
          </a:p>
        </p:txBody>
      </p:sp>
      <p:sp>
        <p:nvSpPr>
          <p:cNvPr id="819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4102"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l">
              <a:defRPr sz="1300" smtClean="0"/>
            </a:lvl1pPr>
          </a:lstStyle>
          <a:p>
            <a:pPr>
              <a:defRPr/>
            </a:pPr>
            <a:endParaRPr lang="en-GB" altLang="en-US"/>
          </a:p>
        </p:txBody>
      </p:sp>
      <p:sp>
        <p:nvSpPr>
          <p:cNvPr id="4103"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smtClean="0"/>
            </a:lvl1pPr>
          </a:lstStyle>
          <a:p>
            <a:pPr>
              <a:defRPr/>
            </a:pPr>
            <a:fld id="{769D8A2F-E3B4-4063-8756-672A03BD01F6}" type="slidenum">
              <a:rPr lang="en-GB" altLang="en-US"/>
              <a:pPr>
                <a:defRPr/>
              </a:pPr>
              <a:t>‹#›</a:t>
            </a:fld>
            <a:endParaRPr lang="en-GB" altLang="en-US"/>
          </a:p>
        </p:txBody>
      </p:sp>
    </p:spTree>
    <p:extLst>
      <p:ext uri="{BB962C8B-B14F-4D97-AF65-F5344CB8AC3E}">
        <p14:creationId xmlns:p14="http://schemas.microsoft.com/office/powerpoint/2010/main" val="1514662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p:spPr>
        <p:txBody>
          <a:bodyPr/>
          <a:lstStyle/>
          <a:p>
            <a:pPr algn="l" eaLnBrk="1" hangingPunct="1"/>
            <a:r>
              <a:rPr lang="en-US" altLang="en-US" smtClean="0"/>
              <a:t>Estimated start date is November or December 2013</a:t>
            </a:r>
          </a:p>
        </p:txBody>
      </p:sp>
    </p:spTree>
    <p:extLst>
      <p:ext uri="{BB962C8B-B14F-4D97-AF65-F5344CB8AC3E}">
        <p14:creationId xmlns:p14="http://schemas.microsoft.com/office/powerpoint/2010/main" val="1117239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p:spPr>
        <p:txBody>
          <a:bodyPr/>
          <a:lstStyle/>
          <a:p>
            <a:pPr algn="l" eaLnBrk="1" hangingPunct="1"/>
            <a:endParaRPr lang="en-US" altLang="en-US" dirty="0" smtClean="0"/>
          </a:p>
        </p:txBody>
      </p:sp>
    </p:spTree>
    <p:extLst>
      <p:ext uri="{BB962C8B-B14F-4D97-AF65-F5344CB8AC3E}">
        <p14:creationId xmlns:p14="http://schemas.microsoft.com/office/powerpoint/2010/main" val="1117239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8</a:t>
            </a:fld>
            <a:endParaRPr lang="en-GB" dirty="0"/>
          </a:p>
        </p:txBody>
      </p:sp>
    </p:spTree>
    <p:extLst>
      <p:ext uri="{BB962C8B-B14F-4D97-AF65-F5344CB8AC3E}">
        <p14:creationId xmlns:p14="http://schemas.microsoft.com/office/powerpoint/2010/main" val="22287947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776864" cy="2160240"/>
          </a:xfrm>
        </p:spPr>
        <p:txBody>
          <a:bodyPr anchor="b"/>
          <a:lstStyle>
            <a:lvl1pPr algn="ctr">
              <a:defRPr sz="4500"/>
            </a:lvl1pPr>
          </a:lstStyle>
          <a:p>
            <a:r>
              <a:rPr lang="en-US" dirty="0" smtClean="0"/>
              <a:t>Click to edit Master title style</a:t>
            </a:r>
            <a:endParaRPr lang="en-US" dirty="0"/>
          </a:p>
        </p:txBody>
      </p:sp>
      <p:sp>
        <p:nvSpPr>
          <p:cNvPr id="3" name="Subtitle 2"/>
          <p:cNvSpPr>
            <a:spLocks noGrp="1"/>
          </p:cNvSpPr>
          <p:nvPr>
            <p:ph type="subTitle" idx="1"/>
          </p:nvPr>
        </p:nvSpPr>
        <p:spPr>
          <a:xfrm>
            <a:off x="683568" y="3501008"/>
            <a:ext cx="7776864" cy="864096"/>
          </a:xfrm>
        </p:spPr>
        <p:txBody>
          <a:bodyPr>
            <a:normAutofit/>
          </a:bodyPr>
          <a:lstStyle>
            <a:lvl1pPr marL="0" indent="0" algn="ctr">
              <a:buNone/>
              <a:defRPr sz="24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29762" y="3356992"/>
            <a:ext cx="4284476" cy="72008"/>
          </a:xfrm>
          <a:prstGeom prst="rect">
            <a:avLst/>
          </a:prstGeom>
          <a:effectLst>
            <a:reflection endPos="0" dist="50800" dir="5400000" sy="-100000" algn="bl" rotWithShape="0"/>
          </a:effectLst>
        </p:spPr>
      </p:pic>
      <p:sp>
        <p:nvSpPr>
          <p:cNvPr id="14" name="Text Placeholder 13"/>
          <p:cNvSpPr>
            <a:spLocks noGrp="1"/>
          </p:cNvSpPr>
          <p:nvPr>
            <p:ph type="body" sz="quarter" idx="10" hasCustomPrompt="1"/>
          </p:nvPr>
        </p:nvSpPr>
        <p:spPr>
          <a:xfrm>
            <a:off x="683568" y="4561284"/>
            <a:ext cx="7775575" cy="1512168"/>
          </a:xfrm>
        </p:spPr>
        <p:txBody>
          <a:bodyPr>
            <a:normAutofit/>
          </a:bodyPr>
          <a:lstStyle>
            <a:lvl1pPr marL="0" marR="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lvl1pPr>
          </a:lstStyle>
          <a:p>
            <a:pPr lvl="0"/>
            <a:r>
              <a:rPr lang="de-AT" dirty="0" smtClean="0"/>
              <a:t>Click to edit Master author style</a:t>
            </a:r>
            <a:endParaRPr lang="en-US" dirty="0"/>
          </a:p>
        </p:txBody>
      </p:sp>
    </p:spTree>
    <p:extLst>
      <p:ext uri="{BB962C8B-B14F-4D97-AF65-F5344CB8AC3E}">
        <p14:creationId xmlns:p14="http://schemas.microsoft.com/office/powerpoint/2010/main" val="4015015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2276872"/>
            <a:ext cx="7903790" cy="3821939"/>
          </a:xfrm>
        </p:spPr>
        <p:txBody>
          <a:bodyPr/>
          <a:lstStyle>
            <a:lvl1pPr>
              <a:defRPr>
                <a:solidFill>
                  <a:srgbClr val="078AC5"/>
                </a:solidFill>
              </a:defRPr>
            </a:lvl1pPr>
            <a:lvl2pPr marL="514350" indent="-182880">
              <a:lnSpc>
                <a:spcPct val="100000"/>
              </a:lnSpc>
              <a:spcBef>
                <a:spcPts val="600"/>
              </a:spcBef>
              <a:buClr>
                <a:schemeClr val="accent1"/>
              </a:buClr>
              <a:buFont typeface="Arial" panose="020B0604020202020204" pitchFamily="34" charset="0"/>
              <a:buChar char="•"/>
              <a:defRPr/>
            </a:lvl2pPr>
            <a:lvl3pPr marL="857250" indent="-182880">
              <a:lnSpc>
                <a:spcPct val="100000"/>
              </a:lnSpc>
              <a:spcBef>
                <a:spcPts val="1200"/>
              </a:spcBef>
              <a:buClr>
                <a:schemeClr val="accent1"/>
              </a:buClr>
              <a:buFont typeface="Arial" panose="020B0604020202020204" pitchFamily="34" charset="0"/>
              <a:buChar char="•"/>
              <a:defRPr/>
            </a:lvl3pPr>
            <a:lvl4pPr marL="1200150" indent="-182880">
              <a:lnSpc>
                <a:spcPct val="100000"/>
              </a:lnSpc>
              <a:spcBef>
                <a:spcPts val="1200"/>
              </a:spcBef>
              <a:buClr>
                <a:schemeClr val="accent1"/>
              </a:buClr>
              <a:buFont typeface="Arial" panose="020B0604020202020204" pitchFamily="34" charset="0"/>
              <a:buChar char="•"/>
              <a:defRPr/>
            </a:lvl4pPr>
            <a:lvl5pPr marL="1543050" indent="-182880">
              <a:lnSpc>
                <a:spcPct val="100000"/>
              </a:lnSpc>
              <a:spcBef>
                <a:spcPts val="1200"/>
              </a:spcBef>
              <a:buClr>
                <a:schemeClr val="accent1"/>
              </a:buClr>
              <a:buFont typeface="Arial" panose="020B0604020202020204"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ounded Rectangle 9"/>
          <p:cNvSpPr/>
          <p:nvPr userDrawn="1"/>
        </p:nvSpPr>
        <p:spPr>
          <a:xfrm>
            <a:off x="8820472" y="6525344"/>
            <a:ext cx="216024" cy="216024"/>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indent="0" algn="ctr" defTabSz="914400" rtl="0" eaLnBrk="1" fontAlgn="base" latinLnBrk="0" hangingPunct="1">
              <a:lnSpc>
                <a:spcPct val="100000"/>
              </a:lnSpc>
              <a:spcBef>
                <a:spcPct val="0"/>
              </a:spcBef>
              <a:spcAft>
                <a:spcPct val="0"/>
              </a:spcAft>
              <a:buClrTx/>
              <a:buSzTx/>
              <a:buFontTx/>
              <a:buNone/>
              <a:tabLst/>
              <a:defRPr/>
            </a:pPr>
            <a:fld id="{BD312A47-7E72-4E7E-93A5-46C5674DBF6C}" type="slidenum">
              <a:rPr lang="en-US" sz="1200" smtClean="0"/>
              <a:pPr marL="0" marR="0" indent="0" algn="ctr" defTabSz="914400" rtl="0" eaLnBrk="1" fontAlgn="base" latinLnBrk="0" hangingPunct="1">
                <a:lnSpc>
                  <a:spcPct val="100000"/>
                </a:lnSpc>
                <a:spcBef>
                  <a:spcPct val="0"/>
                </a:spcBef>
                <a:spcAft>
                  <a:spcPct val="0"/>
                </a:spcAft>
                <a:buClrTx/>
                <a:buSzTx/>
                <a:buFontTx/>
                <a:buNone/>
                <a:tabLst/>
                <a:defRPr/>
              </a:pPr>
              <a:t>‹#›</a:t>
            </a:fld>
            <a:endParaRPr lang="en-US" sz="1200" dirty="0" smtClean="0"/>
          </a:p>
        </p:txBody>
      </p:sp>
    </p:spTree>
    <p:extLst>
      <p:ext uri="{BB962C8B-B14F-4D97-AF65-F5344CB8AC3E}">
        <p14:creationId xmlns:p14="http://schemas.microsoft.com/office/powerpoint/2010/main" val="2648176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386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28 June, 2016</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922838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124744"/>
            <a:ext cx="7903790" cy="109848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2262831"/>
            <a:ext cx="7903790" cy="390247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0"/>
            <a:ext cx="9144000" cy="896112"/>
          </a:xfrm>
          <a:prstGeom prst="rect">
            <a:avLst/>
          </a:prstGeom>
        </p:spPr>
      </p:pic>
      <p:pic>
        <p:nvPicPr>
          <p:cNvPr id="5" name="Picture 4"/>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6381328"/>
            <a:ext cx="9144000" cy="457200"/>
          </a:xfrm>
          <a:prstGeom prst="rect">
            <a:avLst/>
          </a:prstGeom>
        </p:spPr>
      </p:pic>
    </p:spTree>
    <p:extLst>
      <p:ext uri="{BB962C8B-B14F-4D97-AF65-F5344CB8AC3E}">
        <p14:creationId xmlns:p14="http://schemas.microsoft.com/office/powerpoint/2010/main" val="17544250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Lst>
  <p:hf hdr="0" ftr="0" dt="0"/>
  <p:txStyles>
    <p:title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accent1">
              <a:lumMod val="75000"/>
            </a:schemeClr>
          </a:solidFill>
          <a:latin typeface="+mn-lt"/>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switchmed.eu/" TargetMode="External"/><Relationship Id="rId5" Type="http://schemas.openxmlformats.org/officeDocument/2006/relationships/image" Target="../media/image6.png"/><Relationship Id="rId4" Type="http://schemas.openxmlformats.org/officeDocument/2006/relationships/hyperlink" Target="https://devel.upcnet.es/switchm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emf"/><Relationship Id="rId2" Type="http://schemas.openxmlformats.org/officeDocument/2006/relationships/hyperlink" Target="http://www.morseff.com/" TargetMode="Externa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hyperlink" Target="http://www.morseff.co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908720"/>
            <a:ext cx="6336704" cy="2160240"/>
          </a:xfrm>
        </p:spPr>
        <p:txBody>
          <a:bodyPr/>
          <a:lstStyle/>
          <a:p>
            <a:r>
              <a:rPr lang="de-AT" dirty="0" smtClean="0">
                <a:latin typeface="+mn-lt"/>
              </a:rPr>
              <a:t>Collaboration with financial institutions</a:t>
            </a:r>
            <a:endParaRPr lang="en-US" dirty="0">
              <a:latin typeface="+mn-lt"/>
            </a:endParaRPr>
          </a:p>
        </p:txBody>
      </p:sp>
      <p:sp>
        <p:nvSpPr>
          <p:cNvPr id="3" name="Content Placeholder 2"/>
          <p:cNvSpPr>
            <a:spLocks noGrp="1"/>
          </p:cNvSpPr>
          <p:nvPr>
            <p:ph type="subTitle" idx="1"/>
          </p:nvPr>
        </p:nvSpPr>
        <p:spPr>
          <a:xfrm>
            <a:off x="683568" y="3573016"/>
            <a:ext cx="7776864" cy="1728192"/>
          </a:xfrm>
        </p:spPr>
        <p:txBody>
          <a:bodyPr>
            <a:normAutofit fontScale="92500" lnSpcReduction="20000"/>
          </a:bodyPr>
          <a:lstStyle/>
          <a:p>
            <a:r>
              <a:rPr lang="de-AT" sz="2800" b="1" dirty="0" smtClean="0">
                <a:latin typeface="+mn-lt"/>
              </a:rPr>
              <a:t>SwitchMed </a:t>
            </a:r>
            <a:r>
              <a:rPr lang="de-AT" sz="2800" dirty="0"/>
              <a:t>Experience</a:t>
            </a:r>
            <a:endParaRPr lang="de-AT" sz="2800" b="1" dirty="0" smtClean="0">
              <a:latin typeface="+mn-lt"/>
            </a:endParaRPr>
          </a:p>
          <a:p>
            <a:endParaRPr lang="de-AT" b="1" dirty="0"/>
          </a:p>
          <a:p>
            <a:r>
              <a:rPr lang="de-AT" sz="2200" dirty="0" smtClean="0"/>
              <a:t>Carolina Gonzalez</a:t>
            </a:r>
          </a:p>
          <a:p>
            <a:r>
              <a:rPr lang="de-AT" sz="2200" dirty="0" smtClean="0"/>
              <a:t>Industrial Resource Efficiency Division</a:t>
            </a:r>
          </a:p>
          <a:p>
            <a:r>
              <a:rPr lang="de-AT" sz="2200" dirty="0" smtClean="0"/>
              <a:t>Department of Environment</a:t>
            </a:r>
          </a:p>
          <a:p>
            <a:pPr lvl="1"/>
            <a:endParaRPr lang="en-US" dirty="0">
              <a:latin typeface="+mn-lt"/>
            </a:endParaRPr>
          </a:p>
        </p:txBody>
      </p:sp>
      <p:pic>
        <p:nvPicPr>
          <p:cNvPr id="4" name="Imat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5840" y="5247316"/>
            <a:ext cx="4117872" cy="1039129"/>
          </a:xfrm>
          <a:prstGeom prst="rect">
            <a:avLst/>
          </a:prstGeom>
        </p:spPr>
      </p:pic>
    </p:spTree>
    <p:extLst>
      <p:ext uri="{BB962C8B-B14F-4D97-AF65-F5344CB8AC3E}">
        <p14:creationId xmlns:p14="http://schemas.microsoft.com/office/powerpoint/2010/main" val="788982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08720"/>
            <a:ext cx="7903790" cy="720080"/>
          </a:xfrm>
        </p:spPr>
        <p:txBody>
          <a:bodyPr>
            <a:normAutofit/>
          </a:bodyPr>
          <a:lstStyle/>
          <a:p>
            <a:r>
              <a:rPr lang="en-US" dirty="0" smtClean="0"/>
              <a:t>Other Financing Opportunities in the region</a:t>
            </a:r>
            <a:endParaRPr lang="en-US" dirty="0"/>
          </a:p>
        </p:txBody>
      </p:sp>
      <p:sp>
        <p:nvSpPr>
          <p:cNvPr id="3" name="Content Placeholder 2"/>
          <p:cNvSpPr>
            <a:spLocks noGrp="1"/>
          </p:cNvSpPr>
          <p:nvPr>
            <p:ph idx="1"/>
          </p:nvPr>
        </p:nvSpPr>
        <p:spPr>
          <a:xfrm>
            <a:off x="395536" y="1772816"/>
            <a:ext cx="8136904" cy="4392488"/>
          </a:xfrm>
        </p:spPr>
        <p:txBody>
          <a:bodyPr>
            <a:normAutofit fontScale="92500" lnSpcReduction="10000"/>
          </a:bodyPr>
          <a:lstStyle/>
          <a:p>
            <a:r>
              <a:rPr lang="en-US" sz="1800" dirty="0" smtClean="0"/>
              <a:t>Palestine: </a:t>
            </a:r>
            <a:r>
              <a:rPr lang="en-US" sz="1800" dirty="0" smtClean="0">
                <a:solidFill>
                  <a:schemeClr val="tx1"/>
                </a:solidFill>
              </a:rPr>
              <a:t>Bank of Palestine offers </a:t>
            </a:r>
            <a:r>
              <a:rPr lang="en-US" sz="1800" dirty="0">
                <a:solidFill>
                  <a:schemeClr val="tx1"/>
                </a:solidFill>
              </a:rPr>
              <a:t>green loan </a:t>
            </a:r>
            <a:r>
              <a:rPr lang="en-US" sz="1800" dirty="0" err="1">
                <a:solidFill>
                  <a:schemeClr val="tx1"/>
                </a:solidFill>
              </a:rPr>
              <a:t>programme</a:t>
            </a:r>
            <a:r>
              <a:rPr lang="en-US" sz="1800" dirty="0">
                <a:solidFill>
                  <a:schemeClr val="tx1"/>
                </a:solidFill>
              </a:rPr>
              <a:t> </a:t>
            </a:r>
            <a:r>
              <a:rPr lang="en-US" sz="1800" dirty="0" smtClean="0">
                <a:solidFill>
                  <a:schemeClr val="tx1"/>
                </a:solidFill>
              </a:rPr>
              <a:t>focuses </a:t>
            </a:r>
            <a:r>
              <a:rPr lang="en-US" sz="1800" dirty="0">
                <a:solidFill>
                  <a:schemeClr val="tx1"/>
                </a:solidFill>
              </a:rPr>
              <a:t>on energy efficiency, renewables and </a:t>
            </a:r>
            <a:r>
              <a:rPr lang="en-US" sz="1800" dirty="0" smtClean="0">
                <a:solidFill>
                  <a:schemeClr val="tx1"/>
                </a:solidFill>
              </a:rPr>
              <a:t>recycling.</a:t>
            </a:r>
          </a:p>
          <a:p>
            <a:pPr marL="460375" lvl="1" indent="-285750">
              <a:buSzPct val="75000"/>
              <a:buFont typeface="Wingdings" panose="05000000000000000000" pitchFamily="2" charset="2"/>
              <a:buChar char="Ø"/>
            </a:pPr>
            <a:r>
              <a:rPr lang="en-US" dirty="0" smtClean="0"/>
              <a:t>Expand the scope to include resource efficiency investment. UNIDO can quality assure the individual projects, including expected savings to repay the green loans.</a:t>
            </a:r>
          </a:p>
          <a:p>
            <a:r>
              <a:rPr lang="en-US" sz="1800" dirty="0" smtClean="0"/>
              <a:t>Lebanon: </a:t>
            </a:r>
            <a:r>
              <a:rPr lang="en-US" sz="1800" dirty="0">
                <a:solidFill>
                  <a:schemeClr val="tx1"/>
                </a:solidFill>
              </a:rPr>
              <a:t>Banc du </a:t>
            </a:r>
            <a:r>
              <a:rPr lang="en-US" sz="1800" dirty="0" err="1">
                <a:solidFill>
                  <a:schemeClr val="tx1"/>
                </a:solidFill>
              </a:rPr>
              <a:t>Liban</a:t>
            </a:r>
            <a:r>
              <a:rPr lang="en-US" sz="1800" dirty="0">
                <a:solidFill>
                  <a:schemeClr val="tx1"/>
                </a:solidFill>
              </a:rPr>
              <a:t> offers </a:t>
            </a:r>
            <a:r>
              <a:rPr lang="en-US" sz="1800" dirty="0">
                <a:solidFill>
                  <a:schemeClr val="tx1"/>
                </a:solidFill>
              </a:rPr>
              <a:t>green subsidized loans </a:t>
            </a:r>
            <a:r>
              <a:rPr lang="en-US" sz="1800" dirty="0" smtClean="0">
                <a:solidFill>
                  <a:schemeClr val="tx1"/>
                </a:solidFill>
              </a:rPr>
              <a:t>through two mechanisms: </a:t>
            </a:r>
            <a:r>
              <a:rPr lang="en-US" sz="1800" dirty="0">
                <a:solidFill>
                  <a:schemeClr val="tx1"/>
                </a:solidFill>
              </a:rPr>
              <a:t>National Energy Efficiency and Renewable </a:t>
            </a:r>
            <a:r>
              <a:rPr lang="en-US" sz="1800" dirty="0">
                <a:solidFill>
                  <a:schemeClr val="tx1"/>
                </a:solidFill>
              </a:rPr>
              <a:t>Energy </a:t>
            </a:r>
            <a:r>
              <a:rPr lang="en-US" sz="1800" dirty="0">
                <a:solidFill>
                  <a:schemeClr val="tx1"/>
                </a:solidFill>
              </a:rPr>
              <a:t>Action (energy loans) </a:t>
            </a:r>
            <a:r>
              <a:rPr lang="en-US" sz="1800" dirty="0">
                <a:solidFill>
                  <a:schemeClr val="tx1"/>
                </a:solidFill>
              </a:rPr>
              <a:t>and Lebanese Environmental </a:t>
            </a:r>
            <a:r>
              <a:rPr lang="en-US" sz="1800" dirty="0">
                <a:solidFill>
                  <a:schemeClr val="tx1"/>
                </a:solidFill>
              </a:rPr>
              <a:t>Action (environmental loans).</a:t>
            </a:r>
            <a:endParaRPr lang="en-US" sz="1800" dirty="0">
              <a:solidFill>
                <a:schemeClr val="tx1"/>
              </a:solidFill>
            </a:endParaRPr>
          </a:p>
          <a:p>
            <a:pPr marL="454025" indent="-279400">
              <a:lnSpc>
                <a:spcPct val="110000"/>
              </a:lnSpc>
              <a:buClr>
                <a:schemeClr val="accent1">
                  <a:lumMod val="50000"/>
                </a:schemeClr>
              </a:buClr>
              <a:buSzPct val="75000"/>
              <a:buFont typeface="Wingdings" panose="05000000000000000000" pitchFamily="2" charset="2"/>
              <a:buChar char="Ø"/>
            </a:pPr>
            <a:r>
              <a:rPr lang="fr-FR" sz="1800" dirty="0">
                <a:solidFill>
                  <a:schemeClr val="tx1"/>
                </a:solidFill>
              </a:rPr>
              <a:t>Lebanon </a:t>
            </a:r>
            <a:r>
              <a:rPr lang="fr-FR" sz="1800" dirty="0">
                <a:solidFill>
                  <a:schemeClr val="tx1"/>
                </a:solidFill>
              </a:rPr>
              <a:t>Pollution </a:t>
            </a:r>
            <a:r>
              <a:rPr lang="fr-FR" sz="1800" dirty="0" err="1">
                <a:solidFill>
                  <a:schemeClr val="tx1"/>
                </a:solidFill>
              </a:rPr>
              <a:t>Abatement</a:t>
            </a:r>
            <a:r>
              <a:rPr lang="fr-FR" sz="1800" dirty="0">
                <a:solidFill>
                  <a:schemeClr val="tx1"/>
                </a:solidFill>
              </a:rPr>
              <a:t> Project (LEPAP) – focus on env. </a:t>
            </a:r>
            <a:r>
              <a:rPr lang="fr-FR" sz="1800" dirty="0">
                <a:solidFill>
                  <a:schemeClr val="tx1"/>
                </a:solidFill>
              </a:rPr>
              <a:t>compliance (TA </a:t>
            </a:r>
            <a:r>
              <a:rPr lang="fr-FR" sz="1800" dirty="0" err="1">
                <a:solidFill>
                  <a:schemeClr val="tx1"/>
                </a:solidFill>
              </a:rPr>
              <a:t>funding</a:t>
            </a:r>
            <a:r>
              <a:rPr lang="fr-FR" sz="1800" dirty="0">
                <a:solidFill>
                  <a:schemeClr val="tx1"/>
                </a:solidFill>
              </a:rPr>
              <a:t> </a:t>
            </a:r>
            <a:r>
              <a:rPr lang="fr-FR" sz="1800" dirty="0" err="1">
                <a:solidFill>
                  <a:schemeClr val="tx1"/>
                </a:solidFill>
              </a:rPr>
              <a:t>from</a:t>
            </a:r>
            <a:r>
              <a:rPr lang="fr-FR" sz="1800" dirty="0">
                <a:solidFill>
                  <a:schemeClr val="tx1"/>
                </a:solidFill>
              </a:rPr>
              <a:t> </a:t>
            </a:r>
            <a:r>
              <a:rPr lang="fr-FR" sz="1800" dirty="0" err="1">
                <a:solidFill>
                  <a:schemeClr val="tx1"/>
                </a:solidFill>
              </a:rPr>
              <a:t>Gov</a:t>
            </a:r>
            <a:r>
              <a:rPr lang="fr-FR" sz="1800" dirty="0">
                <a:solidFill>
                  <a:schemeClr val="tx1"/>
                </a:solidFill>
              </a:rPr>
              <a:t>. of </a:t>
            </a:r>
            <a:r>
              <a:rPr lang="fr-FR" sz="1800" dirty="0" err="1">
                <a:solidFill>
                  <a:schemeClr val="tx1"/>
                </a:solidFill>
              </a:rPr>
              <a:t>Italy</a:t>
            </a:r>
            <a:r>
              <a:rPr lang="fr-FR" sz="1800" dirty="0">
                <a:solidFill>
                  <a:schemeClr val="tx1"/>
                </a:solidFill>
              </a:rPr>
              <a:t> and </a:t>
            </a:r>
            <a:r>
              <a:rPr lang="fr-FR" sz="1800" dirty="0" err="1">
                <a:solidFill>
                  <a:schemeClr val="tx1"/>
                </a:solidFill>
              </a:rPr>
              <a:t>investment</a:t>
            </a:r>
            <a:r>
              <a:rPr lang="fr-FR" sz="1800" dirty="0">
                <a:solidFill>
                  <a:schemeClr val="tx1"/>
                </a:solidFill>
              </a:rPr>
              <a:t> component </a:t>
            </a:r>
            <a:r>
              <a:rPr lang="fr-FR" sz="1800" dirty="0" err="1">
                <a:solidFill>
                  <a:schemeClr val="tx1"/>
                </a:solidFill>
              </a:rPr>
              <a:t>from</a:t>
            </a:r>
            <a:r>
              <a:rPr lang="fr-FR" sz="1800" dirty="0">
                <a:solidFill>
                  <a:schemeClr val="tx1"/>
                </a:solidFill>
              </a:rPr>
              <a:t> WB)</a:t>
            </a:r>
            <a:endParaRPr lang="en-US" sz="1800" dirty="0">
              <a:solidFill>
                <a:schemeClr val="tx1"/>
              </a:solidFill>
            </a:endParaRPr>
          </a:p>
          <a:p>
            <a:r>
              <a:rPr lang="en-US" sz="1800" dirty="0" smtClean="0"/>
              <a:t>Jordan</a:t>
            </a:r>
          </a:p>
          <a:p>
            <a:pPr lvl="1">
              <a:buClr>
                <a:schemeClr val="accent1">
                  <a:lumMod val="50000"/>
                </a:schemeClr>
              </a:buClr>
              <a:buSzPct val="75000"/>
              <a:buFont typeface="Wingdings" panose="05000000000000000000" pitchFamily="2" charset="2"/>
              <a:buChar char="§"/>
            </a:pPr>
            <a:r>
              <a:rPr lang="en-US" dirty="0" smtClean="0"/>
              <a:t>Environment Fund: Operated by the Ministry of Environment; focus on relatively small projects in waste and/or water management</a:t>
            </a:r>
          </a:p>
          <a:p>
            <a:pPr lvl="1">
              <a:buClr>
                <a:schemeClr val="accent1">
                  <a:lumMod val="50000"/>
                </a:schemeClr>
              </a:buClr>
              <a:buSzPct val="75000"/>
              <a:buFont typeface="Wingdings" panose="05000000000000000000" pitchFamily="2" charset="2"/>
              <a:buChar char="§"/>
            </a:pPr>
            <a:r>
              <a:rPr lang="en-US" dirty="0" smtClean="0"/>
              <a:t>Jordan Enterprise Development Corporation has a financing program of 150 M EUR from the Jordan Government Development Fund</a:t>
            </a:r>
          </a:p>
          <a:p>
            <a:pPr lvl="1">
              <a:buClr>
                <a:schemeClr val="accent1">
                  <a:lumMod val="50000"/>
                </a:schemeClr>
              </a:buClr>
              <a:buSzPct val="75000"/>
              <a:buFont typeface="Wingdings" panose="05000000000000000000" pitchFamily="2" charset="2"/>
              <a:buChar char="§"/>
            </a:pPr>
            <a:r>
              <a:rPr lang="en-US" dirty="0" smtClean="0"/>
              <a:t>Jordan Renewable and Energy Efficiency Fund: Credit Line Facility in collaboration with the Central Bank and Commercial Banks</a:t>
            </a:r>
          </a:p>
          <a:p>
            <a:pPr lvl="1">
              <a:buClr>
                <a:schemeClr val="accent1">
                  <a:lumMod val="50000"/>
                </a:schemeClr>
              </a:buClr>
              <a:buSzPct val="75000"/>
              <a:buFont typeface="Wingdings" panose="05000000000000000000" pitchFamily="2" charset="2"/>
              <a:buChar char="§"/>
            </a:pPr>
            <a:endParaRPr lang="en-US" dirty="0" smtClean="0"/>
          </a:p>
          <a:p>
            <a:pPr marL="0" indent="0">
              <a:buNone/>
            </a:pPr>
            <a:endParaRPr lang="en-US" sz="1800" dirty="0"/>
          </a:p>
        </p:txBody>
      </p:sp>
    </p:spTree>
    <p:extLst>
      <p:ext uri="{BB962C8B-B14F-4D97-AF65-F5344CB8AC3E}">
        <p14:creationId xmlns:p14="http://schemas.microsoft.com/office/powerpoint/2010/main" val="531146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908720"/>
            <a:ext cx="3096344" cy="8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bwMode="auto">
          <a:xfrm>
            <a:off x="323528" y="2996952"/>
            <a:ext cx="4181188" cy="31340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marL="457200" indent="-457200" algn="l" defTabSz="457200" rtl="0" eaLnBrk="1" fontAlgn="base" hangingPunct="1">
              <a:spcBef>
                <a:spcPts val="800"/>
              </a:spcBef>
              <a:spcAft>
                <a:spcPct val="0"/>
              </a:spcAft>
              <a:buClr>
                <a:srgbClr val="00BCE7"/>
              </a:buClr>
              <a:buSzPct val="100000"/>
              <a:buFont typeface="Arial" charset="0"/>
              <a:buChar char="•"/>
              <a:defRPr sz="3200">
                <a:solidFill>
                  <a:srgbClr val="00BCE7"/>
                </a:solidFill>
                <a:latin typeface="+mn-lt"/>
                <a:ea typeface="+mn-ea"/>
                <a:cs typeface="+mn-cs"/>
              </a:defRPr>
            </a:lvl1pPr>
            <a:lvl2pPr marL="914400" indent="-457200" algn="l" defTabSz="457200" rtl="0" eaLnBrk="1" fontAlgn="base" hangingPunct="1">
              <a:spcBef>
                <a:spcPts val="700"/>
              </a:spcBef>
              <a:spcAft>
                <a:spcPct val="0"/>
              </a:spcAft>
              <a:buClr>
                <a:srgbClr val="781419"/>
              </a:buClr>
              <a:buSzPct val="100000"/>
              <a:buFont typeface="Courier New" pitchFamily="49" charset="0"/>
              <a:buChar char="o"/>
              <a:defRPr sz="2800">
                <a:solidFill>
                  <a:srgbClr val="781419"/>
                </a:solidFill>
                <a:latin typeface="+mn-lt"/>
                <a:cs typeface="+mn-cs"/>
              </a:defRPr>
            </a:lvl2pPr>
            <a:lvl3pPr marL="1257300" indent="-342900" algn="l" defTabSz="457200" rtl="0" eaLnBrk="1" fontAlgn="base" hangingPunct="1">
              <a:spcBef>
                <a:spcPts val="600"/>
              </a:spcBef>
              <a:spcAft>
                <a:spcPct val="0"/>
              </a:spcAft>
              <a:buClr>
                <a:srgbClr val="BE4128"/>
              </a:buClr>
              <a:buSzPct val="100000"/>
              <a:buFont typeface="Wingdings" pitchFamily="2" charset="2"/>
              <a:buChar char="q"/>
              <a:defRPr sz="2400">
                <a:solidFill>
                  <a:srgbClr val="BE4128"/>
                </a:solidFill>
                <a:latin typeface="+mn-lt"/>
                <a:cs typeface="+mn-cs"/>
              </a:defRPr>
            </a:lvl3pPr>
            <a:lvl4pPr marL="1714500" indent="-342900" algn="l" defTabSz="457200" rtl="0" eaLnBrk="1" fontAlgn="base" hangingPunct="1">
              <a:spcBef>
                <a:spcPts val="500"/>
              </a:spcBef>
              <a:spcAft>
                <a:spcPct val="0"/>
              </a:spcAft>
              <a:buClr>
                <a:srgbClr val="E6912D"/>
              </a:buClr>
              <a:buSzPct val="100000"/>
              <a:buFont typeface="Wingdings" pitchFamily="2" charset="2"/>
              <a:buChar char="ü"/>
              <a:defRPr sz="2000">
                <a:solidFill>
                  <a:srgbClr val="E6912D"/>
                </a:solidFill>
                <a:latin typeface="+mn-lt"/>
                <a:cs typeface="+mn-cs"/>
              </a:defRPr>
            </a:lvl4pPr>
            <a:lvl5pPr marL="2171700" indent="-342900" algn="l" defTabSz="457200" rtl="0" eaLnBrk="1" fontAlgn="base" hangingPunct="1">
              <a:spcBef>
                <a:spcPts val="500"/>
              </a:spcBef>
              <a:spcAft>
                <a:spcPct val="0"/>
              </a:spcAft>
              <a:buClr>
                <a:srgbClr val="000000"/>
              </a:buClr>
              <a:buSzPct val="100000"/>
              <a:buFont typeface="Arial" charset="0"/>
              <a:buChar char="–"/>
              <a:defRPr sz="2000">
                <a:solidFill>
                  <a:srgbClr val="000000"/>
                </a:solidFill>
                <a:latin typeface="+mn-lt"/>
                <a:cs typeface="+mn-cs"/>
              </a:defRPr>
            </a:lvl5pPr>
            <a:lvl6pPr marL="25146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9pPr>
          </a:lstStyle>
          <a:p>
            <a:pPr marL="514350" lvl="1" indent="-342900">
              <a:lnSpc>
                <a:spcPct val="80000"/>
              </a:lnSpc>
              <a:spcBef>
                <a:spcPts val="600"/>
              </a:spcBef>
              <a:spcAft>
                <a:spcPts val="1200"/>
              </a:spcAft>
              <a:buClrTx/>
              <a:buFont typeface="+mj-lt"/>
              <a:buAutoNum type="arabicPeriod"/>
              <a:defRPr/>
            </a:pPr>
            <a:r>
              <a:rPr lang="en-GB" sz="1600" b="1" u="sng" dirty="0" smtClean="0"/>
              <a:t>POLICY</a:t>
            </a:r>
            <a:r>
              <a:rPr lang="en-GB" sz="1600" b="1" dirty="0" smtClean="0"/>
              <a:t>: </a:t>
            </a:r>
            <a:r>
              <a:rPr lang="en-US" sz="1600" dirty="0" smtClean="0">
                <a:solidFill>
                  <a:schemeClr val="tx1"/>
                </a:solidFill>
              </a:rPr>
              <a:t>Strengthen </a:t>
            </a:r>
            <a:r>
              <a:rPr lang="en-US" sz="1600" dirty="0">
                <a:solidFill>
                  <a:schemeClr val="tx1"/>
                </a:solidFill>
              </a:rPr>
              <a:t>relevant environmental governance and policy </a:t>
            </a:r>
            <a:r>
              <a:rPr lang="en-US" sz="1600" dirty="0" smtClean="0">
                <a:solidFill>
                  <a:schemeClr val="tx1"/>
                </a:solidFill>
              </a:rPr>
              <a:t>frameworks</a:t>
            </a:r>
          </a:p>
          <a:p>
            <a:pPr marL="514350" lvl="1" indent="-342900">
              <a:lnSpc>
                <a:spcPct val="80000"/>
              </a:lnSpc>
              <a:spcBef>
                <a:spcPts val="600"/>
              </a:spcBef>
              <a:spcAft>
                <a:spcPts val="1200"/>
              </a:spcAft>
              <a:buClrTx/>
              <a:buFont typeface="+mj-lt"/>
              <a:buAutoNum type="arabicPeriod" startAt="2"/>
              <a:defRPr/>
            </a:pPr>
            <a:r>
              <a:rPr lang="en-GB" sz="1600" b="1" u="sng" dirty="0">
                <a:solidFill>
                  <a:srgbClr val="BE4128"/>
                </a:solidFill>
              </a:rPr>
              <a:t>DEMONSTRATION</a:t>
            </a:r>
            <a:r>
              <a:rPr lang="en-GB" sz="1600" b="1" dirty="0">
                <a:solidFill>
                  <a:srgbClr val="BE4128"/>
                </a:solidFill>
              </a:rPr>
              <a:t>:</a:t>
            </a:r>
          </a:p>
          <a:p>
            <a:pPr marL="800100" lvl="2" indent="-285750">
              <a:lnSpc>
                <a:spcPct val="80000"/>
              </a:lnSpc>
              <a:spcBef>
                <a:spcPts val="300"/>
              </a:spcBef>
              <a:spcAft>
                <a:spcPts val="600"/>
              </a:spcAft>
              <a:buClrTx/>
              <a:buFont typeface="Wingdings" panose="05000000000000000000" pitchFamily="2" charset="2"/>
              <a:buChar char="Ø"/>
              <a:tabLst>
                <a:tab pos="685800" algn="l"/>
              </a:tabLst>
              <a:defRPr/>
            </a:pPr>
            <a:r>
              <a:rPr lang="en-GB" sz="1600" b="1" kern="0" dirty="0" smtClean="0">
                <a:solidFill>
                  <a:schemeClr val="tx1"/>
                </a:solidFill>
              </a:rPr>
              <a:t>Sustainable </a:t>
            </a:r>
            <a:r>
              <a:rPr lang="en-GB" sz="1600" b="1" kern="0" dirty="0">
                <a:solidFill>
                  <a:schemeClr val="tx1"/>
                </a:solidFill>
              </a:rPr>
              <a:t>Production – MED TEST II</a:t>
            </a:r>
          </a:p>
          <a:p>
            <a:pPr marL="800100" lvl="2" indent="-285750">
              <a:lnSpc>
                <a:spcPct val="80000"/>
              </a:lnSpc>
              <a:spcBef>
                <a:spcPts val="300"/>
              </a:spcBef>
              <a:spcAft>
                <a:spcPts val="600"/>
              </a:spcAft>
              <a:buClrTx/>
              <a:buFont typeface="Wingdings" panose="05000000000000000000" pitchFamily="2" charset="2"/>
              <a:buChar char="Ø"/>
              <a:tabLst>
                <a:tab pos="685800" algn="l"/>
              </a:tabLst>
              <a:defRPr/>
            </a:pPr>
            <a:r>
              <a:rPr lang="en-GB" sz="1600" b="1" kern="0" dirty="0" smtClean="0">
                <a:solidFill>
                  <a:schemeClr val="tx1"/>
                </a:solidFill>
              </a:rPr>
              <a:t>Green </a:t>
            </a:r>
            <a:r>
              <a:rPr lang="en-GB" sz="1600" b="1" kern="0" dirty="0">
                <a:solidFill>
                  <a:schemeClr val="tx1"/>
                </a:solidFill>
              </a:rPr>
              <a:t>Entrepreneurship &amp; Civil Society Empowerment</a:t>
            </a:r>
          </a:p>
          <a:p>
            <a:pPr marL="800100" lvl="2" indent="-285750">
              <a:lnSpc>
                <a:spcPct val="80000"/>
              </a:lnSpc>
              <a:spcBef>
                <a:spcPts val="300"/>
              </a:spcBef>
              <a:spcAft>
                <a:spcPts val="600"/>
              </a:spcAft>
              <a:buClrTx/>
              <a:buFont typeface="Wingdings" panose="05000000000000000000" pitchFamily="2" charset="2"/>
              <a:buChar char="Ø"/>
              <a:tabLst>
                <a:tab pos="685800" algn="l"/>
              </a:tabLst>
              <a:defRPr/>
            </a:pPr>
            <a:r>
              <a:rPr lang="en-GB" sz="1600" b="1" kern="0" dirty="0" smtClean="0">
                <a:solidFill>
                  <a:schemeClr val="tx1"/>
                </a:solidFill>
              </a:rPr>
              <a:t>SCP </a:t>
            </a:r>
            <a:r>
              <a:rPr lang="en-GB" sz="1600" b="1" kern="0" dirty="0">
                <a:solidFill>
                  <a:schemeClr val="tx1"/>
                </a:solidFill>
              </a:rPr>
              <a:t>National Action Plans </a:t>
            </a:r>
            <a:r>
              <a:rPr lang="en-GB" sz="1600" b="1" kern="0" dirty="0" smtClean="0">
                <a:solidFill>
                  <a:schemeClr val="tx1"/>
                </a:solidFill>
              </a:rPr>
              <a:t>demo</a:t>
            </a:r>
          </a:p>
          <a:p>
            <a:pPr marL="571500" lvl="1" indent="-342900">
              <a:lnSpc>
                <a:spcPct val="80000"/>
              </a:lnSpc>
              <a:spcBef>
                <a:spcPts val="1200"/>
              </a:spcBef>
              <a:spcAft>
                <a:spcPts val="600"/>
              </a:spcAft>
              <a:buClrTx/>
              <a:buFont typeface="+mj-lt"/>
              <a:buAutoNum type="arabicPeriod" startAt="3"/>
              <a:defRPr/>
            </a:pPr>
            <a:r>
              <a:rPr lang="en-GB" sz="1600" b="1" u="sng" dirty="0" smtClean="0">
                <a:solidFill>
                  <a:srgbClr val="E6912D"/>
                </a:solidFill>
              </a:rPr>
              <a:t>NETWORKING </a:t>
            </a:r>
            <a:r>
              <a:rPr lang="en-US" sz="1600" dirty="0">
                <a:solidFill>
                  <a:schemeClr val="tx1"/>
                </a:solidFill>
              </a:rPr>
              <a:t>Support the visibility, effectiveness, long-term sustainability and impact of the project</a:t>
            </a:r>
            <a:endParaRPr lang="en-GB" sz="1600" dirty="0">
              <a:solidFill>
                <a:schemeClr val="tx1"/>
              </a:solidFill>
            </a:endParaRPr>
          </a:p>
          <a:p>
            <a:pPr marL="514350" lvl="1" indent="-342900">
              <a:lnSpc>
                <a:spcPct val="80000"/>
              </a:lnSpc>
              <a:buClrTx/>
              <a:buFont typeface="+mj-lt"/>
              <a:buAutoNum type="arabicPeriod"/>
              <a:defRPr/>
            </a:pPr>
            <a:endParaRPr lang="en-GB" sz="1600" b="1" dirty="0">
              <a:solidFill>
                <a:srgbClr val="E6912D"/>
              </a:solidFill>
            </a:endParaRPr>
          </a:p>
        </p:txBody>
      </p:sp>
      <p:sp>
        <p:nvSpPr>
          <p:cNvPr id="9" name="Content Placeholder 2"/>
          <p:cNvSpPr txBox="1">
            <a:spLocks/>
          </p:cNvSpPr>
          <p:nvPr/>
        </p:nvSpPr>
        <p:spPr bwMode="auto">
          <a:xfrm>
            <a:off x="244376" y="1916832"/>
            <a:ext cx="4813980" cy="9061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marL="457200" indent="-457200" algn="l" defTabSz="457200" rtl="0" eaLnBrk="1" fontAlgn="base" hangingPunct="1">
              <a:spcBef>
                <a:spcPts val="800"/>
              </a:spcBef>
              <a:spcAft>
                <a:spcPct val="0"/>
              </a:spcAft>
              <a:buClr>
                <a:srgbClr val="00BCE7"/>
              </a:buClr>
              <a:buSzPct val="100000"/>
              <a:buFont typeface="Arial" charset="0"/>
              <a:buChar char="•"/>
              <a:defRPr sz="3200">
                <a:solidFill>
                  <a:srgbClr val="00BCE7"/>
                </a:solidFill>
                <a:latin typeface="+mn-lt"/>
                <a:ea typeface="+mn-ea"/>
                <a:cs typeface="+mn-cs"/>
              </a:defRPr>
            </a:lvl1pPr>
            <a:lvl2pPr marL="914400" indent="-457200" algn="l" defTabSz="457200" rtl="0" eaLnBrk="1" fontAlgn="base" hangingPunct="1">
              <a:spcBef>
                <a:spcPts val="700"/>
              </a:spcBef>
              <a:spcAft>
                <a:spcPct val="0"/>
              </a:spcAft>
              <a:buClr>
                <a:srgbClr val="781419"/>
              </a:buClr>
              <a:buSzPct val="100000"/>
              <a:buFont typeface="Courier New" pitchFamily="49" charset="0"/>
              <a:buChar char="o"/>
              <a:defRPr sz="2800">
                <a:solidFill>
                  <a:srgbClr val="781419"/>
                </a:solidFill>
                <a:latin typeface="+mn-lt"/>
                <a:cs typeface="+mn-cs"/>
              </a:defRPr>
            </a:lvl2pPr>
            <a:lvl3pPr marL="1257300" indent="-342900" algn="l" defTabSz="457200" rtl="0" eaLnBrk="1" fontAlgn="base" hangingPunct="1">
              <a:spcBef>
                <a:spcPts val="600"/>
              </a:spcBef>
              <a:spcAft>
                <a:spcPct val="0"/>
              </a:spcAft>
              <a:buClr>
                <a:srgbClr val="BE4128"/>
              </a:buClr>
              <a:buSzPct val="100000"/>
              <a:buFont typeface="Wingdings" pitchFamily="2" charset="2"/>
              <a:buChar char="q"/>
              <a:defRPr sz="2400">
                <a:solidFill>
                  <a:srgbClr val="BE4128"/>
                </a:solidFill>
                <a:latin typeface="+mn-lt"/>
                <a:cs typeface="+mn-cs"/>
              </a:defRPr>
            </a:lvl3pPr>
            <a:lvl4pPr marL="1714500" indent="-342900" algn="l" defTabSz="457200" rtl="0" eaLnBrk="1" fontAlgn="base" hangingPunct="1">
              <a:spcBef>
                <a:spcPts val="500"/>
              </a:spcBef>
              <a:spcAft>
                <a:spcPct val="0"/>
              </a:spcAft>
              <a:buClr>
                <a:srgbClr val="E6912D"/>
              </a:buClr>
              <a:buSzPct val="100000"/>
              <a:buFont typeface="Wingdings" pitchFamily="2" charset="2"/>
              <a:buChar char="ü"/>
              <a:defRPr sz="2000">
                <a:solidFill>
                  <a:srgbClr val="E6912D"/>
                </a:solidFill>
                <a:latin typeface="+mn-lt"/>
                <a:cs typeface="+mn-cs"/>
              </a:defRPr>
            </a:lvl4pPr>
            <a:lvl5pPr marL="2171700" indent="-342900" algn="l" defTabSz="457200" rtl="0" eaLnBrk="1" fontAlgn="base" hangingPunct="1">
              <a:spcBef>
                <a:spcPts val="500"/>
              </a:spcBef>
              <a:spcAft>
                <a:spcPct val="0"/>
              </a:spcAft>
              <a:buClr>
                <a:srgbClr val="000000"/>
              </a:buClr>
              <a:buSzPct val="100000"/>
              <a:buFont typeface="Arial" charset="0"/>
              <a:buChar char="–"/>
              <a:defRPr sz="2000">
                <a:solidFill>
                  <a:srgbClr val="000000"/>
                </a:solidFill>
                <a:latin typeface="+mn-lt"/>
                <a:cs typeface="+mn-cs"/>
              </a:defRPr>
            </a:lvl5pPr>
            <a:lvl6pPr marL="25146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9pPr>
          </a:lstStyle>
          <a:p>
            <a:pPr marL="0" indent="0">
              <a:buNone/>
            </a:pPr>
            <a:r>
              <a:rPr lang="en-US" sz="1800" b="1" dirty="0">
                <a:solidFill>
                  <a:schemeClr val="tx1"/>
                </a:solidFill>
                <a:latin typeface="Arial" charset="0"/>
                <a:cs typeface="Arial Unicode MS" charset="0"/>
              </a:rPr>
              <a:t>Facilitate the shift toward Sustainable Consumption and Production (SCP) in the Southern Mediterranean Region.</a:t>
            </a:r>
            <a:endParaRPr lang="en-GB" sz="1800" b="1" dirty="0">
              <a:solidFill>
                <a:schemeClr val="tx1"/>
              </a:solidFill>
              <a:latin typeface="Arial" charset="0"/>
              <a:cs typeface="Arial Unicode MS" charset="0"/>
            </a:endParaRPr>
          </a:p>
        </p:txBody>
      </p:sp>
      <p:pic>
        <p:nvPicPr>
          <p:cNvPr id="1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t="5917" r="1344" b="12216"/>
          <a:stretch>
            <a:fillRect/>
          </a:stretch>
        </p:blipFill>
        <p:spPr bwMode="auto">
          <a:xfrm>
            <a:off x="5299375" y="4005065"/>
            <a:ext cx="3420566" cy="2270826"/>
          </a:xfrm>
          <a:prstGeom prst="rect">
            <a:avLst/>
          </a:prstGeom>
          <a:noFill/>
          <a:ln w="9525" cap="flat">
            <a:solidFill>
              <a:srgbClr val="808080"/>
            </a:solidFill>
            <a:round/>
            <a:headEnd/>
            <a:tailEnd/>
          </a:ln>
          <a:effectLst/>
          <a:extLst>
            <a:ext uri="{909E8E84-426E-40DD-AFC4-6F175D3DCCD1}">
              <a14:hiddenFill xmlns:a14="http://schemas.microsoft.com/office/drawing/2010/main">
                <a:blipFill dpi="0" rotWithShape="0">
                  <a:blip/>
                  <a:srcRect t="5917" r="1344" b="12216"/>
                  <a:stretch>
                    <a:fillRect/>
                  </a:stretch>
                </a:blip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 name="Rectangle 3"/>
          <p:cNvSpPr txBox="1">
            <a:spLocks noChangeArrowheads="1"/>
          </p:cNvSpPr>
          <p:nvPr/>
        </p:nvSpPr>
        <p:spPr>
          <a:xfrm>
            <a:off x="5237156" y="1988840"/>
            <a:ext cx="3511308" cy="2016225"/>
          </a:xfrm>
          <a:prstGeom prst="rect">
            <a:avLst/>
          </a:prstGeom>
          <a:ln w="19050">
            <a:solidFill>
              <a:srgbClr val="0091C4"/>
            </a:soli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rgbClr val="078AC5"/>
                </a:solidFill>
                <a:latin typeface="+mn-lt"/>
                <a:ea typeface="+mn-ea"/>
                <a:cs typeface="Arial" panose="020B0604020202020204" pitchFamily="34" charset="0"/>
              </a:defRPr>
            </a:lvl1pPr>
            <a:lvl2pPr marL="514350" indent="-182880" algn="l" defTabSz="685800" rtl="0" eaLnBrk="1" latinLnBrk="0" hangingPunct="1">
              <a:lnSpc>
                <a:spcPct val="100000"/>
              </a:lnSpc>
              <a:spcBef>
                <a:spcPts val="600"/>
              </a:spcBef>
              <a:buClr>
                <a:schemeClr val="accent1"/>
              </a:buClr>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82880" algn="l" defTabSz="685800" rtl="0" eaLnBrk="1" latinLnBrk="0" hangingPunct="1">
              <a:lnSpc>
                <a:spcPct val="100000"/>
              </a:lnSpc>
              <a:spcBef>
                <a:spcPts val="1200"/>
              </a:spcBef>
              <a:buClr>
                <a:schemeClr val="accent1"/>
              </a:buClr>
              <a:buFont typeface="Arial" panose="020B0604020202020204" pitchFamily="34" charset="0"/>
              <a:buChar char="•"/>
              <a:defRPr sz="1500" kern="1200">
                <a:solidFill>
                  <a:schemeClr val="tx1"/>
                </a:solidFill>
                <a:latin typeface="+mn-lt"/>
                <a:ea typeface="+mn-ea"/>
                <a:cs typeface="Arial" panose="020B0604020202020204" pitchFamily="34" charset="0"/>
              </a:defRPr>
            </a:lvl3pPr>
            <a:lvl4pPr marL="1200150" indent="-182880" algn="l" defTabSz="685800" rtl="0" eaLnBrk="1" latinLnBrk="0" hangingPunct="1">
              <a:lnSpc>
                <a:spcPct val="100000"/>
              </a:lnSpc>
              <a:spcBef>
                <a:spcPts val="1200"/>
              </a:spcBef>
              <a:buClr>
                <a:schemeClr val="accent1"/>
              </a:buClr>
              <a:buFont typeface="Arial" panose="020B0604020202020204" pitchFamily="34" charset="0"/>
              <a:buChar char="•"/>
              <a:defRPr sz="1350" kern="1200">
                <a:solidFill>
                  <a:schemeClr val="tx1"/>
                </a:solidFill>
                <a:latin typeface="+mn-lt"/>
                <a:ea typeface="+mn-ea"/>
                <a:cs typeface="Arial" panose="020B0604020202020204" pitchFamily="34" charset="0"/>
              </a:defRPr>
            </a:lvl4pPr>
            <a:lvl5pPr marL="1543050" indent="-182880" algn="l" defTabSz="685800" rtl="0" eaLnBrk="1" latinLnBrk="0" hangingPunct="1">
              <a:lnSpc>
                <a:spcPct val="100000"/>
              </a:lnSpc>
              <a:spcBef>
                <a:spcPts val="1200"/>
              </a:spcBef>
              <a:buClr>
                <a:schemeClr val="accent1"/>
              </a:buClr>
              <a:buFont typeface="Arial" panose="020B0604020202020204" pitchFamily="34" charset="0"/>
              <a:buChar char="•"/>
              <a:defRPr sz="1350" kern="1200">
                <a:solidFill>
                  <a:schemeClr val="tx1"/>
                </a:solidFill>
                <a:latin typeface="+mn-lt"/>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300"/>
              </a:spcBef>
              <a:spcAft>
                <a:spcPts val="600"/>
              </a:spcAft>
            </a:pPr>
            <a:endParaRPr lang="en-US" altLang="en-US" sz="500" b="1" dirty="0" smtClean="0"/>
          </a:p>
          <a:p>
            <a:pPr>
              <a:spcBef>
                <a:spcPts val="300"/>
              </a:spcBef>
              <a:spcAft>
                <a:spcPts val="600"/>
              </a:spcAft>
            </a:pPr>
            <a:r>
              <a:rPr lang="en-US" altLang="en-US" sz="1400" b="1" dirty="0" smtClean="0"/>
              <a:t>Donor</a:t>
            </a:r>
            <a:r>
              <a:rPr lang="en-US" altLang="en-US" sz="1400" b="1" dirty="0"/>
              <a:t>: </a:t>
            </a:r>
            <a:r>
              <a:rPr lang="en-US" altLang="en-US" sz="1400" dirty="0"/>
              <a:t>European </a:t>
            </a:r>
            <a:r>
              <a:rPr lang="en-US" altLang="en-US" sz="1400" dirty="0" smtClean="0"/>
              <a:t>Commission</a:t>
            </a:r>
            <a:r>
              <a:rPr lang="en-US" altLang="en-US" sz="1400" b="1" dirty="0" smtClean="0"/>
              <a:t>, </a:t>
            </a:r>
            <a:r>
              <a:rPr lang="en-US" altLang="en-US" sz="1400" dirty="0" smtClean="0"/>
              <a:t>22 </a:t>
            </a:r>
            <a:r>
              <a:rPr lang="en-US" altLang="en-US" sz="1400" dirty="0"/>
              <a:t>M EUR</a:t>
            </a:r>
          </a:p>
          <a:p>
            <a:pPr>
              <a:spcBef>
                <a:spcPts val="300"/>
              </a:spcBef>
              <a:spcAft>
                <a:spcPts val="600"/>
              </a:spcAft>
            </a:pPr>
            <a:r>
              <a:rPr lang="en-US" altLang="en-US" sz="1400" b="1" dirty="0" smtClean="0"/>
              <a:t>Partners</a:t>
            </a:r>
            <a:r>
              <a:rPr lang="en-US" altLang="en-US" sz="1400" dirty="0"/>
              <a:t>: UNIDO, UNEP-DTIE, UNEP-MAP &amp; SCP/RAC</a:t>
            </a:r>
          </a:p>
          <a:p>
            <a:pPr>
              <a:spcBef>
                <a:spcPts val="300"/>
              </a:spcBef>
              <a:spcAft>
                <a:spcPts val="600"/>
              </a:spcAft>
            </a:pPr>
            <a:r>
              <a:rPr lang="en-US" altLang="en-US" sz="1400" b="1" dirty="0"/>
              <a:t>Countries</a:t>
            </a:r>
            <a:r>
              <a:rPr lang="en-US" altLang="en-US" sz="1400" dirty="0"/>
              <a:t> (8): </a:t>
            </a:r>
            <a:r>
              <a:rPr lang="en-GB" altLang="ja-JP" sz="1400" dirty="0">
                <a:ea typeface="MS PGothic" panose="020B0600070205080204" pitchFamily="34" charset="-128"/>
              </a:rPr>
              <a:t>Algeria, Egypt, Israel, Jordan, Lebanon, Morocco, Palestine and Tunisia</a:t>
            </a:r>
            <a:endParaRPr lang="en-US" altLang="ja-JP" sz="1400" dirty="0">
              <a:ea typeface="MS PGothic" panose="020B0600070205080204" pitchFamily="34" charset="-128"/>
            </a:endParaRPr>
          </a:p>
          <a:p>
            <a:pPr>
              <a:spcBef>
                <a:spcPts val="300"/>
              </a:spcBef>
              <a:spcAft>
                <a:spcPts val="600"/>
              </a:spcAft>
            </a:pPr>
            <a:r>
              <a:rPr lang="en-US" altLang="ja-JP" sz="1400" b="1" dirty="0">
                <a:ea typeface="MS PGothic" panose="020B0600070205080204" pitchFamily="34" charset="-128"/>
              </a:rPr>
              <a:t>Duration</a:t>
            </a:r>
            <a:r>
              <a:rPr lang="en-US" altLang="ja-JP" sz="1400" dirty="0">
                <a:ea typeface="MS PGothic" panose="020B0600070205080204" pitchFamily="34" charset="-128"/>
              </a:rPr>
              <a:t>: </a:t>
            </a:r>
            <a:r>
              <a:rPr lang="en-US" altLang="ja-JP" sz="1400" dirty="0" smtClean="0">
                <a:ea typeface="MS PGothic" panose="020B0600070205080204" pitchFamily="34" charset="-128"/>
              </a:rPr>
              <a:t>2014-2018</a:t>
            </a:r>
            <a:endParaRPr lang="en-US" altLang="en-US" sz="1400" dirty="0"/>
          </a:p>
        </p:txBody>
      </p:sp>
      <p:sp>
        <p:nvSpPr>
          <p:cNvPr id="14" name="Rectangle 13"/>
          <p:cNvSpPr/>
          <p:nvPr/>
        </p:nvSpPr>
        <p:spPr>
          <a:xfrm>
            <a:off x="4886905" y="6487794"/>
            <a:ext cx="1489061" cy="276999"/>
          </a:xfrm>
          <a:prstGeom prst="rect">
            <a:avLst/>
          </a:prstGeom>
        </p:spPr>
        <p:txBody>
          <a:bodyPr wrap="none">
            <a:spAutoFit/>
          </a:bodyPr>
          <a:lstStyle/>
          <a:p>
            <a:r>
              <a:rPr lang="en-US" sz="1200" dirty="0" smtClean="0">
                <a:hlinkClick r:id="rId6"/>
              </a:rPr>
              <a:t>www.switchmed.eu</a:t>
            </a:r>
            <a:endParaRPr lang="en-US" sz="1200" dirty="0" smtClean="0"/>
          </a:p>
        </p:txBody>
      </p:sp>
    </p:spTree>
    <p:extLst>
      <p:ext uri="{BB962C8B-B14F-4D97-AF65-F5344CB8AC3E}">
        <p14:creationId xmlns:p14="http://schemas.microsoft.com/office/powerpoint/2010/main" val="363528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8">
                                            <p:txEl>
                                              <p:pRg st="2" end="2"/>
                                            </p:txEl>
                                          </p:spTgt>
                                        </p:tgtEl>
                                        <p:attrNameLst>
                                          <p:attrName>style.color</p:attrName>
                                        </p:attrNameLst>
                                      </p:cBhvr>
                                      <p:to>
                                        <a:srgbClr val="0899DA"/>
                                      </p:to>
                                    </p:animClr>
                                    <p:animClr clrSpc="rgb" dir="cw">
                                      <p:cBhvr>
                                        <p:cTn id="7" dur="500" fill="hold"/>
                                        <p:tgtEl>
                                          <p:spTgt spid="8">
                                            <p:txEl>
                                              <p:pRg st="2" end="2"/>
                                            </p:txEl>
                                          </p:spTgt>
                                        </p:tgtEl>
                                        <p:attrNameLst>
                                          <p:attrName>fillcolor</p:attrName>
                                        </p:attrNameLst>
                                      </p:cBhvr>
                                      <p:to>
                                        <a:srgbClr val="0899DA"/>
                                      </p:to>
                                    </p:animClr>
                                    <p:set>
                                      <p:cBhvr>
                                        <p:cTn id="8" dur="500" fill="hold"/>
                                        <p:tgtEl>
                                          <p:spTgt spid="8">
                                            <p:txEl>
                                              <p:pRg st="2" end="2"/>
                                            </p:txEl>
                                          </p:spTgt>
                                        </p:tgtEl>
                                        <p:attrNameLst>
                                          <p:attrName>fill.type</p:attrName>
                                        </p:attrNameLst>
                                      </p:cBhvr>
                                      <p:to>
                                        <p:strVal val="solid"/>
                                      </p:to>
                                    </p:set>
                                    <p:set>
                                      <p:cBhvr>
                                        <p:cTn id="9" dur="500" fill="hold"/>
                                        <p:tgtEl>
                                          <p:spTgt spid="8">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5189425" y="1700808"/>
            <a:ext cx="3733701" cy="2269834"/>
          </a:xfrm>
          <a:ln w="19050">
            <a:solidFill>
              <a:srgbClr val="0091C4"/>
            </a:solidFill>
          </a:ln>
        </p:spPr>
        <p:txBody>
          <a:bodyPr>
            <a:normAutofit/>
          </a:bodyPr>
          <a:lstStyle/>
          <a:p>
            <a:endParaRPr lang="en-US" altLang="en-US" sz="500" dirty="0" smtClean="0"/>
          </a:p>
          <a:p>
            <a:pPr marL="0" indent="0">
              <a:lnSpc>
                <a:spcPct val="70000"/>
              </a:lnSpc>
              <a:spcBef>
                <a:spcPts val="600"/>
              </a:spcBef>
              <a:spcAft>
                <a:spcPts val="600"/>
              </a:spcAft>
              <a:buNone/>
            </a:pPr>
            <a:r>
              <a:rPr lang="en-US" altLang="en-US" sz="1400" b="1" u="sng" dirty="0">
                <a:solidFill>
                  <a:srgbClr val="E6912D"/>
                </a:solidFill>
                <a:cs typeface="+mn-cs"/>
              </a:rPr>
              <a:t>TEST integrated tools</a:t>
            </a:r>
          </a:p>
          <a:p>
            <a:pPr marL="342900" indent="-342900">
              <a:lnSpc>
                <a:spcPct val="70000"/>
              </a:lnSpc>
              <a:spcBef>
                <a:spcPts val="600"/>
              </a:spcBef>
              <a:spcAft>
                <a:spcPts val="600"/>
              </a:spcAft>
              <a:buFont typeface="Wingdings" panose="05000000000000000000" pitchFamily="2" charset="2"/>
              <a:buChar char="ü"/>
            </a:pPr>
            <a:r>
              <a:rPr lang="en-US" altLang="en-US" sz="1400" dirty="0" smtClean="0">
                <a:solidFill>
                  <a:srgbClr val="003366"/>
                </a:solidFill>
              </a:rPr>
              <a:t>Resource </a:t>
            </a:r>
            <a:r>
              <a:rPr lang="en-US" altLang="en-US" sz="1400" dirty="0">
                <a:solidFill>
                  <a:srgbClr val="003366"/>
                </a:solidFill>
              </a:rPr>
              <a:t>Efficiency </a:t>
            </a:r>
            <a:r>
              <a:rPr lang="en-US" altLang="en-US" sz="1400" dirty="0" smtClean="0">
                <a:solidFill>
                  <a:srgbClr val="003366"/>
                </a:solidFill>
              </a:rPr>
              <a:t>&amp; Cleaner </a:t>
            </a:r>
            <a:r>
              <a:rPr lang="en-US" altLang="en-US" sz="1400" dirty="0">
                <a:solidFill>
                  <a:srgbClr val="003366"/>
                </a:solidFill>
              </a:rPr>
              <a:t>Production (RECP)</a:t>
            </a:r>
          </a:p>
          <a:p>
            <a:pPr marL="342900" indent="-342900">
              <a:spcBef>
                <a:spcPts val="600"/>
              </a:spcBef>
              <a:spcAft>
                <a:spcPts val="600"/>
              </a:spcAft>
              <a:buFont typeface="Wingdings" panose="05000000000000000000" pitchFamily="2" charset="2"/>
              <a:buChar char="ü"/>
            </a:pPr>
            <a:r>
              <a:rPr lang="en-US" altLang="en-US" sz="1400" dirty="0">
                <a:solidFill>
                  <a:srgbClr val="003366"/>
                </a:solidFill>
              </a:rPr>
              <a:t>Environmental Management Systems (EMS)</a:t>
            </a:r>
            <a:endParaRPr lang="en-US" sz="1400" dirty="0">
              <a:solidFill>
                <a:srgbClr val="003366"/>
              </a:solidFill>
            </a:endParaRPr>
          </a:p>
          <a:p>
            <a:pPr marL="342900" indent="-342900">
              <a:spcBef>
                <a:spcPts val="600"/>
              </a:spcBef>
              <a:spcAft>
                <a:spcPts val="600"/>
              </a:spcAft>
              <a:buFont typeface="Wingdings" panose="05000000000000000000" pitchFamily="2" charset="2"/>
              <a:buChar char="ü"/>
            </a:pPr>
            <a:r>
              <a:rPr lang="en-GB" sz="1400" dirty="0">
                <a:solidFill>
                  <a:srgbClr val="003366"/>
                </a:solidFill>
              </a:rPr>
              <a:t>Energy Management System (</a:t>
            </a:r>
            <a:r>
              <a:rPr lang="en-GB" sz="1400" dirty="0" err="1">
                <a:solidFill>
                  <a:srgbClr val="003366"/>
                </a:solidFill>
              </a:rPr>
              <a:t>EnMS</a:t>
            </a:r>
            <a:r>
              <a:rPr lang="en-GB" sz="1400" dirty="0">
                <a:solidFill>
                  <a:srgbClr val="003366"/>
                </a:solidFill>
              </a:rPr>
              <a:t>) </a:t>
            </a:r>
            <a:endParaRPr lang="en-US" altLang="en-US" sz="1400" dirty="0">
              <a:solidFill>
                <a:srgbClr val="003366"/>
              </a:solidFill>
            </a:endParaRPr>
          </a:p>
          <a:p>
            <a:pPr marL="342900" indent="-342900">
              <a:spcBef>
                <a:spcPts val="600"/>
              </a:spcBef>
              <a:spcAft>
                <a:spcPts val="600"/>
              </a:spcAft>
              <a:buFont typeface="Wingdings" panose="05000000000000000000" pitchFamily="2" charset="2"/>
              <a:buChar char="ü"/>
            </a:pPr>
            <a:r>
              <a:rPr lang="en-US" altLang="en-US" sz="1400" dirty="0">
                <a:solidFill>
                  <a:srgbClr val="003366"/>
                </a:solidFill>
              </a:rPr>
              <a:t>Material Flow Cost Accounting (MFCA)</a:t>
            </a:r>
          </a:p>
          <a:p>
            <a:pPr marL="342900" indent="-342900">
              <a:spcBef>
                <a:spcPts val="600"/>
              </a:spcBef>
              <a:spcAft>
                <a:spcPts val="600"/>
              </a:spcAft>
              <a:buFont typeface="Wingdings" panose="05000000000000000000" pitchFamily="2" charset="2"/>
              <a:buChar char="ü"/>
            </a:pPr>
            <a:r>
              <a:rPr lang="en-US" altLang="en-US" sz="1400" dirty="0">
                <a:solidFill>
                  <a:srgbClr val="003366"/>
                </a:solidFill>
              </a:rPr>
              <a:t>Corporate Social Responsibility (CSR)</a:t>
            </a:r>
          </a:p>
        </p:txBody>
      </p:sp>
      <p:sp>
        <p:nvSpPr>
          <p:cNvPr id="8" name="Content Placeholder 2"/>
          <p:cNvSpPr txBox="1">
            <a:spLocks/>
          </p:cNvSpPr>
          <p:nvPr/>
        </p:nvSpPr>
        <p:spPr bwMode="auto">
          <a:xfrm>
            <a:off x="257692" y="3068960"/>
            <a:ext cx="4782696" cy="31340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marL="457200" indent="-457200" algn="l" defTabSz="457200" rtl="0" eaLnBrk="1" fontAlgn="base" hangingPunct="1">
              <a:spcBef>
                <a:spcPts val="800"/>
              </a:spcBef>
              <a:spcAft>
                <a:spcPct val="0"/>
              </a:spcAft>
              <a:buClr>
                <a:srgbClr val="00BCE7"/>
              </a:buClr>
              <a:buSzPct val="100000"/>
              <a:buFont typeface="Arial" charset="0"/>
              <a:buChar char="•"/>
              <a:defRPr sz="3200">
                <a:solidFill>
                  <a:srgbClr val="00BCE7"/>
                </a:solidFill>
                <a:latin typeface="+mn-lt"/>
                <a:ea typeface="+mn-ea"/>
                <a:cs typeface="+mn-cs"/>
              </a:defRPr>
            </a:lvl1pPr>
            <a:lvl2pPr marL="914400" indent="-457200" algn="l" defTabSz="457200" rtl="0" eaLnBrk="1" fontAlgn="base" hangingPunct="1">
              <a:spcBef>
                <a:spcPts val="700"/>
              </a:spcBef>
              <a:spcAft>
                <a:spcPct val="0"/>
              </a:spcAft>
              <a:buClr>
                <a:srgbClr val="781419"/>
              </a:buClr>
              <a:buSzPct val="100000"/>
              <a:buFont typeface="Courier New" pitchFamily="49" charset="0"/>
              <a:buChar char="o"/>
              <a:defRPr sz="2800">
                <a:solidFill>
                  <a:srgbClr val="781419"/>
                </a:solidFill>
                <a:latin typeface="+mn-lt"/>
                <a:cs typeface="+mn-cs"/>
              </a:defRPr>
            </a:lvl2pPr>
            <a:lvl3pPr marL="1257300" indent="-342900" algn="l" defTabSz="457200" rtl="0" eaLnBrk="1" fontAlgn="base" hangingPunct="1">
              <a:spcBef>
                <a:spcPts val="600"/>
              </a:spcBef>
              <a:spcAft>
                <a:spcPct val="0"/>
              </a:spcAft>
              <a:buClr>
                <a:srgbClr val="BE4128"/>
              </a:buClr>
              <a:buSzPct val="100000"/>
              <a:buFont typeface="Wingdings" pitchFamily="2" charset="2"/>
              <a:buChar char="q"/>
              <a:defRPr sz="2400">
                <a:solidFill>
                  <a:srgbClr val="BE4128"/>
                </a:solidFill>
                <a:latin typeface="+mn-lt"/>
                <a:cs typeface="+mn-cs"/>
              </a:defRPr>
            </a:lvl3pPr>
            <a:lvl4pPr marL="1714500" indent="-342900" algn="l" defTabSz="457200" rtl="0" eaLnBrk="1" fontAlgn="base" hangingPunct="1">
              <a:spcBef>
                <a:spcPts val="500"/>
              </a:spcBef>
              <a:spcAft>
                <a:spcPct val="0"/>
              </a:spcAft>
              <a:buClr>
                <a:srgbClr val="E6912D"/>
              </a:buClr>
              <a:buSzPct val="100000"/>
              <a:buFont typeface="Wingdings" pitchFamily="2" charset="2"/>
              <a:buChar char="ü"/>
              <a:defRPr sz="2000">
                <a:solidFill>
                  <a:srgbClr val="E6912D"/>
                </a:solidFill>
                <a:latin typeface="+mn-lt"/>
                <a:cs typeface="+mn-cs"/>
              </a:defRPr>
            </a:lvl4pPr>
            <a:lvl5pPr marL="2171700" indent="-342900" algn="l" defTabSz="457200" rtl="0" eaLnBrk="1" fontAlgn="base" hangingPunct="1">
              <a:spcBef>
                <a:spcPts val="500"/>
              </a:spcBef>
              <a:spcAft>
                <a:spcPct val="0"/>
              </a:spcAft>
              <a:buClr>
                <a:srgbClr val="000000"/>
              </a:buClr>
              <a:buSzPct val="100000"/>
              <a:buFont typeface="Arial" charset="0"/>
              <a:buChar char="–"/>
              <a:defRPr sz="2000">
                <a:solidFill>
                  <a:srgbClr val="000000"/>
                </a:solidFill>
                <a:latin typeface="+mn-lt"/>
                <a:cs typeface="+mn-cs"/>
              </a:defRPr>
            </a:lvl5pPr>
            <a:lvl6pPr marL="25146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9pPr>
          </a:lstStyle>
          <a:p>
            <a:pPr marL="228600" indent="-228600">
              <a:spcBef>
                <a:spcPts val="400"/>
              </a:spcBef>
              <a:spcAft>
                <a:spcPts val="400"/>
              </a:spcAft>
              <a:buClr>
                <a:srgbClr val="880E1B"/>
              </a:buClr>
              <a:buSzPct val="90000"/>
              <a:buFont typeface="Wingdings" panose="05000000000000000000" pitchFamily="2" charset="2"/>
              <a:buChar char="Ø"/>
            </a:pPr>
            <a:r>
              <a:rPr lang="en-GB" sz="1600" dirty="0" smtClean="0">
                <a:solidFill>
                  <a:schemeClr val="tx1"/>
                </a:solidFill>
              </a:rPr>
              <a:t>Build </a:t>
            </a:r>
            <a:r>
              <a:rPr lang="en-GB" sz="1600" dirty="0">
                <a:solidFill>
                  <a:schemeClr val="tx1"/>
                </a:solidFill>
              </a:rPr>
              <a:t>capacity of </a:t>
            </a:r>
            <a:r>
              <a:rPr lang="en-GB" sz="1600" b="1" dirty="0">
                <a:solidFill>
                  <a:schemeClr val="tx1"/>
                </a:solidFill>
              </a:rPr>
              <a:t>local service providers </a:t>
            </a:r>
            <a:r>
              <a:rPr lang="en-GB" sz="1600" dirty="0">
                <a:solidFill>
                  <a:schemeClr val="tx1"/>
                </a:solidFill>
              </a:rPr>
              <a:t>on TEST approach</a:t>
            </a:r>
          </a:p>
          <a:p>
            <a:pPr marL="228600" indent="-228600">
              <a:spcBef>
                <a:spcPts val="400"/>
              </a:spcBef>
              <a:spcAft>
                <a:spcPts val="400"/>
              </a:spcAft>
              <a:buClr>
                <a:srgbClr val="880E1B"/>
              </a:buClr>
              <a:buSzPct val="90000"/>
              <a:buFont typeface="Wingdings" panose="05000000000000000000" pitchFamily="2" charset="2"/>
              <a:buChar char="Ø"/>
            </a:pPr>
            <a:r>
              <a:rPr lang="en-GB" sz="1600" dirty="0">
                <a:solidFill>
                  <a:schemeClr val="tx1"/>
                </a:solidFill>
              </a:rPr>
              <a:t>Complete </a:t>
            </a:r>
            <a:r>
              <a:rPr lang="en-GB" sz="1600" b="1" dirty="0">
                <a:solidFill>
                  <a:schemeClr val="tx1"/>
                </a:solidFill>
              </a:rPr>
              <a:t>industry demonstration projects</a:t>
            </a:r>
            <a:r>
              <a:rPr lang="en-GB" sz="1600" dirty="0">
                <a:solidFill>
                  <a:schemeClr val="tx1"/>
                </a:solidFill>
              </a:rPr>
              <a:t>, consisting in the identification and implementation of sustainable production practices and technologies in key sectors. </a:t>
            </a:r>
          </a:p>
          <a:p>
            <a:pPr marL="228600" indent="-228600">
              <a:spcBef>
                <a:spcPts val="400"/>
              </a:spcBef>
              <a:spcAft>
                <a:spcPts val="400"/>
              </a:spcAft>
              <a:buClr>
                <a:srgbClr val="880E1B"/>
              </a:buClr>
              <a:buSzPct val="90000"/>
              <a:buFont typeface="Wingdings" panose="05000000000000000000" pitchFamily="2" charset="2"/>
              <a:buChar char="Ø"/>
            </a:pPr>
            <a:r>
              <a:rPr lang="en-GB" sz="1600" b="1" dirty="0">
                <a:solidFill>
                  <a:schemeClr val="tx1"/>
                </a:solidFill>
              </a:rPr>
              <a:t>Expose local stakeholders including policy makers</a:t>
            </a:r>
            <a:r>
              <a:rPr lang="en-GB" sz="1600" dirty="0">
                <a:solidFill>
                  <a:schemeClr val="tx1"/>
                </a:solidFill>
              </a:rPr>
              <a:t> to the project’s activities, proving inputs for harmonizing and reinforcing policies, and incentive schemes to support the introduction of resource efficient, clean technologies in industry.</a:t>
            </a:r>
            <a:endParaRPr lang="en-GB" sz="1600" b="1" dirty="0">
              <a:solidFill>
                <a:schemeClr val="tx1"/>
              </a:solidFill>
            </a:endParaRPr>
          </a:p>
        </p:txBody>
      </p:sp>
      <p:sp>
        <p:nvSpPr>
          <p:cNvPr id="9" name="Content Placeholder 2"/>
          <p:cNvSpPr txBox="1">
            <a:spLocks/>
          </p:cNvSpPr>
          <p:nvPr/>
        </p:nvSpPr>
        <p:spPr bwMode="auto">
          <a:xfrm>
            <a:off x="323528" y="1853600"/>
            <a:ext cx="4489608" cy="1050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marL="457200" indent="-457200" algn="l" defTabSz="457200" rtl="0" eaLnBrk="1" fontAlgn="base" hangingPunct="1">
              <a:spcBef>
                <a:spcPts val="800"/>
              </a:spcBef>
              <a:spcAft>
                <a:spcPct val="0"/>
              </a:spcAft>
              <a:buClr>
                <a:srgbClr val="00BCE7"/>
              </a:buClr>
              <a:buSzPct val="100000"/>
              <a:buFont typeface="Arial" charset="0"/>
              <a:buChar char="•"/>
              <a:defRPr sz="3200">
                <a:solidFill>
                  <a:srgbClr val="00BCE7"/>
                </a:solidFill>
                <a:latin typeface="+mn-lt"/>
                <a:ea typeface="+mn-ea"/>
                <a:cs typeface="+mn-cs"/>
              </a:defRPr>
            </a:lvl1pPr>
            <a:lvl2pPr marL="914400" indent="-457200" algn="l" defTabSz="457200" rtl="0" eaLnBrk="1" fontAlgn="base" hangingPunct="1">
              <a:spcBef>
                <a:spcPts val="700"/>
              </a:spcBef>
              <a:spcAft>
                <a:spcPct val="0"/>
              </a:spcAft>
              <a:buClr>
                <a:srgbClr val="781419"/>
              </a:buClr>
              <a:buSzPct val="100000"/>
              <a:buFont typeface="Courier New" pitchFamily="49" charset="0"/>
              <a:buChar char="o"/>
              <a:defRPr sz="2800">
                <a:solidFill>
                  <a:srgbClr val="781419"/>
                </a:solidFill>
                <a:latin typeface="+mn-lt"/>
                <a:cs typeface="+mn-cs"/>
              </a:defRPr>
            </a:lvl2pPr>
            <a:lvl3pPr marL="1257300" indent="-342900" algn="l" defTabSz="457200" rtl="0" eaLnBrk="1" fontAlgn="base" hangingPunct="1">
              <a:spcBef>
                <a:spcPts val="600"/>
              </a:spcBef>
              <a:spcAft>
                <a:spcPct val="0"/>
              </a:spcAft>
              <a:buClr>
                <a:srgbClr val="BE4128"/>
              </a:buClr>
              <a:buSzPct val="100000"/>
              <a:buFont typeface="Wingdings" pitchFamily="2" charset="2"/>
              <a:buChar char="q"/>
              <a:defRPr sz="2400">
                <a:solidFill>
                  <a:srgbClr val="BE4128"/>
                </a:solidFill>
                <a:latin typeface="+mn-lt"/>
                <a:cs typeface="+mn-cs"/>
              </a:defRPr>
            </a:lvl3pPr>
            <a:lvl4pPr marL="1714500" indent="-342900" algn="l" defTabSz="457200" rtl="0" eaLnBrk="1" fontAlgn="base" hangingPunct="1">
              <a:spcBef>
                <a:spcPts val="500"/>
              </a:spcBef>
              <a:spcAft>
                <a:spcPct val="0"/>
              </a:spcAft>
              <a:buClr>
                <a:srgbClr val="E6912D"/>
              </a:buClr>
              <a:buSzPct val="100000"/>
              <a:buFont typeface="Wingdings" pitchFamily="2" charset="2"/>
              <a:buChar char="ü"/>
              <a:defRPr sz="2000">
                <a:solidFill>
                  <a:srgbClr val="E6912D"/>
                </a:solidFill>
                <a:latin typeface="+mn-lt"/>
                <a:cs typeface="+mn-cs"/>
              </a:defRPr>
            </a:lvl4pPr>
            <a:lvl5pPr marL="2171700" indent="-342900" algn="l" defTabSz="457200" rtl="0" eaLnBrk="1" fontAlgn="base" hangingPunct="1">
              <a:spcBef>
                <a:spcPts val="500"/>
              </a:spcBef>
              <a:spcAft>
                <a:spcPct val="0"/>
              </a:spcAft>
              <a:buClr>
                <a:srgbClr val="000000"/>
              </a:buClr>
              <a:buSzPct val="100000"/>
              <a:buFont typeface="Arial" charset="0"/>
              <a:buChar char="–"/>
              <a:defRPr sz="2000">
                <a:solidFill>
                  <a:srgbClr val="000000"/>
                </a:solidFill>
                <a:latin typeface="+mn-lt"/>
                <a:cs typeface="+mn-cs"/>
              </a:defRPr>
            </a:lvl5pPr>
            <a:lvl6pPr marL="25146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cs typeface="+mn-cs"/>
              </a:defRPr>
            </a:lvl9pPr>
          </a:lstStyle>
          <a:p>
            <a:pPr marL="0" indent="0">
              <a:spcBef>
                <a:spcPts val="400"/>
              </a:spcBef>
              <a:spcAft>
                <a:spcPts val="400"/>
              </a:spcAft>
              <a:buNone/>
            </a:pPr>
            <a:r>
              <a:rPr lang="en-GB" sz="2000" dirty="0">
                <a:solidFill>
                  <a:srgbClr val="781419"/>
                </a:solidFill>
              </a:rPr>
              <a:t>Stimulate the demand and supply of </a:t>
            </a:r>
            <a:r>
              <a:rPr lang="en-GB" sz="2000" b="1" dirty="0">
                <a:solidFill>
                  <a:srgbClr val="781419"/>
                </a:solidFill>
              </a:rPr>
              <a:t>sustainable production  </a:t>
            </a:r>
            <a:r>
              <a:rPr lang="en-GB" sz="2000" dirty="0">
                <a:solidFill>
                  <a:srgbClr val="781419"/>
                </a:solidFill>
              </a:rPr>
              <a:t>services in key manufacturing sectors:</a:t>
            </a:r>
          </a:p>
        </p:txBody>
      </p:sp>
      <p:sp>
        <p:nvSpPr>
          <p:cNvPr id="10" name="Title 1"/>
          <p:cNvSpPr>
            <a:spLocks noGrp="1"/>
          </p:cNvSpPr>
          <p:nvPr>
            <p:ph type="title"/>
          </p:nvPr>
        </p:nvSpPr>
        <p:spPr>
          <a:xfrm>
            <a:off x="534076" y="836712"/>
            <a:ext cx="7903790" cy="864096"/>
          </a:xfrm>
        </p:spPr>
        <p:txBody>
          <a:bodyPr>
            <a:normAutofit/>
          </a:bodyPr>
          <a:lstStyle/>
          <a:p>
            <a:r>
              <a:rPr lang="en-GB" sz="3400" b="1" dirty="0" smtClean="0"/>
              <a:t>MED TEST II </a:t>
            </a:r>
            <a:endParaRPr lang="en-GB" sz="3400" b="1" dirty="0"/>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4005064"/>
            <a:ext cx="3240360" cy="2290997"/>
          </a:xfrm>
          <a:prstGeom prst="rect">
            <a:avLst/>
          </a:prstGeom>
          <a:noFill/>
          <a:ln w="9525">
            <a:solidFill>
              <a:schemeClr val="bg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17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81000" y="2029117"/>
            <a:ext cx="4310063" cy="574675"/>
          </a:xfrm>
          <a:prstGeom prst="rect">
            <a:avLst/>
          </a:prstGeom>
          <a:solidFill>
            <a:schemeClr val="bg1"/>
          </a:solidFill>
          <a:ln w="25400">
            <a:solidFill>
              <a:schemeClr val="tx1"/>
            </a:solidFill>
            <a:miter lim="800000"/>
            <a:headEnd/>
            <a:tailEnd/>
          </a:ln>
        </p:spPr>
        <p:txBody>
          <a:bodyPr>
            <a:spAutoFit/>
          </a:bodyP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algn="ctr" eaLnBrk="1" hangingPunct="1">
              <a:spcBef>
                <a:spcPct val="50000"/>
              </a:spcBef>
              <a:buClrTx/>
              <a:buSzTx/>
              <a:buFontTx/>
              <a:buNone/>
            </a:pPr>
            <a:r>
              <a:rPr kumimoji="0" lang="en-GB" altLang="en-US" sz="3000" dirty="0">
                <a:latin typeface="Calibri" panose="020F0502020204030204" pitchFamily="34" charset="0"/>
              </a:rPr>
              <a:t>Initial Review</a:t>
            </a:r>
          </a:p>
        </p:txBody>
      </p:sp>
      <p:sp>
        <p:nvSpPr>
          <p:cNvPr id="11267" name="Text Box 3"/>
          <p:cNvSpPr txBox="1">
            <a:spLocks noChangeArrowheads="1"/>
          </p:cNvSpPr>
          <p:nvPr/>
        </p:nvSpPr>
        <p:spPr bwMode="auto">
          <a:xfrm>
            <a:off x="381000" y="3226092"/>
            <a:ext cx="4310063" cy="574675"/>
          </a:xfrm>
          <a:prstGeom prst="rect">
            <a:avLst/>
          </a:prstGeom>
          <a:solidFill>
            <a:schemeClr val="bg1"/>
          </a:solidFill>
          <a:ln w="25400">
            <a:solidFill>
              <a:schemeClr val="tx1"/>
            </a:solidFill>
            <a:miter lim="800000"/>
            <a:headEnd/>
            <a:tailEnd/>
          </a:ln>
        </p:spPr>
        <p:txBody>
          <a:bodyPr>
            <a:spAutoFit/>
          </a:bodyP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algn="ctr" eaLnBrk="1" hangingPunct="1">
              <a:spcBef>
                <a:spcPct val="50000"/>
              </a:spcBef>
              <a:buClrTx/>
              <a:buSzTx/>
              <a:buFontTx/>
              <a:buNone/>
            </a:pPr>
            <a:r>
              <a:rPr kumimoji="0" lang="cs-CZ" altLang="en-US" sz="3000" dirty="0">
                <a:latin typeface="Calibri" panose="020F0502020204030204" pitchFamily="34" charset="0"/>
              </a:rPr>
              <a:t>Phase 1 </a:t>
            </a:r>
            <a:r>
              <a:rPr kumimoji="0" lang="it-IT" altLang="en-US" sz="3000" dirty="0">
                <a:latin typeface="Calibri" panose="020F0502020204030204" pitchFamily="34" charset="0"/>
              </a:rPr>
              <a:t>RECP</a:t>
            </a:r>
            <a:r>
              <a:rPr kumimoji="0" lang="cs-CZ" altLang="en-US" sz="3000" dirty="0">
                <a:latin typeface="Calibri" panose="020F0502020204030204" pitchFamily="34" charset="0"/>
              </a:rPr>
              <a:t>, EMS, </a:t>
            </a:r>
            <a:r>
              <a:rPr kumimoji="0" lang="en-US" altLang="en-US" sz="3000" dirty="0" smtClean="0">
                <a:latin typeface="Calibri" panose="020F0502020204030204" pitchFamily="34" charset="0"/>
              </a:rPr>
              <a:t>MFCA</a:t>
            </a:r>
            <a:endParaRPr kumimoji="0" lang="en-GB" altLang="en-US" sz="3000" dirty="0">
              <a:latin typeface="Calibri" panose="020F0502020204030204" pitchFamily="34" charset="0"/>
            </a:endParaRPr>
          </a:p>
        </p:txBody>
      </p:sp>
      <p:sp>
        <p:nvSpPr>
          <p:cNvPr id="11268" name="Text Box 4"/>
          <p:cNvSpPr txBox="1">
            <a:spLocks noChangeArrowheads="1"/>
          </p:cNvSpPr>
          <p:nvPr/>
        </p:nvSpPr>
        <p:spPr bwMode="auto">
          <a:xfrm>
            <a:off x="381000" y="4445292"/>
            <a:ext cx="4310063" cy="574675"/>
          </a:xfrm>
          <a:prstGeom prst="rect">
            <a:avLst/>
          </a:prstGeom>
          <a:solidFill>
            <a:schemeClr val="bg1"/>
          </a:solidFill>
          <a:ln w="25400">
            <a:solidFill>
              <a:schemeClr val="tx1"/>
            </a:solidFill>
            <a:miter lim="800000"/>
            <a:headEnd/>
            <a:tailEnd/>
          </a:ln>
        </p:spPr>
        <p:txBody>
          <a:bodyPr>
            <a:spAutoFit/>
          </a:bodyP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algn="ctr" eaLnBrk="1" hangingPunct="1">
              <a:spcBef>
                <a:spcPct val="50000"/>
              </a:spcBef>
              <a:buClrTx/>
              <a:buSzTx/>
              <a:buFontTx/>
              <a:buNone/>
            </a:pPr>
            <a:r>
              <a:rPr kumimoji="0" lang="cs-CZ" altLang="en-US" sz="3000">
                <a:latin typeface="Calibri" panose="020F0502020204030204" pitchFamily="34" charset="0"/>
                <a:cs typeface="Times New Roman" panose="02020603050405020304" pitchFamily="18" charset="0"/>
              </a:rPr>
              <a:t>Phase 2 EST</a:t>
            </a:r>
            <a:endParaRPr kumimoji="0" lang="en-GB" altLang="en-US" sz="3000">
              <a:latin typeface="Calibri" panose="020F0502020204030204" pitchFamily="34" charset="0"/>
              <a:cs typeface="Times New Roman" panose="02020603050405020304" pitchFamily="18" charset="0"/>
            </a:endParaRPr>
          </a:p>
        </p:txBody>
      </p:sp>
      <p:sp>
        <p:nvSpPr>
          <p:cNvPr id="11269" name="Text Box 5"/>
          <p:cNvSpPr txBox="1">
            <a:spLocks noChangeArrowheads="1"/>
          </p:cNvSpPr>
          <p:nvPr/>
        </p:nvSpPr>
        <p:spPr bwMode="auto">
          <a:xfrm>
            <a:off x="381000" y="5664492"/>
            <a:ext cx="4310063" cy="574675"/>
          </a:xfrm>
          <a:prstGeom prst="rect">
            <a:avLst/>
          </a:prstGeom>
          <a:solidFill>
            <a:schemeClr val="bg1"/>
          </a:solidFill>
          <a:ln w="25400">
            <a:solidFill>
              <a:schemeClr val="tx1"/>
            </a:solidFill>
            <a:miter lim="800000"/>
            <a:headEnd/>
            <a:tailEnd/>
          </a:ln>
        </p:spPr>
        <p:txBody>
          <a:bodyPr>
            <a:spAutoFit/>
          </a:bodyP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algn="ctr" eaLnBrk="1" hangingPunct="1">
              <a:spcBef>
                <a:spcPct val="50000"/>
              </a:spcBef>
              <a:buClrTx/>
              <a:buSzTx/>
              <a:buFontTx/>
              <a:buNone/>
            </a:pPr>
            <a:r>
              <a:rPr kumimoji="0" lang="cs-CZ" altLang="en-US" sz="3000">
                <a:latin typeface="Calibri" panose="020F0502020204030204" pitchFamily="34" charset="0"/>
              </a:rPr>
              <a:t>Phase 3 SES</a:t>
            </a:r>
            <a:r>
              <a:rPr kumimoji="0" lang="it-IT" altLang="en-US" sz="3000">
                <a:latin typeface="Calibri" panose="020F0502020204030204" pitchFamily="34" charset="0"/>
              </a:rPr>
              <a:t>/CSR</a:t>
            </a:r>
            <a:endParaRPr kumimoji="0" lang="en-GB" altLang="en-US" sz="3000">
              <a:latin typeface="Calibri" panose="020F0502020204030204" pitchFamily="34" charset="0"/>
              <a:cs typeface="Times New Roman" panose="02020603050405020304" pitchFamily="18" charset="0"/>
            </a:endParaRPr>
          </a:p>
        </p:txBody>
      </p:sp>
      <p:sp>
        <p:nvSpPr>
          <p:cNvPr id="11270" name="AutoShape 6"/>
          <p:cNvSpPr>
            <a:spLocks noChangeArrowheads="1"/>
          </p:cNvSpPr>
          <p:nvPr/>
        </p:nvSpPr>
        <p:spPr bwMode="auto">
          <a:xfrm rot="13849">
            <a:off x="2120900" y="2624430"/>
            <a:ext cx="536575" cy="609600"/>
          </a:xfrm>
          <a:prstGeom prst="downArrow">
            <a:avLst>
              <a:gd name="adj1" fmla="val 50000"/>
              <a:gd name="adj2" fmla="val 28402"/>
            </a:avLst>
          </a:prstGeom>
          <a:solidFill>
            <a:schemeClr val="accent5">
              <a:lumMod val="75000"/>
            </a:schemeClr>
          </a:solidFill>
          <a:ln w="9525">
            <a:solidFill>
              <a:schemeClr val="accent1">
                <a:lumMod val="50000"/>
              </a:schemeClr>
            </a:solidFill>
            <a:miter lim="800000"/>
            <a:headEnd/>
            <a:tailEnd/>
          </a:ln>
        </p:spPr>
        <p:txBody>
          <a:bodyPr wrap="none" anchor="ct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eaLnBrk="1" hangingPunct="1">
              <a:spcBef>
                <a:spcPct val="0"/>
              </a:spcBef>
              <a:buClr>
                <a:srgbClr val="000000"/>
              </a:buClr>
              <a:buSzPct val="100000"/>
              <a:buFont typeface="Times New Roman" panose="02020603050405020304" pitchFamily="18" charset="0"/>
              <a:buNone/>
            </a:pPr>
            <a:endParaRPr kumimoji="0" lang="en-US" altLang="en-US" sz="1800">
              <a:solidFill>
                <a:schemeClr val="bg1"/>
              </a:solidFill>
            </a:endParaRPr>
          </a:p>
        </p:txBody>
      </p:sp>
      <p:sp>
        <p:nvSpPr>
          <p:cNvPr id="11271" name="AutoShape 7"/>
          <p:cNvSpPr>
            <a:spLocks noChangeArrowheads="1"/>
          </p:cNvSpPr>
          <p:nvPr/>
        </p:nvSpPr>
        <p:spPr bwMode="auto">
          <a:xfrm rot="13849">
            <a:off x="2120900" y="3815055"/>
            <a:ext cx="536575" cy="609600"/>
          </a:xfrm>
          <a:prstGeom prst="downArrow">
            <a:avLst>
              <a:gd name="adj1" fmla="val 50000"/>
              <a:gd name="adj2" fmla="val 28402"/>
            </a:avLst>
          </a:prstGeom>
          <a:solidFill>
            <a:schemeClr val="accent5">
              <a:lumMod val="75000"/>
            </a:schemeClr>
          </a:solidFill>
          <a:ln w="9525">
            <a:solidFill>
              <a:schemeClr val="accent1">
                <a:lumMod val="50000"/>
              </a:schemeClr>
            </a:solidFill>
            <a:miter lim="800000"/>
            <a:headEnd/>
            <a:tailEnd/>
          </a:ln>
        </p:spPr>
        <p:txBody>
          <a:bodyPr wrap="none" anchor="ct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eaLnBrk="1" hangingPunct="1">
              <a:spcBef>
                <a:spcPct val="0"/>
              </a:spcBef>
              <a:buClr>
                <a:srgbClr val="000000"/>
              </a:buClr>
              <a:buSzPct val="100000"/>
              <a:buFont typeface="Times New Roman" panose="02020603050405020304" pitchFamily="18" charset="0"/>
              <a:buNone/>
            </a:pPr>
            <a:endParaRPr kumimoji="0" lang="en-US" altLang="en-US" sz="1800">
              <a:solidFill>
                <a:schemeClr val="bg1"/>
              </a:solidFill>
            </a:endParaRPr>
          </a:p>
        </p:txBody>
      </p:sp>
      <p:sp>
        <p:nvSpPr>
          <p:cNvPr id="11272" name="AutoShape 8"/>
          <p:cNvSpPr>
            <a:spLocks noChangeArrowheads="1"/>
          </p:cNvSpPr>
          <p:nvPr/>
        </p:nvSpPr>
        <p:spPr bwMode="auto">
          <a:xfrm rot="13849">
            <a:off x="2120900" y="5039017"/>
            <a:ext cx="536575" cy="609600"/>
          </a:xfrm>
          <a:prstGeom prst="downArrow">
            <a:avLst>
              <a:gd name="adj1" fmla="val 50000"/>
              <a:gd name="adj2" fmla="val 28402"/>
            </a:avLst>
          </a:prstGeom>
          <a:solidFill>
            <a:schemeClr val="accent5">
              <a:lumMod val="75000"/>
            </a:schemeClr>
          </a:solidFill>
          <a:ln w="9525">
            <a:solidFill>
              <a:schemeClr val="accent1">
                <a:lumMod val="50000"/>
              </a:schemeClr>
            </a:solidFill>
            <a:miter lim="800000"/>
            <a:headEnd/>
            <a:tailEnd/>
          </a:ln>
        </p:spPr>
        <p:txBody>
          <a:bodyPr wrap="none" anchor="ct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eaLnBrk="1" hangingPunct="1">
              <a:spcBef>
                <a:spcPct val="0"/>
              </a:spcBef>
              <a:buClr>
                <a:srgbClr val="000000"/>
              </a:buClr>
              <a:buSzPct val="100000"/>
              <a:buFont typeface="Times New Roman" panose="02020603050405020304" pitchFamily="18" charset="0"/>
              <a:buNone/>
            </a:pPr>
            <a:endParaRPr kumimoji="0" lang="en-US" altLang="en-US" sz="1800">
              <a:solidFill>
                <a:schemeClr val="bg1"/>
              </a:solidFill>
            </a:endParaRPr>
          </a:p>
        </p:txBody>
      </p:sp>
      <p:sp>
        <p:nvSpPr>
          <p:cNvPr id="49161" name="Rectangle 9"/>
          <p:cNvSpPr>
            <a:spLocks noGrp="1" noChangeArrowheads="1"/>
          </p:cNvSpPr>
          <p:nvPr>
            <p:ph type="title" idx="4294967295"/>
          </p:nvPr>
        </p:nvSpPr>
        <p:spPr>
          <a:xfrm>
            <a:off x="386660" y="908720"/>
            <a:ext cx="8280920" cy="946450"/>
          </a:xfrm>
        </p:spPr>
        <p:txBody>
          <a:bodyPr lIns="90000" tIns="46800" rIns="90000" bIns="46800" anchor="b">
            <a:normAutofit fontScale="90000"/>
          </a:bodyPr>
          <a:lstStyle/>
          <a:p>
            <a:pPr>
              <a:defRPr/>
            </a:pPr>
            <a:r>
              <a:rPr lang="en-US" altLang="en-US" sz="3400" dirty="0" smtClean="0"/>
              <a:t>Transfer of Environmentally Sound Technologies</a:t>
            </a:r>
            <a:br>
              <a:rPr lang="en-US" altLang="en-US" sz="3400" dirty="0" smtClean="0"/>
            </a:br>
            <a:r>
              <a:rPr lang="cs-CZ" altLang="en-US" sz="3600" b="1" dirty="0"/>
              <a:t>TEST</a:t>
            </a:r>
            <a:r>
              <a:rPr lang="it-IT" altLang="en-US" sz="3600" b="1" dirty="0"/>
              <a:t> </a:t>
            </a:r>
            <a:endParaRPr lang="cs-CZ" altLang="en-US" sz="3400" b="1" dirty="0" smtClean="0"/>
          </a:p>
        </p:txBody>
      </p:sp>
      <p:sp>
        <p:nvSpPr>
          <p:cNvPr id="11274" name="Text Box 10"/>
          <p:cNvSpPr txBox="1">
            <a:spLocks noChangeArrowheads="1"/>
          </p:cNvSpPr>
          <p:nvPr/>
        </p:nvSpPr>
        <p:spPr bwMode="auto">
          <a:xfrm>
            <a:off x="5076056" y="1992754"/>
            <a:ext cx="3361144" cy="4316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808000"/>
              </a:buClr>
              <a:buSzPct val="75000"/>
              <a:buFont typeface="Wingdings" panose="05000000000000000000" pitchFamily="2" charset="2"/>
              <a:buChar char="§"/>
              <a:defRPr kumimoji="1" sz="3200">
                <a:solidFill>
                  <a:schemeClr val="tx1"/>
                </a:solidFill>
                <a:latin typeface="Arial" panose="020B0604020202020204" pitchFamily="34" charset="0"/>
              </a:defRPr>
            </a:lvl1pPr>
            <a:lvl2pPr marL="742950" indent="-285750" eaLnBrk="0" hangingPunct="0">
              <a:spcBef>
                <a:spcPct val="20000"/>
              </a:spcBef>
              <a:buClr>
                <a:srgbClr val="808000"/>
              </a:buClr>
              <a:buSzPct val="75000"/>
              <a:buFont typeface="Wingdings" panose="05000000000000000000" pitchFamily="2" charset="2"/>
              <a:buChar char="§"/>
              <a:defRPr kumimoji="1" sz="2800">
                <a:solidFill>
                  <a:schemeClr val="tx1"/>
                </a:solidFill>
                <a:latin typeface="Arial" panose="020B0604020202020204" pitchFamily="34" charset="0"/>
              </a:defRPr>
            </a:lvl2pPr>
            <a:lvl3pPr marL="1143000" indent="-228600" eaLnBrk="0" hangingPunct="0">
              <a:spcBef>
                <a:spcPct val="20000"/>
              </a:spcBef>
              <a:buClr>
                <a:srgbClr val="808000"/>
              </a:buClr>
              <a:buSzPct val="75000"/>
              <a:buFont typeface="Wingdings" panose="05000000000000000000" pitchFamily="2" charset="2"/>
              <a:buAutoNum type="arabicPeriod"/>
              <a:defRPr kumimoji="1" sz="2400">
                <a:solidFill>
                  <a:schemeClr val="tx1"/>
                </a:solidFill>
                <a:latin typeface="Arial" panose="020B0604020202020204" pitchFamily="34" charset="0"/>
              </a:defRPr>
            </a:lvl3pPr>
            <a:lvl4pPr marL="16002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4pPr>
            <a:lvl5pPr marL="2057400" indent="-228600" eaLnBrk="0" hangingPunct="0">
              <a:spcBef>
                <a:spcPct val="20000"/>
              </a:spcBef>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808000"/>
              </a:buClr>
              <a:buSzPct val="75000"/>
              <a:buFont typeface="Wingdings" panose="05000000000000000000" pitchFamily="2" charset="2"/>
              <a:buChar char="§"/>
              <a:defRPr kumimoji="1" sz="2000">
                <a:solidFill>
                  <a:schemeClr val="tx1"/>
                </a:solidFill>
                <a:latin typeface="Arial" panose="020B0604020202020204" pitchFamily="34" charset="0"/>
              </a:defRPr>
            </a:lvl9pPr>
          </a:lstStyle>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Potential for improvement</a:t>
            </a:r>
          </a:p>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Viability and commitment</a:t>
            </a:r>
          </a:p>
          <a:p>
            <a:pPr algn="l" eaLnBrk="1" hangingPunct="1">
              <a:spcBef>
                <a:spcPts val="300"/>
              </a:spcBef>
              <a:spcAft>
                <a:spcPts val="600"/>
              </a:spcAft>
              <a:buClrTx/>
              <a:buSzTx/>
              <a:buFontTx/>
              <a:buNone/>
            </a:pPr>
            <a:endParaRPr kumimoji="0" lang="en-GB" altLang="en-US" sz="1000" dirty="0">
              <a:solidFill>
                <a:srgbClr val="0091C4"/>
              </a:solidFill>
              <a:latin typeface="Calibri" panose="020F0502020204030204" pitchFamily="34" charset="0"/>
            </a:endParaRPr>
          </a:p>
          <a:p>
            <a:pPr algn="l" eaLnBrk="1" hangingPunct="1">
              <a:spcBef>
                <a:spcPts val="300"/>
              </a:spcBef>
              <a:spcAft>
                <a:spcPts val="600"/>
              </a:spcAft>
              <a:buClrTx/>
              <a:buSzTx/>
              <a:buFontTx/>
              <a:buNone/>
            </a:pPr>
            <a:r>
              <a:rPr kumimoji="0" lang="en-GB" altLang="en-US" sz="1600" dirty="0" smtClean="0">
                <a:solidFill>
                  <a:srgbClr val="0091C4"/>
                </a:solidFill>
                <a:latin typeface="Calibri" panose="020F0502020204030204" pitchFamily="34" charset="0"/>
              </a:rPr>
              <a:t>MFCA – </a:t>
            </a:r>
            <a:r>
              <a:rPr kumimoji="0" lang="en-GB" altLang="en-US" sz="1600" dirty="0">
                <a:solidFill>
                  <a:srgbClr val="0091C4"/>
                </a:solidFill>
                <a:latin typeface="Calibri" panose="020F0502020204030204" pitchFamily="34" charset="0"/>
              </a:rPr>
              <a:t>total costs of material losses</a:t>
            </a:r>
          </a:p>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RECP – BAT/BEPs</a:t>
            </a:r>
          </a:p>
          <a:p>
            <a:pPr algn="l" eaLnBrk="1" hangingPunct="1">
              <a:spcBef>
                <a:spcPts val="300"/>
              </a:spcBef>
              <a:spcAft>
                <a:spcPts val="600"/>
              </a:spcAft>
              <a:buClrTx/>
              <a:buSzTx/>
              <a:buFontTx/>
              <a:buNone/>
            </a:pPr>
            <a:r>
              <a:rPr kumimoji="0" lang="en-GB" altLang="en-US" sz="1600" dirty="0" smtClean="0">
                <a:solidFill>
                  <a:srgbClr val="0091C4"/>
                </a:solidFill>
                <a:latin typeface="Calibri" panose="020F0502020204030204" pitchFamily="34" charset="0"/>
              </a:rPr>
              <a:t>EMS &amp; </a:t>
            </a:r>
            <a:r>
              <a:rPr kumimoji="0" lang="en-GB" altLang="en-US" sz="1600" dirty="0" err="1" smtClean="0">
                <a:solidFill>
                  <a:srgbClr val="0091C4"/>
                </a:solidFill>
                <a:latin typeface="Calibri" panose="020F0502020204030204" pitchFamily="34" charset="0"/>
              </a:rPr>
              <a:t>EnMS</a:t>
            </a:r>
            <a:r>
              <a:rPr kumimoji="0" lang="en-GB" altLang="en-US" sz="1600" dirty="0" smtClean="0">
                <a:solidFill>
                  <a:srgbClr val="0091C4"/>
                </a:solidFill>
                <a:latin typeface="Calibri" panose="020F0502020204030204" pitchFamily="34" charset="0"/>
              </a:rPr>
              <a:t> </a:t>
            </a:r>
            <a:r>
              <a:rPr kumimoji="0" lang="en-GB" altLang="en-US" sz="1600" dirty="0">
                <a:solidFill>
                  <a:srgbClr val="0091C4"/>
                </a:solidFill>
                <a:latin typeface="Calibri" panose="020F0502020204030204" pitchFamily="34" charset="0"/>
              </a:rPr>
              <a:t>– system support</a:t>
            </a:r>
          </a:p>
          <a:p>
            <a:pPr algn="l" eaLnBrk="1" hangingPunct="1">
              <a:spcBef>
                <a:spcPts val="300"/>
              </a:spcBef>
              <a:spcAft>
                <a:spcPts val="600"/>
              </a:spcAft>
              <a:buClrTx/>
              <a:buSzTx/>
              <a:buFontTx/>
              <a:buNone/>
            </a:pPr>
            <a:endParaRPr kumimoji="0" lang="en-GB" altLang="en-US" sz="1400" dirty="0">
              <a:solidFill>
                <a:srgbClr val="0091C4"/>
              </a:solidFill>
              <a:latin typeface="Calibri" panose="020F0502020204030204" pitchFamily="34" charset="0"/>
            </a:endParaRPr>
          </a:p>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Investment needing measures</a:t>
            </a:r>
          </a:p>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Feasibility study, Financing</a:t>
            </a:r>
          </a:p>
          <a:p>
            <a:pPr algn="l" eaLnBrk="1" hangingPunct="1">
              <a:spcBef>
                <a:spcPts val="300"/>
              </a:spcBef>
              <a:spcAft>
                <a:spcPts val="600"/>
              </a:spcAft>
              <a:buClrTx/>
              <a:buSzTx/>
              <a:buFontTx/>
              <a:buNone/>
            </a:pPr>
            <a:endParaRPr kumimoji="0" lang="en-GB" altLang="en-US" sz="2400" dirty="0">
              <a:solidFill>
                <a:srgbClr val="0091C4"/>
              </a:solidFill>
              <a:latin typeface="Calibri" panose="020F0502020204030204" pitchFamily="34" charset="0"/>
            </a:endParaRPr>
          </a:p>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Evaluation and reflection</a:t>
            </a:r>
          </a:p>
          <a:p>
            <a:pPr algn="l" eaLnBrk="1" hangingPunct="1">
              <a:spcBef>
                <a:spcPts val="300"/>
              </a:spcBef>
              <a:spcAft>
                <a:spcPts val="600"/>
              </a:spcAft>
              <a:buClrTx/>
              <a:buSzTx/>
              <a:buFontTx/>
              <a:buNone/>
            </a:pPr>
            <a:r>
              <a:rPr kumimoji="0" lang="en-GB" altLang="en-US" sz="1600" dirty="0">
                <a:solidFill>
                  <a:srgbClr val="0091C4"/>
                </a:solidFill>
                <a:latin typeface="Calibri" panose="020F0502020204030204" pitchFamily="34" charset="0"/>
              </a:rPr>
              <a:t>Sustainable Enterprise Strategy</a:t>
            </a:r>
          </a:p>
        </p:txBody>
      </p:sp>
    </p:spTree>
    <p:extLst>
      <p:ext uri="{BB962C8B-B14F-4D97-AF65-F5344CB8AC3E}">
        <p14:creationId xmlns:p14="http://schemas.microsoft.com/office/powerpoint/2010/main" val="107416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1274">
                                            <p:txEl>
                                              <p:pRg st="8" end="8"/>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4186035"/>
            <a:ext cx="2664296" cy="19982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186035"/>
            <a:ext cx="5760640" cy="202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9"/>
          <p:cNvSpPr txBox="1">
            <a:spLocks noChangeArrowheads="1"/>
          </p:cNvSpPr>
          <p:nvPr/>
        </p:nvSpPr>
        <p:spPr>
          <a:xfrm>
            <a:off x="755576" y="918280"/>
            <a:ext cx="7912004" cy="946450"/>
          </a:xfrm>
          <a:prstGeom prst="rect">
            <a:avLst/>
          </a:prstGeom>
        </p:spPr>
        <p:txBody>
          <a:bodyPr vert="horz" lIns="90000" tIns="46800" rIns="90000" bIns="46800" rtlCol="0" anchor="b">
            <a:normAutofit fontScale="97500" lnSpcReduction="10000"/>
          </a:bodyPr>
          <a:lst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a:lstStyle>
          <a:p>
            <a:pPr fontAlgn="auto">
              <a:spcAft>
                <a:spcPts val="0"/>
              </a:spcAft>
              <a:defRPr/>
            </a:pPr>
            <a:r>
              <a:rPr lang="en-US" altLang="en-US" sz="3400" dirty="0"/>
              <a:t>MED TEST </a:t>
            </a:r>
            <a:r>
              <a:rPr lang="en-US" altLang="en-US" sz="3400" dirty="0" smtClean="0"/>
              <a:t>I – Case Study</a:t>
            </a:r>
            <a:endParaRPr lang="cs-CZ" altLang="en-US" sz="3400" dirty="0"/>
          </a:p>
          <a:p>
            <a:pPr fontAlgn="auto">
              <a:spcAft>
                <a:spcPts val="0"/>
              </a:spcAft>
              <a:defRPr/>
            </a:pPr>
            <a:r>
              <a:rPr lang="en-US" altLang="en-US" sz="3400" b="1" dirty="0" smtClean="0"/>
              <a:t>CUMAREX</a:t>
            </a:r>
          </a:p>
        </p:txBody>
      </p:sp>
      <p:sp>
        <p:nvSpPr>
          <p:cNvPr id="3" name="Rectangle 2"/>
          <p:cNvSpPr/>
          <p:nvPr/>
        </p:nvSpPr>
        <p:spPr>
          <a:xfrm>
            <a:off x="490816" y="2060848"/>
            <a:ext cx="8121644" cy="2267287"/>
          </a:xfrm>
          <a:prstGeom prst="rect">
            <a:avLst/>
          </a:prstGeom>
        </p:spPr>
        <p:txBody>
          <a:bodyPr wrap="square">
            <a:spAutoFit/>
          </a:bodyPr>
          <a:lstStyle/>
          <a:p>
            <a:pPr marL="285750" indent="-285750" algn="l">
              <a:spcBef>
                <a:spcPts val="200"/>
              </a:spcBef>
              <a:spcAft>
                <a:spcPts val="600"/>
              </a:spcAft>
              <a:buFont typeface="Arial" panose="020B0604020202020204" pitchFamily="34" charset="0"/>
              <a:buChar char="•"/>
            </a:pPr>
            <a:r>
              <a:rPr lang="en-GB" sz="1600" dirty="0" err="1" smtClean="0"/>
              <a:t>Cumarex</a:t>
            </a:r>
            <a:r>
              <a:rPr lang="en-GB" sz="1600" dirty="0" smtClean="0"/>
              <a:t> </a:t>
            </a:r>
            <a:r>
              <a:rPr lang="en-GB" sz="1600" dirty="0"/>
              <a:t>is a Moroccan </a:t>
            </a:r>
            <a:r>
              <a:rPr lang="en-GB" sz="1600" dirty="0" smtClean="0"/>
              <a:t>company, </a:t>
            </a:r>
            <a:r>
              <a:rPr lang="en-GB" sz="1600" dirty="0"/>
              <a:t>established in 1992,</a:t>
            </a:r>
            <a:r>
              <a:rPr lang="en-GB" sz="1600" dirty="0" smtClean="0"/>
              <a:t> </a:t>
            </a:r>
            <a:r>
              <a:rPr lang="en-GB" sz="1600" dirty="0"/>
              <a:t>operating in the fish canning sector. </a:t>
            </a:r>
            <a:r>
              <a:rPr lang="en-GB" sz="1600" dirty="0" smtClean="0"/>
              <a:t>Employ </a:t>
            </a:r>
            <a:r>
              <a:rPr lang="en-GB" sz="1600" dirty="0"/>
              <a:t>320 people and </a:t>
            </a:r>
            <a:r>
              <a:rPr lang="en-GB" sz="1600" dirty="0" smtClean="0"/>
              <a:t>generate </a:t>
            </a:r>
            <a:r>
              <a:rPr lang="en-GB" sz="1600" dirty="0"/>
              <a:t>a turn over of </a:t>
            </a:r>
            <a:r>
              <a:rPr lang="en-GB" sz="1600" dirty="0" smtClean="0"/>
              <a:t>approx. </a:t>
            </a:r>
            <a:r>
              <a:rPr lang="en-GB" sz="1600" dirty="0"/>
              <a:t>25M USD. </a:t>
            </a:r>
            <a:r>
              <a:rPr lang="en-GB" sz="1600" dirty="0" smtClean="0"/>
              <a:t> The </a:t>
            </a:r>
            <a:r>
              <a:rPr lang="en-GB" sz="1600" dirty="0"/>
              <a:t>main products are canned tuna, mackerel, and </a:t>
            </a:r>
            <a:r>
              <a:rPr lang="en-GB" sz="1600" dirty="0" err="1"/>
              <a:t>melva</a:t>
            </a:r>
            <a:r>
              <a:rPr lang="en-GB" sz="1600" dirty="0"/>
              <a:t>, which are 90% destined to export</a:t>
            </a:r>
            <a:r>
              <a:rPr lang="en-GB" sz="1600" dirty="0" smtClean="0"/>
              <a:t>.</a:t>
            </a:r>
          </a:p>
          <a:p>
            <a:pPr marL="285750" indent="-285750" algn="l">
              <a:spcBef>
                <a:spcPts val="200"/>
              </a:spcBef>
              <a:spcAft>
                <a:spcPts val="600"/>
              </a:spcAft>
              <a:buFont typeface="Arial" panose="020B0604020202020204" pitchFamily="34" charset="0"/>
              <a:buChar char="•"/>
            </a:pPr>
            <a:r>
              <a:rPr lang="en-GB" sz="1600" dirty="0"/>
              <a:t>The company  joined the MED TEST project in order to identify opportunities to implement an efficient use of resources (water and energy), improve production processes, valorise fish solid waste and minimize liquid effluents in light of reducing the investment and operational costs of the future wastewater treatment plant.</a:t>
            </a:r>
            <a:endParaRPr lang="en-US" sz="1600" dirty="0"/>
          </a:p>
          <a:p>
            <a:pPr marL="285750" indent="-285750" algn="l">
              <a:spcBef>
                <a:spcPts val="200"/>
              </a:spcBef>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2013470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a:xfrm>
            <a:off x="519004" y="4221088"/>
            <a:ext cx="7918076" cy="1080120"/>
          </a:xfrm>
          <a:prstGeom prst="roundRect">
            <a:avLst/>
          </a:prstGeom>
          <a:solidFill>
            <a:schemeClr val="bg1">
              <a:lumMod val="8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74772" y="843150"/>
            <a:ext cx="7903790" cy="1001674"/>
          </a:xfrm>
        </p:spPr>
        <p:txBody>
          <a:bodyPr>
            <a:normAutofit/>
          </a:bodyPr>
          <a:lstStyle/>
          <a:p>
            <a:pPr algn="ctr"/>
            <a:r>
              <a:rPr lang="en-US" sz="3200" dirty="0" smtClean="0"/>
              <a:t>Cooperation with the European Bank </a:t>
            </a:r>
            <a:r>
              <a:rPr lang="en-US" sz="3200" dirty="0"/>
              <a:t>for Reconstruction </a:t>
            </a:r>
            <a:r>
              <a:rPr lang="en-US" sz="3200" dirty="0" smtClean="0"/>
              <a:t>&amp; Development (EBRD)</a:t>
            </a:r>
            <a:endParaRPr lang="en-US" sz="3200" dirty="0"/>
          </a:p>
        </p:txBody>
      </p:sp>
      <p:sp>
        <p:nvSpPr>
          <p:cNvPr id="3" name="Content Placeholder 2"/>
          <p:cNvSpPr>
            <a:spLocks noGrp="1"/>
          </p:cNvSpPr>
          <p:nvPr>
            <p:ph idx="1"/>
          </p:nvPr>
        </p:nvSpPr>
        <p:spPr>
          <a:xfrm>
            <a:off x="2997844" y="4293096"/>
            <a:ext cx="5439236" cy="936104"/>
          </a:xfrm>
        </p:spPr>
        <p:txBody>
          <a:bodyPr>
            <a:normAutofit lnSpcReduction="10000"/>
          </a:bodyPr>
          <a:lstStyle/>
          <a:p>
            <a:pPr marL="0" indent="0">
              <a:buNone/>
            </a:pPr>
            <a:r>
              <a:rPr lang="en-US" dirty="0" smtClean="0">
                <a:solidFill>
                  <a:schemeClr val="tx1"/>
                </a:solidFill>
              </a:rPr>
              <a:t>Credit </a:t>
            </a:r>
            <a:r>
              <a:rPr lang="en-US" dirty="0">
                <a:solidFill>
                  <a:schemeClr val="tx1"/>
                </a:solidFill>
              </a:rPr>
              <a:t>facility dedicated to </a:t>
            </a:r>
            <a:r>
              <a:rPr lang="en-US" b="1" dirty="0">
                <a:solidFill>
                  <a:schemeClr val="tx1"/>
                </a:solidFill>
              </a:rPr>
              <a:t>financing energy efficiency and small-scale renewable energy investments of private companies </a:t>
            </a:r>
            <a:r>
              <a:rPr lang="en-US" dirty="0">
                <a:solidFill>
                  <a:schemeClr val="tx1"/>
                </a:solidFill>
              </a:rPr>
              <a:t>in </a:t>
            </a:r>
            <a:r>
              <a:rPr lang="en-US" dirty="0" smtClean="0">
                <a:solidFill>
                  <a:schemeClr val="tx1"/>
                </a:solidFill>
              </a:rPr>
              <a:t>Morocco</a:t>
            </a:r>
            <a:r>
              <a:rPr lang="en-US" dirty="0">
                <a:solidFill>
                  <a:schemeClr val="tx1"/>
                </a:solidFill>
              </a:rPr>
              <a:t> </a:t>
            </a:r>
          </a:p>
          <a:p>
            <a:endParaRPr lang="en-US" dirty="0" smtClean="0">
              <a:solidFill>
                <a:schemeClr val="tx1"/>
              </a:solidFill>
            </a:endParaRPr>
          </a:p>
        </p:txBody>
      </p:sp>
      <p:sp>
        <p:nvSpPr>
          <p:cNvPr id="4" name="Rectangle 3"/>
          <p:cNvSpPr/>
          <p:nvPr/>
        </p:nvSpPr>
        <p:spPr>
          <a:xfrm>
            <a:off x="4860032" y="6453336"/>
            <a:ext cx="1394933" cy="276999"/>
          </a:xfrm>
          <a:prstGeom prst="rect">
            <a:avLst/>
          </a:prstGeom>
        </p:spPr>
        <p:txBody>
          <a:bodyPr wrap="none">
            <a:spAutoFit/>
          </a:bodyPr>
          <a:lstStyle/>
          <a:p>
            <a:r>
              <a:rPr lang="en-US" sz="1200" dirty="0" smtClean="0">
                <a:hlinkClick r:id="rId2"/>
              </a:rPr>
              <a:t>www.morseff.com</a:t>
            </a:r>
            <a:endParaRPr lang="en-US" sz="1200" dirty="0" smtClean="0"/>
          </a:p>
        </p:txBody>
      </p:sp>
      <p:pic>
        <p:nvPicPr>
          <p:cNvPr id="22" name="Picture 21"/>
          <p:cNvPicPr/>
          <p:nvPr/>
        </p:nvPicPr>
        <p:blipFill>
          <a:blip r:embed="rId3">
            <a:extLst>
              <a:ext uri="{28A0092B-C50C-407E-A947-70E740481C1C}">
                <a14:useLocalDpi xmlns:a14="http://schemas.microsoft.com/office/drawing/2010/main" val="0"/>
              </a:ext>
            </a:extLst>
          </a:blip>
          <a:srcRect/>
          <a:stretch>
            <a:fillRect/>
          </a:stretch>
        </p:blipFill>
        <p:spPr bwMode="auto">
          <a:xfrm>
            <a:off x="2416645" y="5582075"/>
            <a:ext cx="1288645" cy="683362"/>
          </a:xfrm>
          <a:prstGeom prst="rect">
            <a:avLst/>
          </a:prstGeom>
          <a:noFill/>
          <a:ln>
            <a:noFill/>
          </a:ln>
        </p:spPr>
      </p:pic>
      <p:pic>
        <p:nvPicPr>
          <p:cNvPr id="23" name="Picture 22" descr="C:\Users\stonem\AppData\Local\Microsoft\Windows\Temporary Internet Files\Content.IE5\ZY06TKC1\eu[1].g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5670602"/>
            <a:ext cx="977093" cy="647270"/>
          </a:xfrm>
          <a:prstGeom prst="rect">
            <a:avLst/>
          </a:prstGeom>
          <a:noFill/>
          <a:ln>
            <a:noFill/>
          </a:ln>
        </p:spPr>
      </p:pic>
      <p:pic>
        <p:nvPicPr>
          <p:cNvPr id="24" name="Picture 23"/>
          <p:cNvPicPr/>
          <p:nvPr/>
        </p:nvPicPr>
        <p:blipFill>
          <a:blip r:embed="rId5">
            <a:extLst>
              <a:ext uri="{28A0092B-C50C-407E-A947-70E740481C1C}">
                <a14:useLocalDpi xmlns:a14="http://schemas.microsoft.com/office/drawing/2010/main" val="0"/>
              </a:ext>
            </a:extLst>
          </a:blip>
          <a:srcRect/>
          <a:stretch>
            <a:fillRect/>
          </a:stretch>
        </p:blipFill>
        <p:spPr bwMode="auto">
          <a:xfrm>
            <a:off x="4409776" y="5646361"/>
            <a:ext cx="1473284" cy="575438"/>
          </a:xfrm>
          <a:prstGeom prst="rect">
            <a:avLst/>
          </a:prstGeom>
          <a:noFill/>
          <a:ln>
            <a:noFill/>
          </a:ln>
        </p:spPr>
      </p:pic>
      <p:pic>
        <p:nvPicPr>
          <p:cNvPr id="25" name="Picture 24"/>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16216" y="5636036"/>
            <a:ext cx="1048132" cy="575440"/>
          </a:xfrm>
          <a:prstGeom prst="rect">
            <a:avLst/>
          </a:prstGeom>
          <a:noFill/>
          <a:ln>
            <a:noFill/>
          </a:ln>
        </p:spPr>
      </p:pic>
      <p:pic>
        <p:nvPicPr>
          <p:cNvPr id="26" name="Picture 25"/>
          <p:cNvPicPr/>
          <p:nvPr/>
        </p:nvPicPr>
        <p:blipFill>
          <a:blip r:embed="rId7">
            <a:extLst>
              <a:ext uri="{28A0092B-C50C-407E-A947-70E740481C1C}">
                <a14:useLocalDpi xmlns:a14="http://schemas.microsoft.com/office/drawing/2010/main" val="0"/>
              </a:ext>
            </a:extLst>
          </a:blip>
          <a:srcRect/>
          <a:stretch>
            <a:fillRect/>
          </a:stretch>
        </p:blipFill>
        <p:spPr bwMode="auto">
          <a:xfrm>
            <a:off x="8008342" y="5682364"/>
            <a:ext cx="645020" cy="503432"/>
          </a:xfrm>
          <a:prstGeom prst="rect">
            <a:avLst/>
          </a:prstGeom>
          <a:noFill/>
          <a:ln>
            <a:noFill/>
          </a:ln>
        </p:spPr>
      </p:pic>
      <p:sp>
        <p:nvSpPr>
          <p:cNvPr id="28" name="Rectangle 27"/>
          <p:cNvSpPr/>
          <p:nvPr/>
        </p:nvSpPr>
        <p:spPr>
          <a:xfrm>
            <a:off x="1763688" y="2060848"/>
            <a:ext cx="5579250" cy="492443"/>
          </a:xfrm>
          <a:prstGeom prst="rect">
            <a:avLst/>
          </a:prstGeom>
        </p:spPr>
        <p:txBody>
          <a:bodyPr wrap="square">
            <a:spAutoFit/>
          </a:bodyPr>
          <a:lstStyle/>
          <a:p>
            <a:pPr algn="l"/>
            <a:r>
              <a:rPr lang="en-US" sz="2600" b="1" dirty="0">
                <a:latin typeface="+mn-lt"/>
                <a:cs typeface="Arial" panose="020B0604020202020204" pitchFamily="34" charset="0"/>
              </a:rPr>
              <a:t>Sustainable Energy Financing </a:t>
            </a:r>
            <a:r>
              <a:rPr lang="en-US" sz="2600" b="1" dirty="0" smtClean="0">
                <a:latin typeface="+mn-lt"/>
                <a:cs typeface="Arial" panose="020B0604020202020204" pitchFamily="34" charset="0"/>
              </a:rPr>
              <a:t>Facilities</a:t>
            </a:r>
            <a:endParaRPr lang="en-US" sz="2000" dirty="0">
              <a:latin typeface="+mn-lt"/>
            </a:endParaRPr>
          </a:p>
        </p:txBody>
      </p:sp>
      <p:sp>
        <p:nvSpPr>
          <p:cNvPr id="29" name="Rectangle 28"/>
          <p:cNvSpPr/>
          <p:nvPr/>
        </p:nvSpPr>
        <p:spPr>
          <a:xfrm>
            <a:off x="663050" y="2743760"/>
            <a:ext cx="7780526" cy="1200329"/>
          </a:xfrm>
          <a:prstGeom prst="rect">
            <a:avLst/>
          </a:prstGeom>
        </p:spPr>
        <p:txBody>
          <a:bodyPr wrap="square">
            <a:spAutoFit/>
          </a:bodyPr>
          <a:lstStyle/>
          <a:p>
            <a:pPr algn="l"/>
            <a:r>
              <a:rPr lang="en-US" dirty="0"/>
              <a:t>SEFF finance to the commercial sector </a:t>
            </a:r>
            <a:r>
              <a:rPr lang="en-US" dirty="0" smtClean="0"/>
              <a:t>typically </a:t>
            </a:r>
            <a:r>
              <a:rPr lang="en-US" dirty="0"/>
              <a:t>ranges from a few hundred </a:t>
            </a:r>
            <a:r>
              <a:rPr lang="en-US" dirty="0" smtClean="0"/>
              <a:t>thousand </a:t>
            </a:r>
            <a:r>
              <a:rPr lang="en-US" dirty="0"/>
              <a:t>to a few million euros, most often </a:t>
            </a:r>
            <a:r>
              <a:rPr lang="en-US" dirty="0" smtClean="0"/>
              <a:t>to </a:t>
            </a:r>
            <a:r>
              <a:rPr lang="en-US" dirty="0"/>
              <a:t>support </a:t>
            </a:r>
            <a:r>
              <a:rPr lang="en-US" b="1" dirty="0"/>
              <a:t>sustainable energy projects</a:t>
            </a:r>
            <a:r>
              <a:rPr lang="en-US" dirty="0"/>
              <a:t> </a:t>
            </a:r>
            <a:r>
              <a:rPr lang="en-US" dirty="0" smtClean="0"/>
              <a:t>through the </a:t>
            </a:r>
            <a:r>
              <a:rPr lang="en-US" dirty="0"/>
              <a:t>purchase and </a:t>
            </a:r>
            <a:r>
              <a:rPr lang="en-US" dirty="0" smtClean="0"/>
              <a:t>installation of </a:t>
            </a:r>
            <a:r>
              <a:rPr lang="en-US" dirty="0"/>
              <a:t>equipment, systems or processes. </a:t>
            </a:r>
            <a:endParaRPr lang="en-US" dirty="0" smtClean="0"/>
          </a:p>
        </p:txBody>
      </p:sp>
      <p:pic>
        <p:nvPicPr>
          <p:cNvPr id="30" name="Picture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5232" y="4437112"/>
            <a:ext cx="2252796" cy="552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4237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2412" y="3717032"/>
            <a:ext cx="4752528" cy="2319973"/>
          </a:xfrm>
        </p:spPr>
        <p:txBody>
          <a:bodyPr>
            <a:noAutofit/>
          </a:bodyPr>
          <a:lstStyle/>
          <a:p>
            <a:r>
              <a:rPr lang="en-US" sz="1700" b="1" dirty="0" smtClean="0"/>
              <a:t>Free-of-charge </a:t>
            </a:r>
            <a:r>
              <a:rPr lang="en-US" sz="1700" b="1" dirty="0"/>
              <a:t>technical assistance</a:t>
            </a:r>
            <a:r>
              <a:rPr lang="en-US" sz="1700" dirty="0"/>
              <a:t> </a:t>
            </a:r>
            <a:r>
              <a:rPr lang="en-US" sz="1700" dirty="0">
                <a:solidFill>
                  <a:schemeClr val="tx1"/>
                </a:solidFill>
              </a:rPr>
              <a:t>for project assessment and implementation </a:t>
            </a:r>
            <a:r>
              <a:rPr lang="en-US" sz="1700" dirty="0" smtClean="0">
                <a:solidFill>
                  <a:schemeClr val="tx1"/>
                </a:solidFill>
              </a:rPr>
              <a:t>and </a:t>
            </a:r>
            <a:r>
              <a:rPr lang="en-US" sz="1700" dirty="0">
                <a:solidFill>
                  <a:schemeClr val="tx1"/>
                </a:solidFill>
              </a:rPr>
              <a:t>verification of projects </a:t>
            </a:r>
            <a:r>
              <a:rPr lang="en-US" sz="1700" dirty="0" smtClean="0">
                <a:solidFill>
                  <a:schemeClr val="tx1"/>
                </a:solidFill>
              </a:rPr>
              <a:t>post-implementation; funded </a:t>
            </a:r>
            <a:r>
              <a:rPr lang="en-US" sz="1700" dirty="0">
                <a:solidFill>
                  <a:schemeClr val="tx1"/>
                </a:solidFill>
              </a:rPr>
              <a:t>by grants from the EU NIF and the SEMED Multi-Donor Account.</a:t>
            </a:r>
          </a:p>
          <a:p>
            <a:pPr marL="0" indent="0">
              <a:buNone/>
            </a:pPr>
            <a:endParaRPr lang="en-US" sz="500" dirty="0"/>
          </a:p>
          <a:p>
            <a:r>
              <a:rPr lang="en-US" sz="1700" b="1" dirty="0"/>
              <a:t>Local distribution </a:t>
            </a:r>
            <a:r>
              <a:rPr lang="en-US" sz="1700" dirty="0">
                <a:solidFill>
                  <a:schemeClr val="tx1"/>
                </a:solidFill>
              </a:rPr>
              <a:t>through Moroccan Participating Banks</a:t>
            </a:r>
            <a:r>
              <a:rPr lang="en-US" sz="1700" dirty="0" smtClean="0">
                <a:solidFill>
                  <a:schemeClr val="tx1"/>
                </a:solidFill>
              </a:rPr>
              <a:t>.</a:t>
            </a:r>
            <a:endParaRPr lang="en-US" sz="1700" dirty="0">
              <a:solidFill>
                <a:schemeClr val="tx1"/>
              </a:solidFill>
            </a:endParaRPr>
          </a:p>
        </p:txBody>
      </p:sp>
      <p:pic>
        <p:nvPicPr>
          <p:cNvPr id="4" name="Picture 3" descr="C:\Users\akyolbu\Desktop\Switch Med\Switchers\Jordan - Eco Villages - Renewable Energy and Energy Efficiency\edama_MG_6417web-1024x68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4048" y="3429000"/>
            <a:ext cx="3708412" cy="2106815"/>
          </a:xfrm>
          <a:prstGeom prst="rect">
            <a:avLst/>
          </a:prstGeom>
          <a:noFill/>
          <a:effectLst>
            <a:glow rad="1905000">
              <a:schemeClr val="accent1">
                <a:alpha val="10000"/>
              </a:schemeClr>
            </a:glow>
          </a:effectLst>
          <a:extLst>
            <a:ext uri="{909E8E84-426E-40DD-AFC4-6F175D3DCCD1}">
              <a14:hiddenFill xmlns:a14="http://schemas.microsoft.com/office/drawing/2010/main">
                <a:solidFill>
                  <a:srgbClr val="FFFFFF"/>
                </a:solidFill>
              </a14:hiddenFill>
            </a:ext>
          </a:extLst>
        </p:spPr>
      </p:pic>
      <p:pic>
        <p:nvPicPr>
          <p:cNvPr id="5" name="Picture 2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60967" y="1052736"/>
            <a:ext cx="2641653"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a:xfrm>
            <a:off x="362783" y="2060848"/>
            <a:ext cx="8352928" cy="208823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rgbClr val="078AC5"/>
                </a:solidFill>
                <a:latin typeface="+mn-lt"/>
                <a:ea typeface="+mn-ea"/>
                <a:cs typeface="Arial" panose="020B0604020202020204" pitchFamily="34" charset="0"/>
              </a:defRPr>
            </a:lvl1pPr>
            <a:lvl2pPr marL="514350" indent="-182880" algn="l" defTabSz="685800" rtl="0" eaLnBrk="1" latinLnBrk="0" hangingPunct="1">
              <a:lnSpc>
                <a:spcPct val="100000"/>
              </a:lnSpc>
              <a:spcBef>
                <a:spcPts val="600"/>
              </a:spcBef>
              <a:buClr>
                <a:schemeClr val="accent1"/>
              </a:buClr>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82880" algn="l" defTabSz="685800" rtl="0" eaLnBrk="1" latinLnBrk="0" hangingPunct="1">
              <a:lnSpc>
                <a:spcPct val="100000"/>
              </a:lnSpc>
              <a:spcBef>
                <a:spcPts val="1200"/>
              </a:spcBef>
              <a:buClr>
                <a:schemeClr val="accent1"/>
              </a:buClr>
              <a:buFont typeface="Arial" panose="020B0604020202020204" pitchFamily="34" charset="0"/>
              <a:buChar char="•"/>
              <a:defRPr sz="1500" kern="1200">
                <a:solidFill>
                  <a:schemeClr val="tx1"/>
                </a:solidFill>
                <a:latin typeface="+mn-lt"/>
                <a:ea typeface="+mn-ea"/>
                <a:cs typeface="Arial" panose="020B0604020202020204" pitchFamily="34" charset="0"/>
              </a:defRPr>
            </a:lvl3pPr>
            <a:lvl4pPr marL="1200150" indent="-182880" algn="l" defTabSz="685800" rtl="0" eaLnBrk="1" latinLnBrk="0" hangingPunct="1">
              <a:lnSpc>
                <a:spcPct val="100000"/>
              </a:lnSpc>
              <a:spcBef>
                <a:spcPts val="1200"/>
              </a:spcBef>
              <a:buClr>
                <a:schemeClr val="accent1"/>
              </a:buClr>
              <a:buFont typeface="Arial" panose="020B0604020202020204" pitchFamily="34" charset="0"/>
              <a:buChar char="•"/>
              <a:defRPr sz="1350" kern="1200">
                <a:solidFill>
                  <a:schemeClr val="tx1"/>
                </a:solidFill>
                <a:latin typeface="+mn-lt"/>
                <a:ea typeface="+mn-ea"/>
                <a:cs typeface="Arial" panose="020B0604020202020204" pitchFamily="34" charset="0"/>
              </a:defRPr>
            </a:lvl4pPr>
            <a:lvl5pPr marL="1543050" indent="-182880" algn="l" defTabSz="685800" rtl="0" eaLnBrk="1" latinLnBrk="0" hangingPunct="1">
              <a:lnSpc>
                <a:spcPct val="100000"/>
              </a:lnSpc>
              <a:spcBef>
                <a:spcPts val="1200"/>
              </a:spcBef>
              <a:buClr>
                <a:schemeClr val="accent1"/>
              </a:buClr>
              <a:buFont typeface="Arial" panose="020B0604020202020204" pitchFamily="34" charset="0"/>
              <a:buChar char="•"/>
              <a:defRPr sz="1350" kern="1200">
                <a:solidFill>
                  <a:schemeClr val="tx1"/>
                </a:solidFill>
                <a:latin typeface="+mn-lt"/>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fontAlgn="auto">
              <a:spcAft>
                <a:spcPts val="0"/>
              </a:spcAft>
            </a:pPr>
            <a:r>
              <a:rPr lang="en-US" sz="1700" b="1" dirty="0" smtClean="0"/>
              <a:t>Financing</a:t>
            </a:r>
            <a:r>
              <a:rPr lang="en-US" sz="1700" dirty="0" smtClean="0"/>
              <a:t> </a:t>
            </a:r>
            <a:r>
              <a:rPr lang="en-US" sz="1700" dirty="0" smtClean="0">
                <a:solidFill>
                  <a:schemeClr val="tx1"/>
                </a:solidFill>
              </a:rPr>
              <a:t>of up to 3 000 000 DH (275 000 EUR) for small-scale projects available through a pre-approved List of Eligible Materials and Equipment and of up to 50 000 000 </a:t>
            </a:r>
            <a:r>
              <a:rPr lang="en-US" sz="1700" dirty="0">
                <a:solidFill>
                  <a:schemeClr val="tx1"/>
                </a:solidFill>
              </a:rPr>
              <a:t>DH (</a:t>
            </a:r>
            <a:r>
              <a:rPr lang="en-US" sz="1700" dirty="0" smtClean="0">
                <a:solidFill>
                  <a:schemeClr val="tx1"/>
                </a:solidFill>
              </a:rPr>
              <a:t>4.5 M EUR) for larger, more complex investment projects.</a:t>
            </a:r>
          </a:p>
          <a:p>
            <a:pPr marL="0" indent="0" fontAlgn="auto">
              <a:spcAft>
                <a:spcPts val="0"/>
              </a:spcAft>
              <a:buNone/>
            </a:pPr>
            <a:endParaRPr lang="en-US" sz="500" dirty="0" smtClean="0">
              <a:solidFill>
                <a:schemeClr val="tx1"/>
              </a:solidFill>
            </a:endParaRPr>
          </a:p>
          <a:p>
            <a:pPr fontAlgn="auto">
              <a:spcAft>
                <a:spcPts val="0"/>
              </a:spcAft>
            </a:pPr>
            <a:r>
              <a:rPr lang="en-US" sz="1700" b="1" dirty="0" smtClean="0"/>
              <a:t>Investment incentives</a:t>
            </a:r>
            <a:r>
              <a:rPr lang="en-US" sz="1700" dirty="0" smtClean="0"/>
              <a:t> </a:t>
            </a:r>
            <a:r>
              <a:rPr lang="en-US" sz="1700" dirty="0" smtClean="0">
                <a:solidFill>
                  <a:schemeClr val="tx1"/>
                </a:solidFill>
              </a:rPr>
              <a:t>of 10% or 15% of financing amount funded by </a:t>
            </a:r>
            <a:r>
              <a:rPr lang="en-US" sz="1700" b="1" dirty="0" smtClean="0">
                <a:solidFill>
                  <a:schemeClr val="tx1"/>
                </a:solidFill>
              </a:rPr>
              <a:t>grants</a:t>
            </a:r>
            <a:r>
              <a:rPr lang="en-US" sz="1700" dirty="0" smtClean="0">
                <a:solidFill>
                  <a:schemeClr val="tx1"/>
                </a:solidFill>
              </a:rPr>
              <a:t> from the EU </a:t>
            </a:r>
            <a:r>
              <a:rPr lang="en-US" sz="1700" dirty="0" err="1" smtClean="0">
                <a:solidFill>
                  <a:schemeClr val="tx1"/>
                </a:solidFill>
              </a:rPr>
              <a:t>Neighbourhood</a:t>
            </a:r>
            <a:r>
              <a:rPr lang="en-US" sz="1700" dirty="0" smtClean="0">
                <a:solidFill>
                  <a:schemeClr val="tx1"/>
                </a:solidFill>
              </a:rPr>
              <a:t> Investment Facility.</a:t>
            </a:r>
            <a:endParaRPr lang="en-US" sz="1700" dirty="0">
              <a:solidFill>
                <a:schemeClr val="tx1"/>
              </a:solidFill>
            </a:endParaRPr>
          </a:p>
        </p:txBody>
      </p:sp>
      <p:sp>
        <p:nvSpPr>
          <p:cNvPr id="7" name="Rectangle 6"/>
          <p:cNvSpPr/>
          <p:nvPr/>
        </p:nvSpPr>
        <p:spPr>
          <a:xfrm>
            <a:off x="1835696" y="5877272"/>
            <a:ext cx="1394933" cy="276999"/>
          </a:xfrm>
          <a:prstGeom prst="rect">
            <a:avLst/>
          </a:prstGeom>
        </p:spPr>
        <p:txBody>
          <a:bodyPr wrap="none">
            <a:spAutoFit/>
          </a:bodyPr>
          <a:lstStyle/>
          <a:p>
            <a:r>
              <a:rPr lang="en-US" sz="1200" dirty="0" smtClean="0">
                <a:hlinkClick r:id="rId4"/>
              </a:rPr>
              <a:t>www.morseff.com</a:t>
            </a:r>
            <a:endParaRPr lang="en-US" sz="1200" dirty="0" smtClean="0"/>
          </a:p>
        </p:txBody>
      </p:sp>
    </p:spTree>
    <p:extLst>
      <p:ext uri="{BB962C8B-B14F-4D97-AF65-F5344CB8AC3E}">
        <p14:creationId xmlns:p14="http://schemas.microsoft.com/office/powerpoint/2010/main" val="309306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908720"/>
            <a:ext cx="7903790" cy="936104"/>
          </a:xfrm>
        </p:spPr>
        <p:txBody>
          <a:bodyPr/>
          <a:lstStyle/>
          <a:p>
            <a:r>
              <a:rPr lang="en-GB" dirty="0" smtClean="0"/>
              <a:t>Cooperation with </a:t>
            </a:r>
            <a:r>
              <a:rPr lang="en-GB" dirty="0" err="1" smtClean="0"/>
              <a:t>MorSEFF</a:t>
            </a:r>
            <a:endParaRPr lang="en-GB" dirty="0"/>
          </a:p>
        </p:txBody>
      </p:sp>
      <p:sp>
        <p:nvSpPr>
          <p:cNvPr id="3" name="Date Placeholder 2"/>
          <p:cNvSpPr>
            <a:spLocks noGrp="1"/>
          </p:cNvSpPr>
          <p:nvPr>
            <p:ph type="dt" sz="half" idx="2"/>
          </p:nvPr>
        </p:nvSpPr>
        <p:spPr/>
        <p:txBody>
          <a:bodyPr/>
          <a:lstStyle/>
          <a:p>
            <a:fld id="{4AC23DB2-FB1A-4E43-8F6F-8E1E5CEC6EBA}" type="datetime3">
              <a:rPr lang="en-GB" smtClean="0"/>
              <a:t>28 June, 2016</a:t>
            </a:fld>
            <a:endParaRPr lang="en-GB" dirty="0"/>
          </a:p>
        </p:txBody>
      </p:sp>
      <p:sp>
        <p:nvSpPr>
          <p:cNvPr id="5" name="Slide Number Placeholder 4"/>
          <p:cNvSpPr>
            <a:spLocks noGrp="1"/>
          </p:cNvSpPr>
          <p:nvPr>
            <p:ph type="sldNum" sz="quarter" idx="4"/>
          </p:nvPr>
        </p:nvSpPr>
        <p:spPr/>
        <p:txBody>
          <a:bodyPr/>
          <a:lstStyle/>
          <a:p>
            <a:fld id="{71F9F866-B438-9445-8D9F-1F8FF6608833}" type="slidenum">
              <a:rPr lang="en-GB" smtClean="0"/>
              <a:pPr/>
              <a:t>8</a:t>
            </a:fld>
            <a:endParaRPr lang="en-GB" dirty="0"/>
          </a:p>
        </p:txBody>
      </p:sp>
      <p:sp>
        <p:nvSpPr>
          <p:cNvPr id="6" name="Text Placeholder 5"/>
          <p:cNvSpPr>
            <a:spLocks noGrp="1"/>
          </p:cNvSpPr>
          <p:nvPr>
            <p:ph type="body" sz="quarter" idx="10"/>
          </p:nvPr>
        </p:nvSpPr>
        <p:spPr>
          <a:xfrm>
            <a:off x="503113" y="1916832"/>
            <a:ext cx="7705725" cy="3901350"/>
          </a:xfrm>
        </p:spPr>
        <p:txBody>
          <a:bodyPr>
            <a:normAutofit/>
          </a:bodyPr>
          <a:lstStyle/>
          <a:p>
            <a:pPr marL="715963" lvl="3" indent="-355600">
              <a:spcAft>
                <a:spcPts val="600"/>
              </a:spcAft>
              <a:buFont typeface="Courier New" panose="02070309020205020404" pitchFamily="49" charset="0"/>
              <a:buChar char="o"/>
              <a:defRPr/>
            </a:pPr>
            <a:r>
              <a:rPr lang="en-GB" sz="2000" dirty="0">
                <a:ea typeface="ＭＳ Ｐゴシック" charset="0"/>
              </a:rPr>
              <a:t>Feasibility studies are developed for </a:t>
            </a:r>
            <a:r>
              <a:rPr lang="en-GB" sz="2000" dirty="0" smtClean="0">
                <a:ea typeface="ＭＳ Ｐゴシック" charset="0"/>
              </a:rPr>
              <a:t>clean technologies </a:t>
            </a:r>
            <a:r>
              <a:rPr lang="en-GB" sz="2000" dirty="0">
                <a:ea typeface="ＭＳ Ｐゴシック" charset="0"/>
              </a:rPr>
              <a:t>and upgrades to industries</a:t>
            </a:r>
          </a:p>
          <a:p>
            <a:pPr marL="715963" lvl="3" indent="-355600">
              <a:spcAft>
                <a:spcPts val="600"/>
              </a:spcAft>
              <a:buFont typeface="Courier New" panose="02070309020205020404" pitchFamily="49" charset="0"/>
              <a:buChar char="o"/>
              <a:defRPr/>
            </a:pPr>
            <a:r>
              <a:rPr lang="en-GB" sz="2000" dirty="0" smtClean="0">
                <a:ea typeface="ＭＳ Ｐゴシック" charset="0"/>
              </a:rPr>
              <a:t>Investment needs identified through MED TEST are submitted to </a:t>
            </a:r>
            <a:r>
              <a:rPr lang="en-GB" sz="2000" dirty="0" err="1" smtClean="0">
                <a:ea typeface="ＭＳ Ｐゴシック" charset="0"/>
              </a:rPr>
              <a:t>MorSEFF</a:t>
            </a:r>
            <a:r>
              <a:rPr lang="en-GB" sz="2000" dirty="0" smtClean="0">
                <a:ea typeface="ＭＳ Ｐゴシック" charset="0"/>
              </a:rPr>
              <a:t> for financing</a:t>
            </a:r>
          </a:p>
          <a:p>
            <a:pPr marL="715963" lvl="3" indent="-355600">
              <a:spcAft>
                <a:spcPts val="600"/>
              </a:spcAft>
              <a:buFont typeface="Courier New" panose="02070309020205020404" pitchFamily="49" charset="0"/>
              <a:buChar char="o"/>
              <a:defRPr/>
            </a:pPr>
            <a:r>
              <a:rPr lang="en-GB" sz="2000" dirty="0" smtClean="0">
                <a:ea typeface="ＭＳ Ｐゴシック" charset="0"/>
              </a:rPr>
              <a:t>Understanding of </a:t>
            </a:r>
            <a:r>
              <a:rPr lang="en-GB" sz="2000" dirty="0" err="1" smtClean="0">
                <a:ea typeface="ＭＳ Ｐゴシック" charset="0"/>
              </a:rPr>
              <a:t>MorSEFF</a:t>
            </a:r>
            <a:r>
              <a:rPr lang="en-GB" sz="2000" dirty="0" smtClean="0">
                <a:ea typeface="ＭＳ Ｐゴシック" charset="0"/>
              </a:rPr>
              <a:t> criteria and requirements facilitates the preparation of “bankable projects” from the start</a:t>
            </a:r>
          </a:p>
          <a:p>
            <a:pPr marL="715963" lvl="3" indent="-355600">
              <a:spcAft>
                <a:spcPts val="600"/>
              </a:spcAft>
              <a:buFont typeface="Courier New" panose="02070309020205020404" pitchFamily="49" charset="0"/>
              <a:buChar char="o"/>
              <a:defRPr/>
            </a:pPr>
            <a:r>
              <a:rPr lang="en-GB" sz="2000" dirty="0" smtClean="0">
                <a:ea typeface="ＭＳ Ｐゴシック" charset="0"/>
              </a:rPr>
              <a:t>UNIDO provides technical assistance to industries to target </a:t>
            </a:r>
            <a:r>
              <a:rPr lang="en-GB" sz="2000" dirty="0" err="1" smtClean="0">
                <a:ea typeface="ＭＳ Ｐゴシック" charset="0"/>
              </a:rPr>
              <a:t>MorSEFF</a:t>
            </a:r>
            <a:r>
              <a:rPr lang="en-GB" sz="2000" dirty="0" smtClean="0">
                <a:ea typeface="ＭＳ Ｐゴシック" charset="0"/>
              </a:rPr>
              <a:t> financing</a:t>
            </a:r>
            <a:endParaRPr lang="en-GB" sz="2000" dirty="0">
              <a:ea typeface="ＭＳ Ｐゴシック" charset="0"/>
            </a:endParaRPr>
          </a:p>
          <a:p>
            <a:pPr marL="715963" lvl="3" indent="-355600">
              <a:spcAft>
                <a:spcPts val="600"/>
              </a:spcAft>
              <a:buFont typeface="Courier New" panose="02070309020205020404" pitchFamily="49" charset="0"/>
              <a:buChar char="o"/>
              <a:defRPr/>
            </a:pPr>
            <a:r>
              <a:rPr lang="en-US" sz="2000" dirty="0" smtClean="0">
                <a:ea typeface="ＭＳ Ｐゴシック" charset="0"/>
              </a:rPr>
              <a:t>EBRD supports with ongoing </a:t>
            </a:r>
            <a:r>
              <a:rPr lang="en-US" sz="2000" dirty="0">
                <a:ea typeface="ＭＳ Ｐゴシック" charset="0"/>
              </a:rPr>
              <a:t>follow-up to </a:t>
            </a:r>
            <a:r>
              <a:rPr lang="en-US" sz="2000" dirty="0" smtClean="0">
                <a:ea typeface="ＭＳ Ｐゴシック" charset="0"/>
              </a:rPr>
              <a:t>MED TEST II industries in </a:t>
            </a:r>
            <a:r>
              <a:rPr lang="en-US" sz="2000" dirty="0">
                <a:ea typeface="ＭＳ Ｐゴシック" charset="0"/>
              </a:rPr>
              <a:t>developing EE investment plans.</a:t>
            </a:r>
          </a:p>
          <a:p>
            <a:pPr marL="357188" lvl="1" indent="-357188">
              <a:spcAft>
                <a:spcPts val="600"/>
              </a:spcAft>
              <a:buClrTx/>
              <a:defRPr/>
            </a:pPr>
            <a:endParaRPr lang="en-GB" sz="2000" dirty="0" smtClean="0">
              <a:ea typeface="ＭＳ Ｐゴシック" charset="0"/>
            </a:endParaRPr>
          </a:p>
          <a:p>
            <a:endParaRPr lang="en-GB" dirty="0"/>
          </a:p>
        </p:txBody>
      </p:sp>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3" y="5793870"/>
            <a:ext cx="1877847" cy="541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C:\Users\stonem\AppData\Local\Microsoft\Windows\Temporary Internet Files\Content.IE5\ZY06TKC1\eu[1].g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2852" y="5799061"/>
            <a:ext cx="761069" cy="518656"/>
          </a:xfrm>
          <a:prstGeom prst="rect">
            <a:avLst/>
          </a:prstGeom>
          <a:noFill/>
          <a:ln>
            <a:noFill/>
          </a:ln>
        </p:spPr>
      </p:pic>
      <p:pic>
        <p:nvPicPr>
          <p:cNvPr id="9" name="Picture 2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5793870"/>
            <a:ext cx="1900711" cy="46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2464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956546"/>
            <a:ext cx="8136904" cy="4424782"/>
          </a:xfrm>
        </p:spPr>
        <p:txBody>
          <a:bodyPr>
            <a:normAutofit/>
          </a:bodyPr>
          <a:lstStyle/>
          <a:p>
            <a:pPr marL="0" indent="0">
              <a:buNone/>
            </a:pPr>
            <a:r>
              <a:rPr lang="en-US" u="sng" dirty="0" smtClean="0">
                <a:solidFill>
                  <a:schemeClr val="tx1">
                    <a:lumMod val="85000"/>
                    <a:lumOff val="15000"/>
                  </a:schemeClr>
                </a:solidFill>
              </a:rPr>
              <a:t>Initial Results:</a:t>
            </a:r>
          </a:p>
          <a:p>
            <a:r>
              <a:rPr lang="en-US" dirty="0" smtClean="0">
                <a:solidFill>
                  <a:schemeClr val="tx1">
                    <a:lumMod val="85000"/>
                    <a:lumOff val="15000"/>
                  </a:schemeClr>
                </a:solidFill>
              </a:rPr>
              <a:t>First company has submitted loan request to </a:t>
            </a:r>
            <a:r>
              <a:rPr lang="en-US" dirty="0" err="1" smtClean="0">
                <a:solidFill>
                  <a:schemeClr val="tx1">
                    <a:lumMod val="85000"/>
                    <a:lumOff val="15000"/>
                  </a:schemeClr>
                </a:solidFill>
              </a:rPr>
              <a:t>MorSEFF</a:t>
            </a:r>
            <a:r>
              <a:rPr lang="en-US" dirty="0" smtClean="0">
                <a:solidFill>
                  <a:schemeClr val="tx1">
                    <a:lumMod val="85000"/>
                    <a:lumOff val="15000"/>
                  </a:schemeClr>
                </a:solidFill>
              </a:rPr>
              <a:t> local bank and been approved for 0.5 M EUR loan for investments in EE</a:t>
            </a:r>
          </a:p>
          <a:p>
            <a:r>
              <a:rPr lang="en-US" dirty="0" smtClean="0">
                <a:solidFill>
                  <a:schemeClr val="tx1">
                    <a:lumMod val="85000"/>
                    <a:lumOff val="15000"/>
                  </a:schemeClr>
                </a:solidFill>
              </a:rPr>
              <a:t>Other companies expected to follow once EE assessments are completed</a:t>
            </a:r>
          </a:p>
          <a:p>
            <a:endParaRPr lang="en-US" dirty="0" smtClean="0">
              <a:solidFill>
                <a:schemeClr val="tx1">
                  <a:lumMod val="85000"/>
                  <a:lumOff val="15000"/>
                </a:schemeClr>
              </a:solidFill>
            </a:endParaRPr>
          </a:p>
          <a:p>
            <a:pPr marL="0" indent="0">
              <a:buNone/>
            </a:pPr>
            <a:r>
              <a:rPr lang="en-US" u="sng" dirty="0" smtClean="0">
                <a:solidFill>
                  <a:schemeClr val="tx1">
                    <a:lumMod val="85000"/>
                    <a:lumOff val="15000"/>
                  </a:schemeClr>
                </a:solidFill>
              </a:rPr>
              <a:t>For the Future:</a:t>
            </a:r>
            <a:endParaRPr lang="en-US" u="sng" dirty="0">
              <a:solidFill>
                <a:schemeClr val="tx1">
                  <a:lumMod val="85000"/>
                  <a:lumOff val="15000"/>
                </a:schemeClr>
              </a:solidFill>
            </a:endParaRPr>
          </a:p>
          <a:p>
            <a:r>
              <a:rPr lang="en-US" dirty="0" smtClean="0">
                <a:solidFill>
                  <a:schemeClr val="tx1">
                    <a:lumMod val="85000"/>
                    <a:lumOff val="15000"/>
                  </a:schemeClr>
                </a:solidFill>
              </a:rPr>
              <a:t>Currently </a:t>
            </a:r>
            <a:r>
              <a:rPr lang="en-US" dirty="0" err="1" smtClean="0">
                <a:solidFill>
                  <a:schemeClr val="tx1">
                    <a:lumMod val="85000"/>
                    <a:lumOff val="15000"/>
                  </a:schemeClr>
                </a:solidFill>
              </a:rPr>
              <a:t>MorSEFF</a:t>
            </a:r>
            <a:r>
              <a:rPr lang="en-US" dirty="0" smtClean="0">
                <a:solidFill>
                  <a:schemeClr val="tx1">
                    <a:lumMod val="85000"/>
                    <a:lumOff val="15000"/>
                  </a:schemeClr>
                </a:solidFill>
              </a:rPr>
              <a:t> only supports investments in Energy </a:t>
            </a:r>
            <a:r>
              <a:rPr lang="en-US" dirty="0">
                <a:solidFill>
                  <a:schemeClr val="tx1">
                    <a:lumMod val="85000"/>
                    <a:lumOff val="15000"/>
                  </a:schemeClr>
                </a:solidFill>
              </a:rPr>
              <a:t>E</a:t>
            </a:r>
            <a:r>
              <a:rPr lang="en-US" dirty="0" smtClean="0">
                <a:solidFill>
                  <a:schemeClr val="tx1">
                    <a:lumMod val="85000"/>
                    <a:lumOff val="15000"/>
                  </a:schemeClr>
                </a:solidFill>
              </a:rPr>
              <a:t>fficiency</a:t>
            </a:r>
          </a:p>
          <a:p>
            <a:r>
              <a:rPr lang="en-US" dirty="0" smtClean="0">
                <a:solidFill>
                  <a:schemeClr val="tx1">
                    <a:lumMod val="85000"/>
                    <a:lumOff val="15000"/>
                  </a:schemeClr>
                </a:solidFill>
                <a:latin typeface="+mn-lt"/>
              </a:rPr>
              <a:t>Next round of SEFF programs will expand to include Resource Efficiency</a:t>
            </a:r>
          </a:p>
          <a:p>
            <a:r>
              <a:rPr lang="en-US" dirty="0" smtClean="0">
                <a:solidFill>
                  <a:schemeClr val="tx1">
                    <a:lumMod val="85000"/>
                    <a:lumOff val="15000"/>
                  </a:schemeClr>
                </a:solidFill>
              </a:rPr>
              <a:t>UNIDO will collaborate with </a:t>
            </a:r>
            <a:r>
              <a:rPr lang="en-US" dirty="0" err="1" smtClean="0">
                <a:solidFill>
                  <a:schemeClr val="tx1">
                    <a:lumMod val="85000"/>
                    <a:lumOff val="15000"/>
                  </a:schemeClr>
                </a:solidFill>
              </a:rPr>
              <a:t>MorSEFF</a:t>
            </a:r>
            <a:r>
              <a:rPr lang="en-US" dirty="0" smtClean="0">
                <a:solidFill>
                  <a:schemeClr val="tx1">
                    <a:lumMod val="85000"/>
                    <a:lumOff val="15000"/>
                  </a:schemeClr>
                </a:solidFill>
              </a:rPr>
              <a:t> to develop criteria for assessing RE criteria in green loans</a:t>
            </a:r>
            <a:endParaRPr lang="en-US" dirty="0">
              <a:solidFill>
                <a:schemeClr val="tx1">
                  <a:lumMod val="85000"/>
                  <a:lumOff val="15000"/>
                </a:schemeClr>
              </a:solidFill>
            </a:endParaRPr>
          </a:p>
        </p:txBody>
      </p:sp>
      <p:sp>
        <p:nvSpPr>
          <p:cNvPr id="4" name="Title 1"/>
          <p:cNvSpPr>
            <a:spLocks noGrp="1"/>
          </p:cNvSpPr>
          <p:nvPr>
            <p:ph type="title"/>
          </p:nvPr>
        </p:nvSpPr>
        <p:spPr>
          <a:xfrm>
            <a:off x="628650" y="836712"/>
            <a:ext cx="7903790" cy="1098482"/>
          </a:xfrm>
        </p:spPr>
        <p:txBody>
          <a:bodyPr/>
          <a:lstStyle/>
          <a:p>
            <a:r>
              <a:rPr lang="en-GB" dirty="0" smtClean="0"/>
              <a:t>Cooperation with </a:t>
            </a:r>
            <a:r>
              <a:rPr lang="en-GB" dirty="0" err="1" smtClean="0"/>
              <a:t>MorSEFF</a:t>
            </a:r>
            <a:endParaRPr lang="en-GB" dirty="0"/>
          </a:p>
        </p:txBody>
      </p:sp>
    </p:spTree>
    <p:extLst>
      <p:ext uri="{BB962C8B-B14F-4D97-AF65-F5344CB8AC3E}">
        <p14:creationId xmlns:p14="http://schemas.microsoft.com/office/powerpoint/2010/main" val="7087346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2602</TotalTime>
  <Words>808</Words>
  <Application>Microsoft Office PowerPoint</Application>
  <PresentationFormat>On-screen Show (4:3)</PresentationFormat>
  <Paragraphs>92</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Collaboration with financial institutions</vt:lpstr>
      <vt:lpstr>PowerPoint Presentation</vt:lpstr>
      <vt:lpstr>MED TEST II </vt:lpstr>
      <vt:lpstr>Transfer of Environmentally Sound Technologies TEST </vt:lpstr>
      <vt:lpstr>PowerPoint Presentation</vt:lpstr>
      <vt:lpstr>Cooperation with the European Bank for Reconstruction &amp; Development (EBRD)</vt:lpstr>
      <vt:lpstr>PowerPoint Presentation</vt:lpstr>
      <vt:lpstr>Cooperation with MorSEFF</vt:lpstr>
      <vt:lpstr>Cooperation with MorSEFF</vt:lpstr>
      <vt:lpstr>Other Financing Opportunities in the region</vt:lpstr>
    </vt:vector>
  </TitlesOfParts>
  <Company>UNIDO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Xin YAO</dc:creator>
  <cp:lastModifiedBy>GONZALEZ-MUELLER, Carolina</cp:lastModifiedBy>
  <cp:revision>214</cp:revision>
  <cp:lastPrinted>2014-09-22T12:21:08Z</cp:lastPrinted>
  <dcterms:created xsi:type="dcterms:W3CDTF">2008-01-28T10:27:53Z</dcterms:created>
  <dcterms:modified xsi:type="dcterms:W3CDTF">2016-06-28T13:22:43Z</dcterms:modified>
</cp:coreProperties>
</file>