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13"/>
  </p:notesMasterIdLst>
  <p:handoutMasterIdLst>
    <p:handoutMasterId r:id="rId14"/>
  </p:handoutMasterIdLst>
  <p:sldIdLst>
    <p:sldId id="315" r:id="rId2"/>
    <p:sldId id="317" r:id="rId3"/>
    <p:sldId id="337" r:id="rId4"/>
    <p:sldId id="339" r:id="rId5"/>
    <p:sldId id="338" r:id="rId6"/>
    <p:sldId id="297" r:id="rId7"/>
    <p:sldId id="320" r:id="rId8"/>
    <p:sldId id="323" r:id="rId9"/>
    <p:sldId id="324" r:id="rId10"/>
    <p:sldId id="325" r:id="rId11"/>
    <p:sldId id="336" r:id="rId12"/>
  </p:sldIdLst>
  <p:sldSz cx="9144000" cy="6858000" type="screen4x3"/>
  <p:notesSz cx="6810375" cy="9942513"/>
  <p:defaultTextStyle>
    <a:defPPr>
      <a:defRPr lang="en-GB"/>
    </a:defPPr>
    <a:lvl1pPr algn="r" rtl="0" fontAlgn="base">
      <a:spcBef>
        <a:spcPct val="0"/>
      </a:spcBef>
      <a:spcAft>
        <a:spcPct val="0"/>
      </a:spcAft>
      <a:defRPr kern="1200">
        <a:solidFill>
          <a:schemeClr val="tx1"/>
        </a:solidFill>
        <a:latin typeface="Arial" charset="0"/>
        <a:ea typeface="+mn-ea"/>
        <a:cs typeface="Arial" charset="0"/>
      </a:defRPr>
    </a:lvl1pPr>
    <a:lvl2pPr marL="457200" algn="r" rtl="0" fontAlgn="base">
      <a:spcBef>
        <a:spcPct val="0"/>
      </a:spcBef>
      <a:spcAft>
        <a:spcPct val="0"/>
      </a:spcAft>
      <a:defRPr kern="1200">
        <a:solidFill>
          <a:schemeClr val="tx1"/>
        </a:solidFill>
        <a:latin typeface="Arial" charset="0"/>
        <a:ea typeface="+mn-ea"/>
        <a:cs typeface="Arial" charset="0"/>
      </a:defRPr>
    </a:lvl2pPr>
    <a:lvl3pPr marL="914400" algn="r" rtl="0" fontAlgn="base">
      <a:spcBef>
        <a:spcPct val="0"/>
      </a:spcBef>
      <a:spcAft>
        <a:spcPct val="0"/>
      </a:spcAft>
      <a:defRPr kern="1200">
        <a:solidFill>
          <a:schemeClr val="tx1"/>
        </a:solidFill>
        <a:latin typeface="Arial" charset="0"/>
        <a:ea typeface="+mn-ea"/>
        <a:cs typeface="Arial" charset="0"/>
      </a:defRPr>
    </a:lvl3pPr>
    <a:lvl4pPr marL="1371600" algn="r" rtl="0" fontAlgn="base">
      <a:spcBef>
        <a:spcPct val="0"/>
      </a:spcBef>
      <a:spcAft>
        <a:spcPct val="0"/>
      </a:spcAft>
      <a:defRPr kern="1200">
        <a:solidFill>
          <a:schemeClr val="tx1"/>
        </a:solidFill>
        <a:latin typeface="Arial" charset="0"/>
        <a:ea typeface="+mn-ea"/>
        <a:cs typeface="Arial" charset="0"/>
      </a:defRPr>
    </a:lvl4pPr>
    <a:lvl5pPr marL="1828800" algn="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1C4"/>
    <a:srgbClr val="880E1B"/>
    <a:srgbClr val="078AC5"/>
    <a:srgbClr val="3C8FD4"/>
    <a:srgbClr val="C7EB15"/>
    <a:srgbClr val="0899DA"/>
    <a:srgbClr val="67C5FF"/>
    <a:srgbClr val="183111"/>
    <a:srgbClr val="45912D"/>
    <a:srgbClr val="66B4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27" autoAdjust="0"/>
    <p:restoredTop sz="90642" autoAdjust="0"/>
  </p:normalViewPr>
  <p:slideViewPr>
    <p:cSldViewPr>
      <p:cViewPr>
        <p:scale>
          <a:sx n="75" d="100"/>
          <a:sy n="75" d="100"/>
        </p:scale>
        <p:origin x="-756" y="-12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65" d="100"/>
          <a:sy n="65" d="100"/>
        </p:scale>
        <p:origin x="-2904" y="-126"/>
      </p:cViewPr>
      <p:guideLst>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464FFC-7FF4-42CF-BCED-E8C386E9CB74}"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7D253F9-1B35-4F28-9D14-2EE17E5F5D8C}">
      <dgm:prSet phldrT="[Text]" custT="1"/>
      <dgm:spPr>
        <a:solidFill>
          <a:srgbClr val="0070C0"/>
        </a:solidFill>
      </dgm:spPr>
      <dgm:t>
        <a:bodyPr/>
        <a:lstStyle/>
        <a:p>
          <a:r>
            <a:rPr lang="en-US" sz="2000" b="1" smtClean="0">
              <a:solidFill>
                <a:schemeClr val="bg1"/>
              </a:solidFill>
            </a:rPr>
            <a:t>Summary </a:t>
          </a:r>
          <a:r>
            <a:rPr lang="en-US" sz="2000" b="1" dirty="0" smtClean="0">
              <a:solidFill>
                <a:schemeClr val="bg1"/>
              </a:solidFill>
            </a:rPr>
            <a:t>on previous </a:t>
          </a:r>
          <a:r>
            <a:rPr lang="en-US" sz="2000" b="1" smtClean="0">
              <a:solidFill>
                <a:schemeClr val="bg1"/>
              </a:solidFill>
            </a:rPr>
            <a:t>Project &amp; BRR Achievements</a:t>
          </a:r>
          <a:endParaRPr lang="en-US" sz="2000" b="1" dirty="0">
            <a:solidFill>
              <a:schemeClr val="bg1"/>
            </a:solidFill>
          </a:endParaRPr>
        </a:p>
      </dgm:t>
    </dgm:pt>
    <dgm:pt modelId="{6C443501-CA29-46D6-9D46-7B1B1E23ED16}" type="parTrans" cxnId="{88F344A0-34D4-4A4A-A2A9-CE03413FC7C8}">
      <dgm:prSet/>
      <dgm:spPr/>
      <dgm:t>
        <a:bodyPr/>
        <a:lstStyle/>
        <a:p>
          <a:endParaRPr lang="en-US"/>
        </a:p>
      </dgm:t>
    </dgm:pt>
    <dgm:pt modelId="{C210FDB4-6D59-498D-98AD-AD1D615B65F2}" type="sibTrans" cxnId="{88F344A0-34D4-4A4A-A2A9-CE03413FC7C8}">
      <dgm:prSet/>
      <dgm:spPr/>
      <dgm:t>
        <a:bodyPr/>
        <a:lstStyle/>
        <a:p>
          <a:endParaRPr lang="en-US"/>
        </a:p>
      </dgm:t>
    </dgm:pt>
    <dgm:pt modelId="{E0C14338-C8C4-4055-98E9-35D913F5807D}">
      <dgm:prSet phldrT="[Text]" custT="1"/>
      <dgm:spPr>
        <a:solidFill>
          <a:srgbClr val="0070C0"/>
        </a:solidFill>
      </dgm:spPr>
      <dgm:t>
        <a:bodyPr/>
        <a:lstStyle/>
        <a:p>
          <a:r>
            <a:rPr lang="en-US" sz="2000" b="1" smtClean="0">
              <a:solidFill>
                <a:schemeClr val="bg1"/>
              </a:solidFill>
            </a:rPr>
            <a:t>Milestones of NBRS Expansion Project</a:t>
          </a:r>
          <a:endParaRPr lang="en-US" sz="2000" b="1" dirty="0">
            <a:solidFill>
              <a:schemeClr val="bg1"/>
            </a:solidFill>
          </a:endParaRPr>
        </a:p>
      </dgm:t>
    </dgm:pt>
    <dgm:pt modelId="{45B9C354-AC73-4863-A2D2-99AFF96F3B63}" type="parTrans" cxnId="{01550257-321A-46B2-9ABB-8D441C6443BB}">
      <dgm:prSet/>
      <dgm:spPr/>
      <dgm:t>
        <a:bodyPr/>
        <a:lstStyle/>
        <a:p>
          <a:endParaRPr lang="en-US"/>
        </a:p>
      </dgm:t>
    </dgm:pt>
    <dgm:pt modelId="{9835084F-1E35-4DD5-94B0-4D7A6B1FD2EB}" type="sibTrans" cxnId="{01550257-321A-46B2-9ABB-8D441C6443BB}">
      <dgm:prSet/>
      <dgm:spPr/>
      <dgm:t>
        <a:bodyPr/>
        <a:lstStyle/>
        <a:p>
          <a:endParaRPr lang="en-US"/>
        </a:p>
      </dgm:t>
    </dgm:pt>
    <dgm:pt modelId="{A02849C5-36F9-4C2A-AA2D-2C8A55CE83A1}">
      <dgm:prSet phldrT="[Text]" custT="1"/>
      <dgm:spPr>
        <a:solidFill>
          <a:srgbClr val="0070C0"/>
        </a:solidFill>
      </dgm:spPr>
      <dgm:t>
        <a:bodyPr/>
        <a:lstStyle/>
        <a:p>
          <a:r>
            <a:rPr lang="en-US" sz="2000" b="1" dirty="0" smtClean="0">
              <a:solidFill>
                <a:schemeClr val="bg1"/>
              </a:solidFill>
            </a:rPr>
            <a:t>Proposal of new </a:t>
          </a:r>
        </a:p>
        <a:p>
          <a:r>
            <a:rPr lang="en-US" sz="2000" b="1" dirty="0" smtClean="0">
              <a:solidFill>
                <a:schemeClr val="bg1"/>
              </a:solidFill>
            </a:rPr>
            <a:t>Output 8</a:t>
          </a:r>
          <a:endParaRPr lang="en-US" sz="2000" b="1" dirty="0">
            <a:solidFill>
              <a:schemeClr val="bg1"/>
            </a:solidFill>
          </a:endParaRPr>
        </a:p>
      </dgm:t>
    </dgm:pt>
    <dgm:pt modelId="{4A5FA427-7DE9-48C7-BD42-1B7668F5D25E}" type="parTrans" cxnId="{3E7DF5E8-C898-44C3-A120-90F27D3FC57D}">
      <dgm:prSet/>
      <dgm:spPr/>
      <dgm:t>
        <a:bodyPr/>
        <a:lstStyle/>
        <a:p>
          <a:endParaRPr lang="en-US"/>
        </a:p>
      </dgm:t>
    </dgm:pt>
    <dgm:pt modelId="{EA383B40-4A70-4B6F-BE6B-9DF61DBFC3F7}" type="sibTrans" cxnId="{3E7DF5E8-C898-44C3-A120-90F27D3FC57D}">
      <dgm:prSet/>
      <dgm:spPr/>
      <dgm:t>
        <a:bodyPr/>
        <a:lstStyle/>
        <a:p>
          <a:endParaRPr lang="en-US"/>
        </a:p>
      </dgm:t>
    </dgm:pt>
    <dgm:pt modelId="{BABE9935-A205-4319-8801-F85FBE8D2A22}" type="pres">
      <dgm:prSet presAssocID="{2B464FFC-7FF4-42CF-BCED-E8C386E9CB74}" presName="Name0" presStyleCnt="0">
        <dgm:presLayoutVars>
          <dgm:chMax val="7"/>
          <dgm:chPref val="7"/>
          <dgm:dir/>
        </dgm:presLayoutVars>
      </dgm:prSet>
      <dgm:spPr/>
      <dgm:t>
        <a:bodyPr/>
        <a:lstStyle/>
        <a:p>
          <a:endParaRPr lang="en-US"/>
        </a:p>
      </dgm:t>
    </dgm:pt>
    <dgm:pt modelId="{DF840E1A-897A-4D46-B985-F62CBCA2CF7C}" type="pres">
      <dgm:prSet presAssocID="{2B464FFC-7FF4-42CF-BCED-E8C386E9CB74}" presName="Name1" presStyleCnt="0"/>
      <dgm:spPr/>
    </dgm:pt>
    <dgm:pt modelId="{32B402FD-9F96-4E7E-920E-7013309403A3}" type="pres">
      <dgm:prSet presAssocID="{2B464FFC-7FF4-42CF-BCED-E8C386E9CB74}" presName="cycle" presStyleCnt="0"/>
      <dgm:spPr/>
    </dgm:pt>
    <dgm:pt modelId="{34368C09-33D8-413A-B62C-D29E2C9F9EF3}" type="pres">
      <dgm:prSet presAssocID="{2B464FFC-7FF4-42CF-BCED-E8C386E9CB74}" presName="srcNode" presStyleLbl="node1" presStyleIdx="0" presStyleCnt="3"/>
      <dgm:spPr/>
    </dgm:pt>
    <dgm:pt modelId="{D6749A84-2272-4D7B-8146-B92463BC0D9B}" type="pres">
      <dgm:prSet presAssocID="{2B464FFC-7FF4-42CF-BCED-E8C386E9CB74}" presName="conn" presStyleLbl="parChTrans1D2" presStyleIdx="0" presStyleCnt="1"/>
      <dgm:spPr/>
      <dgm:t>
        <a:bodyPr/>
        <a:lstStyle/>
        <a:p>
          <a:endParaRPr lang="en-US"/>
        </a:p>
      </dgm:t>
    </dgm:pt>
    <dgm:pt modelId="{514DE539-1853-40ED-B2BB-4B2655CD0C91}" type="pres">
      <dgm:prSet presAssocID="{2B464FFC-7FF4-42CF-BCED-E8C386E9CB74}" presName="extraNode" presStyleLbl="node1" presStyleIdx="0" presStyleCnt="3"/>
      <dgm:spPr/>
    </dgm:pt>
    <dgm:pt modelId="{A0307873-B4D1-4DED-B702-D4E587F88FBC}" type="pres">
      <dgm:prSet presAssocID="{2B464FFC-7FF4-42CF-BCED-E8C386E9CB74}" presName="dstNode" presStyleLbl="node1" presStyleIdx="0" presStyleCnt="3"/>
      <dgm:spPr/>
    </dgm:pt>
    <dgm:pt modelId="{40C6641F-B441-40A1-84E6-D21A11B7BE90}" type="pres">
      <dgm:prSet presAssocID="{B7D253F9-1B35-4F28-9D14-2EE17E5F5D8C}" presName="text_1" presStyleLbl="node1" presStyleIdx="0" presStyleCnt="3" custScaleY="141815" custLinFactNeighborX="894" custLinFactNeighborY="-7524">
        <dgm:presLayoutVars>
          <dgm:bulletEnabled val="1"/>
        </dgm:presLayoutVars>
      </dgm:prSet>
      <dgm:spPr/>
      <dgm:t>
        <a:bodyPr/>
        <a:lstStyle/>
        <a:p>
          <a:endParaRPr lang="en-US"/>
        </a:p>
      </dgm:t>
    </dgm:pt>
    <dgm:pt modelId="{2B1F980C-0DE1-4A80-AAC7-C4C132989D22}" type="pres">
      <dgm:prSet presAssocID="{B7D253F9-1B35-4F28-9D14-2EE17E5F5D8C}" presName="accent_1" presStyleCnt="0"/>
      <dgm:spPr/>
    </dgm:pt>
    <dgm:pt modelId="{B64E1985-D747-4D0A-8C83-9F5C047EEA19}" type="pres">
      <dgm:prSet presAssocID="{B7D253F9-1B35-4F28-9D14-2EE17E5F5D8C}" presName="accentRepeatNode" presStyleLbl="solidFgAcc1" presStyleIdx="0" presStyleCnt="3"/>
      <dgm:spPr/>
      <dgm:t>
        <a:bodyPr/>
        <a:lstStyle/>
        <a:p>
          <a:endParaRPr lang="en-US"/>
        </a:p>
      </dgm:t>
    </dgm:pt>
    <dgm:pt modelId="{220904B8-3628-4C4B-BD6D-9C0CC43B8D82}" type="pres">
      <dgm:prSet presAssocID="{E0C14338-C8C4-4055-98E9-35D913F5807D}" presName="text_2" presStyleLbl="node1" presStyleIdx="1" presStyleCnt="3" custScaleY="141815">
        <dgm:presLayoutVars>
          <dgm:bulletEnabled val="1"/>
        </dgm:presLayoutVars>
      </dgm:prSet>
      <dgm:spPr/>
      <dgm:t>
        <a:bodyPr/>
        <a:lstStyle/>
        <a:p>
          <a:endParaRPr lang="en-US"/>
        </a:p>
      </dgm:t>
    </dgm:pt>
    <dgm:pt modelId="{2F643ACA-44F5-4FAE-9FD4-1F724972E774}" type="pres">
      <dgm:prSet presAssocID="{E0C14338-C8C4-4055-98E9-35D913F5807D}" presName="accent_2" presStyleCnt="0"/>
      <dgm:spPr/>
    </dgm:pt>
    <dgm:pt modelId="{D94A9571-E175-471F-B796-F54EE488A69B}" type="pres">
      <dgm:prSet presAssocID="{E0C14338-C8C4-4055-98E9-35D913F5807D}" presName="accentRepeatNode" presStyleLbl="solidFgAcc1" presStyleIdx="1" presStyleCnt="3"/>
      <dgm:spPr/>
    </dgm:pt>
    <dgm:pt modelId="{192D85BC-E0E2-43A7-81F2-19F27895347D}" type="pres">
      <dgm:prSet presAssocID="{A02849C5-36F9-4C2A-AA2D-2C8A55CE83A1}" presName="text_3" presStyleLbl="node1" presStyleIdx="2" presStyleCnt="3" custScaleY="141815">
        <dgm:presLayoutVars>
          <dgm:bulletEnabled val="1"/>
        </dgm:presLayoutVars>
      </dgm:prSet>
      <dgm:spPr/>
      <dgm:t>
        <a:bodyPr/>
        <a:lstStyle/>
        <a:p>
          <a:endParaRPr lang="en-US"/>
        </a:p>
      </dgm:t>
    </dgm:pt>
    <dgm:pt modelId="{9265ECB5-8B6B-4591-AA9B-CED4186ACA96}" type="pres">
      <dgm:prSet presAssocID="{A02849C5-36F9-4C2A-AA2D-2C8A55CE83A1}" presName="accent_3" presStyleCnt="0"/>
      <dgm:spPr/>
    </dgm:pt>
    <dgm:pt modelId="{6B41709D-AB6C-4655-98BC-5C9F583B646C}" type="pres">
      <dgm:prSet presAssocID="{A02849C5-36F9-4C2A-AA2D-2C8A55CE83A1}" presName="accentRepeatNode" presStyleLbl="solidFgAcc1" presStyleIdx="2" presStyleCnt="3"/>
      <dgm:spPr/>
    </dgm:pt>
  </dgm:ptLst>
  <dgm:cxnLst>
    <dgm:cxn modelId="{3E7DF5E8-C898-44C3-A120-90F27D3FC57D}" srcId="{2B464FFC-7FF4-42CF-BCED-E8C386E9CB74}" destId="{A02849C5-36F9-4C2A-AA2D-2C8A55CE83A1}" srcOrd="2" destOrd="0" parTransId="{4A5FA427-7DE9-48C7-BD42-1B7668F5D25E}" sibTransId="{EA383B40-4A70-4B6F-BE6B-9DF61DBFC3F7}"/>
    <dgm:cxn modelId="{BF8593B6-BBA8-4EB8-BF93-DDC051AC04DC}" type="presOf" srcId="{E0C14338-C8C4-4055-98E9-35D913F5807D}" destId="{220904B8-3628-4C4B-BD6D-9C0CC43B8D82}" srcOrd="0" destOrd="0" presId="urn:microsoft.com/office/officeart/2008/layout/VerticalCurvedList"/>
    <dgm:cxn modelId="{01550257-321A-46B2-9ABB-8D441C6443BB}" srcId="{2B464FFC-7FF4-42CF-BCED-E8C386E9CB74}" destId="{E0C14338-C8C4-4055-98E9-35D913F5807D}" srcOrd="1" destOrd="0" parTransId="{45B9C354-AC73-4863-A2D2-99AFF96F3B63}" sibTransId="{9835084F-1E35-4DD5-94B0-4D7A6B1FD2EB}"/>
    <dgm:cxn modelId="{326CFE7A-E3B2-4FB8-A5C3-E411CA8CAF62}" type="presOf" srcId="{A02849C5-36F9-4C2A-AA2D-2C8A55CE83A1}" destId="{192D85BC-E0E2-43A7-81F2-19F27895347D}" srcOrd="0" destOrd="0" presId="urn:microsoft.com/office/officeart/2008/layout/VerticalCurvedList"/>
    <dgm:cxn modelId="{0C922A3F-7220-4702-BEEE-CC4AD8AE4742}" type="presOf" srcId="{C210FDB4-6D59-498D-98AD-AD1D615B65F2}" destId="{D6749A84-2272-4D7B-8146-B92463BC0D9B}" srcOrd="0" destOrd="0" presId="urn:microsoft.com/office/officeart/2008/layout/VerticalCurvedList"/>
    <dgm:cxn modelId="{A5D226A3-9847-4A94-ACC7-225AA5A45AAF}" type="presOf" srcId="{B7D253F9-1B35-4F28-9D14-2EE17E5F5D8C}" destId="{40C6641F-B441-40A1-84E6-D21A11B7BE90}" srcOrd="0" destOrd="0" presId="urn:microsoft.com/office/officeart/2008/layout/VerticalCurvedList"/>
    <dgm:cxn modelId="{88F344A0-34D4-4A4A-A2A9-CE03413FC7C8}" srcId="{2B464FFC-7FF4-42CF-BCED-E8C386E9CB74}" destId="{B7D253F9-1B35-4F28-9D14-2EE17E5F5D8C}" srcOrd="0" destOrd="0" parTransId="{6C443501-CA29-46D6-9D46-7B1B1E23ED16}" sibTransId="{C210FDB4-6D59-498D-98AD-AD1D615B65F2}"/>
    <dgm:cxn modelId="{0DDCFD73-9372-49E6-A69F-7B054CB63616}" type="presOf" srcId="{2B464FFC-7FF4-42CF-BCED-E8C386E9CB74}" destId="{BABE9935-A205-4319-8801-F85FBE8D2A22}" srcOrd="0" destOrd="0" presId="urn:microsoft.com/office/officeart/2008/layout/VerticalCurvedList"/>
    <dgm:cxn modelId="{D7FA733C-BBC1-4329-80AD-13B78BE5B8B3}" type="presParOf" srcId="{BABE9935-A205-4319-8801-F85FBE8D2A22}" destId="{DF840E1A-897A-4D46-B985-F62CBCA2CF7C}" srcOrd="0" destOrd="0" presId="urn:microsoft.com/office/officeart/2008/layout/VerticalCurvedList"/>
    <dgm:cxn modelId="{9E31D594-FD2C-4E37-97FE-3A73427989BB}" type="presParOf" srcId="{DF840E1A-897A-4D46-B985-F62CBCA2CF7C}" destId="{32B402FD-9F96-4E7E-920E-7013309403A3}" srcOrd="0" destOrd="0" presId="urn:microsoft.com/office/officeart/2008/layout/VerticalCurvedList"/>
    <dgm:cxn modelId="{17FB0B22-127F-48D8-887A-3246AC0412C3}" type="presParOf" srcId="{32B402FD-9F96-4E7E-920E-7013309403A3}" destId="{34368C09-33D8-413A-B62C-D29E2C9F9EF3}" srcOrd="0" destOrd="0" presId="urn:microsoft.com/office/officeart/2008/layout/VerticalCurvedList"/>
    <dgm:cxn modelId="{9EB3DFDC-4D8E-402F-9EDD-5585CD30ABF3}" type="presParOf" srcId="{32B402FD-9F96-4E7E-920E-7013309403A3}" destId="{D6749A84-2272-4D7B-8146-B92463BC0D9B}" srcOrd="1" destOrd="0" presId="urn:microsoft.com/office/officeart/2008/layout/VerticalCurvedList"/>
    <dgm:cxn modelId="{E9EDBCFA-FAD2-4228-8F14-9492C190FB3A}" type="presParOf" srcId="{32B402FD-9F96-4E7E-920E-7013309403A3}" destId="{514DE539-1853-40ED-B2BB-4B2655CD0C91}" srcOrd="2" destOrd="0" presId="urn:microsoft.com/office/officeart/2008/layout/VerticalCurvedList"/>
    <dgm:cxn modelId="{61224329-DEFA-4B00-8186-3A3F48340501}" type="presParOf" srcId="{32B402FD-9F96-4E7E-920E-7013309403A3}" destId="{A0307873-B4D1-4DED-B702-D4E587F88FBC}" srcOrd="3" destOrd="0" presId="urn:microsoft.com/office/officeart/2008/layout/VerticalCurvedList"/>
    <dgm:cxn modelId="{C0C60910-06E7-4F42-B692-97EEAC0B96AC}" type="presParOf" srcId="{DF840E1A-897A-4D46-B985-F62CBCA2CF7C}" destId="{40C6641F-B441-40A1-84E6-D21A11B7BE90}" srcOrd="1" destOrd="0" presId="urn:microsoft.com/office/officeart/2008/layout/VerticalCurvedList"/>
    <dgm:cxn modelId="{36387757-FC75-4045-AD5C-A59EBE99B3D8}" type="presParOf" srcId="{DF840E1A-897A-4D46-B985-F62CBCA2CF7C}" destId="{2B1F980C-0DE1-4A80-AAC7-C4C132989D22}" srcOrd="2" destOrd="0" presId="urn:microsoft.com/office/officeart/2008/layout/VerticalCurvedList"/>
    <dgm:cxn modelId="{CE025D2F-E45A-46F4-BCB0-79BB6D6840D4}" type="presParOf" srcId="{2B1F980C-0DE1-4A80-AAC7-C4C132989D22}" destId="{B64E1985-D747-4D0A-8C83-9F5C047EEA19}" srcOrd="0" destOrd="0" presId="urn:microsoft.com/office/officeart/2008/layout/VerticalCurvedList"/>
    <dgm:cxn modelId="{0B4FF3E8-A3F3-4D20-BA55-A2C6E212840C}" type="presParOf" srcId="{DF840E1A-897A-4D46-B985-F62CBCA2CF7C}" destId="{220904B8-3628-4C4B-BD6D-9C0CC43B8D82}" srcOrd="3" destOrd="0" presId="urn:microsoft.com/office/officeart/2008/layout/VerticalCurvedList"/>
    <dgm:cxn modelId="{26CDBFF5-1862-4CA0-8991-CB930F93AD41}" type="presParOf" srcId="{DF840E1A-897A-4D46-B985-F62CBCA2CF7C}" destId="{2F643ACA-44F5-4FAE-9FD4-1F724972E774}" srcOrd="4" destOrd="0" presId="urn:microsoft.com/office/officeart/2008/layout/VerticalCurvedList"/>
    <dgm:cxn modelId="{704BBB3D-1DEC-469A-866D-3FE0125EB4DB}" type="presParOf" srcId="{2F643ACA-44F5-4FAE-9FD4-1F724972E774}" destId="{D94A9571-E175-471F-B796-F54EE488A69B}" srcOrd="0" destOrd="0" presId="urn:microsoft.com/office/officeart/2008/layout/VerticalCurvedList"/>
    <dgm:cxn modelId="{48A96430-6E53-4129-8EC6-C0BAD05E63D2}" type="presParOf" srcId="{DF840E1A-897A-4D46-B985-F62CBCA2CF7C}" destId="{192D85BC-E0E2-43A7-81F2-19F27895347D}" srcOrd="5" destOrd="0" presId="urn:microsoft.com/office/officeart/2008/layout/VerticalCurvedList"/>
    <dgm:cxn modelId="{51C54C77-0043-4495-80CA-346263F4D30D}" type="presParOf" srcId="{DF840E1A-897A-4D46-B985-F62CBCA2CF7C}" destId="{9265ECB5-8B6B-4591-AA9B-CED4186ACA96}" srcOrd="6" destOrd="0" presId="urn:microsoft.com/office/officeart/2008/layout/VerticalCurvedList"/>
    <dgm:cxn modelId="{D46011A2-A713-427F-B375-26CECE0828FD}" type="presParOf" srcId="{9265ECB5-8B6B-4591-AA9B-CED4186ACA96}" destId="{6B41709D-AB6C-4655-98BC-5C9F583B646C}" srcOrd="0" destOrd="0" presId="urn:microsoft.com/office/officeart/2008/layout/VerticalCurv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56608C-50AB-4948-8C67-8A3D1092AE64}" type="doc">
      <dgm:prSet loTypeId="urn:microsoft.com/office/officeart/2005/8/layout/chevron2" loCatId="list" qsTypeId="urn:microsoft.com/office/officeart/2005/8/quickstyle/simple1" qsCatId="simple" csTypeId="urn:microsoft.com/office/officeart/2005/8/colors/colorful4" csCatId="colorful" phldr="1"/>
      <dgm:spPr/>
      <dgm:t>
        <a:bodyPr/>
        <a:lstStyle/>
        <a:p>
          <a:endParaRPr lang="en-US"/>
        </a:p>
      </dgm:t>
    </dgm:pt>
    <dgm:pt modelId="{C5A1AEF9-13E5-4017-8523-B34DB3016143}">
      <dgm:prSet phldrT="[Text]" custT="1"/>
      <dgm:spPr/>
      <dgm:t>
        <a:bodyPr/>
        <a:lstStyle/>
        <a:p>
          <a:r>
            <a:rPr lang="en-US" sz="1100" b="1" smtClean="0"/>
            <a:t>Legal Framework</a:t>
          </a:r>
          <a:endParaRPr lang="en-US" sz="1100" b="1" dirty="0"/>
        </a:p>
      </dgm:t>
    </dgm:pt>
    <dgm:pt modelId="{EA74F395-A2B2-4AFD-9FC0-A8FC50173CCB}" type="parTrans" cxnId="{0926D89D-68A5-408E-974C-5DBB5590F97D}">
      <dgm:prSet/>
      <dgm:spPr/>
      <dgm:t>
        <a:bodyPr/>
        <a:lstStyle/>
        <a:p>
          <a:endParaRPr lang="en-US" sz="1400"/>
        </a:p>
      </dgm:t>
    </dgm:pt>
    <dgm:pt modelId="{0703A969-3DE9-4AF5-AD4B-B3494BE8E156}" type="sibTrans" cxnId="{0926D89D-68A5-408E-974C-5DBB5590F97D}">
      <dgm:prSet/>
      <dgm:spPr/>
      <dgm:t>
        <a:bodyPr/>
        <a:lstStyle/>
        <a:p>
          <a:endParaRPr lang="en-US" sz="1400"/>
        </a:p>
      </dgm:t>
    </dgm:pt>
    <dgm:pt modelId="{C2615520-809E-45A7-BA0F-72B82F4CF102}">
      <dgm:prSet phldrT="[Text]" custT="1"/>
      <dgm:spPr/>
      <dgm:t>
        <a:bodyPr/>
        <a:lstStyle/>
        <a:p>
          <a:pPr marL="0" marR="0" lvl="2" indent="0" defTabSz="914400" eaLnBrk="1" fontAlgn="auto" latinLnBrk="0" hangingPunct="1">
            <a:lnSpc>
              <a:spcPct val="100000"/>
            </a:lnSpc>
            <a:spcBef>
              <a:spcPts val="0"/>
            </a:spcBef>
            <a:spcAft>
              <a:spcPts val="0"/>
            </a:spcAft>
            <a:buClrTx/>
            <a:buSzTx/>
            <a:buFontTx/>
            <a:buNone/>
            <a:tabLst/>
            <a:defRPr/>
          </a:pPr>
          <a:r>
            <a:rPr lang="en-US" altLang="en-US" sz="1200" dirty="0" smtClean="0"/>
            <a:t> </a:t>
          </a:r>
          <a:r>
            <a:rPr lang="en-US" altLang="en-US" sz="1200" dirty="0" smtClean="0"/>
            <a:t>Passage of the revised Enterprise Law 2014 (Nov 2014)</a:t>
          </a:r>
          <a:endParaRPr lang="en-US" altLang="en-US" sz="1200" dirty="0" smtClean="0"/>
        </a:p>
      </dgm:t>
    </dgm:pt>
    <dgm:pt modelId="{BD4EFD8A-DA6E-4947-BB40-CC2F9EC7B8D7}" type="parTrans" cxnId="{C60A8189-8AF5-4BDB-A50D-7FE8759CE2FF}">
      <dgm:prSet/>
      <dgm:spPr/>
      <dgm:t>
        <a:bodyPr/>
        <a:lstStyle/>
        <a:p>
          <a:endParaRPr lang="en-US" sz="1400"/>
        </a:p>
      </dgm:t>
    </dgm:pt>
    <dgm:pt modelId="{EC5447A0-D8A2-4D20-89F2-E9347EBC3870}" type="sibTrans" cxnId="{C60A8189-8AF5-4BDB-A50D-7FE8759CE2FF}">
      <dgm:prSet/>
      <dgm:spPr/>
      <dgm:t>
        <a:bodyPr/>
        <a:lstStyle/>
        <a:p>
          <a:endParaRPr lang="en-US" sz="1400"/>
        </a:p>
      </dgm:t>
    </dgm:pt>
    <dgm:pt modelId="{844CB084-668C-4EBB-8B17-2EAB020F0D57}">
      <dgm:prSet phldrT="[Text]" custT="1"/>
      <dgm:spPr/>
      <dgm:t>
        <a:bodyPr/>
        <a:lstStyle/>
        <a:p>
          <a:endParaRPr lang="en-US" sz="1100" b="1" dirty="0" smtClean="0"/>
        </a:p>
        <a:p>
          <a:r>
            <a:rPr lang="en-US" sz="1100" b="1" dirty="0" smtClean="0"/>
            <a:t>Training&amp; Capacity Building</a:t>
          </a:r>
          <a:endParaRPr lang="en-US" sz="1100" b="1" dirty="0"/>
        </a:p>
      </dgm:t>
    </dgm:pt>
    <dgm:pt modelId="{113A21AB-24B7-445E-BCCB-C42B624362E2}" type="parTrans" cxnId="{2113AEA4-E0C2-422E-A596-DA0B34155A16}">
      <dgm:prSet/>
      <dgm:spPr/>
      <dgm:t>
        <a:bodyPr/>
        <a:lstStyle/>
        <a:p>
          <a:endParaRPr lang="en-US" sz="1400"/>
        </a:p>
      </dgm:t>
    </dgm:pt>
    <dgm:pt modelId="{3EBC579A-BD5C-44A2-9E22-2FC8EB9F18B8}" type="sibTrans" cxnId="{2113AEA4-E0C2-422E-A596-DA0B34155A16}">
      <dgm:prSet/>
      <dgm:spPr/>
      <dgm:t>
        <a:bodyPr/>
        <a:lstStyle/>
        <a:p>
          <a:endParaRPr lang="en-US" sz="1400"/>
        </a:p>
      </dgm:t>
    </dgm:pt>
    <dgm:pt modelId="{8B81593A-B53A-4B39-9EE9-AC5053C74110}">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200" dirty="0" smtClean="0"/>
            <a:t> 8 in-depth training courses for BRO staff on revised legal framework &amp; upgraded NBRS (Jun &amp; Aug 2015)</a:t>
          </a:r>
          <a:endParaRPr lang="en-US" sz="1600" dirty="0"/>
        </a:p>
      </dgm:t>
    </dgm:pt>
    <dgm:pt modelId="{7011D915-9576-4B36-981C-13781CAFBC3F}" type="parTrans" cxnId="{DBDE03E6-874B-42DE-99E9-011E937419B8}">
      <dgm:prSet/>
      <dgm:spPr/>
      <dgm:t>
        <a:bodyPr/>
        <a:lstStyle/>
        <a:p>
          <a:endParaRPr lang="en-US" sz="1400"/>
        </a:p>
      </dgm:t>
    </dgm:pt>
    <dgm:pt modelId="{A9CED17D-AA5A-4424-BC74-66F01E12371A}" type="sibTrans" cxnId="{DBDE03E6-874B-42DE-99E9-011E937419B8}">
      <dgm:prSet/>
      <dgm:spPr/>
      <dgm:t>
        <a:bodyPr/>
        <a:lstStyle/>
        <a:p>
          <a:endParaRPr lang="en-US" sz="1400"/>
        </a:p>
      </dgm:t>
    </dgm:pt>
    <dgm:pt modelId="{31784A40-D822-4884-B955-78CB37250543}">
      <dgm:prSet phldrT="[Text]" custT="1"/>
      <dgm:spPr/>
      <dgm:t>
        <a:bodyPr/>
        <a:lstStyle/>
        <a:p>
          <a:r>
            <a:rPr lang="en-US" sz="1100" b="1" dirty="0" smtClean="0"/>
            <a:t>Surveys</a:t>
          </a:r>
          <a:endParaRPr lang="en-US" sz="1100" b="1" dirty="0"/>
        </a:p>
      </dgm:t>
    </dgm:pt>
    <dgm:pt modelId="{77D53D35-F0A4-4C99-87EB-945C96C57837}" type="parTrans" cxnId="{1B90086A-D534-4E15-924C-2CA11FCDB50D}">
      <dgm:prSet/>
      <dgm:spPr/>
      <dgm:t>
        <a:bodyPr/>
        <a:lstStyle/>
        <a:p>
          <a:endParaRPr lang="en-US" sz="1400"/>
        </a:p>
      </dgm:t>
    </dgm:pt>
    <dgm:pt modelId="{C098ECA9-2D27-4153-BDE4-7653F350DE44}" type="sibTrans" cxnId="{1B90086A-D534-4E15-924C-2CA11FCDB50D}">
      <dgm:prSet/>
      <dgm:spPr/>
      <dgm:t>
        <a:bodyPr/>
        <a:lstStyle/>
        <a:p>
          <a:endParaRPr lang="en-US" sz="1400"/>
        </a:p>
      </dgm:t>
    </dgm:pt>
    <dgm:pt modelId="{FC8E7292-E7BF-49AA-8B6C-BE722DFC8045}">
      <dgm:prSet phldrT="[Text]" custT="1"/>
      <dgm:spPr/>
      <dgm:t>
        <a:bodyPr/>
        <a:lstStyle/>
        <a:p>
          <a:r>
            <a:rPr lang="en-US" sz="1200" smtClean="0"/>
            <a:t> Completion of  b</a:t>
          </a:r>
          <a:r>
            <a:rPr lang="en-GB" sz="1200" smtClean="0"/>
            <a:t>ase-line survey on NBRS data quality &amp; base-line survey on customer satisfaction</a:t>
          </a:r>
          <a:endParaRPr lang="en-US" sz="1200" dirty="0"/>
        </a:p>
      </dgm:t>
    </dgm:pt>
    <dgm:pt modelId="{132BFAB4-617D-42BB-9B68-1A4D3992FE30}" type="parTrans" cxnId="{AADD4A85-ABF8-4592-9B1B-54B3D14462A7}">
      <dgm:prSet/>
      <dgm:spPr/>
      <dgm:t>
        <a:bodyPr/>
        <a:lstStyle/>
        <a:p>
          <a:endParaRPr lang="en-US" sz="1400"/>
        </a:p>
      </dgm:t>
    </dgm:pt>
    <dgm:pt modelId="{FF45B0E5-37AD-43E6-B576-D00860359740}" type="sibTrans" cxnId="{AADD4A85-ABF8-4592-9B1B-54B3D14462A7}">
      <dgm:prSet/>
      <dgm:spPr/>
      <dgm:t>
        <a:bodyPr/>
        <a:lstStyle/>
        <a:p>
          <a:endParaRPr lang="en-US" sz="1400"/>
        </a:p>
      </dgm:t>
    </dgm:pt>
    <dgm:pt modelId="{28489A68-C9BC-4AF8-8EF3-4694638F5793}">
      <dgm:prSet phldrT="[Text]" custT="1"/>
      <dgm:spPr/>
      <dgm:t>
        <a:bodyPr/>
        <a:lstStyle/>
        <a:p>
          <a:pPr marL="0" marR="0" lvl="2" indent="0" defTabSz="914400" eaLnBrk="1" fontAlgn="auto" latinLnBrk="0" hangingPunct="1">
            <a:lnSpc>
              <a:spcPct val="100000"/>
            </a:lnSpc>
            <a:spcBef>
              <a:spcPts val="0"/>
            </a:spcBef>
            <a:spcAft>
              <a:spcPts val="0"/>
            </a:spcAft>
            <a:buClrTx/>
            <a:buSzTx/>
            <a:buFontTx/>
            <a:buNone/>
            <a:tabLst/>
            <a:defRPr/>
          </a:pPr>
          <a:r>
            <a:rPr lang="en-US" altLang="en-US" sz="1100" b="1" dirty="0" smtClean="0"/>
            <a:t>NBRS 2.0</a:t>
          </a:r>
        </a:p>
      </dgm:t>
    </dgm:pt>
    <dgm:pt modelId="{9DEE82F7-3639-4838-8245-3C573D6812CF}" type="sibTrans" cxnId="{5A584CED-9BD9-4EAE-BAA6-9111CCA0BDF3}">
      <dgm:prSet/>
      <dgm:spPr/>
      <dgm:t>
        <a:bodyPr/>
        <a:lstStyle/>
        <a:p>
          <a:endParaRPr lang="en-US" sz="1400"/>
        </a:p>
      </dgm:t>
    </dgm:pt>
    <dgm:pt modelId="{59A74EF0-10D1-428C-ABA5-5A4EE745BE28}" type="parTrans" cxnId="{5A584CED-9BD9-4EAE-BAA6-9111CCA0BDF3}">
      <dgm:prSet/>
      <dgm:spPr/>
      <dgm:t>
        <a:bodyPr/>
        <a:lstStyle/>
        <a:p>
          <a:endParaRPr lang="en-US" sz="1400"/>
        </a:p>
      </dgm:t>
    </dgm:pt>
    <dgm:pt modelId="{597C3548-DD3F-40A5-B1B4-2C01C86D3362}">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200" smtClean="0"/>
            <a:t> Conversion &amp; transference of FIE data to the NBRS </a:t>
          </a:r>
          <a:endParaRPr lang="en-US" sz="1200" dirty="0"/>
        </a:p>
      </dgm:t>
    </dgm:pt>
    <dgm:pt modelId="{5EFE7DB7-CD1D-48E4-B103-431748A9C74C}" type="parTrans" cxnId="{72DF87C9-105F-4B4E-8E4C-0985539E59EC}">
      <dgm:prSet/>
      <dgm:spPr/>
      <dgm:t>
        <a:bodyPr/>
        <a:lstStyle/>
        <a:p>
          <a:endParaRPr lang="en-US" sz="1400"/>
        </a:p>
      </dgm:t>
    </dgm:pt>
    <dgm:pt modelId="{B8CAAF6C-DBA1-4152-857A-8D9B8FAF8BA1}" type="sibTrans" cxnId="{72DF87C9-105F-4B4E-8E4C-0985539E59EC}">
      <dgm:prSet/>
      <dgm:spPr/>
      <dgm:t>
        <a:bodyPr/>
        <a:lstStyle/>
        <a:p>
          <a:endParaRPr lang="en-US" sz="1400"/>
        </a:p>
      </dgm:t>
    </dgm:pt>
    <dgm:pt modelId="{B1E4742E-D31A-4A21-BD18-1435DA33002E}">
      <dgm:prSet phldrT="[Text]" custT="1"/>
      <dgm:spPr/>
      <dgm:t>
        <a:bodyPr/>
        <a:lstStyle/>
        <a:p>
          <a:pPr marL="0" marR="0" lvl="2" indent="0" defTabSz="914400" eaLnBrk="1" fontAlgn="auto" latinLnBrk="0" hangingPunct="1">
            <a:lnSpc>
              <a:spcPct val="100000"/>
            </a:lnSpc>
            <a:spcBef>
              <a:spcPts val="0"/>
            </a:spcBef>
            <a:spcAft>
              <a:spcPts val="0"/>
            </a:spcAft>
            <a:buClrTx/>
            <a:buSzTx/>
            <a:buFontTx/>
            <a:buNone/>
            <a:tabLst/>
            <a:defRPr/>
          </a:pPr>
          <a:r>
            <a:rPr lang="en-US" altLang="en-US" sz="1200" dirty="0" smtClean="0"/>
            <a:t> Promulgation of Decree 78 &amp; Circular 20 (Sep &amp; Dec 2015)</a:t>
          </a:r>
        </a:p>
      </dgm:t>
    </dgm:pt>
    <dgm:pt modelId="{B1B0104F-045C-45C4-9BFC-EA2EEDCE7924}" type="parTrans" cxnId="{4F520FF4-2B07-4070-8B98-772ED1E47650}">
      <dgm:prSet/>
      <dgm:spPr/>
      <dgm:t>
        <a:bodyPr/>
        <a:lstStyle/>
        <a:p>
          <a:endParaRPr lang="en-GB" sz="1400"/>
        </a:p>
      </dgm:t>
    </dgm:pt>
    <dgm:pt modelId="{1A59AD05-6619-4CCB-BE14-5472EA9ED649}" type="sibTrans" cxnId="{4F520FF4-2B07-4070-8B98-772ED1E47650}">
      <dgm:prSet/>
      <dgm:spPr/>
      <dgm:t>
        <a:bodyPr/>
        <a:lstStyle/>
        <a:p>
          <a:endParaRPr lang="en-GB" sz="1400"/>
        </a:p>
      </dgm:t>
    </dgm:pt>
    <dgm:pt modelId="{77F383E9-F9B2-4E3B-BB33-8F2F81B4DB44}">
      <dgm:prSet phldrT="[Text]" custT="1"/>
      <dgm:spPr/>
      <dgm:t>
        <a:bodyPr/>
        <a:lstStyle/>
        <a:p>
          <a:pPr marL="0" marR="0" lvl="2" indent="0" defTabSz="914400" eaLnBrk="1" fontAlgn="auto" latinLnBrk="0" hangingPunct="1">
            <a:lnSpc>
              <a:spcPct val="100000"/>
            </a:lnSpc>
            <a:spcBef>
              <a:spcPts val="0"/>
            </a:spcBef>
            <a:spcAft>
              <a:spcPts val="0"/>
            </a:spcAft>
            <a:buClrTx/>
            <a:buSzTx/>
            <a:buFontTx/>
            <a:buNone/>
            <a:tabLst/>
            <a:defRPr/>
          </a:pPr>
          <a:endParaRPr lang="en-US" altLang="en-US" sz="1600" dirty="0" smtClean="0">
            <a:solidFill>
              <a:schemeClr val="tx1"/>
            </a:solidFill>
          </a:endParaRPr>
        </a:p>
      </dgm:t>
    </dgm:pt>
    <dgm:pt modelId="{F4EFDF9D-3E98-47AC-9E64-2FBB1D1129E1}" type="parTrans" cxnId="{B683A4E2-0A1C-4341-98F1-5E9BCBA5A26F}">
      <dgm:prSet/>
      <dgm:spPr/>
      <dgm:t>
        <a:bodyPr/>
        <a:lstStyle/>
        <a:p>
          <a:endParaRPr lang="en-GB" sz="1400"/>
        </a:p>
      </dgm:t>
    </dgm:pt>
    <dgm:pt modelId="{9E932333-B72B-4F6C-972B-C87E09CFC6B8}" type="sibTrans" cxnId="{B683A4E2-0A1C-4341-98F1-5E9BCBA5A26F}">
      <dgm:prSet/>
      <dgm:spPr/>
      <dgm:t>
        <a:bodyPr/>
        <a:lstStyle/>
        <a:p>
          <a:endParaRPr lang="en-GB" sz="1400"/>
        </a:p>
      </dgm:t>
    </dgm:pt>
    <dgm:pt modelId="{8999A500-EAEC-41A7-90C6-F161D7672BB6}">
      <dgm:prSet phldrT="[Text]" custT="1"/>
      <dgm:spPr/>
      <dgm:t>
        <a:bodyPr/>
        <a:lstStyle/>
        <a:p>
          <a:pPr marL="0" marR="0" lvl="2" indent="0" defTabSz="914400" eaLnBrk="1" fontAlgn="auto" latinLnBrk="0" hangingPunct="1">
            <a:lnSpc>
              <a:spcPct val="100000"/>
            </a:lnSpc>
            <a:spcBef>
              <a:spcPts val="0"/>
            </a:spcBef>
            <a:spcAft>
              <a:spcPts val="0"/>
            </a:spcAft>
            <a:buClrTx/>
            <a:buSzTx/>
            <a:buFontTx/>
            <a:buNone/>
            <a:tabLst/>
            <a:defRPr/>
          </a:pPr>
          <a:endParaRPr lang="en-US" altLang="en-US" sz="1200" dirty="0" smtClean="0">
            <a:solidFill>
              <a:schemeClr val="tx1"/>
            </a:solidFill>
          </a:endParaRPr>
        </a:p>
      </dgm:t>
    </dgm:pt>
    <dgm:pt modelId="{999E4FDC-9EDE-4AAB-88BA-63611119F488}" type="parTrans" cxnId="{0ED29B1F-9F04-4F5C-8625-C80A5CE15BF6}">
      <dgm:prSet/>
      <dgm:spPr/>
      <dgm:t>
        <a:bodyPr/>
        <a:lstStyle/>
        <a:p>
          <a:endParaRPr lang="en-GB" sz="1400"/>
        </a:p>
      </dgm:t>
    </dgm:pt>
    <dgm:pt modelId="{6EE99BE9-4FF1-4821-B079-FC16347D715F}" type="sibTrans" cxnId="{0ED29B1F-9F04-4F5C-8625-C80A5CE15BF6}">
      <dgm:prSet/>
      <dgm:spPr/>
      <dgm:t>
        <a:bodyPr/>
        <a:lstStyle/>
        <a:p>
          <a:endParaRPr lang="en-GB" sz="1400"/>
        </a:p>
      </dgm:t>
    </dgm:pt>
    <dgm:pt modelId="{933A1A66-A3F2-4DA3-BA85-83A135E8F65C}">
      <dgm:prSet phldrT="[Text]" custT="1"/>
      <dgm:spPr/>
      <dgm:t>
        <a:bodyPr/>
        <a:lstStyle/>
        <a:p>
          <a:pPr marL="0" marR="0" lvl="2" indent="0" defTabSz="914400" eaLnBrk="1" fontAlgn="auto" latinLnBrk="0" hangingPunct="1">
            <a:lnSpc>
              <a:spcPct val="100000"/>
            </a:lnSpc>
            <a:spcBef>
              <a:spcPts val="0"/>
            </a:spcBef>
            <a:spcAft>
              <a:spcPts val="0"/>
            </a:spcAft>
            <a:buClrTx/>
            <a:buSzTx/>
            <a:buFontTx/>
            <a:buNone/>
            <a:tabLst/>
            <a:defRPr/>
          </a:pPr>
          <a:r>
            <a:rPr lang="en-US" altLang="en-US" sz="1200" dirty="0" smtClean="0"/>
            <a:t> Promulgation of inter-ministerial 01/2016 on data exchange with the GDT (Feb 2016)</a:t>
          </a:r>
        </a:p>
      </dgm:t>
    </dgm:pt>
    <dgm:pt modelId="{44F66FE0-B278-4CF5-881F-5CF36ECFA76D}" type="parTrans" cxnId="{4DC47ECC-B0BF-459F-8AAF-417FD2A0A5DE}">
      <dgm:prSet/>
      <dgm:spPr/>
      <dgm:t>
        <a:bodyPr/>
        <a:lstStyle/>
        <a:p>
          <a:endParaRPr lang="en-GB" sz="1400"/>
        </a:p>
      </dgm:t>
    </dgm:pt>
    <dgm:pt modelId="{1442A135-0814-4EDE-92A7-B678A65BE648}" type="sibTrans" cxnId="{4DC47ECC-B0BF-459F-8AAF-417FD2A0A5DE}">
      <dgm:prSet/>
      <dgm:spPr/>
      <dgm:t>
        <a:bodyPr/>
        <a:lstStyle/>
        <a:p>
          <a:endParaRPr lang="en-GB" sz="1400"/>
        </a:p>
      </dgm:t>
    </dgm:pt>
    <dgm:pt modelId="{D34153C8-9733-4582-B8AE-5ED6A3628B51}">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n-US" sz="2800" dirty="0"/>
        </a:p>
      </dgm:t>
    </dgm:pt>
    <dgm:pt modelId="{A87306C3-9A8A-41AB-9CDC-3C9D76F18C76}" type="parTrans" cxnId="{4504343C-99E9-4AB4-A5C0-B04E5B79DF71}">
      <dgm:prSet/>
      <dgm:spPr/>
      <dgm:t>
        <a:bodyPr/>
        <a:lstStyle/>
        <a:p>
          <a:endParaRPr lang="en-GB" sz="1400"/>
        </a:p>
      </dgm:t>
    </dgm:pt>
    <dgm:pt modelId="{DA8A8A56-DD93-459E-AD4D-00838A1B3F51}" type="sibTrans" cxnId="{4504343C-99E9-4AB4-A5C0-B04E5B79DF71}">
      <dgm:prSet/>
      <dgm:spPr/>
      <dgm:t>
        <a:bodyPr/>
        <a:lstStyle/>
        <a:p>
          <a:endParaRPr lang="en-GB" sz="1400"/>
        </a:p>
      </dgm:t>
    </dgm:pt>
    <dgm:pt modelId="{15227AFD-3B03-4E4E-9CEB-6F29E9D53E92}">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dgm:t>
    </dgm:pt>
    <dgm:pt modelId="{E7C5A746-9301-4196-90EA-0CF1A394ED74}" type="parTrans" cxnId="{74D71E68-AA58-4B29-ABB5-34478B82917C}">
      <dgm:prSet/>
      <dgm:spPr/>
      <dgm:t>
        <a:bodyPr/>
        <a:lstStyle/>
        <a:p>
          <a:endParaRPr lang="en-GB" sz="1400"/>
        </a:p>
      </dgm:t>
    </dgm:pt>
    <dgm:pt modelId="{81E91EAF-1A01-4108-B4D5-39FF494F6B37}" type="sibTrans" cxnId="{74D71E68-AA58-4B29-ABB5-34478B82917C}">
      <dgm:prSet/>
      <dgm:spPr/>
      <dgm:t>
        <a:bodyPr/>
        <a:lstStyle/>
        <a:p>
          <a:endParaRPr lang="en-GB" sz="1400"/>
        </a:p>
      </dgm:t>
    </dgm:pt>
    <dgm:pt modelId="{C85D8D47-C600-4D23-92EB-87121B735A6C}">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dgm:t>
    </dgm:pt>
    <dgm:pt modelId="{99DA181B-0686-47CC-B05F-CA4D2B0B759A}" type="parTrans" cxnId="{8A1814C4-9728-4D38-BE9D-2D017EA1B123}">
      <dgm:prSet/>
      <dgm:spPr/>
      <dgm:t>
        <a:bodyPr/>
        <a:lstStyle/>
        <a:p>
          <a:endParaRPr lang="en-GB" sz="1400"/>
        </a:p>
      </dgm:t>
    </dgm:pt>
    <dgm:pt modelId="{C425835A-843A-4250-9944-4501F29734A9}" type="sibTrans" cxnId="{8A1814C4-9728-4D38-BE9D-2D017EA1B123}">
      <dgm:prSet/>
      <dgm:spPr/>
      <dgm:t>
        <a:bodyPr/>
        <a:lstStyle/>
        <a:p>
          <a:endParaRPr lang="en-GB" sz="1400"/>
        </a:p>
      </dgm:t>
    </dgm:pt>
    <dgm:pt modelId="{FFAF5FDA-8012-4FC4-8ACB-4CDEABA3ED54}">
      <dgm:prSet custT="1"/>
      <dgm:spPr/>
      <dgm:t>
        <a:bodyPr/>
        <a:lstStyle/>
        <a:p>
          <a:endParaRPr lang="en-GB" sz="1600" smtClean="0"/>
        </a:p>
      </dgm:t>
    </dgm:pt>
    <dgm:pt modelId="{BFB38340-1137-41D0-AD9D-E0B86EF095B7}" type="parTrans" cxnId="{C9E7F740-587B-444D-ABAE-F369427E2370}">
      <dgm:prSet/>
      <dgm:spPr/>
      <dgm:t>
        <a:bodyPr/>
        <a:lstStyle/>
        <a:p>
          <a:endParaRPr lang="en-GB" sz="1400"/>
        </a:p>
      </dgm:t>
    </dgm:pt>
    <dgm:pt modelId="{8E95325E-5A04-46F2-BB1C-2B357DDF4E82}" type="sibTrans" cxnId="{C9E7F740-587B-444D-ABAE-F369427E2370}">
      <dgm:prSet/>
      <dgm:spPr/>
      <dgm:t>
        <a:bodyPr/>
        <a:lstStyle/>
        <a:p>
          <a:endParaRPr lang="en-GB" sz="1400"/>
        </a:p>
      </dgm:t>
    </dgm:pt>
    <dgm:pt modelId="{639993A5-C51E-4E13-8DF6-F428DDCA4B92}">
      <dgm:prSet phldrT="[Text]" custT="1"/>
      <dgm:spPr/>
      <dgm:t>
        <a:bodyPr/>
        <a:lstStyle/>
        <a:p>
          <a:endParaRPr lang="en-US" sz="1200" dirty="0">
            <a:solidFill>
              <a:schemeClr val="tx1"/>
            </a:solidFill>
          </a:endParaRPr>
        </a:p>
      </dgm:t>
    </dgm:pt>
    <dgm:pt modelId="{EC51368A-737A-40BA-BC6D-F0E38543FD38}" type="parTrans" cxnId="{632CB800-BF0B-42BA-9E27-9B07E4DC709C}">
      <dgm:prSet/>
      <dgm:spPr/>
      <dgm:t>
        <a:bodyPr/>
        <a:lstStyle/>
        <a:p>
          <a:endParaRPr lang="en-GB" sz="1400"/>
        </a:p>
      </dgm:t>
    </dgm:pt>
    <dgm:pt modelId="{97C11960-48AD-4B7E-B4C2-BA3A8AEE8E53}" type="sibTrans" cxnId="{632CB800-BF0B-42BA-9E27-9B07E4DC709C}">
      <dgm:prSet/>
      <dgm:spPr/>
      <dgm:t>
        <a:bodyPr/>
        <a:lstStyle/>
        <a:p>
          <a:endParaRPr lang="en-GB" sz="1400"/>
        </a:p>
      </dgm:t>
    </dgm:pt>
    <dgm:pt modelId="{C8DA0ED7-76F5-47CD-A7AE-7B1B6C391302}">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200" dirty="0" smtClean="0"/>
            <a:t> Launch of upgraded NBRS nationwide to accommodate regulatory changes of Enterprise Law 2014 (Jul 2015)</a:t>
          </a:r>
          <a:endParaRPr lang="en-US" sz="1200" dirty="0"/>
        </a:p>
      </dgm:t>
    </dgm:pt>
    <dgm:pt modelId="{EF021E32-8DCA-45A4-A95D-7C231CF57BBC}" type="parTrans" cxnId="{3C979D6A-EF68-448B-B8F1-49D6EA612BB1}">
      <dgm:prSet/>
      <dgm:spPr/>
      <dgm:t>
        <a:bodyPr/>
        <a:lstStyle/>
        <a:p>
          <a:endParaRPr lang="en-GB" sz="1400"/>
        </a:p>
      </dgm:t>
    </dgm:pt>
    <dgm:pt modelId="{8C6655E0-7B80-455C-B973-141253EFB2FB}" type="sibTrans" cxnId="{3C979D6A-EF68-448B-B8F1-49D6EA612BB1}">
      <dgm:prSet/>
      <dgm:spPr/>
      <dgm:t>
        <a:bodyPr/>
        <a:lstStyle/>
        <a:p>
          <a:endParaRPr lang="en-GB" sz="1400"/>
        </a:p>
      </dgm:t>
    </dgm:pt>
    <dgm:pt modelId="{0C998EA5-FF4E-40BC-8BD5-428499329783}">
      <dgm:prSet custT="1"/>
      <dgm:spPr/>
      <dgm:t>
        <a:bodyPr/>
        <a:lstStyle/>
        <a:p>
          <a:r>
            <a:rPr lang="en-US" sz="1100" b="1" dirty="0" smtClean="0"/>
            <a:t>NBRS 2.1</a:t>
          </a:r>
          <a:endParaRPr lang="en-US" sz="1100" b="1" dirty="0"/>
        </a:p>
      </dgm:t>
    </dgm:pt>
    <dgm:pt modelId="{07AEE541-F658-4E63-93D8-C9DB725ADA33}" type="parTrans" cxnId="{7A852314-0E7C-4F3B-8D76-EBEB33BA12AF}">
      <dgm:prSet/>
      <dgm:spPr/>
      <dgm:t>
        <a:bodyPr/>
        <a:lstStyle/>
        <a:p>
          <a:endParaRPr lang="en-US" sz="1400"/>
        </a:p>
      </dgm:t>
    </dgm:pt>
    <dgm:pt modelId="{9977795F-A9A3-4742-B58B-6B3DE62F341B}" type="sibTrans" cxnId="{7A852314-0E7C-4F3B-8D76-EBEB33BA12AF}">
      <dgm:prSet/>
      <dgm:spPr/>
      <dgm:t>
        <a:bodyPr/>
        <a:lstStyle/>
        <a:p>
          <a:endParaRPr lang="en-US" sz="1400"/>
        </a:p>
      </dgm:t>
    </dgm:pt>
    <dgm:pt modelId="{62BF8ADF-B6F9-420A-9467-FED1914F2FEC}">
      <dgm:prSet/>
      <dgm:spPr/>
      <dgm:t>
        <a:bodyPr/>
        <a:lstStyle/>
        <a:p>
          <a:r>
            <a:rPr lang="en-US" dirty="0" smtClean="0"/>
            <a:t>NBRS version 2.1 meets the requirements for supplementation and modifications to some procedures to accommodate all changes in Enterprise Law and Investment Law 2014 as well as satisfy the business rules of </a:t>
          </a:r>
          <a:r>
            <a:rPr lang="en-US" dirty="0" err="1" smtClean="0"/>
            <a:t>BROs.</a:t>
          </a:r>
          <a:r>
            <a:rPr lang="en-US" dirty="0" smtClean="0"/>
            <a:t> </a:t>
          </a:r>
          <a:endParaRPr lang="en-US" dirty="0"/>
        </a:p>
      </dgm:t>
    </dgm:pt>
    <dgm:pt modelId="{08646065-82A9-415D-91B7-E681501A5651}" type="parTrans" cxnId="{1B41449B-7B19-48B4-8902-471B749ECD12}">
      <dgm:prSet/>
      <dgm:spPr/>
      <dgm:t>
        <a:bodyPr/>
        <a:lstStyle/>
        <a:p>
          <a:endParaRPr lang="en-US"/>
        </a:p>
      </dgm:t>
    </dgm:pt>
    <dgm:pt modelId="{91A30AFF-4B5E-4B63-9A67-7663D6D09C9A}" type="sibTrans" cxnId="{1B41449B-7B19-48B4-8902-471B749ECD12}">
      <dgm:prSet/>
      <dgm:spPr/>
      <dgm:t>
        <a:bodyPr/>
        <a:lstStyle/>
        <a:p>
          <a:endParaRPr lang="en-US"/>
        </a:p>
      </dgm:t>
    </dgm:pt>
    <dgm:pt modelId="{47AA65B0-8A93-402B-BDE5-EA1B652FEAD0}" type="pres">
      <dgm:prSet presAssocID="{9156608C-50AB-4948-8C67-8A3D1092AE64}" presName="linearFlow" presStyleCnt="0">
        <dgm:presLayoutVars>
          <dgm:dir/>
          <dgm:animLvl val="lvl"/>
          <dgm:resizeHandles val="exact"/>
        </dgm:presLayoutVars>
      </dgm:prSet>
      <dgm:spPr/>
      <dgm:t>
        <a:bodyPr/>
        <a:lstStyle/>
        <a:p>
          <a:endParaRPr lang="en-US"/>
        </a:p>
      </dgm:t>
    </dgm:pt>
    <dgm:pt modelId="{6E81F928-1D99-4A2F-9B05-F304F97599D0}" type="pres">
      <dgm:prSet presAssocID="{C5A1AEF9-13E5-4017-8523-B34DB3016143}" presName="composite" presStyleCnt="0"/>
      <dgm:spPr/>
      <dgm:t>
        <a:bodyPr/>
        <a:lstStyle/>
        <a:p>
          <a:endParaRPr lang="en-GB"/>
        </a:p>
      </dgm:t>
    </dgm:pt>
    <dgm:pt modelId="{B46B37AD-EF38-41D6-A68A-B04E38A18DB8}" type="pres">
      <dgm:prSet presAssocID="{C5A1AEF9-13E5-4017-8523-B34DB3016143}" presName="parentText" presStyleLbl="alignNode1" presStyleIdx="0" presStyleCnt="5">
        <dgm:presLayoutVars>
          <dgm:chMax val="1"/>
          <dgm:bulletEnabled val="1"/>
        </dgm:presLayoutVars>
      </dgm:prSet>
      <dgm:spPr/>
      <dgm:t>
        <a:bodyPr/>
        <a:lstStyle/>
        <a:p>
          <a:endParaRPr lang="en-US"/>
        </a:p>
      </dgm:t>
    </dgm:pt>
    <dgm:pt modelId="{757744EF-BB59-4E6F-9315-52DF3AC234D9}" type="pres">
      <dgm:prSet presAssocID="{C5A1AEF9-13E5-4017-8523-B34DB3016143}" presName="descendantText" presStyleLbl="alignAcc1" presStyleIdx="0" presStyleCnt="5" custScaleY="109536">
        <dgm:presLayoutVars>
          <dgm:bulletEnabled val="1"/>
        </dgm:presLayoutVars>
      </dgm:prSet>
      <dgm:spPr/>
      <dgm:t>
        <a:bodyPr/>
        <a:lstStyle/>
        <a:p>
          <a:endParaRPr lang="en-US"/>
        </a:p>
      </dgm:t>
    </dgm:pt>
    <dgm:pt modelId="{32883B20-73AA-4241-ABCB-C79FC5E9B7BD}" type="pres">
      <dgm:prSet presAssocID="{0703A969-3DE9-4AF5-AD4B-B3494BE8E156}" presName="sp" presStyleCnt="0"/>
      <dgm:spPr/>
      <dgm:t>
        <a:bodyPr/>
        <a:lstStyle/>
        <a:p>
          <a:endParaRPr lang="en-GB"/>
        </a:p>
      </dgm:t>
    </dgm:pt>
    <dgm:pt modelId="{509441DF-10F5-459A-BDF7-69717805D254}" type="pres">
      <dgm:prSet presAssocID="{28489A68-C9BC-4AF8-8EF3-4694638F5793}" presName="composite" presStyleCnt="0"/>
      <dgm:spPr/>
      <dgm:t>
        <a:bodyPr/>
        <a:lstStyle/>
        <a:p>
          <a:endParaRPr lang="en-GB"/>
        </a:p>
      </dgm:t>
    </dgm:pt>
    <dgm:pt modelId="{7EB0DAC6-740C-4D3F-B298-0DB8A9FD6C13}" type="pres">
      <dgm:prSet presAssocID="{28489A68-C9BC-4AF8-8EF3-4694638F5793}" presName="parentText" presStyleLbl="alignNode1" presStyleIdx="1" presStyleCnt="5" custScaleX="104500" custLinFactNeighborX="-18591" custLinFactNeighborY="4371">
        <dgm:presLayoutVars>
          <dgm:chMax val="1"/>
          <dgm:bulletEnabled val="1"/>
        </dgm:presLayoutVars>
      </dgm:prSet>
      <dgm:spPr/>
      <dgm:t>
        <a:bodyPr/>
        <a:lstStyle/>
        <a:p>
          <a:endParaRPr lang="en-US"/>
        </a:p>
      </dgm:t>
    </dgm:pt>
    <dgm:pt modelId="{4C12355C-F0F6-4023-8B6E-81A59F297635}" type="pres">
      <dgm:prSet presAssocID="{28489A68-C9BC-4AF8-8EF3-4694638F5793}" presName="descendantText" presStyleLbl="alignAcc1" presStyleIdx="1" presStyleCnt="5" custScaleX="100000" custScaleY="100000" custLinFactNeighborX="149" custLinFactNeighborY="6721">
        <dgm:presLayoutVars>
          <dgm:bulletEnabled val="1"/>
        </dgm:presLayoutVars>
      </dgm:prSet>
      <dgm:spPr/>
      <dgm:t>
        <a:bodyPr/>
        <a:lstStyle/>
        <a:p>
          <a:endParaRPr lang="en-US"/>
        </a:p>
      </dgm:t>
    </dgm:pt>
    <dgm:pt modelId="{D6B27269-1653-4C80-BAFF-DE550C1C7FA7}" type="pres">
      <dgm:prSet presAssocID="{9DEE82F7-3639-4838-8245-3C573D6812CF}" presName="sp" presStyleCnt="0"/>
      <dgm:spPr/>
      <dgm:t>
        <a:bodyPr/>
        <a:lstStyle/>
        <a:p>
          <a:endParaRPr lang="en-GB"/>
        </a:p>
      </dgm:t>
    </dgm:pt>
    <dgm:pt modelId="{0F943C0F-0C2E-4C39-9CCC-E3EE97CAB040}" type="pres">
      <dgm:prSet presAssocID="{844CB084-668C-4EBB-8B17-2EAB020F0D57}" presName="composite" presStyleCnt="0"/>
      <dgm:spPr/>
      <dgm:t>
        <a:bodyPr/>
        <a:lstStyle/>
        <a:p>
          <a:endParaRPr lang="en-GB"/>
        </a:p>
      </dgm:t>
    </dgm:pt>
    <dgm:pt modelId="{DE45D0A3-0FAC-44FE-BCA3-DC160FBD7440}" type="pres">
      <dgm:prSet presAssocID="{844CB084-668C-4EBB-8B17-2EAB020F0D57}" presName="parentText" presStyleLbl="alignNode1" presStyleIdx="2" presStyleCnt="5">
        <dgm:presLayoutVars>
          <dgm:chMax val="1"/>
          <dgm:bulletEnabled val="1"/>
        </dgm:presLayoutVars>
      </dgm:prSet>
      <dgm:spPr/>
      <dgm:t>
        <a:bodyPr/>
        <a:lstStyle/>
        <a:p>
          <a:endParaRPr lang="en-US"/>
        </a:p>
      </dgm:t>
    </dgm:pt>
    <dgm:pt modelId="{C508EA04-7432-4FEE-AD41-0100326BC2B8}" type="pres">
      <dgm:prSet presAssocID="{844CB084-668C-4EBB-8B17-2EAB020F0D57}" presName="descendantText" presStyleLbl="alignAcc1" presStyleIdx="2" presStyleCnt="5">
        <dgm:presLayoutVars>
          <dgm:bulletEnabled val="1"/>
        </dgm:presLayoutVars>
      </dgm:prSet>
      <dgm:spPr/>
      <dgm:t>
        <a:bodyPr/>
        <a:lstStyle/>
        <a:p>
          <a:endParaRPr lang="en-US"/>
        </a:p>
      </dgm:t>
    </dgm:pt>
    <dgm:pt modelId="{FF3E10C1-A042-47A5-9677-EFA8CDB4FF7B}" type="pres">
      <dgm:prSet presAssocID="{3EBC579A-BD5C-44A2-9E22-2FC8EB9F18B8}" presName="sp" presStyleCnt="0"/>
      <dgm:spPr/>
      <dgm:t>
        <a:bodyPr/>
        <a:lstStyle/>
        <a:p>
          <a:endParaRPr lang="en-GB"/>
        </a:p>
      </dgm:t>
    </dgm:pt>
    <dgm:pt modelId="{A741C2F1-D859-44FF-8943-9DB40372C8A1}" type="pres">
      <dgm:prSet presAssocID="{31784A40-D822-4884-B955-78CB37250543}" presName="composite" presStyleCnt="0"/>
      <dgm:spPr/>
      <dgm:t>
        <a:bodyPr/>
        <a:lstStyle/>
        <a:p>
          <a:endParaRPr lang="en-GB"/>
        </a:p>
      </dgm:t>
    </dgm:pt>
    <dgm:pt modelId="{0B1BD22E-3BAA-466B-A047-03FA5005644C}" type="pres">
      <dgm:prSet presAssocID="{31784A40-D822-4884-B955-78CB37250543}" presName="parentText" presStyleLbl="alignNode1" presStyleIdx="3" presStyleCnt="5">
        <dgm:presLayoutVars>
          <dgm:chMax val="1"/>
          <dgm:bulletEnabled val="1"/>
        </dgm:presLayoutVars>
      </dgm:prSet>
      <dgm:spPr/>
      <dgm:t>
        <a:bodyPr/>
        <a:lstStyle/>
        <a:p>
          <a:endParaRPr lang="en-US"/>
        </a:p>
      </dgm:t>
    </dgm:pt>
    <dgm:pt modelId="{F2917528-460F-457A-ADD1-C9A31E94139F}" type="pres">
      <dgm:prSet presAssocID="{31784A40-D822-4884-B955-78CB37250543}" presName="descendantText" presStyleLbl="alignAcc1" presStyleIdx="3" presStyleCnt="5">
        <dgm:presLayoutVars>
          <dgm:bulletEnabled val="1"/>
        </dgm:presLayoutVars>
      </dgm:prSet>
      <dgm:spPr/>
      <dgm:t>
        <a:bodyPr/>
        <a:lstStyle/>
        <a:p>
          <a:endParaRPr lang="en-US"/>
        </a:p>
      </dgm:t>
    </dgm:pt>
    <dgm:pt modelId="{79D25BFF-27E7-408E-8C6D-6EF196DAE510}" type="pres">
      <dgm:prSet presAssocID="{C098ECA9-2D27-4153-BDE4-7653F350DE44}" presName="sp" presStyleCnt="0"/>
      <dgm:spPr/>
      <dgm:t>
        <a:bodyPr/>
        <a:lstStyle/>
        <a:p>
          <a:endParaRPr lang="en-US"/>
        </a:p>
      </dgm:t>
    </dgm:pt>
    <dgm:pt modelId="{6C6A5AD4-6C5C-4E92-BF34-42126411BE31}" type="pres">
      <dgm:prSet presAssocID="{0C998EA5-FF4E-40BC-8BD5-428499329783}" presName="composite" presStyleCnt="0"/>
      <dgm:spPr/>
      <dgm:t>
        <a:bodyPr/>
        <a:lstStyle/>
        <a:p>
          <a:endParaRPr lang="en-US"/>
        </a:p>
      </dgm:t>
    </dgm:pt>
    <dgm:pt modelId="{7F85B739-2427-4C76-811D-C2F9EE7D23A4}" type="pres">
      <dgm:prSet presAssocID="{0C998EA5-FF4E-40BC-8BD5-428499329783}" presName="parentText" presStyleLbl="alignNode1" presStyleIdx="4" presStyleCnt="5">
        <dgm:presLayoutVars>
          <dgm:chMax val="1"/>
          <dgm:bulletEnabled val="1"/>
        </dgm:presLayoutVars>
      </dgm:prSet>
      <dgm:spPr/>
      <dgm:t>
        <a:bodyPr/>
        <a:lstStyle/>
        <a:p>
          <a:endParaRPr lang="en-US"/>
        </a:p>
      </dgm:t>
    </dgm:pt>
    <dgm:pt modelId="{15509DBB-68F5-4832-A9EB-53EB6AC72B53}" type="pres">
      <dgm:prSet presAssocID="{0C998EA5-FF4E-40BC-8BD5-428499329783}" presName="descendantText" presStyleLbl="alignAcc1" presStyleIdx="4" presStyleCnt="5">
        <dgm:presLayoutVars>
          <dgm:bulletEnabled val="1"/>
        </dgm:presLayoutVars>
      </dgm:prSet>
      <dgm:spPr/>
      <dgm:t>
        <a:bodyPr/>
        <a:lstStyle/>
        <a:p>
          <a:endParaRPr lang="en-US"/>
        </a:p>
      </dgm:t>
    </dgm:pt>
  </dgm:ptLst>
  <dgm:cxnLst>
    <dgm:cxn modelId="{EC28438C-9C31-48B0-8308-C9C6396D7C31}" type="presOf" srcId="{15227AFD-3B03-4E4E-9CEB-6F29E9D53E92}" destId="{4C12355C-F0F6-4023-8B6E-81A59F297635}" srcOrd="0" destOrd="0" presId="urn:microsoft.com/office/officeart/2005/8/layout/chevron2"/>
    <dgm:cxn modelId="{C8B4728F-B599-4DEB-BF61-20C8C3F97DC8}" type="presOf" srcId="{C2615520-809E-45A7-BA0F-72B82F4CF102}" destId="{757744EF-BB59-4E6F-9315-52DF3AC234D9}" srcOrd="0" destOrd="1" presId="urn:microsoft.com/office/officeart/2005/8/layout/chevron2"/>
    <dgm:cxn modelId="{F9AA9F99-69B4-4F21-9620-B168889CF20A}" type="presOf" srcId="{597C3548-DD3F-40A5-B1B4-2C01C86D3362}" destId="{4C12355C-F0F6-4023-8B6E-81A59F297635}" srcOrd="0" destOrd="2" presId="urn:microsoft.com/office/officeart/2005/8/layout/chevron2"/>
    <dgm:cxn modelId="{16385014-7BD2-4E4E-A196-0C261B60203A}" type="presOf" srcId="{77F383E9-F9B2-4E3B-BB33-8F2F81B4DB44}" destId="{757744EF-BB59-4E6F-9315-52DF3AC234D9}" srcOrd="0" destOrd="4" presId="urn:microsoft.com/office/officeart/2005/8/layout/chevron2"/>
    <dgm:cxn modelId="{2A80900C-9CEF-4EE9-9258-20BA41BB56FC}" type="presOf" srcId="{FFAF5FDA-8012-4FC4-8ACB-4CDEABA3ED54}" destId="{F2917528-460F-457A-ADD1-C9A31E94139F}" srcOrd="0" destOrd="2" presId="urn:microsoft.com/office/officeart/2005/8/layout/chevron2"/>
    <dgm:cxn modelId="{E60C6B42-F226-444A-9368-2971394DD08B}" type="presOf" srcId="{D34153C8-9733-4582-B8AE-5ED6A3628B51}" destId="{4C12355C-F0F6-4023-8B6E-81A59F297635}" srcOrd="0" destOrd="4" presId="urn:microsoft.com/office/officeart/2005/8/layout/chevron2"/>
    <dgm:cxn modelId="{72DF87C9-105F-4B4E-8E4C-0985539E59EC}" srcId="{28489A68-C9BC-4AF8-8EF3-4694638F5793}" destId="{597C3548-DD3F-40A5-B1B4-2C01C86D3362}" srcOrd="2" destOrd="0" parTransId="{5EFE7DB7-CD1D-48E4-B103-431748A9C74C}" sibTransId="{B8CAAF6C-DBA1-4152-857A-8D9B8FAF8BA1}"/>
    <dgm:cxn modelId="{57FEEB8F-8545-484F-BC78-3FD5896F7B80}" type="presOf" srcId="{62BF8ADF-B6F9-420A-9467-FED1914F2FEC}" destId="{15509DBB-68F5-4832-A9EB-53EB6AC72B53}" srcOrd="0" destOrd="0" presId="urn:microsoft.com/office/officeart/2005/8/layout/chevron2"/>
    <dgm:cxn modelId="{632CB800-BF0B-42BA-9E27-9B07E4DC709C}" srcId="{31784A40-D822-4884-B955-78CB37250543}" destId="{639993A5-C51E-4E13-8DF6-F428DDCA4B92}" srcOrd="0" destOrd="0" parTransId="{EC51368A-737A-40BA-BC6D-F0E38543FD38}" sibTransId="{97C11960-48AD-4B7E-B4C2-BA3A8AEE8E53}"/>
    <dgm:cxn modelId="{1B41449B-7B19-48B4-8902-471B749ECD12}" srcId="{0C998EA5-FF4E-40BC-8BD5-428499329783}" destId="{62BF8ADF-B6F9-420A-9467-FED1914F2FEC}" srcOrd="0" destOrd="0" parTransId="{08646065-82A9-415D-91B7-E681501A5651}" sibTransId="{91A30AFF-4B5E-4B63-9A67-7663D6D09C9A}"/>
    <dgm:cxn modelId="{611D0FBB-6DB0-42BA-B532-C0415CA160BF}" type="presOf" srcId="{8B81593A-B53A-4B39-9EE9-AC5053C74110}" destId="{C508EA04-7432-4FEE-AD41-0100326BC2B8}" srcOrd="0" destOrd="0" presId="urn:microsoft.com/office/officeart/2005/8/layout/chevron2"/>
    <dgm:cxn modelId="{C60A8189-8AF5-4BDB-A50D-7FE8759CE2FF}" srcId="{C5A1AEF9-13E5-4017-8523-B34DB3016143}" destId="{C2615520-809E-45A7-BA0F-72B82F4CF102}" srcOrd="1" destOrd="0" parTransId="{BD4EFD8A-DA6E-4947-BB40-CC2F9EC7B8D7}" sibTransId="{EC5447A0-D8A2-4D20-89F2-E9347EBC3870}"/>
    <dgm:cxn modelId="{B53F65B7-8BDD-4AE6-BB20-09C651BF976C}" type="presOf" srcId="{C8DA0ED7-76F5-47CD-A7AE-7B1B6C391302}" destId="{4C12355C-F0F6-4023-8B6E-81A59F297635}" srcOrd="0" destOrd="3" presId="urn:microsoft.com/office/officeart/2005/8/layout/chevron2"/>
    <dgm:cxn modelId="{DBDE03E6-874B-42DE-99E9-011E937419B8}" srcId="{844CB084-668C-4EBB-8B17-2EAB020F0D57}" destId="{8B81593A-B53A-4B39-9EE9-AC5053C74110}" srcOrd="0" destOrd="0" parTransId="{7011D915-9576-4B36-981C-13781CAFBC3F}" sibTransId="{A9CED17D-AA5A-4424-BC74-66F01E12371A}"/>
    <dgm:cxn modelId="{4DC47ECC-B0BF-459F-8AAF-417FD2A0A5DE}" srcId="{C5A1AEF9-13E5-4017-8523-B34DB3016143}" destId="{933A1A66-A3F2-4DA3-BA85-83A135E8F65C}" srcOrd="3" destOrd="0" parTransId="{44F66FE0-B278-4CF5-881F-5CF36ECFA76D}" sibTransId="{1442A135-0814-4EDE-92A7-B678A65BE648}"/>
    <dgm:cxn modelId="{C9E7F740-587B-444D-ABAE-F369427E2370}" srcId="{31784A40-D822-4884-B955-78CB37250543}" destId="{FFAF5FDA-8012-4FC4-8ACB-4CDEABA3ED54}" srcOrd="2" destOrd="0" parTransId="{BFB38340-1137-41D0-AD9D-E0B86EF095B7}" sibTransId="{8E95325E-5A04-46F2-BB1C-2B357DDF4E82}"/>
    <dgm:cxn modelId="{2113AEA4-E0C2-422E-A596-DA0B34155A16}" srcId="{9156608C-50AB-4948-8C67-8A3D1092AE64}" destId="{844CB084-668C-4EBB-8B17-2EAB020F0D57}" srcOrd="2" destOrd="0" parTransId="{113A21AB-24B7-445E-BCCB-C42B624362E2}" sibTransId="{3EBC579A-BD5C-44A2-9E22-2FC8EB9F18B8}"/>
    <dgm:cxn modelId="{59EC0345-5639-47CC-B871-EEF76D451B4F}" type="presOf" srcId="{31784A40-D822-4884-B955-78CB37250543}" destId="{0B1BD22E-3BAA-466B-A047-03FA5005644C}" srcOrd="0" destOrd="0" presId="urn:microsoft.com/office/officeart/2005/8/layout/chevron2"/>
    <dgm:cxn modelId="{185CEF10-75FD-4E77-B341-2BB1C6343F8A}" type="presOf" srcId="{FC8E7292-E7BF-49AA-8B6C-BE722DFC8045}" destId="{F2917528-460F-457A-ADD1-C9A31E94139F}" srcOrd="0" destOrd="1" presId="urn:microsoft.com/office/officeart/2005/8/layout/chevron2"/>
    <dgm:cxn modelId="{74D71E68-AA58-4B29-ABB5-34478B82917C}" srcId="{28489A68-C9BC-4AF8-8EF3-4694638F5793}" destId="{15227AFD-3B03-4E4E-9CEB-6F29E9D53E92}" srcOrd="0" destOrd="0" parTransId="{E7C5A746-9301-4196-90EA-0CF1A394ED74}" sibTransId="{81E91EAF-1A01-4108-B4D5-39FF494F6B37}"/>
    <dgm:cxn modelId="{1B90086A-D534-4E15-924C-2CA11FCDB50D}" srcId="{9156608C-50AB-4948-8C67-8A3D1092AE64}" destId="{31784A40-D822-4884-B955-78CB37250543}" srcOrd="3" destOrd="0" parTransId="{77D53D35-F0A4-4C99-87EB-945C96C57837}" sibTransId="{C098ECA9-2D27-4153-BDE4-7653F350DE44}"/>
    <dgm:cxn modelId="{4F520FF4-2B07-4070-8B98-772ED1E47650}" srcId="{C5A1AEF9-13E5-4017-8523-B34DB3016143}" destId="{B1E4742E-D31A-4A21-BD18-1435DA33002E}" srcOrd="2" destOrd="0" parTransId="{B1B0104F-045C-45C4-9BFC-EA2EEDCE7924}" sibTransId="{1A59AD05-6619-4CCB-BE14-5472EA9ED649}"/>
    <dgm:cxn modelId="{EC4C842A-4098-4AC2-9666-24B8D5FDCC7F}" type="presOf" srcId="{C85D8D47-C600-4D23-92EB-87121B735A6C}" destId="{4C12355C-F0F6-4023-8B6E-81A59F297635}" srcOrd="0" destOrd="1" presId="urn:microsoft.com/office/officeart/2005/8/layout/chevron2"/>
    <dgm:cxn modelId="{AFF9537F-1C41-4109-9AC5-406E48404D21}" type="presOf" srcId="{0C998EA5-FF4E-40BC-8BD5-428499329783}" destId="{7F85B739-2427-4C76-811D-C2F9EE7D23A4}" srcOrd="0" destOrd="0" presId="urn:microsoft.com/office/officeart/2005/8/layout/chevron2"/>
    <dgm:cxn modelId="{4E83A944-DE51-4F11-BED0-C2B4420815A1}" type="presOf" srcId="{639993A5-C51E-4E13-8DF6-F428DDCA4B92}" destId="{F2917528-460F-457A-ADD1-C9A31E94139F}" srcOrd="0" destOrd="0" presId="urn:microsoft.com/office/officeart/2005/8/layout/chevron2"/>
    <dgm:cxn modelId="{5A584CED-9BD9-4EAE-BAA6-9111CCA0BDF3}" srcId="{9156608C-50AB-4948-8C67-8A3D1092AE64}" destId="{28489A68-C9BC-4AF8-8EF3-4694638F5793}" srcOrd="1" destOrd="0" parTransId="{59A74EF0-10D1-428C-ABA5-5A4EE745BE28}" sibTransId="{9DEE82F7-3639-4838-8245-3C573D6812CF}"/>
    <dgm:cxn modelId="{A9FA8ED5-1A11-404B-ADBB-750DFB50E58B}" type="presOf" srcId="{B1E4742E-D31A-4A21-BD18-1435DA33002E}" destId="{757744EF-BB59-4E6F-9315-52DF3AC234D9}" srcOrd="0" destOrd="2" presId="urn:microsoft.com/office/officeart/2005/8/layout/chevron2"/>
    <dgm:cxn modelId="{0ED29B1F-9F04-4F5C-8625-C80A5CE15BF6}" srcId="{C5A1AEF9-13E5-4017-8523-B34DB3016143}" destId="{8999A500-EAEC-41A7-90C6-F161D7672BB6}" srcOrd="0" destOrd="0" parTransId="{999E4FDC-9EDE-4AAB-88BA-63611119F488}" sibTransId="{6EE99BE9-4FF1-4821-B079-FC16347D715F}"/>
    <dgm:cxn modelId="{8A1814C4-9728-4D38-BE9D-2D017EA1B123}" srcId="{28489A68-C9BC-4AF8-8EF3-4694638F5793}" destId="{C85D8D47-C600-4D23-92EB-87121B735A6C}" srcOrd="1" destOrd="0" parTransId="{99DA181B-0686-47CC-B05F-CA4D2B0B759A}" sibTransId="{C425835A-843A-4250-9944-4501F29734A9}"/>
    <dgm:cxn modelId="{828F909B-72DB-4BD1-8460-EEE75DF2BF93}" type="presOf" srcId="{C5A1AEF9-13E5-4017-8523-B34DB3016143}" destId="{B46B37AD-EF38-41D6-A68A-B04E38A18DB8}" srcOrd="0" destOrd="0" presId="urn:microsoft.com/office/officeart/2005/8/layout/chevron2"/>
    <dgm:cxn modelId="{DA62F3A1-6489-495D-AF66-B010EBFDB423}" type="presOf" srcId="{9156608C-50AB-4948-8C67-8A3D1092AE64}" destId="{47AA65B0-8A93-402B-BDE5-EA1B652FEAD0}" srcOrd="0" destOrd="0" presId="urn:microsoft.com/office/officeart/2005/8/layout/chevron2"/>
    <dgm:cxn modelId="{E12184B7-E5CE-4DC3-A2AF-41D227639D47}" type="presOf" srcId="{28489A68-C9BC-4AF8-8EF3-4694638F5793}" destId="{7EB0DAC6-740C-4D3F-B298-0DB8A9FD6C13}" srcOrd="0" destOrd="0" presId="urn:microsoft.com/office/officeart/2005/8/layout/chevron2"/>
    <dgm:cxn modelId="{B683A4E2-0A1C-4341-98F1-5E9BCBA5A26F}" srcId="{C5A1AEF9-13E5-4017-8523-B34DB3016143}" destId="{77F383E9-F9B2-4E3B-BB33-8F2F81B4DB44}" srcOrd="4" destOrd="0" parTransId="{F4EFDF9D-3E98-47AC-9E64-2FBB1D1129E1}" sibTransId="{9E932333-B72B-4F6C-972B-C87E09CFC6B8}"/>
    <dgm:cxn modelId="{378D83FA-4959-4E82-9F0C-7362097B5478}" type="presOf" srcId="{8999A500-EAEC-41A7-90C6-F161D7672BB6}" destId="{757744EF-BB59-4E6F-9315-52DF3AC234D9}" srcOrd="0" destOrd="0" presId="urn:microsoft.com/office/officeart/2005/8/layout/chevron2"/>
    <dgm:cxn modelId="{7A852314-0E7C-4F3B-8D76-EBEB33BA12AF}" srcId="{9156608C-50AB-4948-8C67-8A3D1092AE64}" destId="{0C998EA5-FF4E-40BC-8BD5-428499329783}" srcOrd="4" destOrd="0" parTransId="{07AEE541-F658-4E63-93D8-C9DB725ADA33}" sibTransId="{9977795F-A9A3-4742-B58B-6B3DE62F341B}"/>
    <dgm:cxn modelId="{4504343C-99E9-4AB4-A5C0-B04E5B79DF71}" srcId="{28489A68-C9BC-4AF8-8EF3-4694638F5793}" destId="{D34153C8-9733-4582-B8AE-5ED6A3628B51}" srcOrd="4" destOrd="0" parTransId="{A87306C3-9A8A-41AB-9CDC-3C9D76F18C76}" sibTransId="{DA8A8A56-DD93-459E-AD4D-00838A1B3F51}"/>
    <dgm:cxn modelId="{AADD4A85-ABF8-4592-9B1B-54B3D14462A7}" srcId="{31784A40-D822-4884-B955-78CB37250543}" destId="{FC8E7292-E7BF-49AA-8B6C-BE722DFC8045}" srcOrd="1" destOrd="0" parTransId="{132BFAB4-617D-42BB-9B68-1A4D3992FE30}" sibTransId="{FF45B0E5-37AD-43E6-B576-D00860359740}"/>
    <dgm:cxn modelId="{A31AAE14-5FD7-4A72-B17D-9F3C5C48E531}" type="presOf" srcId="{844CB084-668C-4EBB-8B17-2EAB020F0D57}" destId="{DE45D0A3-0FAC-44FE-BCA3-DC160FBD7440}" srcOrd="0" destOrd="0" presId="urn:microsoft.com/office/officeart/2005/8/layout/chevron2"/>
    <dgm:cxn modelId="{1ED2F47F-F87F-4E8E-8913-603F1AC80860}" type="presOf" srcId="{933A1A66-A3F2-4DA3-BA85-83A135E8F65C}" destId="{757744EF-BB59-4E6F-9315-52DF3AC234D9}" srcOrd="0" destOrd="3" presId="urn:microsoft.com/office/officeart/2005/8/layout/chevron2"/>
    <dgm:cxn modelId="{3C979D6A-EF68-448B-B8F1-49D6EA612BB1}" srcId="{28489A68-C9BC-4AF8-8EF3-4694638F5793}" destId="{C8DA0ED7-76F5-47CD-A7AE-7B1B6C391302}" srcOrd="3" destOrd="0" parTransId="{EF021E32-8DCA-45A4-A95D-7C231CF57BBC}" sibTransId="{8C6655E0-7B80-455C-B973-141253EFB2FB}"/>
    <dgm:cxn modelId="{0926D89D-68A5-408E-974C-5DBB5590F97D}" srcId="{9156608C-50AB-4948-8C67-8A3D1092AE64}" destId="{C5A1AEF9-13E5-4017-8523-B34DB3016143}" srcOrd="0" destOrd="0" parTransId="{EA74F395-A2B2-4AFD-9FC0-A8FC50173CCB}" sibTransId="{0703A969-3DE9-4AF5-AD4B-B3494BE8E156}"/>
    <dgm:cxn modelId="{D75EF4FE-7E52-4592-B23E-312F10E53D1F}" type="presParOf" srcId="{47AA65B0-8A93-402B-BDE5-EA1B652FEAD0}" destId="{6E81F928-1D99-4A2F-9B05-F304F97599D0}" srcOrd="0" destOrd="0" presId="urn:microsoft.com/office/officeart/2005/8/layout/chevron2"/>
    <dgm:cxn modelId="{09BC18D9-F6A2-42D5-BA96-0F2EFB6ACFF0}" type="presParOf" srcId="{6E81F928-1D99-4A2F-9B05-F304F97599D0}" destId="{B46B37AD-EF38-41D6-A68A-B04E38A18DB8}" srcOrd="0" destOrd="0" presId="urn:microsoft.com/office/officeart/2005/8/layout/chevron2"/>
    <dgm:cxn modelId="{AE2324B8-F155-4E13-8F2D-401665FEA32D}" type="presParOf" srcId="{6E81F928-1D99-4A2F-9B05-F304F97599D0}" destId="{757744EF-BB59-4E6F-9315-52DF3AC234D9}" srcOrd="1" destOrd="0" presId="urn:microsoft.com/office/officeart/2005/8/layout/chevron2"/>
    <dgm:cxn modelId="{753D88E8-A91F-4859-B3A8-FA336C85803A}" type="presParOf" srcId="{47AA65B0-8A93-402B-BDE5-EA1B652FEAD0}" destId="{32883B20-73AA-4241-ABCB-C79FC5E9B7BD}" srcOrd="1" destOrd="0" presId="urn:microsoft.com/office/officeart/2005/8/layout/chevron2"/>
    <dgm:cxn modelId="{113A65C7-52CC-4B1E-A2E6-6AB6D6895C62}" type="presParOf" srcId="{47AA65B0-8A93-402B-BDE5-EA1B652FEAD0}" destId="{509441DF-10F5-459A-BDF7-69717805D254}" srcOrd="2" destOrd="0" presId="urn:microsoft.com/office/officeart/2005/8/layout/chevron2"/>
    <dgm:cxn modelId="{6213BFD7-299A-4D84-8600-B7DC08BE7455}" type="presParOf" srcId="{509441DF-10F5-459A-BDF7-69717805D254}" destId="{7EB0DAC6-740C-4D3F-B298-0DB8A9FD6C13}" srcOrd="0" destOrd="0" presId="urn:microsoft.com/office/officeart/2005/8/layout/chevron2"/>
    <dgm:cxn modelId="{A4D9BF1F-FE3F-4318-967B-7795BA94E767}" type="presParOf" srcId="{509441DF-10F5-459A-BDF7-69717805D254}" destId="{4C12355C-F0F6-4023-8B6E-81A59F297635}" srcOrd="1" destOrd="0" presId="urn:microsoft.com/office/officeart/2005/8/layout/chevron2"/>
    <dgm:cxn modelId="{4CDE73D6-78DA-4B60-8189-42F78E2F26B8}" type="presParOf" srcId="{47AA65B0-8A93-402B-BDE5-EA1B652FEAD0}" destId="{D6B27269-1653-4C80-BAFF-DE550C1C7FA7}" srcOrd="3" destOrd="0" presId="urn:microsoft.com/office/officeart/2005/8/layout/chevron2"/>
    <dgm:cxn modelId="{3EDAC3A0-290C-4F77-9141-24671AE6ADF8}" type="presParOf" srcId="{47AA65B0-8A93-402B-BDE5-EA1B652FEAD0}" destId="{0F943C0F-0C2E-4C39-9CCC-E3EE97CAB040}" srcOrd="4" destOrd="0" presId="urn:microsoft.com/office/officeart/2005/8/layout/chevron2"/>
    <dgm:cxn modelId="{377894E1-CA3B-46AD-B742-6F97FE5EA28B}" type="presParOf" srcId="{0F943C0F-0C2E-4C39-9CCC-E3EE97CAB040}" destId="{DE45D0A3-0FAC-44FE-BCA3-DC160FBD7440}" srcOrd="0" destOrd="0" presId="urn:microsoft.com/office/officeart/2005/8/layout/chevron2"/>
    <dgm:cxn modelId="{DD6FBBD8-D152-4A1F-ABDC-6CF8E1103F63}" type="presParOf" srcId="{0F943C0F-0C2E-4C39-9CCC-E3EE97CAB040}" destId="{C508EA04-7432-4FEE-AD41-0100326BC2B8}" srcOrd="1" destOrd="0" presId="urn:microsoft.com/office/officeart/2005/8/layout/chevron2"/>
    <dgm:cxn modelId="{1359350B-9600-47E9-B59A-6689B9DE259D}" type="presParOf" srcId="{47AA65B0-8A93-402B-BDE5-EA1B652FEAD0}" destId="{FF3E10C1-A042-47A5-9677-EFA8CDB4FF7B}" srcOrd="5" destOrd="0" presId="urn:microsoft.com/office/officeart/2005/8/layout/chevron2"/>
    <dgm:cxn modelId="{D28D4CF5-58FD-405B-B61B-278E7083202E}" type="presParOf" srcId="{47AA65B0-8A93-402B-BDE5-EA1B652FEAD0}" destId="{A741C2F1-D859-44FF-8943-9DB40372C8A1}" srcOrd="6" destOrd="0" presId="urn:microsoft.com/office/officeart/2005/8/layout/chevron2"/>
    <dgm:cxn modelId="{93E614C5-0902-4628-86A6-5E9B252769CE}" type="presParOf" srcId="{A741C2F1-D859-44FF-8943-9DB40372C8A1}" destId="{0B1BD22E-3BAA-466B-A047-03FA5005644C}" srcOrd="0" destOrd="0" presId="urn:microsoft.com/office/officeart/2005/8/layout/chevron2"/>
    <dgm:cxn modelId="{ED4319DC-7324-446F-8986-63C77EDB4CB1}" type="presParOf" srcId="{A741C2F1-D859-44FF-8943-9DB40372C8A1}" destId="{F2917528-460F-457A-ADD1-C9A31E94139F}" srcOrd="1" destOrd="0" presId="urn:microsoft.com/office/officeart/2005/8/layout/chevron2"/>
    <dgm:cxn modelId="{C5F585DD-B49D-4EB3-918E-D33F31721AD4}" type="presParOf" srcId="{47AA65B0-8A93-402B-BDE5-EA1B652FEAD0}" destId="{79D25BFF-27E7-408E-8C6D-6EF196DAE510}" srcOrd="7" destOrd="0" presId="urn:microsoft.com/office/officeart/2005/8/layout/chevron2"/>
    <dgm:cxn modelId="{3E4F84D6-2F17-4561-9FCB-5E8D93E8C4E9}" type="presParOf" srcId="{47AA65B0-8A93-402B-BDE5-EA1B652FEAD0}" destId="{6C6A5AD4-6C5C-4E92-BF34-42126411BE31}" srcOrd="8" destOrd="0" presId="urn:microsoft.com/office/officeart/2005/8/layout/chevron2"/>
    <dgm:cxn modelId="{9BBC31D4-41D6-467C-B2A1-FDCC59BDD960}" type="presParOf" srcId="{6C6A5AD4-6C5C-4E92-BF34-42126411BE31}" destId="{7F85B739-2427-4C76-811D-C2F9EE7D23A4}" srcOrd="0" destOrd="0" presId="urn:microsoft.com/office/officeart/2005/8/layout/chevron2"/>
    <dgm:cxn modelId="{30ED4FD0-0BE8-443A-A533-3419DA1EC096}" type="presParOf" srcId="{6C6A5AD4-6C5C-4E92-BF34-42126411BE31}" destId="{15509DBB-68F5-4832-A9EB-53EB6AC72B53}"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749A84-2272-4D7B-8146-B92463BC0D9B}">
      <dsp:nvSpPr>
        <dsp:cNvPr id="0" name=""/>
        <dsp:cNvSpPr/>
      </dsp:nvSpPr>
      <dsp:spPr>
        <a:xfrm>
          <a:off x="-4479387" y="-686932"/>
          <a:ext cx="5336265" cy="5336265"/>
        </a:xfrm>
        <a:prstGeom prst="blockArc">
          <a:avLst>
            <a:gd name="adj1" fmla="val 18900000"/>
            <a:gd name="adj2" fmla="val 2700000"/>
            <a:gd name="adj3" fmla="val 405"/>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0C6641F-B441-40A1-84E6-D21A11B7BE90}">
      <dsp:nvSpPr>
        <dsp:cNvPr id="0" name=""/>
        <dsp:cNvSpPr/>
      </dsp:nvSpPr>
      <dsp:spPr>
        <a:xfrm>
          <a:off x="581098" y="170926"/>
          <a:ext cx="3357737" cy="1123855"/>
        </a:xfrm>
        <a:prstGeom prst="rect">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9031" tIns="50800" rIns="50800" bIns="50800" numCol="1" spcCol="1270" anchor="ctr" anchorCtr="0">
          <a:noAutofit/>
        </a:bodyPr>
        <a:lstStyle/>
        <a:p>
          <a:pPr lvl="0" algn="l" defTabSz="889000">
            <a:lnSpc>
              <a:spcPct val="90000"/>
            </a:lnSpc>
            <a:spcBef>
              <a:spcPct val="0"/>
            </a:spcBef>
            <a:spcAft>
              <a:spcPct val="35000"/>
            </a:spcAft>
          </a:pPr>
          <a:r>
            <a:rPr lang="en-US" sz="2000" b="1" kern="1200" smtClean="0">
              <a:solidFill>
                <a:schemeClr val="bg1"/>
              </a:solidFill>
            </a:rPr>
            <a:t>Summary </a:t>
          </a:r>
          <a:r>
            <a:rPr lang="en-US" sz="2000" b="1" kern="1200" dirty="0" smtClean="0">
              <a:solidFill>
                <a:schemeClr val="bg1"/>
              </a:solidFill>
            </a:rPr>
            <a:t>on previous </a:t>
          </a:r>
          <a:r>
            <a:rPr lang="en-US" sz="2000" b="1" kern="1200" smtClean="0">
              <a:solidFill>
                <a:schemeClr val="bg1"/>
              </a:solidFill>
            </a:rPr>
            <a:t>Project &amp; BRR Achievements</a:t>
          </a:r>
          <a:endParaRPr lang="en-US" sz="2000" b="1" kern="1200" dirty="0">
            <a:solidFill>
              <a:schemeClr val="bg1"/>
            </a:solidFill>
          </a:endParaRPr>
        </a:p>
      </dsp:txBody>
      <dsp:txXfrm>
        <a:off x="581098" y="170926"/>
        <a:ext cx="3357737" cy="1123855"/>
      </dsp:txXfrm>
    </dsp:sp>
    <dsp:sp modelId="{B64E1985-D747-4D0A-8C83-9F5C047EEA19}">
      <dsp:nvSpPr>
        <dsp:cNvPr id="0" name=""/>
        <dsp:cNvSpPr/>
      </dsp:nvSpPr>
      <dsp:spPr>
        <a:xfrm>
          <a:off x="55780" y="297180"/>
          <a:ext cx="990600" cy="990600"/>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20904B8-3628-4C4B-BD6D-9C0CC43B8D82}">
      <dsp:nvSpPr>
        <dsp:cNvPr id="0" name=""/>
        <dsp:cNvSpPr/>
      </dsp:nvSpPr>
      <dsp:spPr>
        <a:xfrm>
          <a:off x="839146" y="1419272"/>
          <a:ext cx="3069671" cy="1123855"/>
        </a:xfrm>
        <a:prstGeom prst="rect">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9031" tIns="50800" rIns="50800" bIns="50800" numCol="1" spcCol="1270" anchor="ctr" anchorCtr="0">
          <a:noAutofit/>
        </a:bodyPr>
        <a:lstStyle/>
        <a:p>
          <a:pPr lvl="0" algn="l" defTabSz="889000">
            <a:lnSpc>
              <a:spcPct val="90000"/>
            </a:lnSpc>
            <a:spcBef>
              <a:spcPct val="0"/>
            </a:spcBef>
            <a:spcAft>
              <a:spcPct val="35000"/>
            </a:spcAft>
          </a:pPr>
          <a:r>
            <a:rPr lang="en-US" sz="2000" b="1" kern="1200" smtClean="0">
              <a:solidFill>
                <a:schemeClr val="bg1"/>
              </a:solidFill>
            </a:rPr>
            <a:t>Milestones of NBRS Expansion Project</a:t>
          </a:r>
          <a:endParaRPr lang="en-US" sz="2000" b="1" kern="1200" dirty="0">
            <a:solidFill>
              <a:schemeClr val="bg1"/>
            </a:solidFill>
          </a:endParaRPr>
        </a:p>
      </dsp:txBody>
      <dsp:txXfrm>
        <a:off x="839146" y="1419272"/>
        <a:ext cx="3069671" cy="1123855"/>
      </dsp:txXfrm>
    </dsp:sp>
    <dsp:sp modelId="{D94A9571-E175-471F-B796-F54EE488A69B}">
      <dsp:nvSpPr>
        <dsp:cNvPr id="0" name=""/>
        <dsp:cNvSpPr/>
      </dsp:nvSpPr>
      <dsp:spPr>
        <a:xfrm>
          <a:off x="343846" y="1485900"/>
          <a:ext cx="990600" cy="990600"/>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92D85BC-E0E2-43A7-81F2-19F27895347D}">
      <dsp:nvSpPr>
        <dsp:cNvPr id="0" name=""/>
        <dsp:cNvSpPr/>
      </dsp:nvSpPr>
      <dsp:spPr>
        <a:xfrm>
          <a:off x="551080" y="2607992"/>
          <a:ext cx="3357737" cy="1123855"/>
        </a:xfrm>
        <a:prstGeom prst="rect">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9031" tIns="50800" rIns="50800" bIns="50800" numCol="1" spcCol="1270" anchor="ctr" anchorCtr="0">
          <a:noAutofit/>
        </a:bodyPr>
        <a:lstStyle/>
        <a:p>
          <a:pPr lvl="0" algn="l" defTabSz="889000">
            <a:lnSpc>
              <a:spcPct val="90000"/>
            </a:lnSpc>
            <a:spcBef>
              <a:spcPct val="0"/>
            </a:spcBef>
            <a:spcAft>
              <a:spcPct val="35000"/>
            </a:spcAft>
          </a:pPr>
          <a:r>
            <a:rPr lang="en-US" sz="2000" b="1" kern="1200" dirty="0" smtClean="0">
              <a:solidFill>
                <a:schemeClr val="bg1"/>
              </a:solidFill>
            </a:rPr>
            <a:t>Proposal of new </a:t>
          </a:r>
        </a:p>
        <a:p>
          <a:pPr lvl="0" algn="l" defTabSz="889000">
            <a:lnSpc>
              <a:spcPct val="90000"/>
            </a:lnSpc>
            <a:spcBef>
              <a:spcPct val="0"/>
            </a:spcBef>
            <a:spcAft>
              <a:spcPct val="35000"/>
            </a:spcAft>
          </a:pPr>
          <a:r>
            <a:rPr lang="en-US" sz="2000" b="1" kern="1200" dirty="0" smtClean="0">
              <a:solidFill>
                <a:schemeClr val="bg1"/>
              </a:solidFill>
            </a:rPr>
            <a:t>Output 8</a:t>
          </a:r>
          <a:endParaRPr lang="en-US" sz="2000" b="1" kern="1200" dirty="0">
            <a:solidFill>
              <a:schemeClr val="bg1"/>
            </a:solidFill>
          </a:endParaRPr>
        </a:p>
      </dsp:txBody>
      <dsp:txXfrm>
        <a:off x="551080" y="2607992"/>
        <a:ext cx="3357737" cy="1123855"/>
      </dsp:txXfrm>
    </dsp:sp>
    <dsp:sp modelId="{6B41709D-AB6C-4655-98BC-5C9F583B646C}">
      <dsp:nvSpPr>
        <dsp:cNvPr id="0" name=""/>
        <dsp:cNvSpPr/>
      </dsp:nvSpPr>
      <dsp:spPr>
        <a:xfrm>
          <a:off x="55780" y="2674620"/>
          <a:ext cx="990600" cy="990600"/>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6B37AD-EF38-41D6-A68A-B04E38A18DB8}">
      <dsp:nvSpPr>
        <dsp:cNvPr id="0" name=""/>
        <dsp:cNvSpPr/>
      </dsp:nvSpPr>
      <dsp:spPr>
        <a:xfrm rot="5400000">
          <a:off x="-164758" y="195216"/>
          <a:ext cx="1043599" cy="730519"/>
        </a:xfrm>
        <a:prstGeom prst="chevron">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b="1" kern="1200" smtClean="0"/>
            <a:t>Legal Framework</a:t>
          </a:r>
          <a:endParaRPr lang="en-US" sz="1100" b="1" kern="1200" dirty="0"/>
        </a:p>
      </dsp:txBody>
      <dsp:txXfrm rot="-5400000">
        <a:off x="-8217" y="403936"/>
        <a:ext cx="730519" cy="313080"/>
      </dsp:txXfrm>
    </dsp:sp>
    <dsp:sp modelId="{757744EF-BB59-4E6F-9315-52DF3AC234D9}">
      <dsp:nvSpPr>
        <dsp:cNvPr id="0" name=""/>
        <dsp:cNvSpPr/>
      </dsp:nvSpPr>
      <dsp:spPr>
        <a:xfrm rot="5400000">
          <a:off x="3225693" y="-2497075"/>
          <a:ext cx="743417" cy="5750200"/>
        </a:xfrm>
        <a:prstGeom prst="round2Same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0" marR="0" lvl="2" indent="0" algn="l" defTabSz="914400" eaLnBrk="1" fontAlgn="auto" latinLnBrk="0" hangingPunct="1">
            <a:lnSpc>
              <a:spcPct val="100000"/>
            </a:lnSpc>
            <a:spcBef>
              <a:spcPct val="0"/>
            </a:spcBef>
            <a:spcAft>
              <a:spcPts val="0"/>
            </a:spcAft>
            <a:buClrTx/>
            <a:buSzTx/>
            <a:buFontTx/>
            <a:buChar char="••"/>
            <a:tabLst/>
            <a:defRPr/>
          </a:pPr>
          <a:endParaRPr lang="en-US" altLang="en-US" sz="1200" kern="1200" dirty="0" smtClean="0">
            <a:solidFill>
              <a:schemeClr val="tx1"/>
            </a:solidFill>
          </a:endParaRPr>
        </a:p>
        <a:p>
          <a:pPr marL="0" marR="0" lvl="2" indent="0" algn="l" defTabSz="914400" eaLnBrk="1" fontAlgn="auto" latinLnBrk="0" hangingPunct="1">
            <a:lnSpc>
              <a:spcPct val="100000"/>
            </a:lnSpc>
            <a:spcBef>
              <a:spcPct val="0"/>
            </a:spcBef>
            <a:spcAft>
              <a:spcPts val="0"/>
            </a:spcAft>
            <a:buClrTx/>
            <a:buSzTx/>
            <a:buFontTx/>
            <a:buChar char="••"/>
            <a:tabLst/>
            <a:defRPr/>
          </a:pPr>
          <a:r>
            <a:rPr lang="en-US" altLang="en-US" sz="1200" kern="1200" dirty="0" smtClean="0"/>
            <a:t> </a:t>
          </a:r>
          <a:r>
            <a:rPr lang="en-US" altLang="en-US" sz="1200" kern="1200" dirty="0" smtClean="0"/>
            <a:t>Passage of the revised Enterprise Law 2014 (Nov 2014)</a:t>
          </a:r>
          <a:endParaRPr lang="en-US" altLang="en-US" sz="1200" kern="1200" dirty="0" smtClean="0"/>
        </a:p>
        <a:p>
          <a:pPr marL="0" marR="0" lvl="2" indent="0" algn="l" defTabSz="914400" eaLnBrk="1" fontAlgn="auto" latinLnBrk="0" hangingPunct="1">
            <a:lnSpc>
              <a:spcPct val="100000"/>
            </a:lnSpc>
            <a:spcBef>
              <a:spcPct val="0"/>
            </a:spcBef>
            <a:spcAft>
              <a:spcPts val="0"/>
            </a:spcAft>
            <a:buClrTx/>
            <a:buSzTx/>
            <a:buFontTx/>
            <a:buChar char="••"/>
            <a:tabLst/>
            <a:defRPr/>
          </a:pPr>
          <a:r>
            <a:rPr lang="en-US" altLang="en-US" sz="1200" kern="1200" dirty="0" smtClean="0"/>
            <a:t> Promulgation of Decree 78 &amp; Circular 20 (Sep &amp; Dec 2015)</a:t>
          </a:r>
        </a:p>
        <a:p>
          <a:pPr marL="0" marR="0" lvl="2" indent="0" algn="l" defTabSz="914400" eaLnBrk="1" fontAlgn="auto" latinLnBrk="0" hangingPunct="1">
            <a:lnSpc>
              <a:spcPct val="100000"/>
            </a:lnSpc>
            <a:spcBef>
              <a:spcPct val="0"/>
            </a:spcBef>
            <a:spcAft>
              <a:spcPts val="0"/>
            </a:spcAft>
            <a:buClrTx/>
            <a:buSzTx/>
            <a:buFontTx/>
            <a:buChar char="••"/>
            <a:tabLst/>
            <a:defRPr/>
          </a:pPr>
          <a:r>
            <a:rPr lang="en-US" altLang="en-US" sz="1200" kern="1200" dirty="0" smtClean="0"/>
            <a:t> Promulgation of inter-ministerial 01/2016 on data exchange with the GDT (Feb 2016)</a:t>
          </a:r>
        </a:p>
        <a:p>
          <a:pPr marL="0" marR="0" lvl="2" indent="0" algn="l" defTabSz="914400" eaLnBrk="1" fontAlgn="auto" latinLnBrk="0" hangingPunct="1">
            <a:lnSpc>
              <a:spcPct val="100000"/>
            </a:lnSpc>
            <a:spcBef>
              <a:spcPct val="0"/>
            </a:spcBef>
            <a:spcAft>
              <a:spcPts val="0"/>
            </a:spcAft>
            <a:buClrTx/>
            <a:buSzTx/>
            <a:buFontTx/>
            <a:buChar char="••"/>
            <a:tabLst/>
            <a:defRPr/>
          </a:pPr>
          <a:endParaRPr lang="en-US" altLang="en-US" sz="1600" kern="1200" dirty="0" smtClean="0">
            <a:solidFill>
              <a:schemeClr val="tx1"/>
            </a:solidFill>
          </a:endParaRPr>
        </a:p>
      </dsp:txBody>
      <dsp:txXfrm rot="-5400000">
        <a:off x="722302" y="42607"/>
        <a:ext cx="5713909" cy="670835"/>
      </dsp:txXfrm>
    </dsp:sp>
    <dsp:sp modelId="{7EB0DAC6-740C-4D3F-B298-0DB8A9FD6C13}">
      <dsp:nvSpPr>
        <dsp:cNvPr id="0" name=""/>
        <dsp:cNvSpPr/>
      </dsp:nvSpPr>
      <dsp:spPr>
        <a:xfrm rot="5400000">
          <a:off x="-148321" y="1151452"/>
          <a:ext cx="1043599" cy="763393"/>
        </a:xfrm>
        <a:prstGeom prst="chevron">
          <a:avLst/>
        </a:prstGeom>
        <a:solidFill>
          <a:schemeClr val="accent4">
            <a:hueOff val="2598923"/>
            <a:satOff val="-11992"/>
            <a:lumOff val="441"/>
            <a:alphaOff val="0"/>
          </a:schemeClr>
        </a:solidFill>
        <a:ln w="12700" cap="flat" cmpd="sng" algn="ctr">
          <a:solidFill>
            <a:schemeClr val="accent4">
              <a:hueOff val="2598923"/>
              <a:satOff val="-11992"/>
              <a:lumOff val="44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marR="0" lvl="2" indent="0" algn="ctr" defTabSz="914400" eaLnBrk="1" fontAlgn="auto" latinLnBrk="0" hangingPunct="1">
            <a:lnSpc>
              <a:spcPct val="100000"/>
            </a:lnSpc>
            <a:spcBef>
              <a:spcPct val="0"/>
            </a:spcBef>
            <a:spcAft>
              <a:spcPts val="0"/>
            </a:spcAft>
            <a:buClrTx/>
            <a:buSzTx/>
            <a:buFontTx/>
            <a:buNone/>
            <a:tabLst/>
            <a:defRPr/>
          </a:pPr>
          <a:r>
            <a:rPr lang="en-US" altLang="en-US" sz="1100" b="1" kern="1200" dirty="0" smtClean="0"/>
            <a:t>NBRS 2.0</a:t>
          </a:r>
        </a:p>
      </dsp:txBody>
      <dsp:txXfrm rot="-5400000">
        <a:off x="-8217" y="1393046"/>
        <a:ext cx="763393" cy="280206"/>
      </dsp:txXfrm>
    </dsp:sp>
    <dsp:sp modelId="{4C12355C-F0F6-4023-8B6E-81A59F297635}">
      <dsp:nvSpPr>
        <dsp:cNvPr id="0" name=""/>
        <dsp:cNvSpPr/>
      </dsp:nvSpPr>
      <dsp:spPr>
        <a:xfrm rot="5400000">
          <a:off x="3274668" y="-1524605"/>
          <a:ext cx="678339" cy="5750200"/>
        </a:xfrm>
        <a:prstGeom prst="round2SameRect">
          <a:avLst/>
        </a:prstGeom>
        <a:solidFill>
          <a:schemeClr val="lt1">
            <a:alpha val="90000"/>
            <a:hueOff val="0"/>
            <a:satOff val="0"/>
            <a:lumOff val="0"/>
            <a:alphaOff val="0"/>
          </a:schemeClr>
        </a:solidFill>
        <a:ln w="12700" cap="flat" cmpd="sng" algn="ctr">
          <a:solidFill>
            <a:schemeClr val="accent4">
              <a:hueOff val="2598923"/>
              <a:satOff val="-11992"/>
              <a:lumOff val="44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endParaRPr lang="en-US" sz="1200" kern="1200" dirty="0">
            <a:solidFill>
              <a:schemeClr val="tx1"/>
            </a:solidFill>
          </a:endParaRPr>
        </a:p>
        <a:p>
          <a:pPr marL="0" marR="0" lvl="1" indent="0" algn="l" defTabSz="914400" eaLnBrk="1" fontAlgn="auto" latinLnBrk="0" hangingPunct="1">
            <a:lnSpc>
              <a:spcPct val="100000"/>
            </a:lnSpc>
            <a:spcBef>
              <a:spcPct val="0"/>
            </a:spcBef>
            <a:spcAft>
              <a:spcPts val="0"/>
            </a:spcAft>
            <a:buClrTx/>
            <a:buSzTx/>
            <a:buFontTx/>
            <a:buChar char="••"/>
            <a:tabLst/>
            <a:defRPr/>
          </a:pPr>
          <a:endParaRPr lang="en-US" sz="1200" kern="1200" dirty="0">
            <a:solidFill>
              <a:schemeClr val="tx1"/>
            </a:solidFill>
          </a:endParaRPr>
        </a:p>
        <a:p>
          <a:pPr marL="0" marR="0" lvl="1" indent="0" algn="l" defTabSz="914400" eaLnBrk="1" fontAlgn="auto" latinLnBrk="0" hangingPunct="1">
            <a:lnSpc>
              <a:spcPct val="100000"/>
            </a:lnSpc>
            <a:spcBef>
              <a:spcPct val="0"/>
            </a:spcBef>
            <a:spcAft>
              <a:spcPts val="0"/>
            </a:spcAft>
            <a:buClrTx/>
            <a:buSzTx/>
            <a:buFontTx/>
            <a:buChar char="••"/>
            <a:tabLst/>
            <a:defRPr/>
          </a:pPr>
          <a:r>
            <a:rPr lang="en-US" sz="1200" kern="1200" smtClean="0"/>
            <a:t> Conversion &amp; transference of FIE data to the NBRS </a:t>
          </a:r>
          <a:endParaRPr lang="en-US" sz="12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n-US" sz="1200" kern="1200" dirty="0" smtClean="0"/>
            <a:t> Launch of upgraded NBRS nationwide to accommodate regulatory changes of Enterprise Law 2014 (Jul 2015)</a:t>
          </a:r>
          <a:endParaRPr lang="en-US" sz="1200" kern="1200" dirty="0"/>
        </a:p>
        <a:p>
          <a:pPr marL="0" marR="0" lvl="1" indent="0" algn="l" defTabSz="914400" eaLnBrk="1" fontAlgn="auto" latinLnBrk="0" hangingPunct="1">
            <a:lnSpc>
              <a:spcPct val="100000"/>
            </a:lnSpc>
            <a:spcBef>
              <a:spcPct val="0"/>
            </a:spcBef>
            <a:spcAft>
              <a:spcPts val="0"/>
            </a:spcAft>
            <a:buClrTx/>
            <a:buSzTx/>
            <a:buFontTx/>
            <a:buChar char="••"/>
            <a:tabLst/>
            <a:defRPr/>
          </a:pPr>
          <a:endParaRPr lang="en-US" sz="2800" kern="1200" dirty="0"/>
        </a:p>
      </dsp:txBody>
      <dsp:txXfrm rot="-5400000">
        <a:off x="738738" y="1044439"/>
        <a:ext cx="5717086" cy="612111"/>
      </dsp:txXfrm>
    </dsp:sp>
    <dsp:sp modelId="{DE45D0A3-0FAC-44FE-BCA3-DC160FBD7440}">
      <dsp:nvSpPr>
        <dsp:cNvPr id="0" name=""/>
        <dsp:cNvSpPr/>
      </dsp:nvSpPr>
      <dsp:spPr>
        <a:xfrm rot="5400000">
          <a:off x="-164758" y="2049330"/>
          <a:ext cx="1043599" cy="730519"/>
        </a:xfrm>
        <a:prstGeom prst="chevron">
          <a:avLst/>
        </a:prstGeom>
        <a:solidFill>
          <a:schemeClr val="accent4">
            <a:hueOff val="5197847"/>
            <a:satOff val="-23984"/>
            <a:lumOff val="883"/>
            <a:alphaOff val="0"/>
          </a:schemeClr>
        </a:solidFill>
        <a:ln w="12700" cap="flat" cmpd="sng" algn="ctr">
          <a:solidFill>
            <a:schemeClr val="accent4">
              <a:hueOff val="5197847"/>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endParaRPr lang="en-US" sz="1100" b="1" kern="1200" dirty="0" smtClean="0"/>
        </a:p>
        <a:p>
          <a:pPr lvl="0" algn="ctr" defTabSz="488950">
            <a:lnSpc>
              <a:spcPct val="90000"/>
            </a:lnSpc>
            <a:spcBef>
              <a:spcPct val="0"/>
            </a:spcBef>
            <a:spcAft>
              <a:spcPct val="35000"/>
            </a:spcAft>
          </a:pPr>
          <a:r>
            <a:rPr lang="en-US" sz="1100" b="1" kern="1200" dirty="0" smtClean="0"/>
            <a:t>Training&amp; Capacity Building</a:t>
          </a:r>
          <a:endParaRPr lang="en-US" sz="1100" b="1" kern="1200" dirty="0"/>
        </a:p>
      </dsp:txBody>
      <dsp:txXfrm rot="-5400000">
        <a:off x="-8217" y="2258050"/>
        <a:ext cx="730519" cy="313080"/>
      </dsp:txXfrm>
    </dsp:sp>
    <dsp:sp modelId="{C508EA04-7432-4FEE-AD41-0100326BC2B8}">
      <dsp:nvSpPr>
        <dsp:cNvPr id="0" name=""/>
        <dsp:cNvSpPr/>
      </dsp:nvSpPr>
      <dsp:spPr>
        <a:xfrm rot="5400000">
          <a:off x="3258231" y="-643139"/>
          <a:ext cx="678339" cy="5750200"/>
        </a:xfrm>
        <a:prstGeom prst="round2SameRect">
          <a:avLst/>
        </a:prstGeom>
        <a:solidFill>
          <a:schemeClr val="lt1">
            <a:alpha val="90000"/>
            <a:hueOff val="0"/>
            <a:satOff val="0"/>
            <a:lumOff val="0"/>
            <a:alphaOff val="0"/>
          </a:schemeClr>
        </a:solidFill>
        <a:ln w="12700" cap="flat" cmpd="sng" algn="ctr">
          <a:solidFill>
            <a:schemeClr val="accent4">
              <a:hueOff val="5197847"/>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n-US" sz="1200" kern="1200" dirty="0" smtClean="0"/>
            <a:t> 8 in-depth training courses for BRO staff on revised legal framework &amp; upgraded NBRS (Jun &amp; Aug 2015)</a:t>
          </a:r>
          <a:endParaRPr lang="en-US" sz="1600" kern="1200" dirty="0"/>
        </a:p>
      </dsp:txBody>
      <dsp:txXfrm rot="-5400000">
        <a:off x="722301" y="1925905"/>
        <a:ext cx="5717086" cy="612111"/>
      </dsp:txXfrm>
    </dsp:sp>
    <dsp:sp modelId="{0B1BD22E-3BAA-466B-A047-03FA5005644C}">
      <dsp:nvSpPr>
        <dsp:cNvPr id="0" name=""/>
        <dsp:cNvSpPr/>
      </dsp:nvSpPr>
      <dsp:spPr>
        <a:xfrm rot="5400000">
          <a:off x="-164758" y="2976387"/>
          <a:ext cx="1043599" cy="730519"/>
        </a:xfrm>
        <a:prstGeom prst="chevron">
          <a:avLst/>
        </a:prstGeom>
        <a:solidFill>
          <a:schemeClr val="accent4">
            <a:hueOff val="7796770"/>
            <a:satOff val="-35976"/>
            <a:lumOff val="1324"/>
            <a:alphaOff val="0"/>
          </a:schemeClr>
        </a:solidFill>
        <a:ln w="12700" cap="flat" cmpd="sng" algn="ctr">
          <a:solidFill>
            <a:schemeClr val="accent4">
              <a:hueOff val="7796770"/>
              <a:satOff val="-35976"/>
              <a:lumOff val="132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b="1" kern="1200" dirty="0" smtClean="0"/>
            <a:t>Surveys</a:t>
          </a:r>
          <a:endParaRPr lang="en-US" sz="1100" b="1" kern="1200" dirty="0"/>
        </a:p>
      </dsp:txBody>
      <dsp:txXfrm rot="-5400000">
        <a:off x="-8217" y="3185107"/>
        <a:ext cx="730519" cy="313080"/>
      </dsp:txXfrm>
    </dsp:sp>
    <dsp:sp modelId="{F2917528-460F-457A-ADD1-C9A31E94139F}">
      <dsp:nvSpPr>
        <dsp:cNvPr id="0" name=""/>
        <dsp:cNvSpPr/>
      </dsp:nvSpPr>
      <dsp:spPr>
        <a:xfrm rot="5400000">
          <a:off x="3258231" y="283916"/>
          <a:ext cx="678339" cy="5750200"/>
        </a:xfrm>
        <a:prstGeom prst="round2SameRect">
          <a:avLst/>
        </a:prstGeom>
        <a:solidFill>
          <a:schemeClr val="lt1">
            <a:alpha val="90000"/>
            <a:hueOff val="0"/>
            <a:satOff val="0"/>
            <a:lumOff val="0"/>
            <a:alphaOff val="0"/>
          </a:schemeClr>
        </a:solidFill>
        <a:ln w="12700" cap="flat" cmpd="sng" algn="ctr">
          <a:solidFill>
            <a:schemeClr val="accent4">
              <a:hueOff val="7796770"/>
              <a:satOff val="-35976"/>
              <a:lumOff val="132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endParaRPr lang="en-US" sz="1200" kern="1200" dirty="0">
            <a:solidFill>
              <a:schemeClr val="tx1"/>
            </a:solidFill>
          </a:endParaRPr>
        </a:p>
        <a:p>
          <a:pPr marL="114300" lvl="1" indent="-114300" algn="l" defTabSz="533400">
            <a:lnSpc>
              <a:spcPct val="90000"/>
            </a:lnSpc>
            <a:spcBef>
              <a:spcPct val="0"/>
            </a:spcBef>
            <a:spcAft>
              <a:spcPct val="15000"/>
            </a:spcAft>
            <a:buChar char="••"/>
          </a:pPr>
          <a:r>
            <a:rPr lang="en-US" sz="1200" kern="1200" smtClean="0"/>
            <a:t> Completion of  b</a:t>
          </a:r>
          <a:r>
            <a:rPr lang="en-GB" sz="1200" kern="1200" smtClean="0"/>
            <a:t>ase-line survey on NBRS data quality &amp; base-line survey on customer satisfaction</a:t>
          </a:r>
          <a:endParaRPr lang="en-US" sz="1200" kern="1200" dirty="0"/>
        </a:p>
        <a:p>
          <a:pPr marL="171450" lvl="1" indent="-171450" algn="l" defTabSz="711200">
            <a:lnSpc>
              <a:spcPct val="90000"/>
            </a:lnSpc>
            <a:spcBef>
              <a:spcPct val="0"/>
            </a:spcBef>
            <a:spcAft>
              <a:spcPct val="15000"/>
            </a:spcAft>
            <a:buChar char="••"/>
          </a:pPr>
          <a:endParaRPr lang="en-GB" sz="1600" kern="1200" smtClean="0"/>
        </a:p>
      </dsp:txBody>
      <dsp:txXfrm rot="-5400000">
        <a:off x="722301" y="2852960"/>
        <a:ext cx="5717086" cy="612111"/>
      </dsp:txXfrm>
    </dsp:sp>
    <dsp:sp modelId="{7F85B739-2427-4C76-811D-C2F9EE7D23A4}">
      <dsp:nvSpPr>
        <dsp:cNvPr id="0" name=""/>
        <dsp:cNvSpPr/>
      </dsp:nvSpPr>
      <dsp:spPr>
        <a:xfrm rot="5400000">
          <a:off x="-164758" y="3903443"/>
          <a:ext cx="1043599" cy="730519"/>
        </a:xfrm>
        <a:prstGeom prst="chevron">
          <a:avLst/>
        </a:prstGeom>
        <a:solidFill>
          <a:schemeClr val="accent4">
            <a:hueOff val="10395693"/>
            <a:satOff val="-47968"/>
            <a:lumOff val="1765"/>
            <a:alphaOff val="0"/>
          </a:schemeClr>
        </a:solidFill>
        <a:ln w="12700" cap="flat" cmpd="sng" algn="ctr">
          <a:solidFill>
            <a:schemeClr val="accent4">
              <a:hueOff val="10395693"/>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b="1" kern="1200" dirty="0" smtClean="0"/>
            <a:t>NBRS 2.1</a:t>
          </a:r>
          <a:endParaRPr lang="en-US" sz="1100" b="1" kern="1200" dirty="0"/>
        </a:p>
      </dsp:txBody>
      <dsp:txXfrm rot="-5400000">
        <a:off x="-8217" y="4112163"/>
        <a:ext cx="730519" cy="313080"/>
      </dsp:txXfrm>
    </dsp:sp>
    <dsp:sp modelId="{15509DBB-68F5-4832-A9EB-53EB6AC72B53}">
      <dsp:nvSpPr>
        <dsp:cNvPr id="0" name=""/>
        <dsp:cNvSpPr/>
      </dsp:nvSpPr>
      <dsp:spPr>
        <a:xfrm rot="5400000">
          <a:off x="3258231" y="1210973"/>
          <a:ext cx="678339" cy="5750200"/>
        </a:xfrm>
        <a:prstGeom prst="round2SameRect">
          <a:avLst/>
        </a:prstGeom>
        <a:solidFill>
          <a:schemeClr val="lt1">
            <a:alpha val="90000"/>
            <a:hueOff val="0"/>
            <a:satOff val="0"/>
            <a:lumOff val="0"/>
            <a:alphaOff val="0"/>
          </a:schemeClr>
        </a:solidFill>
        <a:ln w="12700" cap="flat" cmpd="sng" algn="ctr">
          <a:solidFill>
            <a:schemeClr val="accent4">
              <a:hueOff val="10395693"/>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en-US" sz="1300" kern="1200" dirty="0" smtClean="0"/>
            <a:t>NBRS version 2.1 meets the requirements for supplementation and modifications to some procedures to accommodate all changes in Enterprise Law and Investment Law 2014 as well as satisfy the business rules of </a:t>
          </a:r>
          <a:r>
            <a:rPr lang="en-US" sz="1300" kern="1200" dirty="0" err="1" smtClean="0"/>
            <a:t>BROs.</a:t>
          </a:r>
          <a:r>
            <a:rPr lang="en-US" sz="1300" kern="1200" dirty="0" smtClean="0"/>
            <a:t> </a:t>
          </a:r>
          <a:endParaRPr lang="en-US" sz="1300" kern="1200" dirty="0"/>
        </a:p>
      </dsp:txBody>
      <dsp:txXfrm rot="-5400000">
        <a:off x="722301" y="3780017"/>
        <a:ext cx="5717086" cy="612111"/>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1"/>
            <a:ext cx="2951459" cy="49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l">
              <a:defRPr sz="1300" smtClean="0"/>
            </a:lvl1pPr>
          </a:lstStyle>
          <a:p>
            <a:pPr>
              <a:defRPr/>
            </a:pPr>
            <a:endParaRPr lang="en-GB" altLang="en-US"/>
          </a:p>
        </p:txBody>
      </p:sp>
      <p:sp>
        <p:nvSpPr>
          <p:cNvPr id="6147" name="Rectangle 3"/>
          <p:cNvSpPr>
            <a:spLocks noGrp="1" noChangeArrowheads="1"/>
          </p:cNvSpPr>
          <p:nvPr>
            <p:ph type="dt" sz="quarter" idx="1"/>
          </p:nvPr>
        </p:nvSpPr>
        <p:spPr bwMode="auto">
          <a:xfrm>
            <a:off x="3857439" y="1"/>
            <a:ext cx="2951459" cy="49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defRPr sz="1300" smtClean="0"/>
            </a:lvl1pPr>
          </a:lstStyle>
          <a:p>
            <a:pPr>
              <a:defRPr/>
            </a:pPr>
            <a:endParaRPr lang="en-GB" altLang="en-US"/>
          </a:p>
        </p:txBody>
      </p:sp>
      <p:sp>
        <p:nvSpPr>
          <p:cNvPr id="6148" name="Rectangle 4"/>
          <p:cNvSpPr>
            <a:spLocks noGrp="1" noChangeArrowheads="1"/>
          </p:cNvSpPr>
          <p:nvPr>
            <p:ph type="ftr" sz="quarter" idx="2"/>
          </p:nvPr>
        </p:nvSpPr>
        <p:spPr bwMode="auto">
          <a:xfrm>
            <a:off x="0" y="9444402"/>
            <a:ext cx="2951459" cy="49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l">
              <a:defRPr sz="1300" smtClean="0"/>
            </a:lvl1pPr>
          </a:lstStyle>
          <a:p>
            <a:pPr>
              <a:defRPr/>
            </a:pPr>
            <a:endParaRPr lang="en-GB" altLang="en-US"/>
          </a:p>
        </p:txBody>
      </p:sp>
      <p:sp>
        <p:nvSpPr>
          <p:cNvPr id="6149" name="Rectangle 5"/>
          <p:cNvSpPr>
            <a:spLocks noGrp="1" noChangeArrowheads="1"/>
          </p:cNvSpPr>
          <p:nvPr>
            <p:ph type="sldNum" sz="quarter" idx="3"/>
          </p:nvPr>
        </p:nvSpPr>
        <p:spPr bwMode="auto">
          <a:xfrm>
            <a:off x="3857439" y="9444402"/>
            <a:ext cx="2951459" cy="49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defRPr sz="1300" smtClean="0"/>
            </a:lvl1pPr>
          </a:lstStyle>
          <a:p>
            <a:pPr>
              <a:defRPr/>
            </a:pPr>
            <a:fld id="{D49F575A-A985-438B-9A37-716F72CA97FB}" type="slidenum">
              <a:rPr lang="en-GB" altLang="en-US"/>
              <a:pPr>
                <a:defRPr/>
              </a:pPr>
              <a:t>‹#›</a:t>
            </a:fld>
            <a:endParaRPr lang="en-GB" altLang="en-US"/>
          </a:p>
        </p:txBody>
      </p:sp>
    </p:spTree>
    <p:extLst>
      <p:ext uri="{BB962C8B-B14F-4D97-AF65-F5344CB8AC3E}">
        <p14:creationId xmlns:p14="http://schemas.microsoft.com/office/powerpoint/2010/main" val="4763858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2951459" cy="49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l">
              <a:defRPr sz="1300" smtClean="0"/>
            </a:lvl1pPr>
          </a:lstStyle>
          <a:p>
            <a:pPr>
              <a:defRPr/>
            </a:pPr>
            <a:endParaRPr lang="en-GB" altLang="en-US"/>
          </a:p>
        </p:txBody>
      </p:sp>
      <p:sp>
        <p:nvSpPr>
          <p:cNvPr id="4099" name="Rectangle 3"/>
          <p:cNvSpPr>
            <a:spLocks noGrp="1" noChangeArrowheads="1"/>
          </p:cNvSpPr>
          <p:nvPr>
            <p:ph type="dt" idx="1"/>
          </p:nvPr>
        </p:nvSpPr>
        <p:spPr bwMode="auto">
          <a:xfrm>
            <a:off x="3857439" y="1"/>
            <a:ext cx="2951459" cy="49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defRPr sz="1300" smtClean="0"/>
            </a:lvl1pPr>
          </a:lstStyle>
          <a:p>
            <a:pPr>
              <a:defRPr/>
            </a:pPr>
            <a:endParaRPr lang="en-GB" altLang="en-US"/>
          </a:p>
        </p:txBody>
      </p:sp>
      <p:sp>
        <p:nvSpPr>
          <p:cNvPr id="8196" name="Rectangle 4"/>
          <p:cNvSpPr>
            <a:spLocks noGrp="1" noRot="1" noChangeAspect="1" noChangeArrowheads="1" noTextEdit="1"/>
          </p:cNvSpPr>
          <p:nvPr>
            <p:ph type="sldImg" idx="2"/>
          </p:nvPr>
        </p:nvSpPr>
        <p:spPr bwMode="auto">
          <a:xfrm>
            <a:off x="919163" y="746125"/>
            <a:ext cx="4972050"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1334" y="4723023"/>
            <a:ext cx="5447709" cy="4473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4102" name="Rectangle 6"/>
          <p:cNvSpPr>
            <a:spLocks noGrp="1" noChangeArrowheads="1"/>
          </p:cNvSpPr>
          <p:nvPr>
            <p:ph type="ftr" sz="quarter" idx="4"/>
          </p:nvPr>
        </p:nvSpPr>
        <p:spPr bwMode="auto">
          <a:xfrm>
            <a:off x="0" y="9444402"/>
            <a:ext cx="2951459" cy="49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l">
              <a:defRPr sz="1300" smtClean="0"/>
            </a:lvl1pPr>
          </a:lstStyle>
          <a:p>
            <a:pPr>
              <a:defRPr/>
            </a:pPr>
            <a:endParaRPr lang="en-GB" altLang="en-US"/>
          </a:p>
        </p:txBody>
      </p:sp>
      <p:sp>
        <p:nvSpPr>
          <p:cNvPr id="4103" name="Rectangle 7"/>
          <p:cNvSpPr>
            <a:spLocks noGrp="1" noChangeArrowheads="1"/>
          </p:cNvSpPr>
          <p:nvPr>
            <p:ph type="sldNum" sz="quarter" idx="5"/>
          </p:nvPr>
        </p:nvSpPr>
        <p:spPr bwMode="auto">
          <a:xfrm>
            <a:off x="3857439" y="9444402"/>
            <a:ext cx="2951459" cy="49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defRPr sz="1300" smtClean="0"/>
            </a:lvl1pPr>
          </a:lstStyle>
          <a:p>
            <a:pPr>
              <a:defRPr/>
            </a:pPr>
            <a:fld id="{769D8A2F-E3B4-4063-8756-672A03BD01F6}" type="slidenum">
              <a:rPr lang="en-GB" altLang="en-US"/>
              <a:pPr>
                <a:defRPr/>
              </a:pPr>
              <a:t>‹#›</a:t>
            </a:fld>
            <a:endParaRPr lang="en-GB" altLang="en-US"/>
          </a:p>
        </p:txBody>
      </p:sp>
    </p:spTree>
    <p:extLst>
      <p:ext uri="{BB962C8B-B14F-4D97-AF65-F5344CB8AC3E}">
        <p14:creationId xmlns:p14="http://schemas.microsoft.com/office/powerpoint/2010/main" val="15146624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605CB08-82E3-4BD7-90A4-B37831B33662}" type="slidenum">
              <a:rPr lang="en-GB" altLang="en-US" smtClean="0"/>
              <a:pPr>
                <a:defRPr/>
              </a:pPr>
              <a:t>3</a:t>
            </a:fld>
            <a:endParaRPr lang="en-GB" altLang="en-US"/>
          </a:p>
        </p:txBody>
      </p:sp>
    </p:spTree>
    <p:extLst>
      <p:ext uri="{BB962C8B-B14F-4D97-AF65-F5344CB8AC3E}">
        <p14:creationId xmlns:p14="http://schemas.microsoft.com/office/powerpoint/2010/main" val="2369157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605CB08-82E3-4BD7-90A4-B37831B33662}" type="slidenum">
              <a:rPr lang="en-GB" altLang="en-US" smtClean="0"/>
              <a:pPr>
                <a:defRPr/>
              </a:pPr>
              <a:t>10</a:t>
            </a:fld>
            <a:endParaRPr lang="en-GB" altLang="en-US"/>
          </a:p>
        </p:txBody>
      </p:sp>
    </p:spTree>
    <p:extLst>
      <p:ext uri="{BB962C8B-B14F-4D97-AF65-F5344CB8AC3E}">
        <p14:creationId xmlns:p14="http://schemas.microsoft.com/office/powerpoint/2010/main" val="22435864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24744"/>
            <a:ext cx="7776864" cy="2160240"/>
          </a:xfrm>
        </p:spPr>
        <p:txBody>
          <a:bodyPr anchor="b"/>
          <a:lstStyle>
            <a:lvl1pPr algn="ctr">
              <a:defRPr sz="4500"/>
            </a:lvl1pPr>
          </a:lstStyle>
          <a:p>
            <a:r>
              <a:rPr lang="en-US" dirty="0" smtClean="0"/>
              <a:t>Click to edit Master title style</a:t>
            </a:r>
            <a:endParaRPr lang="en-US" dirty="0"/>
          </a:p>
        </p:txBody>
      </p:sp>
      <p:sp>
        <p:nvSpPr>
          <p:cNvPr id="3" name="Subtitle 2"/>
          <p:cNvSpPr>
            <a:spLocks noGrp="1"/>
          </p:cNvSpPr>
          <p:nvPr>
            <p:ph type="subTitle" idx="1"/>
          </p:nvPr>
        </p:nvSpPr>
        <p:spPr>
          <a:xfrm>
            <a:off x="683568" y="3501008"/>
            <a:ext cx="7776864" cy="864096"/>
          </a:xfrm>
        </p:spPr>
        <p:txBody>
          <a:bodyPr>
            <a:normAutofit/>
          </a:bodyPr>
          <a:lstStyle>
            <a:lvl1pPr marL="0" indent="0" algn="ctr">
              <a:buNone/>
              <a:defRPr sz="24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29762" y="3356992"/>
            <a:ext cx="4284476" cy="72008"/>
          </a:xfrm>
          <a:prstGeom prst="rect">
            <a:avLst/>
          </a:prstGeom>
          <a:effectLst>
            <a:reflection endPos="0" dist="50800" dir="5400000" sy="-100000" algn="bl" rotWithShape="0"/>
          </a:effectLst>
        </p:spPr>
      </p:pic>
      <p:sp>
        <p:nvSpPr>
          <p:cNvPr id="14" name="Text Placeholder 13"/>
          <p:cNvSpPr>
            <a:spLocks noGrp="1"/>
          </p:cNvSpPr>
          <p:nvPr>
            <p:ph type="body" sz="quarter" idx="10" hasCustomPrompt="1"/>
          </p:nvPr>
        </p:nvSpPr>
        <p:spPr>
          <a:xfrm>
            <a:off x="683568" y="4561284"/>
            <a:ext cx="7775575" cy="1512168"/>
          </a:xfrm>
        </p:spPr>
        <p:txBody>
          <a:bodyPr>
            <a:normAutofit/>
          </a:bodyPr>
          <a:lstStyle>
            <a:lvl1pPr marL="0" marR="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lvl1pPr>
          </a:lstStyle>
          <a:p>
            <a:pPr lvl="0"/>
            <a:r>
              <a:rPr lang="de-AT" dirty="0" smtClean="0"/>
              <a:t>Click to edit Master author style</a:t>
            </a:r>
            <a:endParaRPr lang="en-US" dirty="0"/>
          </a:p>
        </p:txBody>
      </p:sp>
    </p:spTree>
    <p:extLst>
      <p:ext uri="{BB962C8B-B14F-4D97-AF65-F5344CB8AC3E}">
        <p14:creationId xmlns:p14="http://schemas.microsoft.com/office/powerpoint/2010/main" val="4015015114"/>
      </p:ext>
    </p:extLst>
  </p:cSld>
  <p:clrMapOvr>
    <a:masterClrMapping/>
  </p:clrMapOvr>
  <p:transition>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908720"/>
            <a:ext cx="8640960" cy="1098482"/>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251520" y="2276872"/>
            <a:ext cx="8640960" cy="3821939"/>
          </a:xfrm>
        </p:spPr>
        <p:txBody>
          <a:bodyPr/>
          <a:lstStyle>
            <a:lvl1pPr>
              <a:defRPr>
                <a:solidFill>
                  <a:srgbClr val="078AC5"/>
                </a:solidFill>
              </a:defRPr>
            </a:lvl1pPr>
            <a:lvl2pPr marL="514350" indent="-182880">
              <a:lnSpc>
                <a:spcPct val="100000"/>
              </a:lnSpc>
              <a:spcBef>
                <a:spcPts val="600"/>
              </a:spcBef>
              <a:buClr>
                <a:schemeClr val="accent1"/>
              </a:buClr>
              <a:buFont typeface="Arial" panose="020B0604020202020204" pitchFamily="34" charset="0"/>
              <a:buChar char="•"/>
              <a:defRPr/>
            </a:lvl2pPr>
            <a:lvl3pPr marL="857250" indent="-182880">
              <a:lnSpc>
                <a:spcPct val="100000"/>
              </a:lnSpc>
              <a:spcBef>
                <a:spcPts val="1200"/>
              </a:spcBef>
              <a:buClr>
                <a:schemeClr val="accent1"/>
              </a:buClr>
              <a:buFont typeface="Arial" panose="020B0604020202020204" pitchFamily="34" charset="0"/>
              <a:buChar char="•"/>
              <a:defRPr/>
            </a:lvl3pPr>
            <a:lvl4pPr marL="1200150" indent="-182880">
              <a:lnSpc>
                <a:spcPct val="100000"/>
              </a:lnSpc>
              <a:spcBef>
                <a:spcPts val="1200"/>
              </a:spcBef>
              <a:buClr>
                <a:schemeClr val="accent1"/>
              </a:buClr>
              <a:buFont typeface="Arial" panose="020B0604020202020204" pitchFamily="34" charset="0"/>
              <a:buChar char="•"/>
              <a:defRPr/>
            </a:lvl4pPr>
            <a:lvl5pPr marL="1543050" indent="-182880">
              <a:lnSpc>
                <a:spcPct val="100000"/>
              </a:lnSpc>
              <a:spcBef>
                <a:spcPts val="1200"/>
              </a:spcBef>
              <a:buClr>
                <a:schemeClr val="accent1"/>
              </a:buClr>
              <a:buFont typeface="Arial" panose="020B0604020202020204"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ounded Rectangle 9"/>
          <p:cNvSpPr/>
          <p:nvPr userDrawn="1"/>
        </p:nvSpPr>
        <p:spPr>
          <a:xfrm>
            <a:off x="8820472" y="6525344"/>
            <a:ext cx="216024" cy="216024"/>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indent="0" algn="ctr" defTabSz="914400" rtl="0" eaLnBrk="1" fontAlgn="base" latinLnBrk="0" hangingPunct="1">
              <a:lnSpc>
                <a:spcPct val="100000"/>
              </a:lnSpc>
              <a:spcBef>
                <a:spcPct val="0"/>
              </a:spcBef>
              <a:spcAft>
                <a:spcPct val="0"/>
              </a:spcAft>
              <a:buClrTx/>
              <a:buSzTx/>
              <a:buFontTx/>
              <a:buNone/>
              <a:tabLst/>
              <a:defRPr/>
            </a:pPr>
            <a:fld id="{BD312A47-7E72-4E7E-93A5-46C5674DBF6C}" type="slidenum">
              <a:rPr lang="en-US" sz="1200" smtClean="0"/>
              <a:pPr marL="0" marR="0" indent="0" algn="ctr" defTabSz="914400" rtl="0" eaLnBrk="1" fontAlgn="base" latinLnBrk="0" hangingPunct="1">
                <a:lnSpc>
                  <a:spcPct val="100000"/>
                </a:lnSpc>
                <a:spcBef>
                  <a:spcPct val="0"/>
                </a:spcBef>
                <a:spcAft>
                  <a:spcPct val="0"/>
                </a:spcAft>
                <a:buClrTx/>
                <a:buSzTx/>
                <a:buFontTx/>
                <a:buNone/>
                <a:tabLst/>
                <a:defRPr/>
              </a:pPr>
              <a:t>‹#›</a:t>
            </a:fld>
            <a:endParaRPr lang="en-US" sz="1200" dirty="0" smtClean="0"/>
          </a:p>
        </p:txBody>
      </p:sp>
      <p:cxnSp>
        <p:nvCxnSpPr>
          <p:cNvPr id="5" name="Straight Connector 4"/>
          <p:cNvCxnSpPr/>
          <p:nvPr userDrawn="1"/>
        </p:nvCxnSpPr>
        <p:spPr>
          <a:xfrm flipH="1">
            <a:off x="251520" y="1772816"/>
            <a:ext cx="864096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8176813"/>
      </p:ext>
    </p:extLst>
  </p:cSld>
  <p:clrMapOvr>
    <a:masterClrMapping/>
  </p:clrMapOvr>
  <p:transition>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124744"/>
            <a:ext cx="7903790" cy="109848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2262831"/>
            <a:ext cx="7903790" cy="390247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0"/>
            <a:ext cx="9144000" cy="896112"/>
          </a:xfrm>
          <a:prstGeom prst="rect">
            <a:avLst/>
          </a:prstGeom>
        </p:spPr>
      </p:pic>
      <p:pic>
        <p:nvPicPr>
          <p:cNvPr id="5" name="Pictur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6381328"/>
            <a:ext cx="9144000" cy="457200"/>
          </a:xfrm>
          <a:prstGeom prst="rect">
            <a:avLst/>
          </a:prstGeom>
        </p:spPr>
      </p:pic>
    </p:spTree>
    <p:extLst>
      <p:ext uri="{BB962C8B-B14F-4D97-AF65-F5344CB8AC3E}">
        <p14:creationId xmlns:p14="http://schemas.microsoft.com/office/powerpoint/2010/main" val="175442507"/>
      </p:ext>
    </p:extLst>
  </p:cSld>
  <p:clrMap bg1="lt1" tx1="dk1" bg2="lt2" tx2="dk2" accent1="accent1" accent2="accent2" accent3="accent3" accent4="accent4" accent5="accent5" accent6="accent6" hlink="hlink" folHlink="folHlink"/>
  <p:sldLayoutIdLst>
    <p:sldLayoutId id="2147483668" r:id="rId1"/>
    <p:sldLayoutId id="2147483669" r:id="rId2"/>
  </p:sldLayoutIdLst>
  <p:transition>
    <p:wipe dir="r"/>
  </p:transition>
  <p:hf hdr="0" ftr="0" dt="0"/>
  <p:txStyles>
    <p:titleStyle>
      <a:lvl1pPr algn="l" defTabSz="685800" rtl="0" eaLnBrk="1" latinLnBrk="0" hangingPunct="1">
        <a:lnSpc>
          <a:spcPct val="90000"/>
        </a:lnSpc>
        <a:spcBef>
          <a:spcPct val="0"/>
        </a:spcBef>
        <a:buNone/>
        <a:defRPr sz="3300" kern="1200">
          <a:solidFill>
            <a:srgbClr val="0091C4"/>
          </a:solidFill>
          <a:latin typeface="+mn-lt"/>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accent1">
              <a:lumMod val="75000"/>
            </a:schemeClr>
          </a:solidFill>
          <a:latin typeface="+mn-lt"/>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5.png"/><Relationship Id="rId7" Type="http://schemas.openxmlformats.org/officeDocument/2006/relationships/diagramQuickStyle" Target="../diagrams/quickStyle1.xml"/><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11.png"/><Relationship Id="rId4" Type="http://schemas.openxmlformats.org/officeDocument/2006/relationships/image" Target="../media/image7.png"/><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15.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2.xml"/><Relationship Id="rId3" Type="http://schemas.microsoft.com/office/2007/relationships/hdphoto" Target="../media/hdphoto2.wdp"/><Relationship Id="rId7" Type="http://schemas.microsoft.com/office/2007/relationships/hdphoto" Target="../media/hdphoto4.wdp"/><Relationship Id="rId12" Type="http://schemas.microsoft.com/office/2007/relationships/diagramDrawing" Target="../diagrams/drawing2.xml"/><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diagramColors" Target="../diagrams/colors2.xml"/><Relationship Id="rId5" Type="http://schemas.microsoft.com/office/2007/relationships/hdphoto" Target="../media/hdphoto3.wdp"/><Relationship Id="rId10" Type="http://schemas.openxmlformats.org/officeDocument/2006/relationships/diagramQuickStyle" Target="../diagrams/quickStyle2.xml"/><Relationship Id="rId4" Type="http://schemas.openxmlformats.org/officeDocument/2006/relationships/image" Target="../media/image18.png"/><Relationship Id="rId9"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D:\GDrive\01. DU AN MOI\PROJECT\ADMIN\Logo\Swiss logo\LOGO TS - VN-0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2269" y="42338"/>
            <a:ext cx="1397684" cy="737533"/>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2" y="764704"/>
            <a:ext cx="9151196" cy="6093296"/>
            <a:chOff x="-2" y="764704"/>
            <a:chExt cx="9151196" cy="6093296"/>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1" y="764704"/>
              <a:ext cx="9139629" cy="14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4164" t="30217" r="-75" b="4706"/>
            <a:stretch/>
          </p:blipFill>
          <p:spPr bwMode="auto">
            <a:xfrm>
              <a:off x="4372" y="894606"/>
              <a:ext cx="9146822" cy="5963394"/>
            </a:xfrm>
            <a:prstGeom prst="rect">
              <a:avLst/>
            </a:prstGeom>
            <a:solidFill>
              <a:schemeClr val="bg1"/>
            </a:solidFill>
            <a:ln>
              <a:noFill/>
            </a:ln>
            <a:effectLst/>
          </p:spPr>
        </p:pic>
        <p:sp>
          <p:nvSpPr>
            <p:cNvPr id="8" name="Title 1"/>
            <p:cNvSpPr txBox="1">
              <a:spLocks/>
            </p:cNvSpPr>
            <p:nvPr/>
          </p:nvSpPr>
          <p:spPr>
            <a:xfrm>
              <a:off x="0" y="901663"/>
              <a:ext cx="9144000" cy="5949280"/>
            </a:xfrm>
            <a:prstGeom prst="rect">
              <a:avLst/>
            </a:prstGeom>
            <a:solidFill>
              <a:schemeClr val="bg1">
                <a:alpha val="60000"/>
              </a:schemeClr>
            </a:solidFill>
          </p:spPr>
          <p:txBody>
            <a:bodyPr vert="horz" lIns="457200" tIns="45720" rIns="274320" bIns="45720" rtlCol="0" anchor="ctr">
              <a:normAutofit/>
            </a:bodyPr>
            <a:lstStyle>
              <a:lvl1pPr algn="l" defTabSz="685800" rtl="0" eaLnBrk="1" latinLnBrk="0" hangingPunct="1">
                <a:lnSpc>
                  <a:spcPct val="90000"/>
                </a:lnSpc>
                <a:spcBef>
                  <a:spcPct val="0"/>
                </a:spcBef>
                <a:buNone/>
                <a:defRPr sz="3300" kern="1200">
                  <a:solidFill>
                    <a:srgbClr val="0091C4"/>
                  </a:solidFill>
                  <a:latin typeface="+mn-lt"/>
                  <a:ea typeface="+mj-ea"/>
                  <a:cs typeface="Arial" panose="020B0604020202020204" pitchFamily="34" charset="0"/>
                </a:defRPr>
              </a:lvl1pPr>
            </a:lstStyle>
            <a:p>
              <a:pPr fontAlgn="auto">
                <a:spcAft>
                  <a:spcPts val="0"/>
                </a:spcAft>
              </a:pPr>
              <a:endParaRPr lang="en-US" dirty="0" smtClean="0"/>
            </a:p>
            <a:p>
              <a:pPr fontAlgn="auto">
                <a:spcAft>
                  <a:spcPts val="0"/>
                </a:spcAft>
              </a:pPr>
              <a:endParaRPr lang="en-US" dirty="0"/>
            </a:p>
            <a:p>
              <a:pPr fontAlgn="auto">
                <a:spcAft>
                  <a:spcPts val="0"/>
                </a:spcAft>
              </a:pPr>
              <a:endParaRPr lang="en-US" dirty="0" smtClean="0"/>
            </a:p>
            <a:p>
              <a:pPr fontAlgn="auto">
                <a:spcAft>
                  <a:spcPts val="0"/>
                </a:spcAft>
              </a:pPr>
              <a:endParaRPr lang="en-US" dirty="0" smtClean="0"/>
            </a:p>
            <a:p>
              <a:pPr fontAlgn="auto">
                <a:spcAft>
                  <a:spcPts val="0"/>
                </a:spcAft>
              </a:pPr>
              <a:r>
                <a:rPr lang="en-US" sz="4800" dirty="0"/>
                <a:t>Expansion of the National Business Registration System to new business entities</a:t>
              </a:r>
              <a:br>
                <a:rPr lang="en-US" sz="4800" dirty="0"/>
              </a:br>
              <a:r>
                <a:rPr lang="en-US" sz="4800" dirty="0"/>
                <a:t>(130217)</a:t>
              </a:r>
              <a:endParaRPr lang="en-US" sz="2800" dirty="0" smtClean="0"/>
            </a:p>
            <a:p>
              <a:pPr fontAlgn="auto">
                <a:spcAft>
                  <a:spcPts val="0"/>
                </a:spcAft>
              </a:pPr>
              <a:r>
                <a:rPr lang="en-US" sz="2800" dirty="0"/>
                <a:t>			Vienna, May 2016</a:t>
              </a:r>
            </a:p>
            <a:p>
              <a:pPr fontAlgn="auto">
                <a:spcAft>
                  <a:spcPts val="0"/>
                </a:spcAft>
              </a:pPr>
              <a:endParaRPr lang="en-US" sz="2800" dirty="0" smtClean="0"/>
            </a:p>
            <a:p>
              <a:pPr algn="r" fontAlgn="auto">
                <a:spcAft>
                  <a:spcPts val="0"/>
                </a:spcAft>
              </a:pPr>
              <a:endParaRPr lang="en-US" sz="1100" dirty="0" smtClean="0"/>
            </a:p>
            <a:p>
              <a:pPr algn="r" fontAlgn="auto">
                <a:spcAft>
                  <a:spcPts val="0"/>
                </a:spcAft>
              </a:pPr>
              <a:r>
                <a:rPr lang="en-US" sz="1100" dirty="0" smtClean="0"/>
                <a:t>UNITED NATIONS INDUSTRIAL DEVELOPMENT ORGANIZATION</a:t>
              </a:r>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 y="3004011"/>
              <a:ext cx="136995" cy="3853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7" name="Picture 6" descr="C:\Users\LeNgocThang\AppData\Local\Microsoft\Windows\INetCache\Content.Word\4 logos.jpg"/>
          <p:cNvPicPr/>
          <p:nvPr/>
        </p:nvPicPr>
        <p:blipFill rotWithShape="1">
          <a:blip r:embed="rId6" cstate="print">
            <a:extLst>
              <a:ext uri="{28A0092B-C50C-407E-A947-70E740481C1C}">
                <a14:useLocalDpi xmlns:a14="http://schemas.microsoft.com/office/drawing/2010/main" val="0"/>
              </a:ext>
            </a:extLst>
          </a:blip>
          <a:srcRect r="80763"/>
          <a:stretch/>
        </p:blipFill>
        <p:spPr bwMode="auto">
          <a:xfrm>
            <a:off x="1331640" y="110193"/>
            <a:ext cx="564273" cy="582503"/>
          </a:xfrm>
          <a:prstGeom prst="rect">
            <a:avLst/>
          </a:prstGeom>
          <a:noFill/>
          <a:ln>
            <a:noFill/>
          </a:ln>
        </p:spPr>
      </p:pic>
      <p:pic>
        <p:nvPicPr>
          <p:cNvPr id="10" name="Picture 9" descr="D:\GDrive\01. DU AN MOI\PROJECT\ADMIN\Logo\logo_sec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72001" y="96976"/>
            <a:ext cx="1847046" cy="616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8726055"/>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rotWithShape="1">
          <a:blip r:embed="rId3">
            <a:duotone>
              <a:schemeClr val="accent5">
                <a:shade val="45000"/>
                <a:satMod val="135000"/>
              </a:schemeClr>
              <a:prstClr val="white"/>
            </a:duotone>
            <a:extLst>
              <a:ext uri="{BEBA8EAE-BF5A-486C-A8C5-ECC9F3942E4B}">
                <a14:imgProps xmlns:a14="http://schemas.microsoft.com/office/drawing/2010/main">
                  <a14:imgLayer r:embed="rId4">
                    <a14:imgEffect>
                      <a14:sharpenSoften amount="-25000"/>
                    </a14:imgEffect>
                    <a14:imgEffect>
                      <a14:colorTemperature colorTemp="11200"/>
                    </a14:imgEffect>
                    <a14:imgEffect>
                      <a14:saturation sat="340000"/>
                    </a14:imgEffect>
                    <a14:imgEffect>
                      <a14:brightnessContrast bright="52000" contrast="-60000"/>
                    </a14:imgEffect>
                  </a14:imgLayer>
                </a14:imgProps>
              </a:ext>
              <a:ext uri="{28A0092B-C50C-407E-A947-70E740481C1C}">
                <a14:useLocalDpi xmlns:a14="http://schemas.microsoft.com/office/drawing/2010/main" val="0"/>
              </a:ext>
            </a:extLst>
          </a:blip>
          <a:srcRect l="-208" t="29222" r="208" b="19469"/>
          <a:stretch/>
        </p:blipFill>
        <p:spPr bwMode="auto">
          <a:xfrm>
            <a:off x="4372" y="908720"/>
            <a:ext cx="9139628" cy="5949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2"/>
          <p:cNvSpPr>
            <a:spLocks noGrp="1" noChangeArrowheads="1"/>
          </p:cNvSpPr>
          <p:nvPr>
            <p:ph type="title"/>
          </p:nvPr>
        </p:nvSpPr>
        <p:spPr>
          <a:xfrm>
            <a:off x="179512" y="908720"/>
            <a:ext cx="4248472" cy="572642"/>
          </a:xfrm>
        </p:spPr>
        <p:txBody>
          <a:bodyPr>
            <a:normAutofit fontScale="90000"/>
          </a:bodyPr>
          <a:lstStyle/>
          <a:p>
            <a:pPr algn="ctr"/>
            <a:r>
              <a:rPr lang="en-US" sz="3600" b="1" dirty="0">
                <a:solidFill>
                  <a:schemeClr val="tx1"/>
                </a:solidFill>
                <a:effectLst>
                  <a:outerShdw blurRad="38100" dist="38100" dir="2700000" algn="tl">
                    <a:srgbClr val="000000">
                      <a:alpha val="43137"/>
                    </a:srgbClr>
                  </a:outerShdw>
                </a:effectLst>
              </a:rPr>
              <a:t>OUTPUT 8: </a:t>
            </a:r>
            <a:r>
              <a:rPr lang="en-US" sz="3600" b="1" dirty="0" err="1" smtClean="0">
                <a:solidFill>
                  <a:schemeClr val="tx1"/>
                </a:solidFill>
                <a:effectLst>
                  <a:outerShdw blurRad="38100" dist="38100" dir="2700000" algn="tl">
                    <a:srgbClr val="000000">
                      <a:alpha val="43137"/>
                    </a:srgbClr>
                  </a:outerShdw>
                </a:effectLst>
              </a:rPr>
              <a:t>Logframe</a:t>
            </a:r>
            <a:endParaRPr lang="en-US" sz="3000" b="1" dirty="0">
              <a:solidFill>
                <a:schemeClr val="tx1"/>
              </a:solidFill>
            </a:endParaRPr>
          </a:p>
        </p:txBody>
      </p:sp>
      <p:graphicFrame>
        <p:nvGraphicFramePr>
          <p:cNvPr id="16" name="Content Placeholder 9"/>
          <p:cNvGraphicFramePr>
            <a:graphicFrameLocks/>
          </p:cNvGraphicFramePr>
          <p:nvPr>
            <p:extLst>
              <p:ext uri="{D42A27DB-BD31-4B8C-83A1-F6EECF244321}">
                <p14:modId xmlns:p14="http://schemas.microsoft.com/office/powerpoint/2010/main" val="1898558476"/>
              </p:ext>
            </p:extLst>
          </p:nvPr>
        </p:nvGraphicFramePr>
        <p:xfrm>
          <a:off x="-15202" y="1484784"/>
          <a:ext cx="9144001" cy="5472684"/>
        </p:xfrm>
        <a:graphic>
          <a:graphicData uri="http://schemas.openxmlformats.org/drawingml/2006/table">
            <a:tbl>
              <a:tblPr firstRow="1" bandRow="1"/>
              <a:tblGrid>
                <a:gridCol w="5523306"/>
                <a:gridCol w="2016224"/>
                <a:gridCol w="1604471"/>
              </a:tblGrid>
              <a:tr h="899495">
                <a:tc>
                  <a:txBody>
                    <a:bodyPr/>
                    <a:lstStyle>
                      <a:lvl1pPr marL="0" algn="l" defTabSz="685800" rtl="0" eaLnBrk="1" latinLnBrk="0" hangingPunct="1">
                        <a:defRPr sz="1350" b="1" kern="1200">
                          <a:solidFill>
                            <a:schemeClr val="lt1"/>
                          </a:solidFill>
                          <a:latin typeface="Century Gothic" panose="020B0502020202020204"/>
                        </a:defRPr>
                      </a:lvl1pPr>
                      <a:lvl2pPr marL="342900" algn="l" defTabSz="685800" rtl="0" eaLnBrk="1" latinLnBrk="0" hangingPunct="1">
                        <a:defRPr sz="1350" b="1" kern="1200">
                          <a:solidFill>
                            <a:schemeClr val="lt1"/>
                          </a:solidFill>
                          <a:latin typeface="Century Gothic" panose="020B0502020202020204"/>
                        </a:defRPr>
                      </a:lvl2pPr>
                      <a:lvl3pPr marL="685800" algn="l" defTabSz="685800" rtl="0" eaLnBrk="1" latinLnBrk="0" hangingPunct="1">
                        <a:defRPr sz="1350" b="1" kern="1200">
                          <a:solidFill>
                            <a:schemeClr val="lt1"/>
                          </a:solidFill>
                          <a:latin typeface="Century Gothic" panose="020B0502020202020204"/>
                        </a:defRPr>
                      </a:lvl3pPr>
                      <a:lvl4pPr marL="1028700" algn="l" defTabSz="685800" rtl="0" eaLnBrk="1" latinLnBrk="0" hangingPunct="1">
                        <a:defRPr sz="1350" b="1" kern="1200">
                          <a:solidFill>
                            <a:schemeClr val="lt1"/>
                          </a:solidFill>
                          <a:latin typeface="Century Gothic" panose="020B0502020202020204"/>
                        </a:defRPr>
                      </a:lvl4pPr>
                      <a:lvl5pPr marL="1371600" algn="l" defTabSz="685800" rtl="0" eaLnBrk="1" latinLnBrk="0" hangingPunct="1">
                        <a:defRPr sz="1350" b="1" kern="1200">
                          <a:solidFill>
                            <a:schemeClr val="lt1"/>
                          </a:solidFill>
                          <a:latin typeface="Century Gothic" panose="020B0502020202020204"/>
                        </a:defRPr>
                      </a:lvl5pPr>
                      <a:lvl6pPr marL="1714500" algn="l" defTabSz="685800" rtl="0" eaLnBrk="1" latinLnBrk="0" hangingPunct="1">
                        <a:defRPr sz="1350" b="1" kern="1200">
                          <a:solidFill>
                            <a:schemeClr val="lt1"/>
                          </a:solidFill>
                          <a:latin typeface="Century Gothic" panose="020B0502020202020204"/>
                        </a:defRPr>
                      </a:lvl6pPr>
                      <a:lvl7pPr marL="2057400" algn="l" defTabSz="685800" rtl="0" eaLnBrk="1" latinLnBrk="0" hangingPunct="1">
                        <a:defRPr sz="1350" b="1" kern="1200">
                          <a:solidFill>
                            <a:schemeClr val="lt1"/>
                          </a:solidFill>
                          <a:latin typeface="Century Gothic" panose="020B0502020202020204"/>
                        </a:defRPr>
                      </a:lvl7pPr>
                      <a:lvl8pPr marL="2400300" algn="l" defTabSz="685800" rtl="0" eaLnBrk="1" latinLnBrk="0" hangingPunct="1">
                        <a:defRPr sz="1350" b="1" kern="1200">
                          <a:solidFill>
                            <a:schemeClr val="lt1"/>
                          </a:solidFill>
                          <a:latin typeface="Century Gothic" panose="020B0502020202020204"/>
                        </a:defRPr>
                      </a:lvl8pPr>
                      <a:lvl9pPr marL="2743200" algn="l" defTabSz="685800" rtl="0" eaLnBrk="1" latinLnBrk="0" hangingPunct="1">
                        <a:defRPr sz="1350" b="1" kern="1200">
                          <a:solidFill>
                            <a:schemeClr val="lt1"/>
                          </a:solidFill>
                          <a:latin typeface="Century Gothic" panose="020B0502020202020204"/>
                        </a:defRPr>
                      </a:lvl9pPr>
                    </a:lstStyle>
                    <a:p>
                      <a:r>
                        <a:rPr lang="en-GB" sz="1600" b="1" i="0" kern="1200" dirty="0" smtClean="0">
                          <a:solidFill>
                            <a:schemeClr val="tx1"/>
                          </a:solidFill>
                          <a:effectLst/>
                          <a:latin typeface="+mn-lt"/>
                          <a:ea typeface="+mn-ea"/>
                          <a:cs typeface="+mn-cs"/>
                        </a:rPr>
                        <a:t>New Output (Output 8): Single-point-registration cooperating mechanism established for issuing Investment Registration Certificates and Business Registration Certificates to foreign invested enterprises</a:t>
                      </a:r>
                      <a:endParaRPr lang="en-US" sz="1600" i="0" dirty="0">
                        <a:solidFill>
                          <a:schemeClr val="tx1"/>
                        </a:solidFill>
                        <a:latin typeface="+mn-lt"/>
                      </a:endParaRPr>
                    </a:p>
                  </a:txBody>
                  <a:tcPr>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0091C4">
                        <a:alpha val="14000"/>
                      </a:srgbClr>
                    </a:solidFill>
                  </a:tcPr>
                </a:tc>
                <a:tc>
                  <a:txBody>
                    <a:bodyPr/>
                    <a:lstStyle>
                      <a:lvl1pPr marL="0" algn="l" defTabSz="685800" rtl="0" eaLnBrk="1" latinLnBrk="0" hangingPunct="1">
                        <a:defRPr sz="1350" b="1" kern="1200">
                          <a:solidFill>
                            <a:schemeClr val="lt1"/>
                          </a:solidFill>
                          <a:latin typeface="Century Gothic" panose="020B0502020202020204"/>
                        </a:defRPr>
                      </a:lvl1pPr>
                      <a:lvl2pPr marL="342900" algn="l" defTabSz="685800" rtl="0" eaLnBrk="1" latinLnBrk="0" hangingPunct="1">
                        <a:defRPr sz="1350" b="1" kern="1200">
                          <a:solidFill>
                            <a:schemeClr val="lt1"/>
                          </a:solidFill>
                          <a:latin typeface="Century Gothic" panose="020B0502020202020204"/>
                        </a:defRPr>
                      </a:lvl2pPr>
                      <a:lvl3pPr marL="685800" algn="l" defTabSz="685800" rtl="0" eaLnBrk="1" latinLnBrk="0" hangingPunct="1">
                        <a:defRPr sz="1350" b="1" kern="1200">
                          <a:solidFill>
                            <a:schemeClr val="lt1"/>
                          </a:solidFill>
                          <a:latin typeface="Century Gothic" panose="020B0502020202020204"/>
                        </a:defRPr>
                      </a:lvl3pPr>
                      <a:lvl4pPr marL="1028700" algn="l" defTabSz="685800" rtl="0" eaLnBrk="1" latinLnBrk="0" hangingPunct="1">
                        <a:defRPr sz="1350" b="1" kern="1200">
                          <a:solidFill>
                            <a:schemeClr val="lt1"/>
                          </a:solidFill>
                          <a:latin typeface="Century Gothic" panose="020B0502020202020204"/>
                        </a:defRPr>
                      </a:lvl4pPr>
                      <a:lvl5pPr marL="1371600" algn="l" defTabSz="685800" rtl="0" eaLnBrk="1" latinLnBrk="0" hangingPunct="1">
                        <a:defRPr sz="1350" b="1" kern="1200">
                          <a:solidFill>
                            <a:schemeClr val="lt1"/>
                          </a:solidFill>
                          <a:latin typeface="Century Gothic" panose="020B0502020202020204"/>
                        </a:defRPr>
                      </a:lvl5pPr>
                      <a:lvl6pPr marL="1714500" algn="l" defTabSz="685800" rtl="0" eaLnBrk="1" latinLnBrk="0" hangingPunct="1">
                        <a:defRPr sz="1350" b="1" kern="1200">
                          <a:solidFill>
                            <a:schemeClr val="lt1"/>
                          </a:solidFill>
                          <a:latin typeface="Century Gothic" panose="020B0502020202020204"/>
                        </a:defRPr>
                      </a:lvl6pPr>
                      <a:lvl7pPr marL="2057400" algn="l" defTabSz="685800" rtl="0" eaLnBrk="1" latinLnBrk="0" hangingPunct="1">
                        <a:defRPr sz="1350" b="1" kern="1200">
                          <a:solidFill>
                            <a:schemeClr val="lt1"/>
                          </a:solidFill>
                          <a:latin typeface="Century Gothic" panose="020B0502020202020204"/>
                        </a:defRPr>
                      </a:lvl7pPr>
                      <a:lvl8pPr marL="2400300" algn="l" defTabSz="685800" rtl="0" eaLnBrk="1" latinLnBrk="0" hangingPunct="1">
                        <a:defRPr sz="1350" b="1" kern="1200">
                          <a:solidFill>
                            <a:schemeClr val="lt1"/>
                          </a:solidFill>
                          <a:latin typeface="Century Gothic" panose="020B0502020202020204"/>
                        </a:defRPr>
                      </a:lvl8pPr>
                      <a:lvl9pPr marL="2743200" algn="l" defTabSz="685800" rtl="0" eaLnBrk="1" latinLnBrk="0" hangingPunct="1">
                        <a:defRPr sz="1350" b="1" kern="1200">
                          <a:solidFill>
                            <a:schemeClr val="lt1"/>
                          </a:solidFill>
                          <a:latin typeface="Century Gothic" panose="020B0502020202020204"/>
                        </a:defRPr>
                      </a:lvl9pPr>
                    </a:lstStyle>
                    <a:p>
                      <a:r>
                        <a:rPr lang="en-US" sz="1400" dirty="0" smtClean="0">
                          <a:solidFill>
                            <a:schemeClr val="tx1"/>
                          </a:solidFill>
                          <a:latin typeface="+mn-lt"/>
                        </a:rPr>
                        <a:t>Indicators</a:t>
                      </a:r>
                      <a:endParaRPr lang="en-US" sz="1400" dirty="0">
                        <a:solidFill>
                          <a:schemeClr val="tx1"/>
                        </a:solidFill>
                        <a:latin typeface="+mn-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0091C4">
                        <a:alpha val="14000"/>
                      </a:srgbClr>
                    </a:solidFill>
                  </a:tcPr>
                </a:tc>
                <a:tc>
                  <a:txBody>
                    <a:bodyPr/>
                    <a:lstStyle>
                      <a:lvl1pPr marL="0" algn="l" defTabSz="685800" rtl="0" eaLnBrk="1" latinLnBrk="0" hangingPunct="1">
                        <a:defRPr sz="1350" b="1" kern="1200">
                          <a:solidFill>
                            <a:schemeClr val="lt1"/>
                          </a:solidFill>
                          <a:latin typeface="Century Gothic" panose="020B0502020202020204"/>
                        </a:defRPr>
                      </a:lvl1pPr>
                      <a:lvl2pPr marL="342900" algn="l" defTabSz="685800" rtl="0" eaLnBrk="1" latinLnBrk="0" hangingPunct="1">
                        <a:defRPr sz="1350" b="1" kern="1200">
                          <a:solidFill>
                            <a:schemeClr val="lt1"/>
                          </a:solidFill>
                          <a:latin typeface="Century Gothic" panose="020B0502020202020204"/>
                        </a:defRPr>
                      </a:lvl2pPr>
                      <a:lvl3pPr marL="685800" algn="l" defTabSz="685800" rtl="0" eaLnBrk="1" latinLnBrk="0" hangingPunct="1">
                        <a:defRPr sz="1350" b="1" kern="1200">
                          <a:solidFill>
                            <a:schemeClr val="lt1"/>
                          </a:solidFill>
                          <a:latin typeface="Century Gothic" panose="020B0502020202020204"/>
                        </a:defRPr>
                      </a:lvl3pPr>
                      <a:lvl4pPr marL="1028700" algn="l" defTabSz="685800" rtl="0" eaLnBrk="1" latinLnBrk="0" hangingPunct="1">
                        <a:defRPr sz="1350" b="1" kern="1200">
                          <a:solidFill>
                            <a:schemeClr val="lt1"/>
                          </a:solidFill>
                          <a:latin typeface="Century Gothic" panose="020B0502020202020204"/>
                        </a:defRPr>
                      </a:lvl4pPr>
                      <a:lvl5pPr marL="1371600" algn="l" defTabSz="685800" rtl="0" eaLnBrk="1" latinLnBrk="0" hangingPunct="1">
                        <a:defRPr sz="1350" b="1" kern="1200">
                          <a:solidFill>
                            <a:schemeClr val="lt1"/>
                          </a:solidFill>
                          <a:latin typeface="Century Gothic" panose="020B0502020202020204"/>
                        </a:defRPr>
                      </a:lvl5pPr>
                      <a:lvl6pPr marL="1714500" algn="l" defTabSz="685800" rtl="0" eaLnBrk="1" latinLnBrk="0" hangingPunct="1">
                        <a:defRPr sz="1350" b="1" kern="1200">
                          <a:solidFill>
                            <a:schemeClr val="lt1"/>
                          </a:solidFill>
                          <a:latin typeface="Century Gothic" panose="020B0502020202020204"/>
                        </a:defRPr>
                      </a:lvl6pPr>
                      <a:lvl7pPr marL="2057400" algn="l" defTabSz="685800" rtl="0" eaLnBrk="1" latinLnBrk="0" hangingPunct="1">
                        <a:defRPr sz="1350" b="1" kern="1200">
                          <a:solidFill>
                            <a:schemeClr val="lt1"/>
                          </a:solidFill>
                          <a:latin typeface="Century Gothic" panose="020B0502020202020204"/>
                        </a:defRPr>
                      </a:lvl7pPr>
                      <a:lvl8pPr marL="2400300" algn="l" defTabSz="685800" rtl="0" eaLnBrk="1" latinLnBrk="0" hangingPunct="1">
                        <a:defRPr sz="1350" b="1" kern="1200">
                          <a:solidFill>
                            <a:schemeClr val="lt1"/>
                          </a:solidFill>
                          <a:latin typeface="Century Gothic" panose="020B0502020202020204"/>
                        </a:defRPr>
                      </a:lvl8pPr>
                      <a:lvl9pPr marL="2743200" algn="l" defTabSz="685800" rtl="0" eaLnBrk="1" latinLnBrk="0" hangingPunct="1">
                        <a:defRPr sz="1350" b="1" kern="1200">
                          <a:solidFill>
                            <a:schemeClr val="lt1"/>
                          </a:solidFill>
                          <a:latin typeface="Century Gothic" panose="020B0502020202020204"/>
                        </a:defRPr>
                      </a:lvl9pPr>
                    </a:lstStyle>
                    <a:p>
                      <a:r>
                        <a:rPr lang="en-US" sz="1400" dirty="0" smtClean="0">
                          <a:solidFill>
                            <a:schemeClr val="tx1"/>
                          </a:solidFill>
                          <a:latin typeface="+mn-lt"/>
                        </a:rPr>
                        <a:t>Means of verification</a:t>
                      </a:r>
                      <a:endParaRPr lang="en-US" sz="1400" dirty="0">
                        <a:solidFill>
                          <a:schemeClr val="tx1"/>
                        </a:solidFill>
                        <a:latin typeface="+mn-lt"/>
                      </a:endParaRPr>
                    </a:p>
                  </a:txBody>
                  <a:tcPr>
                    <a:lnL w="12700" cap="flat" cmpd="sng" algn="ctr">
                      <a:no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rgbClr val="0091C4">
                        <a:alpha val="14000"/>
                      </a:srgbClr>
                    </a:solidFill>
                  </a:tcPr>
                </a:tc>
              </a:tr>
              <a:tr h="4213073">
                <a:tc>
                  <a:txBody>
                    <a:bodyPr/>
                    <a:lstStyle>
                      <a:lvl1pPr marL="0" algn="l" defTabSz="685800" rtl="0" eaLnBrk="1" latinLnBrk="0" hangingPunct="1">
                        <a:defRPr sz="1350" kern="1200">
                          <a:solidFill>
                            <a:schemeClr val="dk1"/>
                          </a:solidFill>
                          <a:latin typeface="Century Gothic" panose="020B0502020202020204"/>
                        </a:defRPr>
                      </a:lvl1pPr>
                      <a:lvl2pPr marL="342900" algn="l" defTabSz="685800" rtl="0" eaLnBrk="1" latinLnBrk="0" hangingPunct="1">
                        <a:defRPr sz="1350" kern="1200">
                          <a:solidFill>
                            <a:schemeClr val="dk1"/>
                          </a:solidFill>
                          <a:latin typeface="Century Gothic" panose="020B0502020202020204"/>
                        </a:defRPr>
                      </a:lvl2pPr>
                      <a:lvl3pPr marL="685800" algn="l" defTabSz="685800" rtl="0" eaLnBrk="1" latinLnBrk="0" hangingPunct="1">
                        <a:defRPr sz="1350" kern="1200">
                          <a:solidFill>
                            <a:schemeClr val="dk1"/>
                          </a:solidFill>
                          <a:latin typeface="Century Gothic" panose="020B0502020202020204"/>
                        </a:defRPr>
                      </a:lvl3pPr>
                      <a:lvl4pPr marL="1028700" algn="l" defTabSz="685800" rtl="0" eaLnBrk="1" latinLnBrk="0" hangingPunct="1">
                        <a:defRPr sz="1350" kern="1200">
                          <a:solidFill>
                            <a:schemeClr val="dk1"/>
                          </a:solidFill>
                          <a:latin typeface="Century Gothic" panose="020B0502020202020204"/>
                        </a:defRPr>
                      </a:lvl4pPr>
                      <a:lvl5pPr marL="1371600" algn="l" defTabSz="685800" rtl="0" eaLnBrk="1" latinLnBrk="0" hangingPunct="1">
                        <a:defRPr sz="1350" kern="1200">
                          <a:solidFill>
                            <a:schemeClr val="dk1"/>
                          </a:solidFill>
                          <a:latin typeface="Century Gothic" panose="020B0502020202020204"/>
                        </a:defRPr>
                      </a:lvl5pPr>
                      <a:lvl6pPr marL="1714500" algn="l" defTabSz="685800" rtl="0" eaLnBrk="1" latinLnBrk="0" hangingPunct="1">
                        <a:defRPr sz="1350" kern="1200">
                          <a:solidFill>
                            <a:schemeClr val="dk1"/>
                          </a:solidFill>
                          <a:latin typeface="Century Gothic" panose="020B0502020202020204"/>
                        </a:defRPr>
                      </a:lvl6pPr>
                      <a:lvl7pPr marL="2057400" algn="l" defTabSz="685800" rtl="0" eaLnBrk="1" latinLnBrk="0" hangingPunct="1">
                        <a:defRPr sz="1350" kern="1200">
                          <a:solidFill>
                            <a:schemeClr val="dk1"/>
                          </a:solidFill>
                          <a:latin typeface="Century Gothic" panose="020B0502020202020204"/>
                        </a:defRPr>
                      </a:lvl7pPr>
                      <a:lvl8pPr marL="2400300" algn="l" defTabSz="685800" rtl="0" eaLnBrk="1" latinLnBrk="0" hangingPunct="1">
                        <a:defRPr sz="1350" kern="1200">
                          <a:solidFill>
                            <a:schemeClr val="dk1"/>
                          </a:solidFill>
                          <a:latin typeface="Century Gothic" panose="020B0502020202020204"/>
                        </a:defRPr>
                      </a:lvl8pPr>
                      <a:lvl9pPr marL="2743200" algn="l" defTabSz="685800" rtl="0" eaLnBrk="1" latinLnBrk="0" hangingPunct="1">
                        <a:defRPr sz="1350" kern="1200">
                          <a:solidFill>
                            <a:schemeClr val="dk1"/>
                          </a:solidFill>
                          <a:latin typeface="Century Gothic" panose="020B0502020202020204"/>
                        </a:defRPr>
                      </a:lvl9pPr>
                    </a:lstStyle>
                    <a:p>
                      <a:r>
                        <a:rPr lang="en-GB" sz="1490" b="1" i="1" kern="1200" dirty="0" smtClean="0">
                          <a:solidFill>
                            <a:schemeClr val="tx1"/>
                          </a:solidFill>
                          <a:effectLst/>
                          <a:latin typeface="+mn-lt"/>
                          <a:ea typeface="+mn-ea"/>
                          <a:cs typeface="+mn-cs"/>
                        </a:rPr>
                        <a:t>Activity 8.1:</a:t>
                      </a:r>
                      <a:r>
                        <a:rPr lang="en-GB" sz="1490" kern="1200" dirty="0" smtClean="0">
                          <a:solidFill>
                            <a:schemeClr val="tx1"/>
                          </a:solidFill>
                          <a:effectLst/>
                          <a:latin typeface="+mn-lt"/>
                          <a:ea typeface="+mn-ea"/>
                          <a:cs typeface="+mn-cs"/>
                        </a:rPr>
                        <a:t> Establish legal basis for the single-point-registration cooperating mechanism in issuing Business Registration Certificate and Investment Registration Certificate to FIEs.</a:t>
                      </a:r>
                      <a:endParaRPr lang="en-US" sz="1490" kern="1200" dirty="0" smtClean="0">
                        <a:solidFill>
                          <a:schemeClr val="tx1"/>
                        </a:solidFill>
                        <a:effectLst/>
                        <a:latin typeface="+mn-lt"/>
                        <a:ea typeface="+mn-ea"/>
                        <a:cs typeface="+mn-cs"/>
                      </a:endParaRPr>
                    </a:p>
                    <a:p>
                      <a:r>
                        <a:rPr lang="en-GB" sz="1490" b="1" i="1" kern="1200" dirty="0" smtClean="0">
                          <a:solidFill>
                            <a:schemeClr val="tx1"/>
                          </a:solidFill>
                          <a:effectLst/>
                          <a:latin typeface="+mn-lt"/>
                          <a:ea typeface="+mn-ea"/>
                          <a:cs typeface="+mn-cs"/>
                        </a:rPr>
                        <a:t>Activity 8.2:</a:t>
                      </a:r>
                      <a:r>
                        <a:rPr lang="en-GB" sz="1490" kern="1200" dirty="0" smtClean="0">
                          <a:solidFill>
                            <a:schemeClr val="tx1"/>
                          </a:solidFill>
                          <a:effectLst/>
                          <a:latin typeface="+mn-lt"/>
                          <a:ea typeface="+mn-ea"/>
                          <a:cs typeface="+mn-cs"/>
                        </a:rPr>
                        <a:t> Conduct consultative field trips to large provinces to assess the practical situation and a study tour abroad to learn about model of cooperation of similar nature.</a:t>
                      </a:r>
                      <a:r>
                        <a:rPr lang="en-GB" sz="1490" b="1" i="1" kern="1200" dirty="0" smtClean="0">
                          <a:solidFill>
                            <a:schemeClr val="tx1"/>
                          </a:solidFill>
                          <a:effectLst/>
                          <a:latin typeface="+mn-lt"/>
                          <a:ea typeface="+mn-ea"/>
                          <a:cs typeface="+mn-cs"/>
                        </a:rPr>
                        <a:t> </a:t>
                      </a:r>
                      <a:endParaRPr lang="en-US" sz="1490" kern="1200" dirty="0" smtClean="0">
                        <a:solidFill>
                          <a:schemeClr val="tx1"/>
                        </a:solidFill>
                        <a:effectLst/>
                        <a:latin typeface="+mn-lt"/>
                        <a:ea typeface="+mn-ea"/>
                        <a:cs typeface="+mn-cs"/>
                      </a:endParaRPr>
                    </a:p>
                    <a:p>
                      <a:r>
                        <a:rPr lang="en-GB" sz="1490" b="1" i="1" kern="1200" dirty="0" smtClean="0">
                          <a:solidFill>
                            <a:schemeClr val="tx1"/>
                          </a:solidFill>
                          <a:effectLst/>
                          <a:latin typeface="+mn-lt"/>
                          <a:ea typeface="+mn-ea"/>
                          <a:cs typeface="+mn-cs"/>
                        </a:rPr>
                        <a:t>Activity 8.3:</a:t>
                      </a:r>
                      <a:r>
                        <a:rPr lang="en-GB" sz="1490" kern="1200" dirty="0" smtClean="0">
                          <a:solidFill>
                            <a:schemeClr val="tx1"/>
                          </a:solidFill>
                          <a:effectLst/>
                          <a:latin typeface="+mn-lt"/>
                          <a:ea typeface="+mn-ea"/>
                          <a:cs typeface="+mn-cs"/>
                        </a:rPr>
                        <a:t> Organise training courses and capacity building courses for staff of BROs, IRDs and MBIEs on the guiding circular, the upgraded NBRS and service-oriented skills</a:t>
                      </a:r>
                      <a:endParaRPr lang="en-US" sz="1490" kern="1200" dirty="0" smtClean="0">
                        <a:solidFill>
                          <a:schemeClr val="tx1"/>
                        </a:solidFill>
                        <a:effectLst/>
                        <a:latin typeface="+mn-lt"/>
                        <a:ea typeface="+mn-ea"/>
                        <a:cs typeface="+mn-cs"/>
                      </a:endParaRPr>
                    </a:p>
                    <a:p>
                      <a:r>
                        <a:rPr lang="en-GB" sz="1490" b="1" i="1" kern="1200" dirty="0" smtClean="0">
                          <a:solidFill>
                            <a:schemeClr val="tx1"/>
                          </a:solidFill>
                          <a:effectLst/>
                          <a:latin typeface="+mn-lt"/>
                          <a:ea typeface="+mn-ea"/>
                          <a:cs typeface="+mn-cs"/>
                        </a:rPr>
                        <a:t>Activity 8.4:</a:t>
                      </a:r>
                      <a:r>
                        <a:rPr lang="en-GB" sz="1490" kern="1200" dirty="0" smtClean="0">
                          <a:solidFill>
                            <a:schemeClr val="tx1"/>
                          </a:solidFill>
                          <a:effectLst/>
                          <a:latin typeface="+mn-lt"/>
                          <a:ea typeface="+mn-ea"/>
                          <a:cs typeface="+mn-cs"/>
                        </a:rPr>
                        <a:t> Organise seminars to introduce the guiding circular to the foreign business community.</a:t>
                      </a:r>
                      <a:endParaRPr lang="en-US" sz="1490" kern="1200" dirty="0" smtClean="0">
                        <a:solidFill>
                          <a:schemeClr val="tx1"/>
                        </a:solidFill>
                        <a:effectLst/>
                        <a:latin typeface="+mn-lt"/>
                        <a:ea typeface="+mn-ea"/>
                        <a:cs typeface="+mn-cs"/>
                      </a:endParaRPr>
                    </a:p>
                    <a:p>
                      <a:r>
                        <a:rPr lang="en-GB" sz="1490" b="1" i="1" kern="1200" dirty="0" smtClean="0">
                          <a:solidFill>
                            <a:schemeClr val="tx1"/>
                          </a:solidFill>
                          <a:effectLst/>
                          <a:latin typeface="+mn-lt"/>
                          <a:ea typeface="+mn-ea"/>
                          <a:cs typeface="+mn-cs"/>
                        </a:rPr>
                        <a:t>Activity 8.5:</a:t>
                      </a:r>
                      <a:r>
                        <a:rPr lang="en-GB" sz="1490" kern="1200" dirty="0" smtClean="0">
                          <a:solidFill>
                            <a:schemeClr val="tx1"/>
                          </a:solidFill>
                          <a:effectLst/>
                          <a:latin typeface="+mn-lt"/>
                          <a:ea typeface="+mn-ea"/>
                          <a:cs typeface="+mn-cs"/>
                        </a:rPr>
                        <a:t> Support an awareness raising campaign to introduce the guiding circular and benefits of the single-point-registration cooperating mechanism to the foreign and domestic business communities.</a:t>
                      </a:r>
                      <a:endParaRPr lang="en-US" sz="1490" kern="1200" dirty="0" smtClean="0">
                        <a:solidFill>
                          <a:schemeClr val="tx1"/>
                        </a:solidFill>
                        <a:effectLst/>
                        <a:latin typeface="+mn-lt"/>
                        <a:ea typeface="+mn-ea"/>
                        <a:cs typeface="+mn-cs"/>
                      </a:endParaRPr>
                    </a:p>
                    <a:p>
                      <a:r>
                        <a:rPr lang="en-GB" sz="1490" b="1" i="1" kern="1200" dirty="0" smtClean="0">
                          <a:solidFill>
                            <a:schemeClr val="tx1"/>
                          </a:solidFill>
                          <a:effectLst/>
                          <a:latin typeface="+mn-lt"/>
                          <a:ea typeface="+mn-ea"/>
                          <a:cs typeface="+mn-cs"/>
                        </a:rPr>
                        <a:t>Activity 8.6: </a:t>
                      </a:r>
                      <a:r>
                        <a:rPr lang="en-GB" sz="1490" kern="1200" dirty="0" smtClean="0">
                          <a:solidFill>
                            <a:schemeClr val="tx1"/>
                          </a:solidFill>
                          <a:effectLst/>
                          <a:latin typeface="+mn-lt"/>
                          <a:ea typeface="+mn-ea"/>
                          <a:cs typeface="+mn-cs"/>
                        </a:rPr>
                        <a:t>Upgrade the NBRS to accommodate the requirements on the single-point-registration cooperating mechanism between Business Registration Agency and Investment Registration Agency.</a:t>
                      </a:r>
                      <a:endParaRPr lang="en-US" sz="1490" dirty="0">
                        <a:solidFill>
                          <a:schemeClr val="tx1"/>
                        </a:solidFill>
                        <a:latin typeface="+mn-lt"/>
                      </a:endParaRPr>
                    </a:p>
                  </a:txBody>
                  <a:tcPr>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accent1">
                        <a:lumMod val="50000"/>
                        <a:alpha val="0"/>
                      </a:schemeClr>
                    </a:solidFill>
                  </a:tcPr>
                </a:tc>
                <a:tc>
                  <a:txBody>
                    <a:bodyPr/>
                    <a:lstStyle>
                      <a:lvl1pPr marL="0" algn="l" defTabSz="685800" rtl="0" eaLnBrk="1" latinLnBrk="0" hangingPunct="1">
                        <a:defRPr sz="1350" kern="1200">
                          <a:solidFill>
                            <a:schemeClr val="dk1"/>
                          </a:solidFill>
                          <a:latin typeface="Century Gothic" panose="020B0502020202020204"/>
                        </a:defRPr>
                      </a:lvl1pPr>
                      <a:lvl2pPr marL="342900" algn="l" defTabSz="685800" rtl="0" eaLnBrk="1" latinLnBrk="0" hangingPunct="1">
                        <a:defRPr sz="1350" kern="1200">
                          <a:solidFill>
                            <a:schemeClr val="dk1"/>
                          </a:solidFill>
                          <a:latin typeface="Century Gothic" panose="020B0502020202020204"/>
                        </a:defRPr>
                      </a:lvl2pPr>
                      <a:lvl3pPr marL="685800" algn="l" defTabSz="685800" rtl="0" eaLnBrk="1" latinLnBrk="0" hangingPunct="1">
                        <a:defRPr sz="1350" kern="1200">
                          <a:solidFill>
                            <a:schemeClr val="dk1"/>
                          </a:solidFill>
                          <a:latin typeface="Century Gothic" panose="020B0502020202020204"/>
                        </a:defRPr>
                      </a:lvl3pPr>
                      <a:lvl4pPr marL="1028700" algn="l" defTabSz="685800" rtl="0" eaLnBrk="1" latinLnBrk="0" hangingPunct="1">
                        <a:defRPr sz="1350" kern="1200">
                          <a:solidFill>
                            <a:schemeClr val="dk1"/>
                          </a:solidFill>
                          <a:latin typeface="Century Gothic" panose="020B0502020202020204"/>
                        </a:defRPr>
                      </a:lvl4pPr>
                      <a:lvl5pPr marL="1371600" algn="l" defTabSz="685800" rtl="0" eaLnBrk="1" latinLnBrk="0" hangingPunct="1">
                        <a:defRPr sz="1350" kern="1200">
                          <a:solidFill>
                            <a:schemeClr val="dk1"/>
                          </a:solidFill>
                          <a:latin typeface="Century Gothic" panose="020B0502020202020204"/>
                        </a:defRPr>
                      </a:lvl5pPr>
                      <a:lvl6pPr marL="1714500" algn="l" defTabSz="685800" rtl="0" eaLnBrk="1" latinLnBrk="0" hangingPunct="1">
                        <a:defRPr sz="1350" kern="1200">
                          <a:solidFill>
                            <a:schemeClr val="dk1"/>
                          </a:solidFill>
                          <a:latin typeface="Century Gothic" panose="020B0502020202020204"/>
                        </a:defRPr>
                      </a:lvl6pPr>
                      <a:lvl7pPr marL="2057400" algn="l" defTabSz="685800" rtl="0" eaLnBrk="1" latinLnBrk="0" hangingPunct="1">
                        <a:defRPr sz="1350" kern="1200">
                          <a:solidFill>
                            <a:schemeClr val="dk1"/>
                          </a:solidFill>
                          <a:latin typeface="Century Gothic" panose="020B0502020202020204"/>
                        </a:defRPr>
                      </a:lvl7pPr>
                      <a:lvl8pPr marL="2400300" algn="l" defTabSz="685800" rtl="0" eaLnBrk="1" latinLnBrk="0" hangingPunct="1">
                        <a:defRPr sz="1350" kern="1200">
                          <a:solidFill>
                            <a:schemeClr val="dk1"/>
                          </a:solidFill>
                          <a:latin typeface="Century Gothic" panose="020B0502020202020204"/>
                        </a:defRPr>
                      </a:lvl8pPr>
                      <a:lvl9pPr marL="2743200" algn="l" defTabSz="685800" rtl="0" eaLnBrk="1" latinLnBrk="0" hangingPunct="1">
                        <a:defRPr sz="1350" kern="1200">
                          <a:solidFill>
                            <a:schemeClr val="dk1"/>
                          </a:solidFill>
                          <a:latin typeface="Century Gothic" panose="020B0502020202020204"/>
                        </a:defRPr>
                      </a:lvl9pPr>
                    </a:lstStyle>
                    <a:p>
                      <a:pPr marL="0" algn="l" defTabSz="457200" rtl="0" eaLnBrk="1" latinLnBrk="0" hangingPunct="1"/>
                      <a:r>
                        <a:rPr lang="en-GB" sz="1490" kern="1200" dirty="0" smtClean="0">
                          <a:solidFill>
                            <a:schemeClr val="tx1"/>
                          </a:solidFill>
                          <a:latin typeface="+mn-lt"/>
                          <a:ea typeface="+mn-ea"/>
                          <a:cs typeface="+mn-cs"/>
                        </a:rPr>
                        <a:t>Circular guiding single-point-registration mechanism promulgated</a:t>
                      </a:r>
                      <a:endParaRPr lang="en-US" sz="1490" kern="1200" dirty="0" smtClean="0">
                        <a:solidFill>
                          <a:schemeClr val="tx1"/>
                        </a:solidFill>
                        <a:latin typeface="+mn-lt"/>
                        <a:ea typeface="+mn-ea"/>
                        <a:cs typeface="+mn-cs"/>
                      </a:endParaRPr>
                    </a:p>
                    <a:p>
                      <a:pPr marL="0" algn="l" defTabSz="457200" rtl="0" eaLnBrk="1" latinLnBrk="0" hangingPunct="1"/>
                      <a:r>
                        <a:rPr lang="en-GB" sz="1490" kern="1200" dirty="0" smtClean="0">
                          <a:solidFill>
                            <a:schemeClr val="tx1"/>
                          </a:solidFill>
                          <a:latin typeface="+mn-lt"/>
                          <a:ea typeface="+mn-ea"/>
                          <a:cs typeface="+mn-cs"/>
                        </a:rPr>
                        <a:t>Field trips and study tour conducted</a:t>
                      </a:r>
                      <a:endParaRPr lang="en-US" sz="1490" kern="1200" dirty="0" smtClean="0">
                        <a:solidFill>
                          <a:schemeClr val="tx1"/>
                        </a:solidFill>
                        <a:latin typeface="+mn-lt"/>
                        <a:ea typeface="+mn-ea"/>
                        <a:cs typeface="+mn-cs"/>
                      </a:endParaRPr>
                    </a:p>
                    <a:p>
                      <a:pPr marL="0" algn="l" defTabSz="457200" rtl="0" eaLnBrk="1" latinLnBrk="0" hangingPunct="1"/>
                      <a:r>
                        <a:rPr lang="en-GB" sz="1490" kern="1200" dirty="0" smtClean="0">
                          <a:solidFill>
                            <a:schemeClr val="tx1"/>
                          </a:solidFill>
                          <a:latin typeface="+mn-lt"/>
                          <a:ea typeface="+mn-ea"/>
                          <a:cs typeface="+mn-cs"/>
                        </a:rPr>
                        <a:t>Proportion of trainees evaluating training as satisfactory and useful in their work</a:t>
                      </a:r>
                      <a:endParaRPr lang="en-US" sz="1490" kern="1200" dirty="0" smtClean="0">
                        <a:solidFill>
                          <a:schemeClr val="tx1"/>
                        </a:solidFill>
                        <a:latin typeface="+mn-lt"/>
                        <a:ea typeface="+mn-ea"/>
                        <a:cs typeface="+mn-cs"/>
                      </a:endParaRPr>
                    </a:p>
                    <a:p>
                      <a:pPr marL="0" algn="l" defTabSz="457200" rtl="0" eaLnBrk="1" latinLnBrk="0" hangingPunct="1"/>
                      <a:r>
                        <a:rPr lang="en-GB" sz="1490" kern="1200" dirty="0" smtClean="0">
                          <a:solidFill>
                            <a:schemeClr val="tx1"/>
                          </a:solidFill>
                          <a:latin typeface="+mn-lt"/>
                          <a:ea typeface="+mn-ea"/>
                          <a:cs typeface="+mn-cs"/>
                        </a:rPr>
                        <a:t>Representatives of FIEs, Foreign Business Associations and Chambers participate in the seminars</a:t>
                      </a:r>
                      <a:endParaRPr lang="en-US" sz="1490" kern="1200" dirty="0" smtClean="0">
                        <a:solidFill>
                          <a:schemeClr val="tx1"/>
                        </a:solidFill>
                        <a:latin typeface="+mn-lt"/>
                        <a:ea typeface="+mn-ea"/>
                        <a:cs typeface="+mn-cs"/>
                      </a:endParaRPr>
                    </a:p>
                    <a:p>
                      <a:pPr marL="0" algn="l" defTabSz="457200" rtl="0" eaLnBrk="1" latinLnBrk="0" hangingPunct="1"/>
                      <a:r>
                        <a:rPr lang="en-GB" sz="1490" kern="1200" dirty="0" smtClean="0">
                          <a:solidFill>
                            <a:schemeClr val="tx1"/>
                          </a:solidFill>
                          <a:latin typeface="+mn-lt"/>
                          <a:ea typeface="+mn-ea"/>
                          <a:cs typeface="+mn-cs"/>
                        </a:rPr>
                        <a:t>Awareness raising campaigns conducted </a:t>
                      </a:r>
                      <a:endParaRPr lang="en-US" sz="1490" kern="1200" dirty="0" smtClean="0">
                        <a:solidFill>
                          <a:schemeClr val="tx1"/>
                        </a:solidFill>
                        <a:latin typeface="+mn-lt"/>
                        <a:ea typeface="+mn-ea"/>
                        <a:cs typeface="+mn-cs"/>
                      </a:endParaRPr>
                    </a:p>
                    <a:p>
                      <a:pPr marL="0" algn="l" defTabSz="457200" rtl="0" eaLnBrk="1" latinLnBrk="0" hangingPunct="1"/>
                      <a:r>
                        <a:rPr lang="en-GB" sz="1490" kern="1200" dirty="0" smtClean="0">
                          <a:solidFill>
                            <a:schemeClr val="tx1"/>
                          </a:solidFill>
                          <a:latin typeface="+mn-lt"/>
                          <a:ea typeface="+mn-ea"/>
                          <a:cs typeface="+mn-cs"/>
                        </a:rPr>
                        <a:t>Upgraded NBRS is operational </a:t>
                      </a:r>
                      <a:endParaRPr lang="en-US" sz="149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accent1">
                        <a:lumMod val="50000"/>
                        <a:alpha val="0"/>
                      </a:schemeClr>
                    </a:solidFill>
                  </a:tcPr>
                </a:tc>
                <a:tc>
                  <a:txBody>
                    <a:bodyPr/>
                    <a:lstStyle>
                      <a:lvl1pPr marL="0" algn="l" defTabSz="685800" rtl="0" eaLnBrk="1" latinLnBrk="0" hangingPunct="1">
                        <a:defRPr sz="1350" kern="1200">
                          <a:solidFill>
                            <a:schemeClr val="dk1"/>
                          </a:solidFill>
                          <a:latin typeface="Century Gothic" panose="020B0502020202020204"/>
                        </a:defRPr>
                      </a:lvl1pPr>
                      <a:lvl2pPr marL="342900" algn="l" defTabSz="685800" rtl="0" eaLnBrk="1" latinLnBrk="0" hangingPunct="1">
                        <a:defRPr sz="1350" kern="1200">
                          <a:solidFill>
                            <a:schemeClr val="dk1"/>
                          </a:solidFill>
                          <a:latin typeface="Century Gothic" panose="020B0502020202020204"/>
                        </a:defRPr>
                      </a:lvl2pPr>
                      <a:lvl3pPr marL="685800" algn="l" defTabSz="685800" rtl="0" eaLnBrk="1" latinLnBrk="0" hangingPunct="1">
                        <a:defRPr sz="1350" kern="1200">
                          <a:solidFill>
                            <a:schemeClr val="dk1"/>
                          </a:solidFill>
                          <a:latin typeface="Century Gothic" panose="020B0502020202020204"/>
                        </a:defRPr>
                      </a:lvl3pPr>
                      <a:lvl4pPr marL="1028700" algn="l" defTabSz="685800" rtl="0" eaLnBrk="1" latinLnBrk="0" hangingPunct="1">
                        <a:defRPr sz="1350" kern="1200">
                          <a:solidFill>
                            <a:schemeClr val="dk1"/>
                          </a:solidFill>
                          <a:latin typeface="Century Gothic" panose="020B0502020202020204"/>
                        </a:defRPr>
                      </a:lvl4pPr>
                      <a:lvl5pPr marL="1371600" algn="l" defTabSz="685800" rtl="0" eaLnBrk="1" latinLnBrk="0" hangingPunct="1">
                        <a:defRPr sz="1350" kern="1200">
                          <a:solidFill>
                            <a:schemeClr val="dk1"/>
                          </a:solidFill>
                          <a:latin typeface="Century Gothic" panose="020B0502020202020204"/>
                        </a:defRPr>
                      </a:lvl5pPr>
                      <a:lvl6pPr marL="1714500" algn="l" defTabSz="685800" rtl="0" eaLnBrk="1" latinLnBrk="0" hangingPunct="1">
                        <a:defRPr sz="1350" kern="1200">
                          <a:solidFill>
                            <a:schemeClr val="dk1"/>
                          </a:solidFill>
                          <a:latin typeface="Century Gothic" panose="020B0502020202020204"/>
                        </a:defRPr>
                      </a:lvl6pPr>
                      <a:lvl7pPr marL="2057400" algn="l" defTabSz="685800" rtl="0" eaLnBrk="1" latinLnBrk="0" hangingPunct="1">
                        <a:defRPr sz="1350" kern="1200">
                          <a:solidFill>
                            <a:schemeClr val="dk1"/>
                          </a:solidFill>
                          <a:latin typeface="Century Gothic" panose="020B0502020202020204"/>
                        </a:defRPr>
                      </a:lvl7pPr>
                      <a:lvl8pPr marL="2400300" algn="l" defTabSz="685800" rtl="0" eaLnBrk="1" latinLnBrk="0" hangingPunct="1">
                        <a:defRPr sz="1350" kern="1200">
                          <a:solidFill>
                            <a:schemeClr val="dk1"/>
                          </a:solidFill>
                          <a:latin typeface="Century Gothic" panose="020B0502020202020204"/>
                        </a:defRPr>
                      </a:lvl8pPr>
                      <a:lvl9pPr marL="2743200" algn="l" defTabSz="685800" rtl="0" eaLnBrk="1" latinLnBrk="0" hangingPunct="1">
                        <a:defRPr sz="1350" kern="1200">
                          <a:solidFill>
                            <a:schemeClr val="dk1"/>
                          </a:solidFill>
                          <a:latin typeface="Century Gothic" panose="020B0502020202020204"/>
                        </a:defRPr>
                      </a:lvl9pPr>
                    </a:lstStyle>
                    <a:p>
                      <a:r>
                        <a:rPr lang="en-US" sz="1490" dirty="0" smtClean="0">
                          <a:solidFill>
                            <a:schemeClr val="tx1"/>
                          </a:solidFill>
                          <a:latin typeface="+mn-lt"/>
                        </a:rPr>
                        <a:t>Project files; implementation report, assessment of survey quality by final evaluation</a:t>
                      </a:r>
                      <a:endParaRPr lang="en-US" sz="1490" dirty="0">
                        <a:solidFill>
                          <a:schemeClr val="tx1"/>
                        </a:solidFill>
                        <a:latin typeface="+mn-lt"/>
                      </a:endParaRPr>
                    </a:p>
                  </a:txBody>
                  <a:tcPr>
                    <a:lnL w="12700" cap="flat" cmpd="sng" algn="ctr">
                      <a:no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accent1">
                        <a:lumMod val="50000"/>
                        <a:alpha val="0"/>
                      </a:schemeClr>
                    </a:solidFill>
                  </a:tcPr>
                </a:tc>
              </a:tr>
            </a:tbl>
          </a:graphicData>
        </a:graphic>
      </p:graphicFrame>
    </p:spTree>
    <p:extLst>
      <p:ext uri="{BB962C8B-B14F-4D97-AF65-F5344CB8AC3E}">
        <p14:creationId xmlns:p14="http://schemas.microsoft.com/office/powerpoint/2010/main" val="870840141"/>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 y="764704"/>
            <a:ext cx="9151196" cy="6093296"/>
            <a:chOff x="-2" y="764704"/>
            <a:chExt cx="9151196" cy="6093296"/>
          </a:xfrm>
        </p:grpSpPr>
        <p:grpSp>
          <p:nvGrpSpPr>
            <p:cNvPr id="4" name="Group 3"/>
            <p:cNvGrpSpPr/>
            <p:nvPr/>
          </p:nvGrpSpPr>
          <p:grpSpPr>
            <a:xfrm>
              <a:off x="0" y="764704"/>
              <a:ext cx="9151194" cy="6093296"/>
              <a:chOff x="0" y="764704"/>
              <a:chExt cx="9151194" cy="6093296"/>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1" y="764704"/>
                <a:ext cx="9139629" cy="14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4164" t="30217" r="-75" b="4706"/>
              <a:stretch/>
            </p:blipFill>
            <p:spPr bwMode="auto">
              <a:xfrm>
                <a:off x="4372" y="894606"/>
                <a:ext cx="9146822" cy="5963394"/>
              </a:xfrm>
              <a:prstGeom prst="rect">
                <a:avLst/>
              </a:prstGeom>
              <a:solidFill>
                <a:schemeClr val="bg1"/>
              </a:solidFill>
              <a:ln>
                <a:noFill/>
              </a:ln>
              <a:effectLst/>
            </p:spPr>
          </p:pic>
          <p:sp>
            <p:nvSpPr>
              <p:cNvPr id="8" name="Title 1"/>
              <p:cNvSpPr txBox="1">
                <a:spLocks/>
              </p:cNvSpPr>
              <p:nvPr/>
            </p:nvSpPr>
            <p:spPr>
              <a:xfrm>
                <a:off x="0" y="901663"/>
                <a:ext cx="9144000" cy="5949280"/>
              </a:xfrm>
              <a:prstGeom prst="rect">
                <a:avLst/>
              </a:prstGeom>
              <a:solidFill>
                <a:schemeClr val="bg1">
                  <a:alpha val="60000"/>
                </a:schemeClr>
              </a:solidFill>
            </p:spPr>
            <p:txBody>
              <a:bodyPr vert="horz" lIns="457200" tIns="45720" rIns="274320" bIns="45720" rtlCol="0" anchor="ctr">
                <a:normAutofit/>
              </a:bodyPr>
              <a:lstStyle>
                <a:lvl1pPr algn="l" defTabSz="685800" rtl="0" eaLnBrk="1" latinLnBrk="0" hangingPunct="1">
                  <a:lnSpc>
                    <a:spcPct val="90000"/>
                  </a:lnSpc>
                  <a:spcBef>
                    <a:spcPct val="0"/>
                  </a:spcBef>
                  <a:buNone/>
                  <a:defRPr sz="3300" kern="1200">
                    <a:solidFill>
                      <a:srgbClr val="0091C4"/>
                    </a:solidFill>
                    <a:latin typeface="+mn-lt"/>
                    <a:ea typeface="+mj-ea"/>
                    <a:cs typeface="Arial" panose="020B0604020202020204" pitchFamily="34" charset="0"/>
                  </a:defRPr>
                </a:lvl1pPr>
              </a:lstStyle>
              <a:p>
                <a:pPr fontAlgn="auto">
                  <a:spcAft>
                    <a:spcPts val="0"/>
                  </a:spcAft>
                </a:pPr>
                <a:endParaRPr lang="en-US" dirty="0" smtClean="0"/>
              </a:p>
              <a:p>
                <a:pPr fontAlgn="auto">
                  <a:spcAft>
                    <a:spcPts val="0"/>
                  </a:spcAft>
                </a:pPr>
                <a:endParaRPr lang="en-US" dirty="0"/>
              </a:p>
              <a:p>
                <a:pPr fontAlgn="auto">
                  <a:spcAft>
                    <a:spcPts val="0"/>
                  </a:spcAft>
                </a:pPr>
                <a:endParaRPr lang="en-US" dirty="0" smtClean="0"/>
              </a:p>
              <a:p>
                <a:pPr fontAlgn="auto">
                  <a:spcAft>
                    <a:spcPts val="0"/>
                  </a:spcAft>
                </a:pPr>
                <a:endParaRPr lang="en-US" dirty="0" smtClean="0"/>
              </a:p>
              <a:p>
                <a:pPr fontAlgn="auto">
                  <a:spcAft>
                    <a:spcPts val="0"/>
                  </a:spcAft>
                </a:pPr>
                <a:endParaRPr lang="en-US" sz="4800" dirty="0" smtClean="0"/>
              </a:p>
              <a:p>
                <a:pPr fontAlgn="auto">
                  <a:spcAft>
                    <a:spcPts val="0"/>
                  </a:spcAft>
                </a:pPr>
                <a:endParaRPr lang="en-US" sz="4800" dirty="0"/>
              </a:p>
              <a:p>
                <a:pPr fontAlgn="auto">
                  <a:spcAft>
                    <a:spcPts val="0"/>
                  </a:spcAft>
                </a:pPr>
                <a:endParaRPr lang="en-US" sz="4800" dirty="0" smtClean="0"/>
              </a:p>
              <a:p>
                <a:pPr fontAlgn="auto">
                  <a:spcAft>
                    <a:spcPts val="0"/>
                  </a:spcAft>
                </a:pPr>
                <a:r>
                  <a:rPr lang="en-US" sz="4800" dirty="0" smtClean="0"/>
                  <a:t>THANK YOU</a:t>
                </a:r>
              </a:p>
              <a:p>
                <a:pPr fontAlgn="auto">
                  <a:spcAft>
                    <a:spcPts val="0"/>
                  </a:spcAft>
                </a:pPr>
                <a:endParaRPr lang="en-US" sz="2800" dirty="0" smtClean="0"/>
              </a:p>
              <a:p>
                <a:pPr fontAlgn="auto">
                  <a:spcAft>
                    <a:spcPts val="0"/>
                  </a:spcAft>
                </a:pPr>
                <a:endParaRPr lang="en-US" sz="2800" dirty="0" smtClean="0"/>
              </a:p>
              <a:p>
                <a:pPr algn="r" fontAlgn="auto">
                  <a:spcAft>
                    <a:spcPts val="0"/>
                  </a:spcAft>
                </a:pPr>
                <a:endParaRPr lang="en-US" sz="1100" dirty="0" smtClean="0"/>
              </a:p>
              <a:p>
                <a:pPr algn="r" fontAlgn="auto">
                  <a:spcAft>
                    <a:spcPts val="0"/>
                  </a:spcAft>
                </a:pPr>
                <a:r>
                  <a:rPr lang="en-US" sz="1100" dirty="0" smtClean="0"/>
                  <a:t>UNITED NATIONS INDUSTRIAL DEVELOPMENT ORGANIZATION</a:t>
                </a:r>
              </a:p>
            </p:txBody>
          </p:sp>
        </p:grpSp>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 y="3004011"/>
              <a:ext cx="136995" cy="3853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900428198"/>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4" y="764704"/>
            <a:ext cx="9144004" cy="6093296"/>
            <a:chOff x="-4" y="764704"/>
            <a:chExt cx="9144004" cy="6093296"/>
          </a:xfrm>
        </p:grpSpPr>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1744" b="42557"/>
            <a:stretch/>
          </p:blipFill>
          <p:spPr bwMode="auto">
            <a:xfrm>
              <a:off x="-2" y="887104"/>
              <a:ext cx="9144000" cy="5970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1" y="764704"/>
              <a:ext cx="9139629" cy="14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txBox="1">
              <a:spLocks/>
            </p:cNvSpPr>
            <p:nvPr/>
          </p:nvSpPr>
          <p:spPr>
            <a:xfrm>
              <a:off x="-4" y="908720"/>
              <a:ext cx="9144002" cy="5949280"/>
            </a:xfrm>
            <a:prstGeom prst="rect">
              <a:avLst/>
            </a:prstGeom>
            <a:solidFill>
              <a:schemeClr val="bg1">
                <a:alpha val="60000"/>
              </a:schemeClr>
            </a:solidFill>
          </p:spPr>
          <p:txBody>
            <a:bodyPr vert="horz" lIns="457200" tIns="45720" rIns="274320" bIns="45720" rtlCol="0" anchor="ctr">
              <a:normAutofit/>
            </a:bodyPr>
            <a:lstStyle>
              <a:lvl1pPr algn="l" defTabSz="685800" rtl="0" eaLnBrk="1" latinLnBrk="0" hangingPunct="1">
                <a:lnSpc>
                  <a:spcPct val="90000"/>
                </a:lnSpc>
                <a:spcBef>
                  <a:spcPct val="0"/>
                </a:spcBef>
                <a:buNone/>
                <a:defRPr sz="3300" kern="1200">
                  <a:solidFill>
                    <a:srgbClr val="0091C4"/>
                  </a:solidFill>
                  <a:latin typeface="+mn-lt"/>
                  <a:ea typeface="+mj-ea"/>
                  <a:cs typeface="Arial" panose="020B0604020202020204" pitchFamily="34" charset="0"/>
                </a:defRPr>
              </a:lvl1pPr>
            </a:lstStyle>
            <a:p>
              <a:pPr fontAlgn="auto">
                <a:spcAft>
                  <a:spcPts val="0"/>
                </a:spcAft>
              </a:pPr>
              <a:endParaRPr lang="en-US" dirty="0" smtClean="0"/>
            </a:p>
            <a:p>
              <a:pPr fontAlgn="auto">
                <a:spcAft>
                  <a:spcPts val="0"/>
                </a:spcAft>
              </a:pPr>
              <a:endParaRPr lang="en-US" dirty="0"/>
            </a:p>
            <a:p>
              <a:pPr fontAlgn="auto">
                <a:spcAft>
                  <a:spcPts val="0"/>
                </a:spcAft>
              </a:pPr>
              <a:endParaRPr lang="en-US" dirty="0" smtClean="0"/>
            </a:p>
            <a:p>
              <a:pPr fontAlgn="auto">
                <a:spcAft>
                  <a:spcPts val="0"/>
                </a:spcAft>
              </a:pPr>
              <a:endParaRPr lang="en-US" dirty="0" smtClean="0"/>
            </a:p>
            <a:p>
              <a:pPr fontAlgn="auto">
                <a:spcAft>
                  <a:spcPts val="0"/>
                </a:spcAft>
              </a:pPr>
              <a:endParaRPr lang="en-US" sz="2800" dirty="0" smtClean="0"/>
            </a:p>
            <a:p>
              <a:pPr fontAlgn="auto">
                <a:spcAft>
                  <a:spcPts val="0"/>
                </a:spcAft>
              </a:pPr>
              <a:endParaRPr lang="en-US" sz="2800" dirty="0"/>
            </a:p>
            <a:p>
              <a:pPr fontAlgn="auto">
                <a:spcAft>
                  <a:spcPts val="0"/>
                </a:spcAft>
              </a:pPr>
              <a:endParaRPr lang="en-US" sz="2800" dirty="0" smtClean="0"/>
            </a:p>
            <a:p>
              <a:pPr fontAlgn="auto">
                <a:spcAft>
                  <a:spcPts val="0"/>
                </a:spcAft>
              </a:pPr>
              <a:endParaRPr lang="en-US" sz="2800" dirty="0"/>
            </a:p>
            <a:p>
              <a:pPr fontAlgn="auto">
                <a:spcAft>
                  <a:spcPts val="0"/>
                </a:spcAft>
              </a:pPr>
              <a:endParaRPr lang="en-US" sz="1100" dirty="0" smtClean="0"/>
            </a:p>
          </p:txBody>
        </p:sp>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 y="3004011"/>
              <a:ext cx="136995" cy="3853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aphicFrame>
        <p:nvGraphicFramePr>
          <p:cNvPr id="7" name="Diagram 6"/>
          <p:cNvGraphicFramePr/>
          <p:nvPr>
            <p:extLst>
              <p:ext uri="{D42A27DB-BD31-4B8C-83A1-F6EECF244321}">
                <p14:modId xmlns:p14="http://schemas.microsoft.com/office/powerpoint/2010/main" val="153594055"/>
              </p:ext>
            </p:extLst>
          </p:nvPr>
        </p:nvGraphicFramePr>
        <p:xfrm>
          <a:off x="4788024" y="1700808"/>
          <a:ext cx="3962400" cy="3962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9" name="Title 2"/>
          <p:cNvSpPr txBox="1">
            <a:spLocks/>
          </p:cNvSpPr>
          <p:nvPr/>
        </p:nvSpPr>
        <p:spPr>
          <a:xfrm>
            <a:off x="1945201" y="624110"/>
            <a:ext cx="6589199" cy="1280890"/>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sz="4500" kern="1200">
                <a:solidFill>
                  <a:srgbClr val="0091C4"/>
                </a:solidFill>
                <a:latin typeface="+mn-lt"/>
                <a:ea typeface="+mj-ea"/>
                <a:cs typeface="Arial" panose="020B0604020202020204" pitchFamily="34" charset="0"/>
              </a:defRPr>
            </a:lvl1pPr>
          </a:lstStyle>
          <a:p>
            <a:pPr fontAlgn="auto">
              <a:spcAft>
                <a:spcPts val="0"/>
              </a:spcAft>
            </a:pPr>
            <a:r>
              <a:rPr lang="en-US" b="1" smtClean="0">
                <a:cs typeface="Times New Roman" panose="02020603050405020304" pitchFamily="18" charset="0"/>
              </a:rPr>
              <a:t>OUTLINE</a:t>
            </a:r>
            <a:endParaRPr lang="en-US" b="1" dirty="0">
              <a:cs typeface="Times New Roman" panose="02020603050405020304" pitchFamily="18" charset="0"/>
            </a:endParaRPr>
          </a:p>
        </p:txBody>
      </p:sp>
      <p:pic>
        <p:nvPicPr>
          <p:cNvPr id="10"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3568" y="1988838"/>
            <a:ext cx="4104456" cy="3352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2683961"/>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2"/>
          <p:cNvSpPr>
            <a:spLocks noGrp="1" noChangeArrowheads="1"/>
          </p:cNvSpPr>
          <p:nvPr>
            <p:ph type="title"/>
          </p:nvPr>
        </p:nvSpPr>
        <p:spPr>
          <a:xfrm>
            <a:off x="1691680" y="668236"/>
            <a:ext cx="6336704" cy="1004691"/>
          </a:xfrm>
        </p:spPr>
        <p:txBody>
          <a:bodyPr>
            <a:normAutofit/>
          </a:bodyPr>
          <a:lstStyle/>
          <a:p>
            <a:pPr algn="ctr"/>
            <a:r>
              <a:rPr lang="en-US" sz="3000" b="1" dirty="0" smtClean="0"/>
              <a:t>ECONOMIC </a:t>
            </a:r>
            <a:r>
              <a:rPr lang="en-US" sz="3000" b="1" dirty="0"/>
              <a:t>REFORM BACKGROUND</a:t>
            </a:r>
          </a:p>
        </p:txBody>
      </p:sp>
      <p:sp>
        <p:nvSpPr>
          <p:cNvPr id="43" name="Content Placeholder 2"/>
          <p:cNvSpPr>
            <a:spLocks noGrp="1"/>
          </p:cNvSpPr>
          <p:nvPr>
            <p:ph idx="1"/>
          </p:nvPr>
        </p:nvSpPr>
        <p:spPr>
          <a:xfrm>
            <a:off x="1691680" y="1850504"/>
            <a:ext cx="7056784" cy="2226568"/>
          </a:xfrm>
        </p:spPr>
        <p:txBody>
          <a:bodyPr>
            <a:normAutofit/>
          </a:bodyPr>
          <a:lstStyle/>
          <a:p>
            <a:pPr algn="just">
              <a:buFontTx/>
              <a:buChar char="-"/>
            </a:pPr>
            <a:r>
              <a:rPr lang="en-GB" sz="2400" dirty="0" smtClean="0">
                <a:solidFill>
                  <a:schemeClr val="tx2">
                    <a:lumMod val="75000"/>
                  </a:schemeClr>
                </a:solidFill>
                <a:latin typeface="+mj-lt"/>
                <a:sym typeface="Wingdings" pitchFamily="2" charset="2"/>
              </a:rPr>
              <a:t>Comprehensive economic reform (“Doi Moi” or “Renovation”) </a:t>
            </a:r>
            <a:r>
              <a:rPr lang="en-GB" sz="2400" dirty="0">
                <a:solidFill>
                  <a:schemeClr val="tx2">
                    <a:lumMod val="75000"/>
                  </a:schemeClr>
                </a:solidFill>
                <a:latin typeface="+mj-lt"/>
                <a:sym typeface="Wingdings" pitchFamily="2" charset="2"/>
              </a:rPr>
              <a:t>launched in 1986 and implemented systematically from 1989: </a:t>
            </a:r>
            <a:r>
              <a:rPr lang="en-GB" sz="2400" dirty="0" smtClean="0">
                <a:solidFill>
                  <a:schemeClr val="tx2">
                    <a:lumMod val="75000"/>
                  </a:schemeClr>
                </a:solidFill>
                <a:latin typeface="+mj-lt"/>
                <a:sym typeface="Wingdings" pitchFamily="2" charset="2"/>
              </a:rPr>
              <a:t> closed &amp; centrally planned economy (Stated-owned enterprises) </a:t>
            </a:r>
            <a:r>
              <a:rPr lang="en-GB" sz="2400" dirty="0">
                <a:solidFill>
                  <a:schemeClr val="tx2">
                    <a:lumMod val="75000"/>
                  </a:schemeClr>
                </a:solidFill>
                <a:latin typeface="+mj-lt"/>
                <a:sym typeface="Wingdings" pitchFamily="2" charset="2"/>
              </a:rPr>
              <a:t> </a:t>
            </a:r>
            <a:r>
              <a:rPr lang="en-GB" sz="2400" dirty="0" smtClean="0">
                <a:solidFill>
                  <a:schemeClr val="tx2">
                    <a:lumMod val="75000"/>
                  </a:schemeClr>
                </a:solidFill>
                <a:latin typeface="+mj-lt"/>
                <a:sym typeface="Wingdings" pitchFamily="2" charset="2"/>
              </a:rPr>
              <a:t>socialist-oriented market economy: Private sector development and</a:t>
            </a:r>
            <a:r>
              <a:rPr lang="en-GB" sz="2400" dirty="0">
                <a:solidFill>
                  <a:schemeClr val="tx2">
                    <a:lumMod val="75000"/>
                  </a:schemeClr>
                </a:solidFill>
                <a:latin typeface="+mj-lt"/>
                <a:sym typeface="Wingdings" pitchFamily="2" charset="2"/>
              </a:rPr>
              <a:t> </a:t>
            </a:r>
            <a:r>
              <a:rPr lang="en-US" sz="2400" dirty="0" smtClean="0">
                <a:solidFill>
                  <a:schemeClr val="tx2">
                    <a:lumMod val="75000"/>
                  </a:schemeClr>
                </a:solidFill>
                <a:latin typeface="+mj-lt"/>
              </a:rPr>
              <a:t>business environment reform  (BER)</a:t>
            </a:r>
          </a:p>
          <a:p>
            <a:pPr marL="0" indent="0">
              <a:buNone/>
            </a:pPr>
            <a:endParaRPr lang="en-US" dirty="0">
              <a:latin typeface="+mj-lt"/>
            </a:endParaRPr>
          </a:p>
        </p:txBody>
      </p:sp>
      <p:pic>
        <p:nvPicPr>
          <p:cNvPr id="44" name="Picture 2" descr="C:\Users\hadt.DKKD\Desktop\PP Template\PP Template\Vietnam-econom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1587" y="3862855"/>
            <a:ext cx="3799420" cy="25184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5" name="Content Placeholder 2"/>
          <p:cNvSpPr txBox="1">
            <a:spLocks/>
          </p:cNvSpPr>
          <p:nvPr/>
        </p:nvSpPr>
        <p:spPr>
          <a:xfrm>
            <a:off x="1619672" y="4113979"/>
            <a:ext cx="3456384" cy="201622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just" fontAlgn="auto">
              <a:buFontTx/>
              <a:buChar char="-"/>
            </a:pPr>
            <a:r>
              <a:rPr lang="en-US" sz="2400" dirty="0" smtClean="0">
                <a:solidFill>
                  <a:schemeClr val="tx2">
                    <a:lumMod val="75000"/>
                  </a:schemeClr>
                </a:solidFill>
                <a:latin typeface="+mj-lt"/>
              </a:rPr>
              <a:t>Business registration reform (BRR) as a key pillar of BER: start-up willingness increased; entry barriers reduced</a:t>
            </a:r>
          </a:p>
          <a:p>
            <a:pPr marL="0" indent="0" fontAlgn="auto">
              <a:buFont typeface="Wingdings 3" charset="2"/>
              <a:buNone/>
            </a:pPr>
            <a:endParaRPr lang="en-US" dirty="0">
              <a:latin typeface="+mj-lt"/>
            </a:endParaRPr>
          </a:p>
        </p:txBody>
      </p:sp>
      <p:pic>
        <p:nvPicPr>
          <p:cNvPr id="46" name="Picture 4" descr="https://cdn0.iconfinder.com/data/icons/IS_CMS/256/tool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2642147"/>
            <a:ext cx="1290909" cy="1290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504817"/>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p:cNvGrpSpPr/>
          <p:nvPr/>
        </p:nvGrpSpPr>
        <p:grpSpPr>
          <a:xfrm>
            <a:off x="-4" y="764704"/>
            <a:ext cx="9144004" cy="6093296"/>
            <a:chOff x="-4" y="764704"/>
            <a:chExt cx="9144004" cy="6093296"/>
          </a:xfrm>
        </p:grpSpPr>
        <p:pic>
          <p:nvPicPr>
            <p:cNvPr id="55" name="Picture 54"/>
            <p:cNvPicPr>
              <a:picLocks noChangeAspect="1" noChangeArrowheads="1"/>
            </p:cNvPicPr>
            <p:nvPr/>
          </p:nvPicPr>
          <p:blipFill rotWithShape="1">
            <a:blip r:embed="rId2">
              <a:extLst>
                <a:ext uri="{28A0092B-C50C-407E-A947-70E740481C1C}">
                  <a14:useLocalDpi xmlns:a14="http://schemas.microsoft.com/office/drawing/2010/main" val="0"/>
                </a:ext>
              </a:extLst>
            </a:blip>
            <a:srcRect t="11744" b="42557"/>
            <a:stretch/>
          </p:blipFill>
          <p:spPr bwMode="auto">
            <a:xfrm>
              <a:off x="-2" y="887104"/>
              <a:ext cx="9144000" cy="5970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1" y="764704"/>
              <a:ext cx="9139629" cy="14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 name="Title 1"/>
            <p:cNvSpPr txBox="1">
              <a:spLocks/>
            </p:cNvSpPr>
            <p:nvPr/>
          </p:nvSpPr>
          <p:spPr>
            <a:xfrm>
              <a:off x="-4" y="908720"/>
              <a:ext cx="9144002" cy="5949280"/>
            </a:xfrm>
            <a:prstGeom prst="rect">
              <a:avLst/>
            </a:prstGeom>
            <a:solidFill>
              <a:schemeClr val="bg1">
                <a:alpha val="60000"/>
              </a:schemeClr>
            </a:solidFill>
          </p:spPr>
          <p:txBody>
            <a:bodyPr vert="horz" lIns="457200" tIns="45720" rIns="274320" bIns="45720" rtlCol="0" anchor="ctr">
              <a:normAutofit/>
            </a:bodyPr>
            <a:lstStyle>
              <a:lvl1pPr algn="l" defTabSz="685800" rtl="0" eaLnBrk="1" latinLnBrk="0" hangingPunct="1">
                <a:lnSpc>
                  <a:spcPct val="90000"/>
                </a:lnSpc>
                <a:spcBef>
                  <a:spcPct val="0"/>
                </a:spcBef>
                <a:buNone/>
                <a:defRPr sz="3300" kern="1200">
                  <a:solidFill>
                    <a:srgbClr val="0091C4"/>
                  </a:solidFill>
                  <a:latin typeface="+mn-lt"/>
                  <a:ea typeface="+mj-ea"/>
                  <a:cs typeface="Arial" panose="020B0604020202020204" pitchFamily="34" charset="0"/>
                </a:defRPr>
              </a:lvl1pPr>
            </a:lstStyle>
            <a:p>
              <a:pPr fontAlgn="auto">
                <a:spcAft>
                  <a:spcPts val="0"/>
                </a:spcAft>
              </a:pPr>
              <a:endParaRPr lang="en-US" dirty="0" smtClean="0"/>
            </a:p>
            <a:p>
              <a:pPr fontAlgn="auto">
                <a:spcAft>
                  <a:spcPts val="0"/>
                </a:spcAft>
              </a:pPr>
              <a:endParaRPr lang="en-US" dirty="0"/>
            </a:p>
            <a:p>
              <a:pPr fontAlgn="auto">
                <a:spcAft>
                  <a:spcPts val="0"/>
                </a:spcAft>
              </a:pPr>
              <a:endParaRPr lang="en-US" dirty="0" smtClean="0"/>
            </a:p>
            <a:p>
              <a:pPr fontAlgn="auto">
                <a:spcAft>
                  <a:spcPts val="0"/>
                </a:spcAft>
              </a:pPr>
              <a:endParaRPr lang="en-US" dirty="0" smtClean="0"/>
            </a:p>
            <a:p>
              <a:pPr fontAlgn="auto">
                <a:spcAft>
                  <a:spcPts val="0"/>
                </a:spcAft>
              </a:pPr>
              <a:endParaRPr lang="en-US" sz="2800" dirty="0" smtClean="0"/>
            </a:p>
            <a:p>
              <a:pPr fontAlgn="auto">
                <a:spcAft>
                  <a:spcPts val="0"/>
                </a:spcAft>
              </a:pPr>
              <a:endParaRPr lang="en-US" sz="2800" dirty="0"/>
            </a:p>
            <a:p>
              <a:pPr fontAlgn="auto">
                <a:spcAft>
                  <a:spcPts val="0"/>
                </a:spcAft>
              </a:pPr>
              <a:endParaRPr lang="en-US" sz="2800" dirty="0" smtClean="0"/>
            </a:p>
            <a:p>
              <a:pPr fontAlgn="auto">
                <a:spcAft>
                  <a:spcPts val="0"/>
                </a:spcAft>
              </a:pPr>
              <a:endParaRPr lang="en-US" sz="2800" dirty="0"/>
            </a:p>
            <a:p>
              <a:pPr fontAlgn="auto">
                <a:spcAft>
                  <a:spcPts val="0"/>
                </a:spcAft>
              </a:pPr>
              <a:endParaRPr lang="en-US" sz="1100" dirty="0" smtClean="0"/>
            </a:p>
          </p:txBody>
        </p:sp>
        <p:pic>
          <p:nvPicPr>
            <p:cNvPr id="58" name="Picture 5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 y="3004011"/>
              <a:ext cx="136995" cy="3853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9" name="Rectangle 2"/>
          <p:cNvSpPr>
            <a:spLocks noGrp="1" noChangeArrowheads="1"/>
          </p:cNvSpPr>
          <p:nvPr>
            <p:ph type="title"/>
          </p:nvPr>
        </p:nvSpPr>
        <p:spPr>
          <a:xfrm>
            <a:off x="827584" y="448393"/>
            <a:ext cx="7056057" cy="1280890"/>
          </a:xfrm>
        </p:spPr>
        <p:txBody>
          <a:bodyPr>
            <a:normAutofit/>
          </a:bodyPr>
          <a:lstStyle/>
          <a:p>
            <a:pPr algn="ctr"/>
            <a:r>
              <a:rPr lang="en-US" sz="3000" b="1" dirty="0" smtClean="0"/>
              <a:t>BUSINESS REGISTRATION REFORM</a:t>
            </a:r>
            <a:endParaRPr lang="en-US" sz="3000" b="1" dirty="0"/>
          </a:p>
        </p:txBody>
      </p:sp>
      <p:grpSp>
        <p:nvGrpSpPr>
          <p:cNvPr id="30" name="Group 29"/>
          <p:cNvGrpSpPr/>
          <p:nvPr/>
        </p:nvGrpSpPr>
        <p:grpSpPr>
          <a:xfrm>
            <a:off x="405572" y="1844824"/>
            <a:ext cx="8558916" cy="4910294"/>
            <a:chOff x="431938" y="1391997"/>
            <a:chExt cx="8307609" cy="4533855"/>
          </a:xfrm>
        </p:grpSpPr>
        <p:grpSp>
          <p:nvGrpSpPr>
            <p:cNvPr id="31" name="Group 30"/>
            <p:cNvGrpSpPr/>
            <p:nvPr/>
          </p:nvGrpSpPr>
          <p:grpSpPr>
            <a:xfrm>
              <a:off x="2721342" y="1808796"/>
              <a:ext cx="2704252" cy="2517048"/>
              <a:chOff x="2447764" y="1412776"/>
              <a:chExt cx="3528392" cy="3384376"/>
            </a:xfrm>
          </p:grpSpPr>
          <p:sp>
            <p:nvSpPr>
              <p:cNvPr id="52" name="Oval 51"/>
              <p:cNvSpPr/>
              <p:nvPr/>
            </p:nvSpPr>
            <p:spPr>
              <a:xfrm>
                <a:off x="2447764" y="1412776"/>
                <a:ext cx="3528392" cy="3384376"/>
              </a:xfrm>
              <a:prstGeom prst="ellipse">
                <a:avLst/>
              </a:prstGeom>
              <a:solidFill>
                <a:schemeClr val="bg1"/>
              </a:solidFill>
              <a:ln w="127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Oval 52"/>
              <p:cNvSpPr/>
              <p:nvPr/>
            </p:nvSpPr>
            <p:spPr>
              <a:xfrm>
                <a:off x="2671416" y="1660413"/>
                <a:ext cx="3147923" cy="293746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Business Registration Reform</a:t>
                </a:r>
              </a:p>
              <a:p>
                <a:pPr algn="ctr"/>
                <a:r>
                  <a:rPr lang="en-US" b="1" dirty="0" smtClean="0">
                    <a:solidFill>
                      <a:schemeClr val="tx1"/>
                    </a:solidFill>
                  </a:rPr>
                  <a:t>Programme</a:t>
                </a:r>
                <a:endParaRPr lang="en-US" b="1" dirty="0">
                  <a:solidFill>
                    <a:schemeClr val="tx1"/>
                  </a:solidFill>
                </a:endParaRPr>
              </a:p>
            </p:txBody>
          </p:sp>
        </p:grpSp>
        <p:sp>
          <p:nvSpPr>
            <p:cNvPr id="32" name="Flowchart: Terminator 8"/>
            <p:cNvSpPr/>
            <p:nvPr/>
          </p:nvSpPr>
          <p:spPr>
            <a:xfrm>
              <a:off x="634614" y="1391997"/>
              <a:ext cx="2398378" cy="516424"/>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3475 w 21651"/>
                <a:gd name="connsiteY0" fmla="*/ 530 h 22130"/>
                <a:gd name="connsiteX1" fmla="*/ 19449 w 21651"/>
                <a:gd name="connsiteY1" fmla="*/ 0 h 22130"/>
                <a:gd name="connsiteX2" fmla="*/ 21600 w 21651"/>
                <a:gd name="connsiteY2" fmla="*/ 11330 h 22130"/>
                <a:gd name="connsiteX3" fmla="*/ 18125 w 21651"/>
                <a:gd name="connsiteY3" fmla="*/ 22130 h 22130"/>
                <a:gd name="connsiteX4" fmla="*/ 3475 w 21651"/>
                <a:gd name="connsiteY4" fmla="*/ 22130 h 22130"/>
                <a:gd name="connsiteX5" fmla="*/ 0 w 21651"/>
                <a:gd name="connsiteY5" fmla="*/ 11330 h 22130"/>
                <a:gd name="connsiteX6" fmla="*/ 3475 w 21651"/>
                <a:gd name="connsiteY6" fmla="*/ 530 h 22130"/>
                <a:gd name="connsiteX0" fmla="*/ 3475 w 21610"/>
                <a:gd name="connsiteY0" fmla="*/ 530 h 22130"/>
                <a:gd name="connsiteX1" fmla="*/ 19449 w 21610"/>
                <a:gd name="connsiteY1" fmla="*/ 0 h 22130"/>
                <a:gd name="connsiteX2" fmla="*/ 21600 w 21610"/>
                <a:gd name="connsiteY2" fmla="*/ 11330 h 22130"/>
                <a:gd name="connsiteX3" fmla="*/ 19714 w 21610"/>
                <a:gd name="connsiteY3" fmla="*/ 22130 h 22130"/>
                <a:gd name="connsiteX4" fmla="*/ 3475 w 21610"/>
                <a:gd name="connsiteY4" fmla="*/ 22130 h 22130"/>
                <a:gd name="connsiteX5" fmla="*/ 0 w 21610"/>
                <a:gd name="connsiteY5" fmla="*/ 11330 h 22130"/>
                <a:gd name="connsiteX6" fmla="*/ 3475 w 21610"/>
                <a:gd name="connsiteY6" fmla="*/ 530 h 22130"/>
                <a:gd name="connsiteX0" fmla="*/ 3475 w 21606"/>
                <a:gd name="connsiteY0" fmla="*/ 530 h 22130"/>
                <a:gd name="connsiteX1" fmla="*/ 19449 w 21606"/>
                <a:gd name="connsiteY1" fmla="*/ 0 h 22130"/>
                <a:gd name="connsiteX2" fmla="*/ 21600 w 21606"/>
                <a:gd name="connsiteY2" fmla="*/ 11330 h 22130"/>
                <a:gd name="connsiteX3" fmla="*/ 19096 w 21606"/>
                <a:gd name="connsiteY3" fmla="*/ 22130 h 22130"/>
                <a:gd name="connsiteX4" fmla="*/ 3475 w 21606"/>
                <a:gd name="connsiteY4" fmla="*/ 22130 h 22130"/>
                <a:gd name="connsiteX5" fmla="*/ 0 w 21606"/>
                <a:gd name="connsiteY5" fmla="*/ 11330 h 22130"/>
                <a:gd name="connsiteX6" fmla="*/ 3475 w 21606"/>
                <a:gd name="connsiteY6" fmla="*/ 530 h 22130"/>
                <a:gd name="connsiteX0" fmla="*/ 3537 w 21668"/>
                <a:gd name="connsiteY0" fmla="*/ 530 h 22130"/>
                <a:gd name="connsiteX1" fmla="*/ 19511 w 21668"/>
                <a:gd name="connsiteY1" fmla="*/ 0 h 22130"/>
                <a:gd name="connsiteX2" fmla="*/ 21662 w 21668"/>
                <a:gd name="connsiteY2" fmla="*/ 11330 h 22130"/>
                <a:gd name="connsiteX3" fmla="*/ 19158 w 21668"/>
                <a:gd name="connsiteY3" fmla="*/ 22130 h 22130"/>
                <a:gd name="connsiteX4" fmla="*/ 2125 w 21668"/>
                <a:gd name="connsiteY4" fmla="*/ 22130 h 22130"/>
                <a:gd name="connsiteX5" fmla="*/ 62 w 21668"/>
                <a:gd name="connsiteY5" fmla="*/ 11330 h 22130"/>
                <a:gd name="connsiteX6" fmla="*/ 3537 w 21668"/>
                <a:gd name="connsiteY6" fmla="*/ 530 h 22130"/>
                <a:gd name="connsiteX0" fmla="*/ 2701 w 21626"/>
                <a:gd name="connsiteY0" fmla="*/ 530 h 22130"/>
                <a:gd name="connsiteX1" fmla="*/ 19469 w 21626"/>
                <a:gd name="connsiteY1" fmla="*/ 0 h 22130"/>
                <a:gd name="connsiteX2" fmla="*/ 21620 w 21626"/>
                <a:gd name="connsiteY2" fmla="*/ 11330 h 22130"/>
                <a:gd name="connsiteX3" fmla="*/ 19116 w 21626"/>
                <a:gd name="connsiteY3" fmla="*/ 22130 h 22130"/>
                <a:gd name="connsiteX4" fmla="*/ 2083 w 21626"/>
                <a:gd name="connsiteY4" fmla="*/ 22130 h 22130"/>
                <a:gd name="connsiteX5" fmla="*/ 20 w 21626"/>
                <a:gd name="connsiteY5" fmla="*/ 11330 h 22130"/>
                <a:gd name="connsiteX6" fmla="*/ 2701 w 21626"/>
                <a:gd name="connsiteY6" fmla="*/ 530 h 22130"/>
                <a:gd name="connsiteX0" fmla="*/ 2243 w 21609"/>
                <a:gd name="connsiteY0" fmla="*/ 530 h 22130"/>
                <a:gd name="connsiteX1" fmla="*/ 19452 w 21609"/>
                <a:gd name="connsiteY1" fmla="*/ 0 h 22130"/>
                <a:gd name="connsiteX2" fmla="*/ 21603 w 21609"/>
                <a:gd name="connsiteY2" fmla="*/ 11330 h 22130"/>
                <a:gd name="connsiteX3" fmla="*/ 19099 w 21609"/>
                <a:gd name="connsiteY3" fmla="*/ 22130 h 22130"/>
                <a:gd name="connsiteX4" fmla="*/ 2066 w 21609"/>
                <a:gd name="connsiteY4" fmla="*/ 22130 h 22130"/>
                <a:gd name="connsiteX5" fmla="*/ 3 w 21609"/>
                <a:gd name="connsiteY5" fmla="*/ 11330 h 22130"/>
                <a:gd name="connsiteX6" fmla="*/ 2243 w 21609"/>
                <a:gd name="connsiteY6" fmla="*/ 530 h 22130"/>
                <a:gd name="connsiteX0" fmla="*/ 2243 w 21603"/>
                <a:gd name="connsiteY0" fmla="*/ 530 h 22130"/>
                <a:gd name="connsiteX1" fmla="*/ 19452 w 21603"/>
                <a:gd name="connsiteY1" fmla="*/ 0 h 22130"/>
                <a:gd name="connsiteX2" fmla="*/ 21603 w 21603"/>
                <a:gd name="connsiteY2" fmla="*/ 11330 h 22130"/>
                <a:gd name="connsiteX3" fmla="*/ 19452 w 21603"/>
                <a:gd name="connsiteY3" fmla="*/ 22130 h 22130"/>
                <a:gd name="connsiteX4" fmla="*/ 2066 w 21603"/>
                <a:gd name="connsiteY4" fmla="*/ 22130 h 22130"/>
                <a:gd name="connsiteX5" fmla="*/ 3 w 21603"/>
                <a:gd name="connsiteY5" fmla="*/ 11330 h 22130"/>
                <a:gd name="connsiteX6" fmla="*/ 2243 w 21603"/>
                <a:gd name="connsiteY6" fmla="*/ 530 h 2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3" h="22130">
                  <a:moveTo>
                    <a:pt x="2243" y="530"/>
                  </a:moveTo>
                  <a:cubicBezTo>
                    <a:pt x="7126" y="530"/>
                    <a:pt x="14569" y="0"/>
                    <a:pt x="19452" y="0"/>
                  </a:cubicBezTo>
                  <a:cubicBezTo>
                    <a:pt x="21371" y="0"/>
                    <a:pt x="21603" y="7642"/>
                    <a:pt x="21603" y="11330"/>
                  </a:cubicBezTo>
                  <a:cubicBezTo>
                    <a:pt x="21603" y="15018"/>
                    <a:pt x="21371" y="22130"/>
                    <a:pt x="19452" y="22130"/>
                  </a:cubicBezTo>
                  <a:lnTo>
                    <a:pt x="2066" y="22130"/>
                  </a:lnTo>
                  <a:cubicBezTo>
                    <a:pt x="147" y="22130"/>
                    <a:pt x="-27" y="14930"/>
                    <a:pt x="3" y="11330"/>
                  </a:cubicBezTo>
                  <a:cubicBezTo>
                    <a:pt x="33" y="7730"/>
                    <a:pt x="324" y="530"/>
                    <a:pt x="2243" y="530"/>
                  </a:cubicBezTo>
                  <a:close/>
                </a:path>
              </a:pathLst>
            </a:custGeom>
            <a:gradFill flip="none" rotWithShape="1">
              <a:gsLst>
                <a:gs pos="50000">
                  <a:schemeClr val="bg1"/>
                </a:gs>
                <a:gs pos="100000">
                  <a:schemeClr val="accent1">
                    <a:tint val="44500"/>
                    <a:satMod val="160000"/>
                  </a:schemeClr>
                </a:gs>
                <a:gs pos="100000">
                  <a:srgbClr val="00B0F0"/>
                </a:gs>
              </a:gsLst>
              <a:lin ang="8100000" scaled="1"/>
              <a:tileRect/>
            </a:gra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b="1" dirty="0" smtClean="0">
                  <a:solidFill>
                    <a:schemeClr val="tx1"/>
                  </a:solidFill>
                </a:rPr>
                <a:t>Legal framework</a:t>
              </a:r>
              <a:endParaRPr lang="en-US" sz="1700" b="1" dirty="0">
                <a:solidFill>
                  <a:schemeClr val="tx1"/>
                </a:solidFill>
              </a:endParaRPr>
            </a:p>
          </p:txBody>
        </p:sp>
        <p:sp>
          <p:nvSpPr>
            <p:cNvPr id="33" name="Flowchart: Connector 32"/>
            <p:cNvSpPr/>
            <p:nvPr/>
          </p:nvSpPr>
          <p:spPr>
            <a:xfrm>
              <a:off x="3010188" y="1815942"/>
              <a:ext cx="432048" cy="432048"/>
            </a:xfrm>
            <a:prstGeom prst="flowChartConnector">
              <a:avLst/>
            </a:prstGeom>
            <a:solidFill>
              <a:schemeClr val="tx2">
                <a:lumMod val="60000"/>
                <a:lumOff val="40000"/>
              </a:schemeClr>
            </a:solidFill>
            <a:ln>
              <a:noFill/>
            </a:ln>
            <a:effectLst>
              <a:glow>
                <a:schemeClr val="accent1">
                  <a:alpha val="40000"/>
                </a:schemeClr>
              </a:glow>
              <a:outerShdw blurRad="76200" dist="12700" dir="8100000" sy="-23000" kx="800400" algn="br" rotWithShape="0">
                <a:prstClr val="black">
                  <a:alpha val="20000"/>
                </a:prstClr>
              </a:outerShdw>
            </a:effectLst>
            <a:scene3d>
              <a:camera prst="orthographicFront"/>
              <a:lightRig rig="threePt" dir="t"/>
            </a:scene3d>
            <a:sp3d extrusionH="76200">
              <a:bevelT w="152400" h="50800" prst="softRound"/>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sp3d/>
            </a:bodyPr>
            <a:lstStyle/>
            <a:p>
              <a:pPr algn="ctr"/>
              <a:r>
                <a:rPr lang="en-US" sz="2400" b="1" dirty="0" smtClean="0"/>
                <a:t>1</a:t>
              </a:r>
              <a:endParaRPr lang="en-US" sz="2400" b="1" dirty="0"/>
            </a:p>
          </p:txBody>
        </p:sp>
        <p:sp>
          <p:nvSpPr>
            <p:cNvPr id="34" name="Flowchart: Terminator 8"/>
            <p:cNvSpPr/>
            <p:nvPr/>
          </p:nvSpPr>
          <p:spPr>
            <a:xfrm>
              <a:off x="431938" y="3299556"/>
              <a:ext cx="2338815" cy="516424"/>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3475 w 21651"/>
                <a:gd name="connsiteY0" fmla="*/ 530 h 22130"/>
                <a:gd name="connsiteX1" fmla="*/ 19449 w 21651"/>
                <a:gd name="connsiteY1" fmla="*/ 0 h 22130"/>
                <a:gd name="connsiteX2" fmla="*/ 21600 w 21651"/>
                <a:gd name="connsiteY2" fmla="*/ 11330 h 22130"/>
                <a:gd name="connsiteX3" fmla="*/ 18125 w 21651"/>
                <a:gd name="connsiteY3" fmla="*/ 22130 h 22130"/>
                <a:gd name="connsiteX4" fmla="*/ 3475 w 21651"/>
                <a:gd name="connsiteY4" fmla="*/ 22130 h 22130"/>
                <a:gd name="connsiteX5" fmla="*/ 0 w 21651"/>
                <a:gd name="connsiteY5" fmla="*/ 11330 h 22130"/>
                <a:gd name="connsiteX6" fmla="*/ 3475 w 21651"/>
                <a:gd name="connsiteY6" fmla="*/ 530 h 22130"/>
                <a:gd name="connsiteX0" fmla="*/ 3475 w 21610"/>
                <a:gd name="connsiteY0" fmla="*/ 530 h 22130"/>
                <a:gd name="connsiteX1" fmla="*/ 19449 w 21610"/>
                <a:gd name="connsiteY1" fmla="*/ 0 h 22130"/>
                <a:gd name="connsiteX2" fmla="*/ 21600 w 21610"/>
                <a:gd name="connsiteY2" fmla="*/ 11330 h 22130"/>
                <a:gd name="connsiteX3" fmla="*/ 19714 w 21610"/>
                <a:gd name="connsiteY3" fmla="*/ 22130 h 22130"/>
                <a:gd name="connsiteX4" fmla="*/ 3475 w 21610"/>
                <a:gd name="connsiteY4" fmla="*/ 22130 h 22130"/>
                <a:gd name="connsiteX5" fmla="*/ 0 w 21610"/>
                <a:gd name="connsiteY5" fmla="*/ 11330 h 22130"/>
                <a:gd name="connsiteX6" fmla="*/ 3475 w 21610"/>
                <a:gd name="connsiteY6" fmla="*/ 530 h 22130"/>
                <a:gd name="connsiteX0" fmla="*/ 3475 w 21606"/>
                <a:gd name="connsiteY0" fmla="*/ 530 h 22130"/>
                <a:gd name="connsiteX1" fmla="*/ 19449 w 21606"/>
                <a:gd name="connsiteY1" fmla="*/ 0 h 22130"/>
                <a:gd name="connsiteX2" fmla="*/ 21600 w 21606"/>
                <a:gd name="connsiteY2" fmla="*/ 11330 h 22130"/>
                <a:gd name="connsiteX3" fmla="*/ 19096 w 21606"/>
                <a:gd name="connsiteY3" fmla="*/ 22130 h 22130"/>
                <a:gd name="connsiteX4" fmla="*/ 3475 w 21606"/>
                <a:gd name="connsiteY4" fmla="*/ 22130 h 22130"/>
                <a:gd name="connsiteX5" fmla="*/ 0 w 21606"/>
                <a:gd name="connsiteY5" fmla="*/ 11330 h 22130"/>
                <a:gd name="connsiteX6" fmla="*/ 3475 w 21606"/>
                <a:gd name="connsiteY6" fmla="*/ 530 h 22130"/>
                <a:gd name="connsiteX0" fmla="*/ 3537 w 21668"/>
                <a:gd name="connsiteY0" fmla="*/ 530 h 22130"/>
                <a:gd name="connsiteX1" fmla="*/ 19511 w 21668"/>
                <a:gd name="connsiteY1" fmla="*/ 0 h 22130"/>
                <a:gd name="connsiteX2" fmla="*/ 21662 w 21668"/>
                <a:gd name="connsiteY2" fmla="*/ 11330 h 22130"/>
                <a:gd name="connsiteX3" fmla="*/ 19158 w 21668"/>
                <a:gd name="connsiteY3" fmla="*/ 22130 h 22130"/>
                <a:gd name="connsiteX4" fmla="*/ 2125 w 21668"/>
                <a:gd name="connsiteY4" fmla="*/ 22130 h 22130"/>
                <a:gd name="connsiteX5" fmla="*/ 62 w 21668"/>
                <a:gd name="connsiteY5" fmla="*/ 11330 h 22130"/>
                <a:gd name="connsiteX6" fmla="*/ 3537 w 21668"/>
                <a:gd name="connsiteY6" fmla="*/ 530 h 22130"/>
                <a:gd name="connsiteX0" fmla="*/ 2701 w 21626"/>
                <a:gd name="connsiteY0" fmla="*/ 530 h 22130"/>
                <a:gd name="connsiteX1" fmla="*/ 19469 w 21626"/>
                <a:gd name="connsiteY1" fmla="*/ 0 h 22130"/>
                <a:gd name="connsiteX2" fmla="*/ 21620 w 21626"/>
                <a:gd name="connsiteY2" fmla="*/ 11330 h 22130"/>
                <a:gd name="connsiteX3" fmla="*/ 19116 w 21626"/>
                <a:gd name="connsiteY3" fmla="*/ 22130 h 22130"/>
                <a:gd name="connsiteX4" fmla="*/ 2083 w 21626"/>
                <a:gd name="connsiteY4" fmla="*/ 22130 h 22130"/>
                <a:gd name="connsiteX5" fmla="*/ 20 w 21626"/>
                <a:gd name="connsiteY5" fmla="*/ 11330 h 22130"/>
                <a:gd name="connsiteX6" fmla="*/ 2701 w 21626"/>
                <a:gd name="connsiteY6" fmla="*/ 530 h 22130"/>
                <a:gd name="connsiteX0" fmla="*/ 2243 w 21609"/>
                <a:gd name="connsiteY0" fmla="*/ 530 h 22130"/>
                <a:gd name="connsiteX1" fmla="*/ 19452 w 21609"/>
                <a:gd name="connsiteY1" fmla="*/ 0 h 22130"/>
                <a:gd name="connsiteX2" fmla="*/ 21603 w 21609"/>
                <a:gd name="connsiteY2" fmla="*/ 11330 h 22130"/>
                <a:gd name="connsiteX3" fmla="*/ 19099 w 21609"/>
                <a:gd name="connsiteY3" fmla="*/ 22130 h 22130"/>
                <a:gd name="connsiteX4" fmla="*/ 2066 w 21609"/>
                <a:gd name="connsiteY4" fmla="*/ 22130 h 22130"/>
                <a:gd name="connsiteX5" fmla="*/ 3 w 21609"/>
                <a:gd name="connsiteY5" fmla="*/ 11330 h 22130"/>
                <a:gd name="connsiteX6" fmla="*/ 2243 w 21609"/>
                <a:gd name="connsiteY6" fmla="*/ 530 h 22130"/>
                <a:gd name="connsiteX0" fmla="*/ 2243 w 21603"/>
                <a:gd name="connsiteY0" fmla="*/ 530 h 22130"/>
                <a:gd name="connsiteX1" fmla="*/ 19452 w 21603"/>
                <a:gd name="connsiteY1" fmla="*/ 0 h 22130"/>
                <a:gd name="connsiteX2" fmla="*/ 21603 w 21603"/>
                <a:gd name="connsiteY2" fmla="*/ 11330 h 22130"/>
                <a:gd name="connsiteX3" fmla="*/ 19452 w 21603"/>
                <a:gd name="connsiteY3" fmla="*/ 22130 h 22130"/>
                <a:gd name="connsiteX4" fmla="*/ 2066 w 21603"/>
                <a:gd name="connsiteY4" fmla="*/ 22130 h 22130"/>
                <a:gd name="connsiteX5" fmla="*/ 3 w 21603"/>
                <a:gd name="connsiteY5" fmla="*/ 11330 h 22130"/>
                <a:gd name="connsiteX6" fmla="*/ 2243 w 21603"/>
                <a:gd name="connsiteY6" fmla="*/ 530 h 2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3" h="22130">
                  <a:moveTo>
                    <a:pt x="2243" y="530"/>
                  </a:moveTo>
                  <a:cubicBezTo>
                    <a:pt x="7126" y="530"/>
                    <a:pt x="14569" y="0"/>
                    <a:pt x="19452" y="0"/>
                  </a:cubicBezTo>
                  <a:cubicBezTo>
                    <a:pt x="21371" y="0"/>
                    <a:pt x="21603" y="7642"/>
                    <a:pt x="21603" y="11330"/>
                  </a:cubicBezTo>
                  <a:cubicBezTo>
                    <a:pt x="21603" y="15018"/>
                    <a:pt x="21371" y="22130"/>
                    <a:pt x="19452" y="22130"/>
                  </a:cubicBezTo>
                  <a:lnTo>
                    <a:pt x="2066" y="22130"/>
                  </a:lnTo>
                  <a:cubicBezTo>
                    <a:pt x="147" y="22130"/>
                    <a:pt x="-27" y="14930"/>
                    <a:pt x="3" y="11330"/>
                  </a:cubicBezTo>
                  <a:cubicBezTo>
                    <a:pt x="33" y="7730"/>
                    <a:pt x="324" y="530"/>
                    <a:pt x="2243" y="530"/>
                  </a:cubicBezTo>
                  <a:close/>
                </a:path>
              </a:pathLst>
            </a:custGeom>
            <a:gradFill flip="none" rotWithShape="1">
              <a:gsLst>
                <a:gs pos="50000">
                  <a:schemeClr val="bg1"/>
                </a:gs>
                <a:gs pos="100000">
                  <a:srgbClr val="66FF66"/>
                </a:gs>
              </a:gsLst>
              <a:lin ang="8100000" scaled="1"/>
              <a:tileRect/>
            </a:grad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b="1" dirty="0" smtClean="0">
                  <a:solidFill>
                    <a:schemeClr val="tx1"/>
                  </a:solidFill>
                </a:rPr>
                <a:t>Institutional reform </a:t>
              </a:r>
              <a:endParaRPr lang="en-US" sz="1700" b="1" dirty="0">
                <a:solidFill>
                  <a:schemeClr val="tx1"/>
                </a:solidFill>
              </a:endParaRPr>
            </a:p>
          </p:txBody>
        </p:sp>
        <p:sp>
          <p:nvSpPr>
            <p:cNvPr id="35" name="Flowchart: Connector 34"/>
            <p:cNvSpPr/>
            <p:nvPr/>
          </p:nvSpPr>
          <p:spPr>
            <a:xfrm>
              <a:off x="2721342" y="3085303"/>
              <a:ext cx="432048" cy="432048"/>
            </a:xfrm>
            <a:prstGeom prst="flowChartConnector">
              <a:avLst/>
            </a:prstGeom>
            <a:solidFill>
              <a:srgbClr val="33CC33"/>
            </a:solidFill>
            <a:ln>
              <a:noFill/>
            </a:ln>
            <a:effectLst>
              <a:glow>
                <a:schemeClr val="accent1">
                  <a:alpha val="40000"/>
                </a:schemeClr>
              </a:glow>
              <a:outerShdw blurRad="76200" dist="12700" dir="8100000" sy="-23000" kx="800400" algn="br" rotWithShape="0">
                <a:prstClr val="black">
                  <a:alpha val="20000"/>
                </a:prstClr>
              </a:outerShdw>
            </a:effectLst>
            <a:scene3d>
              <a:camera prst="orthographicFront"/>
              <a:lightRig rig="threePt" dir="t"/>
            </a:scene3d>
            <a:sp3d extrusionH="76200">
              <a:bevelT w="152400" h="50800" prst="softRound"/>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sp3d/>
            </a:bodyPr>
            <a:lstStyle/>
            <a:p>
              <a:pPr algn="ctr"/>
              <a:r>
                <a:rPr lang="en-US" sz="2400" b="1" dirty="0" smtClean="0"/>
                <a:t>2</a:t>
              </a:r>
              <a:endParaRPr lang="en-US" sz="2400" b="1" dirty="0"/>
            </a:p>
          </p:txBody>
        </p:sp>
        <p:sp>
          <p:nvSpPr>
            <p:cNvPr id="41" name="Flowchart: Terminator 8"/>
            <p:cNvSpPr/>
            <p:nvPr/>
          </p:nvSpPr>
          <p:spPr>
            <a:xfrm>
              <a:off x="3064666" y="4581128"/>
              <a:ext cx="2360928" cy="516424"/>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3475 w 21651"/>
                <a:gd name="connsiteY0" fmla="*/ 530 h 22130"/>
                <a:gd name="connsiteX1" fmla="*/ 19449 w 21651"/>
                <a:gd name="connsiteY1" fmla="*/ 0 h 22130"/>
                <a:gd name="connsiteX2" fmla="*/ 21600 w 21651"/>
                <a:gd name="connsiteY2" fmla="*/ 11330 h 22130"/>
                <a:gd name="connsiteX3" fmla="*/ 18125 w 21651"/>
                <a:gd name="connsiteY3" fmla="*/ 22130 h 22130"/>
                <a:gd name="connsiteX4" fmla="*/ 3475 w 21651"/>
                <a:gd name="connsiteY4" fmla="*/ 22130 h 22130"/>
                <a:gd name="connsiteX5" fmla="*/ 0 w 21651"/>
                <a:gd name="connsiteY5" fmla="*/ 11330 h 22130"/>
                <a:gd name="connsiteX6" fmla="*/ 3475 w 21651"/>
                <a:gd name="connsiteY6" fmla="*/ 530 h 22130"/>
                <a:gd name="connsiteX0" fmla="*/ 3475 w 21610"/>
                <a:gd name="connsiteY0" fmla="*/ 530 h 22130"/>
                <a:gd name="connsiteX1" fmla="*/ 19449 w 21610"/>
                <a:gd name="connsiteY1" fmla="*/ 0 h 22130"/>
                <a:gd name="connsiteX2" fmla="*/ 21600 w 21610"/>
                <a:gd name="connsiteY2" fmla="*/ 11330 h 22130"/>
                <a:gd name="connsiteX3" fmla="*/ 19714 w 21610"/>
                <a:gd name="connsiteY3" fmla="*/ 22130 h 22130"/>
                <a:gd name="connsiteX4" fmla="*/ 3475 w 21610"/>
                <a:gd name="connsiteY4" fmla="*/ 22130 h 22130"/>
                <a:gd name="connsiteX5" fmla="*/ 0 w 21610"/>
                <a:gd name="connsiteY5" fmla="*/ 11330 h 22130"/>
                <a:gd name="connsiteX6" fmla="*/ 3475 w 21610"/>
                <a:gd name="connsiteY6" fmla="*/ 530 h 22130"/>
                <a:gd name="connsiteX0" fmla="*/ 3475 w 21606"/>
                <a:gd name="connsiteY0" fmla="*/ 530 h 22130"/>
                <a:gd name="connsiteX1" fmla="*/ 19449 w 21606"/>
                <a:gd name="connsiteY1" fmla="*/ 0 h 22130"/>
                <a:gd name="connsiteX2" fmla="*/ 21600 w 21606"/>
                <a:gd name="connsiteY2" fmla="*/ 11330 h 22130"/>
                <a:gd name="connsiteX3" fmla="*/ 19096 w 21606"/>
                <a:gd name="connsiteY3" fmla="*/ 22130 h 22130"/>
                <a:gd name="connsiteX4" fmla="*/ 3475 w 21606"/>
                <a:gd name="connsiteY4" fmla="*/ 22130 h 22130"/>
                <a:gd name="connsiteX5" fmla="*/ 0 w 21606"/>
                <a:gd name="connsiteY5" fmla="*/ 11330 h 22130"/>
                <a:gd name="connsiteX6" fmla="*/ 3475 w 21606"/>
                <a:gd name="connsiteY6" fmla="*/ 530 h 22130"/>
                <a:gd name="connsiteX0" fmla="*/ 3537 w 21668"/>
                <a:gd name="connsiteY0" fmla="*/ 530 h 22130"/>
                <a:gd name="connsiteX1" fmla="*/ 19511 w 21668"/>
                <a:gd name="connsiteY1" fmla="*/ 0 h 22130"/>
                <a:gd name="connsiteX2" fmla="*/ 21662 w 21668"/>
                <a:gd name="connsiteY2" fmla="*/ 11330 h 22130"/>
                <a:gd name="connsiteX3" fmla="*/ 19158 w 21668"/>
                <a:gd name="connsiteY3" fmla="*/ 22130 h 22130"/>
                <a:gd name="connsiteX4" fmla="*/ 2125 w 21668"/>
                <a:gd name="connsiteY4" fmla="*/ 22130 h 22130"/>
                <a:gd name="connsiteX5" fmla="*/ 62 w 21668"/>
                <a:gd name="connsiteY5" fmla="*/ 11330 h 22130"/>
                <a:gd name="connsiteX6" fmla="*/ 3537 w 21668"/>
                <a:gd name="connsiteY6" fmla="*/ 530 h 22130"/>
                <a:gd name="connsiteX0" fmla="*/ 2701 w 21626"/>
                <a:gd name="connsiteY0" fmla="*/ 530 h 22130"/>
                <a:gd name="connsiteX1" fmla="*/ 19469 w 21626"/>
                <a:gd name="connsiteY1" fmla="*/ 0 h 22130"/>
                <a:gd name="connsiteX2" fmla="*/ 21620 w 21626"/>
                <a:gd name="connsiteY2" fmla="*/ 11330 h 22130"/>
                <a:gd name="connsiteX3" fmla="*/ 19116 w 21626"/>
                <a:gd name="connsiteY3" fmla="*/ 22130 h 22130"/>
                <a:gd name="connsiteX4" fmla="*/ 2083 w 21626"/>
                <a:gd name="connsiteY4" fmla="*/ 22130 h 22130"/>
                <a:gd name="connsiteX5" fmla="*/ 20 w 21626"/>
                <a:gd name="connsiteY5" fmla="*/ 11330 h 22130"/>
                <a:gd name="connsiteX6" fmla="*/ 2701 w 21626"/>
                <a:gd name="connsiteY6" fmla="*/ 530 h 22130"/>
                <a:gd name="connsiteX0" fmla="*/ 2243 w 21609"/>
                <a:gd name="connsiteY0" fmla="*/ 530 h 22130"/>
                <a:gd name="connsiteX1" fmla="*/ 19452 w 21609"/>
                <a:gd name="connsiteY1" fmla="*/ 0 h 22130"/>
                <a:gd name="connsiteX2" fmla="*/ 21603 w 21609"/>
                <a:gd name="connsiteY2" fmla="*/ 11330 h 22130"/>
                <a:gd name="connsiteX3" fmla="*/ 19099 w 21609"/>
                <a:gd name="connsiteY3" fmla="*/ 22130 h 22130"/>
                <a:gd name="connsiteX4" fmla="*/ 2066 w 21609"/>
                <a:gd name="connsiteY4" fmla="*/ 22130 h 22130"/>
                <a:gd name="connsiteX5" fmla="*/ 3 w 21609"/>
                <a:gd name="connsiteY5" fmla="*/ 11330 h 22130"/>
                <a:gd name="connsiteX6" fmla="*/ 2243 w 21609"/>
                <a:gd name="connsiteY6" fmla="*/ 530 h 22130"/>
                <a:gd name="connsiteX0" fmla="*/ 2243 w 21603"/>
                <a:gd name="connsiteY0" fmla="*/ 530 h 22130"/>
                <a:gd name="connsiteX1" fmla="*/ 19452 w 21603"/>
                <a:gd name="connsiteY1" fmla="*/ 0 h 22130"/>
                <a:gd name="connsiteX2" fmla="*/ 21603 w 21603"/>
                <a:gd name="connsiteY2" fmla="*/ 11330 h 22130"/>
                <a:gd name="connsiteX3" fmla="*/ 19452 w 21603"/>
                <a:gd name="connsiteY3" fmla="*/ 22130 h 22130"/>
                <a:gd name="connsiteX4" fmla="*/ 2066 w 21603"/>
                <a:gd name="connsiteY4" fmla="*/ 22130 h 22130"/>
                <a:gd name="connsiteX5" fmla="*/ 3 w 21603"/>
                <a:gd name="connsiteY5" fmla="*/ 11330 h 22130"/>
                <a:gd name="connsiteX6" fmla="*/ 2243 w 21603"/>
                <a:gd name="connsiteY6" fmla="*/ 530 h 2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3" h="22130">
                  <a:moveTo>
                    <a:pt x="2243" y="530"/>
                  </a:moveTo>
                  <a:cubicBezTo>
                    <a:pt x="7126" y="530"/>
                    <a:pt x="14569" y="0"/>
                    <a:pt x="19452" y="0"/>
                  </a:cubicBezTo>
                  <a:cubicBezTo>
                    <a:pt x="21371" y="0"/>
                    <a:pt x="21603" y="7642"/>
                    <a:pt x="21603" y="11330"/>
                  </a:cubicBezTo>
                  <a:cubicBezTo>
                    <a:pt x="21603" y="15018"/>
                    <a:pt x="21371" y="22130"/>
                    <a:pt x="19452" y="22130"/>
                  </a:cubicBezTo>
                  <a:lnTo>
                    <a:pt x="2066" y="22130"/>
                  </a:lnTo>
                  <a:cubicBezTo>
                    <a:pt x="147" y="22130"/>
                    <a:pt x="-27" y="14930"/>
                    <a:pt x="3" y="11330"/>
                  </a:cubicBezTo>
                  <a:cubicBezTo>
                    <a:pt x="33" y="7730"/>
                    <a:pt x="324" y="530"/>
                    <a:pt x="2243" y="530"/>
                  </a:cubicBezTo>
                  <a:close/>
                </a:path>
              </a:pathLst>
            </a:custGeom>
            <a:gradFill flip="none" rotWithShape="1">
              <a:gsLst>
                <a:gs pos="50000">
                  <a:schemeClr val="bg1"/>
                </a:gs>
                <a:gs pos="50000">
                  <a:srgbClr val="FFCC66"/>
                </a:gs>
              </a:gsLst>
              <a:lin ang="8100000" scaled="1"/>
              <a:tileRect/>
            </a:gra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b="1" dirty="0">
                  <a:solidFill>
                    <a:schemeClr val="tx1"/>
                  </a:solidFill>
                </a:rPr>
                <a:t>Streamlining &amp; </a:t>
              </a:r>
            </a:p>
            <a:p>
              <a:pPr algn="ctr"/>
              <a:r>
                <a:rPr lang="en-US" sz="1700" b="1" dirty="0">
                  <a:solidFill>
                    <a:schemeClr val="tx1"/>
                  </a:solidFill>
                </a:rPr>
                <a:t>Standardisation</a:t>
              </a:r>
            </a:p>
          </p:txBody>
        </p:sp>
        <p:sp>
          <p:nvSpPr>
            <p:cNvPr id="42" name="Flowchart: Connector 41"/>
            <p:cNvSpPr/>
            <p:nvPr/>
          </p:nvSpPr>
          <p:spPr>
            <a:xfrm>
              <a:off x="3915001" y="4044777"/>
              <a:ext cx="432048" cy="432048"/>
            </a:xfrm>
            <a:prstGeom prst="flowChartConnector">
              <a:avLst/>
            </a:prstGeom>
            <a:solidFill>
              <a:srgbClr val="FFC000"/>
            </a:solidFill>
            <a:ln>
              <a:noFill/>
            </a:ln>
            <a:effectLst>
              <a:glow>
                <a:schemeClr val="accent1">
                  <a:alpha val="40000"/>
                </a:schemeClr>
              </a:glow>
              <a:outerShdw blurRad="76200" dist="12700" dir="8100000" sy="-23000" kx="800400" algn="br" rotWithShape="0">
                <a:prstClr val="black">
                  <a:alpha val="20000"/>
                </a:prstClr>
              </a:outerShdw>
            </a:effectLst>
            <a:scene3d>
              <a:camera prst="orthographicFront"/>
              <a:lightRig rig="threePt" dir="t"/>
            </a:scene3d>
            <a:sp3d extrusionH="76200">
              <a:bevelT w="152400" h="50800" prst="softRound"/>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sp3d/>
            </a:bodyPr>
            <a:lstStyle/>
            <a:p>
              <a:pPr algn="ctr"/>
              <a:r>
                <a:rPr lang="en-US" sz="2400" b="1" dirty="0" smtClean="0"/>
                <a:t>3</a:t>
              </a:r>
              <a:endParaRPr lang="en-US" sz="2400" b="1" dirty="0"/>
            </a:p>
          </p:txBody>
        </p:sp>
        <p:sp>
          <p:nvSpPr>
            <p:cNvPr id="43" name="Flowchart: Terminator 8"/>
            <p:cNvSpPr/>
            <p:nvPr/>
          </p:nvSpPr>
          <p:spPr>
            <a:xfrm>
              <a:off x="5624585" y="3041344"/>
              <a:ext cx="2398378" cy="516424"/>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3475 w 21651"/>
                <a:gd name="connsiteY0" fmla="*/ 530 h 22130"/>
                <a:gd name="connsiteX1" fmla="*/ 19449 w 21651"/>
                <a:gd name="connsiteY1" fmla="*/ 0 h 22130"/>
                <a:gd name="connsiteX2" fmla="*/ 21600 w 21651"/>
                <a:gd name="connsiteY2" fmla="*/ 11330 h 22130"/>
                <a:gd name="connsiteX3" fmla="*/ 18125 w 21651"/>
                <a:gd name="connsiteY3" fmla="*/ 22130 h 22130"/>
                <a:gd name="connsiteX4" fmla="*/ 3475 w 21651"/>
                <a:gd name="connsiteY4" fmla="*/ 22130 h 22130"/>
                <a:gd name="connsiteX5" fmla="*/ 0 w 21651"/>
                <a:gd name="connsiteY5" fmla="*/ 11330 h 22130"/>
                <a:gd name="connsiteX6" fmla="*/ 3475 w 21651"/>
                <a:gd name="connsiteY6" fmla="*/ 530 h 22130"/>
                <a:gd name="connsiteX0" fmla="*/ 3475 w 21610"/>
                <a:gd name="connsiteY0" fmla="*/ 530 h 22130"/>
                <a:gd name="connsiteX1" fmla="*/ 19449 w 21610"/>
                <a:gd name="connsiteY1" fmla="*/ 0 h 22130"/>
                <a:gd name="connsiteX2" fmla="*/ 21600 w 21610"/>
                <a:gd name="connsiteY2" fmla="*/ 11330 h 22130"/>
                <a:gd name="connsiteX3" fmla="*/ 19714 w 21610"/>
                <a:gd name="connsiteY3" fmla="*/ 22130 h 22130"/>
                <a:gd name="connsiteX4" fmla="*/ 3475 w 21610"/>
                <a:gd name="connsiteY4" fmla="*/ 22130 h 22130"/>
                <a:gd name="connsiteX5" fmla="*/ 0 w 21610"/>
                <a:gd name="connsiteY5" fmla="*/ 11330 h 22130"/>
                <a:gd name="connsiteX6" fmla="*/ 3475 w 21610"/>
                <a:gd name="connsiteY6" fmla="*/ 530 h 22130"/>
                <a:gd name="connsiteX0" fmla="*/ 3475 w 21606"/>
                <a:gd name="connsiteY0" fmla="*/ 530 h 22130"/>
                <a:gd name="connsiteX1" fmla="*/ 19449 w 21606"/>
                <a:gd name="connsiteY1" fmla="*/ 0 h 22130"/>
                <a:gd name="connsiteX2" fmla="*/ 21600 w 21606"/>
                <a:gd name="connsiteY2" fmla="*/ 11330 h 22130"/>
                <a:gd name="connsiteX3" fmla="*/ 19096 w 21606"/>
                <a:gd name="connsiteY3" fmla="*/ 22130 h 22130"/>
                <a:gd name="connsiteX4" fmla="*/ 3475 w 21606"/>
                <a:gd name="connsiteY4" fmla="*/ 22130 h 22130"/>
                <a:gd name="connsiteX5" fmla="*/ 0 w 21606"/>
                <a:gd name="connsiteY5" fmla="*/ 11330 h 22130"/>
                <a:gd name="connsiteX6" fmla="*/ 3475 w 21606"/>
                <a:gd name="connsiteY6" fmla="*/ 530 h 22130"/>
                <a:gd name="connsiteX0" fmla="*/ 3537 w 21668"/>
                <a:gd name="connsiteY0" fmla="*/ 530 h 22130"/>
                <a:gd name="connsiteX1" fmla="*/ 19511 w 21668"/>
                <a:gd name="connsiteY1" fmla="*/ 0 h 22130"/>
                <a:gd name="connsiteX2" fmla="*/ 21662 w 21668"/>
                <a:gd name="connsiteY2" fmla="*/ 11330 h 22130"/>
                <a:gd name="connsiteX3" fmla="*/ 19158 w 21668"/>
                <a:gd name="connsiteY3" fmla="*/ 22130 h 22130"/>
                <a:gd name="connsiteX4" fmla="*/ 2125 w 21668"/>
                <a:gd name="connsiteY4" fmla="*/ 22130 h 22130"/>
                <a:gd name="connsiteX5" fmla="*/ 62 w 21668"/>
                <a:gd name="connsiteY5" fmla="*/ 11330 h 22130"/>
                <a:gd name="connsiteX6" fmla="*/ 3537 w 21668"/>
                <a:gd name="connsiteY6" fmla="*/ 530 h 22130"/>
                <a:gd name="connsiteX0" fmla="*/ 2701 w 21626"/>
                <a:gd name="connsiteY0" fmla="*/ 530 h 22130"/>
                <a:gd name="connsiteX1" fmla="*/ 19469 w 21626"/>
                <a:gd name="connsiteY1" fmla="*/ 0 h 22130"/>
                <a:gd name="connsiteX2" fmla="*/ 21620 w 21626"/>
                <a:gd name="connsiteY2" fmla="*/ 11330 h 22130"/>
                <a:gd name="connsiteX3" fmla="*/ 19116 w 21626"/>
                <a:gd name="connsiteY3" fmla="*/ 22130 h 22130"/>
                <a:gd name="connsiteX4" fmla="*/ 2083 w 21626"/>
                <a:gd name="connsiteY4" fmla="*/ 22130 h 22130"/>
                <a:gd name="connsiteX5" fmla="*/ 20 w 21626"/>
                <a:gd name="connsiteY5" fmla="*/ 11330 h 22130"/>
                <a:gd name="connsiteX6" fmla="*/ 2701 w 21626"/>
                <a:gd name="connsiteY6" fmla="*/ 530 h 22130"/>
                <a:gd name="connsiteX0" fmla="*/ 2243 w 21609"/>
                <a:gd name="connsiteY0" fmla="*/ 530 h 22130"/>
                <a:gd name="connsiteX1" fmla="*/ 19452 w 21609"/>
                <a:gd name="connsiteY1" fmla="*/ 0 h 22130"/>
                <a:gd name="connsiteX2" fmla="*/ 21603 w 21609"/>
                <a:gd name="connsiteY2" fmla="*/ 11330 h 22130"/>
                <a:gd name="connsiteX3" fmla="*/ 19099 w 21609"/>
                <a:gd name="connsiteY3" fmla="*/ 22130 h 22130"/>
                <a:gd name="connsiteX4" fmla="*/ 2066 w 21609"/>
                <a:gd name="connsiteY4" fmla="*/ 22130 h 22130"/>
                <a:gd name="connsiteX5" fmla="*/ 3 w 21609"/>
                <a:gd name="connsiteY5" fmla="*/ 11330 h 22130"/>
                <a:gd name="connsiteX6" fmla="*/ 2243 w 21609"/>
                <a:gd name="connsiteY6" fmla="*/ 530 h 22130"/>
                <a:gd name="connsiteX0" fmla="*/ 2243 w 21603"/>
                <a:gd name="connsiteY0" fmla="*/ 530 h 22130"/>
                <a:gd name="connsiteX1" fmla="*/ 19452 w 21603"/>
                <a:gd name="connsiteY1" fmla="*/ 0 h 22130"/>
                <a:gd name="connsiteX2" fmla="*/ 21603 w 21603"/>
                <a:gd name="connsiteY2" fmla="*/ 11330 h 22130"/>
                <a:gd name="connsiteX3" fmla="*/ 19452 w 21603"/>
                <a:gd name="connsiteY3" fmla="*/ 22130 h 22130"/>
                <a:gd name="connsiteX4" fmla="*/ 2066 w 21603"/>
                <a:gd name="connsiteY4" fmla="*/ 22130 h 22130"/>
                <a:gd name="connsiteX5" fmla="*/ 3 w 21603"/>
                <a:gd name="connsiteY5" fmla="*/ 11330 h 22130"/>
                <a:gd name="connsiteX6" fmla="*/ 2243 w 21603"/>
                <a:gd name="connsiteY6" fmla="*/ 530 h 2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3" h="22130">
                  <a:moveTo>
                    <a:pt x="2243" y="530"/>
                  </a:moveTo>
                  <a:cubicBezTo>
                    <a:pt x="7126" y="530"/>
                    <a:pt x="14569" y="0"/>
                    <a:pt x="19452" y="0"/>
                  </a:cubicBezTo>
                  <a:cubicBezTo>
                    <a:pt x="21371" y="0"/>
                    <a:pt x="21603" y="7642"/>
                    <a:pt x="21603" y="11330"/>
                  </a:cubicBezTo>
                  <a:cubicBezTo>
                    <a:pt x="21603" y="15018"/>
                    <a:pt x="21371" y="22130"/>
                    <a:pt x="19452" y="22130"/>
                  </a:cubicBezTo>
                  <a:lnTo>
                    <a:pt x="2066" y="22130"/>
                  </a:lnTo>
                  <a:cubicBezTo>
                    <a:pt x="147" y="22130"/>
                    <a:pt x="-27" y="14930"/>
                    <a:pt x="3" y="11330"/>
                  </a:cubicBezTo>
                  <a:cubicBezTo>
                    <a:pt x="33" y="7730"/>
                    <a:pt x="324" y="530"/>
                    <a:pt x="2243" y="530"/>
                  </a:cubicBezTo>
                  <a:close/>
                </a:path>
              </a:pathLst>
            </a:custGeom>
            <a:gradFill flip="none" rotWithShape="1">
              <a:gsLst>
                <a:gs pos="50000">
                  <a:schemeClr val="bg1"/>
                </a:gs>
                <a:gs pos="100000">
                  <a:srgbClr val="FF7C80"/>
                </a:gs>
              </a:gsLst>
              <a:lin ang="81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sz="1700" b="1" dirty="0">
                  <a:solidFill>
                    <a:schemeClr val="tx1"/>
                  </a:solidFill>
                </a:rPr>
                <a:t>Computerisation</a:t>
              </a:r>
            </a:p>
          </p:txBody>
        </p:sp>
        <p:sp>
          <p:nvSpPr>
            <p:cNvPr id="44" name="Flowchart: Connector 43"/>
            <p:cNvSpPr/>
            <p:nvPr/>
          </p:nvSpPr>
          <p:spPr>
            <a:xfrm>
              <a:off x="5090634" y="3179445"/>
              <a:ext cx="432048" cy="432048"/>
            </a:xfrm>
            <a:prstGeom prst="flowChartConnector">
              <a:avLst/>
            </a:prstGeom>
            <a:solidFill>
              <a:srgbClr val="FF0000"/>
            </a:solidFill>
            <a:ln>
              <a:noFill/>
            </a:ln>
            <a:effectLst>
              <a:glow>
                <a:schemeClr val="accent1">
                  <a:alpha val="40000"/>
                </a:schemeClr>
              </a:glow>
              <a:outerShdw blurRad="76200" dist="12700" dir="8100000" sy="-23000" kx="800400" algn="br" rotWithShape="0">
                <a:prstClr val="black">
                  <a:alpha val="20000"/>
                </a:prstClr>
              </a:outerShdw>
            </a:effectLst>
            <a:scene3d>
              <a:camera prst="orthographicFront"/>
              <a:lightRig rig="threePt" dir="t"/>
            </a:scene3d>
            <a:sp3d extrusionH="76200">
              <a:bevelT w="152400" h="50800" prst="softRound"/>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sp3d/>
            </a:bodyPr>
            <a:lstStyle/>
            <a:p>
              <a:pPr algn="ctr"/>
              <a:r>
                <a:rPr lang="en-US" sz="2400" b="1" dirty="0"/>
                <a:t>4</a:t>
              </a:r>
            </a:p>
          </p:txBody>
        </p:sp>
        <p:sp>
          <p:nvSpPr>
            <p:cNvPr id="45" name="Flowchart: Terminator 8"/>
            <p:cNvSpPr/>
            <p:nvPr/>
          </p:nvSpPr>
          <p:spPr>
            <a:xfrm>
              <a:off x="5090634" y="1409558"/>
              <a:ext cx="2421458" cy="516424"/>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3475 w 21651"/>
                <a:gd name="connsiteY0" fmla="*/ 530 h 22130"/>
                <a:gd name="connsiteX1" fmla="*/ 19449 w 21651"/>
                <a:gd name="connsiteY1" fmla="*/ 0 h 22130"/>
                <a:gd name="connsiteX2" fmla="*/ 21600 w 21651"/>
                <a:gd name="connsiteY2" fmla="*/ 11330 h 22130"/>
                <a:gd name="connsiteX3" fmla="*/ 18125 w 21651"/>
                <a:gd name="connsiteY3" fmla="*/ 22130 h 22130"/>
                <a:gd name="connsiteX4" fmla="*/ 3475 w 21651"/>
                <a:gd name="connsiteY4" fmla="*/ 22130 h 22130"/>
                <a:gd name="connsiteX5" fmla="*/ 0 w 21651"/>
                <a:gd name="connsiteY5" fmla="*/ 11330 h 22130"/>
                <a:gd name="connsiteX6" fmla="*/ 3475 w 21651"/>
                <a:gd name="connsiteY6" fmla="*/ 530 h 22130"/>
                <a:gd name="connsiteX0" fmla="*/ 3475 w 21610"/>
                <a:gd name="connsiteY0" fmla="*/ 530 h 22130"/>
                <a:gd name="connsiteX1" fmla="*/ 19449 w 21610"/>
                <a:gd name="connsiteY1" fmla="*/ 0 h 22130"/>
                <a:gd name="connsiteX2" fmla="*/ 21600 w 21610"/>
                <a:gd name="connsiteY2" fmla="*/ 11330 h 22130"/>
                <a:gd name="connsiteX3" fmla="*/ 19714 w 21610"/>
                <a:gd name="connsiteY3" fmla="*/ 22130 h 22130"/>
                <a:gd name="connsiteX4" fmla="*/ 3475 w 21610"/>
                <a:gd name="connsiteY4" fmla="*/ 22130 h 22130"/>
                <a:gd name="connsiteX5" fmla="*/ 0 w 21610"/>
                <a:gd name="connsiteY5" fmla="*/ 11330 h 22130"/>
                <a:gd name="connsiteX6" fmla="*/ 3475 w 21610"/>
                <a:gd name="connsiteY6" fmla="*/ 530 h 22130"/>
                <a:gd name="connsiteX0" fmla="*/ 3475 w 21606"/>
                <a:gd name="connsiteY0" fmla="*/ 530 h 22130"/>
                <a:gd name="connsiteX1" fmla="*/ 19449 w 21606"/>
                <a:gd name="connsiteY1" fmla="*/ 0 h 22130"/>
                <a:gd name="connsiteX2" fmla="*/ 21600 w 21606"/>
                <a:gd name="connsiteY2" fmla="*/ 11330 h 22130"/>
                <a:gd name="connsiteX3" fmla="*/ 19096 w 21606"/>
                <a:gd name="connsiteY3" fmla="*/ 22130 h 22130"/>
                <a:gd name="connsiteX4" fmla="*/ 3475 w 21606"/>
                <a:gd name="connsiteY4" fmla="*/ 22130 h 22130"/>
                <a:gd name="connsiteX5" fmla="*/ 0 w 21606"/>
                <a:gd name="connsiteY5" fmla="*/ 11330 h 22130"/>
                <a:gd name="connsiteX6" fmla="*/ 3475 w 21606"/>
                <a:gd name="connsiteY6" fmla="*/ 530 h 22130"/>
                <a:gd name="connsiteX0" fmla="*/ 3537 w 21668"/>
                <a:gd name="connsiteY0" fmla="*/ 530 h 22130"/>
                <a:gd name="connsiteX1" fmla="*/ 19511 w 21668"/>
                <a:gd name="connsiteY1" fmla="*/ 0 h 22130"/>
                <a:gd name="connsiteX2" fmla="*/ 21662 w 21668"/>
                <a:gd name="connsiteY2" fmla="*/ 11330 h 22130"/>
                <a:gd name="connsiteX3" fmla="*/ 19158 w 21668"/>
                <a:gd name="connsiteY3" fmla="*/ 22130 h 22130"/>
                <a:gd name="connsiteX4" fmla="*/ 2125 w 21668"/>
                <a:gd name="connsiteY4" fmla="*/ 22130 h 22130"/>
                <a:gd name="connsiteX5" fmla="*/ 62 w 21668"/>
                <a:gd name="connsiteY5" fmla="*/ 11330 h 22130"/>
                <a:gd name="connsiteX6" fmla="*/ 3537 w 21668"/>
                <a:gd name="connsiteY6" fmla="*/ 530 h 22130"/>
                <a:gd name="connsiteX0" fmla="*/ 2701 w 21626"/>
                <a:gd name="connsiteY0" fmla="*/ 530 h 22130"/>
                <a:gd name="connsiteX1" fmla="*/ 19469 w 21626"/>
                <a:gd name="connsiteY1" fmla="*/ 0 h 22130"/>
                <a:gd name="connsiteX2" fmla="*/ 21620 w 21626"/>
                <a:gd name="connsiteY2" fmla="*/ 11330 h 22130"/>
                <a:gd name="connsiteX3" fmla="*/ 19116 w 21626"/>
                <a:gd name="connsiteY3" fmla="*/ 22130 h 22130"/>
                <a:gd name="connsiteX4" fmla="*/ 2083 w 21626"/>
                <a:gd name="connsiteY4" fmla="*/ 22130 h 22130"/>
                <a:gd name="connsiteX5" fmla="*/ 20 w 21626"/>
                <a:gd name="connsiteY5" fmla="*/ 11330 h 22130"/>
                <a:gd name="connsiteX6" fmla="*/ 2701 w 21626"/>
                <a:gd name="connsiteY6" fmla="*/ 530 h 22130"/>
                <a:gd name="connsiteX0" fmla="*/ 2243 w 21609"/>
                <a:gd name="connsiteY0" fmla="*/ 530 h 22130"/>
                <a:gd name="connsiteX1" fmla="*/ 19452 w 21609"/>
                <a:gd name="connsiteY1" fmla="*/ 0 h 22130"/>
                <a:gd name="connsiteX2" fmla="*/ 21603 w 21609"/>
                <a:gd name="connsiteY2" fmla="*/ 11330 h 22130"/>
                <a:gd name="connsiteX3" fmla="*/ 19099 w 21609"/>
                <a:gd name="connsiteY3" fmla="*/ 22130 h 22130"/>
                <a:gd name="connsiteX4" fmla="*/ 2066 w 21609"/>
                <a:gd name="connsiteY4" fmla="*/ 22130 h 22130"/>
                <a:gd name="connsiteX5" fmla="*/ 3 w 21609"/>
                <a:gd name="connsiteY5" fmla="*/ 11330 h 22130"/>
                <a:gd name="connsiteX6" fmla="*/ 2243 w 21609"/>
                <a:gd name="connsiteY6" fmla="*/ 530 h 22130"/>
                <a:gd name="connsiteX0" fmla="*/ 2243 w 21603"/>
                <a:gd name="connsiteY0" fmla="*/ 530 h 22130"/>
                <a:gd name="connsiteX1" fmla="*/ 19452 w 21603"/>
                <a:gd name="connsiteY1" fmla="*/ 0 h 22130"/>
                <a:gd name="connsiteX2" fmla="*/ 21603 w 21603"/>
                <a:gd name="connsiteY2" fmla="*/ 11330 h 22130"/>
                <a:gd name="connsiteX3" fmla="*/ 19452 w 21603"/>
                <a:gd name="connsiteY3" fmla="*/ 22130 h 22130"/>
                <a:gd name="connsiteX4" fmla="*/ 2066 w 21603"/>
                <a:gd name="connsiteY4" fmla="*/ 22130 h 22130"/>
                <a:gd name="connsiteX5" fmla="*/ 3 w 21603"/>
                <a:gd name="connsiteY5" fmla="*/ 11330 h 22130"/>
                <a:gd name="connsiteX6" fmla="*/ 2243 w 21603"/>
                <a:gd name="connsiteY6" fmla="*/ 530 h 2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3" h="22130">
                  <a:moveTo>
                    <a:pt x="2243" y="530"/>
                  </a:moveTo>
                  <a:cubicBezTo>
                    <a:pt x="7126" y="530"/>
                    <a:pt x="14569" y="0"/>
                    <a:pt x="19452" y="0"/>
                  </a:cubicBezTo>
                  <a:cubicBezTo>
                    <a:pt x="21371" y="0"/>
                    <a:pt x="21603" y="7642"/>
                    <a:pt x="21603" y="11330"/>
                  </a:cubicBezTo>
                  <a:cubicBezTo>
                    <a:pt x="21603" y="15018"/>
                    <a:pt x="21371" y="22130"/>
                    <a:pt x="19452" y="22130"/>
                  </a:cubicBezTo>
                  <a:lnTo>
                    <a:pt x="2066" y="22130"/>
                  </a:lnTo>
                  <a:cubicBezTo>
                    <a:pt x="147" y="22130"/>
                    <a:pt x="-27" y="14930"/>
                    <a:pt x="3" y="11330"/>
                  </a:cubicBezTo>
                  <a:cubicBezTo>
                    <a:pt x="33" y="7730"/>
                    <a:pt x="324" y="530"/>
                    <a:pt x="2243" y="530"/>
                  </a:cubicBezTo>
                  <a:close/>
                </a:path>
              </a:pathLst>
            </a:custGeom>
            <a:gradFill flip="none" rotWithShape="1">
              <a:gsLst>
                <a:gs pos="50000">
                  <a:schemeClr val="bg1"/>
                </a:gs>
                <a:gs pos="100000">
                  <a:schemeClr val="accent4">
                    <a:lumMod val="40000"/>
                    <a:lumOff val="60000"/>
                  </a:schemeClr>
                </a:gs>
              </a:gsLst>
              <a:lin ang="8100000" scaled="1"/>
              <a:tileRect/>
            </a:gra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b="1" dirty="0">
                  <a:solidFill>
                    <a:schemeClr val="tx1"/>
                  </a:solidFill>
                </a:rPr>
                <a:t> </a:t>
              </a:r>
              <a:r>
                <a:rPr lang="en-US" sz="1700" b="1" dirty="0">
                  <a:solidFill>
                    <a:schemeClr val="tx1"/>
                  </a:solidFill>
                </a:rPr>
                <a:t>Multi Co-operation</a:t>
              </a:r>
            </a:p>
          </p:txBody>
        </p:sp>
        <p:sp>
          <p:nvSpPr>
            <p:cNvPr id="46" name="Flowchart: Connector 45"/>
            <p:cNvSpPr/>
            <p:nvPr/>
          </p:nvSpPr>
          <p:spPr>
            <a:xfrm>
              <a:off x="4644595" y="1849480"/>
              <a:ext cx="432048" cy="432048"/>
            </a:xfrm>
            <a:prstGeom prst="flowChartConnector">
              <a:avLst/>
            </a:prstGeom>
            <a:solidFill>
              <a:schemeClr val="accent4">
                <a:lumMod val="75000"/>
              </a:schemeClr>
            </a:solidFill>
            <a:ln>
              <a:noFill/>
            </a:ln>
            <a:effectLst>
              <a:glow>
                <a:schemeClr val="accent1">
                  <a:alpha val="40000"/>
                </a:schemeClr>
              </a:glow>
              <a:outerShdw blurRad="76200" dist="12700" dir="8100000" sy="-23000" kx="800400" algn="br" rotWithShape="0">
                <a:prstClr val="black">
                  <a:alpha val="20000"/>
                </a:prstClr>
              </a:outerShdw>
            </a:effectLst>
            <a:scene3d>
              <a:camera prst="orthographicFront"/>
              <a:lightRig rig="threePt" dir="t"/>
            </a:scene3d>
            <a:sp3d extrusionH="76200">
              <a:bevelT w="152400" h="50800" prst="softRound"/>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sp3d/>
            </a:bodyPr>
            <a:lstStyle/>
            <a:p>
              <a:pPr algn="ctr"/>
              <a:r>
                <a:rPr lang="en-US" sz="2400" b="1" dirty="0" smtClean="0"/>
                <a:t>5</a:t>
              </a:r>
              <a:endParaRPr lang="en-US" sz="2400" b="1" dirty="0"/>
            </a:p>
          </p:txBody>
        </p:sp>
        <p:sp>
          <p:nvSpPr>
            <p:cNvPr id="47" name="Text Box 37"/>
            <p:cNvSpPr txBox="1">
              <a:spLocks noChangeArrowheads="1"/>
            </p:cNvSpPr>
            <p:nvPr/>
          </p:nvSpPr>
          <p:spPr bwMode="auto">
            <a:xfrm>
              <a:off x="441394" y="1992970"/>
              <a:ext cx="233881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chemeClr val="bg2"/>
                </a:buClr>
              </a:pPr>
              <a:r>
                <a:rPr lang="en-GB" sz="1400" dirty="0" smtClean="0"/>
                <a:t>- Consolidated reg. </a:t>
              </a:r>
              <a:r>
                <a:rPr lang="en-GB" sz="1400" dirty="0"/>
                <a:t>procedures &amp; processes</a:t>
              </a:r>
            </a:p>
            <a:p>
              <a:pPr>
                <a:buClr>
                  <a:schemeClr val="bg2"/>
                </a:buClr>
              </a:pPr>
              <a:r>
                <a:rPr lang="en-GB" sz="1400" dirty="0"/>
                <a:t>- Single-point registration</a:t>
              </a:r>
            </a:p>
          </p:txBody>
        </p:sp>
        <p:sp>
          <p:nvSpPr>
            <p:cNvPr id="48" name="Text Box 37"/>
            <p:cNvSpPr txBox="1">
              <a:spLocks noChangeArrowheads="1"/>
            </p:cNvSpPr>
            <p:nvPr/>
          </p:nvSpPr>
          <p:spPr bwMode="auto">
            <a:xfrm>
              <a:off x="2642746" y="5159147"/>
              <a:ext cx="3408607" cy="766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en-GB" sz="1400" dirty="0" smtClean="0"/>
                <a:t>- Same </a:t>
              </a:r>
              <a:r>
                <a:rPr lang="en-GB" sz="1400" dirty="0"/>
                <a:t>service quality nationwide</a:t>
              </a:r>
              <a:endParaRPr lang="en-US" sz="1400" dirty="0"/>
            </a:p>
            <a:p>
              <a:pPr eaLnBrk="0" hangingPunct="0"/>
              <a:r>
                <a:rPr lang="en-US" sz="1400" dirty="0"/>
                <a:t>- </a:t>
              </a:r>
              <a:r>
                <a:rPr lang="en-GB" sz="1400" dirty="0"/>
                <a:t>Customer-orientated</a:t>
              </a:r>
            </a:p>
            <a:p>
              <a:pPr eaLnBrk="0" hangingPunct="0"/>
              <a:r>
                <a:rPr lang="en-US" sz="1400" dirty="0"/>
                <a:t>- Capacity building</a:t>
              </a:r>
            </a:p>
          </p:txBody>
        </p:sp>
        <p:sp>
          <p:nvSpPr>
            <p:cNvPr id="49" name="Text Box 43"/>
            <p:cNvSpPr txBox="1">
              <a:spLocks noChangeArrowheads="1"/>
            </p:cNvSpPr>
            <p:nvPr/>
          </p:nvSpPr>
          <p:spPr bwMode="auto">
            <a:xfrm>
              <a:off x="5211743" y="3660635"/>
              <a:ext cx="3527804"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en-US" sz="1400" dirty="0" smtClean="0"/>
                <a:t>- National Business Registration System </a:t>
              </a:r>
              <a:endParaRPr lang="en-US" sz="1400" dirty="0"/>
            </a:p>
            <a:p>
              <a:pPr eaLnBrk="0" hangingPunct="0"/>
              <a:r>
                <a:rPr lang="en-US" sz="1400" dirty="0" smtClean="0"/>
                <a:t>- National </a:t>
              </a:r>
              <a:r>
                <a:rPr lang="en-US" sz="1400" dirty="0"/>
                <a:t>Business Registration Portal</a:t>
              </a:r>
            </a:p>
            <a:p>
              <a:pPr eaLnBrk="0" hangingPunct="0"/>
              <a:r>
                <a:rPr lang="en-US" sz="1400" dirty="0" smtClean="0"/>
                <a:t>- NBRS </a:t>
              </a:r>
              <a:r>
                <a:rPr lang="en-US" sz="1400" dirty="0"/>
                <a:t>Online Registration System</a:t>
              </a:r>
            </a:p>
            <a:p>
              <a:pPr eaLnBrk="0" hangingPunct="0"/>
              <a:r>
                <a:rPr lang="en-US" sz="1400" dirty="0" smtClean="0"/>
                <a:t>- Information Services</a:t>
              </a:r>
              <a:endParaRPr lang="en-US" sz="1400" b="1" dirty="0"/>
            </a:p>
            <a:p>
              <a:pPr algn="r" eaLnBrk="0" hangingPunct="0"/>
              <a:r>
                <a:rPr lang="en-US" sz="1600" dirty="0" smtClean="0"/>
                <a:t> </a:t>
              </a:r>
            </a:p>
          </p:txBody>
        </p:sp>
        <p:sp>
          <p:nvSpPr>
            <p:cNvPr id="50" name="Text Box 37"/>
            <p:cNvSpPr txBox="1">
              <a:spLocks noChangeArrowheads="1"/>
            </p:cNvSpPr>
            <p:nvPr/>
          </p:nvSpPr>
          <p:spPr bwMode="auto">
            <a:xfrm>
              <a:off x="441394" y="3907439"/>
              <a:ext cx="278481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r>
                <a:rPr lang="en-GB" sz="1400" dirty="0" smtClean="0"/>
                <a:t>- Central level:</a:t>
              </a:r>
            </a:p>
            <a:p>
              <a:pPr eaLnBrk="0" hangingPunct="0"/>
              <a:r>
                <a:rPr lang="en-GB" sz="1400" dirty="0" smtClean="0"/>
                <a:t>BRD, ASMED, ABR (under MPI)</a:t>
              </a:r>
            </a:p>
            <a:p>
              <a:pPr eaLnBrk="0" hangingPunct="0"/>
              <a:r>
                <a:rPr lang="en-GB" sz="1400" dirty="0" smtClean="0"/>
                <a:t>- Local level: 65 provincial BROs (under DPI)</a:t>
              </a:r>
            </a:p>
          </p:txBody>
        </p:sp>
        <p:sp>
          <p:nvSpPr>
            <p:cNvPr id="51" name="Text Box 37"/>
            <p:cNvSpPr txBox="1">
              <a:spLocks noChangeArrowheads="1"/>
            </p:cNvSpPr>
            <p:nvPr/>
          </p:nvSpPr>
          <p:spPr bwMode="auto">
            <a:xfrm>
              <a:off x="5425594" y="1988936"/>
              <a:ext cx="2890822"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eaLnBrk="0" hangingPunct="0">
                <a:buFontTx/>
                <a:buChar char="-"/>
              </a:pPr>
              <a:r>
                <a:rPr lang="en-GB" sz="1400" dirty="0" smtClean="0"/>
                <a:t>Provincial BROs</a:t>
              </a:r>
            </a:p>
            <a:p>
              <a:pPr marL="285750" indent="-285750" eaLnBrk="0" hangingPunct="0">
                <a:buFontTx/>
                <a:buChar char="-"/>
              </a:pPr>
              <a:r>
                <a:rPr lang="en-GB" sz="1400" dirty="0" smtClean="0"/>
                <a:t>GDT (MOF)</a:t>
              </a:r>
            </a:p>
            <a:p>
              <a:pPr marL="285750" indent="-285750" eaLnBrk="0" hangingPunct="0">
                <a:buFontTx/>
                <a:buChar char="-"/>
              </a:pPr>
              <a:r>
                <a:rPr lang="en-US" sz="1400" dirty="0" smtClean="0"/>
                <a:t>Others: Ministry of Public Security, GSO (MPI)…</a:t>
              </a:r>
              <a:endParaRPr lang="en-US" sz="1400" dirty="0"/>
            </a:p>
          </p:txBody>
        </p:sp>
      </p:grpSp>
    </p:spTree>
    <p:extLst>
      <p:ext uri="{BB962C8B-B14F-4D97-AF65-F5344CB8AC3E}">
        <p14:creationId xmlns:p14="http://schemas.microsoft.com/office/powerpoint/2010/main" val="333049308"/>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a:xfrm>
            <a:off x="1907705" y="840134"/>
            <a:ext cx="6626696" cy="716658"/>
          </a:xfrm>
        </p:spPr>
        <p:txBody>
          <a:bodyPr/>
          <a:lstStyle/>
          <a:p>
            <a:r>
              <a:rPr lang="en-US" sz="3200" b="1" dirty="0"/>
              <a:t>BUSINESS REGISTRATION REFORM</a:t>
            </a:r>
            <a:endParaRPr lang="en-US" altLang="en-US" sz="3200" b="1" dirty="0" smtClean="0">
              <a:solidFill>
                <a:schemeClr val="tx1"/>
              </a:solidFill>
            </a:endParaRPr>
          </a:p>
        </p:txBody>
      </p:sp>
      <p:sp>
        <p:nvSpPr>
          <p:cNvPr id="10" name="Slide Number Placeholder 5"/>
          <p:cNvSpPr txBox="1">
            <a:spLocks/>
          </p:cNvSpPr>
          <p:nvPr/>
        </p:nvSpPr>
        <p:spPr>
          <a:xfrm>
            <a:off x="511228" y="787783"/>
            <a:ext cx="584978"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GB"/>
            </a:defPPr>
            <a:lvl1pPr algn="r" rtl="0" eaLnBrk="0" fontAlgn="base" hangingPunct="0">
              <a:spcBef>
                <a:spcPct val="0"/>
              </a:spcBef>
              <a:spcAft>
                <a:spcPct val="0"/>
              </a:spcAft>
              <a:defRPr kern="1200">
                <a:solidFill>
                  <a:schemeClr val="tx1"/>
                </a:solidFill>
                <a:latin typeface="Arial" panose="020B0604020202020204" pitchFamily="34" charset="0"/>
                <a:ea typeface="+mn-ea"/>
                <a:cs typeface="Arial" charset="0"/>
              </a:defRPr>
            </a:lvl1pPr>
            <a:lvl2pPr marL="742950" indent="-285750" algn="r" rtl="0" eaLnBrk="0" fontAlgn="base" hangingPunct="0">
              <a:spcBef>
                <a:spcPct val="0"/>
              </a:spcBef>
              <a:spcAft>
                <a:spcPct val="0"/>
              </a:spcAft>
              <a:defRPr kern="1200">
                <a:solidFill>
                  <a:schemeClr val="tx1"/>
                </a:solidFill>
                <a:latin typeface="Arial" panose="020B0604020202020204" pitchFamily="34" charset="0"/>
                <a:ea typeface="+mn-ea"/>
                <a:cs typeface="Arial" charset="0"/>
              </a:defRPr>
            </a:lvl2pPr>
            <a:lvl3pPr marL="1143000" indent="-228600" algn="r" rtl="0" eaLnBrk="0" fontAlgn="base" hangingPunct="0">
              <a:spcBef>
                <a:spcPct val="0"/>
              </a:spcBef>
              <a:spcAft>
                <a:spcPct val="0"/>
              </a:spcAft>
              <a:defRPr kern="1200">
                <a:solidFill>
                  <a:schemeClr val="tx1"/>
                </a:solidFill>
                <a:latin typeface="Arial" panose="020B0604020202020204" pitchFamily="34" charset="0"/>
                <a:ea typeface="+mn-ea"/>
                <a:cs typeface="Arial" charset="0"/>
              </a:defRPr>
            </a:lvl3pPr>
            <a:lvl4pPr marL="1600200" indent="-228600" algn="r" rtl="0" eaLnBrk="0" fontAlgn="base" hangingPunct="0">
              <a:spcBef>
                <a:spcPct val="0"/>
              </a:spcBef>
              <a:spcAft>
                <a:spcPct val="0"/>
              </a:spcAft>
              <a:defRPr kern="1200">
                <a:solidFill>
                  <a:schemeClr val="tx1"/>
                </a:solidFill>
                <a:latin typeface="Arial" panose="020B0604020202020204" pitchFamily="34" charset="0"/>
                <a:ea typeface="+mn-ea"/>
                <a:cs typeface="Arial" charset="0"/>
              </a:defRPr>
            </a:lvl4pPr>
            <a:lvl5pPr marL="2057400" indent="-228600" algn="r" rtl="0" eaLnBrk="0" fontAlgn="base" hangingPunct="0">
              <a:spcBef>
                <a:spcPct val="0"/>
              </a:spcBef>
              <a:spcAft>
                <a:spcPct val="0"/>
              </a:spcAft>
              <a:defRPr kern="1200">
                <a:solidFill>
                  <a:schemeClr val="tx1"/>
                </a:solidFill>
                <a:latin typeface="Arial" panose="020B0604020202020204" pitchFamily="34" charset="0"/>
                <a:ea typeface="+mn-ea"/>
                <a:cs typeface="Arial" charset="0"/>
              </a:defRPr>
            </a:lvl5pPr>
            <a:lvl6pPr marL="2514600" indent="-228600" algn="l" defTabSz="914400" rtl="0" eaLnBrk="0" fontAlgn="base" latinLnBrk="0" hangingPunct="0">
              <a:spcBef>
                <a:spcPct val="0"/>
              </a:spcBef>
              <a:spcAft>
                <a:spcPct val="0"/>
              </a:spcAft>
              <a:defRPr kern="1200">
                <a:solidFill>
                  <a:schemeClr val="tx1"/>
                </a:solidFill>
                <a:latin typeface="Arial" panose="020B0604020202020204" pitchFamily="34" charset="0"/>
                <a:ea typeface="+mn-ea"/>
                <a:cs typeface="Arial" charset="0"/>
              </a:defRPr>
            </a:lvl6pPr>
            <a:lvl7pPr marL="2971800" indent="-228600" algn="l" defTabSz="914400" rtl="0" eaLnBrk="0" fontAlgn="base" latinLnBrk="0" hangingPunct="0">
              <a:spcBef>
                <a:spcPct val="0"/>
              </a:spcBef>
              <a:spcAft>
                <a:spcPct val="0"/>
              </a:spcAft>
              <a:defRPr kern="1200">
                <a:solidFill>
                  <a:schemeClr val="tx1"/>
                </a:solidFill>
                <a:latin typeface="Arial" panose="020B0604020202020204" pitchFamily="34" charset="0"/>
                <a:ea typeface="+mn-ea"/>
                <a:cs typeface="Arial" charset="0"/>
              </a:defRPr>
            </a:lvl7pPr>
            <a:lvl8pPr marL="3429000" indent="-228600" algn="l" defTabSz="914400" rtl="0" eaLnBrk="0" fontAlgn="base" latinLnBrk="0" hangingPunct="0">
              <a:spcBef>
                <a:spcPct val="0"/>
              </a:spcBef>
              <a:spcAft>
                <a:spcPct val="0"/>
              </a:spcAft>
              <a:defRPr kern="1200">
                <a:solidFill>
                  <a:schemeClr val="tx1"/>
                </a:solidFill>
                <a:latin typeface="Arial" panose="020B0604020202020204" pitchFamily="34" charset="0"/>
                <a:ea typeface="+mn-ea"/>
                <a:cs typeface="Arial" charset="0"/>
              </a:defRPr>
            </a:lvl8pPr>
            <a:lvl9pPr marL="3886200" indent="-228600" algn="l" defTabSz="914400" rtl="0" eaLnBrk="0" fontAlgn="base" latinLnBrk="0" hangingPunct="0">
              <a:spcBef>
                <a:spcPct val="0"/>
              </a:spcBef>
              <a:spcAft>
                <a:spcPct val="0"/>
              </a:spcAft>
              <a:defRPr kern="1200">
                <a:solidFill>
                  <a:schemeClr val="tx1"/>
                </a:solidFill>
                <a:latin typeface="Arial" panose="020B0604020202020204" pitchFamily="34" charset="0"/>
                <a:ea typeface="+mn-ea"/>
                <a:cs typeface="Arial" charset="0"/>
              </a:defRPr>
            </a:lvl9pPr>
          </a:lstStyle>
          <a:p>
            <a:pPr eaLnBrk="1" hangingPunct="1"/>
            <a:fld id="{D7370EDE-4D96-4EBC-BBD4-8EB64AFB8891}" type="slidenum">
              <a:rPr lang="en-US" altLang="en-US" smtClean="0">
                <a:solidFill>
                  <a:schemeClr val="bg1"/>
                </a:solidFill>
              </a:rPr>
              <a:pPr eaLnBrk="1" hangingPunct="1"/>
              <a:t>5</a:t>
            </a:fld>
            <a:endParaRPr lang="en-US" altLang="en-US" dirty="0">
              <a:solidFill>
                <a:schemeClr val="bg1"/>
              </a:solidFill>
            </a:endParaRPr>
          </a:p>
        </p:txBody>
      </p:sp>
      <p:grpSp>
        <p:nvGrpSpPr>
          <p:cNvPr id="11" name="Group 10"/>
          <p:cNvGrpSpPr/>
          <p:nvPr/>
        </p:nvGrpSpPr>
        <p:grpSpPr>
          <a:xfrm>
            <a:off x="179513" y="1802546"/>
            <a:ext cx="4348682" cy="4592506"/>
            <a:chOff x="-151438" y="1243000"/>
            <a:chExt cx="5142211" cy="5117341"/>
          </a:xfrm>
        </p:grpSpPr>
        <p:sp>
          <p:nvSpPr>
            <p:cNvPr id="12" name="Rectangle 11"/>
            <p:cNvSpPr/>
            <p:nvPr/>
          </p:nvSpPr>
          <p:spPr>
            <a:xfrm>
              <a:off x="-151438" y="1243000"/>
              <a:ext cx="5142211" cy="5117341"/>
            </a:xfrm>
            <a:prstGeom prst="rect">
              <a:avLst/>
            </a:prstGeom>
            <a:noFill/>
            <a:ln w="50800">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2"/>
            <p:cNvSpPr txBox="1">
              <a:spLocks noChangeArrowheads="1"/>
            </p:cNvSpPr>
            <p:nvPr/>
          </p:nvSpPr>
          <p:spPr>
            <a:xfrm>
              <a:off x="277847" y="1945370"/>
              <a:ext cx="4559387" cy="1185922"/>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r>
                <a:rPr lang="en-US" sz="1600" b="1" i="1" dirty="0" smtClean="0"/>
                <a:t>Overall Objective</a:t>
              </a:r>
              <a:r>
                <a:rPr lang="en-US" sz="1600" b="1" i="1" dirty="0"/>
                <a:t>: </a:t>
              </a:r>
            </a:p>
            <a:p>
              <a:pPr lvl="0"/>
              <a:r>
                <a:rPr lang="en-US" sz="1600" i="1" dirty="0"/>
                <a:t>Provide policy and technical assistance towards the achievement of nationwide business registration reform</a:t>
              </a:r>
            </a:p>
          </p:txBody>
        </p:sp>
        <p:grpSp>
          <p:nvGrpSpPr>
            <p:cNvPr id="14" name="Group 13"/>
            <p:cNvGrpSpPr/>
            <p:nvPr/>
          </p:nvGrpSpPr>
          <p:grpSpPr>
            <a:xfrm>
              <a:off x="228082" y="3148600"/>
              <a:ext cx="4762691" cy="2219487"/>
              <a:chOff x="775056" y="3140969"/>
              <a:chExt cx="4762691" cy="2219487"/>
            </a:xfrm>
          </p:grpSpPr>
          <p:sp>
            <p:nvSpPr>
              <p:cNvPr id="16" name="Chevron 15"/>
              <p:cNvSpPr/>
              <p:nvPr/>
            </p:nvSpPr>
            <p:spPr>
              <a:xfrm>
                <a:off x="2820196" y="3140969"/>
                <a:ext cx="2120554" cy="779328"/>
              </a:xfrm>
              <a:prstGeom prst="chevron">
                <a:avLst/>
              </a:prstGeom>
              <a:gradFill>
                <a:gsLst>
                  <a:gs pos="66000">
                    <a:srgbClr val="92D050"/>
                  </a:gs>
                  <a:gs pos="100000">
                    <a:schemeClr val="bg1">
                      <a:lumMod val="95000"/>
                    </a:schemeClr>
                  </a:gs>
                  <a:gs pos="100000">
                    <a:schemeClr val="accent1">
                      <a:tint val="23500"/>
                      <a:satMod val="160000"/>
                    </a:schemeClr>
                  </a:gs>
                </a:gsLst>
                <a:lin ang="2700000" scaled="1"/>
              </a:gradFill>
              <a:ln>
                <a:gradFill>
                  <a:gsLst>
                    <a:gs pos="0">
                      <a:srgbClr val="92D050"/>
                    </a:gs>
                    <a:gs pos="100000">
                      <a:schemeClr val="bg1">
                        <a:lumMod val="95000"/>
                      </a:schemeClr>
                    </a:gs>
                    <a:gs pos="100000">
                      <a:schemeClr val="bg1">
                        <a:lumMod val="95000"/>
                      </a:schemeClr>
                    </a:gs>
                  </a:gsLst>
                  <a:lin ang="5400000" scaled="0"/>
                </a:gra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Phase </a:t>
                </a:r>
                <a:r>
                  <a:rPr lang="en-US" sz="1400" b="1" dirty="0" smtClean="0"/>
                  <a:t>B</a:t>
                </a:r>
                <a:endParaRPr lang="en-US" sz="1400" b="1" dirty="0"/>
              </a:p>
              <a:p>
                <a:pPr algn="ctr"/>
                <a:r>
                  <a:rPr lang="en-US" sz="1400" b="1" dirty="0"/>
                  <a:t>(Jan </a:t>
                </a:r>
                <a:r>
                  <a:rPr lang="en-US" sz="1400" b="1" dirty="0" smtClean="0"/>
                  <a:t>11- </a:t>
                </a:r>
                <a:r>
                  <a:rPr lang="en-US" sz="1400" b="1" dirty="0" smtClean="0">
                    <a:solidFill>
                      <a:schemeClr val="bg1"/>
                    </a:solidFill>
                  </a:rPr>
                  <a:t>Jun14</a:t>
                </a:r>
                <a:r>
                  <a:rPr lang="en-US" sz="1400" b="1" dirty="0">
                    <a:solidFill>
                      <a:schemeClr val="bg1"/>
                    </a:solidFill>
                  </a:rPr>
                  <a:t>)</a:t>
                </a:r>
              </a:p>
            </p:txBody>
          </p:sp>
          <p:sp>
            <p:nvSpPr>
              <p:cNvPr id="17" name="Chevron 16"/>
              <p:cNvSpPr/>
              <p:nvPr/>
            </p:nvSpPr>
            <p:spPr>
              <a:xfrm>
                <a:off x="775056" y="3148600"/>
                <a:ext cx="2232247" cy="771697"/>
              </a:xfrm>
              <a:prstGeom prst="chevron">
                <a:avLst/>
              </a:prstGeom>
              <a:gradFill>
                <a:gsLst>
                  <a:gs pos="66000">
                    <a:srgbClr val="7030A0"/>
                  </a:gs>
                  <a:gs pos="100000">
                    <a:schemeClr val="bg1">
                      <a:lumMod val="95000"/>
                    </a:schemeClr>
                  </a:gs>
                  <a:gs pos="100000">
                    <a:schemeClr val="accent1">
                      <a:tint val="23500"/>
                      <a:satMod val="160000"/>
                    </a:schemeClr>
                  </a:gs>
                </a:gsLst>
                <a:lin ang="2700000" scaled="1"/>
              </a:gradFill>
              <a:ln>
                <a:gradFill flip="none" rotWithShape="1">
                  <a:gsLst>
                    <a:gs pos="0">
                      <a:srgbClr val="7030A0"/>
                    </a:gs>
                    <a:gs pos="100000">
                      <a:schemeClr val="bg1">
                        <a:lumMod val="95000"/>
                      </a:schemeClr>
                    </a:gs>
                    <a:gs pos="100000">
                      <a:schemeClr val="accent1">
                        <a:tint val="23500"/>
                        <a:satMod val="160000"/>
                      </a:schemeClr>
                    </a:gs>
                  </a:gsLst>
                  <a:lin ang="2700000" scaled="1"/>
                  <a:tileRect/>
                </a:gra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Phase </a:t>
                </a:r>
                <a:r>
                  <a:rPr lang="en-US" sz="1400" b="1" dirty="0" smtClean="0"/>
                  <a:t>A</a:t>
                </a:r>
                <a:r>
                  <a:rPr lang="en-US" sz="1400" b="1" dirty="0"/>
                  <a:t> </a:t>
                </a:r>
                <a:endParaRPr lang="en-US" sz="1400" b="1" dirty="0" smtClean="0"/>
              </a:p>
              <a:p>
                <a:pPr algn="ctr"/>
                <a:r>
                  <a:rPr lang="en-US" sz="1400" b="1" dirty="0" smtClean="0"/>
                  <a:t>(Dec </a:t>
                </a:r>
                <a:r>
                  <a:rPr lang="en-US" sz="1400" b="1" dirty="0"/>
                  <a:t>08- Apr 13)</a:t>
                </a:r>
              </a:p>
            </p:txBody>
          </p:sp>
          <p:sp>
            <p:nvSpPr>
              <p:cNvPr id="18" name="Rectangle 2"/>
              <p:cNvSpPr txBox="1">
                <a:spLocks noChangeArrowheads="1"/>
              </p:cNvSpPr>
              <p:nvPr/>
            </p:nvSpPr>
            <p:spPr>
              <a:xfrm>
                <a:off x="800528" y="3920297"/>
                <a:ext cx="2206776" cy="1008112"/>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r>
                  <a:rPr lang="en-US" sz="1400" dirty="0"/>
                  <a:t>Establishment of the NBRS containing registration information in 63 provinces</a:t>
                </a:r>
              </a:p>
            </p:txBody>
          </p:sp>
          <p:sp>
            <p:nvSpPr>
              <p:cNvPr id="19" name="Rectangle 2"/>
              <p:cNvSpPr txBox="1">
                <a:spLocks noChangeArrowheads="1"/>
              </p:cNvSpPr>
              <p:nvPr/>
            </p:nvSpPr>
            <p:spPr>
              <a:xfrm>
                <a:off x="3007303" y="3920297"/>
                <a:ext cx="2530444" cy="1440159"/>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r>
                  <a:rPr lang="en-US" sz="1400" dirty="0"/>
                  <a:t>The NBRS is complemented with a computerized financial </a:t>
                </a:r>
                <a:r>
                  <a:rPr lang="en-US" sz="1400" dirty="0" smtClean="0"/>
                  <a:t>statements </a:t>
                </a:r>
                <a:r>
                  <a:rPr lang="en-US" sz="1400" dirty="0"/>
                  <a:t>filing </a:t>
                </a:r>
                <a:r>
                  <a:rPr lang="en-US" sz="1400" dirty="0" smtClean="0"/>
                  <a:t>and information </a:t>
                </a:r>
                <a:r>
                  <a:rPr lang="en-US" sz="1400" dirty="0"/>
                  <a:t>dissemination system operational nationwide</a:t>
                </a:r>
              </a:p>
            </p:txBody>
          </p:sp>
        </p:grpSp>
        <p:sp>
          <p:nvSpPr>
            <p:cNvPr id="15" name="Rectangle 2"/>
            <p:cNvSpPr txBox="1">
              <a:spLocks noChangeArrowheads="1"/>
            </p:cNvSpPr>
            <p:nvPr/>
          </p:nvSpPr>
          <p:spPr>
            <a:xfrm>
              <a:off x="957236" y="1411218"/>
              <a:ext cx="2376264" cy="477650"/>
            </a:xfrm>
            <a:prstGeom prst="rect">
              <a:avLst/>
            </a:prstGeom>
          </p:spPr>
          <p:txBody>
            <a:bodyPr vert="horz" lIns="91440" tIns="45720" rIns="91440" bIns="45720" rtlCol="0" anchor="t">
              <a:normAutofit fontScale="92500"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sz="2500" b="1" dirty="0" smtClean="0"/>
                <a:t>Project BRR</a:t>
              </a:r>
            </a:p>
            <a:p>
              <a:pPr fontAlgn="auto">
                <a:spcAft>
                  <a:spcPts val="0"/>
                </a:spcAft>
              </a:pPr>
              <a:endParaRPr lang="en-US" altLang="en-US" sz="3200" b="1" dirty="0" smtClean="0">
                <a:solidFill>
                  <a:schemeClr val="tx1"/>
                </a:solidFill>
              </a:endParaRPr>
            </a:p>
          </p:txBody>
        </p:sp>
      </p:grpSp>
      <p:sp>
        <p:nvSpPr>
          <p:cNvPr id="20" name="Chevron 19"/>
          <p:cNvSpPr/>
          <p:nvPr/>
        </p:nvSpPr>
        <p:spPr>
          <a:xfrm>
            <a:off x="5796136" y="3997083"/>
            <a:ext cx="2808312" cy="584045"/>
          </a:xfrm>
          <a:prstGeom prst="chevron">
            <a:avLst/>
          </a:prstGeom>
          <a:gradFill>
            <a:gsLst>
              <a:gs pos="66000">
                <a:schemeClr val="tx2">
                  <a:lumMod val="60000"/>
                  <a:lumOff val="40000"/>
                </a:schemeClr>
              </a:gs>
              <a:gs pos="100000">
                <a:schemeClr val="bg1">
                  <a:lumMod val="95000"/>
                </a:schemeClr>
              </a:gs>
              <a:gs pos="100000">
                <a:schemeClr val="accent1">
                  <a:tint val="23500"/>
                  <a:satMod val="160000"/>
                </a:schemeClr>
              </a:gs>
            </a:gsLst>
            <a:lin ang="2700000" scaled="1"/>
          </a:gradFill>
          <a:ln>
            <a:gradFill>
              <a:gsLst>
                <a:gs pos="0">
                  <a:schemeClr val="tx2">
                    <a:lumMod val="60000"/>
                    <a:lumOff val="40000"/>
                  </a:schemeClr>
                </a:gs>
                <a:gs pos="100000">
                  <a:schemeClr val="bg1">
                    <a:lumMod val="95000"/>
                  </a:schemeClr>
                </a:gs>
                <a:gs pos="100000">
                  <a:schemeClr val="bg1">
                    <a:lumMod val="95000"/>
                  </a:schemeClr>
                </a:gs>
              </a:gsLst>
              <a:lin ang="5400000" scaled="0"/>
            </a:gra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Sep 14 – (tent.) Sep 18</a:t>
            </a:r>
            <a:endParaRPr lang="en-US" sz="1400" b="1" dirty="0"/>
          </a:p>
        </p:txBody>
      </p:sp>
      <p:sp>
        <p:nvSpPr>
          <p:cNvPr id="21" name="Rectangle 2"/>
          <p:cNvSpPr txBox="1">
            <a:spLocks noChangeArrowheads="1"/>
          </p:cNvSpPr>
          <p:nvPr/>
        </p:nvSpPr>
        <p:spPr>
          <a:xfrm>
            <a:off x="5148064" y="1916832"/>
            <a:ext cx="3347864" cy="767754"/>
          </a:xfrm>
          <a:prstGeom prst="rect">
            <a:avLst/>
          </a:prstGeom>
        </p:spPr>
        <p:txBody>
          <a:bodyPr vert="horz" lIns="91440" tIns="45720" rIns="91440" bIns="45720" rtlCol="0" anchor="t">
            <a:normAutofit fontScale="85000"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sz="2500" b="1" dirty="0" smtClean="0"/>
              <a:t>Project  “Expansion of NBRS to new business entities”</a:t>
            </a:r>
          </a:p>
          <a:p>
            <a:pPr fontAlgn="auto">
              <a:spcAft>
                <a:spcPts val="0"/>
              </a:spcAft>
            </a:pPr>
            <a:endParaRPr lang="en-US" altLang="en-US" sz="3200" b="1" dirty="0" smtClean="0">
              <a:solidFill>
                <a:schemeClr val="tx1"/>
              </a:solidFill>
            </a:endParaRPr>
          </a:p>
        </p:txBody>
      </p:sp>
      <p:sp>
        <p:nvSpPr>
          <p:cNvPr id="22" name="Rectangle 2"/>
          <p:cNvSpPr txBox="1">
            <a:spLocks noChangeArrowheads="1"/>
          </p:cNvSpPr>
          <p:nvPr/>
        </p:nvSpPr>
        <p:spPr>
          <a:xfrm>
            <a:off x="4860032" y="2544573"/>
            <a:ext cx="4032011" cy="1748523"/>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r>
              <a:rPr lang="en-US" sz="1400" b="1" i="1" dirty="0" smtClean="0"/>
              <a:t>Overall Objective</a:t>
            </a:r>
            <a:r>
              <a:rPr lang="en-US" sz="1400" b="1" i="1" dirty="0"/>
              <a:t>: </a:t>
            </a:r>
          </a:p>
          <a:p>
            <a:pPr lvl="0"/>
            <a:r>
              <a:rPr lang="en-US" sz="1400" i="1" dirty="0" smtClean="0">
                <a:solidFill>
                  <a:schemeClr val="tx1"/>
                </a:solidFill>
              </a:rPr>
              <a:t>To </a:t>
            </a:r>
            <a:r>
              <a:rPr lang="en-US" sz="1400" i="1" dirty="0">
                <a:solidFill>
                  <a:schemeClr val="tx1"/>
                </a:solidFill>
              </a:rPr>
              <a:t>contribute to an enabling business environment for the private sector by strengthening the capacities of the </a:t>
            </a:r>
            <a:r>
              <a:rPr lang="en-US" sz="1400" i="1" dirty="0" smtClean="0">
                <a:solidFill>
                  <a:schemeClr val="tx1"/>
                </a:solidFill>
              </a:rPr>
              <a:t>ABR, </a:t>
            </a:r>
            <a:r>
              <a:rPr lang="en-US" sz="1400" i="1" dirty="0">
                <a:solidFill>
                  <a:schemeClr val="tx1"/>
                </a:solidFill>
              </a:rPr>
              <a:t>the </a:t>
            </a:r>
            <a:r>
              <a:rPr lang="en-US" sz="1400" i="1" dirty="0" smtClean="0">
                <a:solidFill>
                  <a:schemeClr val="tx1"/>
                </a:solidFill>
              </a:rPr>
              <a:t>BROs</a:t>
            </a:r>
            <a:r>
              <a:rPr lang="en-US" sz="1400" i="1" dirty="0">
                <a:solidFill>
                  <a:schemeClr val="tx1"/>
                </a:solidFill>
              </a:rPr>
              <a:t>, ministries, agencies, including for inter-institutional coordination and collaboration</a:t>
            </a:r>
            <a:endParaRPr lang="en-US" sz="1400" dirty="0"/>
          </a:p>
        </p:txBody>
      </p:sp>
      <p:sp>
        <p:nvSpPr>
          <p:cNvPr id="23" name="Rectangle 22"/>
          <p:cNvSpPr/>
          <p:nvPr/>
        </p:nvSpPr>
        <p:spPr>
          <a:xfrm>
            <a:off x="4860032" y="1802546"/>
            <a:ext cx="4032010" cy="4592506"/>
          </a:xfrm>
          <a:prstGeom prst="rect">
            <a:avLst/>
          </a:prstGeom>
          <a:noFill/>
          <a:ln w="50800">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txBox="1">
            <a:spLocks noChangeArrowheads="1"/>
          </p:cNvSpPr>
          <p:nvPr/>
        </p:nvSpPr>
        <p:spPr>
          <a:xfrm>
            <a:off x="4860032" y="4784979"/>
            <a:ext cx="4032011" cy="16100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r>
              <a:rPr lang="en-US" sz="1400" b="1" i="1" dirty="0" smtClean="0"/>
              <a:t>Immediate Objective:</a:t>
            </a:r>
          </a:p>
          <a:p>
            <a:r>
              <a:rPr lang="en-US" sz="1400" i="1" dirty="0">
                <a:solidFill>
                  <a:schemeClr val="tx1"/>
                </a:solidFill>
              </a:rPr>
              <a:t>The </a:t>
            </a:r>
            <a:r>
              <a:rPr lang="en-US" sz="1400" i="1" dirty="0" smtClean="0">
                <a:solidFill>
                  <a:schemeClr val="tx1"/>
                </a:solidFill>
              </a:rPr>
              <a:t>ABR </a:t>
            </a:r>
            <a:r>
              <a:rPr lang="en-US" sz="1400" i="1" dirty="0">
                <a:solidFill>
                  <a:schemeClr val="tx1"/>
                </a:solidFill>
              </a:rPr>
              <a:t>and </a:t>
            </a:r>
            <a:r>
              <a:rPr lang="en-US" sz="1400" i="1" dirty="0" smtClean="0">
                <a:solidFill>
                  <a:schemeClr val="tx1"/>
                </a:solidFill>
              </a:rPr>
              <a:t>BROs are </a:t>
            </a:r>
            <a:r>
              <a:rPr lang="en-US" sz="1400" i="1" dirty="0">
                <a:solidFill>
                  <a:schemeClr val="tx1"/>
                </a:solidFill>
              </a:rPr>
              <a:t>able to provide accurate, legally binding information on commercial entities to the business </a:t>
            </a:r>
            <a:r>
              <a:rPr lang="en-GB" sz="1400" i="1" dirty="0">
                <a:solidFill>
                  <a:schemeClr val="tx1"/>
                </a:solidFill>
              </a:rPr>
              <a:t>community</a:t>
            </a:r>
            <a:r>
              <a:rPr lang="en-US" sz="1400" i="1" dirty="0">
                <a:solidFill>
                  <a:schemeClr val="tx1"/>
                </a:solidFill>
              </a:rPr>
              <a:t>, government agencies and the public in general, independently from further similar international donor support and with operational and financial </a:t>
            </a:r>
            <a:r>
              <a:rPr lang="en-US" sz="1400" i="1" dirty="0" smtClean="0">
                <a:solidFill>
                  <a:schemeClr val="tx1"/>
                </a:solidFill>
              </a:rPr>
              <a:t>sustainability</a:t>
            </a:r>
            <a:endParaRPr lang="en-US" sz="1400" dirty="0"/>
          </a:p>
          <a:p>
            <a:pPr lvl="0"/>
            <a:r>
              <a:rPr lang="en-US" sz="1400" b="1" i="1" dirty="0" smtClean="0"/>
              <a:t> </a:t>
            </a:r>
            <a:endParaRPr lang="en-US" sz="1400" b="1" i="1" dirty="0"/>
          </a:p>
        </p:txBody>
      </p:sp>
    </p:spTree>
    <p:extLst>
      <p:ext uri="{BB962C8B-B14F-4D97-AF65-F5344CB8AC3E}">
        <p14:creationId xmlns:p14="http://schemas.microsoft.com/office/powerpoint/2010/main" val="4468519"/>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8" t="29222" r="208" b="19469"/>
          <a:stretch/>
        </p:blipFill>
        <p:spPr bwMode="auto">
          <a:xfrm>
            <a:off x="4372" y="908720"/>
            <a:ext cx="9139628" cy="5949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Group 9"/>
          <p:cNvGrpSpPr/>
          <p:nvPr/>
        </p:nvGrpSpPr>
        <p:grpSpPr>
          <a:xfrm>
            <a:off x="-2" y="764704"/>
            <a:ext cx="9144002" cy="6093296"/>
            <a:chOff x="-2" y="764704"/>
            <a:chExt cx="9144002" cy="6093296"/>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1" y="764704"/>
              <a:ext cx="9139629" cy="14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2" y="908720"/>
              <a:ext cx="9144002" cy="5949280"/>
            </a:xfrm>
            <a:prstGeom prst="rect">
              <a:avLst/>
            </a:prstGeom>
            <a:solidFill>
              <a:schemeClr val="bg1">
                <a:alpha val="65000"/>
              </a:schemeClr>
            </a:solidFill>
          </p:spPr>
          <p:txBody>
            <a:bodyPr vert="horz" lIns="457200" tIns="45720" rIns="274320" bIns="45720" rtlCol="0" anchor="ctr">
              <a:normAutofit/>
            </a:bodyPr>
            <a:lstStyle>
              <a:lvl1pPr algn="l" defTabSz="685800" rtl="0" eaLnBrk="1" latinLnBrk="0" hangingPunct="1">
                <a:lnSpc>
                  <a:spcPct val="90000"/>
                </a:lnSpc>
                <a:spcBef>
                  <a:spcPct val="0"/>
                </a:spcBef>
                <a:buNone/>
                <a:defRPr sz="3300" kern="1200">
                  <a:solidFill>
                    <a:srgbClr val="0091C4"/>
                  </a:solidFill>
                  <a:latin typeface="+mn-lt"/>
                  <a:ea typeface="+mj-ea"/>
                  <a:cs typeface="Arial" panose="020B0604020202020204" pitchFamily="34" charset="0"/>
                </a:defRPr>
              </a:lvl1pPr>
            </a:lstStyle>
            <a:p>
              <a:pPr fontAlgn="auto">
                <a:spcAft>
                  <a:spcPts val="0"/>
                </a:spcAft>
              </a:pPr>
              <a:endParaRPr lang="en-US" dirty="0" smtClean="0"/>
            </a:p>
            <a:p>
              <a:pPr fontAlgn="auto">
                <a:spcAft>
                  <a:spcPts val="0"/>
                </a:spcAft>
              </a:pPr>
              <a:endParaRPr lang="en-US" dirty="0"/>
            </a:p>
            <a:p>
              <a:pPr fontAlgn="auto">
                <a:spcAft>
                  <a:spcPts val="0"/>
                </a:spcAft>
              </a:pPr>
              <a:endParaRPr lang="en-US" dirty="0" smtClean="0"/>
            </a:p>
            <a:p>
              <a:pPr fontAlgn="auto">
                <a:spcAft>
                  <a:spcPts val="0"/>
                </a:spcAft>
              </a:pPr>
              <a:endParaRPr lang="en-US" dirty="0" smtClean="0"/>
            </a:p>
            <a:p>
              <a:pPr fontAlgn="auto">
                <a:spcAft>
                  <a:spcPts val="0"/>
                </a:spcAft>
              </a:pPr>
              <a:endParaRPr lang="en-US" sz="4800" dirty="0" smtClean="0"/>
            </a:p>
            <a:p>
              <a:pPr fontAlgn="auto">
                <a:spcAft>
                  <a:spcPts val="0"/>
                </a:spcAft>
              </a:pPr>
              <a:r>
                <a:rPr lang="en-US" sz="2800" dirty="0" smtClean="0"/>
                <a:t>			</a:t>
              </a:r>
            </a:p>
            <a:p>
              <a:pPr fontAlgn="auto">
                <a:spcAft>
                  <a:spcPts val="0"/>
                </a:spcAft>
              </a:pPr>
              <a:endParaRPr lang="en-US" sz="2800" dirty="0"/>
            </a:p>
            <a:p>
              <a:pPr fontAlgn="auto">
                <a:spcAft>
                  <a:spcPts val="0"/>
                </a:spcAft>
              </a:pPr>
              <a:endParaRPr lang="en-US" sz="2800" dirty="0" smtClean="0"/>
            </a:p>
            <a:p>
              <a:pPr fontAlgn="auto">
                <a:spcAft>
                  <a:spcPts val="0"/>
                </a:spcAft>
              </a:pPr>
              <a:endParaRPr lang="en-US" sz="2800" dirty="0"/>
            </a:p>
            <a:p>
              <a:pPr fontAlgn="auto">
                <a:spcAft>
                  <a:spcPts val="0"/>
                </a:spcAft>
              </a:pPr>
              <a:endParaRPr lang="en-US" sz="2800" dirty="0" smtClean="0"/>
            </a:p>
            <a:p>
              <a:pPr fontAlgn="auto">
                <a:spcAft>
                  <a:spcPts val="0"/>
                </a:spcAft>
              </a:pPr>
              <a:endParaRPr lang="en-US" sz="2800" dirty="0"/>
            </a:p>
            <a:p>
              <a:pPr fontAlgn="auto">
                <a:spcAft>
                  <a:spcPts val="0"/>
                </a:spcAft>
              </a:pPr>
              <a:endParaRPr lang="en-US" sz="1100" dirty="0" smtClean="0"/>
            </a:p>
          </p:txBody>
        </p:sp>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 y="3004011"/>
              <a:ext cx="136995" cy="3853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Content Placeholder 4"/>
          <p:cNvPicPr>
            <a:picLocks/>
          </p:cNvPicPr>
          <p:nvPr/>
        </p:nvPicPr>
        <p:blipFill>
          <a:blip r:embed="rId5" cstate="print">
            <a:extLst>
              <a:ext uri="{BEBA8EAE-BF5A-486C-A8C5-ECC9F3942E4B}">
                <a14:imgProps xmlns:a14="http://schemas.microsoft.com/office/drawing/2010/main">
                  <a14:imgLayer r:embed="rId6">
                    <a14:imgEffect>
                      <a14:brightnessContrast bright="4000"/>
                    </a14:imgEffect>
                  </a14:imgLayer>
                </a14:imgProps>
              </a:ext>
              <a:ext uri="{28A0092B-C50C-407E-A947-70E740481C1C}">
                <a14:useLocalDpi xmlns:a14="http://schemas.microsoft.com/office/drawing/2010/main" val="0"/>
              </a:ext>
            </a:extLst>
          </a:blip>
          <a:stretch>
            <a:fillRect/>
          </a:stretch>
        </p:blipFill>
        <p:spPr bwMode="auto">
          <a:xfrm>
            <a:off x="0" y="908721"/>
            <a:ext cx="9144000" cy="5400600"/>
          </a:xfrm>
          <a:prstGeom prst="rect">
            <a:avLst/>
          </a:prstGeom>
          <a:noFill/>
          <a:ln>
            <a:noFill/>
          </a:ln>
        </p:spPr>
      </p:pic>
      <p:pic>
        <p:nvPicPr>
          <p:cNvPr id="11" name="Picture 2" descr="https://d30y9cdsu7xlg0.cloudfront.net/png/381125-200.png"/>
          <p:cNvPicPr>
            <a:picLocks noChangeAspect="1" noChangeArrowheads="1"/>
          </p:cNvPicPr>
          <p:nvPr/>
        </p:nvPicPr>
        <p:blipFill>
          <a:blip r:embed="rId7">
            <a:lum bright="70000" contrast="-70000"/>
            <a:extLst>
              <a:ext uri="{28A0092B-C50C-407E-A947-70E740481C1C}">
                <a14:useLocalDpi xmlns:a14="http://schemas.microsoft.com/office/drawing/2010/main" val="0"/>
              </a:ext>
            </a:extLst>
          </a:blip>
          <a:srcRect/>
          <a:stretch>
            <a:fillRect/>
          </a:stretch>
        </p:blipFill>
        <p:spPr bwMode="auto">
          <a:xfrm>
            <a:off x="3879161" y="5472325"/>
            <a:ext cx="1385675" cy="1385675"/>
          </a:xfrm>
          <a:prstGeom prst="rect">
            <a:avLst/>
          </a:prstGeom>
          <a:noFill/>
          <a:effectLst>
            <a:outerShdw blurRad="50800" dist="381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0237665"/>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100000"/>
                    </a14:imgEffect>
                    <a14:imgEffect>
                      <a14:brightnessContrast bright="-31000" contrast="22000"/>
                    </a14:imgEffect>
                  </a14:imgLayer>
                </a14:imgProps>
              </a:ext>
              <a:ext uri="{28A0092B-C50C-407E-A947-70E740481C1C}">
                <a14:useLocalDpi xmlns:a14="http://schemas.microsoft.com/office/drawing/2010/main" val="0"/>
              </a:ext>
            </a:extLst>
          </a:blip>
          <a:srcRect l="-208" t="29222" r="208" b="19469"/>
          <a:stretch/>
        </p:blipFill>
        <p:spPr bwMode="auto">
          <a:xfrm>
            <a:off x="-36512" y="936104"/>
            <a:ext cx="9180512" cy="5949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descr="https://d30y9cdsu7xlg0.cloudfront.net/png/36879-200.png"/>
          <p:cNvPicPr>
            <a:picLocks noChangeAspect="1" noChangeArrowheads="1"/>
          </p:cNvPicPr>
          <p:nvPr/>
        </p:nvPicPr>
        <p:blipFill>
          <a:blip r:embed="rId4">
            <a:duotone>
              <a:prstClr val="black"/>
              <a:schemeClr val="accent1">
                <a:tint val="45000"/>
                <a:satMod val="400000"/>
              </a:schemeClr>
            </a:duotone>
            <a:extLst>
              <a:ext uri="{BEBA8EAE-BF5A-486C-A8C5-ECC9F3942E4B}">
                <a14:imgProps xmlns:a14="http://schemas.microsoft.com/office/drawing/2010/main">
                  <a14:imgLayer r:embed="rId5">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251520" y="5239877"/>
            <a:ext cx="1080120" cy="1080120"/>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https://d30y9cdsu7xlg0.cloudfront.net/png/162934-200.png"/>
          <p:cNvPicPr>
            <a:picLocks noChangeAspect="1" noChangeArrowheads="1"/>
          </p:cNvPicPr>
          <p:nvPr/>
        </p:nvPicPr>
        <p:blipFill>
          <a:blip r:embed="rId6">
            <a:duotone>
              <a:prstClr val="black"/>
              <a:schemeClr val="bg1">
                <a:lumMod val="95000"/>
                <a:tint val="45000"/>
                <a:satMod val="400000"/>
              </a:schemeClr>
            </a:duotone>
            <a:extLst>
              <a:ext uri="{BEBA8EAE-BF5A-486C-A8C5-ECC9F3942E4B}">
                <a14:imgProps xmlns:a14="http://schemas.microsoft.com/office/drawing/2010/main">
                  <a14:imgLayer r:embed="rId7">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107504" y="2091475"/>
            <a:ext cx="1265517" cy="1265517"/>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2"/>
          <p:cNvSpPr txBox="1">
            <a:spLocks noChangeArrowheads="1"/>
          </p:cNvSpPr>
          <p:nvPr/>
        </p:nvSpPr>
        <p:spPr>
          <a:xfrm>
            <a:off x="251520" y="836712"/>
            <a:ext cx="8812871" cy="1147762"/>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fontAlgn="auto">
              <a:spcAft>
                <a:spcPts val="0"/>
              </a:spcAft>
            </a:pPr>
            <a:r>
              <a:rPr lang="en-GB" altLang="en-US" sz="3200" b="1" dirty="0">
                <a:solidFill>
                  <a:schemeClr val="bg1"/>
                </a:solidFill>
                <a:effectLst>
                  <a:outerShdw blurRad="38100" dist="38100" dir="2700000" algn="tl">
                    <a:srgbClr val="000000">
                      <a:alpha val="43137"/>
                    </a:srgbClr>
                  </a:outerShdw>
                </a:effectLst>
                <a:latin typeface="+mn-lt"/>
                <a:cs typeface="Arial" panose="020B0604020202020204" pitchFamily="34" charset="0"/>
              </a:rPr>
              <a:t>Project </a:t>
            </a:r>
            <a:r>
              <a:rPr lang="en-GB" altLang="en-US" sz="3200" b="1" dirty="0">
                <a:solidFill>
                  <a:schemeClr val="bg1"/>
                </a:solidFill>
                <a:effectLst>
                  <a:outerShdw blurRad="38100" dist="38100" dir="2700000" algn="tl">
                    <a:srgbClr val="000000">
                      <a:alpha val="43137"/>
                    </a:srgbClr>
                  </a:outerShdw>
                </a:effectLst>
                <a:latin typeface="+mn-lt"/>
                <a:cs typeface="Arial" panose="020B0604020202020204" pitchFamily="34" charset="0"/>
              </a:rPr>
              <a:t>Expansion</a:t>
            </a:r>
            <a:r>
              <a:rPr lang="en-GB" altLang="en-US" sz="3200" b="1" dirty="0">
                <a:solidFill>
                  <a:schemeClr val="bg1"/>
                </a:solidFill>
                <a:effectLst>
                  <a:outerShdw blurRad="38100" dist="38100" dir="2700000" algn="tl">
                    <a:srgbClr val="000000">
                      <a:alpha val="43137"/>
                    </a:srgbClr>
                  </a:outerShdw>
                </a:effectLst>
                <a:latin typeface="+mn-lt"/>
                <a:cs typeface="Arial" panose="020B0604020202020204" pitchFamily="34" charset="0"/>
              </a:rPr>
              <a:t> of the NBRS </a:t>
            </a:r>
          </a:p>
          <a:p>
            <a:pPr algn="ctr" fontAlgn="auto">
              <a:spcAft>
                <a:spcPts val="0"/>
              </a:spcAft>
            </a:pPr>
            <a:r>
              <a:rPr lang="en-GB" altLang="en-US" sz="2000" b="1" dirty="0">
                <a:solidFill>
                  <a:schemeClr val="bg1"/>
                </a:solidFill>
                <a:effectLst>
                  <a:outerShdw blurRad="38100" dist="38100" dir="2700000" algn="tl">
                    <a:srgbClr val="000000">
                      <a:alpha val="43137"/>
                    </a:srgbClr>
                  </a:outerShdw>
                </a:effectLst>
                <a:latin typeface="+mn-lt"/>
                <a:cs typeface="Arial" panose="020B0604020202020204" pitchFamily="34" charset="0"/>
              </a:rPr>
              <a:t>Major </a:t>
            </a:r>
            <a:r>
              <a:rPr lang="en-GB" altLang="en-US" sz="2000" b="1" dirty="0" smtClean="0">
                <a:solidFill>
                  <a:schemeClr val="bg1"/>
                </a:solidFill>
                <a:effectLst>
                  <a:outerShdw blurRad="38100" dist="38100" dir="2700000" algn="tl">
                    <a:srgbClr val="000000">
                      <a:alpha val="43137"/>
                    </a:srgbClr>
                  </a:outerShdw>
                </a:effectLst>
                <a:latin typeface="+mn-lt"/>
                <a:cs typeface="Arial" panose="020B0604020202020204" pitchFamily="34" charset="0"/>
              </a:rPr>
              <a:t>milestones</a:t>
            </a:r>
            <a:endParaRPr lang="en-US" altLang="en-US" sz="2000" b="1" dirty="0">
              <a:solidFill>
                <a:schemeClr val="bg1"/>
              </a:solidFill>
              <a:effectLst>
                <a:outerShdw blurRad="38100" dist="38100" dir="2700000" algn="tl">
                  <a:srgbClr val="000000">
                    <a:alpha val="43137"/>
                  </a:srgbClr>
                </a:outerShdw>
              </a:effectLst>
              <a:latin typeface="+mn-lt"/>
              <a:cs typeface="Arial" panose="020B0604020202020204" pitchFamily="34" charset="0"/>
            </a:endParaRPr>
          </a:p>
        </p:txBody>
      </p:sp>
      <p:graphicFrame>
        <p:nvGraphicFramePr>
          <p:cNvPr id="26" name="Diagram 25"/>
          <p:cNvGraphicFramePr/>
          <p:nvPr>
            <p:extLst>
              <p:ext uri="{D42A27DB-BD31-4B8C-83A1-F6EECF244321}">
                <p14:modId xmlns:p14="http://schemas.microsoft.com/office/powerpoint/2010/main" val="1243202739"/>
              </p:ext>
            </p:extLst>
          </p:nvPr>
        </p:nvGraphicFramePr>
        <p:xfrm>
          <a:off x="1619672" y="1772816"/>
          <a:ext cx="6480720" cy="479682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492451900"/>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
          <p:cNvPicPr>
            <a:picLocks noChangeAspect="1" noChangeArrowheads="1"/>
          </p:cNvPicPr>
          <p:nvPr/>
        </p:nvPicPr>
        <p:blipFill rotWithShape="1">
          <a:blip r:embed="rId2">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val="0"/>
              </a:ext>
            </a:extLst>
          </a:blip>
          <a:srcRect l="4164" t="30217" r="-75" b="4706"/>
          <a:stretch/>
        </p:blipFill>
        <p:spPr bwMode="auto">
          <a:xfrm>
            <a:off x="4372" y="894606"/>
            <a:ext cx="9146822" cy="5963394"/>
          </a:xfrm>
          <a:prstGeom prst="rect">
            <a:avLst/>
          </a:prstGeom>
          <a:solidFill>
            <a:schemeClr val="bg1"/>
          </a:solidFill>
          <a:ln>
            <a:noFill/>
          </a:ln>
          <a:effectLst/>
        </p:spPr>
      </p:pic>
      <p:sp>
        <p:nvSpPr>
          <p:cNvPr id="2" name="Title 1"/>
          <p:cNvSpPr>
            <a:spLocks noGrp="1"/>
          </p:cNvSpPr>
          <p:nvPr>
            <p:ph type="title"/>
          </p:nvPr>
        </p:nvSpPr>
        <p:spPr>
          <a:xfrm>
            <a:off x="251520" y="692696"/>
            <a:ext cx="8640960" cy="1098482"/>
          </a:xfrm>
        </p:spPr>
        <p:txBody>
          <a:bodyPr/>
          <a:lstStyle/>
          <a:p>
            <a:r>
              <a:rPr lang="en-US" dirty="0"/>
              <a:t> Production of outputs</a:t>
            </a:r>
            <a:endParaRPr lang="en-US" dirty="0"/>
          </a:p>
        </p:txBody>
      </p:sp>
      <p:sp>
        <p:nvSpPr>
          <p:cNvPr id="18" name="Rectangle 3"/>
          <p:cNvSpPr>
            <a:spLocks noGrp="1" noChangeArrowheads="1"/>
          </p:cNvSpPr>
          <p:nvPr>
            <p:ph idx="1"/>
          </p:nvPr>
        </p:nvSpPr>
        <p:spPr>
          <a:xfrm>
            <a:off x="-36512" y="1629072"/>
            <a:ext cx="9756576" cy="5400328"/>
          </a:xfrm>
        </p:spPr>
        <p:txBody>
          <a:bodyPr>
            <a:normAutofit/>
          </a:bodyPr>
          <a:lstStyle/>
          <a:p>
            <a:pPr marL="914400" lvl="2" indent="0">
              <a:lnSpc>
                <a:spcPct val="80000"/>
              </a:lnSpc>
              <a:buNone/>
            </a:pPr>
            <a:endParaRPr lang="en-GB" altLang="en-US" sz="2400" dirty="0" smtClean="0">
              <a:solidFill>
                <a:schemeClr val="accent5">
                  <a:lumMod val="50000"/>
                </a:schemeClr>
              </a:solidFill>
            </a:endParaRPr>
          </a:p>
          <a:p>
            <a:pPr marL="457200" lvl="1" indent="0" eaLnBrk="1" hangingPunct="1">
              <a:lnSpc>
                <a:spcPct val="80000"/>
              </a:lnSpc>
              <a:buNone/>
            </a:pPr>
            <a:endParaRPr lang="en-GB" altLang="en-US" sz="2400" dirty="0" smtClean="0">
              <a:solidFill>
                <a:schemeClr val="accent5">
                  <a:lumMod val="50000"/>
                </a:schemeClr>
              </a:solidFill>
            </a:endParaRPr>
          </a:p>
        </p:txBody>
      </p:sp>
      <p:sp>
        <p:nvSpPr>
          <p:cNvPr id="21" name="Flowchart: Terminator 8"/>
          <p:cNvSpPr/>
          <p:nvPr/>
        </p:nvSpPr>
        <p:spPr>
          <a:xfrm>
            <a:off x="1041655" y="1484784"/>
            <a:ext cx="3011833" cy="432048"/>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3475 w 21651"/>
              <a:gd name="connsiteY0" fmla="*/ 530 h 22130"/>
              <a:gd name="connsiteX1" fmla="*/ 19449 w 21651"/>
              <a:gd name="connsiteY1" fmla="*/ 0 h 22130"/>
              <a:gd name="connsiteX2" fmla="*/ 21600 w 21651"/>
              <a:gd name="connsiteY2" fmla="*/ 11330 h 22130"/>
              <a:gd name="connsiteX3" fmla="*/ 18125 w 21651"/>
              <a:gd name="connsiteY3" fmla="*/ 22130 h 22130"/>
              <a:gd name="connsiteX4" fmla="*/ 3475 w 21651"/>
              <a:gd name="connsiteY4" fmla="*/ 22130 h 22130"/>
              <a:gd name="connsiteX5" fmla="*/ 0 w 21651"/>
              <a:gd name="connsiteY5" fmla="*/ 11330 h 22130"/>
              <a:gd name="connsiteX6" fmla="*/ 3475 w 21651"/>
              <a:gd name="connsiteY6" fmla="*/ 530 h 22130"/>
              <a:gd name="connsiteX0" fmla="*/ 3475 w 21610"/>
              <a:gd name="connsiteY0" fmla="*/ 530 h 22130"/>
              <a:gd name="connsiteX1" fmla="*/ 19449 w 21610"/>
              <a:gd name="connsiteY1" fmla="*/ 0 h 22130"/>
              <a:gd name="connsiteX2" fmla="*/ 21600 w 21610"/>
              <a:gd name="connsiteY2" fmla="*/ 11330 h 22130"/>
              <a:gd name="connsiteX3" fmla="*/ 19714 w 21610"/>
              <a:gd name="connsiteY3" fmla="*/ 22130 h 22130"/>
              <a:gd name="connsiteX4" fmla="*/ 3475 w 21610"/>
              <a:gd name="connsiteY4" fmla="*/ 22130 h 22130"/>
              <a:gd name="connsiteX5" fmla="*/ 0 w 21610"/>
              <a:gd name="connsiteY5" fmla="*/ 11330 h 22130"/>
              <a:gd name="connsiteX6" fmla="*/ 3475 w 21610"/>
              <a:gd name="connsiteY6" fmla="*/ 530 h 22130"/>
              <a:gd name="connsiteX0" fmla="*/ 3475 w 21606"/>
              <a:gd name="connsiteY0" fmla="*/ 530 h 22130"/>
              <a:gd name="connsiteX1" fmla="*/ 19449 w 21606"/>
              <a:gd name="connsiteY1" fmla="*/ 0 h 22130"/>
              <a:gd name="connsiteX2" fmla="*/ 21600 w 21606"/>
              <a:gd name="connsiteY2" fmla="*/ 11330 h 22130"/>
              <a:gd name="connsiteX3" fmla="*/ 19096 w 21606"/>
              <a:gd name="connsiteY3" fmla="*/ 22130 h 22130"/>
              <a:gd name="connsiteX4" fmla="*/ 3475 w 21606"/>
              <a:gd name="connsiteY4" fmla="*/ 22130 h 22130"/>
              <a:gd name="connsiteX5" fmla="*/ 0 w 21606"/>
              <a:gd name="connsiteY5" fmla="*/ 11330 h 22130"/>
              <a:gd name="connsiteX6" fmla="*/ 3475 w 21606"/>
              <a:gd name="connsiteY6" fmla="*/ 530 h 22130"/>
              <a:gd name="connsiteX0" fmla="*/ 3537 w 21668"/>
              <a:gd name="connsiteY0" fmla="*/ 530 h 22130"/>
              <a:gd name="connsiteX1" fmla="*/ 19511 w 21668"/>
              <a:gd name="connsiteY1" fmla="*/ 0 h 22130"/>
              <a:gd name="connsiteX2" fmla="*/ 21662 w 21668"/>
              <a:gd name="connsiteY2" fmla="*/ 11330 h 22130"/>
              <a:gd name="connsiteX3" fmla="*/ 19158 w 21668"/>
              <a:gd name="connsiteY3" fmla="*/ 22130 h 22130"/>
              <a:gd name="connsiteX4" fmla="*/ 2125 w 21668"/>
              <a:gd name="connsiteY4" fmla="*/ 22130 h 22130"/>
              <a:gd name="connsiteX5" fmla="*/ 62 w 21668"/>
              <a:gd name="connsiteY5" fmla="*/ 11330 h 22130"/>
              <a:gd name="connsiteX6" fmla="*/ 3537 w 21668"/>
              <a:gd name="connsiteY6" fmla="*/ 530 h 22130"/>
              <a:gd name="connsiteX0" fmla="*/ 2701 w 21626"/>
              <a:gd name="connsiteY0" fmla="*/ 530 h 22130"/>
              <a:gd name="connsiteX1" fmla="*/ 19469 w 21626"/>
              <a:gd name="connsiteY1" fmla="*/ 0 h 22130"/>
              <a:gd name="connsiteX2" fmla="*/ 21620 w 21626"/>
              <a:gd name="connsiteY2" fmla="*/ 11330 h 22130"/>
              <a:gd name="connsiteX3" fmla="*/ 19116 w 21626"/>
              <a:gd name="connsiteY3" fmla="*/ 22130 h 22130"/>
              <a:gd name="connsiteX4" fmla="*/ 2083 w 21626"/>
              <a:gd name="connsiteY4" fmla="*/ 22130 h 22130"/>
              <a:gd name="connsiteX5" fmla="*/ 20 w 21626"/>
              <a:gd name="connsiteY5" fmla="*/ 11330 h 22130"/>
              <a:gd name="connsiteX6" fmla="*/ 2701 w 21626"/>
              <a:gd name="connsiteY6" fmla="*/ 530 h 22130"/>
              <a:gd name="connsiteX0" fmla="*/ 2243 w 21609"/>
              <a:gd name="connsiteY0" fmla="*/ 530 h 22130"/>
              <a:gd name="connsiteX1" fmla="*/ 19452 w 21609"/>
              <a:gd name="connsiteY1" fmla="*/ 0 h 22130"/>
              <a:gd name="connsiteX2" fmla="*/ 21603 w 21609"/>
              <a:gd name="connsiteY2" fmla="*/ 11330 h 22130"/>
              <a:gd name="connsiteX3" fmla="*/ 19099 w 21609"/>
              <a:gd name="connsiteY3" fmla="*/ 22130 h 22130"/>
              <a:gd name="connsiteX4" fmla="*/ 2066 w 21609"/>
              <a:gd name="connsiteY4" fmla="*/ 22130 h 22130"/>
              <a:gd name="connsiteX5" fmla="*/ 3 w 21609"/>
              <a:gd name="connsiteY5" fmla="*/ 11330 h 22130"/>
              <a:gd name="connsiteX6" fmla="*/ 2243 w 21609"/>
              <a:gd name="connsiteY6" fmla="*/ 530 h 22130"/>
              <a:gd name="connsiteX0" fmla="*/ 2243 w 21603"/>
              <a:gd name="connsiteY0" fmla="*/ 530 h 22130"/>
              <a:gd name="connsiteX1" fmla="*/ 19452 w 21603"/>
              <a:gd name="connsiteY1" fmla="*/ 0 h 22130"/>
              <a:gd name="connsiteX2" fmla="*/ 21603 w 21603"/>
              <a:gd name="connsiteY2" fmla="*/ 11330 h 22130"/>
              <a:gd name="connsiteX3" fmla="*/ 19452 w 21603"/>
              <a:gd name="connsiteY3" fmla="*/ 22130 h 22130"/>
              <a:gd name="connsiteX4" fmla="*/ 2066 w 21603"/>
              <a:gd name="connsiteY4" fmla="*/ 22130 h 22130"/>
              <a:gd name="connsiteX5" fmla="*/ 3 w 21603"/>
              <a:gd name="connsiteY5" fmla="*/ 11330 h 22130"/>
              <a:gd name="connsiteX6" fmla="*/ 2243 w 21603"/>
              <a:gd name="connsiteY6" fmla="*/ 530 h 2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3" h="22130">
                <a:moveTo>
                  <a:pt x="2243" y="530"/>
                </a:moveTo>
                <a:cubicBezTo>
                  <a:pt x="7126" y="530"/>
                  <a:pt x="14569" y="0"/>
                  <a:pt x="19452" y="0"/>
                </a:cubicBezTo>
                <a:cubicBezTo>
                  <a:pt x="21371" y="0"/>
                  <a:pt x="21603" y="7642"/>
                  <a:pt x="21603" y="11330"/>
                </a:cubicBezTo>
                <a:cubicBezTo>
                  <a:pt x="21603" y="15018"/>
                  <a:pt x="21371" y="22130"/>
                  <a:pt x="19452" y="22130"/>
                </a:cubicBezTo>
                <a:lnTo>
                  <a:pt x="2066" y="22130"/>
                </a:lnTo>
                <a:cubicBezTo>
                  <a:pt x="147" y="22130"/>
                  <a:pt x="-27" y="14930"/>
                  <a:pt x="3" y="11330"/>
                </a:cubicBezTo>
                <a:cubicBezTo>
                  <a:pt x="33" y="7730"/>
                  <a:pt x="324" y="530"/>
                  <a:pt x="2243" y="530"/>
                </a:cubicBezTo>
                <a:close/>
              </a:path>
            </a:pathLst>
          </a:custGeom>
          <a:gradFill flip="none" rotWithShape="1">
            <a:gsLst>
              <a:gs pos="50000">
                <a:schemeClr val="bg1"/>
              </a:gs>
              <a:gs pos="100000">
                <a:schemeClr val="accent1">
                  <a:tint val="44500"/>
                  <a:satMod val="160000"/>
                </a:schemeClr>
              </a:gs>
              <a:gs pos="100000">
                <a:srgbClr val="00B0F0"/>
              </a:gs>
            </a:gsLst>
            <a:lin ang="8100000" scaled="1"/>
            <a:tileRect/>
          </a:gra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accent5">
                    <a:lumMod val="50000"/>
                  </a:schemeClr>
                </a:solidFill>
              </a:rPr>
              <a:t>Legal review &amp; recommendations</a:t>
            </a:r>
            <a:endParaRPr lang="en-US" sz="1600" b="1" dirty="0">
              <a:solidFill>
                <a:schemeClr val="accent5">
                  <a:lumMod val="50000"/>
                </a:schemeClr>
              </a:solidFill>
            </a:endParaRPr>
          </a:p>
        </p:txBody>
      </p:sp>
      <p:sp>
        <p:nvSpPr>
          <p:cNvPr id="22" name="Flowchart: Connector 21"/>
          <p:cNvSpPr/>
          <p:nvPr/>
        </p:nvSpPr>
        <p:spPr>
          <a:xfrm>
            <a:off x="783733" y="1556792"/>
            <a:ext cx="331883" cy="328598"/>
          </a:xfrm>
          <a:prstGeom prst="flowChartConnector">
            <a:avLst/>
          </a:prstGeom>
          <a:solidFill>
            <a:schemeClr val="tx2">
              <a:lumMod val="60000"/>
              <a:lumOff val="40000"/>
            </a:schemeClr>
          </a:solidFill>
          <a:ln>
            <a:noFill/>
          </a:ln>
          <a:effectLst>
            <a:glow>
              <a:schemeClr val="accent1">
                <a:alpha val="40000"/>
              </a:schemeClr>
            </a:glow>
            <a:outerShdw blurRad="76200" dist="12700" dir="8100000" sy="-23000" kx="800400" algn="br" rotWithShape="0">
              <a:prstClr val="black">
                <a:alpha val="20000"/>
              </a:prstClr>
            </a:outerShdw>
          </a:effectLst>
          <a:scene3d>
            <a:camera prst="orthographicFront"/>
            <a:lightRig rig="threePt" dir="t"/>
          </a:scene3d>
          <a:sp3d extrusionH="76200">
            <a:bevelT w="152400" h="50800" prst="softRound"/>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sp3d/>
          </a:bodyPr>
          <a:lstStyle/>
          <a:p>
            <a:pPr algn="ctr"/>
            <a:r>
              <a:rPr lang="en-US" sz="2800" b="1" dirty="0" smtClean="0">
                <a:solidFill>
                  <a:schemeClr val="accent5">
                    <a:lumMod val="50000"/>
                  </a:schemeClr>
                </a:solidFill>
              </a:rPr>
              <a:t>1</a:t>
            </a:r>
            <a:endParaRPr lang="en-US" sz="2800" b="1" dirty="0">
              <a:solidFill>
                <a:schemeClr val="accent5">
                  <a:lumMod val="50000"/>
                </a:schemeClr>
              </a:solidFill>
            </a:endParaRPr>
          </a:p>
        </p:txBody>
      </p:sp>
      <p:sp>
        <p:nvSpPr>
          <p:cNvPr id="23" name="Flowchart: Terminator 8"/>
          <p:cNvSpPr/>
          <p:nvPr/>
        </p:nvSpPr>
        <p:spPr>
          <a:xfrm>
            <a:off x="1042256" y="3329584"/>
            <a:ext cx="2917168" cy="387448"/>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3475 w 21651"/>
              <a:gd name="connsiteY0" fmla="*/ 530 h 22130"/>
              <a:gd name="connsiteX1" fmla="*/ 19449 w 21651"/>
              <a:gd name="connsiteY1" fmla="*/ 0 h 22130"/>
              <a:gd name="connsiteX2" fmla="*/ 21600 w 21651"/>
              <a:gd name="connsiteY2" fmla="*/ 11330 h 22130"/>
              <a:gd name="connsiteX3" fmla="*/ 18125 w 21651"/>
              <a:gd name="connsiteY3" fmla="*/ 22130 h 22130"/>
              <a:gd name="connsiteX4" fmla="*/ 3475 w 21651"/>
              <a:gd name="connsiteY4" fmla="*/ 22130 h 22130"/>
              <a:gd name="connsiteX5" fmla="*/ 0 w 21651"/>
              <a:gd name="connsiteY5" fmla="*/ 11330 h 22130"/>
              <a:gd name="connsiteX6" fmla="*/ 3475 w 21651"/>
              <a:gd name="connsiteY6" fmla="*/ 530 h 22130"/>
              <a:gd name="connsiteX0" fmla="*/ 3475 w 21610"/>
              <a:gd name="connsiteY0" fmla="*/ 530 h 22130"/>
              <a:gd name="connsiteX1" fmla="*/ 19449 w 21610"/>
              <a:gd name="connsiteY1" fmla="*/ 0 h 22130"/>
              <a:gd name="connsiteX2" fmla="*/ 21600 w 21610"/>
              <a:gd name="connsiteY2" fmla="*/ 11330 h 22130"/>
              <a:gd name="connsiteX3" fmla="*/ 19714 w 21610"/>
              <a:gd name="connsiteY3" fmla="*/ 22130 h 22130"/>
              <a:gd name="connsiteX4" fmla="*/ 3475 w 21610"/>
              <a:gd name="connsiteY4" fmla="*/ 22130 h 22130"/>
              <a:gd name="connsiteX5" fmla="*/ 0 w 21610"/>
              <a:gd name="connsiteY5" fmla="*/ 11330 h 22130"/>
              <a:gd name="connsiteX6" fmla="*/ 3475 w 21610"/>
              <a:gd name="connsiteY6" fmla="*/ 530 h 22130"/>
              <a:gd name="connsiteX0" fmla="*/ 3475 w 21606"/>
              <a:gd name="connsiteY0" fmla="*/ 530 h 22130"/>
              <a:gd name="connsiteX1" fmla="*/ 19449 w 21606"/>
              <a:gd name="connsiteY1" fmla="*/ 0 h 22130"/>
              <a:gd name="connsiteX2" fmla="*/ 21600 w 21606"/>
              <a:gd name="connsiteY2" fmla="*/ 11330 h 22130"/>
              <a:gd name="connsiteX3" fmla="*/ 19096 w 21606"/>
              <a:gd name="connsiteY3" fmla="*/ 22130 h 22130"/>
              <a:gd name="connsiteX4" fmla="*/ 3475 w 21606"/>
              <a:gd name="connsiteY4" fmla="*/ 22130 h 22130"/>
              <a:gd name="connsiteX5" fmla="*/ 0 w 21606"/>
              <a:gd name="connsiteY5" fmla="*/ 11330 h 22130"/>
              <a:gd name="connsiteX6" fmla="*/ 3475 w 21606"/>
              <a:gd name="connsiteY6" fmla="*/ 530 h 22130"/>
              <a:gd name="connsiteX0" fmla="*/ 3537 w 21668"/>
              <a:gd name="connsiteY0" fmla="*/ 530 h 22130"/>
              <a:gd name="connsiteX1" fmla="*/ 19511 w 21668"/>
              <a:gd name="connsiteY1" fmla="*/ 0 h 22130"/>
              <a:gd name="connsiteX2" fmla="*/ 21662 w 21668"/>
              <a:gd name="connsiteY2" fmla="*/ 11330 h 22130"/>
              <a:gd name="connsiteX3" fmla="*/ 19158 w 21668"/>
              <a:gd name="connsiteY3" fmla="*/ 22130 h 22130"/>
              <a:gd name="connsiteX4" fmla="*/ 2125 w 21668"/>
              <a:gd name="connsiteY4" fmla="*/ 22130 h 22130"/>
              <a:gd name="connsiteX5" fmla="*/ 62 w 21668"/>
              <a:gd name="connsiteY5" fmla="*/ 11330 h 22130"/>
              <a:gd name="connsiteX6" fmla="*/ 3537 w 21668"/>
              <a:gd name="connsiteY6" fmla="*/ 530 h 22130"/>
              <a:gd name="connsiteX0" fmla="*/ 2701 w 21626"/>
              <a:gd name="connsiteY0" fmla="*/ 530 h 22130"/>
              <a:gd name="connsiteX1" fmla="*/ 19469 w 21626"/>
              <a:gd name="connsiteY1" fmla="*/ 0 h 22130"/>
              <a:gd name="connsiteX2" fmla="*/ 21620 w 21626"/>
              <a:gd name="connsiteY2" fmla="*/ 11330 h 22130"/>
              <a:gd name="connsiteX3" fmla="*/ 19116 w 21626"/>
              <a:gd name="connsiteY3" fmla="*/ 22130 h 22130"/>
              <a:gd name="connsiteX4" fmla="*/ 2083 w 21626"/>
              <a:gd name="connsiteY4" fmla="*/ 22130 h 22130"/>
              <a:gd name="connsiteX5" fmla="*/ 20 w 21626"/>
              <a:gd name="connsiteY5" fmla="*/ 11330 h 22130"/>
              <a:gd name="connsiteX6" fmla="*/ 2701 w 21626"/>
              <a:gd name="connsiteY6" fmla="*/ 530 h 22130"/>
              <a:gd name="connsiteX0" fmla="*/ 2243 w 21609"/>
              <a:gd name="connsiteY0" fmla="*/ 530 h 22130"/>
              <a:gd name="connsiteX1" fmla="*/ 19452 w 21609"/>
              <a:gd name="connsiteY1" fmla="*/ 0 h 22130"/>
              <a:gd name="connsiteX2" fmla="*/ 21603 w 21609"/>
              <a:gd name="connsiteY2" fmla="*/ 11330 h 22130"/>
              <a:gd name="connsiteX3" fmla="*/ 19099 w 21609"/>
              <a:gd name="connsiteY3" fmla="*/ 22130 h 22130"/>
              <a:gd name="connsiteX4" fmla="*/ 2066 w 21609"/>
              <a:gd name="connsiteY4" fmla="*/ 22130 h 22130"/>
              <a:gd name="connsiteX5" fmla="*/ 3 w 21609"/>
              <a:gd name="connsiteY5" fmla="*/ 11330 h 22130"/>
              <a:gd name="connsiteX6" fmla="*/ 2243 w 21609"/>
              <a:gd name="connsiteY6" fmla="*/ 530 h 22130"/>
              <a:gd name="connsiteX0" fmla="*/ 2243 w 21603"/>
              <a:gd name="connsiteY0" fmla="*/ 530 h 22130"/>
              <a:gd name="connsiteX1" fmla="*/ 19452 w 21603"/>
              <a:gd name="connsiteY1" fmla="*/ 0 h 22130"/>
              <a:gd name="connsiteX2" fmla="*/ 21603 w 21603"/>
              <a:gd name="connsiteY2" fmla="*/ 11330 h 22130"/>
              <a:gd name="connsiteX3" fmla="*/ 19452 w 21603"/>
              <a:gd name="connsiteY3" fmla="*/ 22130 h 22130"/>
              <a:gd name="connsiteX4" fmla="*/ 2066 w 21603"/>
              <a:gd name="connsiteY4" fmla="*/ 22130 h 22130"/>
              <a:gd name="connsiteX5" fmla="*/ 3 w 21603"/>
              <a:gd name="connsiteY5" fmla="*/ 11330 h 22130"/>
              <a:gd name="connsiteX6" fmla="*/ 2243 w 21603"/>
              <a:gd name="connsiteY6" fmla="*/ 530 h 2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3" h="22130">
                <a:moveTo>
                  <a:pt x="2243" y="530"/>
                </a:moveTo>
                <a:cubicBezTo>
                  <a:pt x="7126" y="530"/>
                  <a:pt x="14569" y="0"/>
                  <a:pt x="19452" y="0"/>
                </a:cubicBezTo>
                <a:cubicBezTo>
                  <a:pt x="21371" y="0"/>
                  <a:pt x="21603" y="7642"/>
                  <a:pt x="21603" y="11330"/>
                </a:cubicBezTo>
                <a:cubicBezTo>
                  <a:pt x="21603" y="15018"/>
                  <a:pt x="21371" y="22130"/>
                  <a:pt x="19452" y="22130"/>
                </a:cubicBezTo>
                <a:lnTo>
                  <a:pt x="2066" y="22130"/>
                </a:lnTo>
                <a:cubicBezTo>
                  <a:pt x="147" y="22130"/>
                  <a:pt x="-27" y="14930"/>
                  <a:pt x="3" y="11330"/>
                </a:cubicBezTo>
                <a:cubicBezTo>
                  <a:pt x="33" y="7730"/>
                  <a:pt x="324" y="530"/>
                  <a:pt x="2243" y="530"/>
                </a:cubicBezTo>
                <a:close/>
              </a:path>
            </a:pathLst>
          </a:custGeom>
          <a:gradFill flip="none" rotWithShape="1">
            <a:gsLst>
              <a:gs pos="50000">
                <a:schemeClr val="bg1"/>
              </a:gs>
              <a:gs pos="100000">
                <a:srgbClr val="66FF66"/>
              </a:gs>
            </a:gsLst>
            <a:lin ang="8100000" scaled="1"/>
            <a:tileRect/>
          </a:grad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accent5">
                    <a:lumMod val="50000"/>
                  </a:schemeClr>
                </a:solidFill>
              </a:rPr>
              <a:t>Upgraded NBRS</a:t>
            </a:r>
            <a:endParaRPr lang="en-US" sz="1600" b="1" dirty="0">
              <a:solidFill>
                <a:schemeClr val="accent5">
                  <a:lumMod val="50000"/>
                </a:schemeClr>
              </a:solidFill>
            </a:endParaRPr>
          </a:p>
        </p:txBody>
      </p:sp>
      <p:sp>
        <p:nvSpPr>
          <p:cNvPr id="24" name="Flowchart: Connector 23"/>
          <p:cNvSpPr/>
          <p:nvPr/>
        </p:nvSpPr>
        <p:spPr>
          <a:xfrm>
            <a:off x="827584" y="3356992"/>
            <a:ext cx="331816" cy="306463"/>
          </a:xfrm>
          <a:prstGeom prst="flowChartConnector">
            <a:avLst/>
          </a:prstGeom>
          <a:solidFill>
            <a:srgbClr val="33CC33"/>
          </a:solidFill>
          <a:ln>
            <a:noFill/>
          </a:ln>
          <a:effectLst>
            <a:glow>
              <a:schemeClr val="accent1">
                <a:alpha val="40000"/>
              </a:schemeClr>
            </a:glow>
            <a:outerShdw blurRad="76200" dist="12700" dir="8100000" sy="-23000" kx="800400" algn="br" rotWithShape="0">
              <a:prstClr val="black">
                <a:alpha val="20000"/>
              </a:prstClr>
            </a:outerShdw>
          </a:effectLst>
          <a:scene3d>
            <a:camera prst="orthographicFront"/>
            <a:lightRig rig="threePt" dir="t"/>
          </a:scene3d>
          <a:sp3d extrusionH="76200">
            <a:bevelT w="152400" h="50800" prst="softRound"/>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sp3d/>
          </a:bodyPr>
          <a:lstStyle/>
          <a:p>
            <a:pPr algn="ctr"/>
            <a:r>
              <a:rPr lang="en-US" sz="2800" b="1" dirty="0" smtClean="0">
                <a:solidFill>
                  <a:schemeClr val="accent5">
                    <a:lumMod val="50000"/>
                  </a:schemeClr>
                </a:solidFill>
              </a:rPr>
              <a:t>2</a:t>
            </a:r>
            <a:endParaRPr lang="en-US" sz="2800" b="1" dirty="0">
              <a:solidFill>
                <a:schemeClr val="accent5">
                  <a:lumMod val="50000"/>
                </a:schemeClr>
              </a:solidFill>
            </a:endParaRPr>
          </a:p>
        </p:txBody>
      </p:sp>
      <p:sp>
        <p:nvSpPr>
          <p:cNvPr id="25" name="Flowchart: Terminator 8"/>
          <p:cNvSpPr/>
          <p:nvPr/>
        </p:nvSpPr>
        <p:spPr>
          <a:xfrm>
            <a:off x="1074508" y="5733256"/>
            <a:ext cx="2992662" cy="360040"/>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3475 w 21651"/>
              <a:gd name="connsiteY0" fmla="*/ 530 h 22130"/>
              <a:gd name="connsiteX1" fmla="*/ 19449 w 21651"/>
              <a:gd name="connsiteY1" fmla="*/ 0 h 22130"/>
              <a:gd name="connsiteX2" fmla="*/ 21600 w 21651"/>
              <a:gd name="connsiteY2" fmla="*/ 11330 h 22130"/>
              <a:gd name="connsiteX3" fmla="*/ 18125 w 21651"/>
              <a:gd name="connsiteY3" fmla="*/ 22130 h 22130"/>
              <a:gd name="connsiteX4" fmla="*/ 3475 w 21651"/>
              <a:gd name="connsiteY4" fmla="*/ 22130 h 22130"/>
              <a:gd name="connsiteX5" fmla="*/ 0 w 21651"/>
              <a:gd name="connsiteY5" fmla="*/ 11330 h 22130"/>
              <a:gd name="connsiteX6" fmla="*/ 3475 w 21651"/>
              <a:gd name="connsiteY6" fmla="*/ 530 h 22130"/>
              <a:gd name="connsiteX0" fmla="*/ 3475 w 21610"/>
              <a:gd name="connsiteY0" fmla="*/ 530 h 22130"/>
              <a:gd name="connsiteX1" fmla="*/ 19449 w 21610"/>
              <a:gd name="connsiteY1" fmla="*/ 0 h 22130"/>
              <a:gd name="connsiteX2" fmla="*/ 21600 w 21610"/>
              <a:gd name="connsiteY2" fmla="*/ 11330 h 22130"/>
              <a:gd name="connsiteX3" fmla="*/ 19714 w 21610"/>
              <a:gd name="connsiteY3" fmla="*/ 22130 h 22130"/>
              <a:gd name="connsiteX4" fmla="*/ 3475 w 21610"/>
              <a:gd name="connsiteY4" fmla="*/ 22130 h 22130"/>
              <a:gd name="connsiteX5" fmla="*/ 0 w 21610"/>
              <a:gd name="connsiteY5" fmla="*/ 11330 h 22130"/>
              <a:gd name="connsiteX6" fmla="*/ 3475 w 21610"/>
              <a:gd name="connsiteY6" fmla="*/ 530 h 22130"/>
              <a:gd name="connsiteX0" fmla="*/ 3475 w 21606"/>
              <a:gd name="connsiteY0" fmla="*/ 530 h 22130"/>
              <a:gd name="connsiteX1" fmla="*/ 19449 w 21606"/>
              <a:gd name="connsiteY1" fmla="*/ 0 h 22130"/>
              <a:gd name="connsiteX2" fmla="*/ 21600 w 21606"/>
              <a:gd name="connsiteY2" fmla="*/ 11330 h 22130"/>
              <a:gd name="connsiteX3" fmla="*/ 19096 w 21606"/>
              <a:gd name="connsiteY3" fmla="*/ 22130 h 22130"/>
              <a:gd name="connsiteX4" fmla="*/ 3475 w 21606"/>
              <a:gd name="connsiteY4" fmla="*/ 22130 h 22130"/>
              <a:gd name="connsiteX5" fmla="*/ 0 w 21606"/>
              <a:gd name="connsiteY5" fmla="*/ 11330 h 22130"/>
              <a:gd name="connsiteX6" fmla="*/ 3475 w 21606"/>
              <a:gd name="connsiteY6" fmla="*/ 530 h 22130"/>
              <a:gd name="connsiteX0" fmla="*/ 3537 w 21668"/>
              <a:gd name="connsiteY0" fmla="*/ 530 h 22130"/>
              <a:gd name="connsiteX1" fmla="*/ 19511 w 21668"/>
              <a:gd name="connsiteY1" fmla="*/ 0 h 22130"/>
              <a:gd name="connsiteX2" fmla="*/ 21662 w 21668"/>
              <a:gd name="connsiteY2" fmla="*/ 11330 h 22130"/>
              <a:gd name="connsiteX3" fmla="*/ 19158 w 21668"/>
              <a:gd name="connsiteY3" fmla="*/ 22130 h 22130"/>
              <a:gd name="connsiteX4" fmla="*/ 2125 w 21668"/>
              <a:gd name="connsiteY4" fmla="*/ 22130 h 22130"/>
              <a:gd name="connsiteX5" fmla="*/ 62 w 21668"/>
              <a:gd name="connsiteY5" fmla="*/ 11330 h 22130"/>
              <a:gd name="connsiteX6" fmla="*/ 3537 w 21668"/>
              <a:gd name="connsiteY6" fmla="*/ 530 h 22130"/>
              <a:gd name="connsiteX0" fmla="*/ 2701 w 21626"/>
              <a:gd name="connsiteY0" fmla="*/ 530 h 22130"/>
              <a:gd name="connsiteX1" fmla="*/ 19469 w 21626"/>
              <a:gd name="connsiteY1" fmla="*/ 0 h 22130"/>
              <a:gd name="connsiteX2" fmla="*/ 21620 w 21626"/>
              <a:gd name="connsiteY2" fmla="*/ 11330 h 22130"/>
              <a:gd name="connsiteX3" fmla="*/ 19116 w 21626"/>
              <a:gd name="connsiteY3" fmla="*/ 22130 h 22130"/>
              <a:gd name="connsiteX4" fmla="*/ 2083 w 21626"/>
              <a:gd name="connsiteY4" fmla="*/ 22130 h 22130"/>
              <a:gd name="connsiteX5" fmla="*/ 20 w 21626"/>
              <a:gd name="connsiteY5" fmla="*/ 11330 h 22130"/>
              <a:gd name="connsiteX6" fmla="*/ 2701 w 21626"/>
              <a:gd name="connsiteY6" fmla="*/ 530 h 22130"/>
              <a:gd name="connsiteX0" fmla="*/ 2243 w 21609"/>
              <a:gd name="connsiteY0" fmla="*/ 530 h 22130"/>
              <a:gd name="connsiteX1" fmla="*/ 19452 w 21609"/>
              <a:gd name="connsiteY1" fmla="*/ 0 h 22130"/>
              <a:gd name="connsiteX2" fmla="*/ 21603 w 21609"/>
              <a:gd name="connsiteY2" fmla="*/ 11330 h 22130"/>
              <a:gd name="connsiteX3" fmla="*/ 19099 w 21609"/>
              <a:gd name="connsiteY3" fmla="*/ 22130 h 22130"/>
              <a:gd name="connsiteX4" fmla="*/ 2066 w 21609"/>
              <a:gd name="connsiteY4" fmla="*/ 22130 h 22130"/>
              <a:gd name="connsiteX5" fmla="*/ 3 w 21609"/>
              <a:gd name="connsiteY5" fmla="*/ 11330 h 22130"/>
              <a:gd name="connsiteX6" fmla="*/ 2243 w 21609"/>
              <a:gd name="connsiteY6" fmla="*/ 530 h 22130"/>
              <a:gd name="connsiteX0" fmla="*/ 2243 w 21603"/>
              <a:gd name="connsiteY0" fmla="*/ 530 h 22130"/>
              <a:gd name="connsiteX1" fmla="*/ 19452 w 21603"/>
              <a:gd name="connsiteY1" fmla="*/ 0 h 22130"/>
              <a:gd name="connsiteX2" fmla="*/ 21603 w 21603"/>
              <a:gd name="connsiteY2" fmla="*/ 11330 h 22130"/>
              <a:gd name="connsiteX3" fmla="*/ 19452 w 21603"/>
              <a:gd name="connsiteY3" fmla="*/ 22130 h 22130"/>
              <a:gd name="connsiteX4" fmla="*/ 2066 w 21603"/>
              <a:gd name="connsiteY4" fmla="*/ 22130 h 22130"/>
              <a:gd name="connsiteX5" fmla="*/ 3 w 21603"/>
              <a:gd name="connsiteY5" fmla="*/ 11330 h 22130"/>
              <a:gd name="connsiteX6" fmla="*/ 2243 w 21603"/>
              <a:gd name="connsiteY6" fmla="*/ 530 h 2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3" h="22130">
                <a:moveTo>
                  <a:pt x="2243" y="530"/>
                </a:moveTo>
                <a:cubicBezTo>
                  <a:pt x="7126" y="530"/>
                  <a:pt x="14569" y="0"/>
                  <a:pt x="19452" y="0"/>
                </a:cubicBezTo>
                <a:cubicBezTo>
                  <a:pt x="21371" y="0"/>
                  <a:pt x="21603" y="7642"/>
                  <a:pt x="21603" y="11330"/>
                </a:cubicBezTo>
                <a:cubicBezTo>
                  <a:pt x="21603" y="15018"/>
                  <a:pt x="21371" y="22130"/>
                  <a:pt x="19452" y="22130"/>
                </a:cubicBezTo>
                <a:lnTo>
                  <a:pt x="2066" y="22130"/>
                </a:lnTo>
                <a:cubicBezTo>
                  <a:pt x="147" y="22130"/>
                  <a:pt x="-27" y="14930"/>
                  <a:pt x="3" y="11330"/>
                </a:cubicBezTo>
                <a:cubicBezTo>
                  <a:pt x="33" y="7730"/>
                  <a:pt x="324" y="530"/>
                  <a:pt x="2243" y="530"/>
                </a:cubicBezTo>
                <a:close/>
              </a:path>
            </a:pathLst>
          </a:custGeom>
          <a:gradFill flip="none" rotWithShape="1">
            <a:gsLst>
              <a:gs pos="50000">
                <a:schemeClr val="bg1"/>
              </a:gs>
              <a:gs pos="50000">
                <a:srgbClr val="FFCC66"/>
              </a:gs>
            </a:gsLst>
            <a:lin ang="8100000" scaled="1"/>
            <a:tileRect/>
          </a:gra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accent5">
                    <a:lumMod val="50000"/>
                  </a:schemeClr>
                </a:solidFill>
              </a:rPr>
              <a:t>Strategic plan ABR</a:t>
            </a:r>
            <a:endParaRPr lang="en-US" sz="1600" b="1" dirty="0">
              <a:solidFill>
                <a:schemeClr val="accent5">
                  <a:lumMod val="50000"/>
                </a:schemeClr>
              </a:solidFill>
            </a:endParaRPr>
          </a:p>
        </p:txBody>
      </p:sp>
      <p:sp>
        <p:nvSpPr>
          <p:cNvPr id="26" name="Flowchart: Connector 25"/>
          <p:cNvSpPr/>
          <p:nvPr/>
        </p:nvSpPr>
        <p:spPr>
          <a:xfrm>
            <a:off x="899592" y="5775444"/>
            <a:ext cx="364636" cy="301214"/>
          </a:xfrm>
          <a:prstGeom prst="flowChartConnector">
            <a:avLst/>
          </a:prstGeom>
          <a:solidFill>
            <a:srgbClr val="FFC000"/>
          </a:solidFill>
          <a:ln>
            <a:noFill/>
          </a:ln>
          <a:effectLst>
            <a:glow>
              <a:schemeClr val="accent1">
                <a:alpha val="40000"/>
              </a:schemeClr>
            </a:glow>
            <a:outerShdw blurRad="76200" dist="12700" dir="8100000" sy="-23000" kx="800400" algn="br" rotWithShape="0">
              <a:prstClr val="black">
                <a:alpha val="20000"/>
              </a:prstClr>
            </a:outerShdw>
          </a:effectLst>
          <a:scene3d>
            <a:camera prst="orthographicFront"/>
            <a:lightRig rig="threePt" dir="t"/>
          </a:scene3d>
          <a:sp3d extrusionH="76200">
            <a:bevelT w="152400" h="50800" prst="softRound"/>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sp3d/>
          </a:bodyPr>
          <a:lstStyle/>
          <a:p>
            <a:pPr algn="ctr"/>
            <a:r>
              <a:rPr lang="en-US" sz="2800" b="1" dirty="0" smtClean="0">
                <a:solidFill>
                  <a:schemeClr val="accent5">
                    <a:lumMod val="50000"/>
                  </a:schemeClr>
                </a:solidFill>
              </a:rPr>
              <a:t>3</a:t>
            </a:r>
            <a:endParaRPr lang="en-US" sz="2800" b="1" dirty="0">
              <a:solidFill>
                <a:schemeClr val="accent5">
                  <a:lumMod val="50000"/>
                </a:schemeClr>
              </a:solidFill>
            </a:endParaRPr>
          </a:p>
        </p:txBody>
      </p:sp>
      <p:sp>
        <p:nvSpPr>
          <p:cNvPr id="27" name="Flowchart: Terminator 8"/>
          <p:cNvSpPr/>
          <p:nvPr/>
        </p:nvSpPr>
        <p:spPr>
          <a:xfrm>
            <a:off x="5086697" y="1193653"/>
            <a:ext cx="2890329" cy="330668"/>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3475 w 21651"/>
              <a:gd name="connsiteY0" fmla="*/ 530 h 22130"/>
              <a:gd name="connsiteX1" fmla="*/ 19449 w 21651"/>
              <a:gd name="connsiteY1" fmla="*/ 0 h 22130"/>
              <a:gd name="connsiteX2" fmla="*/ 21600 w 21651"/>
              <a:gd name="connsiteY2" fmla="*/ 11330 h 22130"/>
              <a:gd name="connsiteX3" fmla="*/ 18125 w 21651"/>
              <a:gd name="connsiteY3" fmla="*/ 22130 h 22130"/>
              <a:gd name="connsiteX4" fmla="*/ 3475 w 21651"/>
              <a:gd name="connsiteY4" fmla="*/ 22130 h 22130"/>
              <a:gd name="connsiteX5" fmla="*/ 0 w 21651"/>
              <a:gd name="connsiteY5" fmla="*/ 11330 h 22130"/>
              <a:gd name="connsiteX6" fmla="*/ 3475 w 21651"/>
              <a:gd name="connsiteY6" fmla="*/ 530 h 22130"/>
              <a:gd name="connsiteX0" fmla="*/ 3475 w 21610"/>
              <a:gd name="connsiteY0" fmla="*/ 530 h 22130"/>
              <a:gd name="connsiteX1" fmla="*/ 19449 w 21610"/>
              <a:gd name="connsiteY1" fmla="*/ 0 h 22130"/>
              <a:gd name="connsiteX2" fmla="*/ 21600 w 21610"/>
              <a:gd name="connsiteY2" fmla="*/ 11330 h 22130"/>
              <a:gd name="connsiteX3" fmla="*/ 19714 w 21610"/>
              <a:gd name="connsiteY3" fmla="*/ 22130 h 22130"/>
              <a:gd name="connsiteX4" fmla="*/ 3475 w 21610"/>
              <a:gd name="connsiteY4" fmla="*/ 22130 h 22130"/>
              <a:gd name="connsiteX5" fmla="*/ 0 w 21610"/>
              <a:gd name="connsiteY5" fmla="*/ 11330 h 22130"/>
              <a:gd name="connsiteX6" fmla="*/ 3475 w 21610"/>
              <a:gd name="connsiteY6" fmla="*/ 530 h 22130"/>
              <a:gd name="connsiteX0" fmla="*/ 3475 w 21606"/>
              <a:gd name="connsiteY0" fmla="*/ 530 h 22130"/>
              <a:gd name="connsiteX1" fmla="*/ 19449 w 21606"/>
              <a:gd name="connsiteY1" fmla="*/ 0 h 22130"/>
              <a:gd name="connsiteX2" fmla="*/ 21600 w 21606"/>
              <a:gd name="connsiteY2" fmla="*/ 11330 h 22130"/>
              <a:gd name="connsiteX3" fmla="*/ 19096 w 21606"/>
              <a:gd name="connsiteY3" fmla="*/ 22130 h 22130"/>
              <a:gd name="connsiteX4" fmla="*/ 3475 w 21606"/>
              <a:gd name="connsiteY4" fmla="*/ 22130 h 22130"/>
              <a:gd name="connsiteX5" fmla="*/ 0 w 21606"/>
              <a:gd name="connsiteY5" fmla="*/ 11330 h 22130"/>
              <a:gd name="connsiteX6" fmla="*/ 3475 w 21606"/>
              <a:gd name="connsiteY6" fmla="*/ 530 h 22130"/>
              <a:gd name="connsiteX0" fmla="*/ 3537 w 21668"/>
              <a:gd name="connsiteY0" fmla="*/ 530 h 22130"/>
              <a:gd name="connsiteX1" fmla="*/ 19511 w 21668"/>
              <a:gd name="connsiteY1" fmla="*/ 0 h 22130"/>
              <a:gd name="connsiteX2" fmla="*/ 21662 w 21668"/>
              <a:gd name="connsiteY2" fmla="*/ 11330 h 22130"/>
              <a:gd name="connsiteX3" fmla="*/ 19158 w 21668"/>
              <a:gd name="connsiteY3" fmla="*/ 22130 h 22130"/>
              <a:gd name="connsiteX4" fmla="*/ 2125 w 21668"/>
              <a:gd name="connsiteY4" fmla="*/ 22130 h 22130"/>
              <a:gd name="connsiteX5" fmla="*/ 62 w 21668"/>
              <a:gd name="connsiteY5" fmla="*/ 11330 h 22130"/>
              <a:gd name="connsiteX6" fmla="*/ 3537 w 21668"/>
              <a:gd name="connsiteY6" fmla="*/ 530 h 22130"/>
              <a:gd name="connsiteX0" fmla="*/ 2701 w 21626"/>
              <a:gd name="connsiteY0" fmla="*/ 530 h 22130"/>
              <a:gd name="connsiteX1" fmla="*/ 19469 w 21626"/>
              <a:gd name="connsiteY1" fmla="*/ 0 h 22130"/>
              <a:gd name="connsiteX2" fmla="*/ 21620 w 21626"/>
              <a:gd name="connsiteY2" fmla="*/ 11330 h 22130"/>
              <a:gd name="connsiteX3" fmla="*/ 19116 w 21626"/>
              <a:gd name="connsiteY3" fmla="*/ 22130 h 22130"/>
              <a:gd name="connsiteX4" fmla="*/ 2083 w 21626"/>
              <a:gd name="connsiteY4" fmla="*/ 22130 h 22130"/>
              <a:gd name="connsiteX5" fmla="*/ 20 w 21626"/>
              <a:gd name="connsiteY5" fmla="*/ 11330 h 22130"/>
              <a:gd name="connsiteX6" fmla="*/ 2701 w 21626"/>
              <a:gd name="connsiteY6" fmla="*/ 530 h 22130"/>
              <a:gd name="connsiteX0" fmla="*/ 2243 w 21609"/>
              <a:gd name="connsiteY0" fmla="*/ 530 h 22130"/>
              <a:gd name="connsiteX1" fmla="*/ 19452 w 21609"/>
              <a:gd name="connsiteY1" fmla="*/ 0 h 22130"/>
              <a:gd name="connsiteX2" fmla="*/ 21603 w 21609"/>
              <a:gd name="connsiteY2" fmla="*/ 11330 h 22130"/>
              <a:gd name="connsiteX3" fmla="*/ 19099 w 21609"/>
              <a:gd name="connsiteY3" fmla="*/ 22130 h 22130"/>
              <a:gd name="connsiteX4" fmla="*/ 2066 w 21609"/>
              <a:gd name="connsiteY4" fmla="*/ 22130 h 22130"/>
              <a:gd name="connsiteX5" fmla="*/ 3 w 21609"/>
              <a:gd name="connsiteY5" fmla="*/ 11330 h 22130"/>
              <a:gd name="connsiteX6" fmla="*/ 2243 w 21609"/>
              <a:gd name="connsiteY6" fmla="*/ 530 h 22130"/>
              <a:gd name="connsiteX0" fmla="*/ 2243 w 21603"/>
              <a:gd name="connsiteY0" fmla="*/ 530 h 22130"/>
              <a:gd name="connsiteX1" fmla="*/ 19452 w 21603"/>
              <a:gd name="connsiteY1" fmla="*/ 0 h 22130"/>
              <a:gd name="connsiteX2" fmla="*/ 21603 w 21603"/>
              <a:gd name="connsiteY2" fmla="*/ 11330 h 22130"/>
              <a:gd name="connsiteX3" fmla="*/ 19452 w 21603"/>
              <a:gd name="connsiteY3" fmla="*/ 22130 h 22130"/>
              <a:gd name="connsiteX4" fmla="*/ 2066 w 21603"/>
              <a:gd name="connsiteY4" fmla="*/ 22130 h 22130"/>
              <a:gd name="connsiteX5" fmla="*/ 3 w 21603"/>
              <a:gd name="connsiteY5" fmla="*/ 11330 h 22130"/>
              <a:gd name="connsiteX6" fmla="*/ 2243 w 21603"/>
              <a:gd name="connsiteY6" fmla="*/ 530 h 2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3" h="22130">
                <a:moveTo>
                  <a:pt x="2243" y="530"/>
                </a:moveTo>
                <a:cubicBezTo>
                  <a:pt x="7126" y="530"/>
                  <a:pt x="14569" y="0"/>
                  <a:pt x="19452" y="0"/>
                </a:cubicBezTo>
                <a:cubicBezTo>
                  <a:pt x="21371" y="0"/>
                  <a:pt x="21603" y="7642"/>
                  <a:pt x="21603" y="11330"/>
                </a:cubicBezTo>
                <a:cubicBezTo>
                  <a:pt x="21603" y="15018"/>
                  <a:pt x="21371" y="22130"/>
                  <a:pt x="19452" y="22130"/>
                </a:cubicBezTo>
                <a:lnTo>
                  <a:pt x="2066" y="22130"/>
                </a:lnTo>
                <a:cubicBezTo>
                  <a:pt x="147" y="22130"/>
                  <a:pt x="-27" y="14930"/>
                  <a:pt x="3" y="11330"/>
                </a:cubicBezTo>
                <a:cubicBezTo>
                  <a:pt x="33" y="7730"/>
                  <a:pt x="324" y="530"/>
                  <a:pt x="2243" y="530"/>
                </a:cubicBezTo>
                <a:close/>
              </a:path>
            </a:pathLst>
          </a:custGeom>
          <a:gradFill flip="none" rotWithShape="1">
            <a:gsLst>
              <a:gs pos="50000">
                <a:schemeClr val="bg1"/>
              </a:gs>
              <a:gs pos="100000">
                <a:srgbClr val="FF7C80"/>
              </a:gs>
            </a:gsLst>
            <a:lin ang="81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sz="1600" b="1" dirty="0" smtClean="0">
                <a:solidFill>
                  <a:schemeClr val="accent5">
                    <a:lumMod val="50000"/>
                  </a:schemeClr>
                </a:solidFill>
              </a:rPr>
              <a:t> Training/capacity building</a:t>
            </a:r>
            <a:endParaRPr lang="en-US" sz="1600" b="1" dirty="0">
              <a:solidFill>
                <a:schemeClr val="accent5">
                  <a:lumMod val="50000"/>
                </a:schemeClr>
              </a:solidFill>
            </a:endParaRPr>
          </a:p>
        </p:txBody>
      </p:sp>
      <p:sp>
        <p:nvSpPr>
          <p:cNvPr id="28" name="Flowchart: Connector 27"/>
          <p:cNvSpPr/>
          <p:nvPr/>
        </p:nvSpPr>
        <p:spPr>
          <a:xfrm>
            <a:off x="4933383" y="1193653"/>
            <a:ext cx="350343" cy="308614"/>
          </a:xfrm>
          <a:prstGeom prst="flowChartConnector">
            <a:avLst/>
          </a:prstGeom>
          <a:solidFill>
            <a:srgbClr val="FF0000"/>
          </a:solidFill>
          <a:ln>
            <a:noFill/>
          </a:ln>
          <a:effectLst>
            <a:glow>
              <a:schemeClr val="accent1">
                <a:alpha val="40000"/>
              </a:schemeClr>
            </a:glow>
            <a:outerShdw blurRad="76200" dist="12700" dir="8100000" sy="-23000" kx="800400" algn="br" rotWithShape="0">
              <a:prstClr val="black">
                <a:alpha val="20000"/>
              </a:prstClr>
            </a:outerShdw>
          </a:effectLst>
          <a:scene3d>
            <a:camera prst="orthographicFront"/>
            <a:lightRig rig="threePt" dir="t"/>
          </a:scene3d>
          <a:sp3d extrusionH="76200">
            <a:bevelT w="152400" h="50800" prst="softRound"/>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sp3d/>
          </a:bodyPr>
          <a:lstStyle/>
          <a:p>
            <a:pPr algn="ctr"/>
            <a:r>
              <a:rPr lang="en-US" sz="2800" b="1" dirty="0">
                <a:solidFill>
                  <a:schemeClr val="accent5">
                    <a:lumMod val="50000"/>
                  </a:schemeClr>
                </a:solidFill>
              </a:rPr>
              <a:t>4</a:t>
            </a:r>
          </a:p>
        </p:txBody>
      </p:sp>
      <p:sp>
        <p:nvSpPr>
          <p:cNvPr id="29" name="Flowchart: Terminator 8"/>
          <p:cNvSpPr/>
          <p:nvPr/>
        </p:nvSpPr>
        <p:spPr>
          <a:xfrm>
            <a:off x="5112965" y="2676801"/>
            <a:ext cx="2890329" cy="330471"/>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3475 w 21651"/>
              <a:gd name="connsiteY0" fmla="*/ 530 h 22130"/>
              <a:gd name="connsiteX1" fmla="*/ 19449 w 21651"/>
              <a:gd name="connsiteY1" fmla="*/ 0 h 22130"/>
              <a:gd name="connsiteX2" fmla="*/ 21600 w 21651"/>
              <a:gd name="connsiteY2" fmla="*/ 11330 h 22130"/>
              <a:gd name="connsiteX3" fmla="*/ 18125 w 21651"/>
              <a:gd name="connsiteY3" fmla="*/ 22130 h 22130"/>
              <a:gd name="connsiteX4" fmla="*/ 3475 w 21651"/>
              <a:gd name="connsiteY4" fmla="*/ 22130 h 22130"/>
              <a:gd name="connsiteX5" fmla="*/ 0 w 21651"/>
              <a:gd name="connsiteY5" fmla="*/ 11330 h 22130"/>
              <a:gd name="connsiteX6" fmla="*/ 3475 w 21651"/>
              <a:gd name="connsiteY6" fmla="*/ 530 h 22130"/>
              <a:gd name="connsiteX0" fmla="*/ 3475 w 21610"/>
              <a:gd name="connsiteY0" fmla="*/ 530 h 22130"/>
              <a:gd name="connsiteX1" fmla="*/ 19449 w 21610"/>
              <a:gd name="connsiteY1" fmla="*/ 0 h 22130"/>
              <a:gd name="connsiteX2" fmla="*/ 21600 w 21610"/>
              <a:gd name="connsiteY2" fmla="*/ 11330 h 22130"/>
              <a:gd name="connsiteX3" fmla="*/ 19714 w 21610"/>
              <a:gd name="connsiteY3" fmla="*/ 22130 h 22130"/>
              <a:gd name="connsiteX4" fmla="*/ 3475 w 21610"/>
              <a:gd name="connsiteY4" fmla="*/ 22130 h 22130"/>
              <a:gd name="connsiteX5" fmla="*/ 0 w 21610"/>
              <a:gd name="connsiteY5" fmla="*/ 11330 h 22130"/>
              <a:gd name="connsiteX6" fmla="*/ 3475 w 21610"/>
              <a:gd name="connsiteY6" fmla="*/ 530 h 22130"/>
              <a:gd name="connsiteX0" fmla="*/ 3475 w 21606"/>
              <a:gd name="connsiteY0" fmla="*/ 530 h 22130"/>
              <a:gd name="connsiteX1" fmla="*/ 19449 w 21606"/>
              <a:gd name="connsiteY1" fmla="*/ 0 h 22130"/>
              <a:gd name="connsiteX2" fmla="*/ 21600 w 21606"/>
              <a:gd name="connsiteY2" fmla="*/ 11330 h 22130"/>
              <a:gd name="connsiteX3" fmla="*/ 19096 w 21606"/>
              <a:gd name="connsiteY3" fmla="*/ 22130 h 22130"/>
              <a:gd name="connsiteX4" fmla="*/ 3475 w 21606"/>
              <a:gd name="connsiteY4" fmla="*/ 22130 h 22130"/>
              <a:gd name="connsiteX5" fmla="*/ 0 w 21606"/>
              <a:gd name="connsiteY5" fmla="*/ 11330 h 22130"/>
              <a:gd name="connsiteX6" fmla="*/ 3475 w 21606"/>
              <a:gd name="connsiteY6" fmla="*/ 530 h 22130"/>
              <a:gd name="connsiteX0" fmla="*/ 3537 w 21668"/>
              <a:gd name="connsiteY0" fmla="*/ 530 h 22130"/>
              <a:gd name="connsiteX1" fmla="*/ 19511 w 21668"/>
              <a:gd name="connsiteY1" fmla="*/ 0 h 22130"/>
              <a:gd name="connsiteX2" fmla="*/ 21662 w 21668"/>
              <a:gd name="connsiteY2" fmla="*/ 11330 h 22130"/>
              <a:gd name="connsiteX3" fmla="*/ 19158 w 21668"/>
              <a:gd name="connsiteY3" fmla="*/ 22130 h 22130"/>
              <a:gd name="connsiteX4" fmla="*/ 2125 w 21668"/>
              <a:gd name="connsiteY4" fmla="*/ 22130 h 22130"/>
              <a:gd name="connsiteX5" fmla="*/ 62 w 21668"/>
              <a:gd name="connsiteY5" fmla="*/ 11330 h 22130"/>
              <a:gd name="connsiteX6" fmla="*/ 3537 w 21668"/>
              <a:gd name="connsiteY6" fmla="*/ 530 h 22130"/>
              <a:gd name="connsiteX0" fmla="*/ 2701 w 21626"/>
              <a:gd name="connsiteY0" fmla="*/ 530 h 22130"/>
              <a:gd name="connsiteX1" fmla="*/ 19469 w 21626"/>
              <a:gd name="connsiteY1" fmla="*/ 0 h 22130"/>
              <a:gd name="connsiteX2" fmla="*/ 21620 w 21626"/>
              <a:gd name="connsiteY2" fmla="*/ 11330 h 22130"/>
              <a:gd name="connsiteX3" fmla="*/ 19116 w 21626"/>
              <a:gd name="connsiteY3" fmla="*/ 22130 h 22130"/>
              <a:gd name="connsiteX4" fmla="*/ 2083 w 21626"/>
              <a:gd name="connsiteY4" fmla="*/ 22130 h 22130"/>
              <a:gd name="connsiteX5" fmla="*/ 20 w 21626"/>
              <a:gd name="connsiteY5" fmla="*/ 11330 h 22130"/>
              <a:gd name="connsiteX6" fmla="*/ 2701 w 21626"/>
              <a:gd name="connsiteY6" fmla="*/ 530 h 22130"/>
              <a:gd name="connsiteX0" fmla="*/ 2243 w 21609"/>
              <a:gd name="connsiteY0" fmla="*/ 530 h 22130"/>
              <a:gd name="connsiteX1" fmla="*/ 19452 w 21609"/>
              <a:gd name="connsiteY1" fmla="*/ 0 h 22130"/>
              <a:gd name="connsiteX2" fmla="*/ 21603 w 21609"/>
              <a:gd name="connsiteY2" fmla="*/ 11330 h 22130"/>
              <a:gd name="connsiteX3" fmla="*/ 19099 w 21609"/>
              <a:gd name="connsiteY3" fmla="*/ 22130 h 22130"/>
              <a:gd name="connsiteX4" fmla="*/ 2066 w 21609"/>
              <a:gd name="connsiteY4" fmla="*/ 22130 h 22130"/>
              <a:gd name="connsiteX5" fmla="*/ 3 w 21609"/>
              <a:gd name="connsiteY5" fmla="*/ 11330 h 22130"/>
              <a:gd name="connsiteX6" fmla="*/ 2243 w 21609"/>
              <a:gd name="connsiteY6" fmla="*/ 530 h 22130"/>
              <a:gd name="connsiteX0" fmla="*/ 2243 w 21603"/>
              <a:gd name="connsiteY0" fmla="*/ 530 h 22130"/>
              <a:gd name="connsiteX1" fmla="*/ 19452 w 21603"/>
              <a:gd name="connsiteY1" fmla="*/ 0 h 22130"/>
              <a:gd name="connsiteX2" fmla="*/ 21603 w 21603"/>
              <a:gd name="connsiteY2" fmla="*/ 11330 h 22130"/>
              <a:gd name="connsiteX3" fmla="*/ 19452 w 21603"/>
              <a:gd name="connsiteY3" fmla="*/ 22130 h 22130"/>
              <a:gd name="connsiteX4" fmla="*/ 2066 w 21603"/>
              <a:gd name="connsiteY4" fmla="*/ 22130 h 22130"/>
              <a:gd name="connsiteX5" fmla="*/ 3 w 21603"/>
              <a:gd name="connsiteY5" fmla="*/ 11330 h 22130"/>
              <a:gd name="connsiteX6" fmla="*/ 2243 w 21603"/>
              <a:gd name="connsiteY6" fmla="*/ 530 h 2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3" h="22130">
                <a:moveTo>
                  <a:pt x="2243" y="530"/>
                </a:moveTo>
                <a:cubicBezTo>
                  <a:pt x="7126" y="530"/>
                  <a:pt x="14569" y="0"/>
                  <a:pt x="19452" y="0"/>
                </a:cubicBezTo>
                <a:cubicBezTo>
                  <a:pt x="21371" y="0"/>
                  <a:pt x="21603" y="7642"/>
                  <a:pt x="21603" y="11330"/>
                </a:cubicBezTo>
                <a:cubicBezTo>
                  <a:pt x="21603" y="15018"/>
                  <a:pt x="21371" y="22130"/>
                  <a:pt x="19452" y="22130"/>
                </a:cubicBezTo>
                <a:lnTo>
                  <a:pt x="2066" y="22130"/>
                </a:lnTo>
                <a:cubicBezTo>
                  <a:pt x="147" y="22130"/>
                  <a:pt x="-27" y="14930"/>
                  <a:pt x="3" y="11330"/>
                </a:cubicBezTo>
                <a:cubicBezTo>
                  <a:pt x="33" y="7730"/>
                  <a:pt x="324" y="530"/>
                  <a:pt x="2243" y="530"/>
                </a:cubicBezTo>
                <a:close/>
              </a:path>
            </a:pathLst>
          </a:custGeom>
          <a:gradFill flip="none" rotWithShape="1">
            <a:gsLst>
              <a:gs pos="50000">
                <a:schemeClr val="bg1"/>
              </a:gs>
              <a:gs pos="100000">
                <a:schemeClr val="accent4">
                  <a:lumMod val="40000"/>
                  <a:lumOff val="60000"/>
                </a:schemeClr>
              </a:gs>
            </a:gsLst>
            <a:lin ang="8100000" scaled="1"/>
            <a:tileRect/>
          </a:gra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sz="1600" b="1" dirty="0" smtClean="0">
                <a:solidFill>
                  <a:schemeClr val="accent5">
                    <a:lumMod val="50000"/>
                  </a:schemeClr>
                </a:solidFill>
              </a:rPr>
              <a:t>Awareness raising</a:t>
            </a:r>
            <a:endParaRPr lang="en-US" sz="1600" b="1" dirty="0">
              <a:solidFill>
                <a:schemeClr val="accent5">
                  <a:lumMod val="50000"/>
                </a:schemeClr>
              </a:solidFill>
            </a:endParaRPr>
          </a:p>
        </p:txBody>
      </p:sp>
      <p:sp>
        <p:nvSpPr>
          <p:cNvPr id="30" name="Flowchart: Connector 29"/>
          <p:cNvSpPr/>
          <p:nvPr/>
        </p:nvSpPr>
        <p:spPr>
          <a:xfrm>
            <a:off x="4930803" y="2676801"/>
            <a:ext cx="352923" cy="342941"/>
          </a:xfrm>
          <a:prstGeom prst="flowChartConnector">
            <a:avLst/>
          </a:prstGeom>
          <a:solidFill>
            <a:schemeClr val="accent4">
              <a:lumMod val="75000"/>
            </a:schemeClr>
          </a:solidFill>
          <a:ln>
            <a:noFill/>
          </a:ln>
          <a:effectLst>
            <a:glow>
              <a:schemeClr val="accent1">
                <a:alpha val="40000"/>
              </a:schemeClr>
            </a:glow>
            <a:outerShdw blurRad="76200" dist="12700" dir="8100000" sy="-23000" kx="800400" algn="br" rotWithShape="0">
              <a:prstClr val="black">
                <a:alpha val="20000"/>
              </a:prstClr>
            </a:outerShdw>
          </a:effectLst>
          <a:scene3d>
            <a:camera prst="orthographicFront"/>
            <a:lightRig rig="threePt" dir="t"/>
          </a:scene3d>
          <a:sp3d extrusionH="76200">
            <a:bevelT w="152400" h="50800" prst="softRound"/>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sp3d/>
          </a:bodyPr>
          <a:lstStyle/>
          <a:p>
            <a:pPr algn="ctr"/>
            <a:r>
              <a:rPr lang="en-US" sz="2800" b="1" dirty="0" smtClean="0">
                <a:solidFill>
                  <a:schemeClr val="accent5">
                    <a:lumMod val="50000"/>
                  </a:schemeClr>
                </a:solidFill>
              </a:rPr>
              <a:t>5</a:t>
            </a:r>
            <a:endParaRPr lang="en-US" sz="2800" b="1" dirty="0">
              <a:solidFill>
                <a:schemeClr val="accent5">
                  <a:lumMod val="50000"/>
                </a:schemeClr>
              </a:solidFill>
            </a:endParaRPr>
          </a:p>
        </p:txBody>
      </p:sp>
      <p:sp>
        <p:nvSpPr>
          <p:cNvPr id="31" name="Flowchart: Terminator 8"/>
          <p:cNvSpPr/>
          <p:nvPr/>
        </p:nvSpPr>
        <p:spPr>
          <a:xfrm>
            <a:off x="5141029" y="3656080"/>
            <a:ext cx="2872526" cy="348984"/>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3475 w 21651"/>
              <a:gd name="connsiteY0" fmla="*/ 530 h 22130"/>
              <a:gd name="connsiteX1" fmla="*/ 19449 w 21651"/>
              <a:gd name="connsiteY1" fmla="*/ 0 h 22130"/>
              <a:gd name="connsiteX2" fmla="*/ 21600 w 21651"/>
              <a:gd name="connsiteY2" fmla="*/ 11330 h 22130"/>
              <a:gd name="connsiteX3" fmla="*/ 18125 w 21651"/>
              <a:gd name="connsiteY3" fmla="*/ 22130 h 22130"/>
              <a:gd name="connsiteX4" fmla="*/ 3475 w 21651"/>
              <a:gd name="connsiteY4" fmla="*/ 22130 h 22130"/>
              <a:gd name="connsiteX5" fmla="*/ 0 w 21651"/>
              <a:gd name="connsiteY5" fmla="*/ 11330 h 22130"/>
              <a:gd name="connsiteX6" fmla="*/ 3475 w 21651"/>
              <a:gd name="connsiteY6" fmla="*/ 530 h 22130"/>
              <a:gd name="connsiteX0" fmla="*/ 3475 w 21610"/>
              <a:gd name="connsiteY0" fmla="*/ 530 h 22130"/>
              <a:gd name="connsiteX1" fmla="*/ 19449 w 21610"/>
              <a:gd name="connsiteY1" fmla="*/ 0 h 22130"/>
              <a:gd name="connsiteX2" fmla="*/ 21600 w 21610"/>
              <a:gd name="connsiteY2" fmla="*/ 11330 h 22130"/>
              <a:gd name="connsiteX3" fmla="*/ 19714 w 21610"/>
              <a:gd name="connsiteY3" fmla="*/ 22130 h 22130"/>
              <a:gd name="connsiteX4" fmla="*/ 3475 w 21610"/>
              <a:gd name="connsiteY4" fmla="*/ 22130 h 22130"/>
              <a:gd name="connsiteX5" fmla="*/ 0 w 21610"/>
              <a:gd name="connsiteY5" fmla="*/ 11330 h 22130"/>
              <a:gd name="connsiteX6" fmla="*/ 3475 w 21610"/>
              <a:gd name="connsiteY6" fmla="*/ 530 h 22130"/>
              <a:gd name="connsiteX0" fmla="*/ 3475 w 21606"/>
              <a:gd name="connsiteY0" fmla="*/ 530 h 22130"/>
              <a:gd name="connsiteX1" fmla="*/ 19449 w 21606"/>
              <a:gd name="connsiteY1" fmla="*/ 0 h 22130"/>
              <a:gd name="connsiteX2" fmla="*/ 21600 w 21606"/>
              <a:gd name="connsiteY2" fmla="*/ 11330 h 22130"/>
              <a:gd name="connsiteX3" fmla="*/ 19096 w 21606"/>
              <a:gd name="connsiteY3" fmla="*/ 22130 h 22130"/>
              <a:gd name="connsiteX4" fmla="*/ 3475 w 21606"/>
              <a:gd name="connsiteY4" fmla="*/ 22130 h 22130"/>
              <a:gd name="connsiteX5" fmla="*/ 0 w 21606"/>
              <a:gd name="connsiteY5" fmla="*/ 11330 h 22130"/>
              <a:gd name="connsiteX6" fmla="*/ 3475 w 21606"/>
              <a:gd name="connsiteY6" fmla="*/ 530 h 22130"/>
              <a:gd name="connsiteX0" fmla="*/ 3537 w 21668"/>
              <a:gd name="connsiteY0" fmla="*/ 530 h 22130"/>
              <a:gd name="connsiteX1" fmla="*/ 19511 w 21668"/>
              <a:gd name="connsiteY1" fmla="*/ 0 h 22130"/>
              <a:gd name="connsiteX2" fmla="*/ 21662 w 21668"/>
              <a:gd name="connsiteY2" fmla="*/ 11330 h 22130"/>
              <a:gd name="connsiteX3" fmla="*/ 19158 w 21668"/>
              <a:gd name="connsiteY3" fmla="*/ 22130 h 22130"/>
              <a:gd name="connsiteX4" fmla="*/ 2125 w 21668"/>
              <a:gd name="connsiteY4" fmla="*/ 22130 h 22130"/>
              <a:gd name="connsiteX5" fmla="*/ 62 w 21668"/>
              <a:gd name="connsiteY5" fmla="*/ 11330 h 22130"/>
              <a:gd name="connsiteX6" fmla="*/ 3537 w 21668"/>
              <a:gd name="connsiteY6" fmla="*/ 530 h 22130"/>
              <a:gd name="connsiteX0" fmla="*/ 2701 w 21626"/>
              <a:gd name="connsiteY0" fmla="*/ 530 h 22130"/>
              <a:gd name="connsiteX1" fmla="*/ 19469 w 21626"/>
              <a:gd name="connsiteY1" fmla="*/ 0 h 22130"/>
              <a:gd name="connsiteX2" fmla="*/ 21620 w 21626"/>
              <a:gd name="connsiteY2" fmla="*/ 11330 h 22130"/>
              <a:gd name="connsiteX3" fmla="*/ 19116 w 21626"/>
              <a:gd name="connsiteY3" fmla="*/ 22130 h 22130"/>
              <a:gd name="connsiteX4" fmla="*/ 2083 w 21626"/>
              <a:gd name="connsiteY4" fmla="*/ 22130 h 22130"/>
              <a:gd name="connsiteX5" fmla="*/ 20 w 21626"/>
              <a:gd name="connsiteY5" fmla="*/ 11330 h 22130"/>
              <a:gd name="connsiteX6" fmla="*/ 2701 w 21626"/>
              <a:gd name="connsiteY6" fmla="*/ 530 h 22130"/>
              <a:gd name="connsiteX0" fmla="*/ 2243 w 21609"/>
              <a:gd name="connsiteY0" fmla="*/ 530 h 22130"/>
              <a:gd name="connsiteX1" fmla="*/ 19452 w 21609"/>
              <a:gd name="connsiteY1" fmla="*/ 0 h 22130"/>
              <a:gd name="connsiteX2" fmla="*/ 21603 w 21609"/>
              <a:gd name="connsiteY2" fmla="*/ 11330 h 22130"/>
              <a:gd name="connsiteX3" fmla="*/ 19099 w 21609"/>
              <a:gd name="connsiteY3" fmla="*/ 22130 h 22130"/>
              <a:gd name="connsiteX4" fmla="*/ 2066 w 21609"/>
              <a:gd name="connsiteY4" fmla="*/ 22130 h 22130"/>
              <a:gd name="connsiteX5" fmla="*/ 3 w 21609"/>
              <a:gd name="connsiteY5" fmla="*/ 11330 h 22130"/>
              <a:gd name="connsiteX6" fmla="*/ 2243 w 21609"/>
              <a:gd name="connsiteY6" fmla="*/ 530 h 22130"/>
              <a:gd name="connsiteX0" fmla="*/ 2243 w 21603"/>
              <a:gd name="connsiteY0" fmla="*/ 530 h 22130"/>
              <a:gd name="connsiteX1" fmla="*/ 19452 w 21603"/>
              <a:gd name="connsiteY1" fmla="*/ 0 h 22130"/>
              <a:gd name="connsiteX2" fmla="*/ 21603 w 21603"/>
              <a:gd name="connsiteY2" fmla="*/ 11330 h 22130"/>
              <a:gd name="connsiteX3" fmla="*/ 19452 w 21603"/>
              <a:gd name="connsiteY3" fmla="*/ 22130 h 22130"/>
              <a:gd name="connsiteX4" fmla="*/ 2066 w 21603"/>
              <a:gd name="connsiteY4" fmla="*/ 22130 h 22130"/>
              <a:gd name="connsiteX5" fmla="*/ 3 w 21603"/>
              <a:gd name="connsiteY5" fmla="*/ 11330 h 22130"/>
              <a:gd name="connsiteX6" fmla="*/ 2243 w 21603"/>
              <a:gd name="connsiteY6" fmla="*/ 530 h 2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3" h="22130">
                <a:moveTo>
                  <a:pt x="2243" y="530"/>
                </a:moveTo>
                <a:cubicBezTo>
                  <a:pt x="7126" y="530"/>
                  <a:pt x="14569" y="0"/>
                  <a:pt x="19452" y="0"/>
                </a:cubicBezTo>
                <a:cubicBezTo>
                  <a:pt x="21371" y="0"/>
                  <a:pt x="21603" y="7642"/>
                  <a:pt x="21603" y="11330"/>
                </a:cubicBezTo>
                <a:cubicBezTo>
                  <a:pt x="21603" y="15018"/>
                  <a:pt x="21371" y="22130"/>
                  <a:pt x="19452" y="22130"/>
                </a:cubicBezTo>
                <a:lnTo>
                  <a:pt x="2066" y="22130"/>
                </a:lnTo>
                <a:cubicBezTo>
                  <a:pt x="147" y="22130"/>
                  <a:pt x="-27" y="14930"/>
                  <a:pt x="3" y="11330"/>
                </a:cubicBezTo>
                <a:cubicBezTo>
                  <a:pt x="33" y="7730"/>
                  <a:pt x="324" y="530"/>
                  <a:pt x="2243" y="530"/>
                </a:cubicBezTo>
                <a:close/>
              </a:path>
            </a:pathLst>
          </a:custGeom>
          <a:gradFill flip="none" rotWithShape="1">
            <a:gsLst>
              <a:gs pos="41000">
                <a:schemeClr val="bg1"/>
              </a:gs>
              <a:gs pos="0">
                <a:srgbClr val="FFCCFF"/>
              </a:gs>
            </a:gsLst>
            <a:lin ang="18900000" scaled="1"/>
            <a:tileRect/>
          </a:gradFill>
          <a:ln>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sz="1600" b="1" dirty="0">
                <a:solidFill>
                  <a:schemeClr val="accent5">
                    <a:lumMod val="50000"/>
                  </a:schemeClr>
                </a:solidFill>
              </a:rPr>
              <a:t> </a:t>
            </a:r>
            <a:r>
              <a:rPr lang="en-US" sz="1600" b="1" dirty="0" smtClean="0">
                <a:solidFill>
                  <a:schemeClr val="accent5">
                    <a:lumMod val="50000"/>
                  </a:schemeClr>
                </a:solidFill>
              </a:rPr>
              <a:t>Base- &amp; end-line surveys</a:t>
            </a:r>
            <a:endParaRPr lang="en-US" sz="1600" b="1" dirty="0">
              <a:solidFill>
                <a:schemeClr val="accent5">
                  <a:lumMod val="50000"/>
                </a:schemeClr>
              </a:solidFill>
            </a:endParaRPr>
          </a:p>
        </p:txBody>
      </p:sp>
      <p:sp>
        <p:nvSpPr>
          <p:cNvPr id="32" name="Flowchart: Connector 31"/>
          <p:cNvSpPr/>
          <p:nvPr/>
        </p:nvSpPr>
        <p:spPr>
          <a:xfrm>
            <a:off x="4952546" y="3691375"/>
            <a:ext cx="383003" cy="291966"/>
          </a:xfrm>
          <a:prstGeom prst="flowChartConnector">
            <a:avLst/>
          </a:prstGeom>
          <a:solidFill>
            <a:srgbClr val="FF66FF"/>
          </a:solidFill>
          <a:ln>
            <a:noFill/>
          </a:ln>
          <a:effectLst>
            <a:glow>
              <a:schemeClr val="accent1">
                <a:alpha val="40000"/>
              </a:schemeClr>
            </a:glow>
            <a:outerShdw blurRad="76200" dist="12700" dir="8100000" sy="-23000" kx="800400" algn="br" rotWithShape="0">
              <a:prstClr val="black">
                <a:alpha val="20000"/>
              </a:prstClr>
            </a:outerShdw>
          </a:effectLst>
          <a:scene3d>
            <a:camera prst="orthographicFront"/>
            <a:lightRig rig="threePt" dir="t"/>
          </a:scene3d>
          <a:sp3d extrusionH="76200">
            <a:bevelT w="152400" h="50800" prst="softRound"/>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sp3d/>
          </a:bodyPr>
          <a:lstStyle/>
          <a:p>
            <a:pPr algn="ctr"/>
            <a:r>
              <a:rPr lang="en-US" sz="2800" b="1" dirty="0" smtClean="0">
                <a:solidFill>
                  <a:schemeClr val="accent5">
                    <a:lumMod val="50000"/>
                  </a:schemeClr>
                </a:solidFill>
              </a:rPr>
              <a:t>6</a:t>
            </a:r>
            <a:endParaRPr lang="en-US" sz="2800" b="1" dirty="0">
              <a:solidFill>
                <a:schemeClr val="accent5">
                  <a:lumMod val="50000"/>
                </a:schemeClr>
              </a:solidFill>
            </a:endParaRPr>
          </a:p>
        </p:txBody>
      </p:sp>
      <p:sp>
        <p:nvSpPr>
          <p:cNvPr id="33" name="Rectangle 2"/>
          <p:cNvSpPr txBox="1">
            <a:spLocks noChangeArrowheads="1"/>
          </p:cNvSpPr>
          <p:nvPr/>
        </p:nvSpPr>
        <p:spPr>
          <a:xfrm>
            <a:off x="718591" y="1916832"/>
            <a:ext cx="3674095" cy="119289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14300" indent="-114300" algn="just" fontAlgn="auto">
              <a:spcBef>
                <a:spcPts val="0"/>
              </a:spcBef>
              <a:spcAft>
                <a:spcPts val="0"/>
              </a:spcAft>
              <a:buFont typeface="Arial" panose="020B0604020202020204" pitchFamily="34" charset="0"/>
              <a:buChar char="•"/>
              <a:defRPr/>
            </a:pPr>
            <a:r>
              <a:rPr lang="en-US" sz="1050" dirty="0">
                <a:solidFill>
                  <a:schemeClr val="tx1">
                    <a:lumMod val="95000"/>
                    <a:lumOff val="5000"/>
                  </a:schemeClr>
                </a:solidFill>
              </a:rPr>
              <a:t>Enterprise Law &amp; Investment Law </a:t>
            </a:r>
            <a:r>
              <a:rPr lang="en-US" sz="1050" dirty="0" smtClean="0">
                <a:solidFill>
                  <a:schemeClr val="tx1">
                    <a:lumMod val="95000"/>
                    <a:lumOff val="5000"/>
                  </a:schemeClr>
                </a:solidFill>
              </a:rPr>
              <a:t>: Nov  2014</a:t>
            </a:r>
            <a:r>
              <a:rPr lang="en-US" sz="1050" dirty="0">
                <a:solidFill>
                  <a:schemeClr val="tx1">
                    <a:lumMod val="95000"/>
                    <a:lumOff val="5000"/>
                  </a:schemeClr>
                </a:solidFill>
              </a:rPr>
              <a:t>)</a:t>
            </a:r>
          </a:p>
          <a:p>
            <a:pPr marL="114300" indent="-114300" algn="just" fontAlgn="auto">
              <a:spcBef>
                <a:spcPts val="0"/>
              </a:spcBef>
              <a:spcAft>
                <a:spcPts val="0"/>
              </a:spcAft>
              <a:buFont typeface="Arial" panose="020B0604020202020204" pitchFamily="34" charset="0"/>
              <a:buChar char="•"/>
              <a:defRPr/>
            </a:pPr>
            <a:r>
              <a:rPr lang="en-US" sz="1050" dirty="0">
                <a:solidFill>
                  <a:schemeClr val="tx1">
                    <a:lumMod val="95000"/>
                    <a:lumOff val="5000"/>
                  </a:schemeClr>
                </a:solidFill>
              </a:rPr>
              <a:t>Legal Map for NBRS upgrade: completed Jan 2015</a:t>
            </a:r>
          </a:p>
          <a:p>
            <a:pPr marL="114300" indent="-114300" algn="just" fontAlgn="auto">
              <a:spcBef>
                <a:spcPts val="0"/>
              </a:spcBef>
              <a:spcAft>
                <a:spcPts val="0"/>
              </a:spcAft>
              <a:buFont typeface="Arial" panose="020B0604020202020204" pitchFamily="34" charset="0"/>
              <a:buChar char="•"/>
              <a:defRPr/>
            </a:pPr>
            <a:r>
              <a:rPr lang="en-US" sz="1050" dirty="0" smtClean="0">
                <a:solidFill>
                  <a:schemeClr val="tx1">
                    <a:lumMod val="95000"/>
                    <a:lumOff val="5000"/>
                  </a:schemeClr>
                </a:solidFill>
              </a:rPr>
              <a:t>Decree </a:t>
            </a:r>
            <a:r>
              <a:rPr lang="en-US" sz="1050" dirty="0">
                <a:solidFill>
                  <a:schemeClr val="tx1">
                    <a:lumMod val="95000"/>
                    <a:lumOff val="5000"/>
                  </a:schemeClr>
                </a:solidFill>
              </a:rPr>
              <a:t>78 (14 Sep </a:t>
            </a:r>
            <a:r>
              <a:rPr lang="en-US" sz="1050" dirty="0" smtClean="0">
                <a:solidFill>
                  <a:schemeClr val="tx1">
                    <a:lumMod val="95000"/>
                    <a:lumOff val="5000"/>
                  </a:schemeClr>
                </a:solidFill>
              </a:rPr>
              <a:t>15</a:t>
            </a:r>
            <a:r>
              <a:rPr lang="en-US" sz="1050" dirty="0">
                <a:solidFill>
                  <a:schemeClr val="tx1">
                    <a:lumMod val="95000"/>
                    <a:lumOff val="5000"/>
                  </a:schemeClr>
                </a:solidFill>
              </a:rPr>
              <a:t>) and Decree 96 (19 Oct 2015)</a:t>
            </a:r>
          </a:p>
          <a:p>
            <a:pPr marL="114300" indent="-114300" algn="just" fontAlgn="auto">
              <a:spcBef>
                <a:spcPts val="0"/>
              </a:spcBef>
              <a:spcAft>
                <a:spcPts val="0"/>
              </a:spcAft>
              <a:buFont typeface="Arial" panose="020B0604020202020204" pitchFamily="34" charset="0"/>
              <a:buChar char="•"/>
              <a:defRPr/>
            </a:pPr>
            <a:r>
              <a:rPr lang="en-US" sz="1050" dirty="0">
                <a:solidFill>
                  <a:schemeClr val="tx1">
                    <a:lumMod val="95000"/>
                    <a:lumOff val="5000"/>
                  </a:schemeClr>
                </a:solidFill>
              </a:rPr>
              <a:t>Circular 20 on BR (1 Dec 2015)</a:t>
            </a:r>
          </a:p>
          <a:p>
            <a:pPr marL="114300" indent="-114300" algn="just" fontAlgn="auto">
              <a:spcBef>
                <a:spcPts val="0"/>
              </a:spcBef>
              <a:spcAft>
                <a:spcPts val="0"/>
              </a:spcAft>
              <a:buFont typeface="Arial" panose="020B0604020202020204" pitchFamily="34" charset="0"/>
              <a:buChar char="•"/>
              <a:defRPr/>
            </a:pPr>
            <a:r>
              <a:rPr lang="en-US" sz="1050" dirty="0">
                <a:solidFill>
                  <a:schemeClr val="tx1">
                    <a:lumMod val="95000"/>
                    <a:lumOff val="5000"/>
                  </a:schemeClr>
                </a:solidFill>
              </a:rPr>
              <a:t>Inter-ministerial Circular 01 btw. MPI &amp; MOF on exchange BR information (23 Feb 2016)</a:t>
            </a:r>
          </a:p>
          <a:p>
            <a:pPr marL="114300" indent="-114300" algn="just" fontAlgn="auto">
              <a:spcBef>
                <a:spcPts val="0"/>
              </a:spcBef>
              <a:spcAft>
                <a:spcPts val="0"/>
              </a:spcAft>
              <a:buFont typeface="Arial" panose="020B0604020202020204" pitchFamily="34" charset="0"/>
              <a:buChar char="•"/>
              <a:defRPr/>
            </a:pPr>
            <a:r>
              <a:rPr lang="en-US" sz="1050" dirty="0">
                <a:solidFill>
                  <a:schemeClr val="tx1">
                    <a:lumMod val="95000"/>
                    <a:lumOff val="5000"/>
                  </a:schemeClr>
                </a:solidFill>
              </a:rPr>
              <a:t>7 WS introducing revised EL &amp; IL + consultation on the  Decree guiding revised EL and guiding Circular</a:t>
            </a:r>
          </a:p>
        </p:txBody>
      </p:sp>
      <p:sp>
        <p:nvSpPr>
          <p:cNvPr id="34" name="Rectangle 2"/>
          <p:cNvSpPr txBox="1">
            <a:spLocks noChangeArrowheads="1"/>
          </p:cNvSpPr>
          <p:nvPr/>
        </p:nvSpPr>
        <p:spPr>
          <a:xfrm>
            <a:off x="770254" y="3645024"/>
            <a:ext cx="3765234" cy="174300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endParaRPr lang="en-US" sz="700" dirty="0" smtClean="0">
              <a:solidFill>
                <a:schemeClr val="tx1">
                  <a:lumMod val="95000"/>
                  <a:lumOff val="5000"/>
                </a:schemeClr>
              </a:solidFill>
            </a:endParaRPr>
          </a:p>
          <a:p>
            <a:pPr marL="114300" indent="-114300" fontAlgn="auto">
              <a:spcBef>
                <a:spcPts val="0"/>
              </a:spcBef>
              <a:spcAft>
                <a:spcPts val="0"/>
              </a:spcAft>
              <a:buFont typeface="Arial" panose="020B0604020202020204" pitchFamily="34" charset="0"/>
              <a:buChar char="•"/>
              <a:defRPr/>
            </a:pPr>
            <a:r>
              <a:rPr lang="en-US" sz="1050" dirty="0">
                <a:solidFill>
                  <a:schemeClr val="tx1">
                    <a:lumMod val="95000"/>
                    <a:lumOff val="5000"/>
                  </a:schemeClr>
                </a:solidFill>
              </a:rPr>
              <a:t>Technical Specification for upgrading the NBRS v2.0: completed end of Jan 2015</a:t>
            </a:r>
          </a:p>
          <a:p>
            <a:pPr marL="114300" indent="-114300" fontAlgn="auto">
              <a:spcBef>
                <a:spcPts val="0"/>
              </a:spcBef>
              <a:spcAft>
                <a:spcPts val="0"/>
              </a:spcAft>
              <a:buFont typeface="Arial" panose="020B0604020202020204" pitchFamily="34" charset="0"/>
              <a:buChar char="•"/>
              <a:defRPr/>
            </a:pPr>
            <a:r>
              <a:rPr lang="en-US" sz="1050" dirty="0" smtClean="0">
                <a:solidFill>
                  <a:schemeClr val="tx1">
                    <a:lumMod val="95000"/>
                    <a:lumOff val="5000"/>
                  </a:schemeClr>
                </a:solidFill>
              </a:rPr>
              <a:t>Contracting for upgrading the system: Mar 15</a:t>
            </a:r>
          </a:p>
          <a:p>
            <a:pPr marL="114300" indent="-114300" fontAlgn="auto">
              <a:spcBef>
                <a:spcPts val="0"/>
              </a:spcBef>
              <a:spcAft>
                <a:spcPts val="0"/>
              </a:spcAft>
              <a:buFont typeface="Arial" panose="020B0604020202020204" pitchFamily="34" charset="0"/>
              <a:buChar char="•"/>
              <a:defRPr/>
            </a:pPr>
            <a:r>
              <a:rPr lang="en-US" sz="1050" dirty="0" smtClean="0">
                <a:solidFill>
                  <a:schemeClr val="tx1">
                    <a:lumMod val="95000"/>
                    <a:lumOff val="5000"/>
                  </a:schemeClr>
                </a:solidFill>
              </a:rPr>
              <a:t>Development </a:t>
            </a:r>
            <a:r>
              <a:rPr lang="en-US" sz="1050" dirty="0">
                <a:solidFill>
                  <a:schemeClr val="tx1">
                    <a:lumMod val="95000"/>
                    <a:lumOff val="5000"/>
                  </a:schemeClr>
                </a:solidFill>
              </a:rPr>
              <a:t>of NBRS v2.0: software released on 28 Jun 2015, OAT started on 1 Jul 2015</a:t>
            </a:r>
          </a:p>
          <a:p>
            <a:pPr marL="114300" indent="-114300" fontAlgn="auto">
              <a:spcBef>
                <a:spcPts val="0"/>
              </a:spcBef>
              <a:spcAft>
                <a:spcPts val="0"/>
              </a:spcAft>
              <a:buFont typeface="Arial" panose="020B0604020202020204" pitchFamily="34" charset="0"/>
              <a:buChar char="•"/>
              <a:defRPr/>
            </a:pPr>
            <a:r>
              <a:rPr lang="en-US" sz="1050" dirty="0">
                <a:solidFill>
                  <a:schemeClr val="tx1">
                    <a:lumMod val="95000"/>
                    <a:lumOff val="5000"/>
                  </a:schemeClr>
                </a:solidFill>
              </a:rPr>
              <a:t>Technical Specification NBRS v2.1: </a:t>
            </a:r>
            <a:r>
              <a:rPr lang="en-US" sz="1050" dirty="0" smtClean="0">
                <a:solidFill>
                  <a:schemeClr val="tx1">
                    <a:lumMod val="95000"/>
                    <a:lumOff val="5000"/>
                  </a:schemeClr>
                </a:solidFill>
              </a:rPr>
              <a:t>ongoing</a:t>
            </a:r>
          </a:p>
          <a:p>
            <a:pPr marL="114300" indent="-114300" fontAlgn="auto">
              <a:spcBef>
                <a:spcPts val="0"/>
              </a:spcBef>
              <a:spcAft>
                <a:spcPts val="0"/>
              </a:spcAft>
              <a:buFont typeface="Arial" panose="020B0604020202020204" pitchFamily="34" charset="0"/>
              <a:buChar char="•"/>
              <a:defRPr/>
            </a:pPr>
            <a:r>
              <a:rPr lang="en-US" sz="1050" dirty="0">
                <a:solidFill>
                  <a:schemeClr val="tx1">
                    <a:lumMod val="95000"/>
                    <a:lumOff val="5000"/>
                  </a:schemeClr>
                </a:solidFill>
              </a:rPr>
              <a:t>Development of FIE data </a:t>
            </a:r>
            <a:r>
              <a:rPr lang="en-US" sz="1050" dirty="0" smtClean="0">
                <a:solidFill>
                  <a:schemeClr val="tx1">
                    <a:lumMod val="95000"/>
                    <a:lumOff val="5000"/>
                  </a:schemeClr>
                </a:solidFill>
              </a:rPr>
              <a:t>computerization/uploading </a:t>
            </a:r>
            <a:r>
              <a:rPr lang="en-US" sz="1050" dirty="0">
                <a:solidFill>
                  <a:schemeClr val="tx1">
                    <a:lumMod val="95000"/>
                    <a:lumOff val="5000"/>
                  </a:schemeClr>
                </a:solidFill>
              </a:rPr>
              <a:t>software: released in Jun 2015</a:t>
            </a:r>
          </a:p>
          <a:p>
            <a:pPr marL="114300" indent="-114300" fontAlgn="auto">
              <a:spcBef>
                <a:spcPts val="0"/>
              </a:spcBef>
              <a:spcAft>
                <a:spcPts val="0"/>
              </a:spcAft>
              <a:buFont typeface="Arial" panose="020B0604020202020204" pitchFamily="34" charset="0"/>
              <a:buChar char="•"/>
              <a:defRPr/>
            </a:pPr>
            <a:r>
              <a:rPr lang="en-US" sz="1050" dirty="0">
                <a:solidFill>
                  <a:schemeClr val="tx1">
                    <a:lumMod val="95000"/>
                    <a:lumOff val="5000"/>
                  </a:schemeClr>
                </a:solidFill>
              </a:rPr>
              <a:t>Collection &amp; </a:t>
            </a:r>
            <a:r>
              <a:rPr lang="en-US" sz="1050" dirty="0" smtClean="0">
                <a:solidFill>
                  <a:schemeClr val="tx1">
                    <a:lumMod val="95000"/>
                    <a:lumOff val="5000"/>
                  </a:schemeClr>
                </a:solidFill>
              </a:rPr>
              <a:t>computerization </a:t>
            </a:r>
            <a:r>
              <a:rPr lang="en-US" sz="1050" dirty="0">
                <a:solidFill>
                  <a:schemeClr val="tx1">
                    <a:lumMod val="95000"/>
                    <a:lumOff val="5000"/>
                  </a:schemeClr>
                </a:solidFill>
              </a:rPr>
              <a:t>of FIE data: ongoing; total number of FIE and branch/rep office records in NBRS as of 1 July 2015; 17,368</a:t>
            </a:r>
          </a:p>
          <a:p>
            <a:pPr marL="114300" indent="-114300" fontAlgn="auto">
              <a:spcBef>
                <a:spcPts val="0"/>
              </a:spcBef>
              <a:spcAft>
                <a:spcPts val="0"/>
              </a:spcAft>
              <a:buFont typeface="Arial" panose="020B0604020202020204" pitchFamily="34" charset="0"/>
              <a:buChar char="•"/>
              <a:defRPr/>
            </a:pPr>
            <a:r>
              <a:rPr lang="en-US" sz="1050" dirty="0" smtClean="0">
                <a:solidFill>
                  <a:schemeClr val="tx1">
                    <a:lumMod val="95000"/>
                    <a:lumOff val="5000"/>
                  </a:schemeClr>
                </a:solidFill>
              </a:rPr>
              <a:t>Computerized </a:t>
            </a:r>
            <a:r>
              <a:rPr lang="en-US" sz="1050" dirty="0">
                <a:solidFill>
                  <a:schemeClr val="tx1">
                    <a:lumMod val="95000"/>
                    <a:lumOff val="5000"/>
                  </a:schemeClr>
                </a:solidFill>
              </a:rPr>
              <a:t>FIE data review and correction: </a:t>
            </a:r>
            <a:r>
              <a:rPr lang="en-US" sz="1050" dirty="0" smtClean="0">
                <a:solidFill>
                  <a:schemeClr val="tx1">
                    <a:lumMod val="95000"/>
                    <a:lumOff val="5000"/>
                  </a:schemeClr>
                </a:solidFill>
              </a:rPr>
              <a:t>ongoing</a:t>
            </a:r>
            <a:endParaRPr lang="en-US" sz="1050" dirty="0">
              <a:solidFill>
                <a:schemeClr val="tx1">
                  <a:lumMod val="95000"/>
                  <a:lumOff val="5000"/>
                </a:schemeClr>
              </a:solidFill>
            </a:endParaRPr>
          </a:p>
        </p:txBody>
      </p:sp>
      <p:sp>
        <p:nvSpPr>
          <p:cNvPr id="35" name="Rectangle 2"/>
          <p:cNvSpPr txBox="1">
            <a:spLocks noChangeArrowheads="1"/>
          </p:cNvSpPr>
          <p:nvPr/>
        </p:nvSpPr>
        <p:spPr>
          <a:xfrm>
            <a:off x="827584" y="6079955"/>
            <a:ext cx="3026023" cy="711613"/>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14300" indent="-114300" fontAlgn="auto">
              <a:spcBef>
                <a:spcPts val="0"/>
              </a:spcBef>
              <a:spcAft>
                <a:spcPts val="0"/>
              </a:spcAft>
              <a:buFont typeface="Arial" panose="020B0604020202020204" pitchFamily="34" charset="0"/>
              <a:buChar char="•"/>
              <a:defRPr/>
            </a:pPr>
            <a:r>
              <a:rPr lang="en-US" sz="1100" dirty="0">
                <a:solidFill>
                  <a:schemeClr val="tx1">
                    <a:lumMod val="95000"/>
                    <a:lumOff val="5000"/>
                  </a:schemeClr>
                </a:solidFill>
              </a:rPr>
              <a:t>Linking with new partners (Norway: labor, insurance, intellectual property under consideration)</a:t>
            </a:r>
          </a:p>
        </p:txBody>
      </p:sp>
      <p:sp>
        <p:nvSpPr>
          <p:cNvPr id="36" name="Rectangle 2"/>
          <p:cNvSpPr txBox="1">
            <a:spLocks noChangeArrowheads="1"/>
          </p:cNvSpPr>
          <p:nvPr/>
        </p:nvSpPr>
        <p:spPr>
          <a:xfrm>
            <a:off x="4804073" y="1556792"/>
            <a:ext cx="3674095" cy="119289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14300" indent="-114300" fontAlgn="auto">
              <a:spcBef>
                <a:spcPts val="0"/>
              </a:spcBef>
              <a:spcAft>
                <a:spcPts val="0"/>
              </a:spcAft>
              <a:buFont typeface="Arial" panose="020B0604020202020204" pitchFamily="34" charset="0"/>
              <a:buChar char="•"/>
              <a:defRPr/>
            </a:pPr>
            <a:r>
              <a:rPr lang="en-US" sz="1100" dirty="0">
                <a:solidFill>
                  <a:schemeClr val="tx1">
                    <a:lumMod val="95000"/>
                    <a:lumOff val="5000"/>
                  </a:schemeClr>
                </a:solidFill>
              </a:rPr>
              <a:t>8 sessions of in-depth training for BRO staff in  in Jun, Aug and Dec 2015</a:t>
            </a:r>
          </a:p>
          <a:p>
            <a:pPr marL="114300" indent="-114300" fontAlgn="auto">
              <a:spcBef>
                <a:spcPts val="0"/>
              </a:spcBef>
              <a:spcAft>
                <a:spcPts val="0"/>
              </a:spcAft>
              <a:buFont typeface="Arial" panose="020B0604020202020204" pitchFamily="34" charset="0"/>
              <a:buChar char="•"/>
              <a:defRPr/>
            </a:pPr>
            <a:r>
              <a:rPr lang="en-US" sz="1100" dirty="0">
                <a:solidFill>
                  <a:schemeClr val="tx1">
                    <a:lumMod val="95000"/>
                    <a:lumOff val="5000"/>
                  </a:schemeClr>
                </a:solidFill>
              </a:rPr>
              <a:t>1 training and team building session for ABR in Jul 2015</a:t>
            </a:r>
          </a:p>
          <a:p>
            <a:pPr marL="114300" indent="-114300" fontAlgn="auto">
              <a:spcBef>
                <a:spcPts val="0"/>
              </a:spcBef>
              <a:spcAft>
                <a:spcPts val="0"/>
              </a:spcAft>
              <a:buFont typeface="Arial" panose="020B0604020202020204" pitchFamily="34" charset="0"/>
              <a:buChar char="•"/>
              <a:defRPr/>
            </a:pPr>
            <a:r>
              <a:rPr lang="en-US" sz="1100" dirty="0">
                <a:solidFill>
                  <a:schemeClr val="tx1">
                    <a:lumMod val="95000"/>
                    <a:lumOff val="5000"/>
                  </a:schemeClr>
                </a:solidFill>
              </a:rPr>
              <a:t>On-the-job training for ABR staff</a:t>
            </a:r>
          </a:p>
          <a:p>
            <a:pPr marL="114300" indent="-114300" fontAlgn="auto">
              <a:spcBef>
                <a:spcPts val="0"/>
              </a:spcBef>
              <a:spcAft>
                <a:spcPts val="0"/>
              </a:spcAft>
              <a:buFont typeface="Arial" panose="020B0604020202020204" pitchFamily="34" charset="0"/>
              <a:buChar char="•"/>
              <a:defRPr/>
            </a:pPr>
            <a:r>
              <a:rPr lang="en-US" sz="1100" dirty="0">
                <a:solidFill>
                  <a:schemeClr val="tx1">
                    <a:lumMod val="95000"/>
                    <a:lumOff val="5000"/>
                  </a:schemeClr>
                </a:solidFill>
              </a:rPr>
              <a:t>1 study tour to Norway from 29 Nov – 8 Dec 2014</a:t>
            </a:r>
          </a:p>
          <a:p>
            <a:pPr marL="114300" indent="-114300" fontAlgn="auto">
              <a:spcBef>
                <a:spcPts val="0"/>
              </a:spcBef>
              <a:spcAft>
                <a:spcPts val="0"/>
              </a:spcAft>
              <a:buFont typeface="Arial" panose="020B0604020202020204" pitchFamily="34" charset="0"/>
              <a:buChar char="•"/>
              <a:defRPr/>
            </a:pPr>
            <a:r>
              <a:rPr lang="en-US" sz="1100" dirty="0">
                <a:solidFill>
                  <a:schemeClr val="tx1">
                    <a:lumMod val="95000"/>
                    <a:lumOff val="5000"/>
                  </a:schemeClr>
                </a:solidFill>
              </a:rPr>
              <a:t>1 study tour to Abu Dhabi in Mar 2015</a:t>
            </a:r>
          </a:p>
        </p:txBody>
      </p:sp>
      <p:sp>
        <p:nvSpPr>
          <p:cNvPr id="37" name="Rectangle 2"/>
          <p:cNvSpPr txBox="1">
            <a:spLocks noChangeArrowheads="1"/>
          </p:cNvSpPr>
          <p:nvPr/>
        </p:nvSpPr>
        <p:spPr>
          <a:xfrm>
            <a:off x="4901360" y="3118448"/>
            <a:ext cx="3503859" cy="693041"/>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14300" indent="-114300" fontAlgn="auto">
              <a:spcBef>
                <a:spcPts val="0"/>
              </a:spcBef>
              <a:spcAft>
                <a:spcPts val="0"/>
              </a:spcAft>
              <a:buFont typeface="Arial" panose="020B0604020202020204" pitchFamily="34" charset="0"/>
              <a:buChar char="•"/>
              <a:defRPr/>
            </a:pPr>
            <a:r>
              <a:rPr lang="en-US" sz="1100" dirty="0">
                <a:solidFill>
                  <a:schemeClr val="tx1">
                    <a:lumMod val="95000"/>
                    <a:lumOff val="5000"/>
                  </a:schemeClr>
                </a:solidFill>
              </a:rPr>
              <a:t>1 workshop introducing revised EL + IL to representatives of foreign business community in Jan </a:t>
            </a:r>
            <a:r>
              <a:rPr lang="en-US" sz="1100" dirty="0" smtClean="0">
                <a:solidFill>
                  <a:schemeClr val="tx1">
                    <a:lumMod val="95000"/>
                    <a:lumOff val="5000"/>
                  </a:schemeClr>
                </a:solidFill>
              </a:rPr>
              <a:t>2015c</a:t>
            </a:r>
            <a:endParaRPr lang="en-US" sz="1100" dirty="0">
              <a:solidFill>
                <a:schemeClr val="tx1">
                  <a:lumMod val="95000"/>
                  <a:lumOff val="5000"/>
                </a:schemeClr>
              </a:solidFill>
            </a:endParaRPr>
          </a:p>
        </p:txBody>
      </p:sp>
      <p:sp>
        <p:nvSpPr>
          <p:cNvPr id="38" name="Flowchart: Terminator 8"/>
          <p:cNvSpPr/>
          <p:nvPr/>
        </p:nvSpPr>
        <p:spPr>
          <a:xfrm>
            <a:off x="5195182" y="4938700"/>
            <a:ext cx="3084721" cy="443159"/>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 name="connsiteX0" fmla="*/ 3475 w 21651"/>
              <a:gd name="connsiteY0" fmla="*/ 530 h 22130"/>
              <a:gd name="connsiteX1" fmla="*/ 19449 w 21651"/>
              <a:gd name="connsiteY1" fmla="*/ 0 h 22130"/>
              <a:gd name="connsiteX2" fmla="*/ 21600 w 21651"/>
              <a:gd name="connsiteY2" fmla="*/ 11330 h 22130"/>
              <a:gd name="connsiteX3" fmla="*/ 18125 w 21651"/>
              <a:gd name="connsiteY3" fmla="*/ 22130 h 22130"/>
              <a:gd name="connsiteX4" fmla="*/ 3475 w 21651"/>
              <a:gd name="connsiteY4" fmla="*/ 22130 h 22130"/>
              <a:gd name="connsiteX5" fmla="*/ 0 w 21651"/>
              <a:gd name="connsiteY5" fmla="*/ 11330 h 22130"/>
              <a:gd name="connsiteX6" fmla="*/ 3475 w 21651"/>
              <a:gd name="connsiteY6" fmla="*/ 530 h 22130"/>
              <a:gd name="connsiteX0" fmla="*/ 3475 w 21610"/>
              <a:gd name="connsiteY0" fmla="*/ 530 h 22130"/>
              <a:gd name="connsiteX1" fmla="*/ 19449 w 21610"/>
              <a:gd name="connsiteY1" fmla="*/ 0 h 22130"/>
              <a:gd name="connsiteX2" fmla="*/ 21600 w 21610"/>
              <a:gd name="connsiteY2" fmla="*/ 11330 h 22130"/>
              <a:gd name="connsiteX3" fmla="*/ 19714 w 21610"/>
              <a:gd name="connsiteY3" fmla="*/ 22130 h 22130"/>
              <a:gd name="connsiteX4" fmla="*/ 3475 w 21610"/>
              <a:gd name="connsiteY4" fmla="*/ 22130 h 22130"/>
              <a:gd name="connsiteX5" fmla="*/ 0 w 21610"/>
              <a:gd name="connsiteY5" fmla="*/ 11330 h 22130"/>
              <a:gd name="connsiteX6" fmla="*/ 3475 w 21610"/>
              <a:gd name="connsiteY6" fmla="*/ 530 h 22130"/>
              <a:gd name="connsiteX0" fmla="*/ 3475 w 21606"/>
              <a:gd name="connsiteY0" fmla="*/ 530 h 22130"/>
              <a:gd name="connsiteX1" fmla="*/ 19449 w 21606"/>
              <a:gd name="connsiteY1" fmla="*/ 0 h 22130"/>
              <a:gd name="connsiteX2" fmla="*/ 21600 w 21606"/>
              <a:gd name="connsiteY2" fmla="*/ 11330 h 22130"/>
              <a:gd name="connsiteX3" fmla="*/ 19096 w 21606"/>
              <a:gd name="connsiteY3" fmla="*/ 22130 h 22130"/>
              <a:gd name="connsiteX4" fmla="*/ 3475 w 21606"/>
              <a:gd name="connsiteY4" fmla="*/ 22130 h 22130"/>
              <a:gd name="connsiteX5" fmla="*/ 0 w 21606"/>
              <a:gd name="connsiteY5" fmla="*/ 11330 h 22130"/>
              <a:gd name="connsiteX6" fmla="*/ 3475 w 21606"/>
              <a:gd name="connsiteY6" fmla="*/ 530 h 22130"/>
              <a:gd name="connsiteX0" fmla="*/ 3537 w 21668"/>
              <a:gd name="connsiteY0" fmla="*/ 530 h 22130"/>
              <a:gd name="connsiteX1" fmla="*/ 19511 w 21668"/>
              <a:gd name="connsiteY1" fmla="*/ 0 h 22130"/>
              <a:gd name="connsiteX2" fmla="*/ 21662 w 21668"/>
              <a:gd name="connsiteY2" fmla="*/ 11330 h 22130"/>
              <a:gd name="connsiteX3" fmla="*/ 19158 w 21668"/>
              <a:gd name="connsiteY3" fmla="*/ 22130 h 22130"/>
              <a:gd name="connsiteX4" fmla="*/ 2125 w 21668"/>
              <a:gd name="connsiteY4" fmla="*/ 22130 h 22130"/>
              <a:gd name="connsiteX5" fmla="*/ 62 w 21668"/>
              <a:gd name="connsiteY5" fmla="*/ 11330 h 22130"/>
              <a:gd name="connsiteX6" fmla="*/ 3537 w 21668"/>
              <a:gd name="connsiteY6" fmla="*/ 530 h 22130"/>
              <a:gd name="connsiteX0" fmla="*/ 2701 w 21626"/>
              <a:gd name="connsiteY0" fmla="*/ 530 h 22130"/>
              <a:gd name="connsiteX1" fmla="*/ 19469 w 21626"/>
              <a:gd name="connsiteY1" fmla="*/ 0 h 22130"/>
              <a:gd name="connsiteX2" fmla="*/ 21620 w 21626"/>
              <a:gd name="connsiteY2" fmla="*/ 11330 h 22130"/>
              <a:gd name="connsiteX3" fmla="*/ 19116 w 21626"/>
              <a:gd name="connsiteY3" fmla="*/ 22130 h 22130"/>
              <a:gd name="connsiteX4" fmla="*/ 2083 w 21626"/>
              <a:gd name="connsiteY4" fmla="*/ 22130 h 22130"/>
              <a:gd name="connsiteX5" fmla="*/ 20 w 21626"/>
              <a:gd name="connsiteY5" fmla="*/ 11330 h 22130"/>
              <a:gd name="connsiteX6" fmla="*/ 2701 w 21626"/>
              <a:gd name="connsiteY6" fmla="*/ 530 h 22130"/>
              <a:gd name="connsiteX0" fmla="*/ 2243 w 21609"/>
              <a:gd name="connsiteY0" fmla="*/ 530 h 22130"/>
              <a:gd name="connsiteX1" fmla="*/ 19452 w 21609"/>
              <a:gd name="connsiteY1" fmla="*/ 0 h 22130"/>
              <a:gd name="connsiteX2" fmla="*/ 21603 w 21609"/>
              <a:gd name="connsiteY2" fmla="*/ 11330 h 22130"/>
              <a:gd name="connsiteX3" fmla="*/ 19099 w 21609"/>
              <a:gd name="connsiteY3" fmla="*/ 22130 h 22130"/>
              <a:gd name="connsiteX4" fmla="*/ 2066 w 21609"/>
              <a:gd name="connsiteY4" fmla="*/ 22130 h 22130"/>
              <a:gd name="connsiteX5" fmla="*/ 3 w 21609"/>
              <a:gd name="connsiteY5" fmla="*/ 11330 h 22130"/>
              <a:gd name="connsiteX6" fmla="*/ 2243 w 21609"/>
              <a:gd name="connsiteY6" fmla="*/ 530 h 22130"/>
              <a:gd name="connsiteX0" fmla="*/ 2243 w 21603"/>
              <a:gd name="connsiteY0" fmla="*/ 530 h 22130"/>
              <a:gd name="connsiteX1" fmla="*/ 19452 w 21603"/>
              <a:gd name="connsiteY1" fmla="*/ 0 h 22130"/>
              <a:gd name="connsiteX2" fmla="*/ 21603 w 21603"/>
              <a:gd name="connsiteY2" fmla="*/ 11330 h 22130"/>
              <a:gd name="connsiteX3" fmla="*/ 19452 w 21603"/>
              <a:gd name="connsiteY3" fmla="*/ 22130 h 22130"/>
              <a:gd name="connsiteX4" fmla="*/ 2066 w 21603"/>
              <a:gd name="connsiteY4" fmla="*/ 22130 h 22130"/>
              <a:gd name="connsiteX5" fmla="*/ 3 w 21603"/>
              <a:gd name="connsiteY5" fmla="*/ 11330 h 22130"/>
              <a:gd name="connsiteX6" fmla="*/ 2243 w 21603"/>
              <a:gd name="connsiteY6" fmla="*/ 530 h 22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3" h="22130">
                <a:moveTo>
                  <a:pt x="2243" y="530"/>
                </a:moveTo>
                <a:cubicBezTo>
                  <a:pt x="7126" y="530"/>
                  <a:pt x="14569" y="0"/>
                  <a:pt x="19452" y="0"/>
                </a:cubicBezTo>
                <a:cubicBezTo>
                  <a:pt x="21371" y="0"/>
                  <a:pt x="21603" y="7642"/>
                  <a:pt x="21603" y="11330"/>
                </a:cubicBezTo>
                <a:cubicBezTo>
                  <a:pt x="21603" y="15018"/>
                  <a:pt x="21371" y="22130"/>
                  <a:pt x="19452" y="22130"/>
                </a:cubicBezTo>
                <a:lnTo>
                  <a:pt x="2066" y="22130"/>
                </a:lnTo>
                <a:cubicBezTo>
                  <a:pt x="147" y="22130"/>
                  <a:pt x="-27" y="14930"/>
                  <a:pt x="3" y="11330"/>
                </a:cubicBezTo>
                <a:cubicBezTo>
                  <a:pt x="33" y="7730"/>
                  <a:pt x="324" y="530"/>
                  <a:pt x="2243" y="530"/>
                </a:cubicBezTo>
                <a:close/>
              </a:path>
            </a:pathLst>
          </a:custGeom>
          <a:gradFill flip="none" rotWithShape="1">
            <a:gsLst>
              <a:gs pos="0">
                <a:srgbClr val="339966">
                  <a:alpha val="50000"/>
                </a:srgbClr>
              </a:gs>
              <a:gs pos="100000">
                <a:schemeClr val="bg1"/>
              </a:gs>
            </a:gsLst>
            <a:lin ang="18900000" scaled="1"/>
            <a:tileRect/>
          </a:gradFill>
          <a:ln>
            <a:solidFill>
              <a:srgbClr val="008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accent5">
                    <a:lumMod val="50000"/>
                  </a:schemeClr>
                </a:solidFill>
              </a:rPr>
              <a:t> </a:t>
            </a:r>
            <a:r>
              <a:rPr lang="en-US" sz="1600" b="1" dirty="0" smtClean="0">
                <a:solidFill>
                  <a:schemeClr val="accent5">
                    <a:lumMod val="50000"/>
                  </a:schemeClr>
                </a:solidFill>
              </a:rPr>
              <a:t>   Tech., Mgmt., </a:t>
            </a:r>
            <a:br>
              <a:rPr lang="en-US" sz="1600" b="1" dirty="0" smtClean="0">
                <a:solidFill>
                  <a:schemeClr val="accent5">
                    <a:lumMod val="50000"/>
                  </a:schemeClr>
                </a:solidFill>
              </a:rPr>
            </a:br>
            <a:r>
              <a:rPr lang="en-US" sz="1600" b="1" dirty="0" smtClean="0">
                <a:solidFill>
                  <a:schemeClr val="accent5">
                    <a:lumMod val="50000"/>
                  </a:schemeClr>
                </a:solidFill>
              </a:rPr>
              <a:t>operation  activities</a:t>
            </a:r>
            <a:endParaRPr lang="en-US" sz="1600" b="1" dirty="0">
              <a:solidFill>
                <a:schemeClr val="accent5">
                  <a:lumMod val="50000"/>
                </a:schemeClr>
              </a:solidFill>
            </a:endParaRPr>
          </a:p>
        </p:txBody>
      </p:sp>
      <p:sp>
        <p:nvSpPr>
          <p:cNvPr id="39" name="Flowchart: Connector 38"/>
          <p:cNvSpPr/>
          <p:nvPr/>
        </p:nvSpPr>
        <p:spPr>
          <a:xfrm>
            <a:off x="5006700" y="5015736"/>
            <a:ext cx="383003" cy="331992"/>
          </a:xfrm>
          <a:prstGeom prst="flowChartConnector">
            <a:avLst/>
          </a:prstGeom>
          <a:solidFill>
            <a:srgbClr val="008080"/>
          </a:solidFill>
          <a:ln>
            <a:noFill/>
          </a:ln>
          <a:effectLst>
            <a:glow>
              <a:schemeClr val="accent1">
                <a:alpha val="40000"/>
              </a:schemeClr>
            </a:glow>
            <a:outerShdw blurRad="76200" dist="12700" dir="8100000" sy="-23000" kx="800400" algn="br" rotWithShape="0">
              <a:prstClr val="black">
                <a:alpha val="20000"/>
              </a:prstClr>
            </a:outerShdw>
          </a:effectLst>
          <a:scene3d>
            <a:camera prst="orthographicFront"/>
            <a:lightRig rig="threePt" dir="t"/>
          </a:scene3d>
          <a:sp3d extrusionH="76200">
            <a:bevelT w="152400" h="50800" prst="softRound"/>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sp3d/>
          </a:bodyPr>
          <a:lstStyle/>
          <a:p>
            <a:pPr algn="ctr"/>
            <a:r>
              <a:rPr lang="en-US" sz="2800" b="1" dirty="0" smtClean="0">
                <a:solidFill>
                  <a:schemeClr val="accent5">
                    <a:lumMod val="50000"/>
                  </a:schemeClr>
                </a:solidFill>
              </a:rPr>
              <a:t>7</a:t>
            </a:r>
            <a:endParaRPr lang="en-US" sz="2800" b="1" dirty="0">
              <a:solidFill>
                <a:schemeClr val="accent5">
                  <a:lumMod val="50000"/>
                </a:schemeClr>
              </a:solidFill>
            </a:endParaRPr>
          </a:p>
        </p:txBody>
      </p:sp>
      <p:sp>
        <p:nvSpPr>
          <p:cNvPr id="40" name="Rectangle 2"/>
          <p:cNvSpPr txBox="1">
            <a:spLocks noChangeArrowheads="1"/>
          </p:cNvSpPr>
          <p:nvPr/>
        </p:nvSpPr>
        <p:spPr>
          <a:xfrm>
            <a:off x="5085965" y="4387711"/>
            <a:ext cx="3503859" cy="693041"/>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14300" indent="-114300" fontAlgn="auto">
              <a:spcBef>
                <a:spcPts val="0"/>
              </a:spcBef>
              <a:spcAft>
                <a:spcPts val="0"/>
              </a:spcAft>
              <a:buFont typeface="Arial" panose="020B0604020202020204" pitchFamily="34" charset="0"/>
              <a:buChar char="•"/>
              <a:defRPr/>
            </a:pPr>
            <a:endParaRPr lang="en-US" sz="1050" dirty="0">
              <a:solidFill>
                <a:schemeClr val="accent5">
                  <a:lumMod val="50000"/>
                </a:schemeClr>
              </a:solidFill>
            </a:endParaRPr>
          </a:p>
        </p:txBody>
      </p:sp>
      <p:sp>
        <p:nvSpPr>
          <p:cNvPr id="41" name="Rectangle 2"/>
          <p:cNvSpPr txBox="1">
            <a:spLocks noChangeArrowheads="1"/>
          </p:cNvSpPr>
          <p:nvPr/>
        </p:nvSpPr>
        <p:spPr>
          <a:xfrm>
            <a:off x="5038687" y="3861048"/>
            <a:ext cx="3503859" cy="870571"/>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Bef>
                <a:spcPts val="0"/>
              </a:spcBef>
              <a:spcAft>
                <a:spcPts val="0"/>
              </a:spcAft>
              <a:defRPr/>
            </a:pPr>
            <a:endParaRPr lang="en-US" sz="1050" dirty="0" smtClean="0">
              <a:solidFill>
                <a:schemeClr val="tx1">
                  <a:lumMod val="95000"/>
                  <a:lumOff val="5000"/>
                </a:schemeClr>
              </a:solidFill>
            </a:endParaRPr>
          </a:p>
          <a:p>
            <a:pPr marL="114300" indent="-114300" fontAlgn="auto">
              <a:spcBef>
                <a:spcPts val="0"/>
              </a:spcBef>
              <a:spcAft>
                <a:spcPts val="0"/>
              </a:spcAft>
              <a:buFont typeface="Arial" panose="020B0604020202020204" pitchFamily="34" charset="0"/>
              <a:buChar char="•"/>
              <a:defRPr/>
            </a:pPr>
            <a:r>
              <a:rPr lang="en-US" sz="1050" dirty="0">
                <a:solidFill>
                  <a:schemeClr val="tx1">
                    <a:lumMod val="95000"/>
                    <a:lumOff val="5000"/>
                  </a:schemeClr>
                </a:solidFill>
              </a:rPr>
              <a:t>Base-line survey on NBRS data quality: completed in Dec 2015, detailed analysis and in-house discussions on the way forward continue</a:t>
            </a:r>
          </a:p>
          <a:p>
            <a:pPr marL="114300" indent="-114300" fontAlgn="auto">
              <a:spcBef>
                <a:spcPts val="0"/>
              </a:spcBef>
              <a:spcAft>
                <a:spcPts val="0"/>
              </a:spcAft>
              <a:buFont typeface="Arial" panose="020B0604020202020204" pitchFamily="34" charset="0"/>
              <a:buChar char="•"/>
              <a:defRPr/>
            </a:pPr>
            <a:r>
              <a:rPr lang="en-US" sz="1050" dirty="0">
                <a:solidFill>
                  <a:schemeClr val="tx1">
                    <a:lumMod val="95000"/>
                    <a:lumOff val="5000"/>
                  </a:schemeClr>
                </a:solidFill>
              </a:rPr>
              <a:t>Base-line survey on customer satisfaction: completed in Jan 2016</a:t>
            </a:r>
          </a:p>
          <a:p>
            <a:pPr marL="114300" indent="-114300" fontAlgn="auto">
              <a:spcBef>
                <a:spcPts val="0"/>
              </a:spcBef>
              <a:spcAft>
                <a:spcPts val="0"/>
              </a:spcAft>
              <a:buFont typeface="Arial" panose="020B0604020202020204" pitchFamily="34" charset="0"/>
              <a:buChar char="•"/>
              <a:defRPr/>
            </a:pPr>
            <a:endParaRPr lang="en-US" sz="1000" dirty="0">
              <a:solidFill>
                <a:schemeClr val="tx1">
                  <a:lumMod val="95000"/>
                  <a:lumOff val="5000"/>
                </a:schemeClr>
              </a:solidFill>
            </a:endParaRPr>
          </a:p>
        </p:txBody>
      </p:sp>
      <p:sp>
        <p:nvSpPr>
          <p:cNvPr id="42" name="Rectangle 2"/>
          <p:cNvSpPr txBox="1">
            <a:spLocks noChangeArrowheads="1"/>
          </p:cNvSpPr>
          <p:nvPr/>
        </p:nvSpPr>
        <p:spPr>
          <a:xfrm>
            <a:off x="4952546" y="5514790"/>
            <a:ext cx="3835731" cy="934112"/>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14300" indent="-114300" fontAlgn="auto">
              <a:spcBef>
                <a:spcPts val="0"/>
              </a:spcBef>
              <a:spcAft>
                <a:spcPts val="0"/>
              </a:spcAft>
              <a:buFont typeface="Arial" panose="020B0604020202020204" pitchFamily="34" charset="0"/>
              <a:buChar char="•"/>
              <a:defRPr/>
            </a:pPr>
            <a:r>
              <a:rPr lang="en-US" sz="1200" dirty="0" smtClean="0">
                <a:solidFill>
                  <a:schemeClr val="tx1">
                    <a:lumMod val="95000"/>
                    <a:lumOff val="5000"/>
                  </a:schemeClr>
                </a:solidFill>
              </a:rPr>
              <a:t>Project </a:t>
            </a:r>
            <a:r>
              <a:rPr lang="en-US" sz="1200" dirty="0">
                <a:solidFill>
                  <a:schemeClr val="tx1">
                    <a:lumMod val="95000"/>
                    <a:lumOff val="5000"/>
                  </a:schemeClr>
                </a:solidFill>
              </a:rPr>
              <a:t>team and operations in place since Sep-Oct 2014</a:t>
            </a:r>
          </a:p>
          <a:p>
            <a:pPr marL="114300" indent="-114300" fontAlgn="auto">
              <a:spcBef>
                <a:spcPts val="0"/>
              </a:spcBef>
              <a:spcAft>
                <a:spcPts val="0"/>
              </a:spcAft>
              <a:buFont typeface="Arial" panose="020B0604020202020204" pitchFamily="34" charset="0"/>
              <a:buChar char="•"/>
              <a:defRPr/>
            </a:pPr>
            <a:r>
              <a:rPr lang="en-US" sz="1200" dirty="0">
                <a:solidFill>
                  <a:schemeClr val="tx1">
                    <a:lumMod val="95000"/>
                    <a:lumOff val="5000"/>
                  </a:schemeClr>
                </a:solidFill>
              </a:rPr>
              <a:t>3 mission of Project Manager: Jan &amp; Sep 2015; Mar 2016</a:t>
            </a:r>
          </a:p>
          <a:p>
            <a:pPr marL="114300" indent="-114300" fontAlgn="auto">
              <a:spcBef>
                <a:spcPts val="0"/>
              </a:spcBef>
              <a:spcAft>
                <a:spcPts val="0"/>
              </a:spcAft>
              <a:buFont typeface="Arial" panose="020B0604020202020204" pitchFamily="34" charset="0"/>
              <a:buChar char="•"/>
              <a:defRPr/>
            </a:pPr>
            <a:r>
              <a:rPr lang="en-US" sz="1200" dirty="0">
                <a:solidFill>
                  <a:schemeClr val="tx1">
                    <a:lumMod val="95000"/>
                    <a:lumOff val="5000"/>
                  </a:schemeClr>
                </a:solidFill>
              </a:rPr>
              <a:t>4 missions of CTA in Oct-Nov 2014, Mar-Apr, Sep 2015, Mar 2016</a:t>
            </a:r>
          </a:p>
          <a:p>
            <a:pPr marL="114300" indent="-114300" fontAlgn="auto">
              <a:spcBef>
                <a:spcPts val="0"/>
              </a:spcBef>
              <a:spcAft>
                <a:spcPts val="0"/>
              </a:spcAft>
              <a:buFont typeface="Arial" panose="020B0604020202020204" pitchFamily="34" charset="0"/>
              <a:buChar char="•"/>
              <a:defRPr/>
            </a:pPr>
            <a:r>
              <a:rPr lang="en-US" sz="1200" dirty="0">
                <a:solidFill>
                  <a:schemeClr val="tx1">
                    <a:lumMod val="95000"/>
                    <a:lumOff val="5000"/>
                  </a:schemeClr>
                </a:solidFill>
              </a:rPr>
              <a:t>2 missions of senior int’l legal expert in Jan and Mar 2015</a:t>
            </a:r>
          </a:p>
          <a:p>
            <a:pPr marL="114300" indent="-114300" fontAlgn="auto">
              <a:spcBef>
                <a:spcPts val="0"/>
              </a:spcBef>
              <a:spcAft>
                <a:spcPts val="0"/>
              </a:spcAft>
              <a:buFont typeface="Arial" panose="020B0604020202020204" pitchFamily="34" charset="0"/>
              <a:buChar char="•"/>
              <a:defRPr/>
            </a:pPr>
            <a:r>
              <a:rPr lang="en-US" sz="1200" dirty="0">
                <a:solidFill>
                  <a:schemeClr val="tx1">
                    <a:lumMod val="95000"/>
                    <a:lumOff val="5000"/>
                  </a:schemeClr>
                </a:solidFill>
              </a:rPr>
              <a:t>2 missions of int’l IT expert in Apr and Jun 2015</a:t>
            </a:r>
          </a:p>
          <a:p>
            <a:pPr marL="114300" indent="-114300" fontAlgn="auto">
              <a:spcBef>
                <a:spcPts val="0"/>
              </a:spcBef>
              <a:spcAft>
                <a:spcPts val="0"/>
              </a:spcAft>
              <a:buFont typeface="Arial" panose="020B0604020202020204" pitchFamily="34" charset="0"/>
              <a:buChar char="•"/>
              <a:defRPr/>
            </a:pPr>
            <a:endParaRPr lang="en-US" sz="1000" dirty="0">
              <a:solidFill>
                <a:schemeClr val="tx1">
                  <a:lumMod val="95000"/>
                  <a:lumOff val="5000"/>
                </a:schemeClr>
              </a:solidFill>
            </a:endParaRPr>
          </a:p>
        </p:txBody>
      </p:sp>
    </p:spTree>
    <p:extLst>
      <p:ext uri="{BB962C8B-B14F-4D97-AF65-F5344CB8AC3E}">
        <p14:creationId xmlns:p14="http://schemas.microsoft.com/office/powerpoint/2010/main" val="1874926583"/>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836712"/>
            <a:ext cx="8640960" cy="1098482"/>
          </a:xfrm>
        </p:spPr>
        <p:txBody>
          <a:bodyPr/>
          <a:lstStyle/>
          <a:p>
            <a:r>
              <a:rPr lang="en-US" dirty="0" smtClean="0"/>
              <a:t>New Proposal: Output </a:t>
            </a:r>
            <a:r>
              <a:rPr lang="en-US" dirty="0"/>
              <a:t>8 </a:t>
            </a:r>
            <a:br>
              <a:rPr lang="en-US" dirty="0"/>
            </a:br>
            <a:endParaRPr lang="en-US" dirty="0"/>
          </a:p>
        </p:txBody>
      </p:sp>
      <p:sp>
        <p:nvSpPr>
          <p:cNvPr id="5" name="TextBox 4"/>
          <p:cNvSpPr txBox="1"/>
          <p:nvPr/>
        </p:nvSpPr>
        <p:spPr>
          <a:xfrm>
            <a:off x="251519" y="2420888"/>
            <a:ext cx="8814365" cy="3960440"/>
          </a:xfrm>
          <a:prstGeom prst="rect">
            <a:avLst/>
          </a:prstGeom>
          <a:noFill/>
          <a:ln>
            <a:noFill/>
          </a:ln>
          <a:effectLst/>
        </p:spPr>
        <p:txBody>
          <a:bodyPr vert="horz" wrap="square" lIns="91440" tIns="45720" rIns="91440" bIns="45720" numCol="1" anchor="ctr" anchorCtr="0" compatLnSpc="1">
            <a:prstTxWarp prst="textNoShape">
              <a:avLst/>
            </a:prstTxWarp>
          </a:bodyPr>
          <a:lstStyle>
            <a:defPPr>
              <a:defRPr lang="en-GB"/>
            </a:defPPr>
            <a:lvl1pPr marL="0" indent="0" algn="l" eaLnBrk="0" hangingPunct="0">
              <a:spcBef>
                <a:spcPct val="20000"/>
              </a:spcBef>
              <a:buClr>
                <a:schemeClr val="accent1"/>
              </a:buClr>
              <a:buFont typeface="Wingdings" pitchFamily="2" charset="2"/>
              <a:buNone/>
              <a:defRPr sz="1600">
                <a:latin typeface="+mn-lt"/>
                <a:cs typeface="+mn-cs"/>
              </a:defRPr>
            </a:lvl1pPr>
            <a:lvl2pPr marL="742950" indent="-285750" algn="l" eaLnBrk="0" hangingPunct="0">
              <a:spcBef>
                <a:spcPct val="20000"/>
              </a:spcBef>
              <a:buClr>
                <a:schemeClr val="accent1"/>
              </a:buClr>
              <a:buFont typeface="Courier New" pitchFamily="49" charset="0"/>
              <a:buChar char="o"/>
              <a:defRPr sz="1800">
                <a:latin typeface="+mn-lt"/>
                <a:cs typeface="+mn-cs"/>
              </a:defRPr>
            </a:lvl2pPr>
            <a:lvl3pPr marL="1143000" indent="-228600" algn="l" eaLnBrk="0" hangingPunct="0">
              <a:spcBef>
                <a:spcPct val="20000"/>
              </a:spcBef>
              <a:buClr>
                <a:schemeClr val="accent1"/>
              </a:buClr>
              <a:buChar char="•"/>
              <a:defRPr sz="1600">
                <a:latin typeface="+mn-lt"/>
                <a:cs typeface="+mn-cs"/>
              </a:defRPr>
            </a:lvl3pPr>
            <a:lvl4pPr marL="1600200" indent="-228600" algn="l" eaLnBrk="0" hangingPunct="0">
              <a:spcBef>
                <a:spcPct val="20000"/>
              </a:spcBef>
              <a:buChar char="–"/>
              <a:defRPr sz="1400">
                <a:latin typeface="+mn-lt"/>
                <a:cs typeface="+mn-cs"/>
              </a:defRPr>
            </a:lvl4pPr>
            <a:lvl5pPr marL="2057400" indent="-228600" algn="l" eaLnBrk="0" hangingPunct="0">
              <a:spcBef>
                <a:spcPct val="20000"/>
              </a:spcBef>
              <a:buChar char="»"/>
              <a:defRPr sz="1400">
                <a:latin typeface="+mn-lt"/>
                <a:cs typeface="+mn-cs"/>
              </a:defRPr>
            </a:lvl5pPr>
            <a:lvl6pPr marL="2514600" indent="-228600" fontAlgn="base">
              <a:spcBef>
                <a:spcPct val="20000"/>
              </a:spcBef>
              <a:spcAft>
                <a:spcPct val="0"/>
              </a:spcAft>
              <a:buChar char="»"/>
              <a:defRPr sz="2000">
                <a:latin typeface="+mn-lt"/>
                <a:cs typeface="+mn-cs"/>
              </a:defRPr>
            </a:lvl6pPr>
            <a:lvl7pPr marL="2971800" indent="-228600" fontAlgn="base">
              <a:spcBef>
                <a:spcPct val="20000"/>
              </a:spcBef>
              <a:spcAft>
                <a:spcPct val="0"/>
              </a:spcAft>
              <a:buChar char="»"/>
              <a:defRPr sz="2000">
                <a:latin typeface="+mn-lt"/>
                <a:cs typeface="+mn-cs"/>
              </a:defRPr>
            </a:lvl7pPr>
            <a:lvl8pPr marL="3429000" indent="-228600" fontAlgn="base">
              <a:spcBef>
                <a:spcPct val="20000"/>
              </a:spcBef>
              <a:spcAft>
                <a:spcPct val="0"/>
              </a:spcAft>
              <a:buChar char="»"/>
              <a:defRPr sz="2000">
                <a:latin typeface="+mn-lt"/>
                <a:cs typeface="+mn-cs"/>
              </a:defRPr>
            </a:lvl8pPr>
            <a:lvl9pPr marL="3886200" indent="-228600" fontAlgn="base">
              <a:spcBef>
                <a:spcPct val="20000"/>
              </a:spcBef>
              <a:spcAft>
                <a:spcPct val="0"/>
              </a:spcAft>
              <a:buChar char="»"/>
              <a:defRPr sz="2000">
                <a:latin typeface="+mn-lt"/>
                <a:cs typeface="+mn-cs"/>
              </a:defRPr>
            </a:lvl9pPr>
          </a:lstStyle>
          <a:p>
            <a:pPr marL="0" lvl="1" indent="0">
              <a:buClr>
                <a:schemeClr val="accent2">
                  <a:lumMod val="60000"/>
                  <a:lumOff val="40000"/>
                </a:schemeClr>
              </a:buClr>
              <a:buNone/>
            </a:pPr>
            <a:r>
              <a:rPr lang="en-GB" sz="2000" dirty="0">
                <a:solidFill>
                  <a:schemeClr val="accent2"/>
                </a:solidFill>
                <a:latin typeface="Arial" charset="0"/>
                <a:cs typeface="Arial" charset="0"/>
              </a:rPr>
              <a:t>Objectives</a:t>
            </a:r>
            <a:endParaRPr lang="en-US" sz="2000" dirty="0">
              <a:solidFill>
                <a:schemeClr val="accent2"/>
              </a:solidFill>
              <a:latin typeface="Arial" charset="0"/>
              <a:cs typeface="Arial" charset="0"/>
            </a:endParaRPr>
          </a:p>
          <a:p>
            <a:pPr marL="285750" lvl="0" indent="-285750">
              <a:buClr>
                <a:schemeClr val="accent2"/>
              </a:buClr>
              <a:buFont typeface="Wingdings" panose="05000000000000000000" pitchFamily="2" charset="2"/>
              <a:buChar char="Ø"/>
            </a:pPr>
            <a:r>
              <a:rPr lang="en-GB" dirty="0">
                <a:cs typeface="Arial" panose="020B0604020202020204" pitchFamily="34" charset="0"/>
              </a:rPr>
              <a:t>To create favourable market-entry conditions for FIEs in order to reduce barriers to market-entry, further improve business and investment environment and increase national capacity of Vietnam. </a:t>
            </a:r>
            <a:endParaRPr lang="en-US" dirty="0">
              <a:cs typeface="Arial" panose="020B0604020202020204" pitchFamily="34" charset="0"/>
            </a:endParaRPr>
          </a:p>
          <a:p>
            <a:pPr marL="285750" lvl="0" indent="-285750">
              <a:buClr>
                <a:schemeClr val="accent2"/>
              </a:buClr>
              <a:buFont typeface="Wingdings" panose="05000000000000000000" pitchFamily="2" charset="2"/>
              <a:buChar char="Ø"/>
            </a:pPr>
            <a:r>
              <a:rPr lang="en-GB" dirty="0">
                <a:cs typeface="Arial" panose="020B0604020202020204" pitchFamily="34" charset="0"/>
              </a:rPr>
              <a:t>To contribute to Vietnam’s successful realisation of its commitments to international and regional agreements and treaties such as TPP, EVFTA, ASEAN Economic Community (AEC) and through creating a better climate for investment and a more level playing field for foreign investors.</a:t>
            </a:r>
            <a:endParaRPr lang="en-US" dirty="0">
              <a:cs typeface="Arial" panose="020B0604020202020204" pitchFamily="34" charset="0"/>
            </a:endParaRPr>
          </a:p>
          <a:p>
            <a:pPr marL="285750" lvl="0" indent="-285750">
              <a:buClr>
                <a:schemeClr val="accent2"/>
              </a:buClr>
              <a:buFont typeface="Wingdings" panose="05000000000000000000" pitchFamily="2" charset="2"/>
              <a:buChar char="Ø"/>
            </a:pPr>
            <a:r>
              <a:rPr lang="en-GB" dirty="0">
                <a:cs typeface="Arial" panose="020B0604020202020204" pitchFamily="34" charset="0"/>
              </a:rPr>
              <a:t>To further promote economic integration and sustainable economic growth of Vietnam, which is in line with bilateral economic development cooperation between Vietnam and Switzerland and Vietnam’s country development objectives.</a:t>
            </a:r>
            <a:endParaRPr lang="en-US" dirty="0">
              <a:cs typeface="Arial" panose="020B0604020202020204" pitchFamily="34" charset="0"/>
            </a:endParaRPr>
          </a:p>
          <a:p>
            <a:pPr marL="285750" lvl="0" indent="-285750">
              <a:buClr>
                <a:schemeClr val="accent2"/>
              </a:buClr>
              <a:buFont typeface="Wingdings" panose="05000000000000000000" pitchFamily="2" charset="2"/>
              <a:buChar char="Ø"/>
            </a:pPr>
            <a:r>
              <a:rPr lang="en-GB" dirty="0">
                <a:cs typeface="Arial" panose="020B0604020202020204" pitchFamily="34" charset="0"/>
              </a:rPr>
              <a:t>To improve transparency of interactions between FIEs and State agencies.</a:t>
            </a:r>
            <a:endParaRPr lang="en-US" dirty="0">
              <a:cs typeface="Arial" panose="020B0604020202020204" pitchFamily="34" charset="0"/>
            </a:endParaRPr>
          </a:p>
        </p:txBody>
      </p:sp>
      <p:sp>
        <p:nvSpPr>
          <p:cNvPr id="10" name="Rectangle 9"/>
          <p:cNvSpPr/>
          <p:nvPr/>
        </p:nvSpPr>
        <p:spPr bwMode="auto">
          <a:xfrm>
            <a:off x="251520" y="1505809"/>
            <a:ext cx="6192688" cy="1059095"/>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l">
              <a:buClr>
                <a:schemeClr val="accent2"/>
              </a:buClr>
            </a:pPr>
            <a:r>
              <a:rPr lang="en-US" dirty="0">
                <a:solidFill>
                  <a:schemeClr val="accent6">
                    <a:lumMod val="75000"/>
                  </a:schemeClr>
                </a:solidFill>
                <a:cs typeface="Arial" panose="020B0604020202020204" pitchFamily="34" charset="0"/>
              </a:rPr>
              <a:t>Single-point-registration cooperating mechanism established for issuing investment registration certificates and business registration certificates to foreign invested enterprises</a:t>
            </a:r>
          </a:p>
        </p:txBody>
      </p:sp>
      <p:cxnSp>
        <p:nvCxnSpPr>
          <p:cNvPr id="6" name="Straight Connector 5"/>
          <p:cNvCxnSpPr/>
          <p:nvPr/>
        </p:nvCxnSpPr>
        <p:spPr>
          <a:xfrm>
            <a:off x="251520" y="2708920"/>
            <a:ext cx="8640960" cy="0"/>
          </a:xfrm>
          <a:prstGeom prst="line">
            <a:avLst/>
          </a:prstGeom>
          <a:ln>
            <a:solidFill>
              <a:srgbClr val="880E1B"/>
            </a:solidFill>
          </a:ln>
        </p:spPr>
        <p:style>
          <a:lnRef idx="1">
            <a:schemeClr val="accent1"/>
          </a:lnRef>
          <a:fillRef idx="0">
            <a:schemeClr val="accent1"/>
          </a:fillRef>
          <a:effectRef idx="0">
            <a:schemeClr val="accent1"/>
          </a:effectRef>
          <a:fontRef idx="minor">
            <a:schemeClr val="tx1"/>
          </a:fontRef>
        </p:style>
      </p:cxnSp>
      <p:pic>
        <p:nvPicPr>
          <p:cNvPr id="6146" name="Picture 2" descr="http://holidaysandobservances.net/wp-content/uploads/2015/05/World-Environment-Day-2014.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8248"/>
          <a:stretch/>
        </p:blipFill>
        <p:spPr bwMode="auto">
          <a:xfrm>
            <a:off x="6122502" y="926012"/>
            <a:ext cx="2943383" cy="1782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4702549"/>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4215</TotalTime>
  <Words>1284</Words>
  <Application>Microsoft Office PowerPoint</Application>
  <PresentationFormat>On-screen Show (4:3)</PresentationFormat>
  <Paragraphs>187</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ECONOMIC REFORM BACKGROUND</vt:lpstr>
      <vt:lpstr>BUSINESS REGISTRATION REFORM</vt:lpstr>
      <vt:lpstr>BUSINESS REGISTRATION REFORM</vt:lpstr>
      <vt:lpstr>PowerPoint Presentation</vt:lpstr>
      <vt:lpstr>PowerPoint Presentation</vt:lpstr>
      <vt:lpstr> Production of outputs</vt:lpstr>
      <vt:lpstr>New Proposal: Output 8  </vt:lpstr>
      <vt:lpstr>OUTPUT 8: Logframe</vt:lpstr>
      <vt:lpstr>PowerPoint Presentation</vt:lpstr>
    </vt:vector>
  </TitlesOfParts>
  <Company>UNIDO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Xin YAO</dc:creator>
  <cp:lastModifiedBy>GHANEM, Firas</cp:lastModifiedBy>
  <cp:revision>304</cp:revision>
  <cp:lastPrinted>2016-04-27T14:35:10Z</cp:lastPrinted>
  <dcterms:created xsi:type="dcterms:W3CDTF">2008-01-28T10:27:53Z</dcterms:created>
  <dcterms:modified xsi:type="dcterms:W3CDTF">2016-05-05T16:13:25Z</dcterms:modified>
</cp:coreProperties>
</file>