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sldIdLst>
    <p:sldId id="256" r:id="rId2"/>
    <p:sldId id="269" r:id="rId3"/>
    <p:sldId id="263" r:id="rId4"/>
    <p:sldId id="261" r:id="rId5"/>
    <p:sldId id="267" r:id="rId6"/>
    <p:sldId id="268" r:id="rId7"/>
    <p:sldId id="270" r:id="rId8"/>
    <p:sldId id="264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1000" y="-79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34EBAD5-F830-41F3-9B2F-96200B189CC8}" type="datetimeFigureOut">
              <a:rPr lang="en-GB" smtClean="0"/>
              <a:pPr/>
              <a:t>27/06/2016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0F3B025-2796-4618-B251-8D75A1B746D5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F3B025-2796-4618-B251-8D75A1B746D5}" type="slidenum">
              <a:rPr lang="en-GB" smtClean="0"/>
              <a:pPr/>
              <a:t>1</a:t>
            </a:fld>
            <a:endParaRPr lang="en-GB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92875"/>
            <a:ext cx="3657600" cy="365125"/>
          </a:xfrm>
        </p:spPr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492875"/>
            <a:ext cx="2133600" cy="365125"/>
          </a:xfrm>
        </p:spPr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7F4EAEB-2E73-4F59-A4D4-D3001C01879E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2806BBD9-2B08-4F70-9F56-6725109A913F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853E12E-B344-4ED9-9979-470B122F25DA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D4FDD4B-4152-4931-BE85-61992E719096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048D325-3700-4DFA-B352-35D77C479B70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73DB39A-2BA9-4149-99E6-FA3F7D1D1260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1D88C47-42D7-4650-BA4E-86FE76A7F79A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790BCD9-EC6C-4F97-A86C-D81C696C6A3F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DD2D2BB-DFF3-456C-9CCD-F51674C40C76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7ECC238-EF0F-4F83-98D3-D3EEFA14838F}" type="datetime1">
              <a:rPr lang="en-US" smtClean="0"/>
              <a:pPr/>
              <a:t>27Jun2016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92875"/>
            <a:ext cx="3505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49287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747277-85C9-4E8D-9ECF-44AA47318A1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295400"/>
            <a:ext cx="7772400" cy="1470025"/>
          </a:xfrm>
        </p:spPr>
        <p:txBody>
          <a:bodyPr>
            <a:normAutofit/>
          </a:bodyPr>
          <a:lstStyle/>
          <a:p>
            <a:r>
              <a:rPr lang="en-US" b="1" smtClean="0">
                <a:latin typeface="Rockwell Condensed" pitchFamily="18" charset="0"/>
              </a:rPr>
              <a:t>Making the Business Case for Conversion</a:t>
            </a:r>
            <a:endParaRPr lang="en-US" b="1" dirty="0">
              <a:latin typeface="Rockwell Condensed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3581400"/>
            <a:ext cx="8229600" cy="2362200"/>
          </a:xfrm>
        </p:spPr>
        <p:txBody>
          <a:bodyPr>
            <a:noAutofit/>
          </a:bodyPr>
          <a:lstStyle/>
          <a:p>
            <a:r>
              <a:rPr lang="en-US" sz="2000" smtClean="0">
                <a:latin typeface="Rockwell" pitchFamily="18" charset="0"/>
              </a:rPr>
              <a:t>Peter Maxson, </a:t>
            </a:r>
            <a:r>
              <a:rPr lang="en-US" sz="2000" dirty="0" smtClean="0">
                <a:latin typeface="Rockwell" pitchFamily="18" charset="0"/>
              </a:rPr>
              <a:t>Director</a:t>
            </a:r>
          </a:p>
          <a:p>
            <a:r>
              <a:rPr lang="en-US" sz="2000" smtClean="0">
                <a:latin typeface="Rockwell" pitchFamily="18" charset="0"/>
              </a:rPr>
              <a:t>Concorde East/West Sprl</a:t>
            </a:r>
            <a:endParaRPr lang="en-US" sz="2000" dirty="0" smtClean="0">
              <a:latin typeface="Rockwell" pitchFamily="18" charset="0"/>
            </a:endParaRPr>
          </a:p>
          <a:p>
            <a:r>
              <a:rPr lang="en-US" sz="2000" dirty="0" smtClean="0">
                <a:latin typeface="Rockwell" pitchFamily="18" charset="0"/>
              </a:rPr>
              <a:t>UNEP Global Mercury </a:t>
            </a:r>
            <a:r>
              <a:rPr lang="en-US" sz="2000" dirty="0" err="1" smtClean="0">
                <a:latin typeface="Rockwell" pitchFamily="18" charset="0"/>
              </a:rPr>
              <a:t>Chlor</a:t>
            </a:r>
            <a:r>
              <a:rPr lang="en-US" sz="2000" dirty="0" smtClean="0">
                <a:latin typeface="Rockwell" pitchFamily="18" charset="0"/>
              </a:rPr>
              <a:t>-alkali Partnership</a:t>
            </a:r>
          </a:p>
          <a:p>
            <a:r>
              <a:rPr lang="en-US" sz="2000" dirty="0" smtClean="0">
                <a:latin typeface="Rockwell" pitchFamily="18" charset="0"/>
              </a:rPr>
              <a:t>Expert Group Meeting to Identify Barriers and Opportunities</a:t>
            </a:r>
          </a:p>
          <a:p>
            <a:r>
              <a:rPr lang="en-US" sz="2000" dirty="0" smtClean="0">
                <a:latin typeface="Rockwell" pitchFamily="18" charset="0"/>
              </a:rPr>
              <a:t>Vienna, Austria </a:t>
            </a:r>
          </a:p>
          <a:p>
            <a:r>
              <a:rPr lang="en-US" sz="2000" smtClean="0">
                <a:latin typeface="Rockwell" pitchFamily="18" charset="0"/>
              </a:rPr>
              <a:t>28-29 June </a:t>
            </a:r>
            <a:r>
              <a:rPr lang="en-US" sz="2000" dirty="0" smtClean="0">
                <a:latin typeface="Rockwell" pitchFamily="18" charset="0"/>
              </a:rPr>
              <a:t>2016</a:t>
            </a:r>
            <a:endParaRPr lang="en-US" sz="2000" dirty="0">
              <a:latin typeface="Rockwell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Overview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GB" b="1" smtClean="0"/>
              <a:t>Economic and regulatory aspects of conversion</a:t>
            </a:r>
          </a:p>
          <a:p>
            <a:r>
              <a:rPr lang="en-GB" smtClean="0"/>
              <a:t>Factors to </a:t>
            </a:r>
            <a:r>
              <a:rPr lang="en-GB" smtClean="0"/>
              <a:t>consider</a:t>
            </a:r>
            <a:endParaRPr lang="en-GB" smtClean="0"/>
          </a:p>
          <a:p>
            <a:r>
              <a:rPr lang="en-GB" smtClean="0"/>
              <a:t>Highlights from “Cost of Conversion”</a:t>
            </a:r>
          </a:p>
          <a:p>
            <a:r>
              <a:rPr lang="en-GB" smtClean="0"/>
              <a:t>Regulatory requirements</a:t>
            </a:r>
          </a:p>
          <a:p>
            <a:r>
              <a:rPr lang="en-GB" smtClean="0"/>
              <a:t>Disposition of mercury </a:t>
            </a:r>
            <a:r>
              <a:rPr lang="en-GB" smtClean="0"/>
              <a:t>stocks</a:t>
            </a:r>
          </a:p>
          <a:p>
            <a:pPr>
              <a:buNone/>
            </a:pPr>
            <a:r>
              <a:rPr lang="en-GB" b="1" smtClean="0"/>
              <a:t>Objective</a:t>
            </a:r>
          </a:p>
          <a:p>
            <a:pPr marL="514350" indent="-514350"/>
            <a:r>
              <a:rPr lang="en-GB" smtClean="0"/>
              <a:t>Convince firms to convert? Or show the best way to convert?</a:t>
            </a:r>
            <a:endParaRPr lang="en-GB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600" smtClean="0"/>
              <a:t>Factors to consider regarding conversion</a:t>
            </a:r>
            <a:endParaRPr lang="en-GB" sz="360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b="1" smtClean="0"/>
              <a:t>Economic, regulatory</a:t>
            </a:r>
          </a:p>
          <a:p>
            <a:r>
              <a:rPr lang="en-GB" smtClean="0"/>
              <a:t>Domestic regulatory requirements</a:t>
            </a:r>
          </a:p>
          <a:p>
            <a:r>
              <a:rPr lang="en-GB" smtClean="0"/>
              <a:t>International agreements and obligations</a:t>
            </a:r>
          </a:p>
          <a:p>
            <a:r>
              <a:rPr lang="en-GB" smtClean="0"/>
              <a:t>The </a:t>
            </a:r>
            <a:r>
              <a:rPr lang="en-GB" smtClean="0"/>
              <a:t>marketplace, present and future</a:t>
            </a:r>
            <a:endParaRPr lang="en-GB" smtClean="0"/>
          </a:p>
          <a:p>
            <a:r>
              <a:rPr lang="en-GB" smtClean="0"/>
              <a:t>Availability and sources </a:t>
            </a:r>
            <a:r>
              <a:rPr lang="en-GB" smtClean="0"/>
              <a:t>of </a:t>
            </a:r>
            <a:r>
              <a:rPr lang="en-GB" smtClean="0"/>
              <a:t>financing (</a:t>
            </a:r>
            <a:r>
              <a:rPr lang="en-US" smtClean="0"/>
              <a:t>domestic, </a:t>
            </a:r>
            <a:r>
              <a:rPr lang="en-US" smtClean="0"/>
              <a:t>international </a:t>
            </a:r>
            <a:r>
              <a:rPr lang="en-US" smtClean="0"/>
              <a:t>development </a:t>
            </a:r>
            <a:r>
              <a:rPr lang="en-US" smtClean="0"/>
              <a:t>funding, etc.)</a:t>
            </a:r>
            <a:endParaRPr lang="en-GB" smtClean="0"/>
          </a:p>
          <a:p>
            <a:r>
              <a:rPr lang="en-US" smtClean="0"/>
              <a:t>Internal </a:t>
            </a:r>
            <a:r>
              <a:rPr lang="en-US" smtClean="0"/>
              <a:t>company or external </a:t>
            </a:r>
            <a:r>
              <a:rPr lang="en-US" smtClean="0"/>
              <a:t>financing</a:t>
            </a:r>
            <a:endParaRPr lang="en-US" smtClean="0"/>
          </a:p>
          <a:p>
            <a:r>
              <a:rPr lang="en-US" smtClean="0"/>
              <a:t>E</a:t>
            </a:r>
            <a:r>
              <a:rPr lang="en-US" smtClean="0"/>
              <a:t>nergy costs and trends</a:t>
            </a:r>
            <a:endParaRPr lang="en-US" smtClean="0"/>
          </a:p>
          <a:p>
            <a:r>
              <a:rPr lang="en-US" smtClean="0"/>
              <a:t>Cost of clean-up</a:t>
            </a:r>
          </a:p>
          <a:p>
            <a:r>
              <a:rPr lang="en-US" smtClean="0"/>
              <a:t>Allowance </a:t>
            </a:r>
            <a:r>
              <a:rPr lang="en-US" smtClean="0"/>
              <a:t>for </a:t>
            </a:r>
            <a:r>
              <a:rPr lang="en-US" smtClean="0"/>
              <a:t>uncertainties</a:t>
            </a:r>
            <a:endParaRPr lang="en-US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800" smtClean="0"/>
              <a:t>Factors to </a:t>
            </a:r>
            <a:r>
              <a:rPr lang="en-GB" sz="3800" smtClean="0"/>
              <a:t>consider regarding conversion</a:t>
            </a:r>
            <a:endParaRPr lang="en-GB" sz="380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GB" b="1" smtClean="0"/>
              <a:t>Social</a:t>
            </a:r>
          </a:p>
          <a:p>
            <a:r>
              <a:rPr lang="en-GB" smtClean="0"/>
              <a:t>Corporate social responsibility, relations </a:t>
            </a:r>
            <a:r>
              <a:rPr lang="en-GB" smtClean="0"/>
              <a:t>with </a:t>
            </a:r>
            <a:r>
              <a:rPr lang="en-GB" smtClean="0"/>
              <a:t>stakeholders</a:t>
            </a:r>
            <a:endParaRPr lang="en-GB" smtClean="0"/>
          </a:p>
          <a:p>
            <a:r>
              <a:rPr lang="en-GB" smtClean="0"/>
              <a:t>Human </a:t>
            </a:r>
            <a:r>
              <a:rPr lang="en-GB" smtClean="0"/>
              <a:t>health </a:t>
            </a:r>
            <a:r>
              <a:rPr lang="en-GB" smtClean="0"/>
              <a:t>risks </a:t>
            </a:r>
            <a:r>
              <a:rPr lang="en-GB" smtClean="0"/>
              <a:t>(</a:t>
            </a:r>
            <a:r>
              <a:rPr lang="en-GB" smtClean="0"/>
              <a:t>workers</a:t>
            </a:r>
            <a:r>
              <a:rPr lang="en-GB" smtClean="0"/>
              <a:t>, </a:t>
            </a:r>
            <a:r>
              <a:rPr lang="en-GB" smtClean="0"/>
              <a:t>general public)</a:t>
            </a:r>
            <a:endParaRPr lang="en-GB" b="1" smtClean="0"/>
          </a:p>
          <a:p>
            <a:pPr>
              <a:buNone/>
            </a:pPr>
            <a:r>
              <a:rPr lang="en-GB" b="1" smtClean="0"/>
              <a:t>Environmental</a:t>
            </a:r>
          </a:p>
          <a:p>
            <a:r>
              <a:rPr lang="en-GB" smtClean="0"/>
              <a:t>Environmental </a:t>
            </a:r>
            <a:r>
              <a:rPr lang="en-GB" smtClean="0"/>
              <a:t>impacts (emissions, releases)</a:t>
            </a:r>
            <a:endParaRPr lang="en-GB" smtClean="0"/>
          </a:p>
          <a:p>
            <a:r>
              <a:rPr lang="en-GB" smtClean="0"/>
              <a:t>Hazardous materials management, records</a:t>
            </a:r>
          </a:p>
          <a:p>
            <a:r>
              <a:rPr lang="en-GB" smtClean="0"/>
              <a:t>Hazardous waste disposal issues</a:t>
            </a:r>
          </a:p>
          <a:p>
            <a:pPr>
              <a:buNone/>
            </a:pPr>
            <a:r>
              <a:rPr lang="en-GB" b="1" smtClean="0"/>
              <a:t>Technical</a:t>
            </a:r>
          </a:p>
          <a:p>
            <a:r>
              <a:rPr lang="en-US" smtClean="0"/>
              <a:t>[To be dealt with during other sessions]</a:t>
            </a:r>
            <a:endParaRPr lang="en-US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sz="4000" smtClean="0"/>
              <a:t>Highlights from “Cost of Conversion” (1)</a:t>
            </a:r>
            <a:endParaRPr lang="en-GB" sz="380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GB" b="1" smtClean="0"/>
              <a:t>Conversion to membrane brings benefits:</a:t>
            </a:r>
            <a:endParaRPr lang="en-GB" b="1" smtClean="0"/>
          </a:p>
          <a:p>
            <a:r>
              <a:rPr lang="en-GB" smtClean="0"/>
              <a:t>lower </a:t>
            </a:r>
            <a:r>
              <a:rPr lang="en-GB" smtClean="0"/>
              <a:t>O&amp;M costs (energy, personnel, maintenance, etc.)</a:t>
            </a:r>
          </a:p>
          <a:p>
            <a:r>
              <a:rPr lang="en-GB" smtClean="0"/>
              <a:t>high-quality caustic </a:t>
            </a:r>
            <a:r>
              <a:rPr lang="en-GB" smtClean="0"/>
              <a:t>(and no </a:t>
            </a:r>
            <a:r>
              <a:rPr lang="en-GB" smtClean="0"/>
              <a:t>mercury contamination)</a:t>
            </a:r>
          </a:p>
          <a:p>
            <a:r>
              <a:rPr lang="en-GB" smtClean="0"/>
              <a:t>no costs </a:t>
            </a:r>
            <a:r>
              <a:rPr lang="en-GB" smtClean="0"/>
              <a:t>of handling, storing, reporting on mercury and mercury wastes (spills, sludges, accumulations...)</a:t>
            </a:r>
          </a:p>
          <a:p>
            <a:r>
              <a:rPr lang="en-GB" smtClean="0"/>
              <a:t>reduced </a:t>
            </a:r>
            <a:r>
              <a:rPr lang="en-GB" smtClean="0"/>
              <a:t>cell footprint &gt; increased capacity</a:t>
            </a:r>
            <a:endParaRPr lang="en-GB" smtClean="0"/>
          </a:p>
          <a:p>
            <a:r>
              <a:rPr lang="en-GB" smtClean="0"/>
              <a:t>overall lower cost per unit </a:t>
            </a:r>
            <a:r>
              <a:rPr lang="en-GB" smtClean="0"/>
              <a:t>production of </a:t>
            </a:r>
            <a:r>
              <a:rPr lang="en-GB" smtClean="0"/>
              <a:t>chlorine and caustic</a:t>
            </a:r>
          </a:p>
          <a:p>
            <a:r>
              <a:rPr lang="en-GB" smtClean="0"/>
              <a:t>non-economic benefits = environment</a:t>
            </a:r>
            <a:r>
              <a:rPr lang="en-GB" smtClean="0"/>
              <a:t>, </a:t>
            </a:r>
            <a:r>
              <a:rPr lang="en-GB" smtClean="0"/>
              <a:t>social, health</a:t>
            </a:r>
            <a:endParaRPr lang="en-GB" smtClean="0"/>
          </a:p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600" smtClean="0"/>
              <a:t>Highlights from “Cost of Conversion” (2)</a:t>
            </a:r>
            <a:endParaRPr lang="en-GB" sz="360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GB" b="1" smtClean="0"/>
              <a:t>Conversion to </a:t>
            </a:r>
            <a:r>
              <a:rPr lang="en-GB" b="1" smtClean="0"/>
              <a:t>membrane </a:t>
            </a:r>
            <a:r>
              <a:rPr lang="en-GB" b="1" smtClean="0"/>
              <a:t>incurs costs:</a:t>
            </a:r>
            <a:endParaRPr lang="en-GB" b="1" smtClean="0"/>
          </a:p>
          <a:p>
            <a:r>
              <a:rPr lang="en-GB" smtClean="0"/>
              <a:t>Planning</a:t>
            </a:r>
            <a:endParaRPr lang="en-GB" smtClean="0"/>
          </a:p>
          <a:p>
            <a:r>
              <a:rPr lang="en-GB" smtClean="0"/>
              <a:t>Decommissioning </a:t>
            </a:r>
            <a:r>
              <a:rPr lang="en-GB" smtClean="0"/>
              <a:t>and </a:t>
            </a:r>
            <a:r>
              <a:rPr lang="en-GB" smtClean="0"/>
              <a:t>demolition</a:t>
            </a:r>
            <a:endParaRPr lang="en-GB" smtClean="0"/>
          </a:p>
          <a:p>
            <a:r>
              <a:rPr lang="en-GB" smtClean="0"/>
              <a:t>Downtime</a:t>
            </a:r>
          </a:p>
          <a:p>
            <a:r>
              <a:rPr lang="en-GB" smtClean="0"/>
              <a:t>Construction and </a:t>
            </a:r>
            <a:r>
              <a:rPr lang="en-GB" smtClean="0"/>
              <a:t>process modifications</a:t>
            </a:r>
            <a:endParaRPr lang="en-GB" smtClean="0"/>
          </a:p>
          <a:p>
            <a:r>
              <a:rPr lang="en-GB" smtClean="0"/>
              <a:t>Site clean-up</a:t>
            </a:r>
          </a:p>
          <a:p>
            <a:r>
              <a:rPr lang="en-GB" smtClean="0"/>
              <a:t>Higher purity brine </a:t>
            </a:r>
            <a:r>
              <a:rPr lang="en-GB" smtClean="0"/>
              <a:t>required</a:t>
            </a:r>
            <a:endParaRPr lang="en-GB" smtClean="0"/>
          </a:p>
          <a:p>
            <a:r>
              <a:rPr lang="en-GB" smtClean="0"/>
              <a:t>Lower chlorine quality</a:t>
            </a:r>
          </a:p>
          <a:p>
            <a:r>
              <a:rPr lang="en-GB" smtClean="0"/>
              <a:t>Likely concentration </a:t>
            </a:r>
            <a:r>
              <a:rPr lang="en-GB" smtClean="0"/>
              <a:t>of caustic needed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Making the business case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smtClean="0"/>
              <a:t>historically low </a:t>
            </a:r>
            <a:r>
              <a:rPr lang="en-GB" smtClean="0"/>
              <a:t>interest </a:t>
            </a:r>
            <a:r>
              <a:rPr lang="en-GB" smtClean="0"/>
              <a:t>rates</a:t>
            </a:r>
          </a:p>
          <a:p>
            <a:r>
              <a:rPr lang="en-GB" smtClean="0"/>
              <a:t>b</a:t>
            </a:r>
            <a:r>
              <a:rPr lang="en-GB" smtClean="0"/>
              <a:t>ilateral and multilateral funding opportunities</a:t>
            </a:r>
            <a:endParaRPr lang="en-GB" smtClean="0"/>
          </a:p>
          <a:p>
            <a:r>
              <a:rPr lang="en-GB" smtClean="0"/>
              <a:t>chance to expand capacity, modernize </a:t>
            </a:r>
            <a:r>
              <a:rPr lang="en-GB" smtClean="0"/>
              <a:t>process flow and adapt to new market realities</a:t>
            </a:r>
          </a:p>
          <a:p>
            <a:r>
              <a:rPr lang="en-GB" smtClean="0"/>
              <a:t>from “Cost of Conversion,” depending </a:t>
            </a:r>
            <a:r>
              <a:rPr lang="en-GB" smtClean="0"/>
              <a:t>on a great number of assumptions:</a:t>
            </a:r>
          </a:p>
          <a:p>
            <a:pPr lvl="1"/>
            <a:r>
              <a:rPr lang="en-GB" smtClean="0"/>
              <a:t>Up to 15 years payback time in a high-cost, highly </a:t>
            </a:r>
            <a:r>
              <a:rPr lang="en-GB" smtClean="0"/>
              <a:t>regulated </a:t>
            </a:r>
            <a:r>
              <a:rPr lang="en-GB" smtClean="0"/>
              <a:t>environment (e.g., EU)</a:t>
            </a:r>
            <a:endParaRPr lang="en-GB" smtClean="0"/>
          </a:p>
          <a:p>
            <a:pPr lvl="1"/>
            <a:r>
              <a:rPr lang="en-GB" smtClean="0"/>
              <a:t>As little as 5 years payback time in a lower-cost, more </a:t>
            </a:r>
            <a:r>
              <a:rPr lang="en-GB" smtClean="0"/>
              <a:t>flexible </a:t>
            </a:r>
            <a:r>
              <a:rPr lang="en-GB" smtClean="0"/>
              <a:t>environment (e.g., India)</a:t>
            </a:r>
            <a:endParaRPr lang="en-GB" smtClean="0"/>
          </a:p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mtClean="0"/>
              <a:t>Current and future regulatory drivers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smtClean="0"/>
              <a:t>International agreements and </a:t>
            </a:r>
            <a:r>
              <a:rPr lang="en-GB" smtClean="0"/>
              <a:t>obligations (Minamata Convention)</a:t>
            </a:r>
            <a:endParaRPr lang="en-GB" smtClean="0"/>
          </a:p>
          <a:p>
            <a:r>
              <a:rPr lang="en-US" smtClean="0"/>
              <a:t>Federal regulations</a:t>
            </a:r>
          </a:p>
          <a:p>
            <a:r>
              <a:rPr lang="en-US" smtClean="0"/>
              <a:t>State/local regulations</a:t>
            </a:r>
          </a:p>
          <a:p>
            <a:r>
              <a:rPr lang="en-US" smtClean="0"/>
              <a:t>releases to water (Water Framework Directive)</a:t>
            </a:r>
          </a:p>
          <a:p>
            <a:r>
              <a:rPr lang="en-US" smtClean="0"/>
              <a:t>Best Available Technology </a:t>
            </a:r>
            <a:r>
              <a:rPr lang="en-US" smtClean="0"/>
              <a:t>related </a:t>
            </a:r>
            <a:r>
              <a:rPr lang="en-US" smtClean="0"/>
              <a:t>regulations</a:t>
            </a:r>
            <a:endParaRPr lang="en-US" smtClean="0"/>
          </a:p>
          <a:p>
            <a:r>
              <a:rPr lang="en-US" smtClean="0"/>
              <a:t>mercury stocks monitoring and reporting</a:t>
            </a:r>
          </a:p>
          <a:p>
            <a:r>
              <a:rPr lang="en-US" smtClean="0"/>
              <a:t>carbon pricing</a:t>
            </a:r>
          </a:p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Disposition of mercury stocks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/>
              <a:t>Virgin mercury</a:t>
            </a:r>
          </a:p>
          <a:p>
            <a:pPr lvl="1"/>
            <a:r>
              <a:rPr lang="en-GB" smtClean="0"/>
              <a:t>Storage cost</a:t>
            </a:r>
            <a:endParaRPr lang="en-GB" smtClean="0"/>
          </a:p>
          <a:p>
            <a:pPr lvl="1"/>
            <a:r>
              <a:rPr lang="en-GB" smtClean="0"/>
              <a:t>Sale or disposal cost</a:t>
            </a:r>
            <a:endParaRPr lang="en-GB" smtClean="0"/>
          </a:p>
          <a:p>
            <a:r>
              <a:rPr lang="en-GB" smtClean="0"/>
              <a:t>Recovered and excess mercury</a:t>
            </a:r>
          </a:p>
          <a:p>
            <a:pPr lvl="1"/>
            <a:r>
              <a:rPr lang="en-GB" smtClean="0"/>
              <a:t>Storage cost</a:t>
            </a:r>
            <a:endParaRPr lang="en-GB" smtClean="0"/>
          </a:p>
          <a:p>
            <a:pPr lvl="1"/>
            <a:r>
              <a:rPr lang="en-GB" smtClean="0"/>
              <a:t>Cost of cleanup before sale</a:t>
            </a:r>
            <a:endParaRPr lang="en-GB" smtClean="0"/>
          </a:p>
          <a:p>
            <a:pPr lvl="1"/>
            <a:r>
              <a:rPr lang="en-GB" smtClean="0"/>
              <a:t>Disposal cost</a:t>
            </a:r>
          </a:p>
          <a:p>
            <a:r>
              <a:rPr lang="en-GB" smtClean="0"/>
              <a:t>Three markets for mercury (US, EU, RoW)</a:t>
            </a:r>
            <a:endParaRPr lang="en-GB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747277-85C9-4E8D-9ECF-44AA47318A18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PMaxson - Making the Business Case for Conversion</a:t>
            </a: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1557</TotalTime>
  <Words>511</Words>
  <Application>Microsoft Office PowerPoint</Application>
  <PresentationFormat>On-screen Show (4:3)</PresentationFormat>
  <Paragraphs>94</Paragraphs>
  <Slides>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Making the Business Case for Conversion</vt:lpstr>
      <vt:lpstr>Overview</vt:lpstr>
      <vt:lpstr>Factors to consider regarding conversion</vt:lpstr>
      <vt:lpstr>Factors to consider regarding conversion</vt:lpstr>
      <vt:lpstr>Highlights from “Cost of Conversion” (1)</vt:lpstr>
      <vt:lpstr>Highlights from “Cost of Conversion” (2)</vt:lpstr>
      <vt:lpstr>Making the business case</vt:lpstr>
      <vt:lpstr>Current and future regulatory drivers</vt:lpstr>
      <vt:lpstr>Disposition of mercury stocks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</dc:creator>
  <cp:lastModifiedBy>Anon.</cp:lastModifiedBy>
  <cp:revision>73</cp:revision>
  <dcterms:created xsi:type="dcterms:W3CDTF">2016-06-24T16:02:04Z</dcterms:created>
  <dcterms:modified xsi:type="dcterms:W3CDTF">2016-06-27T23:46:01Z</dcterms:modified>
</cp:coreProperties>
</file>

<file path=docProps/thumbnail.jpeg>
</file>