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5"/>
  </p:sldMasterIdLst>
  <p:sldIdLst>
    <p:sldId id="256" r:id="rId26"/>
    <p:sldId id="257" r:id="rId27"/>
    <p:sldId id="263" r:id="rId28"/>
    <p:sldId id="258" r:id="rId29"/>
    <p:sldId id="260" r:id="rId30"/>
    <p:sldId id="259" r:id="rId31"/>
    <p:sldId id="264" r:id="rId32"/>
    <p:sldId id="261" r:id="rId33"/>
    <p:sldId id="262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" Target="slides/slide9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Master" Target="slideMasters/slideMaster1.xml"/><Relationship Id="rId33" Type="http://schemas.openxmlformats.org/officeDocument/2006/relationships/slide" Target="slides/slide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4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7.xml"/><Relationship Id="rId37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" Target="slides/slide3.xml"/><Relationship Id="rId36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6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9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22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5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1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08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7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6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16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8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5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2002E-2F3E-44D2-8A9D-6D87A25997F0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1713-C23A-4566-A8BC-4F0ABDBA8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8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oecd.org/tad/xcred/eca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Financing Options for </a:t>
            </a:r>
            <a:r>
              <a:rPr lang="en-US" dirty="0" err="1" smtClean="0"/>
              <a:t>Chlor</a:t>
            </a:r>
            <a:r>
              <a:rPr lang="en-US" dirty="0" smtClean="0"/>
              <a:t>-Alkali Facility Conversion or Decommissioning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2187" y="3783105"/>
            <a:ext cx="6902824" cy="134470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Alex </a:t>
            </a:r>
            <a:r>
              <a:rPr lang="en-US" sz="2000" dirty="0" err="1" smtClean="0"/>
              <a:t>Mourant</a:t>
            </a:r>
            <a:endParaRPr lang="en-US" sz="20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USEPA</a:t>
            </a:r>
            <a:endParaRPr lang="en-US" sz="20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International Environmental Program Specialist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Trade and Economics Program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Office of International &amp; Tribal Affairs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68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upfront costs (10s of millions US$)</a:t>
            </a:r>
          </a:p>
          <a:p>
            <a:r>
              <a:rPr lang="en-US" dirty="0" smtClean="0"/>
              <a:t>Potential risks </a:t>
            </a:r>
          </a:p>
          <a:p>
            <a:pPr lvl="1"/>
            <a:r>
              <a:rPr lang="en-US" dirty="0" smtClean="0"/>
              <a:t>Market</a:t>
            </a:r>
          </a:p>
          <a:p>
            <a:pPr lvl="1"/>
            <a:r>
              <a:rPr lang="en-US" dirty="0" smtClean="0"/>
              <a:t>Currency</a:t>
            </a:r>
          </a:p>
          <a:p>
            <a:pPr lvl="1"/>
            <a:r>
              <a:rPr lang="en-US" dirty="0" smtClean="0"/>
              <a:t>Political</a:t>
            </a:r>
          </a:p>
          <a:p>
            <a:pPr lvl="1"/>
            <a:r>
              <a:rPr lang="en-US" dirty="0" smtClean="0"/>
              <a:t>Firm-specific</a:t>
            </a:r>
          </a:p>
          <a:p>
            <a:r>
              <a:rPr lang="en-US" dirty="0" smtClean="0"/>
              <a:t>Cost of sound management of mercury</a:t>
            </a:r>
          </a:p>
          <a:p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5330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versus Decommissioning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Future cash flows to pay off debt</a:t>
            </a:r>
          </a:p>
          <a:p>
            <a:r>
              <a:rPr lang="en-US" dirty="0" smtClean="0"/>
              <a:t>Should consider reduced production during the time of conversion (forgone revenue)</a:t>
            </a:r>
          </a:p>
          <a:p>
            <a:r>
              <a:rPr lang="en-US" dirty="0" smtClean="0"/>
              <a:t>Who pays for </a:t>
            </a:r>
            <a:r>
              <a:rPr lang="en-US" dirty="0" smtClean="0"/>
              <a:t>mercury management and remediation?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Decommissioning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Not tied to a revenue stream</a:t>
            </a:r>
          </a:p>
          <a:p>
            <a:r>
              <a:rPr lang="en-US" dirty="0" smtClean="0"/>
              <a:t>Could be better decision if </a:t>
            </a:r>
            <a:r>
              <a:rPr lang="en-US" dirty="0"/>
              <a:t>f</a:t>
            </a:r>
            <a:r>
              <a:rPr lang="en-US" dirty="0" smtClean="0"/>
              <a:t>acility is near the end of its useful lifecycle</a:t>
            </a:r>
          </a:p>
          <a:p>
            <a:r>
              <a:rPr lang="en-US" dirty="0" smtClean="0"/>
              <a:t>Who pays? Sovereign or firm?</a:t>
            </a:r>
          </a:p>
          <a:p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2011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Choices for Financing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Loans</a:t>
            </a:r>
          </a:p>
          <a:p>
            <a:r>
              <a:rPr lang="en-US" dirty="0" smtClean="0"/>
              <a:t>Equity</a:t>
            </a:r>
          </a:p>
          <a:p>
            <a:r>
              <a:rPr lang="en-US" dirty="0" smtClean="0"/>
              <a:t>Mezzanine financing</a:t>
            </a:r>
          </a:p>
          <a:p>
            <a:r>
              <a:rPr lang="en-US" dirty="0" smtClean="0"/>
              <a:t>Credit guarantees</a:t>
            </a:r>
            <a:endParaRPr lang="en-US" dirty="0"/>
          </a:p>
          <a:p>
            <a:r>
              <a:rPr lang="en-US" dirty="0" smtClean="0"/>
              <a:t>Grants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Private Capital Markets</a:t>
            </a:r>
          </a:p>
          <a:p>
            <a:r>
              <a:rPr lang="en-US" dirty="0" smtClean="0"/>
              <a:t>Multilateral Development Banks</a:t>
            </a:r>
          </a:p>
          <a:p>
            <a:r>
              <a:rPr lang="en-US" dirty="0" smtClean="0"/>
              <a:t>Bilateral Aid Organizations</a:t>
            </a:r>
          </a:p>
          <a:p>
            <a:r>
              <a:rPr lang="en-US" dirty="0" smtClean="0"/>
              <a:t>Export Credit Agencies</a:t>
            </a:r>
          </a:p>
          <a:p>
            <a:r>
              <a:rPr lang="en-US" dirty="0" smtClean="0"/>
              <a:t>Blend of financing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6483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entities- Private versus Public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Private Capital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Market rates</a:t>
            </a:r>
          </a:p>
          <a:p>
            <a:r>
              <a:rPr lang="en-US" dirty="0" smtClean="0"/>
              <a:t>Shorter tenor</a:t>
            </a:r>
          </a:p>
          <a:p>
            <a:r>
              <a:rPr lang="en-US" dirty="0" smtClean="0"/>
              <a:t>Risk averse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Multilateral or Bilateral Institutions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More favorable interest rates</a:t>
            </a:r>
          </a:p>
          <a:p>
            <a:r>
              <a:rPr lang="en-US" dirty="0" smtClean="0"/>
              <a:t>Longer tenor</a:t>
            </a:r>
          </a:p>
          <a:p>
            <a:r>
              <a:rPr lang="en-US" dirty="0" smtClean="0"/>
              <a:t>Willingness to take on some risk</a:t>
            </a:r>
            <a:endParaRPr lang="en-US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790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entities- MDBs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Some </a:t>
            </a:r>
            <a:r>
              <a:rPr lang="en-US" dirty="0"/>
              <a:t>are public-sector oriented, some are private, and others are </a:t>
            </a:r>
            <a:r>
              <a:rPr lang="en-US" dirty="0" smtClean="0"/>
              <a:t>blended</a:t>
            </a:r>
          </a:p>
          <a:p>
            <a:r>
              <a:rPr lang="en-US" dirty="0" smtClean="0"/>
              <a:t>Can mobilize the private sector money through loan syndication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World </a:t>
            </a:r>
            <a:r>
              <a:rPr lang="en-US" dirty="0"/>
              <a:t>Bank (IBRD, IDA)</a:t>
            </a:r>
          </a:p>
          <a:p>
            <a:r>
              <a:rPr lang="en-US" dirty="0" smtClean="0"/>
              <a:t>International </a:t>
            </a:r>
            <a:r>
              <a:rPr lang="en-US" dirty="0"/>
              <a:t>Finance Corporation (IFC) </a:t>
            </a:r>
          </a:p>
          <a:p>
            <a:r>
              <a:rPr lang="en-US" dirty="0" smtClean="0"/>
              <a:t>Multilateral </a:t>
            </a:r>
            <a:r>
              <a:rPr lang="en-US" dirty="0"/>
              <a:t>Investment Guarantee Agency (MIGA) </a:t>
            </a:r>
          </a:p>
          <a:p>
            <a:r>
              <a:rPr lang="en-US" dirty="0" smtClean="0"/>
              <a:t>Asian </a:t>
            </a:r>
            <a:r>
              <a:rPr lang="en-US" dirty="0"/>
              <a:t>Development Bank (ADB)</a:t>
            </a:r>
          </a:p>
          <a:p>
            <a:r>
              <a:rPr lang="en-US" dirty="0" smtClean="0"/>
              <a:t>African </a:t>
            </a:r>
            <a:r>
              <a:rPr lang="en-US" dirty="0"/>
              <a:t>Development Bank (AfDB) </a:t>
            </a:r>
          </a:p>
          <a:p>
            <a:r>
              <a:rPr lang="en-US" dirty="0" smtClean="0"/>
              <a:t>Inter-American </a:t>
            </a:r>
            <a:r>
              <a:rPr lang="en-US" dirty="0"/>
              <a:t>Development Bank (IADB) </a:t>
            </a:r>
          </a:p>
          <a:p>
            <a:r>
              <a:rPr lang="en-US" dirty="0" smtClean="0"/>
              <a:t>European </a:t>
            </a:r>
            <a:r>
              <a:rPr lang="en-US" dirty="0"/>
              <a:t>Bank for Reconstruction and Development (EBRD)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http://opendataenterprise.org/images/World_Bank_Group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0410"/>
            <a:ext cx="5181600" cy="101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598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ADB’s typical information requirements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Project </a:t>
            </a:r>
            <a:r>
              <a:rPr lang="en-US" dirty="0"/>
              <a:t>description</a:t>
            </a:r>
          </a:p>
          <a:p>
            <a:r>
              <a:rPr lang="en-US" dirty="0" smtClean="0"/>
              <a:t>Feasibility </a:t>
            </a:r>
            <a:r>
              <a:rPr lang="en-US" dirty="0"/>
              <a:t>study</a:t>
            </a:r>
          </a:p>
          <a:p>
            <a:r>
              <a:rPr lang="en-US" dirty="0" smtClean="0"/>
              <a:t>Background </a:t>
            </a:r>
            <a:r>
              <a:rPr lang="en-US" dirty="0"/>
              <a:t>on sponsor(s)</a:t>
            </a:r>
          </a:p>
          <a:p>
            <a:r>
              <a:rPr lang="en-US" dirty="0" smtClean="0"/>
              <a:t>Project </a:t>
            </a:r>
            <a:r>
              <a:rPr lang="en-US" dirty="0"/>
              <a:t>ownership structure</a:t>
            </a:r>
          </a:p>
          <a:p>
            <a:r>
              <a:rPr lang="en-US" dirty="0" smtClean="0"/>
              <a:t>Project's </a:t>
            </a:r>
            <a:r>
              <a:rPr lang="en-US" dirty="0"/>
              <a:t>implementation arrangements</a:t>
            </a:r>
          </a:p>
          <a:p>
            <a:r>
              <a:rPr lang="en-US" dirty="0" smtClean="0"/>
              <a:t>Project </a:t>
            </a:r>
            <a:r>
              <a:rPr lang="en-US" dirty="0"/>
              <a:t>operations</a:t>
            </a:r>
          </a:p>
          <a:p>
            <a:r>
              <a:rPr lang="en-US" dirty="0" smtClean="0"/>
              <a:t>The </a:t>
            </a:r>
            <a:r>
              <a:rPr lang="en-US" dirty="0"/>
              <a:t>market</a:t>
            </a:r>
          </a:p>
          <a:p>
            <a:r>
              <a:rPr lang="en-US" dirty="0" smtClean="0"/>
              <a:t>Environmental </a:t>
            </a:r>
            <a:r>
              <a:rPr lang="en-US" dirty="0"/>
              <a:t>and social aspects</a:t>
            </a:r>
          </a:p>
          <a:p>
            <a:r>
              <a:rPr lang="en-US" dirty="0" smtClean="0"/>
              <a:t>Cost </a:t>
            </a:r>
            <a:r>
              <a:rPr lang="en-US" dirty="0"/>
              <a:t>estimates</a:t>
            </a:r>
          </a:p>
          <a:p>
            <a:r>
              <a:rPr lang="en-US" dirty="0" smtClean="0"/>
              <a:t>Financing plan and model</a:t>
            </a:r>
            <a:endParaRPr lang="en-US" dirty="0"/>
          </a:p>
          <a:p>
            <a:r>
              <a:rPr lang="en-US" dirty="0" smtClean="0"/>
              <a:t>Risk </a:t>
            </a:r>
            <a:r>
              <a:rPr lang="en-US" dirty="0"/>
              <a:t>analysis</a:t>
            </a:r>
          </a:p>
          <a:p>
            <a:r>
              <a:rPr lang="en-US" dirty="0" smtClean="0"/>
              <a:t>Permits </a:t>
            </a:r>
            <a:r>
              <a:rPr lang="en-US" dirty="0"/>
              <a:t>and </a:t>
            </a:r>
            <a:r>
              <a:rPr lang="en-US" dirty="0" smtClean="0"/>
              <a:t>licenses</a:t>
            </a:r>
            <a:endParaRPr lang="en-US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21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entities- Bilateral Aid and Export Credit Agencies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be tied to business relationships or procurement from the donor</a:t>
            </a:r>
          </a:p>
          <a:p>
            <a:r>
              <a:rPr lang="en-US" dirty="0" err="1" smtClean="0"/>
              <a:t>KfW</a:t>
            </a:r>
            <a:r>
              <a:rPr lang="en-US" dirty="0" smtClean="0"/>
              <a:t> (Germany)</a:t>
            </a:r>
          </a:p>
          <a:p>
            <a:r>
              <a:rPr lang="en-US" dirty="0" smtClean="0"/>
              <a:t>OPIC, Export-Import Bank (US)</a:t>
            </a:r>
          </a:p>
          <a:p>
            <a:r>
              <a:rPr lang="en-US" dirty="0"/>
              <a:t>Japan </a:t>
            </a:r>
          </a:p>
          <a:p>
            <a:pPr lvl="1"/>
            <a:r>
              <a:rPr lang="en-US" dirty="0"/>
              <a:t>Nippon Export and Investment Insurance (NEXI),</a:t>
            </a:r>
          </a:p>
          <a:p>
            <a:pPr lvl="1"/>
            <a:r>
              <a:rPr lang="en-US" dirty="0"/>
              <a:t> Japan Bank for International Cooperation (JBIC) </a:t>
            </a:r>
          </a:p>
          <a:p>
            <a:r>
              <a:rPr lang="en-US" dirty="0" smtClean="0">
                <a:hlinkClick r:id="rId2"/>
              </a:rPr>
              <a:t>OECD </a:t>
            </a:r>
            <a:r>
              <a:rPr lang="en-US" dirty="0">
                <a:hlinkClick r:id="rId2"/>
              </a:rPr>
              <a:t>List of Official Export Credit Agencies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24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entities- Global Facilities/Funds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Mission-oriented, project would need to match desired goals </a:t>
            </a:r>
          </a:p>
          <a:p>
            <a:r>
              <a:rPr lang="en-US" dirty="0" smtClean="0"/>
              <a:t>Unlikely to support entire conversion process, but potential for targeted support (like in improving global knowledge management or the sound management of mercury)</a:t>
            </a:r>
          </a:p>
          <a:p>
            <a:r>
              <a:rPr lang="en-US" dirty="0" smtClean="0"/>
              <a:t>Grants and concessional loans</a:t>
            </a:r>
          </a:p>
          <a:p>
            <a:r>
              <a:rPr lang="en-US" b="1" dirty="0" smtClean="0"/>
              <a:t>Global Environment Facility (GEF)</a:t>
            </a:r>
            <a:r>
              <a:rPr lang="en-US" dirty="0" smtClean="0"/>
              <a:t>- serves as financial mechanism for the Minamata Convention on Mercury</a:t>
            </a:r>
          </a:p>
          <a:p>
            <a:r>
              <a:rPr lang="en-US" b="1" dirty="0" smtClean="0"/>
              <a:t>Green Climate Fund (GCF)</a:t>
            </a:r>
            <a:r>
              <a:rPr lang="en-US" dirty="0" smtClean="0"/>
              <a:t>- Oriented towards climate change adaptation and mitigation. Could potentially seek financing for the energy efficiency gains that will reduce CO</a:t>
            </a:r>
            <a:r>
              <a:rPr lang="en-US" baseline="30000" dirty="0" smtClean="0"/>
              <a:t>2 </a:t>
            </a:r>
            <a:r>
              <a:rPr lang="en-US" dirty="0" smtClean="0"/>
              <a:t> emissions</a:t>
            </a:r>
            <a:endParaRPr lang="en-US" b="1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0" y="0"/>
            <a:ext cx="13985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6608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9B91CF19-B2B4-4DE6-A62D-6EEF2ECE4F1E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8F7BF89-929B-4B59-BD39-6FE7E016E44C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19E80070-0AB4-4514-8D61-FC28C2EF432D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242C49D0-AC3D-4FE2-AD09-29EF822C895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A8EC70EE-4AED-4E55-9BE2-65AB641B5822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64F91DF0-644B-4284-9470-1B0AB89B4E7E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8B4BA171-264A-43E5-AC10-755B02A70C81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BDA49A04-9CE1-468C-843B-B501BDD4C45C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C7A587FC-1A35-475A-83BC-8A3FB6485A5B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7AD6020D-71F0-442E-BABA-9E36B335C1F9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193123DD-A390-4974-B1AE-7A70AD34052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5BF1B79E-A21A-42AB-A51C-87E17B5DD2B2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78478202-E559-41A9-BB3A-3565390D06CC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B4722380-13A2-455D-A00A-512001D84F3A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957760D7-6782-40DF-AB83-5201D000B7C2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04B743DE-5195-4688-84D1-336EE99DC14C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EBCD30DD-6C05-46AE-8CBA-BD7AC4D80C56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2046DC2-817D-40FD-83BD-832C0ABC0CB5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CE3DEAF-4055-470D-8573-1078F8134D6A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881A201D-56C9-4D18-BB35-B88D6A0B4AE3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5696B5F2-1FF8-4195-B40A-53FFB0399A4C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D354E01A-661C-44FB-A7A8-2EB2C2F24670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274FD884-76D6-4AAA-BD3E-1B647FA4CB19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8AADE560-1911-4597-8170-BCAF88AE776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419</Words>
  <Application>Microsoft Office PowerPoint</Application>
  <PresentationFormat>Custom</PresentationFormat>
  <Paragraphs>82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Financing Options for Chlor-Alkali Facility Conversion or Decommissioning</vt:lpstr>
      <vt:lpstr>Barriers to Financing</vt:lpstr>
      <vt:lpstr>Conversion versus Decommissioning</vt:lpstr>
      <vt:lpstr>Choices for Financing</vt:lpstr>
      <vt:lpstr>Financing entities- Private versus Public</vt:lpstr>
      <vt:lpstr>Financing entities- MDBs</vt:lpstr>
      <vt:lpstr>Example of ADB’s typical information requirements</vt:lpstr>
      <vt:lpstr>Financing entities- Bilateral Aid and Export Credit Agencies</vt:lpstr>
      <vt:lpstr>Financing entities- Global Facilities/Funds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Mourant, Alex</dc:creator>
  <cp:lastModifiedBy>mission</cp:lastModifiedBy>
  <cp:revision>48</cp:revision>
  <dcterms:created xsi:type="dcterms:W3CDTF">2016-06-07T20:07:14Z</dcterms:created>
  <dcterms:modified xsi:type="dcterms:W3CDTF">2016-06-28T14:04:09Z</dcterms:modified>
</cp:coreProperties>
</file>