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32"/>
  </p:notesMasterIdLst>
  <p:handoutMasterIdLst>
    <p:handoutMasterId r:id="rId33"/>
  </p:handoutMasterIdLst>
  <p:sldIdLst>
    <p:sldId id="315" r:id="rId2"/>
    <p:sldId id="351" r:id="rId3"/>
    <p:sldId id="317" r:id="rId4"/>
    <p:sldId id="354" r:id="rId5"/>
    <p:sldId id="337" r:id="rId6"/>
    <p:sldId id="338" r:id="rId7"/>
    <p:sldId id="340" r:id="rId8"/>
    <p:sldId id="297" r:id="rId9"/>
    <p:sldId id="320" r:id="rId10"/>
    <p:sldId id="323" r:id="rId11"/>
    <p:sldId id="324" r:id="rId12"/>
    <p:sldId id="325" r:id="rId13"/>
    <p:sldId id="327" r:id="rId14"/>
    <p:sldId id="328" r:id="rId15"/>
    <p:sldId id="383" r:id="rId16"/>
    <p:sldId id="330" r:id="rId17"/>
    <p:sldId id="331" r:id="rId18"/>
    <p:sldId id="342" r:id="rId19"/>
    <p:sldId id="378" r:id="rId20"/>
    <p:sldId id="344" r:id="rId21"/>
    <p:sldId id="356" r:id="rId22"/>
    <p:sldId id="348" r:id="rId23"/>
    <p:sldId id="349" r:id="rId24"/>
    <p:sldId id="347" r:id="rId25"/>
    <p:sldId id="343" r:id="rId26"/>
    <p:sldId id="352" r:id="rId27"/>
    <p:sldId id="387" r:id="rId28"/>
    <p:sldId id="384" r:id="rId29"/>
    <p:sldId id="386" r:id="rId30"/>
    <p:sldId id="336" r:id="rId31"/>
  </p:sldIdLst>
  <p:sldSz cx="9144000" cy="6858000" type="screen4x3"/>
  <p:notesSz cx="6810375" cy="9942513"/>
  <p:defaultTextStyle>
    <a:defPPr>
      <a:defRPr lang="en-GB"/>
    </a:defPPr>
    <a:lvl1pPr algn="r" rtl="0" fontAlgn="base">
      <a:spcBef>
        <a:spcPct val="0"/>
      </a:spcBef>
      <a:spcAft>
        <a:spcPct val="0"/>
      </a:spcAft>
      <a:defRPr kern="1200">
        <a:solidFill>
          <a:schemeClr val="tx1"/>
        </a:solidFill>
        <a:latin typeface="Arial" charset="0"/>
        <a:ea typeface="+mn-ea"/>
        <a:cs typeface="Arial" charset="0"/>
      </a:defRPr>
    </a:lvl1pPr>
    <a:lvl2pPr marL="457200" algn="r" rtl="0" fontAlgn="base">
      <a:spcBef>
        <a:spcPct val="0"/>
      </a:spcBef>
      <a:spcAft>
        <a:spcPct val="0"/>
      </a:spcAft>
      <a:defRPr kern="1200">
        <a:solidFill>
          <a:schemeClr val="tx1"/>
        </a:solidFill>
        <a:latin typeface="Arial" charset="0"/>
        <a:ea typeface="+mn-ea"/>
        <a:cs typeface="Arial" charset="0"/>
      </a:defRPr>
    </a:lvl2pPr>
    <a:lvl3pPr marL="914400" algn="r" rtl="0" fontAlgn="base">
      <a:spcBef>
        <a:spcPct val="0"/>
      </a:spcBef>
      <a:spcAft>
        <a:spcPct val="0"/>
      </a:spcAft>
      <a:defRPr kern="1200">
        <a:solidFill>
          <a:schemeClr val="tx1"/>
        </a:solidFill>
        <a:latin typeface="Arial" charset="0"/>
        <a:ea typeface="+mn-ea"/>
        <a:cs typeface="Arial" charset="0"/>
      </a:defRPr>
    </a:lvl3pPr>
    <a:lvl4pPr marL="1371600" algn="r" rtl="0" fontAlgn="base">
      <a:spcBef>
        <a:spcPct val="0"/>
      </a:spcBef>
      <a:spcAft>
        <a:spcPct val="0"/>
      </a:spcAft>
      <a:defRPr kern="1200">
        <a:solidFill>
          <a:schemeClr val="tx1"/>
        </a:solidFill>
        <a:latin typeface="Arial" charset="0"/>
        <a:ea typeface="+mn-ea"/>
        <a:cs typeface="Arial" charset="0"/>
      </a:defRPr>
    </a:lvl4pPr>
    <a:lvl5pPr marL="1828800" algn="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024">
          <p15:clr>
            <a:srgbClr val="A4A3A4"/>
          </p15:clr>
        </p15:guide>
        <p15:guide id="2" pos="2304">
          <p15:clr>
            <a:srgbClr val="A4A3A4"/>
          </p15:clr>
        </p15:guide>
        <p15:guide id="3" orient="horz" pos="3132">
          <p15:clr>
            <a:srgbClr val="A4A3A4"/>
          </p15:clr>
        </p15:guide>
        <p15:guide id="4" pos="214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ERIC, Adnan" initials="SA"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0E1B"/>
    <a:srgbClr val="0091C4"/>
    <a:srgbClr val="078AC5"/>
    <a:srgbClr val="3C8FD4"/>
    <a:srgbClr val="C7EB15"/>
    <a:srgbClr val="0899DA"/>
    <a:srgbClr val="67C5FF"/>
    <a:srgbClr val="183111"/>
    <a:srgbClr val="45912D"/>
    <a:srgbClr val="66B4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89112" autoAdjust="0"/>
  </p:normalViewPr>
  <p:slideViewPr>
    <p:cSldViewPr>
      <p:cViewPr>
        <p:scale>
          <a:sx n="70" d="100"/>
          <a:sy n="70" d="100"/>
        </p:scale>
        <p:origin x="-2178" y="-7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2748"/>
    </p:cViewPr>
  </p:sorterViewPr>
  <p:notesViewPr>
    <p:cSldViewPr>
      <p:cViewPr varScale="1">
        <p:scale>
          <a:sx n="65" d="100"/>
          <a:sy n="65" d="100"/>
        </p:scale>
        <p:origin x="-2904" y="-126"/>
      </p:cViewPr>
      <p:guideLst>
        <p:guide orient="horz" pos="3024"/>
        <p:guide orient="horz" pos="3132"/>
        <p:guide pos="2304"/>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1"/>
            <a:ext cx="2951459" cy="496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lgn="l">
              <a:defRPr sz="1300" smtClean="0"/>
            </a:lvl1pPr>
          </a:lstStyle>
          <a:p>
            <a:pPr>
              <a:defRPr/>
            </a:pPr>
            <a:endParaRPr lang="en-GB" altLang="en-US"/>
          </a:p>
        </p:txBody>
      </p:sp>
      <p:sp>
        <p:nvSpPr>
          <p:cNvPr id="6147" name="Rectangle 3"/>
          <p:cNvSpPr>
            <a:spLocks noGrp="1" noChangeArrowheads="1"/>
          </p:cNvSpPr>
          <p:nvPr>
            <p:ph type="dt" sz="quarter" idx="1"/>
          </p:nvPr>
        </p:nvSpPr>
        <p:spPr bwMode="auto">
          <a:xfrm>
            <a:off x="3857439" y="1"/>
            <a:ext cx="2951459" cy="496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defRPr sz="1300" smtClean="0"/>
            </a:lvl1pPr>
          </a:lstStyle>
          <a:p>
            <a:pPr>
              <a:defRPr/>
            </a:pPr>
            <a:endParaRPr lang="en-GB" altLang="en-US"/>
          </a:p>
        </p:txBody>
      </p:sp>
      <p:sp>
        <p:nvSpPr>
          <p:cNvPr id="6148" name="Rectangle 4"/>
          <p:cNvSpPr>
            <a:spLocks noGrp="1" noChangeArrowheads="1"/>
          </p:cNvSpPr>
          <p:nvPr>
            <p:ph type="ftr" sz="quarter" idx="2"/>
          </p:nvPr>
        </p:nvSpPr>
        <p:spPr bwMode="auto">
          <a:xfrm>
            <a:off x="0" y="9444402"/>
            <a:ext cx="2951459" cy="496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lgn="l">
              <a:defRPr sz="1300" smtClean="0"/>
            </a:lvl1pPr>
          </a:lstStyle>
          <a:p>
            <a:pPr>
              <a:defRPr/>
            </a:pPr>
            <a:endParaRPr lang="en-GB" altLang="en-US"/>
          </a:p>
        </p:txBody>
      </p:sp>
      <p:sp>
        <p:nvSpPr>
          <p:cNvPr id="6149" name="Rectangle 5"/>
          <p:cNvSpPr>
            <a:spLocks noGrp="1" noChangeArrowheads="1"/>
          </p:cNvSpPr>
          <p:nvPr>
            <p:ph type="sldNum" sz="quarter" idx="3"/>
          </p:nvPr>
        </p:nvSpPr>
        <p:spPr bwMode="auto">
          <a:xfrm>
            <a:off x="3857439" y="9444402"/>
            <a:ext cx="2951459" cy="496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defRPr sz="1300" smtClean="0"/>
            </a:lvl1pPr>
          </a:lstStyle>
          <a:p>
            <a:pPr>
              <a:defRPr/>
            </a:pPr>
            <a:fld id="{D49F575A-A985-438B-9A37-716F72CA97FB}" type="slidenum">
              <a:rPr lang="en-GB" altLang="en-US"/>
              <a:pPr>
                <a:defRPr/>
              </a:pPr>
              <a:t>‹#›</a:t>
            </a:fld>
            <a:endParaRPr lang="en-GB" altLang="en-US"/>
          </a:p>
        </p:txBody>
      </p:sp>
    </p:spTree>
    <p:extLst>
      <p:ext uri="{BB962C8B-B14F-4D97-AF65-F5344CB8AC3E}">
        <p14:creationId xmlns:p14="http://schemas.microsoft.com/office/powerpoint/2010/main" val="4763858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2951459" cy="496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lgn="l">
              <a:defRPr sz="1300" smtClean="0"/>
            </a:lvl1pPr>
          </a:lstStyle>
          <a:p>
            <a:pPr>
              <a:defRPr/>
            </a:pPr>
            <a:endParaRPr lang="en-GB" altLang="en-US"/>
          </a:p>
        </p:txBody>
      </p:sp>
      <p:sp>
        <p:nvSpPr>
          <p:cNvPr id="4099" name="Rectangle 3"/>
          <p:cNvSpPr>
            <a:spLocks noGrp="1" noChangeArrowheads="1"/>
          </p:cNvSpPr>
          <p:nvPr>
            <p:ph type="dt" idx="1"/>
          </p:nvPr>
        </p:nvSpPr>
        <p:spPr bwMode="auto">
          <a:xfrm>
            <a:off x="3857439" y="1"/>
            <a:ext cx="2951459" cy="496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defRPr sz="1300" smtClean="0"/>
            </a:lvl1pPr>
          </a:lstStyle>
          <a:p>
            <a:pPr>
              <a:defRPr/>
            </a:pPr>
            <a:endParaRPr lang="en-GB" altLang="en-US"/>
          </a:p>
        </p:txBody>
      </p:sp>
      <p:sp>
        <p:nvSpPr>
          <p:cNvPr id="8196" name="Rectangle 4"/>
          <p:cNvSpPr>
            <a:spLocks noGrp="1" noRot="1" noChangeAspect="1" noChangeArrowheads="1" noTextEdit="1"/>
          </p:cNvSpPr>
          <p:nvPr>
            <p:ph type="sldImg" idx="2"/>
          </p:nvPr>
        </p:nvSpPr>
        <p:spPr bwMode="auto">
          <a:xfrm>
            <a:off x="919163" y="746125"/>
            <a:ext cx="4972050" cy="3729038"/>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1334" y="4723023"/>
            <a:ext cx="5447709" cy="4473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4102" name="Rectangle 6"/>
          <p:cNvSpPr>
            <a:spLocks noGrp="1" noChangeArrowheads="1"/>
          </p:cNvSpPr>
          <p:nvPr>
            <p:ph type="ftr" sz="quarter" idx="4"/>
          </p:nvPr>
        </p:nvSpPr>
        <p:spPr bwMode="auto">
          <a:xfrm>
            <a:off x="0" y="9444402"/>
            <a:ext cx="2951459" cy="496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lgn="l">
              <a:defRPr sz="1300" smtClean="0"/>
            </a:lvl1pPr>
          </a:lstStyle>
          <a:p>
            <a:pPr>
              <a:defRPr/>
            </a:pPr>
            <a:endParaRPr lang="en-GB" altLang="en-US"/>
          </a:p>
        </p:txBody>
      </p:sp>
      <p:sp>
        <p:nvSpPr>
          <p:cNvPr id="4103" name="Rectangle 7"/>
          <p:cNvSpPr>
            <a:spLocks noGrp="1" noChangeArrowheads="1"/>
          </p:cNvSpPr>
          <p:nvPr>
            <p:ph type="sldNum" sz="quarter" idx="5"/>
          </p:nvPr>
        </p:nvSpPr>
        <p:spPr bwMode="auto">
          <a:xfrm>
            <a:off x="3857439" y="9444402"/>
            <a:ext cx="2951459" cy="496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defRPr sz="1300" smtClean="0"/>
            </a:lvl1pPr>
          </a:lstStyle>
          <a:p>
            <a:pPr>
              <a:defRPr/>
            </a:pPr>
            <a:fld id="{769D8A2F-E3B4-4063-8756-672A03BD01F6}" type="slidenum">
              <a:rPr lang="en-GB" altLang="en-US"/>
              <a:pPr>
                <a:defRPr/>
              </a:pPr>
              <a:t>‹#›</a:t>
            </a:fld>
            <a:endParaRPr lang="en-GB" altLang="en-US"/>
          </a:p>
        </p:txBody>
      </p:sp>
    </p:spTree>
    <p:extLst>
      <p:ext uri="{BB962C8B-B14F-4D97-AF65-F5344CB8AC3E}">
        <p14:creationId xmlns:p14="http://schemas.microsoft.com/office/powerpoint/2010/main" val="15146624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05CB08-82E3-4BD7-90A4-B37831B33662}" type="slidenum">
              <a:rPr lang="en-GB" altLang="en-US" smtClean="0"/>
              <a:pPr>
                <a:defRPr/>
              </a:pPr>
              <a:t>5</a:t>
            </a:fld>
            <a:endParaRPr lang="en-GB" altLang="en-US" dirty="0"/>
          </a:p>
        </p:txBody>
      </p:sp>
    </p:spTree>
    <p:extLst>
      <p:ext uri="{BB962C8B-B14F-4D97-AF65-F5344CB8AC3E}">
        <p14:creationId xmlns:p14="http://schemas.microsoft.com/office/powerpoint/2010/main" val="2369157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05CB08-82E3-4BD7-90A4-B37831B33662}" type="slidenum">
              <a:rPr lang="en-GB" altLang="en-US" smtClean="0"/>
              <a:pPr>
                <a:defRPr/>
              </a:pPr>
              <a:t>12</a:t>
            </a:fld>
            <a:endParaRPr lang="en-GB" altLang="en-US"/>
          </a:p>
        </p:txBody>
      </p:sp>
    </p:spTree>
    <p:extLst>
      <p:ext uri="{BB962C8B-B14F-4D97-AF65-F5344CB8AC3E}">
        <p14:creationId xmlns:p14="http://schemas.microsoft.com/office/powerpoint/2010/main" val="2243586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Include Technology??</a:t>
            </a:r>
            <a:endParaRPr lang="en-US" dirty="0"/>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pPr>
                <a:defRPr/>
              </a:pPr>
              <a:t>14</a:t>
            </a:fld>
            <a:endParaRPr lang="en-GB" altLang="en-US"/>
          </a:p>
        </p:txBody>
      </p:sp>
    </p:spTree>
    <p:extLst>
      <p:ext uri="{BB962C8B-B14F-4D97-AF65-F5344CB8AC3E}">
        <p14:creationId xmlns:p14="http://schemas.microsoft.com/office/powerpoint/2010/main" val="714413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p:spPr>
        <p:txBody>
          <a:bodyPr/>
          <a:lstStyle/>
          <a:p>
            <a:endParaRPr lang="it-IT" smtClean="0"/>
          </a:p>
        </p:txBody>
      </p:sp>
    </p:spTree>
    <p:extLst>
      <p:ext uri="{BB962C8B-B14F-4D97-AF65-F5344CB8AC3E}">
        <p14:creationId xmlns:p14="http://schemas.microsoft.com/office/powerpoint/2010/main" val="35950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Representative sample of registered public and private sector, for-profit enterprises</a:t>
            </a:r>
          </a:p>
          <a:p>
            <a:r>
              <a:rPr lang="en-US" dirty="0" smtClean="0"/>
              <a:t>Information collected from business directories – harmonized &amp; verified! </a:t>
            </a:r>
          </a:p>
          <a:p>
            <a:endParaRPr lang="en-US" dirty="0"/>
          </a:p>
        </p:txBody>
      </p:sp>
      <p:sp>
        <p:nvSpPr>
          <p:cNvPr id="4" name="Slide Number Placeholder 3"/>
          <p:cNvSpPr>
            <a:spLocks noGrp="1"/>
          </p:cNvSpPr>
          <p:nvPr>
            <p:ph type="sldNum" sz="quarter" idx="10"/>
          </p:nvPr>
        </p:nvSpPr>
        <p:spPr/>
        <p:txBody>
          <a:bodyPr/>
          <a:lstStyle/>
          <a:p>
            <a:pPr>
              <a:defRPr/>
            </a:pPr>
            <a:fld id="{769D8A2F-E3B4-4063-8756-672A03BD01F6}" type="slidenum">
              <a:rPr lang="en-GB" altLang="en-US" smtClean="0">
                <a:solidFill>
                  <a:prstClr val="black"/>
                </a:solidFill>
              </a:rPr>
              <a:pPr>
                <a:defRPr/>
              </a:pPr>
              <a:t>23</a:t>
            </a:fld>
            <a:endParaRPr lang="en-GB" altLang="en-US">
              <a:solidFill>
                <a:prstClr val="black"/>
              </a:solidFill>
            </a:endParaRPr>
          </a:p>
        </p:txBody>
      </p:sp>
    </p:spTree>
    <p:extLst>
      <p:ext uri="{BB962C8B-B14F-4D97-AF65-F5344CB8AC3E}">
        <p14:creationId xmlns:p14="http://schemas.microsoft.com/office/powerpoint/2010/main" val="2664685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ongoing TC projects , we identify projects, program with the government, formulate</a:t>
            </a:r>
            <a:r>
              <a:rPr lang="en-US" baseline="0" dirty="0" smtClean="0"/>
              <a:t> and execute projects   and evaluation!!!</a:t>
            </a:r>
          </a:p>
          <a:p>
            <a:r>
              <a:rPr lang="en-US" baseline="0" dirty="0" smtClean="0"/>
              <a:t>PCP we continue the same process as TC  however, during the identification of the program we take into consideration sectors which can be scaled-up,  for job creation, export potential, comparative advantage of the country sectors which also likely to attract investment .. </a:t>
            </a:r>
          </a:p>
          <a:p>
            <a:r>
              <a:rPr lang="en-US" baseline="0" dirty="0" smtClean="0"/>
              <a:t>Deploy multidisciplinary team of experts for from different branches in the focused priority sectors </a:t>
            </a:r>
          </a:p>
          <a:p>
            <a:r>
              <a:rPr lang="en-US" baseline="0" dirty="0" smtClean="0"/>
              <a:t>Establish one project implementation unit  for coordination ; strong ownership of the project for scaling-up and sustainability of the project achievements strong monitoring and evaluation of projects </a:t>
            </a:r>
          </a:p>
          <a:p>
            <a:r>
              <a:rPr lang="en-US" baseline="0" dirty="0" smtClean="0"/>
              <a:t>Mobilize partners (DP, DFIs, PS  and Public sector) for large investments</a:t>
            </a:r>
          </a:p>
          <a:p>
            <a:r>
              <a:rPr lang="en-US" baseline="0" dirty="0" smtClean="0"/>
              <a:t>UNIDO receives grant for supporting the implementation of larger scale programs </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D6116CD7-323A-4F12-8FC9-47B5F10AC7A8}" type="slidenum">
              <a:rPr lang="en-US" smtClean="0"/>
              <a:t>29</a:t>
            </a:fld>
            <a:endParaRPr lang="en-US"/>
          </a:p>
        </p:txBody>
      </p:sp>
    </p:spTree>
    <p:extLst>
      <p:ext uri="{BB962C8B-B14F-4D97-AF65-F5344CB8AC3E}">
        <p14:creationId xmlns:p14="http://schemas.microsoft.com/office/powerpoint/2010/main" val="10203989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124744"/>
            <a:ext cx="7776864" cy="2160240"/>
          </a:xfrm>
        </p:spPr>
        <p:txBody>
          <a:bodyPr anchor="b"/>
          <a:lstStyle>
            <a:lvl1pPr algn="ctr">
              <a:defRPr sz="4500"/>
            </a:lvl1pPr>
          </a:lstStyle>
          <a:p>
            <a:r>
              <a:rPr lang="en-US" dirty="0" smtClean="0"/>
              <a:t>Click to edit Master title style</a:t>
            </a:r>
            <a:endParaRPr lang="en-US" dirty="0"/>
          </a:p>
        </p:txBody>
      </p:sp>
      <p:sp>
        <p:nvSpPr>
          <p:cNvPr id="3" name="Subtitle 2"/>
          <p:cNvSpPr>
            <a:spLocks noGrp="1"/>
          </p:cNvSpPr>
          <p:nvPr>
            <p:ph type="subTitle" idx="1"/>
          </p:nvPr>
        </p:nvSpPr>
        <p:spPr>
          <a:xfrm>
            <a:off x="683568" y="3501008"/>
            <a:ext cx="7776864" cy="864096"/>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29762" y="3356992"/>
            <a:ext cx="4284476" cy="72008"/>
          </a:xfrm>
          <a:prstGeom prst="rect">
            <a:avLst/>
          </a:prstGeom>
          <a:effectLst>
            <a:reflection endPos="0" dist="50800" dir="5400000" sy="-100000" algn="bl" rotWithShape="0"/>
          </a:effectLst>
        </p:spPr>
      </p:pic>
      <p:sp>
        <p:nvSpPr>
          <p:cNvPr id="14" name="Text Placeholder 13"/>
          <p:cNvSpPr>
            <a:spLocks noGrp="1"/>
          </p:cNvSpPr>
          <p:nvPr>
            <p:ph type="body" sz="quarter" idx="10" hasCustomPrompt="1"/>
          </p:nvPr>
        </p:nvSpPr>
        <p:spPr>
          <a:xfrm>
            <a:off x="683568" y="4561284"/>
            <a:ext cx="7775575" cy="1512168"/>
          </a:xfrm>
        </p:spPr>
        <p:txBody>
          <a:bodyPr>
            <a:normAutofit/>
          </a:bodyPr>
          <a:lstStyle>
            <a:lvl1pPr marL="0" marR="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sz="1800"/>
            </a:lvl1pPr>
          </a:lstStyle>
          <a:p>
            <a:pPr lvl="0"/>
            <a:r>
              <a:rPr lang="de-AT" dirty="0" smtClean="0"/>
              <a:t>Click to edit Master author style</a:t>
            </a:r>
            <a:endParaRPr lang="en-US" dirty="0"/>
          </a:p>
        </p:txBody>
      </p:sp>
    </p:spTree>
    <p:extLst>
      <p:ext uri="{BB962C8B-B14F-4D97-AF65-F5344CB8AC3E}">
        <p14:creationId xmlns:p14="http://schemas.microsoft.com/office/powerpoint/2010/main" val="4015015114"/>
      </p:ext>
    </p:extLst>
  </p:cSld>
  <p:clrMapOvr>
    <a:masterClrMapping/>
  </p:clrMapOvr>
  <p:transition>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1520" y="908720"/>
            <a:ext cx="8640960" cy="1098482"/>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251520" y="2276872"/>
            <a:ext cx="8640960" cy="3821939"/>
          </a:xfrm>
        </p:spPr>
        <p:txBody>
          <a:bodyPr/>
          <a:lstStyle>
            <a:lvl1pPr>
              <a:defRPr>
                <a:solidFill>
                  <a:srgbClr val="078AC5"/>
                </a:solidFill>
              </a:defRPr>
            </a:lvl1pPr>
            <a:lvl2pPr marL="514350" indent="-182880">
              <a:lnSpc>
                <a:spcPct val="100000"/>
              </a:lnSpc>
              <a:spcBef>
                <a:spcPts val="600"/>
              </a:spcBef>
              <a:buClr>
                <a:schemeClr val="accent1"/>
              </a:buClr>
              <a:buFont typeface="Arial" panose="020B0604020202020204" pitchFamily="34" charset="0"/>
              <a:buChar char="•"/>
              <a:defRPr/>
            </a:lvl2pPr>
            <a:lvl3pPr marL="857250" indent="-182880">
              <a:lnSpc>
                <a:spcPct val="100000"/>
              </a:lnSpc>
              <a:spcBef>
                <a:spcPts val="1200"/>
              </a:spcBef>
              <a:buClr>
                <a:schemeClr val="accent1"/>
              </a:buClr>
              <a:buFont typeface="Arial" panose="020B0604020202020204" pitchFamily="34" charset="0"/>
              <a:buChar char="•"/>
              <a:defRPr/>
            </a:lvl3pPr>
            <a:lvl4pPr marL="1200150" indent="-182880">
              <a:lnSpc>
                <a:spcPct val="100000"/>
              </a:lnSpc>
              <a:spcBef>
                <a:spcPts val="1200"/>
              </a:spcBef>
              <a:buClr>
                <a:schemeClr val="accent1"/>
              </a:buClr>
              <a:buFont typeface="Arial" panose="020B0604020202020204" pitchFamily="34" charset="0"/>
              <a:buChar char="•"/>
              <a:defRPr/>
            </a:lvl4pPr>
            <a:lvl5pPr marL="1543050" indent="-182880">
              <a:lnSpc>
                <a:spcPct val="100000"/>
              </a:lnSpc>
              <a:spcBef>
                <a:spcPts val="1200"/>
              </a:spcBef>
              <a:buClr>
                <a:schemeClr val="accent1"/>
              </a:buClr>
              <a:buFont typeface="Arial" panose="020B0604020202020204"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ounded Rectangle 9"/>
          <p:cNvSpPr/>
          <p:nvPr userDrawn="1"/>
        </p:nvSpPr>
        <p:spPr>
          <a:xfrm>
            <a:off x="8820472" y="6525344"/>
            <a:ext cx="216024" cy="21602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indent="0" algn="ctr" defTabSz="914400" rtl="0" eaLnBrk="1" fontAlgn="base" latinLnBrk="0" hangingPunct="1">
              <a:lnSpc>
                <a:spcPct val="100000"/>
              </a:lnSpc>
              <a:spcBef>
                <a:spcPct val="0"/>
              </a:spcBef>
              <a:spcAft>
                <a:spcPct val="0"/>
              </a:spcAft>
              <a:buClrTx/>
              <a:buSzTx/>
              <a:buFontTx/>
              <a:buNone/>
              <a:tabLst/>
              <a:defRPr/>
            </a:pPr>
            <a:fld id="{BD312A47-7E72-4E7E-93A5-46C5674DBF6C}" type="slidenum">
              <a:rPr lang="en-US" sz="1200" smtClean="0"/>
              <a:pPr marL="0" marR="0" indent="0" algn="ctr" defTabSz="914400" rtl="0" eaLnBrk="1" fontAlgn="base" latinLnBrk="0" hangingPunct="1">
                <a:lnSpc>
                  <a:spcPct val="100000"/>
                </a:lnSpc>
                <a:spcBef>
                  <a:spcPct val="0"/>
                </a:spcBef>
                <a:spcAft>
                  <a:spcPct val="0"/>
                </a:spcAft>
                <a:buClrTx/>
                <a:buSzTx/>
                <a:buFontTx/>
                <a:buNone/>
                <a:tabLst/>
                <a:defRPr/>
              </a:pPr>
              <a:t>‹#›</a:t>
            </a:fld>
            <a:endParaRPr lang="en-US" sz="1200" dirty="0" smtClean="0"/>
          </a:p>
        </p:txBody>
      </p:sp>
      <p:cxnSp>
        <p:nvCxnSpPr>
          <p:cNvPr id="5" name="Straight Connector 4"/>
          <p:cNvCxnSpPr/>
          <p:nvPr userDrawn="1"/>
        </p:nvCxnSpPr>
        <p:spPr>
          <a:xfrm flipH="1">
            <a:off x="251520" y="1772816"/>
            <a:ext cx="864096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8176813"/>
      </p:ext>
    </p:extLst>
  </p:cSld>
  <p:clrMapOvr>
    <a:masterClrMapping/>
  </p:clrMapOvr>
  <p:transition>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124744"/>
            <a:ext cx="7903790" cy="109848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2262831"/>
            <a:ext cx="7903790" cy="390247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0"/>
            <a:ext cx="9144000" cy="896112"/>
          </a:xfrm>
          <a:prstGeom prst="rect">
            <a:avLst/>
          </a:prstGeom>
        </p:spPr>
      </p:pic>
      <p:pic>
        <p:nvPicPr>
          <p:cNvPr id="5" name="Picture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6381328"/>
            <a:ext cx="9144000" cy="457200"/>
          </a:xfrm>
          <a:prstGeom prst="rect">
            <a:avLst/>
          </a:prstGeom>
        </p:spPr>
      </p:pic>
    </p:spTree>
    <p:extLst>
      <p:ext uri="{BB962C8B-B14F-4D97-AF65-F5344CB8AC3E}">
        <p14:creationId xmlns:p14="http://schemas.microsoft.com/office/powerpoint/2010/main" val="175442507"/>
      </p:ext>
    </p:extLst>
  </p:cSld>
  <p:clrMap bg1="lt1" tx1="dk1" bg2="lt2" tx2="dk2" accent1="accent1" accent2="accent2" accent3="accent3" accent4="accent4" accent5="accent5" accent6="accent6" hlink="hlink" folHlink="folHlink"/>
  <p:sldLayoutIdLst>
    <p:sldLayoutId id="2147483668" r:id="rId1"/>
    <p:sldLayoutId id="2147483669" r:id="rId2"/>
  </p:sldLayoutIdLst>
  <p:transition>
    <p:wipe dir="r"/>
  </p:transition>
  <p:hf hdr="0" ftr="0" dt="0"/>
  <p:txStyles>
    <p:titleStyle>
      <a:lvl1pPr algn="l" defTabSz="685800" rtl="0" eaLnBrk="1" latinLnBrk="0" hangingPunct="1">
        <a:lnSpc>
          <a:spcPct val="90000"/>
        </a:lnSpc>
        <a:spcBef>
          <a:spcPct val="0"/>
        </a:spcBef>
        <a:buNone/>
        <a:defRPr sz="3300" kern="1200">
          <a:solidFill>
            <a:srgbClr val="0091C4"/>
          </a:solidFill>
          <a:latin typeface="+mn-lt"/>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accent1">
              <a:lumMod val="75000"/>
            </a:schemeClr>
          </a:solidFill>
          <a:latin typeface="+mn-lt"/>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7.png"/><Relationship Id="rId5" Type="http://schemas.microsoft.com/office/2007/relationships/hdphoto" Target="../media/hdphoto2.wdp"/><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4.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 y="764704"/>
            <a:ext cx="9151196" cy="6093296"/>
            <a:chOff x="-2" y="764704"/>
            <a:chExt cx="9151196" cy="6093296"/>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1" y="764704"/>
              <a:ext cx="9139629" cy="14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4164" t="30217" r="-75" b="4706"/>
            <a:stretch/>
          </p:blipFill>
          <p:spPr bwMode="auto">
            <a:xfrm>
              <a:off x="4372" y="894606"/>
              <a:ext cx="9146822" cy="5963394"/>
            </a:xfrm>
            <a:prstGeom prst="rect">
              <a:avLst/>
            </a:prstGeom>
            <a:solidFill>
              <a:schemeClr val="bg1"/>
            </a:solidFill>
            <a:ln>
              <a:noFill/>
            </a:ln>
            <a:effectLst/>
          </p:spPr>
        </p:pic>
        <p:sp>
          <p:nvSpPr>
            <p:cNvPr id="8" name="Title 1"/>
            <p:cNvSpPr txBox="1">
              <a:spLocks/>
            </p:cNvSpPr>
            <p:nvPr/>
          </p:nvSpPr>
          <p:spPr>
            <a:xfrm>
              <a:off x="0" y="901663"/>
              <a:ext cx="9144000" cy="5949280"/>
            </a:xfrm>
            <a:prstGeom prst="rect">
              <a:avLst/>
            </a:prstGeom>
            <a:solidFill>
              <a:schemeClr val="bg1">
                <a:alpha val="60000"/>
              </a:schemeClr>
            </a:solidFill>
          </p:spPr>
          <p:txBody>
            <a:bodyPr vert="horz" lIns="457200" tIns="45720" rIns="274320" bIns="45720" rtlCol="0" anchor="ctr">
              <a:normAutofit/>
            </a:bodyPr>
            <a:lstStyle>
              <a:lvl1pPr algn="l" defTabSz="685800" rtl="0" eaLnBrk="1" latinLnBrk="0" hangingPunct="1">
                <a:lnSpc>
                  <a:spcPct val="90000"/>
                </a:lnSpc>
                <a:spcBef>
                  <a:spcPct val="0"/>
                </a:spcBef>
                <a:buNone/>
                <a:defRPr sz="3300" kern="1200">
                  <a:solidFill>
                    <a:srgbClr val="0091C4"/>
                  </a:solidFill>
                  <a:latin typeface="+mn-lt"/>
                  <a:ea typeface="+mj-ea"/>
                  <a:cs typeface="Arial" panose="020B0604020202020204" pitchFamily="34" charset="0"/>
                </a:defRPr>
              </a:lvl1pPr>
            </a:lstStyle>
            <a:p>
              <a:pPr fontAlgn="auto">
                <a:spcAft>
                  <a:spcPts val="0"/>
                </a:spcAft>
              </a:pPr>
              <a:endParaRPr lang="en-US" dirty="0" smtClean="0"/>
            </a:p>
            <a:p>
              <a:pPr fontAlgn="auto">
                <a:spcAft>
                  <a:spcPts val="0"/>
                </a:spcAft>
              </a:pPr>
              <a:endParaRPr lang="en-US" dirty="0"/>
            </a:p>
            <a:p>
              <a:pPr fontAlgn="auto">
                <a:spcAft>
                  <a:spcPts val="0"/>
                </a:spcAft>
              </a:pPr>
              <a:endParaRPr lang="en-US" dirty="0" smtClean="0"/>
            </a:p>
            <a:p>
              <a:pPr fontAlgn="auto">
                <a:spcAft>
                  <a:spcPts val="0"/>
                </a:spcAft>
              </a:pPr>
              <a:endParaRPr lang="en-US" dirty="0" smtClean="0"/>
            </a:p>
            <a:p>
              <a:pPr fontAlgn="auto">
                <a:spcAft>
                  <a:spcPts val="0"/>
                </a:spcAft>
              </a:pPr>
              <a:r>
                <a:rPr lang="en-US" sz="4800" dirty="0" smtClean="0"/>
                <a:t>TRADE</a:t>
              </a:r>
            </a:p>
            <a:p>
              <a:pPr fontAlgn="auto">
                <a:spcAft>
                  <a:spcPts val="0"/>
                </a:spcAft>
              </a:pPr>
              <a:r>
                <a:rPr lang="en-US" sz="4800" dirty="0" smtClean="0"/>
                <a:t>INVESTMENT</a:t>
              </a:r>
            </a:p>
            <a:p>
              <a:pPr fontAlgn="auto">
                <a:spcAft>
                  <a:spcPts val="0"/>
                </a:spcAft>
              </a:pPr>
              <a:r>
                <a:rPr lang="en-US" sz="4800" dirty="0" smtClean="0"/>
                <a:t>INNOVATION</a:t>
              </a:r>
            </a:p>
            <a:p>
              <a:pPr fontAlgn="auto">
                <a:spcAft>
                  <a:spcPts val="0"/>
                </a:spcAft>
              </a:pPr>
              <a:endParaRPr lang="en-US" sz="2800" dirty="0" smtClean="0"/>
            </a:p>
            <a:p>
              <a:pPr fontAlgn="auto">
                <a:spcAft>
                  <a:spcPts val="0"/>
                </a:spcAft>
              </a:pPr>
              <a:r>
                <a:rPr lang="en-US" sz="2800" dirty="0" smtClean="0"/>
                <a:t>			DRIVING ECONOMIC </a:t>
              </a:r>
            </a:p>
            <a:p>
              <a:pPr fontAlgn="auto">
                <a:spcAft>
                  <a:spcPts val="0"/>
                </a:spcAft>
              </a:pPr>
              <a:r>
                <a:rPr lang="en-US" sz="2800" dirty="0" smtClean="0"/>
                <a:t>			TRANSFORMATION</a:t>
              </a:r>
            </a:p>
            <a:p>
              <a:pPr fontAlgn="auto">
                <a:spcAft>
                  <a:spcPts val="0"/>
                </a:spcAft>
              </a:pPr>
              <a:endParaRPr lang="en-US" sz="2800" dirty="0" smtClean="0"/>
            </a:p>
            <a:p>
              <a:pPr algn="r" fontAlgn="auto">
                <a:spcAft>
                  <a:spcPts val="0"/>
                </a:spcAft>
              </a:pPr>
              <a:endParaRPr lang="en-US" sz="1100" dirty="0" smtClean="0"/>
            </a:p>
            <a:p>
              <a:pPr algn="r" fontAlgn="auto">
                <a:spcAft>
                  <a:spcPts val="0"/>
                </a:spcAft>
              </a:pPr>
              <a:r>
                <a:rPr lang="en-US" sz="1100" dirty="0" smtClean="0"/>
                <a:t>UNITED NATIONS INDUSTRIAL DEVELOPMENT ORGANIZATION</a:t>
              </a:r>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3004011"/>
              <a:ext cx="136995" cy="3853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4268726055"/>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TII</a:t>
            </a:r>
            <a:r>
              <a:rPr lang="en-US" dirty="0" smtClean="0"/>
              <a:t> Services</a:t>
            </a:r>
            <a:endParaRPr lang="en-US" dirty="0"/>
          </a:p>
        </p:txBody>
      </p:sp>
      <p:sp>
        <p:nvSpPr>
          <p:cNvPr id="13" name="Rectangle 12"/>
          <p:cNvSpPr/>
          <p:nvPr/>
        </p:nvSpPr>
        <p:spPr bwMode="auto">
          <a:xfrm>
            <a:off x="251520" y="1856065"/>
            <a:ext cx="2376264" cy="2802702"/>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l">
              <a:buClr>
                <a:schemeClr val="accent2"/>
              </a:buClr>
            </a:pPr>
            <a:r>
              <a:rPr lang="en-US" sz="2000" dirty="0" smtClean="0">
                <a:solidFill>
                  <a:schemeClr val="accent2"/>
                </a:solidFill>
                <a:latin typeface="+mn-lt"/>
                <a:cs typeface="Arial" panose="020B0604020202020204" pitchFamily="34" charset="0"/>
              </a:rPr>
              <a:t>DRIVING ECONOMIC TRANSFORMATION</a:t>
            </a:r>
            <a:endParaRPr lang="en-US" dirty="0" smtClean="0">
              <a:latin typeface="+mn-lt"/>
              <a:cs typeface="Arial" panose="020B0604020202020204" pitchFamily="34" charset="0"/>
            </a:endParaRPr>
          </a:p>
          <a:p>
            <a:pPr algn="l">
              <a:spcAft>
                <a:spcPts val="600"/>
              </a:spcAft>
              <a:buClr>
                <a:schemeClr val="accent2"/>
              </a:buClr>
            </a:pPr>
            <a:endParaRPr lang="en-US" sz="1600" dirty="0" smtClean="0">
              <a:latin typeface="+mn-lt"/>
              <a:cs typeface="Arial" panose="020B0604020202020204" pitchFamily="34" charset="0"/>
            </a:endParaRPr>
          </a:p>
          <a:p>
            <a:pPr algn="l">
              <a:spcAft>
                <a:spcPts val="600"/>
              </a:spcAft>
              <a:buClr>
                <a:schemeClr val="accent2"/>
              </a:buClr>
            </a:pPr>
            <a:r>
              <a:rPr lang="en-US" sz="1600" dirty="0" err="1" smtClean="0">
                <a:latin typeface="+mn-lt"/>
                <a:cs typeface="Arial" panose="020B0604020202020204" pitchFamily="34" charset="0"/>
              </a:rPr>
              <a:t>TII</a:t>
            </a:r>
            <a:r>
              <a:rPr lang="en-US" sz="1600" dirty="0" smtClean="0">
                <a:latin typeface="+mn-lt"/>
                <a:cs typeface="Arial" panose="020B0604020202020204" pitchFamily="34" charset="0"/>
              </a:rPr>
              <a:t> services to present solutions by </a:t>
            </a:r>
            <a:r>
              <a:rPr lang="en-US" dirty="0" smtClean="0">
                <a:solidFill>
                  <a:schemeClr val="accent2"/>
                </a:solidFill>
                <a:latin typeface="+mn-lt"/>
                <a:cs typeface="Arial" panose="020B0604020202020204" pitchFamily="34" charset="0"/>
              </a:rPr>
              <a:t>COMBINING SERVICES</a:t>
            </a:r>
            <a:endParaRPr lang="en-US" sz="1600" dirty="0">
              <a:latin typeface="+mn-lt"/>
              <a:cs typeface="Arial" panose="020B0604020202020204" pitchFamily="34" charset="0"/>
            </a:endParaRPr>
          </a:p>
          <a:p>
            <a:pPr algn="l">
              <a:buClr>
                <a:schemeClr val="accent2"/>
              </a:buClr>
            </a:pPr>
            <a:endParaRPr lang="en-US" sz="1600" dirty="0" smtClean="0">
              <a:solidFill>
                <a:schemeClr val="accent2"/>
              </a:solidFill>
              <a:latin typeface="+mn-lt"/>
              <a:cs typeface="Arial" panose="020B0604020202020204" pitchFamily="34" charset="0"/>
            </a:endParaRPr>
          </a:p>
        </p:txBody>
      </p:sp>
      <p:grpSp>
        <p:nvGrpSpPr>
          <p:cNvPr id="15" name="Group 14"/>
          <p:cNvGrpSpPr/>
          <p:nvPr/>
        </p:nvGrpSpPr>
        <p:grpSpPr>
          <a:xfrm>
            <a:off x="2741412" y="552773"/>
            <a:ext cx="6655124" cy="6476627"/>
            <a:chOff x="2843808" y="624781"/>
            <a:chExt cx="6655124" cy="6476627"/>
          </a:xfrm>
        </p:grpSpPr>
        <p:sp>
          <p:nvSpPr>
            <p:cNvPr id="42" name="Oval 41"/>
            <p:cNvSpPr/>
            <p:nvPr/>
          </p:nvSpPr>
          <p:spPr bwMode="auto">
            <a:xfrm flipH="1">
              <a:off x="7051981" y="1569324"/>
              <a:ext cx="1891328" cy="1891328"/>
            </a:xfrm>
            <a:prstGeom prst="ellipse">
              <a:avLst/>
            </a:prstGeom>
            <a:solidFill>
              <a:schemeClr val="bg1"/>
            </a:solidFill>
            <a:ln w="9525" cap="flat" cmpd="sng" algn="ctr">
              <a:solidFill>
                <a:schemeClr val="bg1"/>
              </a:solid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grpSp>
          <p:nvGrpSpPr>
            <p:cNvPr id="3" name="Group 2"/>
            <p:cNvGrpSpPr/>
            <p:nvPr/>
          </p:nvGrpSpPr>
          <p:grpSpPr>
            <a:xfrm>
              <a:off x="2843808" y="624781"/>
              <a:ext cx="6655124" cy="6476627"/>
              <a:chOff x="2843808" y="624781"/>
              <a:chExt cx="6655124" cy="6476627"/>
            </a:xfrm>
          </p:grpSpPr>
          <p:grpSp>
            <p:nvGrpSpPr>
              <p:cNvPr id="34" name="Group 33"/>
              <p:cNvGrpSpPr/>
              <p:nvPr/>
            </p:nvGrpSpPr>
            <p:grpSpPr>
              <a:xfrm>
                <a:off x="2843808" y="624781"/>
                <a:ext cx="6655124" cy="6476627"/>
                <a:chOff x="2710056" y="961095"/>
                <a:chExt cx="5791592" cy="5636256"/>
              </a:xfrm>
            </p:grpSpPr>
            <p:sp>
              <p:nvSpPr>
                <p:cNvPr id="35" name="Oval 34"/>
                <p:cNvSpPr/>
                <p:nvPr/>
              </p:nvSpPr>
              <p:spPr bwMode="auto">
                <a:xfrm>
                  <a:off x="2710056" y="3514886"/>
                  <a:ext cx="1645920" cy="1645920"/>
                </a:xfrm>
                <a:prstGeom prst="ellipse">
                  <a:avLst/>
                </a:prstGeom>
                <a:solidFill>
                  <a:schemeClr val="accent6">
                    <a:lumMod val="40000"/>
                    <a:lumOff val="6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6" name="Oval 35"/>
                <p:cNvSpPr/>
                <p:nvPr/>
              </p:nvSpPr>
              <p:spPr bwMode="auto">
                <a:xfrm flipH="1">
                  <a:off x="6855728" y="3514886"/>
                  <a:ext cx="1645920" cy="1645920"/>
                </a:xfrm>
                <a:prstGeom prst="ellipse">
                  <a:avLst/>
                </a:prstGeom>
                <a:solidFill>
                  <a:srgbClr val="880E1B">
                    <a:alpha val="40000"/>
                  </a:srgb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7" name="Oval 36"/>
                <p:cNvSpPr/>
                <p:nvPr/>
              </p:nvSpPr>
              <p:spPr bwMode="auto">
                <a:xfrm flipH="1">
                  <a:off x="6372200" y="1783079"/>
                  <a:ext cx="1645920" cy="1645920"/>
                </a:xfrm>
                <a:prstGeom prst="ellipse">
                  <a:avLst/>
                </a:prstGeom>
                <a:solidFill>
                  <a:schemeClr val="accent6">
                    <a:lumMod val="50000"/>
                    <a:alpha val="4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8" name="Oval 37"/>
                <p:cNvSpPr/>
                <p:nvPr/>
              </p:nvSpPr>
              <p:spPr bwMode="auto">
                <a:xfrm>
                  <a:off x="3131840" y="1783079"/>
                  <a:ext cx="1645920" cy="1645920"/>
                </a:xfrm>
                <a:prstGeom prst="ellipse">
                  <a:avLst/>
                </a:prstGeom>
                <a:solidFill>
                  <a:schemeClr val="tx2">
                    <a:lumMod val="40000"/>
                    <a:lumOff val="6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9" name="Oval 38"/>
                <p:cNvSpPr/>
                <p:nvPr/>
              </p:nvSpPr>
              <p:spPr bwMode="auto">
                <a:xfrm rot="10800000" flipH="1" flipV="1">
                  <a:off x="5652121" y="4911271"/>
                  <a:ext cx="1645920" cy="1645920"/>
                </a:xfrm>
                <a:prstGeom prst="ellipse">
                  <a:avLst/>
                </a:prstGeom>
                <a:solidFill>
                  <a:schemeClr val="accent2">
                    <a:lumMod val="40000"/>
                    <a:lumOff val="6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40" name="Oval 39"/>
                <p:cNvSpPr/>
                <p:nvPr/>
              </p:nvSpPr>
              <p:spPr bwMode="auto">
                <a:xfrm rot="10800000" flipV="1">
                  <a:off x="3862184" y="4951431"/>
                  <a:ext cx="1645920" cy="1645920"/>
                </a:xfrm>
                <a:prstGeom prst="ellipse">
                  <a:avLst/>
                </a:prstGeom>
                <a:solidFill>
                  <a:schemeClr val="accent4">
                    <a:lumMod val="40000"/>
                    <a:lumOff val="6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41" name="Oval 40"/>
                <p:cNvSpPr/>
                <p:nvPr/>
              </p:nvSpPr>
              <p:spPr bwMode="auto">
                <a:xfrm>
                  <a:off x="4757153" y="961095"/>
                  <a:ext cx="1645920" cy="1645920"/>
                </a:xfrm>
                <a:prstGeom prst="ellipse">
                  <a:avLst/>
                </a:prstGeom>
                <a:solidFill>
                  <a:schemeClr val="accent1">
                    <a:lumMod val="40000"/>
                    <a:lumOff val="6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grpSp>
          <p:grpSp>
            <p:nvGrpSpPr>
              <p:cNvPr id="21" name="Group 20"/>
              <p:cNvGrpSpPr/>
              <p:nvPr/>
            </p:nvGrpSpPr>
            <p:grpSpPr>
              <a:xfrm>
                <a:off x="3038630" y="814377"/>
                <a:ext cx="6265480" cy="6097434"/>
                <a:chOff x="2710056" y="961095"/>
                <a:chExt cx="5791592" cy="5636256"/>
              </a:xfrm>
            </p:grpSpPr>
            <p:sp>
              <p:nvSpPr>
                <p:cNvPr id="27" name="Oval 26"/>
                <p:cNvSpPr/>
                <p:nvPr/>
              </p:nvSpPr>
              <p:spPr bwMode="auto">
                <a:xfrm>
                  <a:off x="2710056" y="3514886"/>
                  <a:ext cx="1645920" cy="1645920"/>
                </a:xfrm>
                <a:prstGeom prst="ellipse">
                  <a:avLst/>
                </a:prstGeom>
                <a:solidFill>
                  <a:schemeClr val="accent6">
                    <a:lumMod val="60000"/>
                    <a:lumOff val="4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28" name="Oval 27"/>
                <p:cNvSpPr/>
                <p:nvPr/>
              </p:nvSpPr>
              <p:spPr bwMode="auto">
                <a:xfrm flipH="1">
                  <a:off x="6855728" y="3514886"/>
                  <a:ext cx="1645920" cy="1645920"/>
                </a:xfrm>
                <a:prstGeom prst="ellipse">
                  <a:avLst/>
                </a:prstGeom>
                <a:solidFill>
                  <a:srgbClr val="880E1B">
                    <a:alpha val="60000"/>
                  </a:srgb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29" name="Oval 28"/>
                <p:cNvSpPr/>
                <p:nvPr/>
              </p:nvSpPr>
              <p:spPr bwMode="auto">
                <a:xfrm flipH="1">
                  <a:off x="6372200" y="1783079"/>
                  <a:ext cx="1645920" cy="1645920"/>
                </a:xfrm>
                <a:prstGeom prst="ellipse">
                  <a:avLst/>
                </a:prstGeom>
                <a:solidFill>
                  <a:schemeClr val="accent6">
                    <a:lumMod val="50000"/>
                    <a:alpha val="6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0" name="Oval 29"/>
                <p:cNvSpPr/>
                <p:nvPr/>
              </p:nvSpPr>
              <p:spPr bwMode="auto">
                <a:xfrm>
                  <a:off x="3131840" y="1783079"/>
                  <a:ext cx="1645920" cy="1645920"/>
                </a:xfrm>
                <a:prstGeom prst="ellipse">
                  <a:avLst/>
                </a:prstGeom>
                <a:solidFill>
                  <a:schemeClr val="tx2">
                    <a:lumMod val="60000"/>
                    <a:lumOff val="4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1" name="Oval 30"/>
                <p:cNvSpPr/>
                <p:nvPr/>
              </p:nvSpPr>
              <p:spPr bwMode="auto">
                <a:xfrm rot="10800000" flipH="1" flipV="1">
                  <a:off x="5652121" y="4911271"/>
                  <a:ext cx="1645920" cy="1645920"/>
                </a:xfrm>
                <a:prstGeom prst="ellipse">
                  <a:avLst/>
                </a:prstGeom>
                <a:solidFill>
                  <a:schemeClr val="accent2">
                    <a:lumMod val="60000"/>
                    <a:lumOff val="4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2" name="Oval 31"/>
                <p:cNvSpPr/>
                <p:nvPr/>
              </p:nvSpPr>
              <p:spPr bwMode="auto">
                <a:xfrm rot="10800000" flipV="1">
                  <a:off x="3862184" y="4951431"/>
                  <a:ext cx="1645920" cy="1645920"/>
                </a:xfrm>
                <a:prstGeom prst="ellipse">
                  <a:avLst/>
                </a:prstGeom>
                <a:solidFill>
                  <a:schemeClr val="accent4">
                    <a:lumMod val="60000"/>
                    <a:lumOff val="4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sp>
              <p:nvSpPr>
                <p:cNvPr id="33" name="Oval 32"/>
                <p:cNvSpPr/>
                <p:nvPr/>
              </p:nvSpPr>
              <p:spPr bwMode="auto">
                <a:xfrm>
                  <a:off x="4757153" y="961095"/>
                  <a:ext cx="1645920" cy="1645920"/>
                </a:xfrm>
                <a:prstGeom prst="ellipse">
                  <a:avLst/>
                </a:prstGeom>
                <a:solidFill>
                  <a:schemeClr val="accent1">
                    <a:lumMod val="60000"/>
                    <a:lumOff val="40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endParaRPr lang="en-US" sz="1600" b="1" dirty="0">
                    <a:solidFill>
                      <a:schemeClr val="bg1"/>
                    </a:solidFill>
                    <a:latin typeface="+mn-lt"/>
                  </a:endParaRPr>
                </a:p>
              </p:txBody>
            </p:sp>
          </p:grpSp>
          <p:grpSp>
            <p:nvGrpSpPr>
              <p:cNvPr id="12" name="Group 11"/>
              <p:cNvGrpSpPr/>
              <p:nvPr/>
            </p:nvGrpSpPr>
            <p:grpSpPr>
              <a:xfrm>
                <a:off x="3275574" y="1044966"/>
                <a:ext cx="5791592" cy="5636256"/>
                <a:chOff x="3172896" y="1033104"/>
                <a:chExt cx="5791592" cy="5636256"/>
              </a:xfrm>
            </p:grpSpPr>
            <p:grpSp>
              <p:nvGrpSpPr>
                <p:cNvPr id="4" name="Group 3"/>
                <p:cNvGrpSpPr/>
                <p:nvPr/>
              </p:nvGrpSpPr>
              <p:grpSpPr>
                <a:xfrm>
                  <a:off x="3172896" y="1033104"/>
                  <a:ext cx="5791592" cy="5636256"/>
                  <a:chOff x="2710056" y="961095"/>
                  <a:chExt cx="5791592" cy="5636256"/>
                </a:xfrm>
              </p:grpSpPr>
              <p:sp>
                <p:nvSpPr>
                  <p:cNvPr id="5" name="Oval 4"/>
                  <p:cNvSpPr/>
                  <p:nvPr/>
                </p:nvSpPr>
                <p:spPr bwMode="auto">
                  <a:xfrm>
                    <a:off x="2710056" y="3514886"/>
                    <a:ext cx="1645920" cy="1645920"/>
                  </a:xfrm>
                  <a:prstGeom prst="ellipse">
                    <a:avLst/>
                  </a:prstGeom>
                  <a:solidFill>
                    <a:schemeClr val="accent6"/>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r>
                      <a:rPr lang="en-US" sz="1600" b="1" smtClean="0">
                        <a:solidFill>
                          <a:schemeClr val="bg1"/>
                        </a:solidFill>
                        <a:latin typeface="+mn-lt"/>
                      </a:rPr>
                      <a:t>Enhancing</a:t>
                    </a:r>
                  </a:p>
                  <a:p>
                    <a:pPr algn="ctr"/>
                    <a:r>
                      <a:rPr lang="en-US" sz="1600" b="1" smtClean="0">
                        <a:solidFill>
                          <a:schemeClr val="bg1"/>
                        </a:solidFill>
                        <a:latin typeface="+mn-lt"/>
                      </a:rPr>
                      <a:t>Competitiveness</a:t>
                    </a:r>
                  </a:p>
                  <a:p>
                    <a:pPr algn="ctr"/>
                    <a:r>
                      <a:rPr lang="en-US" sz="1600" b="1">
                        <a:solidFill>
                          <a:schemeClr val="bg1"/>
                        </a:solidFill>
                        <a:latin typeface="+mn-lt"/>
                      </a:rPr>
                      <a:t>o</a:t>
                    </a:r>
                    <a:r>
                      <a:rPr lang="en-US" sz="1600" b="1" smtClean="0">
                        <a:solidFill>
                          <a:schemeClr val="bg1"/>
                        </a:solidFill>
                        <a:latin typeface="+mn-lt"/>
                      </a:rPr>
                      <a:t>f SMEs</a:t>
                    </a:r>
                    <a:endParaRPr lang="en-US" sz="1600" b="1">
                      <a:solidFill>
                        <a:schemeClr val="bg1"/>
                      </a:solidFill>
                      <a:latin typeface="+mn-lt"/>
                    </a:endParaRPr>
                  </a:p>
                </p:txBody>
              </p:sp>
              <p:sp>
                <p:nvSpPr>
                  <p:cNvPr id="6" name="Oval 5"/>
                  <p:cNvSpPr/>
                  <p:nvPr/>
                </p:nvSpPr>
                <p:spPr bwMode="auto">
                  <a:xfrm flipH="1">
                    <a:off x="6855728" y="3514886"/>
                    <a:ext cx="1645920" cy="1645920"/>
                  </a:xfrm>
                  <a:prstGeom prst="ellipse">
                    <a:avLst/>
                  </a:prstGeom>
                  <a:solidFill>
                    <a:srgbClr val="880E1B"/>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b="1" dirty="0" smtClean="0">
                        <a:solidFill>
                          <a:schemeClr val="bg1"/>
                        </a:solidFill>
                        <a:latin typeface="+mn-lt"/>
                      </a:rPr>
                      <a:t>Facilitating Trade</a:t>
                    </a:r>
                    <a:endParaRPr lang="en-US" sz="1600" b="1" dirty="0">
                      <a:solidFill>
                        <a:schemeClr val="bg1"/>
                      </a:solidFill>
                      <a:latin typeface="+mn-lt"/>
                    </a:endParaRPr>
                  </a:p>
                </p:txBody>
              </p:sp>
              <p:sp>
                <p:nvSpPr>
                  <p:cNvPr id="7" name="Oval 6"/>
                  <p:cNvSpPr/>
                  <p:nvPr/>
                </p:nvSpPr>
                <p:spPr bwMode="auto">
                  <a:xfrm flipH="1">
                    <a:off x="6372200" y="1783079"/>
                    <a:ext cx="1645920" cy="1645920"/>
                  </a:xfrm>
                  <a:prstGeom prst="ellipse">
                    <a:avLst/>
                  </a:prstGeom>
                  <a:solidFill>
                    <a:schemeClr val="accent6">
                      <a:lumMod val="5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r>
                      <a:rPr lang="en-US" sz="1600" b="1" dirty="0" smtClean="0">
                        <a:solidFill>
                          <a:schemeClr val="bg1"/>
                        </a:solidFill>
                        <a:latin typeface="+mn-lt"/>
                      </a:rPr>
                      <a:t>Promoting</a:t>
                    </a:r>
                  </a:p>
                  <a:p>
                    <a:pPr algn="ctr"/>
                    <a:r>
                      <a:rPr lang="en-US" sz="1600" b="1" dirty="0" smtClean="0">
                        <a:solidFill>
                          <a:schemeClr val="bg1"/>
                        </a:solidFill>
                        <a:latin typeface="+mn-lt"/>
                      </a:rPr>
                      <a:t>standards </a:t>
                    </a:r>
                  </a:p>
                  <a:p>
                    <a:pPr algn="ctr"/>
                    <a:r>
                      <a:rPr lang="en-US" sz="1600" b="1" dirty="0" smtClean="0">
                        <a:solidFill>
                          <a:schemeClr val="bg1"/>
                        </a:solidFill>
                        <a:latin typeface="+mn-lt"/>
                      </a:rPr>
                      <a:t>and quality</a:t>
                    </a:r>
                    <a:endParaRPr lang="en-US" sz="1600" b="1" dirty="0">
                      <a:solidFill>
                        <a:schemeClr val="bg1"/>
                      </a:solidFill>
                      <a:latin typeface="+mn-lt"/>
                    </a:endParaRPr>
                  </a:p>
                </p:txBody>
              </p:sp>
              <p:sp>
                <p:nvSpPr>
                  <p:cNvPr id="8" name="Oval 7"/>
                  <p:cNvSpPr/>
                  <p:nvPr/>
                </p:nvSpPr>
                <p:spPr bwMode="auto">
                  <a:xfrm>
                    <a:off x="3131840" y="1783079"/>
                    <a:ext cx="1645920" cy="1645920"/>
                  </a:xfrm>
                  <a:prstGeom prst="ellipse">
                    <a:avLst/>
                  </a:prstGeom>
                  <a:solidFill>
                    <a:schemeClr val="tx2"/>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r>
                      <a:rPr lang="en-US" sz="1600" b="1" smtClean="0">
                        <a:solidFill>
                          <a:schemeClr val="bg1"/>
                        </a:solidFill>
                        <a:latin typeface="+mn-lt"/>
                      </a:rPr>
                      <a:t>Strengthening </a:t>
                    </a:r>
                  </a:p>
                  <a:p>
                    <a:pPr algn="ctr"/>
                    <a:r>
                      <a:rPr lang="en-US" sz="1600" b="1" smtClean="0">
                        <a:solidFill>
                          <a:schemeClr val="bg1"/>
                        </a:solidFill>
                        <a:latin typeface="+mn-lt"/>
                      </a:rPr>
                      <a:t>innovation</a:t>
                    </a:r>
                  </a:p>
                  <a:p>
                    <a:pPr algn="ctr"/>
                    <a:r>
                      <a:rPr lang="en-US" sz="1600" b="1" smtClean="0">
                        <a:solidFill>
                          <a:schemeClr val="bg1"/>
                        </a:solidFill>
                        <a:latin typeface="+mn-lt"/>
                      </a:rPr>
                      <a:t>capacities &amp;</a:t>
                    </a:r>
                  </a:p>
                  <a:p>
                    <a:pPr algn="ctr"/>
                    <a:r>
                      <a:rPr lang="en-US" sz="1600" b="1" smtClean="0">
                        <a:solidFill>
                          <a:schemeClr val="bg1"/>
                        </a:solidFill>
                        <a:latin typeface="+mn-lt"/>
                      </a:rPr>
                      <a:t>capabilities</a:t>
                    </a:r>
                    <a:endParaRPr lang="en-US" sz="1600" b="1">
                      <a:solidFill>
                        <a:schemeClr val="bg1"/>
                      </a:solidFill>
                      <a:latin typeface="+mn-lt"/>
                    </a:endParaRPr>
                  </a:p>
                </p:txBody>
              </p:sp>
              <p:sp>
                <p:nvSpPr>
                  <p:cNvPr id="9" name="Oval 8"/>
                  <p:cNvSpPr/>
                  <p:nvPr/>
                </p:nvSpPr>
                <p:spPr bwMode="auto">
                  <a:xfrm rot="10800000" flipH="1" flipV="1">
                    <a:off x="5652121" y="4911271"/>
                    <a:ext cx="1645920" cy="1645920"/>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b="1" dirty="0" smtClean="0">
                        <a:solidFill>
                          <a:schemeClr val="bg1"/>
                        </a:solidFill>
                        <a:latin typeface="+mn-lt"/>
                      </a:rPr>
                      <a:t>Supporting PCPs</a:t>
                    </a:r>
                    <a:endParaRPr lang="en-US" sz="1600" b="1" dirty="0">
                      <a:solidFill>
                        <a:schemeClr val="bg1"/>
                      </a:solidFill>
                      <a:latin typeface="+mn-lt"/>
                    </a:endParaRPr>
                  </a:p>
                </p:txBody>
              </p:sp>
              <p:sp>
                <p:nvSpPr>
                  <p:cNvPr id="10" name="Oval 9"/>
                  <p:cNvSpPr/>
                  <p:nvPr/>
                </p:nvSpPr>
                <p:spPr bwMode="auto">
                  <a:xfrm rot="10800000" flipV="1">
                    <a:off x="3862184" y="4951431"/>
                    <a:ext cx="1645920" cy="1645920"/>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b="1" dirty="0" smtClean="0">
                        <a:solidFill>
                          <a:schemeClr val="bg1"/>
                        </a:solidFill>
                        <a:latin typeface="+mn-lt"/>
                      </a:rPr>
                      <a:t>Building business partnerships &amp; mobilizing investment</a:t>
                    </a:r>
                    <a:endParaRPr lang="en-US" sz="1600" b="1" dirty="0">
                      <a:solidFill>
                        <a:schemeClr val="bg1"/>
                      </a:solidFill>
                      <a:latin typeface="+mn-lt"/>
                    </a:endParaRPr>
                  </a:p>
                </p:txBody>
              </p:sp>
              <p:sp>
                <p:nvSpPr>
                  <p:cNvPr id="11" name="Oval 10"/>
                  <p:cNvSpPr/>
                  <p:nvPr/>
                </p:nvSpPr>
                <p:spPr bwMode="auto">
                  <a:xfrm>
                    <a:off x="4757153" y="961095"/>
                    <a:ext cx="1645920" cy="1645920"/>
                  </a:xfrm>
                  <a:prstGeom prst="ellipse">
                    <a:avLst/>
                  </a:prstGeom>
                  <a:solidFill>
                    <a:schemeClr val="accent5"/>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b="1" dirty="0" smtClean="0">
                        <a:solidFill>
                          <a:schemeClr val="bg1"/>
                        </a:solidFill>
                        <a:latin typeface="+mn-lt"/>
                      </a:rPr>
                      <a:t>Improving </a:t>
                    </a:r>
                    <a:r>
                      <a:rPr lang="en-US" sz="1600" b="1" dirty="0">
                        <a:solidFill>
                          <a:schemeClr val="bg1"/>
                        </a:solidFill>
                        <a:latin typeface="+mn-lt"/>
                      </a:rPr>
                      <a:t>business </a:t>
                    </a:r>
                    <a:r>
                      <a:rPr lang="en-US" sz="1600" b="1" dirty="0" smtClean="0">
                        <a:solidFill>
                          <a:schemeClr val="bg1"/>
                        </a:solidFill>
                        <a:latin typeface="+mn-lt"/>
                      </a:rPr>
                      <a:t>environment</a:t>
                    </a:r>
                    <a:endParaRPr lang="en-US" sz="1600" b="1" dirty="0">
                      <a:solidFill>
                        <a:schemeClr val="bg1"/>
                      </a:solidFill>
                      <a:latin typeface="+mn-lt"/>
                    </a:endParaRPr>
                  </a:p>
                </p:txBody>
              </p:sp>
            </p:grpSp>
            <p:pic>
              <p:nvPicPr>
                <p:cNvPr id="14" name="Picture 2" descr="http://cliparts.co/cliparts/6Ty/5eA/6Ty5eAkGc.png"/>
                <p:cNvPicPr>
                  <a:picLocks noChangeAspect="1" noChangeArrowheads="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6131686" flipV="1">
                  <a:off x="4588576" y="3534956"/>
                  <a:ext cx="1934308" cy="113292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cliparts.co/cliparts/6Ty/5eA/6Ty5eAkGc.png"/>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1822749" flipV="1">
                  <a:off x="5012106" y="3102807"/>
                  <a:ext cx="2158120" cy="16403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http://cliparts.co/cliparts/6Ty/5eA/6Ty5eAkGc.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73469" flipH="1" flipV="1">
                  <a:off x="5001853" y="3902329"/>
                  <a:ext cx="1567211" cy="115126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cliparts.co/cliparts/6Ty/5eA/6Ty5eAkGc.png"/>
                <p:cNvPicPr>
                  <a:picLocks noChangeAspect="1" noChangeArrowheads="1"/>
                </p:cNvPicPr>
                <p:nvPr/>
              </p:nvPicPr>
              <p:blipFill>
                <a:blip r:embed="rId5"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2820122" flipH="1" flipV="1">
                  <a:off x="6443643" y="3347350"/>
                  <a:ext cx="1143083" cy="115126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cliparts.co/cliparts/6Ty/5eA/6Ty5eAkGc.png"/>
                <p:cNvPicPr>
                  <a:picLocks noChangeAspect="1" noChangeArrowheads="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1359706" flipV="1">
                  <a:off x="4866408" y="2709118"/>
                  <a:ext cx="1425429" cy="1083444"/>
                </a:xfrm>
                <a:prstGeom prst="rect">
                  <a:avLst/>
                </a:prstGeom>
                <a:noFill/>
                <a:extLst>
                  <a:ext uri="{909E8E84-426E-40DD-AFC4-6F175D3DCCD1}">
                    <a14:hiddenFill xmlns:a14="http://schemas.microsoft.com/office/drawing/2010/main">
                      <a:solidFill>
                        <a:srgbClr val="FFFFFF"/>
                      </a:solidFill>
                    </a14:hiddenFill>
                  </a:ext>
                </a:extLst>
              </p:spPr>
            </p:pic>
          </p:grpSp>
        </p:grpSp>
      </p:grpSp>
    </p:spTree>
    <p:extLst>
      <p:ext uri="{BB962C8B-B14F-4D97-AF65-F5344CB8AC3E}">
        <p14:creationId xmlns:p14="http://schemas.microsoft.com/office/powerpoint/2010/main" val="1874926583"/>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holidaysandobservances.net/wp-content/uploads/2015/05/World-Environment-Day-2014.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8248"/>
          <a:stretch/>
        </p:blipFill>
        <p:spPr bwMode="auto">
          <a:xfrm>
            <a:off x="4283968" y="3212976"/>
            <a:ext cx="4860031" cy="294388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Improving Business Environment</a:t>
            </a:r>
            <a:endParaRPr lang="en-US" dirty="0"/>
          </a:p>
        </p:txBody>
      </p:sp>
      <p:sp>
        <p:nvSpPr>
          <p:cNvPr id="5" name="TextBox 4"/>
          <p:cNvSpPr txBox="1"/>
          <p:nvPr/>
        </p:nvSpPr>
        <p:spPr>
          <a:xfrm>
            <a:off x="251520" y="2996952"/>
            <a:ext cx="4356484" cy="3240360"/>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en-GB"/>
            </a:defPPr>
            <a:lvl1pPr marL="0" indent="0" algn="l" eaLnBrk="0" hangingPunct="0">
              <a:spcBef>
                <a:spcPct val="20000"/>
              </a:spcBef>
              <a:buClr>
                <a:schemeClr val="accent1"/>
              </a:buClr>
              <a:buFont typeface="Wingdings" pitchFamily="2" charset="2"/>
              <a:buNone/>
              <a:defRPr sz="1600">
                <a:latin typeface="+mn-lt"/>
                <a:cs typeface="+mn-cs"/>
              </a:defRPr>
            </a:lvl1pPr>
            <a:lvl2pPr marL="742950" indent="-285750" algn="l" eaLnBrk="0" hangingPunct="0">
              <a:spcBef>
                <a:spcPct val="20000"/>
              </a:spcBef>
              <a:buClr>
                <a:schemeClr val="accent1"/>
              </a:buClr>
              <a:buFont typeface="Courier New" pitchFamily="49" charset="0"/>
              <a:buChar char="o"/>
              <a:defRPr sz="1800">
                <a:latin typeface="+mn-lt"/>
                <a:cs typeface="+mn-cs"/>
              </a:defRPr>
            </a:lvl2pPr>
            <a:lvl3pPr marL="1143000" indent="-228600" algn="l" eaLnBrk="0" hangingPunct="0">
              <a:spcBef>
                <a:spcPct val="20000"/>
              </a:spcBef>
              <a:buClr>
                <a:schemeClr val="accent1"/>
              </a:buClr>
              <a:buChar char="•"/>
              <a:defRPr sz="1600">
                <a:latin typeface="+mn-lt"/>
                <a:cs typeface="+mn-cs"/>
              </a:defRPr>
            </a:lvl3pPr>
            <a:lvl4pPr marL="1600200" indent="-228600" algn="l" eaLnBrk="0" hangingPunct="0">
              <a:spcBef>
                <a:spcPct val="20000"/>
              </a:spcBef>
              <a:buChar char="–"/>
              <a:defRPr sz="1400">
                <a:latin typeface="+mn-lt"/>
                <a:cs typeface="+mn-cs"/>
              </a:defRPr>
            </a:lvl4pPr>
            <a:lvl5pPr marL="2057400" indent="-228600" algn="l" eaLnBrk="0" hangingPunct="0">
              <a:spcBef>
                <a:spcPct val="20000"/>
              </a:spcBef>
              <a:buChar char="»"/>
              <a:defRPr sz="1400">
                <a:latin typeface="+mn-lt"/>
                <a:cs typeface="+mn-cs"/>
              </a:defRPr>
            </a:lvl5pPr>
            <a:lvl6pPr marL="2514600" indent="-228600" fontAlgn="base">
              <a:spcBef>
                <a:spcPct val="20000"/>
              </a:spcBef>
              <a:spcAft>
                <a:spcPct val="0"/>
              </a:spcAft>
              <a:buChar char="»"/>
              <a:defRPr sz="2000">
                <a:latin typeface="+mn-lt"/>
                <a:cs typeface="+mn-cs"/>
              </a:defRPr>
            </a:lvl6pPr>
            <a:lvl7pPr marL="2971800" indent="-228600" fontAlgn="base">
              <a:spcBef>
                <a:spcPct val="20000"/>
              </a:spcBef>
              <a:spcAft>
                <a:spcPct val="0"/>
              </a:spcAft>
              <a:buChar char="»"/>
              <a:defRPr sz="2000">
                <a:latin typeface="+mn-lt"/>
                <a:cs typeface="+mn-cs"/>
              </a:defRPr>
            </a:lvl7pPr>
            <a:lvl8pPr marL="3429000" indent="-228600" fontAlgn="base">
              <a:spcBef>
                <a:spcPct val="20000"/>
              </a:spcBef>
              <a:spcAft>
                <a:spcPct val="0"/>
              </a:spcAft>
              <a:buChar char="»"/>
              <a:defRPr sz="2000">
                <a:latin typeface="+mn-lt"/>
                <a:cs typeface="+mn-cs"/>
              </a:defRPr>
            </a:lvl8pPr>
            <a:lvl9pPr marL="3886200" indent="-228600" fontAlgn="base">
              <a:spcBef>
                <a:spcPct val="20000"/>
              </a:spcBef>
              <a:spcAft>
                <a:spcPct val="0"/>
              </a:spcAft>
              <a:buChar char="»"/>
              <a:defRPr sz="2000">
                <a:latin typeface="+mn-lt"/>
                <a:cs typeface="+mn-cs"/>
              </a:defRPr>
            </a:lvl9pPr>
          </a:lstStyle>
          <a:p>
            <a:pPr marL="285750" indent="-285750">
              <a:buClr>
                <a:schemeClr val="accent2"/>
              </a:buClr>
              <a:buFont typeface="Courier New" panose="02070309020205020404" pitchFamily="49" charset="0"/>
              <a:buChar char="o"/>
            </a:pPr>
            <a:r>
              <a:rPr lang="en-US" dirty="0"/>
              <a:t>Policy support and regulatory and institutional </a:t>
            </a:r>
            <a:r>
              <a:rPr lang="en-US" dirty="0" smtClean="0"/>
              <a:t>framework: policy</a:t>
            </a:r>
            <a:r>
              <a:rPr lang="en-US" dirty="0"/>
              <a:t>, legal, institutional, and regulatory conditions that govern business </a:t>
            </a:r>
            <a:r>
              <a:rPr lang="en-US" dirty="0" smtClean="0"/>
              <a:t>activities</a:t>
            </a:r>
          </a:p>
          <a:p>
            <a:pPr marL="285750" indent="-285750">
              <a:buClr>
                <a:schemeClr val="accent2"/>
              </a:buClr>
              <a:buFont typeface="Courier New" panose="02070309020205020404" pitchFamily="49" charset="0"/>
              <a:buChar char="o"/>
            </a:pPr>
            <a:r>
              <a:rPr lang="en-US" dirty="0" smtClean="0"/>
              <a:t>Competitiveness </a:t>
            </a:r>
            <a:r>
              <a:rPr lang="en-US" dirty="0"/>
              <a:t>analysis and positioning studies</a:t>
            </a:r>
          </a:p>
          <a:p>
            <a:pPr marL="285750" indent="-285750">
              <a:buClr>
                <a:schemeClr val="accent2"/>
              </a:buClr>
              <a:buFont typeface="Courier New" panose="02070309020205020404" pitchFamily="49" charset="0"/>
              <a:buChar char="o"/>
            </a:pPr>
            <a:r>
              <a:rPr lang="en-US" dirty="0"/>
              <a:t>Financial and non-financial </a:t>
            </a:r>
            <a:r>
              <a:rPr lang="en-US" dirty="0" smtClean="0"/>
              <a:t>incentives</a:t>
            </a:r>
          </a:p>
          <a:p>
            <a:pPr marL="285750" indent="-285750">
              <a:buClr>
                <a:schemeClr val="accent2"/>
              </a:buClr>
              <a:buFont typeface="Courier New" panose="02070309020205020404" pitchFamily="49" charset="0"/>
              <a:buChar char="o"/>
            </a:pPr>
            <a:r>
              <a:rPr lang="en-US" dirty="0" smtClean="0"/>
              <a:t>Improvements </a:t>
            </a:r>
            <a:r>
              <a:rPr lang="en-US" dirty="0"/>
              <a:t>at national, sub-national and regional levels – as standalone interventions </a:t>
            </a:r>
            <a:r>
              <a:rPr lang="en-US" dirty="0" smtClean="0"/>
              <a:t>and as </a:t>
            </a:r>
            <a:r>
              <a:rPr lang="en-US" dirty="0"/>
              <a:t>a cross-cutting theme accounted for in an array of other </a:t>
            </a:r>
            <a:r>
              <a:rPr lang="en-US" dirty="0" err="1"/>
              <a:t>TII</a:t>
            </a:r>
            <a:r>
              <a:rPr lang="en-US" dirty="0"/>
              <a:t> </a:t>
            </a:r>
            <a:r>
              <a:rPr lang="en-US" dirty="0" smtClean="0"/>
              <a:t>interventions</a:t>
            </a:r>
          </a:p>
        </p:txBody>
      </p:sp>
      <p:sp>
        <p:nvSpPr>
          <p:cNvPr id="10" name="Rectangle 9"/>
          <p:cNvSpPr/>
          <p:nvPr/>
        </p:nvSpPr>
        <p:spPr bwMode="auto">
          <a:xfrm>
            <a:off x="251520" y="1865849"/>
            <a:ext cx="8352928" cy="105909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l">
              <a:buClr>
                <a:schemeClr val="accent2"/>
              </a:buClr>
            </a:pPr>
            <a:r>
              <a:rPr lang="en-US" dirty="0">
                <a:solidFill>
                  <a:schemeClr val="accent2"/>
                </a:solidFill>
                <a:cs typeface="Arial" panose="020B0604020202020204" pitchFamily="34" charset="0"/>
              </a:rPr>
              <a:t>A </a:t>
            </a:r>
            <a:r>
              <a:rPr lang="en-US" b="1" dirty="0">
                <a:solidFill>
                  <a:schemeClr val="accent2"/>
                </a:solidFill>
                <a:cs typeface="Arial" panose="020B0604020202020204" pitchFamily="34" charset="0"/>
              </a:rPr>
              <a:t>conducive Business Environment </a:t>
            </a:r>
            <a:r>
              <a:rPr lang="en-US" dirty="0">
                <a:solidFill>
                  <a:schemeClr val="accent2"/>
                </a:solidFill>
                <a:cs typeface="Arial" panose="020B0604020202020204" pitchFamily="34" charset="0"/>
              </a:rPr>
              <a:t>is among the key prerequisites for economic growth and poverty </a:t>
            </a:r>
            <a:r>
              <a:rPr lang="en-US" dirty="0" smtClean="0">
                <a:solidFill>
                  <a:schemeClr val="accent2"/>
                </a:solidFill>
                <a:cs typeface="Arial" panose="020B0604020202020204" pitchFamily="34" charset="0"/>
              </a:rPr>
              <a:t>reduction; it </a:t>
            </a:r>
            <a:r>
              <a:rPr lang="en-US" dirty="0">
                <a:solidFill>
                  <a:schemeClr val="accent2"/>
                </a:solidFill>
                <a:cs typeface="Arial" panose="020B0604020202020204" pitchFamily="34" charset="0"/>
              </a:rPr>
              <a:t>encourages competition and enhances the effectiveness and sustainability of other development interventions</a:t>
            </a:r>
          </a:p>
        </p:txBody>
      </p:sp>
      <p:cxnSp>
        <p:nvCxnSpPr>
          <p:cNvPr id="6" name="Straight Connector 5"/>
          <p:cNvCxnSpPr/>
          <p:nvPr/>
        </p:nvCxnSpPr>
        <p:spPr>
          <a:xfrm>
            <a:off x="251520" y="2996952"/>
            <a:ext cx="8640960" cy="0"/>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470254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908720"/>
            <a:ext cx="8856984" cy="1098482"/>
          </a:xfrm>
        </p:spPr>
        <p:txBody>
          <a:bodyPr/>
          <a:lstStyle/>
          <a:p>
            <a:r>
              <a:rPr lang="en-US" dirty="0" smtClean="0"/>
              <a:t>Strengthening Innovation Capacities &amp; Capabilities</a:t>
            </a:r>
            <a:endParaRPr lang="en-US" dirty="0"/>
          </a:p>
        </p:txBody>
      </p:sp>
      <p:sp>
        <p:nvSpPr>
          <p:cNvPr id="3" name="Content Placeholder 2"/>
          <p:cNvSpPr>
            <a:spLocks noGrp="1"/>
          </p:cNvSpPr>
          <p:nvPr>
            <p:ph idx="1"/>
          </p:nvPr>
        </p:nvSpPr>
        <p:spPr>
          <a:xfrm>
            <a:off x="251520" y="2420888"/>
            <a:ext cx="4104456" cy="3816634"/>
          </a:xfrm>
          <a:ln>
            <a:noFill/>
          </a:ln>
        </p:spPr>
        <p:txBody>
          <a:bodyPr anchor="ctr">
            <a:normAutofit/>
          </a:bodyPr>
          <a:lstStyle/>
          <a:p>
            <a:pPr marL="274320" indent="-274320" fontAlgn="base">
              <a:spcAft>
                <a:spcPct val="0"/>
              </a:spcAft>
              <a:buClr>
                <a:schemeClr val="accent2"/>
              </a:buClr>
              <a:buFont typeface="Courier New" panose="02070309020205020404" pitchFamily="49" charset="0"/>
              <a:buChar char="o"/>
              <a:defRPr/>
            </a:pPr>
            <a:r>
              <a:rPr lang="en-GB" sz="1600" dirty="0">
                <a:solidFill>
                  <a:schemeClr val="tx1"/>
                </a:solidFill>
              </a:rPr>
              <a:t>Sustained long-term economic growth brings prosperity to people</a:t>
            </a:r>
          </a:p>
          <a:p>
            <a:pPr marL="274320" indent="-274320" fontAlgn="base">
              <a:spcAft>
                <a:spcPct val="0"/>
              </a:spcAft>
              <a:buClr>
                <a:schemeClr val="accent2"/>
              </a:buClr>
              <a:buFont typeface="Courier New" panose="02070309020205020404" pitchFamily="49" charset="0"/>
              <a:buChar char="o"/>
              <a:defRPr/>
            </a:pPr>
            <a:r>
              <a:rPr lang="en-GB" sz="1600" dirty="0">
                <a:solidFill>
                  <a:schemeClr val="tx1"/>
                </a:solidFill>
              </a:rPr>
              <a:t>The pace of long-term growth depends on the rate of technological change</a:t>
            </a:r>
          </a:p>
          <a:p>
            <a:pPr marL="274320" indent="-274320" fontAlgn="base">
              <a:spcAft>
                <a:spcPct val="0"/>
              </a:spcAft>
              <a:buClr>
                <a:schemeClr val="accent2"/>
              </a:buClr>
              <a:buFont typeface="Courier New" panose="02070309020205020404" pitchFamily="49" charset="0"/>
              <a:buChar char="o"/>
              <a:defRPr/>
            </a:pPr>
            <a:r>
              <a:rPr lang="en-GB" sz="1600" dirty="0">
                <a:solidFill>
                  <a:schemeClr val="tx1"/>
                </a:solidFill>
              </a:rPr>
              <a:t>Technology can be acquired or created</a:t>
            </a:r>
          </a:p>
          <a:p>
            <a:pPr marL="274320" indent="-274320" fontAlgn="base">
              <a:spcAft>
                <a:spcPct val="0"/>
              </a:spcAft>
              <a:buClr>
                <a:schemeClr val="accent2"/>
              </a:buClr>
              <a:buFont typeface="Courier New" panose="02070309020205020404" pitchFamily="49" charset="0"/>
              <a:buChar char="o"/>
              <a:defRPr/>
            </a:pPr>
            <a:r>
              <a:rPr lang="en-GB" sz="1600" dirty="0">
                <a:solidFill>
                  <a:schemeClr val="tx1"/>
                </a:solidFill>
              </a:rPr>
              <a:t>UNIDO assists countries with technology acquisition (transfer) programmes</a:t>
            </a:r>
          </a:p>
          <a:p>
            <a:pPr marL="274320" indent="-274320" fontAlgn="base">
              <a:spcAft>
                <a:spcPct val="0"/>
              </a:spcAft>
              <a:buClr>
                <a:schemeClr val="accent2"/>
              </a:buClr>
              <a:buFont typeface="Courier New" panose="02070309020205020404" pitchFamily="49" charset="0"/>
              <a:buChar char="o"/>
              <a:defRPr/>
            </a:pPr>
            <a:r>
              <a:rPr lang="en-GB" sz="1600" dirty="0">
                <a:solidFill>
                  <a:schemeClr val="tx1"/>
                </a:solidFill>
              </a:rPr>
              <a:t>For self-sufficiency and enhanced absorptive capacity development of “own” innovation is crucial </a:t>
            </a:r>
          </a:p>
          <a:p>
            <a:pPr marL="274320" indent="-274320" fontAlgn="base">
              <a:spcAft>
                <a:spcPct val="0"/>
              </a:spcAft>
              <a:buClr>
                <a:schemeClr val="accent2"/>
              </a:buClr>
              <a:buFont typeface="Courier New" panose="02070309020205020404" pitchFamily="49" charset="0"/>
              <a:buChar char="o"/>
              <a:defRPr/>
            </a:pPr>
            <a:r>
              <a:rPr lang="en-GB" sz="1600" dirty="0">
                <a:solidFill>
                  <a:schemeClr val="tx1"/>
                </a:solidFill>
              </a:rPr>
              <a:t>Firms’ rate of innovation depends on own efforts and capabilities and the support infrastructure, the </a:t>
            </a:r>
            <a:r>
              <a:rPr lang="en-GB" sz="1600" dirty="0" smtClean="0">
                <a:solidFill>
                  <a:schemeClr val="tx1"/>
                </a:solidFill>
              </a:rPr>
              <a:t>so-called </a:t>
            </a:r>
            <a:r>
              <a:rPr lang="en-GB" sz="1600" dirty="0">
                <a:solidFill>
                  <a:schemeClr val="tx1"/>
                </a:solidFill>
              </a:rPr>
              <a:t>National/Sectorial System of Innovation</a:t>
            </a:r>
          </a:p>
        </p:txBody>
      </p:sp>
      <p:sp>
        <p:nvSpPr>
          <p:cNvPr id="6" name="Rectangle 1027"/>
          <p:cNvSpPr txBox="1">
            <a:spLocks noChangeArrowheads="1"/>
          </p:cNvSpPr>
          <p:nvPr/>
        </p:nvSpPr>
        <p:spPr bwMode="auto">
          <a:xfrm>
            <a:off x="4716016" y="3742053"/>
            <a:ext cx="4248472" cy="2490457"/>
          </a:xfrm>
          <a:prstGeom prst="rect">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42900" indent="-342900" algn="l" eaLnBrk="0" hangingPunct="0">
              <a:spcBef>
                <a:spcPct val="20000"/>
              </a:spcBef>
              <a:buClr>
                <a:schemeClr val="accent1"/>
              </a:buClr>
              <a:buFont typeface="Wingdings" pitchFamily="2" charset="2"/>
              <a:buChar char="§"/>
              <a:defRPr sz="1600">
                <a:latin typeface="+mn-lt"/>
                <a:cs typeface="+mn-cs"/>
              </a:defRPr>
            </a:lvl1pPr>
            <a:lvl2pPr marL="742950" indent="-285750" algn="l" eaLnBrk="0" hangingPunct="0">
              <a:spcBef>
                <a:spcPct val="20000"/>
              </a:spcBef>
              <a:buClr>
                <a:schemeClr val="accent1"/>
              </a:buClr>
              <a:buFont typeface="Courier New" pitchFamily="49" charset="0"/>
              <a:buChar char="o"/>
              <a:defRPr sz="1800">
                <a:latin typeface="+mn-lt"/>
                <a:cs typeface="+mn-cs"/>
              </a:defRPr>
            </a:lvl2pPr>
            <a:lvl3pPr marL="1143000" indent="-228600" algn="l" eaLnBrk="0" hangingPunct="0">
              <a:spcBef>
                <a:spcPct val="20000"/>
              </a:spcBef>
              <a:buClr>
                <a:schemeClr val="accent1"/>
              </a:buClr>
              <a:buChar char="•"/>
              <a:defRPr sz="1600">
                <a:latin typeface="+mn-lt"/>
                <a:cs typeface="+mn-cs"/>
              </a:defRPr>
            </a:lvl3pPr>
            <a:lvl4pPr marL="1600200" indent="-228600" algn="l" eaLnBrk="0" hangingPunct="0">
              <a:spcBef>
                <a:spcPct val="20000"/>
              </a:spcBef>
              <a:buChar char="–"/>
              <a:defRPr sz="1400">
                <a:latin typeface="+mn-lt"/>
                <a:cs typeface="+mn-cs"/>
              </a:defRPr>
            </a:lvl4pPr>
            <a:lvl5pPr marL="2057400" indent="-228600" algn="l" eaLnBrk="0" hangingPunct="0">
              <a:spcBef>
                <a:spcPct val="20000"/>
              </a:spcBef>
              <a:buChar char="»"/>
              <a:defRPr sz="1400">
                <a:latin typeface="+mn-lt"/>
                <a:cs typeface="+mn-cs"/>
              </a:defRPr>
            </a:lvl5pPr>
            <a:lvl6pPr marL="2514600" indent="-228600" fontAlgn="base">
              <a:spcBef>
                <a:spcPct val="20000"/>
              </a:spcBef>
              <a:spcAft>
                <a:spcPct val="0"/>
              </a:spcAft>
              <a:buChar char="»"/>
              <a:defRPr sz="2000">
                <a:latin typeface="+mn-lt"/>
                <a:cs typeface="+mn-cs"/>
              </a:defRPr>
            </a:lvl6pPr>
            <a:lvl7pPr marL="2971800" indent="-228600" fontAlgn="base">
              <a:spcBef>
                <a:spcPct val="20000"/>
              </a:spcBef>
              <a:spcAft>
                <a:spcPct val="0"/>
              </a:spcAft>
              <a:buChar char="»"/>
              <a:defRPr sz="2000">
                <a:latin typeface="+mn-lt"/>
                <a:cs typeface="+mn-cs"/>
              </a:defRPr>
            </a:lvl7pPr>
            <a:lvl8pPr marL="3429000" indent="-228600" fontAlgn="base">
              <a:spcBef>
                <a:spcPct val="20000"/>
              </a:spcBef>
              <a:spcAft>
                <a:spcPct val="0"/>
              </a:spcAft>
              <a:buChar char="»"/>
              <a:defRPr sz="2000">
                <a:latin typeface="+mn-lt"/>
                <a:cs typeface="+mn-cs"/>
              </a:defRPr>
            </a:lvl8pPr>
            <a:lvl9pPr marL="3886200" indent="-228600" fontAlgn="base">
              <a:spcBef>
                <a:spcPct val="20000"/>
              </a:spcBef>
              <a:spcAft>
                <a:spcPct val="0"/>
              </a:spcAft>
              <a:buChar char="»"/>
              <a:defRPr sz="2000">
                <a:latin typeface="+mn-lt"/>
                <a:cs typeface="+mn-cs"/>
              </a:defRPr>
            </a:lvl9pPr>
          </a:lstStyle>
          <a:p>
            <a:pPr marL="274320" indent="-274320" defTabSz="685800" eaLnBrk="1" hangingPunct="1">
              <a:lnSpc>
                <a:spcPct val="90000"/>
              </a:lnSpc>
              <a:spcBef>
                <a:spcPts val="750"/>
              </a:spcBef>
              <a:buClr>
                <a:schemeClr val="accent2"/>
              </a:buClr>
              <a:buFont typeface="Courier New" panose="02070309020205020404" pitchFamily="49" charset="0"/>
              <a:buChar char="o"/>
              <a:defRPr/>
            </a:pPr>
            <a:r>
              <a:rPr lang="en-US" dirty="0">
                <a:cs typeface="Arial" panose="020B0604020202020204" pitchFamily="34" charset="0"/>
              </a:rPr>
              <a:t>STI Observatory</a:t>
            </a:r>
          </a:p>
          <a:p>
            <a:pPr marL="274320" indent="-274320" defTabSz="685800" eaLnBrk="1" hangingPunct="1">
              <a:lnSpc>
                <a:spcPct val="90000"/>
              </a:lnSpc>
              <a:spcBef>
                <a:spcPts val="750"/>
              </a:spcBef>
              <a:buClr>
                <a:schemeClr val="accent2"/>
              </a:buClr>
              <a:buFont typeface="Courier New" panose="02070309020205020404" pitchFamily="49" charset="0"/>
              <a:buChar char="o"/>
              <a:defRPr/>
            </a:pPr>
            <a:r>
              <a:rPr lang="en-US" dirty="0">
                <a:cs typeface="Arial" panose="020B0604020202020204" pitchFamily="34" charset="0"/>
              </a:rPr>
              <a:t>Mapping and measuring of the National/Sectorial Systems of Innovation </a:t>
            </a:r>
          </a:p>
          <a:p>
            <a:pPr marL="274320" indent="-274320" defTabSz="685800" eaLnBrk="1" hangingPunct="1">
              <a:lnSpc>
                <a:spcPct val="90000"/>
              </a:lnSpc>
              <a:spcBef>
                <a:spcPts val="750"/>
              </a:spcBef>
              <a:buClr>
                <a:schemeClr val="accent2"/>
              </a:buClr>
              <a:buFont typeface="Courier New" panose="02070309020205020404" pitchFamily="49" charset="0"/>
              <a:buChar char="o"/>
              <a:defRPr/>
            </a:pPr>
            <a:r>
              <a:rPr lang="en-US" dirty="0">
                <a:cs typeface="Arial" panose="020B0604020202020204" pitchFamily="34" charset="0"/>
              </a:rPr>
              <a:t>Firm-level innovation and productivity survey</a:t>
            </a:r>
          </a:p>
          <a:p>
            <a:pPr marL="274320" indent="-274320" defTabSz="685800" eaLnBrk="1" hangingPunct="1">
              <a:lnSpc>
                <a:spcPct val="90000"/>
              </a:lnSpc>
              <a:spcBef>
                <a:spcPts val="750"/>
              </a:spcBef>
              <a:buClr>
                <a:schemeClr val="accent2"/>
              </a:buClr>
              <a:buFont typeface="Courier New" panose="02070309020205020404" pitchFamily="49" charset="0"/>
              <a:buChar char="o"/>
              <a:defRPr/>
            </a:pPr>
            <a:r>
              <a:rPr lang="en-US" dirty="0">
                <a:cs typeface="Arial" panose="020B0604020202020204" pitchFamily="34" charset="0"/>
              </a:rPr>
              <a:t>Global fora and conference on innovation</a:t>
            </a:r>
          </a:p>
          <a:p>
            <a:pPr marL="274320" indent="-274320" defTabSz="685800" eaLnBrk="1" hangingPunct="1">
              <a:lnSpc>
                <a:spcPct val="90000"/>
              </a:lnSpc>
              <a:spcBef>
                <a:spcPts val="750"/>
              </a:spcBef>
              <a:buClr>
                <a:schemeClr val="accent2"/>
              </a:buClr>
              <a:buFont typeface="Courier New" panose="02070309020205020404" pitchFamily="49" charset="0"/>
              <a:buChar char="o"/>
              <a:defRPr/>
            </a:pPr>
            <a:r>
              <a:rPr lang="en-US" dirty="0">
                <a:cs typeface="Arial" panose="020B0604020202020204" pitchFamily="34" charset="0"/>
              </a:rPr>
              <a:t>Capacity building related to the above STI tools and approaches</a:t>
            </a:r>
          </a:p>
          <a:p>
            <a:pPr marL="274320" indent="-274320" defTabSz="685800" eaLnBrk="1" hangingPunct="1">
              <a:lnSpc>
                <a:spcPct val="90000"/>
              </a:lnSpc>
              <a:spcBef>
                <a:spcPts val="750"/>
              </a:spcBef>
              <a:buClr>
                <a:schemeClr val="accent2"/>
              </a:buClr>
              <a:buFont typeface="Courier New" panose="02070309020205020404" pitchFamily="49" charset="0"/>
              <a:buChar char="o"/>
              <a:defRPr/>
            </a:pPr>
            <a:r>
              <a:rPr lang="en-US" altLang="ja-JP" dirty="0">
                <a:cs typeface="Arial" panose="020B0604020202020204" pitchFamily="34" charset="0"/>
              </a:rPr>
              <a:t>Evidence-based action plans for TC</a:t>
            </a:r>
          </a:p>
        </p:txBody>
      </p:sp>
      <p:pic>
        <p:nvPicPr>
          <p:cNvPr id="8" name="Picture 8" descr="https://www.tdameritrade.com/retail-en_us/resources/images/investment-products/hero-investment-products.png"/>
          <p:cNvPicPr>
            <a:picLocks noChangeAspect="1" noChangeArrowheads="1"/>
          </p:cNvPicPr>
          <p:nvPr/>
        </p:nvPicPr>
        <p:blipFill rotWithShape="1">
          <a:blip r:embed="rId3">
            <a:extLst>
              <a:ext uri="{28A0092B-C50C-407E-A947-70E740481C1C}">
                <a14:useLocalDpi xmlns:a14="http://schemas.microsoft.com/office/drawing/2010/main" val="0"/>
              </a:ext>
            </a:extLst>
          </a:blip>
          <a:srcRect l="42759"/>
          <a:stretch/>
        </p:blipFill>
        <p:spPr bwMode="auto">
          <a:xfrm>
            <a:off x="6965948" y="1772816"/>
            <a:ext cx="2286572" cy="175765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bwMode="auto">
          <a:xfrm rot="10800000" flipH="1" flipV="1">
            <a:off x="4716016" y="2780928"/>
            <a:ext cx="2592288" cy="868128"/>
          </a:xfrm>
          <a:prstGeom prst="rect">
            <a:avLst/>
          </a:prstGeom>
          <a:no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l"/>
            <a:r>
              <a:rPr lang="en-US" sz="2000" dirty="0" smtClean="0">
                <a:solidFill>
                  <a:schemeClr val="accent2"/>
                </a:solidFill>
                <a:latin typeface="+mn-lt"/>
              </a:rPr>
              <a:t>Science, Technology &amp; Innovation Programme (</a:t>
            </a:r>
            <a:r>
              <a:rPr lang="en-US" sz="2000" dirty="0" err="1" smtClean="0">
                <a:solidFill>
                  <a:schemeClr val="accent2"/>
                </a:solidFill>
                <a:latin typeface="+mn-lt"/>
              </a:rPr>
              <a:t>STI</a:t>
            </a:r>
            <a:r>
              <a:rPr lang="en-US" sz="2000" dirty="0" smtClean="0">
                <a:solidFill>
                  <a:schemeClr val="accent2"/>
                </a:solidFill>
                <a:latin typeface="+mn-lt"/>
              </a:rPr>
              <a:t>) Services</a:t>
            </a:r>
            <a:endParaRPr lang="en-US" sz="2000" dirty="0">
              <a:solidFill>
                <a:schemeClr val="accent2"/>
              </a:solidFill>
              <a:latin typeface="+mn-lt"/>
            </a:endParaRPr>
          </a:p>
        </p:txBody>
      </p:sp>
      <p:sp>
        <p:nvSpPr>
          <p:cNvPr id="9" name="Rectangle 8"/>
          <p:cNvSpPr/>
          <p:nvPr/>
        </p:nvSpPr>
        <p:spPr bwMode="auto">
          <a:xfrm>
            <a:off x="233777" y="1916832"/>
            <a:ext cx="4122199" cy="57606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chemeClr val="accent2"/>
                </a:solidFill>
                <a:effectLst/>
                <a:latin typeface="+mn-lt"/>
                <a:cs typeface="Arial" charset="0"/>
              </a:rPr>
              <a:t>INNOVATION</a:t>
            </a:r>
            <a:r>
              <a:rPr kumimoji="0" lang="en-US" sz="2000" i="0" u="none" strike="noStrike" cap="none" normalizeH="0" dirty="0" smtClean="0">
                <a:ln>
                  <a:noFill/>
                </a:ln>
                <a:solidFill>
                  <a:schemeClr val="accent2"/>
                </a:solidFill>
                <a:effectLst/>
                <a:latin typeface="+mn-lt"/>
                <a:cs typeface="Arial" charset="0"/>
              </a:rPr>
              <a:t> AND PROSPERITY</a:t>
            </a:r>
            <a:endParaRPr kumimoji="0" lang="en-US" sz="2000" i="0" u="none" strike="noStrike" cap="none" normalizeH="0" baseline="0" dirty="0" smtClean="0">
              <a:ln>
                <a:noFill/>
              </a:ln>
              <a:solidFill>
                <a:schemeClr val="accent2"/>
              </a:solidFill>
              <a:effectLst/>
              <a:latin typeface="+mn-lt"/>
              <a:cs typeface="Arial" charset="0"/>
            </a:endParaRPr>
          </a:p>
        </p:txBody>
      </p:sp>
      <p:cxnSp>
        <p:nvCxnSpPr>
          <p:cNvPr id="10" name="Straight Connector 9"/>
          <p:cNvCxnSpPr/>
          <p:nvPr/>
        </p:nvCxnSpPr>
        <p:spPr>
          <a:xfrm>
            <a:off x="4499992" y="2132856"/>
            <a:ext cx="0" cy="4032448"/>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084014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Enhancing Competitiveness of SMEs</a:t>
            </a:r>
            <a:endParaRPr lang="en-US" dirty="0"/>
          </a:p>
        </p:txBody>
      </p:sp>
      <p:sp>
        <p:nvSpPr>
          <p:cNvPr id="6" name="Rectangle 5"/>
          <p:cNvSpPr/>
          <p:nvPr/>
        </p:nvSpPr>
        <p:spPr bwMode="auto">
          <a:xfrm>
            <a:off x="179512" y="1772816"/>
            <a:ext cx="2879107" cy="57606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chemeClr val="accent2"/>
                </a:solidFill>
                <a:effectLst/>
                <a:latin typeface="+mn-lt"/>
                <a:cs typeface="Arial" charset="0"/>
              </a:rPr>
              <a:t>UPGRADING</a:t>
            </a:r>
          </a:p>
        </p:txBody>
      </p:sp>
      <p:sp>
        <p:nvSpPr>
          <p:cNvPr id="7" name="Rectangle 6"/>
          <p:cNvSpPr/>
          <p:nvPr/>
        </p:nvSpPr>
        <p:spPr bwMode="auto">
          <a:xfrm>
            <a:off x="3168450" y="1772816"/>
            <a:ext cx="2879107" cy="57606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chemeClr val="accent2"/>
                </a:solidFill>
                <a:effectLst/>
                <a:latin typeface="+mn-lt"/>
                <a:cs typeface="Arial" charset="0"/>
              </a:rPr>
              <a:t>CLUSTERS</a:t>
            </a:r>
          </a:p>
        </p:txBody>
      </p:sp>
      <p:sp>
        <p:nvSpPr>
          <p:cNvPr id="8" name="Rectangle 7"/>
          <p:cNvSpPr/>
          <p:nvPr/>
        </p:nvSpPr>
        <p:spPr bwMode="auto">
          <a:xfrm>
            <a:off x="6157389" y="1772816"/>
            <a:ext cx="2879107" cy="57606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chemeClr val="accent2"/>
                </a:solidFill>
                <a:effectLst/>
                <a:latin typeface="+mn-lt"/>
                <a:cs typeface="Arial" charset="0"/>
              </a:rPr>
              <a:t>SME CONSORTIA</a:t>
            </a:r>
          </a:p>
        </p:txBody>
      </p:sp>
      <p:sp>
        <p:nvSpPr>
          <p:cNvPr id="10" name="Rectangle 9"/>
          <p:cNvSpPr/>
          <p:nvPr/>
        </p:nvSpPr>
        <p:spPr bwMode="auto">
          <a:xfrm>
            <a:off x="179511" y="2348880"/>
            <a:ext cx="2879107" cy="4032448"/>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r>
              <a:rPr lang="en-US" sz="1400" b="1" dirty="0">
                <a:solidFill>
                  <a:srgbClr val="0091C4"/>
                </a:solidFill>
                <a:latin typeface="+mn-lt"/>
              </a:rPr>
              <a:t>What is it? </a:t>
            </a:r>
            <a:endParaRPr lang="en-US" sz="1400" b="1" dirty="0" smtClean="0">
              <a:solidFill>
                <a:srgbClr val="0091C4"/>
              </a:solidFill>
              <a:latin typeface="+mn-lt"/>
            </a:endParaRPr>
          </a:p>
          <a:p>
            <a:pPr algn="l"/>
            <a:r>
              <a:rPr lang="en-US" sz="1400" dirty="0" smtClean="0">
                <a:latin typeface="+mn-lt"/>
              </a:rPr>
              <a:t>It </a:t>
            </a:r>
            <a:r>
              <a:rPr lang="en-US" sz="1400" dirty="0">
                <a:latin typeface="+mn-lt"/>
              </a:rPr>
              <a:t>is a continuous process designed to prepare and adapt enterprises and their environment to the requirements of free trade. </a:t>
            </a:r>
          </a:p>
          <a:p>
            <a:pPr algn="l"/>
            <a:endParaRPr lang="en-US" sz="1400" b="1" dirty="0" smtClean="0">
              <a:solidFill>
                <a:srgbClr val="0070C0"/>
              </a:solidFill>
              <a:latin typeface="+mn-lt"/>
            </a:endParaRPr>
          </a:p>
          <a:p>
            <a:pPr algn="l"/>
            <a:r>
              <a:rPr lang="en-US" sz="1400" b="1" dirty="0" smtClean="0">
                <a:solidFill>
                  <a:srgbClr val="0091C4"/>
                </a:solidFill>
                <a:latin typeface="+mn-lt"/>
              </a:rPr>
              <a:t>How </a:t>
            </a:r>
            <a:r>
              <a:rPr lang="en-US" sz="1400" b="1" dirty="0">
                <a:solidFill>
                  <a:srgbClr val="0091C4"/>
                </a:solidFill>
                <a:latin typeface="+mn-lt"/>
              </a:rPr>
              <a:t>does UNIDO support? </a:t>
            </a:r>
            <a:endParaRPr lang="en-US" sz="1400" b="1" dirty="0" smtClean="0">
              <a:solidFill>
                <a:srgbClr val="0091C4"/>
              </a:solidFill>
              <a:latin typeface="+mn-lt"/>
            </a:endParaRPr>
          </a:p>
          <a:p>
            <a:pPr algn="l"/>
            <a:r>
              <a:rPr lang="en-US" sz="1400" dirty="0" smtClean="0">
                <a:latin typeface="+mn-lt"/>
              </a:rPr>
              <a:t>By </a:t>
            </a:r>
            <a:r>
              <a:rPr lang="en-US" sz="1400" dirty="0">
                <a:latin typeface="+mn-lt"/>
              </a:rPr>
              <a:t>improving the competitiveness and development of industrial enterprises, strengthening the capacities of support intuitions, </a:t>
            </a:r>
            <a:r>
              <a:rPr lang="en-US" sz="1400" dirty="0" smtClean="0">
                <a:latin typeface="+mn-lt"/>
              </a:rPr>
              <a:t>and modernizing </a:t>
            </a:r>
            <a:r>
              <a:rPr lang="en-US" sz="1400" dirty="0">
                <a:latin typeface="+mn-lt"/>
              </a:rPr>
              <a:t>the industrial environment. </a:t>
            </a:r>
          </a:p>
        </p:txBody>
      </p:sp>
      <p:sp>
        <p:nvSpPr>
          <p:cNvPr id="11" name="Rectangle 10"/>
          <p:cNvSpPr/>
          <p:nvPr/>
        </p:nvSpPr>
        <p:spPr bwMode="auto">
          <a:xfrm>
            <a:off x="3168448" y="2348880"/>
            <a:ext cx="2879107" cy="4032448"/>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r>
              <a:rPr lang="en-US" sz="1400" b="1" dirty="0">
                <a:solidFill>
                  <a:srgbClr val="0091C4"/>
                </a:solidFill>
                <a:latin typeface="+mn-lt"/>
              </a:rPr>
              <a:t>What are they? </a:t>
            </a:r>
            <a:endParaRPr lang="en-US" sz="1400" b="1" dirty="0" smtClean="0">
              <a:solidFill>
                <a:srgbClr val="0091C4"/>
              </a:solidFill>
              <a:latin typeface="+mn-lt"/>
            </a:endParaRPr>
          </a:p>
          <a:p>
            <a:pPr algn="l"/>
            <a:r>
              <a:rPr lang="en-US" sz="1400" dirty="0" smtClean="0">
                <a:latin typeface="+mn-lt"/>
              </a:rPr>
              <a:t>They </a:t>
            </a:r>
            <a:r>
              <a:rPr lang="en-US" sz="1400" dirty="0">
                <a:latin typeface="+mn-lt"/>
              </a:rPr>
              <a:t>are agglomerations of interconnected enterprises and associated institutions. Firms in a cluster produce similar or related goods or services and are supported by a range of dedicated institutions located in spatial proximity. </a:t>
            </a:r>
          </a:p>
          <a:p>
            <a:pPr algn="l"/>
            <a:endParaRPr lang="en-US" sz="1400" b="1" dirty="0" smtClean="0">
              <a:solidFill>
                <a:srgbClr val="0091C4"/>
              </a:solidFill>
              <a:latin typeface="+mn-lt"/>
            </a:endParaRPr>
          </a:p>
          <a:p>
            <a:pPr algn="l"/>
            <a:r>
              <a:rPr lang="en-US" sz="1400" b="1" dirty="0" smtClean="0">
                <a:solidFill>
                  <a:srgbClr val="0091C4"/>
                </a:solidFill>
                <a:latin typeface="+mn-lt"/>
              </a:rPr>
              <a:t>How </a:t>
            </a:r>
            <a:r>
              <a:rPr lang="en-US" sz="1400" b="1" dirty="0">
                <a:solidFill>
                  <a:srgbClr val="0091C4"/>
                </a:solidFill>
                <a:latin typeface="+mn-lt"/>
              </a:rPr>
              <a:t>does UNIDO support? </a:t>
            </a:r>
            <a:endParaRPr lang="en-US" sz="1400" b="1" dirty="0" smtClean="0">
              <a:solidFill>
                <a:srgbClr val="0091C4"/>
              </a:solidFill>
              <a:latin typeface="+mn-lt"/>
            </a:endParaRPr>
          </a:p>
          <a:p>
            <a:pPr algn="l"/>
            <a:r>
              <a:rPr lang="en-US" sz="1400" dirty="0" smtClean="0">
                <a:latin typeface="+mn-lt"/>
              </a:rPr>
              <a:t>By </a:t>
            </a:r>
            <a:r>
              <a:rPr lang="en-US" sz="1400" dirty="0">
                <a:latin typeface="+mn-lt"/>
              </a:rPr>
              <a:t>fostering and structuring linkages between cluster stakeholders (enterprises, institutions, service providers, etc.) and developing collective efficiency through joint </a:t>
            </a:r>
            <a:r>
              <a:rPr lang="en-US" sz="1400" dirty="0" smtClean="0">
                <a:latin typeface="+mn-lt"/>
              </a:rPr>
              <a:t>actions.</a:t>
            </a:r>
            <a:endParaRPr lang="en-US" sz="1400" dirty="0">
              <a:latin typeface="+mn-lt"/>
            </a:endParaRPr>
          </a:p>
        </p:txBody>
      </p:sp>
      <p:sp>
        <p:nvSpPr>
          <p:cNvPr id="12" name="Rectangle 11"/>
          <p:cNvSpPr/>
          <p:nvPr/>
        </p:nvSpPr>
        <p:spPr bwMode="auto">
          <a:xfrm>
            <a:off x="6157387" y="2348880"/>
            <a:ext cx="2879107" cy="4032448"/>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r>
              <a:rPr lang="en-US" sz="1400" b="1" dirty="0">
                <a:solidFill>
                  <a:srgbClr val="0091C4"/>
                </a:solidFill>
                <a:latin typeface="+mn-lt"/>
              </a:rPr>
              <a:t>What are they? </a:t>
            </a:r>
            <a:endParaRPr lang="en-US" sz="1400" b="1" dirty="0" smtClean="0">
              <a:solidFill>
                <a:srgbClr val="0091C4"/>
              </a:solidFill>
              <a:latin typeface="+mn-lt"/>
            </a:endParaRPr>
          </a:p>
          <a:p>
            <a:pPr algn="l"/>
            <a:r>
              <a:rPr lang="en-US" sz="1400" dirty="0" smtClean="0">
                <a:latin typeface="+mn-lt"/>
              </a:rPr>
              <a:t>Formal voluntary </a:t>
            </a:r>
            <a:r>
              <a:rPr lang="en-US" sz="1400" dirty="0">
                <a:latin typeface="+mn-lt"/>
              </a:rPr>
              <a:t>alliances of </a:t>
            </a:r>
            <a:r>
              <a:rPr lang="en-US" sz="1400" dirty="0" smtClean="0">
                <a:latin typeface="+mn-lt"/>
              </a:rPr>
              <a:t>SMEs:</a:t>
            </a:r>
            <a:endParaRPr lang="en-US" sz="1400" dirty="0">
              <a:solidFill>
                <a:srgbClr val="080808"/>
              </a:solidFill>
              <a:latin typeface="+mn-lt"/>
            </a:endParaRPr>
          </a:p>
          <a:p>
            <a:pPr marL="342900" indent="-342900" algn="l">
              <a:buFont typeface="+mj-lt"/>
              <a:buAutoNum type="arabicPeriod"/>
            </a:pPr>
            <a:r>
              <a:rPr lang="en-US" sz="1400" dirty="0" smtClean="0">
                <a:solidFill>
                  <a:srgbClr val="080808"/>
                </a:solidFill>
                <a:latin typeface="+mn-lt"/>
              </a:rPr>
              <a:t>In </a:t>
            </a:r>
            <a:r>
              <a:rPr lang="en-US" sz="1400" dirty="0">
                <a:solidFill>
                  <a:srgbClr val="080808"/>
                </a:solidFill>
                <a:latin typeface="+mn-lt"/>
              </a:rPr>
              <a:t>one ore more sectors, </a:t>
            </a:r>
            <a:r>
              <a:rPr lang="en-US" altLang="en-US" sz="1400" dirty="0">
                <a:solidFill>
                  <a:srgbClr val="080808"/>
                </a:solidFill>
                <a:latin typeface="+mn-lt"/>
              </a:rPr>
              <a:t>aiming at promoting the export of their members through joint actions (export consortia</a:t>
            </a:r>
            <a:r>
              <a:rPr lang="en-US" altLang="en-US" sz="1400" dirty="0" smtClean="0">
                <a:solidFill>
                  <a:srgbClr val="080808"/>
                </a:solidFill>
                <a:latin typeface="+mn-lt"/>
              </a:rPr>
              <a:t>);</a:t>
            </a:r>
          </a:p>
          <a:p>
            <a:pPr marL="342900" indent="-342900" algn="l">
              <a:buFont typeface="+mj-lt"/>
              <a:buAutoNum type="arabicPeriod"/>
            </a:pPr>
            <a:r>
              <a:rPr lang="en-US" sz="1400" dirty="0">
                <a:solidFill>
                  <a:srgbClr val="080808"/>
                </a:solidFill>
                <a:latin typeface="+mn-lt"/>
              </a:rPr>
              <a:t>I</a:t>
            </a:r>
            <a:r>
              <a:rPr lang="en-US" sz="1400" dirty="0" smtClean="0">
                <a:solidFill>
                  <a:srgbClr val="080808"/>
                </a:solidFill>
                <a:latin typeface="+mn-lt"/>
              </a:rPr>
              <a:t>n </a:t>
            </a:r>
            <a:r>
              <a:rPr lang="en-US" sz="1400" dirty="0">
                <a:solidFill>
                  <a:srgbClr val="080808"/>
                </a:solidFill>
                <a:latin typeface="+mn-lt"/>
              </a:rPr>
              <a:t>one single value chain, aiming at adding value, increasing and protecting the reputation of a typical local </a:t>
            </a:r>
            <a:r>
              <a:rPr lang="en-US" sz="1400" dirty="0" smtClean="0">
                <a:solidFill>
                  <a:srgbClr val="080808"/>
                </a:solidFill>
                <a:latin typeface="+mn-lt"/>
              </a:rPr>
              <a:t>product.</a:t>
            </a:r>
          </a:p>
          <a:p>
            <a:pPr algn="l"/>
            <a:endParaRPr lang="en-US" sz="1400" b="1" dirty="0" smtClean="0">
              <a:solidFill>
                <a:srgbClr val="0091C4"/>
              </a:solidFill>
              <a:latin typeface="+mn-lt"/>
            </a:endParaRPr>
          </a:p>
          <a:p>
            <a:pPr algn="l"/>
            <a:r>
              <a:rPr lang="en-US" sz="1400" b="1" dirty="0" smtClean="0">
                <a:solidFill>
                  <a:srgbClr val="0091C4"/>
                </a:solidFill>
                <a:latin typeface="+mn-lt"/>
              </a:rPr>
              <a:t>How </a:t>
            </a:r>
            <a:r>
              <a:rPr lang="en-US" sz="1400" b="1" dirty="0">
                <a:solidFill>
                  <a:srgbClr val="0091C4"/>
                </a:solidFill>
                <a:latin typeface="+mn-lt"/>
              </a:rPr>
              <a:t>does UNIDO support? </a:t>
            </a:r>
            <a:endParaRPr lang="en-US" sz="1400" b="1" dirty="0" smtClean="0">
              <a:solidFill>
                <a:srgbClr val="0091C4"/>
              </a:solidFill>
              <a:latin typeface="+mn-lt"/>
            </a:endParaRPr>
          </a:p>
          <a:p>
            <a:pPr algn="l"/>
            <a:r>
              <a:rPr lang="en-US" sz="1400" dirty="0" smtClean="0">
                <a:latin typeface="+mn-lt"/>
              </a:rPr>
              <a:t>By </a:t>
            </a:r>
            <a:r>
              <a:rPr lang="en-US" sz="1400" dirty="0">
                <a:latin typeface="+mn-lt"/>
              </a:rPr>
              <a:t>coaching </a:t>
            </a:r>
            <a:r>
              <a:rPr lang="en-US" sz="1400" dirty="0" smtClean="0">
                <a:latin typeface="+mn-lt"/>
              </a:rPr>
              <a:t>SMEs </a:t>
            </a:r>
            <a:r>
              <a:rPr lang="en-US" sz="1400" dirty="0">
                <a:latin typeface="+mn-lt"/>
              </a:rPr>
              <a:t>in the establishment of consortia, building the capacities of public and private support institutions, supporting the improvement of the regulatory incentive/framework. </a:t>
            </a:r>
          </a:p>
        </p:txBody>
      </p:sp>
      <p:sp>
        <p:nvSpPr>
          <p:cNvPr id="16" name="Rectangle 15"/>
          <p:cNvSpPr/>
          <p:nvPr/>
        </p:nvSpPr>
        <p:spPr bwMode="auto">
          <a:xfrm>
            <a:off x="0" y="5248797"/>
            <a:ext cx="2987824" cy="1060523"/>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lang="en-US" sz="1600" dirty="0">
                <a:solidFill>
                  <a:schemeClr val="bg1"/>
                </a:solidFill>
                <a:latin typeface="+mn-lt"/>
              </a:rPr>
              <a:t>Through clusters and consortia industrial upgrading can be more accessible to </a:t>
            </a:r>
            <a:r>
              <a:rPr lang="en-US" sz="1600" dirty="0" smtClean="0">
                <a:solidFill>
                  <a:schemeClr val="bg1"/>
                </a:solidFill>
                <a:latin typeface="+mn-lt"/>
              </a:rPr>
              <a:t>SMEs for increased impact</a:t>
            </a:r>
            <a:endParaRPr lang="en-US" sz="1600" dirty="0">
              <a:solidFill>
                <a:schemeClr val="bg1"/>
              </a:solidFill>
              <a:latin typeface="+mn-lt"/>
            </a:endParaRPr>
          </a:p>
        </p:txBody>
      </p:sp>
      <p:pic>
        <p:nvPicPr>
          <p:cNvPr id="5124" name="Picture 4" descr="https://cdn0.iconfinder.com/data/icons/IS_CMS/256/tool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4288" y="553915"/>
            <a:ext cx="1290909" cy="1290909"/>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p:cNvCxnSpPr/>
          <p:nvPr/>
        </p:nvCxnSpPr>
        <p:spPr>
          <a:xfrm>
            <a:off x="6048770" y="1916832"/>
            <a:ext cx="0" cy="4389120"/>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059832" y="1916832"/>
            <a:ext cx="0" cy="4389120"/>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3201962"/>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040979"/>
            <a:ext cx="8964488" cy="731837"/>
          </a:xfrm>
        </p:spPr>
        <p:txBody>
          <a:bodyPr>
            <a:normAutofit fontScale="90000"/>
          </a:bodyPr>
          <a:lstStyle/>
          <a:p>
            <a:r>
              <a:rPr lang="en-US" dirty="0" smtClean="0"/>
              <a:t>Building Business Partnerships &amp; Mobilizing Investment</a:t>
            </a:r>
            <a:endParaRPr lang="en-US" dirty="0"/>
          </a:p>
        </p:txBody>
      </p:sp>
      <p:sp>
        <p:nvSpPr>
          <p:cNvPr id="18" name="Rectangle 17"/>
          <p:cNvSpPr/>
          <p:nvPr/>
        </p:nvSpPr>
        <p:spPr>
          <a:xfrm>
            <a:off x="107504" y="2071701"/>
            <a:ext cx="3612057"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en-US" sz="2000" dirty="0" err="1" smtClean="0">
                <a:solidFill>
                  <a:schemeClr val="accent2"/>
                </a:solidFill>
                <a:cs typeface="Arial" panose="020B0604020202020204" pitchFamily="34" charset="0"/>
              </a:rPr>
              <a:t>INV’S</a:t>
            </a:r>
            <a:r>
              <a:rPr lang="en-US" altLang="en-US" sz="2000" dirty="0" smtClean="0">
                <a:solidFill>
                  <a:schemeClr val="accent2"/>
                </a:solidFill>
                <a:cs typeface="Arial" panose="020B0604020202020204" pitchFamily="34" charset="0"/>
              </a:rPr>
              <a:t> </a:t>
            </a:r>
            <a:r>
              <a:rPr lang="en-US" altLang="en-US" sz="2000" dirty="0" err="1" smtClean="0">
                <a:solidFill>
                  <a:schemeClr val="accent2"/>
                </a:solidFill>
                <a:cs typeface="Arial" panose="020B0604020202020204" pitchFamily="34" charset="0"/>
              </a:rPr>
              <a:t>PROGRAMMES</a:t>
            </a:r>
            <a:r>
              <a:rPr lang="en-US" altLang="en-US" sz="2000" dirty="0" smtClean="0">
                <a:solidFill>
                  <a:schemeClr val="accent2"/>
                </a:solidFill>
                <a:cs typeface="Arial" panose="020B0604020202020204" pitchFamily="34" charset="0"/>
              </a:rPr>
              <a:t> FOCUS ON: </a:t>
            </a:r>
            <a:endParaRPr lang="en-US" altLang="en-US" sz="2000" dirty="0">
              <a:solidFill>
                <a:schemeClr val="accent2"/>
              </a:solidFill>
              <a:cs typeface="Arial" panose="020B0604020202020204" pitchFamily="34" charset="0"/>
            </a:endParaRPr>
          </a:p>
        </p:txBody>
      </p:sp>
      <p:grpSp>
        <p:nvGrpSpPr>
          <p:cNvPr id="42" name="Group 41"/>
          <p:cNvGrpSpPr/>
          <p:nvPr/>
        </p:nvGrpSpPr>
        <p:grpSpPr>
          <a:xfrm>
            <a:off x="5829199" y="2947926"/>
            <a:ext cx="2415209" cy="1479314"/>
            <a:chOff x="6150425" y="2438400"/>
            <a:chExt cx="2612575" cy="1600200"/>
          </a:xfrm>
        </p:grpSpPr>
        <p:sp>
          <p:nvSpPr>
            <p:cNvPr id="10" name="Teardrop 9"/>
            <p:cNvSpPr/>
            <p:nvPr/>
          </p:nvSpPr>
          <p:spPr>
            <a:xfrm>
              <a:off x="6150425" y="2479639"/>
              <a:ext cx="432048" cy="432048"/>
            </a:xfrm>
            <a:prstGeom prst="teardrop">
              <a:avLst/>
            </a:prstGeom>
            <a:solidFill>
              <a:srgbClr val="880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k-MK" sz="1400" b="1" dirty="0">
                <a:solidFill>
                  <a:prstClr val="white"/>
                </a:solidFill>
                <a:cs typeface="Arial" panose="020B0604020202020204" pitchFamily="34" charset="0"/>
              </a:endParaRPr>
            </a:p>
          </p:txBody>
        </p:sp>
        <p:cxnSp>
          <p:nvCxnSpPr>
            <p:cNvPr id="11" name="Straight Connector 10"/>
            <p:cNvCxnSpPr/>
            <p:nvPr/>
          </p:nvCxnSpPr>
          <p:spPr>
            <a:xfrm>
              <a:off x="6166191" y="2925335"/>
              <a:ext cx="6009" cy="111326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172200" y="4038600"/>
              <a:ext cx="25908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6324600" y="2438400"/>
              <a:ext cx="2438400" cy="1498173"/>
            </a:xfrm>
            <a:prstGeom prst="rect">
              <a:avLst/>
            </a:prstGeom>
          </p:spPr>
          <p:txBody>
            <a:bodyPr wrap="square">
              <a:spAutoFit/>
            </a:bodyPr>
            <a:lstStyle/>
            <a:p>
              <a:pPr marL="268288" indent="-268288" algn="l">
                <a:spcBef>
                  <a:spcPts val="600"/>
                </a:spcBef>
                <a:spcAft>
                  <a:spcPts val="600"/>
                </a:spcAft>
                <a:buClr>
                  <a:prstClr val="white">
                    <a:lumMod val="50000"/>
                  </a:prstClr>
                </a:buClr>
                <a:defRPr/>
              </a:pPr>
              <a:r>
                <a:rPr lang="en-US" sz="1400" b="1" dirty="0" smtClean="0">
                  <a:solidFill>
                    <a:prstClr val="black"/>
                  </a:solidFill>
                  <a:latin typeface="+mn-lt"/>
                  <a:cs typeface="Arial" panose="020B0604020202020204" pitchFamily="34" charset="0"/>
                </a:rPr>
                <a:t>	</a:t>
              </a:r>
              <a:r>
                <a:rPr lang="en-US" sz="1400" dirty="0" smtClean="0">
                  <a:solidFill>
                    <a:prstClr val="black"/>
                  </a:solidFill>
                  <a:latin typeface="+mn-lt"/>
                  <a:cs typeface="Arial" panose="020B0604020202020204" pitchFamily="34" charset="0"/>
                </a:rPr>
                <a:t>Partnership </a:t>
              </a:r>
              <a:r>
                <a:rPr lang="en-US" sz="1400" dirty="0">
                  <a:solidFill>
                    <a:prstClr val="black"/>
                  </a:solidFill>
                  <a:latin typeface="+mn-lt"/>
                  <a:cs typeface="Arial" panose="020B0604020202020204" pitchFamily="34" charset="0"/>
                </a:rPr>
                <a:t>promotion </a:t>
              </a:r>
              <a:r>
                <a:rPr lang="en-US" altLang="en-US" sz="1400" dirty="0" smtClean="0">
                  <a:latin typeface="+mn-lt"/>
                  <a:cs typeface="Arial" panose="020B0604020202020204" pitchFamily="34" charset="0"/>
                </a:rPr>
                <a:t>activities </a:t>
              </a:r>
              <a:r>
                <a:rPr lang="en-US" altLang="en-US" sz="1400" dirty="0">
                  <a:latin typeface="+mn-lt"/>
                  <a:cs typeface="Arial" panose="020B0604020202020204" pitchFamily="34" charset="0"/>
                </a:rPr>
                <a:t>through </a:t>
              </a:r>
              <a:r>
                <a:rPr lang="en-US" altLang="en-US" sz="1400" dirty="0" smtClean="0">
                  <a:latin typeface="+mn-lt"/>
                  <a:cs typeface="Arial" panose="020B0604020202020204" pitchFamily="34" charset="0"/>
                </a:rPr>
                <a:t> </a:t>
              </a:r>
              <a:r>
                <a:rPr lang="en-US" altLang="en-US" sz="1400" dirty="0">
                  <a:latin typeface="+mn-lt"/>
                  <a:cs typeface="Arial" panose="020B0604020202020204" pitchFamily="34" charset="0"/>
                </a:rPr>
                <a:t>investment and technology forums, including business-to-business </a:t>
              </a:r>
              <a:r>
                <a:rPr lang="en-US" altLang="en-US" sz="1400" dirty="0" smtClean="0">
                  <a:latin typeface="+mn-lt"/>
                  <a:cs typeface="Arial" panose="020B0604020202020204" pitchFamily="34" charset="0"/>
                </a:rPr>
                <a:t>interactions</a:t>
              </a:r>
              <a:endParaRPr lang="en-US" altLang="en-US" sz="1400" dirty="0">
                <a:latin typeface="+mn-lt"/>
                <a:cs typeface="Arial" panose="020B0604020202020204" pitchFamily="34" charset="0"/>
              </a:endParaRPr>
            </a:p>
          </p:txBody>
        </p:sp>
      </p:grpSp>
      <p:grpSp>
        <p:nvGrpSpPr>
          <p:cNvPr id="41" name="Group 40"/>
          <p:cNvGrpSpPr/>
          <p:nvPr/>
        </p:nvGrpSpPr>
        <p:grpSpPr>
          <a:xfrm>
            <a:off x="3236911" y="3018370"/>
            <a:ext cx="2400634" cy="1408870"/>
            <a:chOff x="3270591" y="2514600"/>
            <a:chExt cx="2596809" cy="1524000"/>
          </a:xfrm>
        </p:grpSpPr>
        <p:sp>
          <p:nvSpPr>
            <p:cNvPr id="9" name="Teardrop 8"/>
            <p:cNvSpPr/>
            <p:nvPr/>
          </p:nvSpPr>
          <p:spPr>
            <a:xfrm>
              <a:off x="3276600" y="2514600"/>
              <a:ext cx="432048" cy="432048"/>
            </a:xfrm>
            <a:prstGeom prst="teardrop">
              <a:avLst/>
            </a:prstGeom>
            <a:solidFill>
              <a:srgbClr val="880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k-MK" sz="1400" b="1" dirty="0">
                <a:solidFill>
                  <a:prstClr val="white"/>
                </a:solidFill>
                <a:cs typeface="Arial" panose="020B0604020202020204" pitchFamily="34" charset="0"/>
              </a:endParaRPr>
            </a:p>
          </p:txBody>
        </p:sp>
        <p:sp>
          <p:nvSpPr>
            <p:cNvPr id="20" name="TextBox 19"/>
            <p:cNvSpPr txBox="1"/>
            <p:nvPr/>
          </p:nvSpPr>
          <p:spPr>
            <a:xfrm>
              <a:off x="3733800" y="2550368"/>
              <a:ext cx="2133600" cy="1032073"/>
            </a:xfrm>
            <a:prstGeom prst="rect">
              <a:avLst/>
            </a:prstGeom>
            <a:noFill/>
          </p:spPr>
          <p:txBody>
            <a:bodyPr wrap="square" rtlCol="0">
              <a:spAutoFit/>
            </a:bodyPr>
            <a:lstStyle/>
            <a:p>
              <a:pPr algn="l"/>
              <a:r>
                <a:rPr lang="en-US" sz="1400" dirty="0" smtClean="0">
                  <a:latin typeface="+mn-lt"/>
                  <a:cs typeface="Arial" panose="020B0604020202020204" pitchFamily="34" charset="0"/>
                </a:rPr>
                <a:t>Development of Inclusive and Sustainable Industries and SMEs</a:t>
              </a:r>
              <a:endParaRPr lang="en-US" sz="1400" dirty="0">
                <a:latin typeface="+mn-lt"/>
                <a:cs typeface="Arial" panose="020B0604020202020204" pitchFamily="34" charset="0"/>
              </a:endParaRPr>
            </a:p>
          </p:txBody>
        </p:sp>
        <p:cxnSp>
          <p:nvCxnSpPr>
            <p:cNvPr id="22" name="Straight Connector 21"/>
            <p:cNvCxnSpPr/>
            <p:nvPr/>
          </p:nvCxnSpPr>
          <p:spPr>
            <a:xfrm>
              <a:off x="3270591" y="2925335"/>
              <a:ext cx="6009" cy="111326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276600" y="4038600"/>
              <a:ext cx="25908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107504" y="4483968"/>
            <a:ext cx="3425549"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en-US" sz="2000" dirty="0" err="1" smtClean="0">
                <a:solidFill>
                  <a:schemeClr val="accent2"/>
                </a:solidFill>
                <a:cs typeface="Arial" panose="020B0604020202020204" pitchFamily="34" charset="0"/>
              </a:rPr>
              <a:t>INV’S</a:t>
            </a:r>
            <a:r>
              <a:rPr lang="en-US" altLang="en-US" sz="2000" dirty="0" smtClean="0">
                <a:solidFill>
                  <a:schemeClr val="accent2"/>
                </a:solidFill>
                <a:cs typeface="Arial" panose="020B0604020202020204" pitchFamily="34" charset="0"/>
              </a:rPr>
              <a:t> NETWORKS AND TOOLS: </a:t>
            </a:r>
            <a:endParaRPr lang="en-US" altLang="en-US" sz="2000" dirty="0">
              <a:solidFill>
                <a:schemeClr val="accent2"/>
              </a:solidFill>
              <a:cs typeface="Arial" panose="020B0604020202020204" pitchFamily="34" charset="0"/>
            </a:endParaRPr>
          </a:p>
        </p:txBody>
      </p:sp>
      <p:grpSp>
        <p:nvGrpSpPr>
          <p:cNvPr id="40" name="Group 39"/>
          <p:cNvGrpSpPr/>
          <p:nvPr/>
        </p:nvGrpSpPr>
        <p:grpSpPr>
          <a:xfrm>
            <a:off x="583001" y="3009029"/>
            <a:ext cx="2395081" cy="1418211"/>
            <a:chOff x="261905" y="2504496"/>
            <a:chExt cx="2590801" cy="1534104"/>
          </a:xfrm>
        </p:grpSpPr>
        <p:sp>
          <p:nvSpPr>
            <p:cNvPr id="6" name="Rectangle 5"/>
            <p:cNvSpPr/>
            <p:nvPr/>
          </p:nvSpPr>
          <p:spPr>
            <a:xfrm>
              <a:off x="685801" y="2514600"/>
              <a:ext cx="2166905" cy="1498174"/>
            </a:xfrm>
            <a:prstGeom prst="rect">
              <a:avLst/>
            </a:prstGeom>
          </p:spPr>
          <p:txBody>
            <a:bodyPr wrap="square">
              <a:spAutoFit/>
            </a:bodyPr>
            <a:lstStyle/>
            <a:p>
              <a:pPr algn="l"/>
              <a:r>
                <a:rPr lang="en-US" altLang="en-US" sz="1400" dirty="0" smtClean="0">
                  <a:latin typeface="+mn-lt"/>
                  <a:cs typeface="Arial" panose="020B0604020202020204" pitchFamily="34" charset="0"/>
                </a:rPr>
                <a:t>Institutional capacity-building on investment and technology promotion and appraisal of investment </a:t>
              </a:r>
            </a:p>
            <a:p>
              <a:pPr algn="l"/>
              <a:r>
                <a:rPr lang="en-US" altLang="en-US" sz="1400" dirty="0" smtClean="0">
                  <a:latin typeface="+mn-lt"/>
                  <a:cs typeface="Arial" panose="020B0604020202020204" pitchFamily="34" charset="0"/>
                </a:rPr>
                <a:t>projects </a:t>
              </a:r>
              <a:endParaRPr lang="en-US" altLang="en-US" sz="1400" dirty="0">
                <a:latin typeface="+mn-lt"/>
                <a:cs typeface="Arial" panose="020B0604020202020204" pitchFamily="34" charset="0"/>
              </a:endParaRPr>
            </a:p>
          </p:txBody>
        </p:sp>
        <p:sp>
          <p:nvSpPr>
            <p:cNvPr id="21" name="Teardrop 20"/>
            <p:cNvSpPr/>
            <p:nvPr/>
          </p:nvSpPr>
          <p:spPr>
            <a:xfrm>
              <a:off x="277504" y="2504496"/>
              <a:ext cx="432048" cy="432048"/>
            </a:xfrm>
            <a:prstGeom prst="teardrop">
              <a:avLst/>
            </a:prstGeom>
            <a:solidFill>
              <a:srgbClr val="880E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k-MK" sz="1400" b="1" dirty="0">
                <a:solidFill>
                  <a:prstClr val="white"/>
                </a:solidFill>
                <a:cs typeface="Arial" panose="020B0604020202020204" pitchFamily="34" charset="0"/>
              </a:endParaRPr>
            </a:p>
          </p:txBody>
        </p:sp>
        <p:cxnSp>
          <p:nvCxnSpPr>
            <p:cNvPr id="24" name="Straight Connector 23"/>
            <p:cNvCxnSpPr/>
            <p:nvPr/>
          </p:nvCxnSpPr>
          <p:spPr>
            <a:xfrm>
              <a:off x="261905" y="4038600"/>
              <a:ext cx="25908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71495" y="2909248"/>
              <a:ext cx="6009" cy="111326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9" name="Group 38"/>
          <p:cNvGrpSpPr/>
          <p:nvPr/>
        </p:nvGrpSpPr>
        <p:grpSpPr>
          <a:xfrm>
            <a:off x="0" y="5009547"/>
            <a:ext cx="9144000" cy="1443789"/>
            <a:chOff x="304800" y="4953000"/>
            <a:chExt cx="8686800" cy="1371600"/>
          </a:xfrm>
          <a:solidFill>
            <a:schemeClr val="tx2">
              <a:lumMod val="60000"/>
              <a:lumOff val="40000"/>
            </a:schemeClr>
          </a:solidFill>
        </p:grpSpPr>
        <p:sp>
          <p:nvSpPr>
            <p:cNvPr id="31" name="Oval 30"/>
            <p:cNvSpPr/>
            <p:nvPr/>
          </p:nvSpPr>
          <p:spPr>
            <a:xfrm>
              <a:off x="304800" y="4953000"/>
              <a:ext cx="1371600" cy="137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en-US" altLang="en-US" sz="1400" b="1" dirty="0" smtClean="0">
                  <a:cs typeface="Arial" panose="020B0604020202020204" pitchFamily="34" charset="0"/>
                </a:rPr>
                <a:t>ITPO</a:t>
              </a:r>
            </a:p>
            <a:p>
              <a:pPr algn="ctr"/>
              <a:r>
                <a:rPr lang="en-US" altLang="en-US" sz="1050" dirty="0" smtClean="0">
                  <a:cs typeface="Arial" panose="020B0604020202020204" pitchFamily="34" charset="0"/>
                </a:rPr>
                <a:t>Investment and technology Promotion Office </a:t>
              </a:r>
              <a:r>
                <a:rPr lang="en-US" altLang="en-US" sz="1050" b="1" dirty="0" smtClean="0">
                  <a:cs typeface="Arial" panose="020B0604020202020204" pitchFamily="34" charset="0"/>
                </a:rPr>
                <a:t>N</a:t>
              </a:r>
              <a:r>
                <a:rPr lang="en-US" altLang="en-US" sz="1050" dirty="0" smtClean="0">
                  <a:cs typeface="Arial" panose="020B0604020202020204" pitchFamily="34" charset="0"/>
                </a:rPr>
                <a:t>etwork (8)</a:t>
              </a:r>
              <a:endParaRPr lang="mk-MK" sz="1050" dirty="0">
                <a:solidFill>
                  <a:schemeClr val="bg1"/>
                </a:solidFill>
                <a:cs typeface="Arial" panose="020B0604020202020204" pitchFamily="34" charset="0"/>
              </a:endParaRPr>
            </a:p>
          </p:txBody>
        </p:sp>
        <p:sp>
          <p:nvSpPr>
            <p:cNvPr id="32" name="Oval 31"/>
            <p:cNvSpPr/>
            <p:nvPr/>
          </p:nvSpPr>
          <p:spPr>
            <a:xfrm>
              <a:off x="1524000" y="4953000"/>
              <a:ext cx="1371600" cy="137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smtClean="0">
                  <a:cs typeface="Arial" panose="020B0604020202020204" pitchFamily="34" charset="0"/>
                </a:rPr>
                <a:t>COMFAR</a:t>
              </a:r>
              <a:r>
                <a:rPr lang="en-US" sz="1400" dirty="0" smtClean="0">
                  <a:cs typeface="Arial" panose="020B0604020202020204" pitchFamily="34" charset="0"/>
                </a:rPr>
                <a:t> </a:t>
              </a:r>
            </a:p>
            <a:p>
              <a:pPr algn="ctr"/>
              <a:r>
                <a:rPr lang="en-US" sz="1050" dirty="0" smtClean="0">
                  <a:cs typeface="Arial" panose="020B0604020202020204" pitchFamily="34" charset="0"/>
                </a:rPr>
                <a:t>Computer Model for Feasibility Analysis and Reporting  (in 19 languages) and on-line</a:t>
              </a:r>
              <a:endParaRPr lang="mk-MK" sz="1050" dirty="0">
                <a:solidFill>
                  <a:schemeClr val="bg1"/>
                </a:solidFill>
                <a:cs typeface="Arial" panose="020B0604020202020204" pitchFamily="34" charset="0"/>
              </a:endParaRPr>
            </a:p>
          </p:txBody>
        </p:sp>
        <p:sp>
          <p:nvSpPr>
            <p:cNvPr id="33" name="Oval 32"/>
            <p:cNvSpPr/>
            <p:nvPr/>
          </p:nvSpPr>
          <p:spPr>
            <a:xfrm>
              <a:off x="3962400" y="4953000"/>
              <a:ext cx="1371600" cy="137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smtClean="0">
                  <a:cs typeface="Arial" panose="020B0604020202020204" pitchFamily="34" charset="0"/>
                </a:rPr>
                <a:t>SPX</a:t>
              </a:r>
              <a:r>
                <a:rPr lang="en-US" sz="1400" dirty="0" smtClean="0">
                  <a:cs typeface="Arial" panose="020B0604020202020204" pitchFamily="34" charset="0"/>
                </a:rPr>
                <a:t> </a:t>
              </a:r>
            </a:p>
            <a:p>
              <a:pPr algn="ctr"/>
              <a:r>
                <a:rPr lang="en-US" altLang="en-US" sz="1050" dirty="0" smtClean="0">
                  <a:cs typeface="Arial" panose="020B0604020202020204" pitchFamily="34" charset="0"/>
                </a:rPr>
                <a:t>Subcontracting and partnership exchange </a:t>
              </a:r>
              <a:endParaRPr lang="mk-MK" sz="1050" dirty="0">
                <a:solidFill>
                  <a:schemeClr val="bg1"/>
                </a:solidFill>
                <a:cs typeface="Arial" panose="020B0604020202020204" pitchFamily="34" charset="0"/>
              </a:endParaRPr>
            </a:p>
          </p:txBody>
        </p:sp>
        <p:sp>
          <p:nvSpPr>
            <p:cNvPr id="34" name="Oval 33"/>
            <p:cNvSpPr/>
            <p:nvPr/>
          </p:nvSpPr>
          <p:spPr>
            <a:xfrm>
              <a:off x="5181600" y="4953000"/>
              <a:ext cx="1371600" cy="137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smtClean="0">
                  <a:cs typeface="Arial" panose="020B0604020202020204" pitchFamily="34" charset="0"/>
                </a:rPr>
                <a:t>EDIP</a:t>
              </a:r>
              <a:r>
                <a:rPr lang="en-US" sz="1400" dirty="0" smtClean="0">
                  <a:cs typeface="Arial" panose="020B0604020202020204" pitchFamily="34" charset="0"/>
                </a:rPr>
                <a:t> </a:t>
              </a:r>
            </a:p>
            <a:p>
              <a:pPr algn="ctr"/>
              <a:r>
                <a:rPr lang="en-US" sz="1050" dirty="0" smtClean="0">
                  <a:cs typeface="Arial" panose="020B0604020202020204" pitchFamily="34" charset="0"/>
                </a:rPr>
                <a:t>Enterprise Development and Investment Promotion programme</a:t>
              </a:r>
              <a:endParaRPr lang="mk-MK" sz="1050" dirty="0">
                <a:solidFill>
                  <a:schemeClr val="bg1"/>
                </a:solidFill>
                <a:cs typeface="Arial" panose="020B0604020202020204" pitchFamily="34" charset="0"/>
              </a:endParaRPr>
            </a:p>
          </p:txBody>
        </p:sp>
        <p:sp>
          <p:nvSpPr>
            <p:cNvPr id="35" name="Oval 34"/>
            <p:cNvSpPr/>
            <p:nvPr/>
          </p:nvSpPr>
          <p:spPr>
            <a:xfrm>
              <a:off x="6400800" y="4953000"/>
              <a:ext cx="1371600" cy="137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smtClean="0">
                  <a:cs typeface="Arial" panose="020B0604020202020204" pitchFamily="34" charset="0"/>
                </a:rPr>
                <a:t>IPA Nets</a:t>
              </a:r>
              <a:r>
                <a:rPr lang="en-US" sz="1400" dirty="0" smtClean="0">
                  <a:cs typeface="Arial" panose="020B0604020202020204" pitchFamily="34" charset="0"/>
                </a:rPr>
                <a:t> </a:t>
              </a:r>
            </a:p>
            <a:p>
              <a:pPr algn="ctr"/>
              <a:r>
                <a:rPr lang="en-US" sz="1050" dirty="0" smtClean="0">
                  <a:cs typeface="Arial" panose="020B0604020202020204" pitchFamily="34" charset="0"/>
                </a:rPr>
                <a:t>Regional networks of national investment promotion agencies</a:t>
              </a:r>
              <a:endParaRPr lang="mk-MK" sz="1050" dirty="0">
                <a:solidFill>
                  <a:schemeClr val="bg1"/>
                </a:solidFill>
                <a:cs typeface="Arial" panose="020B0604020202020204" pitchFamily="34" charset="0"/>
              </a:endParaRPr>
            </a:p>
          </p:txBody>
        </p:sp>
        <p:sp>
          <p:nvSpPr>
            <p:cNvPr id="36" name="Oval 35"/>
            <p:cNvSpPr/>
            <p:nvPr/>
          </p:nvSpPr>
          <p:spPr>
            <a:xfrm>
              <a:off x="7620000" y="4953000"/>
              <a:ext cx="1371600" cy="137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smtClean="0">
                  <a:solidFill>
                    <a:schemeClr val="bg1"/>
                  </a:solidFill>
                  <a:cs typeface="Arial" panose="020B0604020202020204" pitchFamily="34" charset="0"/>
                </a:rPr>
                <a:t>Focal Point</a:t>
              </a:r>
              <a:r>
                <a:rPr lang="en-US" sz="1050" dirty="0" smtClean="0">
                  <a:solidFill>
                    <a:schemeClr val="bg1"/>
                  </a:solidFill>
                  <a:cs typeface="Arial" panose="020B0604020202020204" pitchFamily="34" charset="0"/>
                </a:rPr>
                <a:t> for UN Global Compact, DCED, UN PS Group</a:t>
              </a:r>
              <a:endParaRPr lang="mk-MK" sz="1050" dirty="0">
                <a:solidFill>
                  <a:schemeClr val="bg1"/>
                </a:solidFill>
                <a:cs typeface="Arial" panose="020B0604020202020204" pitchFamily="34" charset="0"/>
              </a:endParaRPr>
            </a:p>
          </p:txBody>
        </p:sp>
        <p:sp>
          <p:nvSpPr>
            <p:cNvPr id="38" name="Oval 37"/>
            <p:cNvSpPr/>
            <p:nvPr/>
          </p:nvSpPr>
          <p:spPr>
            <a:xfrm>
              <a:off x="2743200" y="4953000"/>
              <a:ext cx="1371600" cy="137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smtClean="0">
                  <a:cs typeface="Arial" panose="020B0604020202020204" pitchFamily="34" charset="0"/>
                </a:rPr>
                <a:t>Delegates Programme</a:t>
              </a:r>
              <a:endParaRPr lang="mk-MK" sz="1400" dirty="0">
                <a:solidFill>
                  <a:schemeClr val="bg1"/>
                </a:solidFill>
                <a:cs typeface="Arial" panose="020B0604020202020204" pitchFamily="34" charset="0"/>
              </a:endParaRPr>
            </a:p>
          </p:txBody>
        </p:sp>
      </p:grpSp>
      <p:sp>
        <p:nvSpPr>
          <p:cNvPr id="49" name="Rectangle 48"/>
          <p:cNvSpPr/>
          <p:nvPr/>
        </p:nvSpPr>
        <p:spPr>
          <a:xfrm flipH="1">
            <a:off x="4010526" y="1916833"/>
            <a:ext cx="5133470" cy="864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1600" dirty="0">
                <a:solidFill>
                  <a:schemeClr val="bg1"/>
                </a:solidFill>
                <a:cs typeface="Arial" panose="020B0604020202020204" pitchFamily="34" charset="0"/>
              </a:rPr>
              <a:t>UNIDO assists governments and institutions in improving investment climate, enhancing the impact of foreign and domestic investments and  technology transfer </a:t>
            </a:r>
          </a:p>
        </p:txBody>
      </p:sp>
      <p:pic>
        <p:nvPicPr>
          <p:cNvPr id="2050" name="Picture 2" descr="https://d30y9cdsu7xlg0.cloudfront.net/png/207968-200.png"/>
          <p:cNvPicPr>
            <a:picLocks noChangeAspect="1" noChangeArrowheads="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t="8373" b="12858"/>
          <a:stretch/>
        </p:blipFill>
        <p:spPr bwMode="auto">
          <a:xfrm>
            <a:off x="2284504" y="3958741"/>
            <a:ext cx="564466" cy="44462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d30y9cdsu7xlg0.cloudfront.net/png/166447-200.png"/>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48374" y="3218074"/>
            <a:ext cx="679712" cy="67971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d30y9cdsu7xlg0.cloudfront.net/png/26053-200.png"/>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78152" y="3779168"/>
            <a:ext cx="729952" cy="729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581160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997192"/>
            <a:ext cx="8673593" cy="1113840"/>
          </a:xfrm>
          <a:solidFill>
            <a:schemeClr val="bg1"/>
          </a:solidFill>
          <a:ln>
            <a:noFill/>
          </a:ln>
        </p:spPr>
        <p:txBody>
          <a:bodyPr>
            <a:normAutofit/>
          </a:bodyPr>
          <a:lstStyle/>
          <a:p>
            <a:r>
              <a:rPr lang="en-US" dirty="0" smtClean="0"/>
              <a:t>Promoting Standards </a:t>
            </a:r>
            <a:br>
              <a:rPr lang="en-US" dirty="0" smtClean="0"/>
            </a:br>
            <a:r>
              <a:rPr lang="en-US" dirty="0" smtClean="0"/>
              <a:t>and Quality</a:t>
            </a:r>
            <a:endParaRPr lang="en-US" dirty="0"/>
          </a:p>
        </p:txBody>
      </p:sp>
      <p:grpSp>
        <p:nvGrpSpPr>
          <p:cNvPr id="7" name="Group 6"/>
          <p:cNvGrpSpPr/>
          <p:nvPr/>
        </p:nvGrpSpPr>
        <p:grpSpPr>
          <a:xfrm>
            <a:off x="3131840" y="908720"/>
            <a:ext cx="6014489" cy="5904656"/>
            <a:chOff x="2627784" y="282575"/>
            <a:chExt cx="6519863" cy="6400800"/>
          </a:xfrm>
        </p:grpSpPr>
        <p:grpSp>
          <p:nvGrpSpPr>
            <p:cNvPr id="8" name="Group 7"/>
            <p:cNvGrpSpPr/>
            <p:nvPr/>
          </p:nvGrpSpPr>
          <p:grpSpPr>
            <a:xfrm>
              <a:off x="2627784" y="282575"/>
              <a:ext cx="6519863" cy="6400800"/>
              <a:chOff x="2627784" y="282575"/>
              <a:chExt cx="6519863" cy="6400800"/>
            </a:xfrm>
          </p:grpSpPr>
          <p:sp>
            <p:nvSpPr>
              <p:cNvPr id="14" name="Oval 13"/>
              <p:cNvSpPr/>
              <p:nvPr/>
            </p:nvSpPr>
            <p:spPr bwMode="auto">
              <a:xfrm>
                <a:off x="2627784" y="282575"/>
                <a:ext cx="6400800" cy="6400800"/>
              </a:xfrm>
              <a:prstGeom prst="ellipse">
                <a:avLst/>
              </a:prstGeom>
              <a:solidFill>
                <a:schemeClr val="bg1"/>
              </a:solidFill>
              <a:ln w="28575">
                <a:solidFill>
                  <a:srgbClr val="880E1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15" name="Oval 14"/>
              <p:cNvSpPr/>
              <p:nvPr/>
            </p:nvSpPr>
            <p:spPr bwMode="auto">
              <a:xfrm>
                <a:off x="2675704" y="804068"/>
                <a:ext cx="5394325" cy="5394325"/>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solidFill>
                    <a:schemeClr val="accent1"/>
                  </a:solidFill>
                </a:endParaRPr>
              </a:p>
            </p:txBody>
          </p:sp>
          <p:sp>
            <p:nvSpPr>
              <p:cNvPr id="16" name="Oval 15"/>
              <p:cNvSpPr/>
              <p:nvPr/>
            </p:nvSpPr>
            <p:spPr bwMode="auto">
              <a:xfrm>
                <a:off x="2718272" y="1382713"/>
                <a:ext cx="4235450" cy="4237037"/>
              </a:xfrm>
              <a:prstGeom prst="ellipse">
                <a:avLst/>
              </a:prstGeom>
              <a:solidFill>
                <a:schemeClr val="bg1"/>
              </a:solidFill>
              <a:ln w="285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solidFill>
                    <a:schemeClr val="accent1"/>
                  </a:solidFill>
                </a:endParaRPr>
              </a:p>
            </p:txBody>
          </p:sp>
          <p:sp>
            <p:nvSpPr>
              <p:cNvPr id="17" name="Oval 16"/>
              <p:cNvSpPr/>
              <p:nvPr/>
            </p:nvSpPr>
            <p:spPr bwMode="auto">
              <a:xfrm>
                <a:off x="2759757" y="2012950"/>
                <a:ext cx="2974975" cy="2974975"/>
              </a:xfrm>
              <a:prstGeom prst="ellipse">
                <a:avLst/>
              </a:prstGeom>
              <a:solidFill>
                <a:schemeClr val="bg1"/>
              </a:solidFill>
              <a:ln w="285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18" name="Oval 17"/>
              <p:cNvSpPr/>
              <p:nvPr/>
            </p:nvSpPr>
            <p:spPr bwMode="auto">
              <a:xfrm>
                <a:off x="2799234" y="2689225"/>
                <a:ext cx="1622425" cy="1622425"/>
              </a:xfrm>
              <a:prstGeom prst="ellipse">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19" name="TextBox 13"/>
              <p:cNvSpPr txBox="1">
                <a:spLocks noChangeArrowheads="1"/>
              </p:cNvSpPr>
              <p:nvPr/>
            </p:nvSpPr>
            <p:spPr bwMode="auto">
              <a:xfrm>
                <a:off x="3026719" y="2936565"/>
                <a:ext cx="1167454" cy="33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chemeClr val="accent1"/>
                  </a:buClr>
                  <a:buFont typeface="Wingdings" pitchFamily="2" charset="2"/>
                  <a:buChar char="§"/>
                  <a:defRPr sz="2000">
                    <a:solidFill>
                      <a:schemeClr val="tx1"/>
                    </a:solidFill>
                    <a:latin typeface="MetaBook-Roman" pitchFamily="50" charset="0"/>
                    <a:cs typeface="Arial" charset="0"/>
                  </a:defRPr>
                </a:lvl1pPr>
                <a:lvl2pPr marL="742950" indent="-285750" algn="l" eaLnBrk="0" hangingPunct="0">
                  <a:spcBef>
                    <a:spcPct val="20000"/>
                  </a:spcBef>
                  <a:buClr>
                    <a:schemeClr val="accent1"/>
                  </a:buClr>
                  <a:buFont typeface="Courier New" pitchFamily="49" charset="0"/>
                  <a:buChar char="o"/>
                  <a:defRPr>
                    <a:solidFill>
                      <a:schemeClr val="tx1"/>
                    </a:solidFill>
                    <a:latin typeface="MetaBook-Roman" pitchFamily="50" charset="0"/>
                    <a:cs typeface="Arial" charset="0"/>
                  </a:defRPr>
                </a:lvl2pPr>
                <a:lvl3pPr marL="1143000" indent="-228600" algn="l" eaLnBrk="0" hangingPunct="0">
                  <a:spcBef>
                    <a:spcPct val="20000"/>
                  </a:spcBef>
                  <a:buClr>
                    <a:schemeClr val="accent1"/>
                  </a:buClr>
                  <a:buChar char="•"/>
                  <a:defRPr sz="1600">
                    <a:solidFill>
                      <a:schemeClr val="tx1"/>
                    </a:solidFill>
                    <a:latin typeface="MetaBook-Roman" pitchFamily="50" charset="0"/>
                    <a:cs typeface="Arial" charset="0"/>
                  </a:defRPr>
                </a:lvl3pPr>
                <a:lvl4pPr marL="1600200" indent="-228600" algn="l" eaLnBrk="0" hangingPunct="0">
                  <a:spcBef>
                    <a:spcPct val="20000"/>
                  </a:spcBef>
                  <a:buChar char="–"/>
                  <a:defRPr sz="1400">
                    <a:solidFill>
                      <a:schemeClr val="tx1"/>
                    </a:solidFill>
                    <a:latin typeface="MetaBook-Roman" pitchFamily="50" charset="0"/>
                    <a:cs typeface="Arial" charset="0"/>
                  </a:defRPr>
                </a:lvl4pPr>
                <a:lvl5pPr marL="2057400" indent="-228600" algn="l" eaLnBrk="0" hangingPunct="0">
                  <a:spcBef>
                    <a:spcPct val="20000"/>
                  </a:spcBef>
                  <a:buChar char="»"/>
                  <a:defRPr sz="1400">
                    <a:solidFill>
                      <a:schemeClr val="tx1"/>
                    </a:solidFill>
                    <a:latin typeface="MetaBook-Roman" pitchFamily="50" charset="0"/>
                    <a:cs typeface="Arial" charset="0"/>
                  </a:defRPr>
                </a:lvl5pPr>
                <a:lvl6pPr marL="2514600" indent="-228600" eaLnBrk="0" fontAlgn="base" hangingPunct="0">
                  <a:spcBef>
                    <a:spcPct val="20000"/>
                  </a:spcBef>
                  <a:spcAft>
                    <a:spcPct val="0"/>
                  </a:spcAft>
                  <a:buChar char="»"/>
                  <a:defRPr sz="1400">
                    <a:solidFill>
                      <a:schemeClr val="tx1"/>
                    </a:solidFill>
                    <a:latin typeface="MetaBook-Roman" pitchFamily="50" charset="0"/>
                    <a:cs typeface="Arial" charset="0"/>
                  </a:defRPr>
                </a:lvl6pPr>
                <a:lvl7pPr marL="2971800" indent="-228600" eaLnBrk="0" fontAlgn="base" hangingPunct="0">
                  <a:spcBef>
                    <a:spcPct val="20000"/>
                  </a:spcBef>
                  <a:spcAft>
                    <a:spcPct val="0"/>
                  </a:spcAft>
                  <a:buChar char="»"/>
                  <a:defRPr sz="1400">
                    <a:solidFill>
                      <a:schemeClr val="tx1"/>
                    </a:solidFill>
                    <a:latin typeface="MetaBook-Roman" pitchFamily="50" charset="0"/>
                    <a:cs typeface="Arial" charset="0"/>
                  </a:defRPr>
                </a:lvl7pPr>
                <a:lvl8pPr marL="3429000" indent="-228600" eaLnBrk="0" fontAlgn="base" hangingPunct="0">
                  <a:spcBef>
                    <a:spcPct val="20000"/>
                  </a:spcBef>
                  <a:spcAft>
                    <a:spcPct val="0"/>
                  </a:spcAft>
                  <a:buChar char="»"/>
                  <a:defRPr sz="1400">
                    <a:solidFill>
                      <a:schemeClr val="tx1"/>
                    </a:solidFill>
                    <a:latin typeface="MetaBook-Roman" pitchFamily="50" charset="0"/>
                    <a:cs typeface="Arial" charset="0"/>
                  </a:defRPr>
                </a:lvl8pPr>
                <a:lvl9pPr marL="3886200" indent="-228600" eaLnBrk="0" fontAlgn="base" hangingPunct="0">
                  <a:spcBef>
                    <a:spcPct val="20000"/>
                  </a:spcBef>
                  <a:spcAft>
                    <a:spcPct val="0"/>
                  </a:spcAft>
                  <a:buChar char="»"/>
                  <a:defRPr sz="1400">
                    <a:solidFill>
                      <a:schemeClr val="tx1"/>
                    </a:solidFill>
                    <a:latin typeface="MetaBook-Roman" pitchFamily="50" charset="0"/>
                    <a:cs typeface="Arial" charset="0"/>
                  </a:defRPr>
                </a:lvl9pPr>
              </a:lstStyle>
              <a:p>
                <a:pPr algn="r" eaLnBrk="1" hangingPunct="1">
                  <a:spcBef>
                    <a:spcPct val="0"/>
                  </a:spcBef>
                  <a:buClrTx/>
                  <a:buFontTx/>
                  <a:buNone/>
                </a:pPr>
                <a:r>
                  <a:rPr lang="en-US" altLang="en-US" sz="1400" b="1" dirty="0">
                    <a:solidFill>
                      <a:schemeClr val="accent2"/>
                    </a:solidFill>
                    <a:latin typeface="+mn-lt"/>
                  </a:rPr>
                  <a:t>Governance</a:t>
                </a:r>
              </a:p>
            </p:txBody>
          </p:sp>
          <p:sp>
            <p:nvSpPr>
              <p:cNvPr id="20" name="TextBox 14"/>
              <p:cNvSpPr txBox="1">
                <a:spLocks noChangeArrowheads="1"/>
              </p:cNvSpPr>
              <p:nvPr/>
            </p:nvSpPr>
            <p:spPr bwMode="auto">
              <a:xfrm>
                <a:off x="4122380" y="2234038"/>
                <a:ext cx="1356516" cy="80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chemeClr val="accent1"/>
                  </a:buClr>
                  <a:buFont typeface="Wingdings" pitchFamily="2" charset="2"/>
                  <a:buChar char="§"/>
                  <a:defRPr sz="2000">
                    <a:solidFill>
                      <a:schemeClr val="tx1"/>
                    </a:solidFill>
                    <a:latin typeface="MetaBook-Roman" pitchFamily="50" charset="0"/>
                    <a:cs typeface="Arial" charset="0"/>
                  </a:defRPr>
                </a:lvl1pPr>
                <a:lvl2pPr marL="742950" indent="-285750" algn="l" eaLnBrk="0" hangingPunct="0">
                  <a:spcBef>
                    <a:spcPct val="20000"/>
                  </a:spcBef>
                  <a:buClr>
                    <a:schemeClr val="accent1"/>
                  </a:buClr>
                  <a:buFont typeface="Courier New" pitchFamily="49" charset="0"/>
                  <a:buChar char="o"/>
                  <a:defRPr>
                    <a:solidFill>
                      <a:schemeClr val="tx1"/>
                    </a:solidFill>
                    <a:latin typeface="MetaBook-Roman" pitchFamily="50" charset="0"/>
                    <a:cs typeface="Arial" charset="0"/>
                  </a:defRPr>
                </a:lvl2pPr>
                <a:lvl3pPr marL="1143000" indent="-228600" algn="l" eaLnBrk="0" hangingPunct="0">
                  <a:spcBef>
                    <a:spcPct val="20000"/>
                  </a:spcBef>
                  <a:buClr>
                    <a:schemeClr val="accent1"/>
                  </a:buClr>
                  <a:buChar char="•"/>
                  <a:defRPr sz="1600">
                    <a:solidFill>
                      <a:schemeClr val="tx1"/>
                    </a:solidFill>
                    <a:latin typeface="MetaBook-Roman" pitchFamily="50" charset="0"/>
                    <a:cs typeface="Arial" charset="0"/>
                  </a:defRPr>
                </a:lvl3pPr>
                <a:lvl4pPr marL="1600200" indent="-228600" algn="l" eaLnBrk="0" hangingPunct="0">
                  <a:spcBef>
                    <a:spcPct val="20000"/>
                  </a:spcBef>
                  <a:buChar char="–"/>
                  <a:defRPr sz="1400">
                    <a:solidFill>
                      <a:schemeClr val="tx1"/>
                    </a:solidFill>
                    <a:latin typeface="MetaBook-Roman" pitchFamily="50" charset="0"/>
                    <a:cs typeface="Arial" charset="0"/>
                  </a:defRPr>
                </a:lvl4pPr>
                <a:lvl5pPr marL="2057400" indent="-228600" algn="l" eaLnBrk="0" hangingPunct="0">
                  <a:spcBef>
                    <a:spcPct val="20000"/>
                  </a:spcBef>
                  <a:buChar char="»"/>
                  <a:defRPr sz="1400">
                    <a:solidFill>
                      <a:schemeClr val="tx1"/>
                    </a:solidFill>
                    <a:latin typeface="MetaBook-Roman" pitchFamily="50" charset="0"/>
                    <a:cs typeface="Arial" charset="0"/>
                  </a:defRPr>
                </a:lvl5pPr>
                <a:lvl6pPr marL="2514600" indent="-228600" eaLnBrk="0" fontAlgn="base" hangingPunct="0">
                  <a:spcBef>
                    <a:spcPct val="20000"/>
                  </a:spcBef>
                  <a:spcAft>
                    <a:spcPct val="0"/>
                  </a:spcAft>
                  <a:buChar char="»"/>
                  <a:defRPr sz="1400">
                    <a:solidFill>
                      <a:schemeClr val="tx1"/>
                    </a:solidFill>
                    <a:latin typeface="MetaBook-Roman" pitchFamily="50" charset="0"/>
                    <a:cs typeface="Arial" charset="0"/>
                  </a:defRPr>
                </a:lvl6pPr>
                <a:lvl7pPr marL="2971800" indent="-228600" eaLnBrk="0" fontAlgn="base" hangingPunct="0">
                  <a:spcBef>
                    <a:spcPct val="20000"/>
                  </a:spcBef>
                  <a:spcAft>
                    <a:spcPct val="0"/>
                  </a:spcAft>
                  <a:buChar char="»"/>
                  <a:defRPr sz="1400">
                    <a:solidFill>
                      <a:schemeClr val="tx1"/>
                    </a:solidFill>
                    <a:latin typeface="MetaBook-Roman" pitchFamily="50" charset="0"/>
                    <a:cs typeface="Arial" charset="0"/>
                  </a:defRPr>
                </a:lvl7pPr>
                <a:lvl8pPr marL="3429000" indent="-228600" eaLnBrk="0" fontAlgn="base" hangingPunct="0">
                  <a:spcBef>
                    <a:spcPct val="20000"/>
                  </a:spcBef>
                  <a:spcAft>
                    <a:spcPct val="0"/>
                  </a:spcAft>
                  <a:buChar char="»"/>
                  <a:defRPr sz="1400">
                    <a:solidFill>
                      <a:schemeClr val="tx1"/>
                    </a:solidFill>
                    <a:latin typeface="MetaBook-Roman" pitchFamily="50" charset="0"/>
                    <a:cs typeface="Arial" charset="0"/>
                  </a:defRPr>
                </a:lvl8pPr>
                <a:lvl9pPr marL="3886200" indent="-228600" eaLnBrk="0" fontAlgn="base" hangingPunct="0">
                  <a:spcBef>
                    <a:spcPct val="20000"/>
                  </a:spcBef>
                  <a:spcAft>
                    <a:spcPct val="0"/>
                  </a:spcAft>
                  <a:buChar char="»"/>
                  <a:defRPr sz="1400">
                    <a:solidFill>
                      <a:schemeClr val="tx1"/>
                    </a:solidFill>
                    <a:latin typeface="MetaBook-Roman" pitchFamily="50" charset="0"/>
                    <a:cs typeface="Arial" charset="0"/>
                  </a:defRPr>
                </a:lvl9pPr>
              </a:lstStyle>
              <a:p>
                <a:pPr algn="r" eaLnBrk="1" hangingPunct="1">
                  <a:spcBef>
                    <a:spcPct val="0"/>
                  </a:spcBef>
                  <a:buClrTx/>
                  <a:buFontTx/>
                  <a:buNone/>
                </a:pPr>
                <a:r>
                  <a:rPr lang="en-US" altLang="en-US" sz="1400" b="1" dirty="0">
                    <a:solidFill>
                      <a:schemeClr val="accent2"/>
                    </a:solidFill>
                    <a:latin typeface="+mn-lt"/>
                  </a:rPr>
                  <a:t>Quality </a:t>
                </a:r>
                <a:r>
                  <a:rPr lang="en-US" altLang="en-US" sz="1400" b="1" dirty="0" smtClean="0">
                    <a:solidFill>
                      <a:schemeClr val="accent2"/>
                    </a:solidFill>
                    <a:latin typeface="+mn-lt"/>
                  </a:rPr>
                  <a:t>	</a:t>
                </a:r>
              </a:p>
              <a:p>
                <a:pPr algn="r" eaLnBrk="1" hangingPunct="1">
                  <a:spcBef>
                    <a:spcPct val="0"/>
                  </a:spcBef>
                  <a:buClrTx/>
                  <a:buFontTx/>
                  <a:buNone/>
                </a:pPr>
                <a:r>
                  <a:rPr lang="en-US" altLang="en-US" sz="1400" b="1" dirty="0" smtClean="0">
                    <a:solidFill>
                      <a:schemeClr val="accent2"/>
                    </a:solidFill>
                    <a:latin typeface="+mn-lt"/>
                  </a:rPr>
                  <a:t>Infrastructure </a:t>
                </a:r>
                <a:endParaRPr lang="en-US" altLang="en-US" sz="1400" b="1" dirty="0">
                  <a:solidFill>
                    <a:schemeClr val="accent2"/>
                  </a:solidFill>
                  <a:latin typeface="+mn-lt"/>
                </a:endParaRPr>
              </a:p>
              <a:p>
                <a:pPr algn="r" eaLnBrk="1" hangingPunct="1">
                  <a:spcBef>
                    <a:spcPct val="0"/>
                  </a:spcBef>
                  <a:buClrTx/>
                  <a:buFontTx/>
                  <a:buNone/>
                </a:pPr>
                <a:r>
                  <a:rPr lang="en-US" altLang="en-US" sz="1400" b="1" dirty="0">
                    <a:solidFill>
                      <a:schemeClr val="accent2"/>
                    </a:solidFill>
                    <a:latin typeface="+mn-lt"/>
                  </a:rPr>
                  <a:t>Institutions</a:t>
                </a:r>
              </a:p>
            </p:txBody>
          </p:sp>
          <p:sp>
            <p:nvSpPr>
              <p:cNvPr id="21" name="TextBox 15"/>
              <p:cNvSpPr txBox="1">
                <a:spLocks noChangeArrowheads="1"/>
              </p:cNvSpPr>
              <p:nvPr/>
            </p:nvSpPr>
            <p:spPr bwMode="auto">
              <a:xfrm>
                <a:off x="5059082" y="1667483"/>
                <a:ext cx="1356516" cy="80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chemeClr val="accent1"/>
                  </a:buClr>
                  <a:buFont typeface="Wingdings" pitchFamily="2" charset="2"/>
                  <a:buChar char="§"/>
                  <a:defRPr sz="2000">
                    <a:solidFill>
                      <a:schemeClr val="tx1"/>
                    </a:solidFill>
                    <a:latin typeface="MetaBook-Roman" pitchFamily="50" charset="0"/>
                    <a:cs typeface="Arial" charset="0"/>
                  </a:defRPr>
                </a:lvl1pPr>
                <a:lvl2pPr marL="742950" indent="-285750" algn="l" eaLnBrk="0" hangingPunct="0">
                  <a:spcBef>
                    <a:spcPct val="20000"/>
                  </a:spcBef>
                  <a:buClr>
                    <a:schemeClr val="accent1"/>
                  </a:buClr>
                  <a:buFont typeface="Courier New" pitchFamily="49" charset="0"/>
                  <a:buChar char="o"/>
                  <a:defRPr>
                    <a:solidFill>
                      <a:schemeClr val="tx1"/>
                    </a:solidFill>
                    <a:latin typeface="MetaBook-Roman" pitchFamily="50" charset="0"/>
                    <a:cs typeface="Arial" charset="0"/>
                  </a:defRPr>
                </a:lvl2pPr>
                <a:lvl3pPr marL="1143000" indent="-228600" algn="l" eaLnBrk="0" hangingPunct="0">
                  <a:spcBef>
                    <a:spcPct val="20000"/>
                  </a:spcBef>
                  <a:buClr>
                    <a:schemeClr val="accent1"/>
                  </a:buClr>
                  <a:buChar char="•"/>
                  <a:defRPr sz="1600">
                    <a:solidFill>
                      <a:schemeClr val="tx1"/>
                    </a:solidFill>
                    <a:latin typeface="MetaBook-Roman" pitchFamily="50" charset="0"/>
                    <a:cs typeface="Arial" charset="0"/>
                  </a:defRPr>
                </a:lvl3pPr>
                <a:lvl4pPr marL="1600200" indent="-228600" algn="l" eaLnBrk="0" hangingPunct="0">
                  <a:spcBef>
                    <a:spcPct val="20000"/>
                  </a:spcBef>
                  <a:buChar char="–"/>
                  <a:defRPr sz="1400">
                    <a:solidFill>
                      <a:schemeClr val="tx1"/>
                    </a:solidFill>
                    <a:latin typeface="MetaBook-Roman" pitchFamily="50" charset="0"/>
                    <a:cs typeface="Arial" charset="0"/>
                  </a:defRPr>
                </a:lvl4pPr>
                <a:lvl5pPr marL="2057400" indent="-228600" algn="l" eaLnBrk="0" hangingPunct="0">
                  <a:spcBef>
                    <a:spcPct val="20000"/>
                  </a:spcBef>
                  <a:buChar char="»"/>
                  <a:defRPr sz="1400">
                    <a:solidFill>
                      <a:schemeClr val="tx1"/>
                    </a:solidFill>
                    <a:latin typeface="MetaBook-Roman" pitchFamily="50" charset="0"/>
                    <a:cs typeface="Arial" charset="0"/>
                  </a:defRPr>
                </a:lvl5pPr>
                <a:lvl6pPr marL="2514600" indent="-228600" eaLnBrk="0" fontAlgn="base" hangingPunct="0">
                  <a:spcBef>
                    <a:spcPct val="20000"/>
                  </a:spcBef>
                  <a:spcAft>
                    <a:spcPct val="0"/>
                  </a:spcAft>
                  <a:buChar char="»"/>
                  <a:defRPr sz="1400">
                    <a:solidFill>
                      <a:schemeClr val="tx1"/>
                    </a:solidFill>
                    <a:latin typeface="MetaBook-Roman" pitchFamily="50" charset="0"/>
                    <a:cs typeface="Arial" charset="0"/>
                  </a:defRPr>
                </a:lvl6pPr>
                <a:lvl7pPr marL="2971800" indent="-228600" eaLnBrk="0" fontAlgn="base" hangingPunct="0">
                  <a:spcBef>
                    <a:spcPct val="20000"/>
                  </a:spcBef>
                  <a:spcAft>
                    <a:spcPct val="0"/>
                  </a:spcAft>
                  <a:buChar char="»"/>
                  <a:defRPr sz="1400">
                    <a:solidFill>
                      <a:schemeClr val="tx1"/>
                    </a:solidFill>
                    <a:latin typeface="MetaBook-Roman" pitchFamily="50" charset="0"/>
                    <a:cs typeface="Arial" charset="0"/>
                  </a:defRPr>
                </a:lvl7pPr>
                <a:lvl8pPr marL="3429000" indent="-228600" eaLnBrk="0" fontAlgn="base" hangingPunct="0">
                  <a:spcBef>
                    <a:spcPct val="20000"/>
                  </a:spcBef>
                  <a:spcAft>
                    <a:spcPct val="0"/>
                  </a:spcAft>
                  <a:buChar char="»"/>
                  <a:defRPr sz="1400">
                    <a:solidFill>
                      <a:schemeClr val="tx1"/>
                    </a:solidFill>
                    <a:latin typeface="MetaBook-Roman" pitchFamily="50" charset="0"/>
                    <a:cs typeface="Arial" charset="0"/>
                  </a:defRPr>
                </a:lvl8pPr>
                <a:lvl9pPr marL="3886200" indent="-228600" eaLnBrk="0" fontAlgn="base" hangingPunct="0">
                  <a:spcBef>
                    <a:spcPct val="20000"/>
                  </a:spcBef>
                  <a:spcAft>
                    <a:spcPct val="0"/>
                  </a:spcAft>
                  <a:buChar char="»"/>
                  <a:defRPr sz="1400">
                    <a:solidFill>
                      <a:schemeClr val="tx1"/>
                    </a:solidFill>
                    <a:latin typeface="MetaBook-Roman" pitchFamily="50" charset="0"/>
                    <a:cs typeface="Arial" charset="0"/>
                  </a:defRPr>
                </a:lvl9pPr>
              </a:lstStyle>
              <a:p>
                <a:pPr algn="r" eaLnBrk="1" hangingPunct="1">
                  <a:spcBef>
                    <a:spcPct val="0"/>
                  </a:spcBef>
                  <a:buClrTx/>
                  <a:buFontTx/>
                  <a:buNone/>
                </a:pPr>
                <a:r>
                  <a:rPr lang="en-US" altLang="en-US" sz="1400" b="1" dirty="0" smtClean="0">
                    <a:solidFill>
                      <a:schemeClr val="accent2"/>
                    </a:solidFill>
                    <a:latin typeface="+mn-lt"/>
                  </a:rPr>
                  <a:t>Quality	 </a:t>
                </a:r>
              </a:p>
              <a:p>
                <a:pPr algn="r" eaLnBrk="1" hangingPunct="1">
                  <a:spcBef>
                    <a:spcPct val="0"/>
                  </a:spcBef>
                  <a:buClrTx/>
                  <a:buFontTx/>
                  <a:buNone/>
                </a:pPr>
                <a:r>
                  <a:rPr lang="en-US" altLang="en-US" sz="1400" b="1" dirty="0" smtClean="0">
                    <a:solidFill>
                      <a:schemeClr val="accent2"/>
                    </a:solidFill>
                    <a:latin typeface="+mn-lt"/>
                  </a:rPr>
                  <a:t>Infrastructure </a:t>
                </a:r>
                <a:endParaRPr lang="en-US" altLang="en-US" sz="1400" b="1" dirty="0">
                  <a:solidFill>
                    <a:schemeClr val="accent2"/>
                  </a:solidFill>
                  <a:latin typeface="+mn-lt"/>
                </a:endParaRPr>
              </a:p>
              <a:p>
                <a:pPr algn="r" eaLnBrk="1" hangingPunct="1">
                  <a:spcBef>
                    <a:spcPct val="0"/>
                  </a:spcBef>
                  <a:buClrTx/>
                  <a:buFontTx/>
                  <a:buNone/>
                </a:pPr>
                <a:r>
                  <a:rPr lang="en-US" altLang="en-US" sz="1400" b="1" dirty="0">
                    <a:solidFill>
                      <a:schemeClr val="accent2"/>
                    </a:solidFill>
                    <a:latin typeface="+mn-lt"/>
                  </a:rPr>
                  <a:t>Services</a:t>
                </a:r>
              </a:p>
            </p:txBody>
          </p:sp>
          <p:sp>
            <p:nvSpPr>
              <p:cNvPr id="22" name="TextBox 16"/>
              <p:cNvSpPr txBox="1">
                <a:spLocks noChangeArrowheads="1"/>
              </p:cNvSpPr>
              <p:nvPr/>
            </p:nvSpPr>
            <p:spPr bwMode="auto">
              <a:xfrm>
                <a:off x="6089618" y="1431925"/>
                <a:ext cx="1106565" cy="33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chemeClr val="accent1"/>
                  </a:buClr>
                  <a:buFont typeface="Wingdings" pitchFamily="2" charset="2"/>
                  <a:buChar char="§"/>
                  <a:defRPr sz="2000">
                    <a:solidFill>
                      <a:schemeClr val="tx1"/>
                    </a:solidFill>
                    <a:latin typeface="MetaBook-Roman" pitchFamily="50" charset="0"/>
                    <a:cs typeface="Arial" charset="0"/>
                  </a:defRPr>
                </a:lvl1pPr>
                <a:lvl2pPr marL="742950" indent="-285750" algn="l" eaLnBrk="0" hangingPunct="0">
                  <a:spcBef>
                    <a:spcPct val="20000"/>
                  </a:spcBef>
                  <a:buClr>
                    <a:schemeClr val="accent1"/>
                  </a:buClr>
                  <a:buFont typeface="Courier New" pitchFamily="49" charset="0"/>
                  <a:buChar char="o"/>
                  <a:defRPr>
                    <a:solidFill>
                      <a:schemeClr val="tx1"/>
                    </a:solidFill>
                    <a:latin typeface="MetaBook-Roman" pitchFamily="50" charset="0"/>
                    <a:cs typeface="Arial" charset="0"/>
                  </a:defRPr>
                </a:lvl2pPr>
                <a:lvl3pPr marL="1143000" indent="-228600" algn="l" eaLnBrk="0" hangingPunct="0">
                  <a:spcBef>
                    <a:spcPct val="20000"/>
                  </a:spcBef>
                  <a:buClr>
                    <a:schemeClr val="accent1"/>
                  </a:buClr>
                  <a:buChar char="•"/>
                  <a:defRPr sz="1600">
                    <a:solidFill>
                      <a:schemeClr val="tx1"/>
                    </a:solidFill>
                    <a:latin typeface="MetaBook-Roman" pitchFamily="50" charset="0"/>
                    <a:cs typeface="Arial" charset="0"/>
                  </a:defRPr>
                </a:lvl3pPr>
                <a:lvl4pPr marL="1600200" indent="-228600" algn="l" eaLnBrk="0" hangingPunct="0">
                  <a:spcBef>
                    <a:spcPct val="20000"/>
                  </a:spcBef>
                  <a:buChar char="–"/>
                  <a:defRPr sz="1400">
                    <a:solidFill>
                      <a:schemeClr val="tx1"/>
                    </a:solidFill>
                    <a:latin typeface="MetaBook-Roman" pitchFamily="50" charset="0"/>
                    <a:cs typeface="Arial" charset="0"/>
                  </a:defRPr>
                </a:lvl4pPr>
                <a:lvl5pPr marL="2057400" indent="-228600" algn="l" eaLnBrk="0" hangingPunct="0">
                  <a:spcBef>
                    <a:spcPct val="20000"/>
                  </a:spcBef>
                  <a:buChar char="»"/>
                  <a:defRPr sz="1400">
                    <a:solidFill>
                      <a:schemeClr val="tx1"/>
                    </a:solidFill>
                    <a:latin typeface="MetaBook-Roman" pitchFamily="50" charset="0"/>
                    <a:cs typeface="Arial" charset="0"/>
                  </a:defRPr>
                </a:lvl5pPr>
                <a:lvl6pPr marL="2514600" indent="-228600" eaLnBrk="0" fontAlgn="base" hangingPunct="0">
                  <a:spcBef>
                    <a:spcPct val="20000"/>
                  </a:spcBef>
                  <a:spcAft>
                    <a:spcPct val="0"/>
                  </a:spcAft>
                  <a:buChar char="»"/>
                  <a:defRPr sz="1400">
                    <a:solidFill>
                      <a:schemeClr val="tx1"/>
                    </a:solidFill>
                    <a:latin typeface="MetaBook-Roman" pitchFamily="50" charset="0"/>
                    <a:cs typeface="Arial" charset="0"/>
                  </a:defRPr>
                </a:lvl6pPr>
                <a:lvl7pPr marL="2971800" indent="-228600" eaLnBrk="0" fontAlgn="base" hangingPunct="0">
                  <a:spcBef>
                    <a:spcPct val="20000"/>
                  </a:spcBef>
                  <a:spcAft>
                    <a:spcPct val="0"/>
                  </a:spcAft>
                  <a:buChar char="»"/>
                  <a:defRPr sz="1400">
                    <a:solidFill>
                      <a:schemeClr val="tx1"/>
                    </a:solidFill>
                    <a:latin typeface="MetaBook-Roman" pitchFamily="50" charset="0"/>
                    <a:cs typeface="Arial" charset="0"/>
                  </a:defRPr>
                </a:lvl7pPr>
                <a:lvl8pPr marL="3429000" indent="-228600" eaLnBrk="0" fontAlgn="base" hangingPunct="0">
                  <a:spcBef>
                    <a:spcPct val="20000"/>
                  </a:spcBef>
                  <a:spcAft>
                    <a:spcPct val="0"/>
                  </a:spcAft>
                  <a:buChar char="»"/>
                  <a:defRPr sz="1400">
                    <a:solidFill>
                      <a:schemeClr val="tx1"/>
                    </a:solidFill>
                    <a:latin typeface="MetaBook-Roman" pitchFamily="50" charset="0"/>
                    <a:cs typeface="Arial" charset="0"/>
                  </a:defRPr>
                </a:lvl8pPr>
                <a:lvl9pPr marL="3886200" indent="-228600" eaLnBrk="0" fontAlgn="base" hangingPunct="0">
                  <a:spcBef>
                    <a:spcPct val="20000"/>
                  </a:spcBef>
                  <a:spcAft>
                    <a:spcPct val="0"/>
                  </a:spcAft>
                  <a:buChar char="»"/>
                  <a:defRPr sz="1400">
                    <a:solidFill>
                      <a:schemeClr val="tx1"/>
                    </a:solidFill>
                    <a:latin typeface="MetaBook-Roman" pitchFamily="50" charset="0"/>
                    <a:cs typeface="Arial" charset="0"/>
                  </a:defRPr>
                </a:lvl9pPr>
              </a:lstStyle>
              <a:p>
                <a:pPr algn="r" eaLnBrk="1" hangingPunct="1">
                  <a:spcBef>
                    <a:spcPct val="0"/>
                  </a:spcBef>
                  <a:buClrTx/>
                  <a:buFontTx/>
                  <a:buNone/>
                </a:pPr>
                <a:r>
                  <a:rPr lang="en-US" altLang="en-US" sz="1400" b="1" dirty="0">
                    <a:solidFill>
                      <a:schemeClr val="accent2"/>
                    </a:solidFill>
                    <a:latin typeface="+mn-lt"/>
                  </a:rPr>
                  <a:t>Enterprises</a:t>
                </a:r>
              </a:p>
            </p:txBody>
          </p:sp>
          <p:sp>
            <p:nvSpPr>
              <p:cNvPr id="23" name="TextBox 72"/>
              <p:cNvSpPr txBox="1">
                <a:spLocks noChangeArrowheads="1"/>
              </p:cNvSpPr>
              <p:nvPr/>
            </p:nvSpPr>
            <p:spPr bwMode="auto">
              <a:xfrm>
                <a:off x="7155180" y="1219277"/>
                <a:ext cx="1094471" cy="33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chemeClr val="accent1"/>
                  </a:buClr>
                  <a:buFont typeface="Wingdings" pitchFamily="2" charset="2"/>
                  <a:buChar char="§"/>
                  <a:defRPr sz="2000">
                    <a:solidFill>
                      <a:schemeClr val="tx1"/>
                    </a:solidFill>
                    <a:latin typeface="MetaBook-Roman" pitchFamily="50" charset="0"/>
                    <a:cs typeface="Arial" charset="0"/>
                  </a:defRPr>
                </a:lvl1pPr>
                <a:lvl2pPr marL="742950" indent="-285750" algn="l" eaLnBrk="0" hangingPunct="0">
                  <a:spcBef>
                    <a:spcPct val="20000"/>
                  </a:spcBef>
                  <a:buClr>
                    <a:schemeClr val="accent1"/>
                  </a:buClr>
                  <a:buFont typeface="Courier New" pitchFamily="49" charset="0"/>
                  <a:buChar char="o"/>
                  <a:defRPr>
                    <a:solidFill>
                      <a:schemeClr val="tx1"/>
                    </a:solidFill>
                    <a:latin typeface="MetaBook-Roman" pitchFamily="50" charset="0"/>
                    <a:cs typeface="Arial" charset="0"/>
                  </a:defRPr>
                </a:lvl2pPr>
                <a:lvl3pPr marL="1143000" indent="-228600" algn="l" eaLnBrk="0" hangingPunct="0">
                  <a:spcBef>
                    <a:spcPct val="20000"/>
                  </a:spcBef>
                  <a:buClr>
                    <a:schemeClr val="accent1"/>
                  </a:buClr>
                  <a:buChar char="•"/>
                  <a:defRPr sz="1600">
                    <a:solidFill>
                      <a:schemeClr val="tx1"/>
                    </a:solidFill>
                    <a:latin typeface="MetaBook-Roman" pitchFamily="50" charset="0"/>
                    <a:cs typeface="Arial" charset="0"/>
                  </a:defRPr>
                </a:lvl3pPr>
                <a:lvl4pPr marL="1600200" indent="-228600" algn="l" eaLnBrk="0" hangingPunct="0">
                  <a:spcBef>
                    <a:spcPct val="20000"/>
                  </a:spcBef>
                  <a:buChar char="–"/>
                  <a:defRPr sz="1400">
                    <a:solidFill>
                      <a:schemeClr val="tx1"/>
                    </a:solidFill>
                    <a:latin typeface="MetaBook-Roman" pitchFamily="50" charset="0"/>
                    <a:cs typeface="Arial" charset="0"/>
                  </a:defRPr>
                </a:lvl4pPr>
                <a:lvl5pPr marL="2057400" indent="-228600" algn="l" eaLnBrk="0" hangingPunct="0">
                  <a:spcBef>
                    <a:spcPct val="20000"/>
                  </a:spcBef>
                  <a:buChar char="»"/>
                  <a:defRPr sz="1400">
                    <a:solidFill>
                      <a:schemeClr val="tx1"/>
                    </a:solidFill>
                    <a:latin typeface="MetaBook-Roman" pitchFamily="50" charset="0"/>
                    <a:cs typeface="Arial" charset="0"/>
                  </a:defRPr>
                </a:lvl5pPr>
                <a:lvl6pPr marL="2514600" indent="-228600" eaLnBrk="0" fontAlgn="base" hangingPunct="0">
                  <a:spcBef>
                    <a:spcPct val="20000"/>
                  </a:spcBef>
                  <a:spcAft>
                    <a:spcPct val="0"/>
                  </a:spcAft>
                  <a:buChar char="»"/>
                  <a:defRPr sz="1400">
                    <a:solidFill>
                      <a:schemeClr val="tx1"/>
                    </a:solidFill>
                    <a:latin typeface="MetaBook-Roman" pitchFamily="50" charset="0"/>
                    <a:cs typeface="Arial" charset="0"/>
                  </a:defRPr>
                </a:lvl6pPr>
                <a:lvl7pPr marL="2971800" indent="-228600" eaLnBrk="0" fontAlgn="base" hangingPunct="0">
                  <a:spcBef>
                    <a:spcPct val="20000"/>
                  </a:spcBef>
                  <a:spcAft>
                    <a:spcPct val="0"/>
                  </a:spcAft>
                  <a:buChar char="»"/>
                  <a:defRPr sz="1400">
                    <a:solidFill>
                      <a:schemeClr val="tx1"/>
                    </a:solidFill>
                    <a:latin typeface="MetaBook-Roman" pitchFamily="50" charset="0"/>
                    <a:cs typeface="Arial" charset="0"/>
                  </a:defRPr>
                </a:lvl7pPr>
                <a:lvl8pPr marL="3429000" indent="-228600" eaLnBrk="0" fontAlgn="base" hangingPunct="0">
                  <a:spcBef>
                    <a:spcPct val="20000"/>
                  </a:spcBef>
                  <a:spcAft>
                    <a:spcPct val="0"/>
                  </a:spcAft>
                  <a:buChar char="»"/>
                  <a:defRPr sz="1400">
                    <a:solidFill>
                      <a:schemeClr val="tx1"/>
                    </a:solidFill>
                    <a:latin typeface="MetaBook-Roman" pitchFamily="50" charset="0"/>
                    <a:cs typeface="Arial" charset="0"/>
                  </a:defRPr>
                </a:lvl8pPr>
                <a:lvl9pPr marL="3886200" indent="-228600" eaLnBrk="0" fontAlgn="base" hangingPunct="0">
                  <a:spcBef>
                    <a:spcPct val="20000"/>
                  </a:spcBef>
                  <a:spcAft>
                    <a:spcPct val="0"/>
                  </a:spcAft>
                  <a:buChar char="»"/>
                  <a:defRPr sz="1400">
                    <a:solidFill>
                      <a:schemeClr val="tx1"/>
                    </a:solidFill>
                    <a:latin typeface="MetaBook-Roman" pitchFamily="50" charset="0"/>
                    <a:cs typeface="Arial" charset="0"/>
                  </a:defRPr>
                </a:lvl9pPr>
              </a:lstStyle>
              <a:p>
                <a:pPr algn="r" eaLnBrk="1" hangingPunct="1">
                  <a:spcBef>
                    <a:spcPct val="0"/>
                  </a:spcBef>
                  <a:buClrTx/>
                  <a:buFontTx/>
                  <a:buNone/>
                </a:pPr>
                <a:r>
                  <a:rPr lang="en-US" altLang="en-US" sz="1400" b="1" dirty="0">
                    <a:solidFill>
                      <a:schemeClr val="accent2"/>
                    </a:solidFill>
                    <a:latin typeface="+mn-lt"/>
                  </a:rPr>
                  <a:t>Consumers</a:t>
                </a:r>
              </a:p>
            </p:txBody>
          </p:sp>
          <p:sp>
            <p:nvSpPr>
              <p:cNvPr id="24" name="TextBox 2"/>
              <p:cNvSpPr txBox="1">
                <a:spLocks noChangeArrowheads="1"/>
              </p:cNvSpPr>
              <p:nvPr/>
            </p:nvSpPr>
            <p:spPr bwMode="auto">
              <a:xfrm>
                <a:off x="8099469" y="5844493"/>
                <a:ext cx="1048178" cy="30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chemeClr val="accent1"/>
                  </a:buClr>
                  <a:buFont typeface="Wingdings" pitchFamily="2" charset="2"/>
                  <a:buChar char="§"/>
                  <a:defRPr sz="2000">
                    <a:solidFill>
                      <a:schemeClr val="tx1"/>
                    </a:solidFill>
                    <a:latin typeface="MetaBook-Roman" pitchFamily="50" charset="0"/>
                    <a:cs typeface="Arial" charset="0"/>
                  </a:defRPr>
                </a:lvl1pPr>
                <a:lvl2pPr marL="742950" indent="-285750" algn="l" eaLnBrk="0" hangingPunct="0">
                  <a:spcBef>
                    <a:spcPct val="20000"/>
                  </a:spcBef>
                  <a:buClr>
                    <a:schemeClr val="accent1"/>
                  </a:buClr>
                  <a:buFont typeface="Courier New" pitchFamily="49" charset="0"/>
                  <a:buChar char="o"/>
                  <a:defRPr>
                    <a:solidFill>
                      <a:schemeClr val="tx1"/>
                    </a:solidFill>
                    <a:latin typeface="MetaBook-Roman" pitchFamily="50" charset="0"/>
                    <a:cs typeface="Arial" charset="0"/>
                  </a:defRPr>
                </a:lvl2pPr>
                <a:lvl3pPr marL="1143000" indent="-228600" algn="l" eaLnBrk="0" hangingPunct="0">
                  <a:spcBef>
                    <a:spcPct val="20000"/>
                  </a:spcBef>
                  <a:buClr>
                    <a:schemeClr val="accent1"/>
                  </a:buClr>
                  <a:buChar char="•"/>
                  <a:defRPr sz="1600">
                    <a:solidFill>
                      <a:schemeClr val="tx1"/>
                    </a:solidFill>
                    <a:latin typeface="MetaBook-Roman" pitchFamily="50" charset="0"/>
                    <a:cs typeface="Arial" charset="0"/>
                  </a:defRPr>
                </a:lvl3pPr>
                <a:lvl4pPr marL="1600200" indent="-228600" algn="l" eaLnBrk="0" hangingPunct="0">
                  <a:spcBef>
                    <a:spcPct val="20000"/>
                  </a:spcBef>
                  <a:buChar char="–"/>
                  <a:defRPr sz="1400">
                    <a:solidFill>
                      <a:schemeClr val="tx1"/>
                    </a:solidFill>
                    <a:latin typeface="MetaBook-Roman" pitchFamily="50" charset="0"/>
                    <a:cs typeface="Arial" charset="0"/>
                  </a:defRPr>
                </a:lvl4pPr>
                <a:lvl5pPr marL="2057400" indent="-228600" algn="l" eaLnBrk="0" hangingPunct="0">
                  <a:spcBef>
                    <a:spcPct val="20000"/>
                  </a:spcBef>
                  <a:buChar char="»"/>
                  <a:defRPr sz="1400">
                    <a:solidFill>
                      <a:schemeClr val="tx1"/>
                    </a:solidFill>
                    <a:latin typeface="MetaBook-Roman" pitchFamily="50" charset="0"/>
                    <a:cs typeface="Arial" charset="0"/>
                  </a:defRPr>
                </a:lvl5pPr>
                <a:lvl6pPr marL="2514600" indent="-228600" eaLnBrk="0" fontAlgn="base" hangingPunct="0">
                  <a:spcBef>
                    <a:spcPct val="20000"/>
                  </a:spcBef>
                  <a:spcAft>
                    <a:spcPct val="0"/>
                  </a:spcAft>
                  <a:buChar char="»"/>
                  <a:defRPr sz="1400">
                    <a:solidFill>
                      <a:schemeClr val="tx1"/>
                    </a:solidFill>
                    <a:latin typeface="MetaBook-Roman" pitchFamily="50" charset="0"/>
                    <a:cs typeface="Arial" charset="0"/>
                  </a:defRPr>
                </a:lvl6pPr>
                <a:lvl7pPr marL="2971800" indent="-228600" eaLnBrk="0" fontAlgn="base" hangingPunct="0">
                  <a:spcBef>
                    <a:spcPct val="20000"/>
                  </a:spcBef>
                  <a:spcAft>
                    <a:spcPct val="0"/>
                  </a:spcAft>
                  <a:buChar char="»"/>
                  <a:defRPr sz="1400">
                    <a:solidFill>
                      <a:schemeClr val="tx1"/>
                    </a:solidFill>
                    <a:latin typeface="MetaBook-Roman" pitchFamily="50" charset="0"/>
                    <a:cs typeface="Arial" charset="0"/>
                  </a:defRPr>
                </a:lvl7pPr>
                <a:lvl8pPr marL="3429000" indent="-228600" eaLnBrk="0" fontAlgn="base" hangingPunct="0">
                  <a:spcBef>
                    <a:spcPct val="20000"/>
                  </a:spcBef>
                  <a:spcAft>
                    <a:spcPct val="0"/>
                  </a:spcAft>
                  <a:buChar char="»"/>
                  <a:defRPr sz="1400">
                    <a:solidFill>
                      <a:schemeClr val="tx1"/>
                    </a:solidFill>
                    <a:latin typeface="MetaBook-Roman" pitchFamily="50" charset="0"/>
                    <a:cs typeface="Arial" charset="0"/>
                  </a:defRPr>
                </a:lvl8pPr>
                <a:lvl9pPr marL="3886200" indent="-228600" eaLnBrk="0" fontAlgn="base" hangingPunct="0">
                  <a:spcBef>
                    <a:spcPct val="20000"/>
                  </a:spcBef>
                  <a:spcAft>
                    <a:spcPct val="0"/>
                  </a:spcAft>
                  <a:buChar char="»"/>
                  <a:defRPr sz="1400">
                    <a:solidFill>
                      <a:schemeClr val="tx1"/>
                    </a:solidFill>
                    <a:latin typeface="MetaBook-Roman" pitchFamily="50" charset="0"/>
                    <a:cs typeface="Arial" charset="0"/>
                  </a:defRPr>
                </a:lvl9pPr>
              </a:lstStyle>
              <a:p>
                <a:pPr algn="r" eaLnBrk="1" hangingPunct="1">
                  <a:spcBef>
                    <a:spcPct val="0"/>
                  </a:spcBef>
                  <a:buClrTx/>
                  <a:buFontTx/>
                  <a:buNone/>
                </a:pPr>
                <a:r>
                  <a:rPr lang="en-US" altLang="en-US" sz="1200" i="1" dirty="0">
                    <a:latin typeface="+mn-lt"/>
                  </a:rPr>
                  <a:t>UNIDO </a:t>
                </a:r>
                <a:r>
                  <a:rPr lang="en-US" altLang="en-US" sz="1200" i="1" dirty="0" smtClean="0">
                    <a:latin typeface="+mn-lt"/>
                  </a:rPr>
                  <a:t>2016</a:t>
                </a:r>
                <a:endParaRPr lang="en-US" altLang="en-US" sz="1200" i="1" dirty="0">
                  <a:latin typeface="+mn-lt"/>
                </a:endParaRPr>
              </a:p>
            </p:txBody>
          </p:sp>
          <p:sp>
            <p:nvSpPr>
              <p:cNvPr id="25" name="Rectangle 24"/>
              <p:cNvSpPr/>
              <p:nvPr/>
            </p:nvSpPr>
            <p:spPr bwMode="auto">
              <a:xfrm>
                <a:off x="2905809" y="3140968"/>
                <a:ext cx="1409275" cy="1097280"/>
              </a:xfrm>
              <a:prstGeom prst="rect">
                <a:avLst/>
              </a:prstGeom>
              <a:noFill/>
              <a:ln w="19050" cap="flat" cmpd="sng" algn="ctr">
                <a:noFill/>
                <a:prstDash val="solid"/>
                <a:round/>
                <a:headEnd type="none" w="med" len="med"/>
                <a:tailEnd type="none" w="med" len="med"/>
              </a:ln>
              <a:effectLst/>
              <a:extLst/>
            </p:spPr>
            <p:txBody>
              <a:bodyPr lIns="0" rIns="0" anchor="ctr"/>
              <a:lstStyle/>
              <a:p>
                <a:pPr algn="ctr"/>
                <a:r>
                  <a:rPr lang="en-US" sz="1200" b="1" dirty="0" smtClean="0">
                    <a:latin typeface="+mn-lt"/>
                  </a:rPr>
                  <a:t>Regulatory Framework</a:t>
                </a:r>
              </a:p>
              <a:p>
                <a:pPr algn="ctr"/>
                <a:endParaRPr lang="en-US" sz="1200" b="1" dirty="0" smtClean="0">
                  <a:latin typeface="+mn-lt"/>
                </a:endParaRPr>
              </a:p>
              <a:p>
                <a:pPr algn="ctr"/>
                <a:r>
                  <a:rPr lang="en-US" sz="1200" b="1" dirty="0" smtClean="0">
                    <a:latin typeface="+mn-lt"/>
                  </a:rPr>
                  <a:t>Quality Policy</a:t>
                </a:r>
                <a:endParaRPr lang="en-US" sz="1200" b="1" dirty="0">
                  <a:latin typeface="+mn-lt"/>
                </a:endParaRPr>
              </a:p>
            </p:txBody>
          </p:sp>
          <p:sp>
            <p:nvSpPr>
              <p:cNvPr id="26" name="Rectangle 25"/>
              <p:cNvSpPr/>
              <p:nvPr/>
            </p:nvSpPr>
            <p:spPr bwMode="auto">
              <a:xfrm>
                <a:off x="4572775" y="3010163"/>
                <a:ext cx="1097280" cy="1097280"/>
              </a:xfrm>
              <a:prstGeom prst="rect">
                <a:avLst/>
              </a:prstGeom>
              <a:noFill/>
              <a:ln w="19050" cap="flat" cmpd="sng" algn="ctr">
                <a:noFill/>
                <a:prstDash val="solid"/>
                <a:round/>
                <a:headEnd type="none" w="med" len="med"/>
                <a:tailEnd type="none" w="med" len="med"/>
              </a:ln>
              <a:effectLst/>
              <a:extLst/>
            </p:spPr>
            <p:txBody>
              <a:bodyPr wrap="none" lIns="0" rIns="0" anchor="ctr"/>
              <a:lstStyle/>
              <a:p>
                <a:pPr algn="ctr">
                  <a:spcAft>
                    <a:spcPts val="600"/>
                  </a:spcAft>
                </a:pPr>
                <a:r>
                  <a:rPr lang="en-US" sz="1200" b="1" dirty="0" smtClean="0">
                    <a:latin typeface="+mn-lt"/>
                  </a:rPr>
                  <a:t>Metrology</a:t>
                </a:r>
              </a:p>
              <a:p>
                <a:pPr algn="ctr">
                  <a:spcAft>
                    <a:spcPts val="600"/>
                  </a:spcAft>
                </a:pPr>
                <a:r>
                  <a:rPr lang="en-US" sz="1200" b="1" dirty="0" smtClean="0">
                    <a:latin typeface="+mn-lt"/>
                  </a:rPr>
                  <a:t>Standardization</a:t>
                </a:r>
              </a:p>
              <a:p>
                <a:pPr algn="ctr">
                  <a:spcAft>
                    <a:spcPts val="600"/>
                  </a:spcAft>
                </a:pPr>
                <a:r>
                  <a:rPr lang="en-US" sz="1200" b="1" dirty="0" smtClean="0">
                    <a:latin typeface="+mn-lt"/>
                  </a:rPr>
                  <a:t>Accreditation</a:t>
                </a:r>
                <a:endParaRPr lang="en-US" sz="1200" b="1" dirty="0">
                  <a:latin typeface="+mn-lt"/>
                </a:endParaRPr>
              </a:p>
            </p:txBody>
          </p:sp>
          <p:sp>
            <p:nvSpPr>
              <p:cNvPr id="27" name="Rectangle 26"/>
              <p:cNvSpPr/>
              <p:nvPr/>
            </p:nvSpPr>
            <p:spPr bwMode="auto">
              <a:xfrm>
                <a:off x="5751984" y="2256341"/>
                <a:ext cx="914400" cy="914400"/>
              </a:xfrm>
              <a:prstGeom prst="rect">
                <a:avLst/>
              </a:prstGeom>
              <a:noFill/>
              <a:ln w="19050" cap="flat" cmpd="sng" algn="ctr">
                <a:noFill/>
                <a:prstDash val="solid"/>
                <a:round/>
                <a:headEnd type="none" w="med" len="med"/>
                <a:tailEnd type="none" w="med" len="med"/>
              </a:ln>
              <a:effectLst/>
              <a:extLst/>
            </p:spPr>
            <p:txBody>
              <a:bodyPr wrap="none" lIns="0" rIns="0" anchor="ctr"/>
              <a:lstStyle/>
              <a:p>
                <a:pPr algn="ctr"/>
                <a:r>
                  <a:rPr lang="en-US" sz="1200" b="1" dirty="0" smtClean="0">
                    <a:latin typeface="+mn-lt"/>
                  </a:rPr>
                  <a:t>Quality</a:t>
                </a:r>
              </a:p>
              <a:p>
                <a:pPr algn="ctr"/>
                <a:r>
                  <a:rPr lang="en-US" sz="1200" b="1" dirty="0" smtClean="0">
                    <a:latin typeface="+mn-lt"/>
                  </a:rPr>
                  <a:t>Promotion</a:t>
                </a:r>
                <a:endParaRPr lang="en-US" sz="1200" b="1" dirty="0">
                  <a:latin typeface="+mn-lt"/>
                </a:endParaRPr>
              </a:p>
            </p:txBody>
          </p:sp>
          <p:sp>
            <p:nvSpPr>
              <p:cNvPr id="28" name="Rectangle 27"/>
              <p:cNvSpPr/>
              <p:nvPr/>
            </p:nvSpPr>
            <p:spPr bwMode="auto">
              <a:xfrm>
                <a:off x="5751984" y="3795209"/>
                <a:ext cx="914400" cy="914400"/>
              </a:xfrm>
              <a:prstGeom prst="rect">
                <a:avLst/>
              </a:prstGeom>
              <a:noFill/>
              <a:ln w="19050" cap="flat" cmpd="sng" algn="ctr">
                <a:noFill/>
                <a:prstDash val="solid"/>
                <a:round/>
                <a:headEnd type="none" w="med" len="med"/>
                <a:tailEnd type="none" w="med" len="med"/>
              </a:ln>
              <a:effectLst/>
              <a:extLst/>
            </p:spPr>
            <p:txBody>
              <a:bodyPr wrap="none" lIns="0" rIns="0" anchor="ctr"/>
              <a:lstStyle/>
              <a:p>
                <a:pPr algn="ctr"/>
                <a:r>
                  <a:rPr lang="en-US" sz="1200" b="1" dirty="0" smtClean="0">
                    <a:latin typeface="+mn-lt"/>
                  </a:rPr>
                  <a:t>Calibration &amp;</a:t>
                </a:r>
              </a:p>
              <a:p>
                <a:pPr algn="ctr"/>
                <a:r>
                  <a:rPr lang="en-US" sz="1200" b="1" dirty="0" smtClean="0">
                    <a:latin typeface="+mn-lt"/>
                  </a:rPr>
                  <a:t>Verification</a:t>
                </a:r>
                <a:endParaRPr lang="en-US" sz="1200" b="1" dirty="0">
                  <a:latin typeface="+mn-lt"/>
                </a:endParaRPr>
              </a:p>
            </p:txBody>
          </p:sp>
          <p:sp>
            <p:nvSpPr>
              <p:cNvPr id="29" name="Rectangle 28"/>
              <p:cNvSpPr/>
              <p:nvPr/>
            </p:nvSpPr>
            <p:spPr bwMode="auto">
              <a:xfrm>
                <a:off x="5828184" y="2934359"/>
                <a:ext cx="1097280" cy="1097280"/>
              </a:xfrm>
              <a:prstGeom prst="rect">
                <a:avLst/>
              </a:prstGeom>
              <a:noFill/>
              <a:ln w="19050" cap="flat" cmpd="sng" algn="ctr">
                <a:noFill/>
                <a:prstDash val="solid"/>
                <a:round/>
                <a:headEnd type="none" w="med" len="med"/>
                <a:tailEnd type="none" w="med" len="med"/>
              </a:ln>
              <a:effectLst/>
              <a:extLst/>
            </p:spPr>
            <p:txBody>
              <a:bodyPr wrap="none" lIns="0" rIns="0" anchor="ctr"/>
              <a:lstStyle/>
              <a:p>
                <a:pPr algn="ctr"/>
                <a:r>
                  <a:rPr lang="en-US" sz="1200" b="1" dirty="0" smtClean="0">
                    <a:latin typeface="+mn-lt"/>
                  </a:rPr>
                  <a:t>Conformity</a:t>
                </a:r>
              </a:p>
              <a:p>
                <a:pPr algn="ctr"/>
                <a:r>
                  <a:rPr lang="en-US" sz="1200" b="1" dirty="0" smtClean="0">
                    <a:latin typeface="+mn-lt"/>
                  </a:rPr>
                  <a:t>Assessment</a:t>
                </a:r>
              </a:p>
              <a:p>
                <a:pPr algn="ctr">
                  <a:defRPr/>
                </a:pPr>
                <a:r>
                  <a:rPr lang="en-US" altLang="en-US" sz="1200" dirty="0">
                    <a:latin typeface="+mn-lt"/>
                  </a:rPr>
                  <a:t>Testing</a:t>
                </a:r>
              </a:p>
              <a:p>
                <a:pPr algn="ctr">
                  <a:defRPr/>
                </a:pPr>
                <a:r>
                  <a:rPr lang="en-US" altLang="en-US" sz="1200" dirty="0">
                    <a:latin typeface="+mn-lt"/>
                  </a:rPr>
                  <a:t>Certification</a:t>
                </a:r>
              </a:p>
              <a:p>
                <a:pPr algn="ctr">
                  <a:defRPr/>
                </a:pPr>
                <a:r>
                  <a:rPr lang="en-US" altLang="en-US" sz="1200" dirty="0" smtClean="0">
                    <a:latin typeface="+mn-lt"/>
                  </a:rPr>
                  <a:t>Inspection</a:t>
                </a:r>
                <a:endParaRPr lang="en-US" altLang="en-US" sz="1200" dirty="0">
                  <a:latin typeface="+mn-lt"/>
                </a:endParaRPr>
              </a:p>
            </p:txBody>
          </p:sp>
          <p:sp>
            <p:nvSpPr>
              <p:cNvPr id="30" name="Rectangle 29"/>
              <p:cNvSpPr/>
              <p:nvPr/>
            </p:nvSpPr>
            <p:spPr bwMode="auto">
              <a:xfrm>
                <a:off x="7033146" y="2796699"/>
                <a:ext cx="914400" cy="914400"/>
              </a:xfrm>
              <a:prstGeom prst="rect">
                <a:avLst/>
              </a:prstGeom>
              <a:noFill/>
              <a:ln w="19050" cap="flat" cmpd="sng" algn="ctr">
                <a:noFill/>
                <a:prstDash val="solid"/>
                <a:round/>
                <a:headEnd type="none" w="med" len="med"/>
                <a:tailEnd type="none" w="med" len="med"/>
              </a:ln>
              <a:effectLst/>
              <a:extLst/>
            </p:spPr>
            <p:txBody>
              <a:bodyPr wrap="none" lIns="0" rIns="0" anchor="ctr"/>
              <a:lstStyle/>
              <a:p>
                <a:pPr algn="ctr"/>
                <a:r>
                  <a:rPr lang="en-US" sz="1200" b="1" dirty="0" smtClean="0">
                    <a:latin typeface="+mn-lt"/>
                  </a:rPr>
                  <a:t>Enterprise</a:t>
                </a:r>
              </a:p>
              <a:p>
                <a:pPr algn="ctr"/>
                <a:r>
                  <a:rPr lang="en-US" sz="1200" b="1" dirty="0" smtClean="0">
                    <a:latin typeface="+mn-lt"/>
                  </a:rPr>
                  <a:t>Upgrading</a:t>
                </a:r>
                <a:endParaRPr lang="en-US" sz="1200" b="1" dirty="0">
                  <a:latin typeface="+mn-lt"/>
                </a:endParaRPr>
              </a:p>
            </p:txBody>
          </p:sp>
          <p:sp>
            <p:nvSpPr>
              <p:cNvPr id="31" name="Rectangle 30"/>
              <p:cNvSpPr/>
              <p:nvPr/>
            </p:nvSpPr>
            <p:spPr bwMode="auto">
              <a:xfrm>
                <a:off x="7033146" y="3513297"/>
                <a:ext cx="914400" cy="724951"/>
              </a:xfrm>
              <a:prstGeom prst="rect">
                <a:avLst/>
              </a:prstGeom>
              <a:noFill/>
              <a:ln w="19050" cap="flat" cmpd="sng" algn="ctr">
                <a:noFill/>
                <a:prstDash val="solid"/>
                <a:round/>
                <a:headEnd type="none" w="med" len="med"/>
                <a:tailEnd type="none" w="med" len="med"/>
              </a:ln>
              <a:effectLst/>
              <a:extLst/>
            </p:spPr>
            <p:txBody>
              <a:bodyPr wrap="none" lIns="0" rIns="0" anchor="ctr"/>
              <a:lstStyle/>
              <a:p>
                <a:pPr algn="ctr"/>
                <a:r>
                  <a:rPr lang="en-US" sz="1200" b="1" dirty="0" smtClean="0">
                    <a:latin typeface="+mn-lt"/>
                  </a:rPr>
                  <a:t>Value Chain</a:t>
                </a:r>
              </a:p>
              <a:p>
                <a:pPr algn="ctr"/>
                <a:r>
                  <a:rPr lang="en-US" sz="1200" b="1" dirty="0" smtClean="0">
                    <a:latin typeface="+mn-lt"/>
                  </a:rPr>
                  <a:t>Development</a:t>
                </a:r>
                <a:endParaRPr lang="en-US" sz="1200" b="1" dirty="0">
                  <a:latin typeface="+mn-lt"/>
                </a:endParaRPr>
              </a:p>
            </p:txBody>
          </p:sp>
          <p:sp>
            <p:nvSpPr>
              <p:cNvPr id="32" name="Rectangle 31"/>
              <p:cNvSpPr/>
              <p:nvPr/>
            </p:nvSpPr>
            <p:spPr bwMode="auto">
              <a:xfrm>
                <a:off x="8062962" y="3513297"/>
                <a:ext cx="914400" cy="724951"/>
              </a:xfrm>
              <a:prstGeom prst="rect">
                <a:avLst/>
              </a:prstGeom>
              <a:noFill/>
              <a:ln w="19050" cap="flat" cmpd="sng" algn="ctr">
                <a:noFill/>
                <a:prstDash val="solid"/>
                <a:round/>
                <a:headEnd type="none" w="med" len="med"/>
                <a:tailEnd type="none" w="med" len="med"/>
              </a:ln>
              <a:effectLst/>
              <a:extLst/>
            </p:spPr>
            <p:txBody>
              <a:bodyPr wrap="none" lIns="0" rIns="0" anchor="ctr"/>
              <a:lstStyle/>
              <a:p>
                <a:pPr algn="ctr"/>
                <a:r>
                  <a:rPr lang="en-US" sz="1200" b="1" dirty="0" smtClean="0">
                    <a:latin typeface="+mn-lt"/>
                  </a:rPr>
                  <a:t>Capacity</a:t>
                </a:r>
              </a:p>
              <a:p>
                <a:pPr algn="ctr"/>
                <a:r>
                  <a:rPr lang="en-US" sz="1200" b="1" dirty="0" smtClean="0">
                    <a:latin typeface="+mn-lt"/>
                  </a:rPr>
                  <a:t>Building</a:t>
                </a:r>
                <a:endParaRPr lang="en-US" sz="1200" b="1" dirty="0">
                  <a:latin typeface="+mn-lt"/>
                </a:endParaRPr>
              </a:p>
            </p:txBody>
          </p:sp>
          <p:sp>
            <p:nvSpPr>
              <p:cNvPr id="33" name="Rectangle 32"/>
              <p:cNvSpPr/>
              <p:nvPr/>
            </p:nvSpPr>
            <p:spPr bwMode="auto">
              <a:xfrm>
                <a:off x="8062962" y="2802751"/>
                <a:ext cx="914400" cy="914400"/>
              </a:xfrm>
              <a:prstGeom prst="rect">
                <a:avLst/>
              </a:prstGeom>
              <a:noFill/>
              <a:ln w="19050" cap="flat" cmpd="sng" algn="ctr">
                <a:noFill/>
                <a:prstDash val="solid"/>
                <a:round/>
                <a:headEnd type="none" w="med" len="med"/>
                <a:tailEnd type="none" w="med" len="med"/>
              </a:ln>
              <a:effectLst/>
              <a:extLst/>
            </p:spPr>
            <p:txBody>
              <a:bodyPr wrap="none" lIns="0" rIns="0" anchor="ctr"/>
              <a:lstStyle/>
              <a:p>
                <a:pPr algn="ctr"/>
                <a:r>
                  <a:rPr lang="en-US" sz="1200" b="1" dirty="0" smtClean="0">
                    <a:latin typeface="+mn-lt"/>
                  </a:rPr>
                  <a:t>Awareness</a:t>
                </a:r>
              </a:p>
              <a:p>
                <a:pPr algn="ctr"/>
                <a:r>
                  <a:rPr lang="en-US" sz="1200" b="1" dirty="0" smtClean="0">
                    <a:latin typeface="+mn-lt"/>
                  </a:rPr>
                  <a:t>Rising</a:t>
                </a:r>
                <a:endParaRPr lang="en-US" sz="1200" b="1" dirty="0">
                  <a:latin typeface="+mn-lt"/>
                </a:endParaRPr>
              </a:p>
            </p:txBody>
          </p:sp>
        </p:grpSp>
        <p:pic>
          <p:nvPicPr>
            <p:cNvPr id="9" name="Picture 8" descr="http://indpred.com/images/arrow-uprigh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3531998" y="4187462"/>
              <a:ext cx="2741424" cy="22421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http://indpred.com/images/arrow-uprigh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4957067" y="4580811"/>
              <a:ext cx="2083155" cy="170375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http://indpred.com/images/arrow-uprigh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203686" y="4941168"/>
              <a:ext cx="1320642" cy="10801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http://indpred.com/images/arrow-upright.png"/>
            <p:cNvPicPr>
              <a:picLocks noChangeAspect="1" noChangeArrowheads="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rot="17618942" flipH="1">
              <a:off x="6736482" y="2059900"/>
              <a:ext cx="844054" cy="69033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http://indpred.com/images/arrow-upright.png"/>
            <p:cNvPicPr>
              <a:picLocks noChangeAspect="1" noChangeArrowheads="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rot="6970595" flipH="1">
              <a:off x="6734143" y="1859699"/>
              <a:ext cx="844054" cy="690331"/>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4" name="Straight Connector 3"/>
          <p:cNvCxnSpPr/>
          <p:nvPr/>
        </p:nvCxnSpPr>
        <p:spPr>
          <a:xfrm>
            <a:off x="251520" y="2132856"/>
            <a:ext cx="3248332"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51520" y="2301248"/>
            <a:ext cx="2808312" cy="29049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en-US" sz="2000" dirty="0" smtClean="0">
                <a:solidFill>
                  <a:schemeClr val="accent2"/>
                </a:solidFill>
                <a:cs typeface="Arial" panose="020B0604020202020204" pitchFamily="34" charset="0"/>
              </a:rPr>
              <a:t>SYSTEMIC APPROACH</a:t>
            </a:r>
          </a:p>
          <a:p>
            <a:pPr algn="l"/>
            <a:endParaRPr lang="en-US" altLang="en-US" sz="2200" dirty="0">
              <a:solidFill>
                <a:schemeClr val="accent1"/>
              </a:solidFill>
              <a:cs typeface="Arial" panose="020B0604020202020204" pitchFamily="34" charset="0"/>
            </a:endParaRPr>
          </a:p>
          <a:p>
            <a:pPr marL="342900" indent="-342900" algn="l">
              <a:buClr>
                <a:schemeClr val="accent2"/>
              </a:buClr>
              <a:buFont typeface="Courier New" panose="02070309020205020404" pitchFamily="49" charset="0"/>
              <a:buChar char="o"/>
            </a:pPr>
            <a:r>
              <a:rPr lang="en-US" altLang="en-US" dirty="0" smtClean="0">
                <a:solidFill>
                  <a:schemeClr val="tx1"/>
                </a:solidFill>
                <a:cs typeface="Arial" panose="020B0604020202020204" pitchFamily="34" charset="0"/>
              </a:rPr>
              <a:t>Demand-driven QI development </a:t>
            </a:r>
          </a:p>
          <a:p>
            <a:pPr marL="342900" indent="-342900" algn="l">
              <a:buClr>
                <a:schemeClr val="accent2"/>
              </a:buClr>
              <a:buFont typeface="Courier New" panose="02070309020205020404" pitchFamily="49" charset="0"/>
              <a:buChar char="o"/>
            </a:pPr>
            <a:r>
              <a:rPr lang="en-US" altLang="en-US" dirty="0" smtClean="0">
                <a:solidFill>
                  <a:schemeClr val="tx1"/>
                </a:solidFill>
                <a:cs typeface="Arial" panose="020B0604020202020204" pitchFamily="34" charset="0"/>
              </a:rPr>
              <a:t>In line with private sector needs</a:t>
            </a:r>
            <a:endParaRPr lang="en-US" altLang="en-US" dirty="0">
              <a:solidFill>
                <a:schemeClr val="tx1"/>
              </a:solidFill>
              <a:cs typeface="Arial" panose="020B0604020202020204" pitchFamily="34" charset="0"/>
            </a:endParaRPr>
          </a:p>
        </p:txBody>
      </p:sp>
    </p:spTree>
    <p:extLst>
      <p:ext uri="{BB962C8B-B14F-4D97-AF65-F5344CB8AC3E}">
        <p14:creationId xmlns:p14="http://schemas.microsoft.com/office/powerpoint/2010/main" val="2679296957"/>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22"/>
          <p:cNvSpPr>
            <a:spLocks noChangeArrowheads="1"/>
          </p:cNvSpPr>
          <p:nvPr/>
        </p:nvSpPr>
        <p:spPr bwMode="auto">
          <a:xfrm>
            <a:off x="3714025" y="2220803"/>
            <a:ext cx="5106447" cy="1175097"/>
          </a:xfrm>
          <a:prstGeom prst="rect">
            <a:avLst/>
          </a:prstGeom>
          <a:solidFill>
            <a:schemeClr val="bg1"/>
          </a:solidFill>
          <a:ln w="28575" algn="ctr">
            <a:noFill/>
            <a:round/>
            <a:headEnd/>
            <a:tailEnd/>
          </a:ln>
          <a:extLst/>
        </p:spPr>
        <p:txBody>
          <a:bodyPr anchor="t"/>
          <a:lstStyle>
            <a:lvl1pPr algn="l" eaLnBrk="0" hangingPunct="0">
              <a:spcBef>
                <a:spcPct val="20000"/>
              </a:spcBef>
              <a:buClr>
                <a:schemeClr val="accent1"/>
              </a:buClr>
              <a:buFont typeface="Wingdings" pitchFamily="2" charset="2"/>
              <a:buChar char="§"/>
              <a:defRPr sz="2000">
                <a:solidFill>
                  <a:schemeClr val="tx1"/>
                </a:solidFill>
                <a:latin typeface="MetaBook-Roman" pitchFamily="50" charset="0"/>
                <a:cs typeface="Arial" charset="0"/>
              </a:defRPr>
            </a:lvl1pPr>
            <a:lvl2pPr marL="742950" indent="-285750" algn="l" eaLnBrk="0" hangingPunct="0">
              <a:spcBef>
                <a:spcPct val="20000"/>
              </a:spcBef>
              <a:buClr>
                <a:schemeClr val="accent1"/>
              </a:buClr>
              <a:buFont typeface="Courier New" pitchFamily="49" charset="0"/>
              <a:buChar char="o"/>
              <a:defRPr>
                <a:solidFill>
                  <a:schemeClr val="tx1"/>
                </a:solidFill>
                <a:latin typeface="MetaBook-Roman" pitchFamily="50" charset="0"/>
                <a:cs typeface="Arial" charset="0"/>
              </a:defRPr>
            </a:lvl2pPr>
            <a:lvl3pPr marL="1143000" indent="-228600" algn="l" eaLnBrk="0" hangingPunct="0">
              <a:spcBef>
                <a:spcPct val="20000"/>
              </a:spcBef>
              <a:buClr>
                <a:schemeClr val="accent1"/>
              </a:buClr>
              <a:buChar char="•"/>
              <a:defRPr sz="1600">
                <a:solidFill>
                  <a:schemeClr val="tx1"/>
                </a:solidFill>
                <a:latin typeface="MetaBook-Roman" pitchFamily="50" charset="0"/>
                <a:cs typeface="Arial" charset="0"/>
              </a:defRPr>
            </a:lvl3pPr>
            <a:lvl4pPr marL="1600200" indent="-228600" algn="l" eaLnBrk="0" hangingPunct="0">
              <a:spcBef>
                <a:spcPct val="20000"/>
              </a:spcBef>
              <a:buChar char="–"/>
              <a:defRPr sz="1400">
                <a:solidFill>
                  <a:schemeClr val="tx1"/>
                </a:solidFill>
                <a:latin typeface="MetaBook-Roman" pitchFamily="50" charset="0"/>
                <a:cs typeface="Arial" charset="0"/>
              </a:defRPr>
            </a:lvl4pPr>
            <a:lvl5pPr marL="2057400" indent="-228600" algn="l" eaLnBrk="0" hangingPunct="0">
              <a:spcBef>
                <a:spcPct val="20000"/>
              </a:spcBef>
              <a:buChar char="»"/>
              <a:defRPr sz="1400">
                <a:solidFill>
                  <a:schemeClr val="tx1"/>
                </a:solidFill>
                <a:latin typeface="MetaBook-Roman" pitchFamily="50" charset="0"/>
                <a:cs typeface="Arial" charset="0"/>
              </a:defRPr>
            </a:lvl5pPr>
            <a:lvl6pPr marL="2514600" indent="-228600" eaLnBrk="0" fontAlgn="base" hangingPunct="0">
              <a:spcBef>
                <a:spcPct val="20000"/>
              </a:spcBef>
              <a:spcAft>
                <a:spcPct val="0"/>
              </a:spcAft>
              <a:buChar char="»"/>
              <a:defRPr sz="1400">
                <a:solidFill>
                  <a:schemeClr val="tx1"/>
                </a:solidFill>
                <a:latin typeface="MetaBook-Roman" pitchFamily="50" charset="0"/>
                <a:cs typeface="Arial" charset="0"/>
              </a:defRPr>
            </a:lvl6pPr>
            <a:lvl7pPr marL="2971800" indent="-228600" eaLnBrk="0" fontAlgn="base" hangingPunct="0">
              <a:spcBef>
                <a:spcPct val="20000"/>
              </a:spcBef>
              <a:spcAft>
                <a:spcPct val="0"/>
              </a:spcAft>
              <a:buChar char="»"/>
              <a:defRPr sz="1400">
                <a:solidFill>
                  <a:schemeClr val="tx1"/>
                </a:solidFill>
                <a:latin typeface="MetaBook-Roman" pitchFamily="50" charset="0"/>
                <a:cs typeface="Arial" charset="0"/>
              </a:defRPr>
            </a:lvl7pPr>
            <a:lvl8pPr marL="3429000" indent="-228600" eaLnBrk="0" fontAlgn="base" hangingPunct="0">
              <a:spcBef>
                <a:spcPct val="20000"/>
              </a:spcBef>
              <a:spcAft>
                <a:spcPct val="0"/>
              </a:spcAft>
              <a:buChar char="»"/>
              <a:defRPr sz="1400">
                <a:solidFill>
                  <a:schemeClr val="tx1"/>
                </a:solidFill>
                <a:latin typeface="MetaBook-Roman" pitchFamily="50" charset="0"/>
                <a:cs typeface="Arial" charset="0"/>
              </a:defRPr>
            </a:lvl8pPr>
            <a:lvl9pPr marL="3886200" indent="-228600" eaLnBrk="0" fontAlgn="base" hangingPunct="0">
              <a:spcBef>
                <a:spcPct val="20000"/>
              </a:spcBef>
              <a:spcAft>
                <a:spcPct val="0"/>
              </a:spcAft>
              <a:buChar char="»"/>
              <a:defRPr sz="1400">
                <a:solidFill>
                  <a:schemeClr val="tx1"/>
                </a:solidFill>
                <a:latin typeface="MetaBook-Roman" pitchFamily="50" charset="0"/>
                <a:cs typeface="Arial" charset="0"/>
              </a:defRPr>
            </a:lvl9pPr>
          </a:lstStyle>
          <a:p>
            <a:pPr>
              <a:buNone/>
              <a:defRPr/>
            </a:pPr>
            <a:r>
              <a:rPr lang="en-US" sz="1800" dirty="0">
                <a:solidFill>
                  <a:schemeClr val="accent2"/>
                </a:solidFill>
                <a:latin typeface="+mn-lt"/>
              </a:rPr>
              <a:t>The </a:t>
            </a:r>
            <a:r>
              <a:rPr lang="en-US" sz="1800" b="1" dirty="0">
                <a:solidFill>
                  <a:schemeClr val="accent2"/>
                </a:solidFill>
                <a:latin typeface="+mn-lt"/>
              </a:rPr>
              <a:t>overall objective </a:t>
            </a:r>
            <a:r>
              <a:rPr lang="en-US" sz="1800" dirty="0">
                <a:solidFill>
                  <a:schemeClr val="accent2"/>
                </a:solidFill>
                <a:latin typeface="+mn-lt"/>
              </a:rPr>
              <a:t>is to contribute to </a:t>
            </a:r>
            <a:r>
              <a:rPr lang="en-US" sz="1800" b="1" dirty="0">
                <a:solidFill>
                  <a:schemeClr val="accent2"/>
                </a:solidFill>
                <a:latin typeface="+mn-lt"/>
              </a:rPr>
              <a:t>reduce transaction costs and time </a:t>
            </a:r>
            <a:r>
              <a:rPr lang="en-US" sz="1800" dirty="0">
                <a:solidFill>
                  <a:schemeClr val="accent2"/>
                </a:solidFill>
                <a:latin typeface="+mn-lt"/>
              </a:rPr>
              <a:t>needed of flow of goods as in the context of the WTO TF agreement. </a:t>
            </a:r>
          </a:p>
        </p:txBody>
      </p:sp>
      <p:pic>
        <p:nvPicPr>
          <p:cNvPr id="1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768" r="20782"/>
          <a:stretch/>
        </p:blipFill>
        <p:spPr bwMode="auto">
          <a:xfrm>
            <a:off x="6267248" y="3288599"/>
            <a:ext cx="3024336" cy="3020721"/>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Facilitating Trade</a:t>
            </a:r>
            <a:endParaRPr lang="en-US" dirty="0"/>
          </a:p>
        </p:txBody>
      </p:sp>
      <p:sp>
        <p:nvSpPr>
          <p:cNvPr id="6" name="Rounded Rectangle 5"/>
          <p:cNvSpPr/>
          <p:nvPr/>
        </p:nvSpPr>
        <p:spPr bwMode="auto">
          <a:xfrm>
            <a:off x="401825" y="2220803"/>
            <a:ext cx="3017520" cy="1097280"/>
          </a:xfrm>
          <a:prstGeom prst="roundRect">
            <a:avLst>
              <a:gd name="adj" fmla="val 0"/>
            </a:avLst>
          </a:prstGeom>
          <a:solidFill>
            <a:schemeClr val="bg1"/>
          </a:solidFill>
          <a:ln w="3175">
            <a:solidFill>
              <a:srgbClr val="880E1B"/>
            </a:solidFill>
          </a:ln>
        </p:spPr>
        <p:style>
          <a:lnRef idx="2">
            <a:schemeClr val="accent1"/>
          </a:lnRef>
          <a:fillRef idx="1">
            <a:schemeClr val="lt1"/>
          </a:fillRef>
          <a:effectRef idx="0">
            <a:schemeClr val="accent1"/>
          </a:effectRef>
          <a:fontRef idx="minor">
            <a:schemeClr val="dk1"/>
          </a:fontRef>
        </p:style>
        <p:txBody>
          <a:bodyPr anchor="ctr"/>
          <a:lstStyle/>
          <a:p>
            <a:pPr algn="ctr">
              <a:defRPr/>
            </a:pPr>
            <a:r>
              <a:rPr lang="en-GB" sz="1600" dirty="0"/>
              <a:t>Conduct </a:t>
            </a:r>
            <a:r>
              <a:rPr lang="en-GB" sz="1600" b="1" dirty="0"/>
              <a:t>analytical work </a:t>
            </a:r>
            <a:endParaRPr lang="en-GB" sz="1600" b="1" dirty="0" smtClean="0"/>
          </a:p>
          <a:p>
            <a:pPr algn="ctr">
              <a:defRPr/>
            </a:pPr>
            <a:r>
              <a:rPr lang="en-GB" sz="1600" dirty="0" smtClean="0"/>
              <a:t>to </a:t>
            </a:r>
            <a:r>
              <a:rPr lang="en-US" sz="1600" dirty="0"/>
              <a:t>identify the shortcomings in traded </a:t>
            </a:r>
            <a:r>
              <a:rPr lang="en-US" sz="1600" dirty="0" smtClean="0"/>
              <a:t>products</a:t>
            </a:r>
            <a:endParaRPr lang="en-US" sz="1600" dirty="0">
              <a:solidFill>
                <a:schemeClr val="tx1"/>
              </a:solidFill>
            </a:endParaRPr>
          </a:p>
        </p:txBody>
      </p:sp>
      <p:sp>
        <p:nvSpPr>
          <p:cNvPr id="7" name="TextBox 6"/>
          <p:cNvSpPr txBox="1"/>
          <p:nvPr/>
        </p:nvSpPr>
        <p:spPr>
          <a:xfrm>
            <a:off x="107504" y="1949931"/>
            <a:ext cx="497251" cy="830997"/>
          </a:xfrm>
          <a:prstGeom prst="rect">
            <a:avLst/>
          </a:prstGeom>
          <a:noFill/>
        </p:spPr>
        <p:txBody>
          <a:bodyPr wrap="none" rtlCol="0">
            <a:spAutoFit/>
          </a:bodyPr>
          <a:lstStyle/>
          <a:p>
            <a:r>
              <a:rPr lang="en-US" sz="4800" b="1" dirty="0" smtClean="0">
                <a:solidFill>
                  <a:schemeClr val="accent2"/>
                </a:solidFill>
                <a:latin typeface="+mn-lt"/>
              </a:rPr>
              <a:t>1</a:t>
            </a:r>
            <a:endParaRPr lang="en-US" sz="4800" b="1" dirty="0">
              <a:solidFill>
                <a:schemeClr val="accent2"/>
              </a:solidFill>
              <a:latin typeface="+mn-lt"/>
            </a:endParaRPr>
          </a:p>
        </p:txBody>
      </p:sp>
      <p:sp>
        <p:nvSpPr>
          <p:cNvPr id="8" name="Rounded Rectangle 7"/>
          <p:cNvSpPr/>
          <p:nvPr/>
        </p:nvSpPr>
        <p:spPr bwMode="auto">
          <a:xfrm>
            <a:off x="402352" y="4924008"/>
            <a:ext cx="3017520" cy="1097280"/>
          </a:xfrm>
          <a:prstGeom prst="roundRect">
            <a:avLst>
              <a:gd name="adj" fmla="val 0"/>
            </a:avLst>
          </a:prstGeom>
          <a:solidFill>
            <a:schemeClr val="bg1"/>
          </a:solidFill>
          <a:ln w="3175">
            <a:solidFill>
              <a:srgbClr val="880E1B"/>
            </a:solidFill>
          </a:ln>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1600" dirty="0"/>
              <a:t>Increase </a:t>
            </a:r>
            <a:r>
              <a:rPr lang="en-US" sz="1600" b="1" dirty="0" smtClean="0"/>
              <a:t>transparency</a:t>
            </a:r>
            <a:r>
              <a:rPr lang="en-US" sz="1600" dirty="0" smtClean="0"/>
              <a:t> </a:t>
            </a:r>
            <a:r>
              <a:rPr lang="en-US" sz="1600" dirty="0"/>
              <a:t>by supporting </a:t>
            </a:r>
            <a:r>
              <a:rPr lang="en-US" sz="1600" b="1" dirty="0"/>
              <a:t>testing/inspection service providers </a:t>
            </a:r>
            <a:endParaRPr lang="en-US" sz="1600" dirty="0">
              <a:solidFill>
                <a:schemeClr val="tx1"/>
              </a:solidFill>
            </a:endParaRPr>
          </a:p>
        </p:txBody>
      </p:sp>
      <p:sp>
        <p:nvSpPr>
          <p:cNvPr id="9" name="TextBox 8"/>
          <p:cNvSpPr txBox="1"/>
          <p:nvPr/>
        </p:nvSpPr>
        <p:spPr>
          <a:xfrm>
            <a:off x="107504" y="4686235"/>
            <a:ext cx="497251" cy="830997"/>
          </a:xfrm>
          <a:prstGeom prst="rect">
            <a:avLst/>
          </a:prstGeom>
          <a:noFill/>
        </p:spPr>
        <p:txBody>
          <a:bodyPr wrap="none" rtlCol="0">
            <a:spAutoFit/>
          </a:bodyPr>
          <a:lstStyle/>
          <a:p>
            <a:r>
              <a:rPr lang="en-US" sz="4800" b="1" dirty="0">
                <a:solidFill>
                  <a:schemeClr val="accent2"/>
                </a:solidFill>
                <a:latin typeface="+mn-lt"/>
              </a:rPr>
              <a:t>3</a:t>
            </a:r>
          </a:p>
        </p:txBody>
      </p:sp>
      <p:sp>
        <p:nvSpPr>
          <p:cNvPr id="10" name="Rounded Rectangle 9"/>
          <p:cNvSpPr/>
          <p:nvPr/>
        </p:nvSpPr>
        <p:spPr bwMode="auto">
          <a:xfrm>
            <a:off x="377124" y="3573016"/>
            <a:ext cx="3017520" cy="1097280"/>
          </a:xfrm>
          <a:prstGeom prst="roundRect">
            <a:avLst>
              <a:gd name="adj" fmla="val 0"/>
            </a:avLst>
          </a:prstGeom>
          <a:solidFill>
            <a:schemeClr val="bg1"/>
          </a:solidFill>
          <a:ln w="3175">
            <a:solidFill>
              <a:srgbClr val="880E1B"/>
            </a:solidFill>
          </a:ln>
        </p:spPr>
        <p:style>
          <a:lnRef idx="2">
            <a:schemeClr val="accent1"/>
          </a:lnRef>
          <a:fillRef idx="1">
            <a:schemeClr val="lt1"/>
          </a:fillRef>
          <a:effectRef idx="0">
            <a:schemeClr val="accent1"/>
          </a:effectRef>
          <a:fontRef idx="minor">
            <a:schemeClr val="dk1"/>
          </a:fontRef>
        </p:style>
        <p:txBody>
          <a:bodyPr anchor="ctr"/>
          <a:lstStyle/>
          <a:p>
            <a:pPr algn="ctr">
              <a:defRPr/>
            </a:pPr>
            <a:r>
              <a:rPr lang="en-GB" sz="1600" dirty="0"/>
              <a:t>Support </a:t>
            </a:r>
            <a:r>
              <a:rPr lang="en-GB" sz="1600" dirty="0" smtClean="0"/>
              <a:t>institutions/</a:t>
            </a:r>
          </a:p>
          <a:p>
            <a:pPr algn="ctr">
              <a:defRPr/>
            </a:pPr>
            <a:r>
              <a:rPr lang="en-GB" sz="1600" dirty="0" smtClean="0"/>
              <a:t>National </a:t>
            </a:r>
            <a:r>
              <a:rPr lang="en-GB" sz="1600" dirty="0"/>
              <a:t>standards </a:t>
            </a:r>
            <a:endParaRPr lang="en-GB" sz="1600" dirty="0" smtClean="0"/>
          </a:p>
          <a:p>
            <a:pPr algn="ctr">
              <a:defRPr/>
            </a:pPr>
            <a:r>
              <a:rPr lang="en-GB" sz="1600" dirty="0" smtClean="0"/>
              <a:t>bodies (</a:t>
            </a:r>
            <a:r>
              <a:rPr lang="en-GB" sz="1600" b="1" dirty="0" smtClean="0"/>
              <a:t>NSB</a:t>
            </a:r>
            <a:r>
              <a:rPr lang="en-GB" sz="1600" dirty="0"/>
              <a:t>) to align with international </a:t>
            </a:r>
            <a:r>
              <a:rPr lang="en-GB" sz="1600" b="1" dirty="0"/>
              <a:t>standards </a:t>
            </a:r>
            <a:endParaRPr lang="en-US" sz="1600" dirty="0">
              <a:solidFill>
                <a:schemeClr val="tx1"/>
              </a:solidFill>
            </a:endParaRPr>
          </a:p>
        </p:txBody>
      </p:sp>
      <p:sp>
        <p:nvSpPr>
          <p:cNvPr id="11" name="TextBox 10"/>
          <p:cNvSpPr txBox="1"/>
          <p:nvPr/>
        </p:nvSpPr>
        <p:spPr>
          <a:xfrm>
            <a:off x="107504" y="3318083"/>
            <a:ext cx="497251" cy="830997"/>
          </a:xfrm>
          <a:prstGeom prst="rect">
            <a:avLst/>
          </a:prstGeom>
          <a:noFill/>
        </p:spPr>
        <p:txBody>
          <a:bodyPr wrap="none" rtlCol="0">
            <a:spAutoFit/>
          </a:bodyPr>
          <a:lstStyle/>
          <a:p>
            <a:r>
              <a:rPr lang="en-US" sz="4800" b="1" dirty="0">
                <a:solidFill>
                  <a:schemeClr val="accent2"/>
                </a:solidFill>
                <a:latin typeface="+mn-lt"/>
              </a:rPr>
              <a:t>2</a:t>
            </a:r>
          </a:p>
        </p:txBody>
      </p:sp>
      <p:sp>
        <p:nvSpPr>
          <p:cNvPr id="12" name="Rounded Rectangle 11"/>
          <p:cNvSpPr/>
          <p:nvPr/>
        </p:nvSpPr>
        <p:spPr bwMode="auto">
          <a:xfrm>
            <a:off x="3714025" y="4924008"/>
            <a:ext cx="3017520" cy="1097280"/>
          </a:xfrm>
          <a:prstGeom prst="roundRect">
            <a:avLst>
              <a:gd name="adj" fmla="val 0"/>
            </a:avLst>
          </a:prstGeom>
          <a:solidFill>
            <a:schemeClr val="bg1"/>
          </a:solidFill>
          <a:ln w="3175">
            <a:solidFill>
              <a:srgbClr val="880E1B"/>
            </a:solidFill>
          </a:ln>
        </p:spPr>
        <p:style>
          <a:lnRef idx="2">
            <a:schemeClr val="accent1"/>
          </a:lnRef>
          <a:fillRef idx="1">
            <a:schemeClr val="lt1"/>
          </a:fillRef>
          <a:effectRef idx="0">
            <a:schemeClr val="accent1"/>
          </a:effectRef>
          <a:fontRef idx="minor">
            <a:schemeClr val="dk1"/>
          </a:fontRef>
        </p:style>
        <p:txBody>
          <a:bodyPr anchor="ctr"/>
          <a:lstStyle/>
          <a:p>
            <a:pPr algn="ctr"/>
            <a:r>
              <a:rPr lang="en-US" sz="1600" dirty="0"/>
              <a:t>Strengthening </a:t>
            </a:r>
            <a:r>
              <a:rPr lang="en-US" sz="1600" b="1" dirty="0"/>
              <a:t>WTO TBT/SPS/TF Enquiry Points </a:t>
            </a:r>
            <a:r>
              <a:rPr lang="en-US" sz="1600" dirty="0"/>
              <a:t>to contribute to the </a:t>
            </a:r>
            <a:r>
              <a:rPr lang="en-US" sz="1600" b="1" dirty="0"/>
              <a:t>simplification</a:t>
            </a:r>
            <a:r>
              <a:rPr lang="en-US" sz="1600" dirty="0"/>
              <a:t> of trade flows </a:t>
            </a:r>
            <a:endParaRPr lang="en-US" sz="1600" dirty="0">
              <a:solidFill>
                <a:schemeClr val="tx1"/>
              </a:solidFill>
            </a:endParaRPr>
          </a:p>
        </p:txBody>
      </p:sp>
      <p:sp>
        <p:nvSpPr>
          <p:cNvPr id="13" name="TextBox 12"/>
          <p:cNvSpPr txBox="1"/>
          <p:nvPr/>
        </p:nvSpPr>
        <p:spPr>
          <a:xfrm>
            <a:off x="3419873" y="4653136"/>
            <a:ext cx="497251" cy="830997"/>
          </a:xfrm>
          <a:prstGeom prst="rect">
            <a:avLst/>
          </a:prstGeom>
          <a:noFill/>
        </p:spPr>
        <p:txBody>
          <a:bodyPr wrap="none" rtlCol="0">
            <a:spAutoFit/>
          </a:bodyPr>
          <a:lstStyle/>
          <a:p>
            <a:r>
              <a:rPr lang="en-US" sz="4800" b="1" dirty="0">
                <a:solidFill>
                  <a:schemeClr val="accent2"/>
                </a:solidFill>
                <a:latin typeface="+mn-lt"/>
              </a:rPr>
              <a:t>4</a:t>
            </a:r>
          </a:p>
        </p:txBody>
      </p:sp>
      <p:sp>
        <p:nvSpPr>
          <p:cNvPr id="14" name="Rounded Rectangle 13"/>
          <p:cNvSpPr/>
          <p:nvPr/>
        </p:nvSpPr>
        <p:spPr bwMode="auto">
          <a:xfrm>
            <a:off x="3701100" y="3573016"/>
            <a:ext cx="3017520" cy="1097280"/>
          </a:xfrm>
          <a:prstGeom prst="roundRect">
            <a:avLst>
              <a:gd name="adj" fmla="val 0"/>
            </a:avLst>
          </a:prstGeom>
          <a:solidFill>
            <a:schemeClr val="bg1"/>
          </a:solidFill>
          <a:ln w="3175">
            <a:solidFill>
              <a:srgbClr val="880E1B"/>
            </a:solidFill>
          </a:ln>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1600" b="1" dirty="0"/>
              <a:t>Harmonization</a:t>
            </a:r>
            <a:r>
              <a:rPr lang="en-US" sz="1600" dirty="0"/>
              <a:t> of compliance requirements and mutual recognition of </a:t>
            </a:r>
            <a:r>
              <a:rPr lang="en-US" sz="1600" b="1" dirty="0"/>
              <a:t>conformity assessment procedures</a:t>
            </a:r>
            <a:endParaRPr lang="en-US" sz="1600" dirty="0">
              <a:solidFill>
                <a:schemeClr val="tx1"/>
              </a:solidFill>
            </a:endParaRPr>
          </a:p>
        </p:txBody>
      </p:sp>
      <p:sp>
        <p:nvSpPr>
          <p:cNvPr id="15" name="TextBox 14"/>
          <p:cNvSpPr txBox="1"/>
          <p:nvPr/>
        </p:nvSpPr>
        <p:spPr>
          <a:xfrm>
            <a:off x="3419872" y="3318083"/>
            <a:ext cx="497251" cy="830997"/>
          </a:xfrm>
          <a:prstGeom prst="rect">
            <a:avLst/>
          </a:prstGeom>
          <a:noFill/>
        </p:spPr>
        <p:txBody>
          <a:bodyPr wrap="none" rtlCol="0">
            <a:spAutoFit/>
          </a:bodyPr>
          <a:lstStyle/>
          <a:p>
            <a:r>
              <a:rPr lang="en-US" sz="4800" b="1" dirty="0">
                <a:solidFill>
                  <a:schemeClr val="accent2"/>
                </a:solidFill>
                <a:latin typeface="+mn-lt"/>
              </a:rPr>
              <a:t>5</a:t>
            </a:r>
          </a:p>
        </p:txBody>
      </p:sp>
    </p:spTree>
    <p:extLst>
      <p:ext uri="{BB962C8B-B14F-4D97-AF65-F5344CB8AC3E}">
        <p14:creationId xmlns:p14="http://schemas.microsoft.com/office/powerpoint/2010/main" val="775707979"/>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646" r="2541"/>
          <a:stretch/>
        </p:blipFill>
        <p:spPr bwMode="auto">
          <a:xfrm>
            <a:off x="297755" y="1988840"/>
            <a:ext cx="2693810" cy="2695303"/>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Supporting PCPs</a:t>
            </a:r>
            <a:endParaRPr lang="en-US" dirty="0"/>
          </a:p>
        </p:txBody>
      </p:sp>
      <p:sp>
        <p:nvSpPr>
          <p:cNvPr id="3" name="Rectangle 2"/>
          <p:cNvSpPr/>
          <p:nvPr/>
        </p:nvSpPr>
        <p:spPr>
          <a:xfrm>
            <a:off x="3131840" y="2060848"/>
            <a:ext cx="3888432" cy="2031325"/>
          </a:xfrm>
          <a:prstGeom prst="rect">
            <a:avLst/>
          </a:prstGeom>
          <a:solidFill>
            <a:schemeClr val="bg1"/>
          </a:solidFill>
          <a:ln>
            <a:noFill/>
          </a:ln>
        </p:spPr>
        <p:txBody>
          <a:bodyPr wrap="square">
            <a:spAutoFit/>
          </a:bodyPr>
          <a:lstStyle/>
          <a:p>
            <a:pPr algn="l"/>
            <a:r>
              <a:rPr lang="en-US" dirty="0">
                <a:latin typeface="+mn-lt"/>
              </a:rPr>
              <a:t>Achieving </a:t>
            </a:r>
            <a:r>
              <a:rPr lang="en-US" dirty="0" smtClean="0">
                <a:latin typeface="+mn-lt"/>
              </a:rPr>
              <a:t>Inclusive and Sustainable Industrial Development (ISID) </a:t>
            </a:r>
            <a:r>
              <a:rPr lang="en-US" dirty="0">
                <a:latin typeface="+mn-lt"/>
              </a:rPr>
              <a:t>goals requires long-term </a:t>
            </a:r>
            <a:r>
              <a:rPr lang="en-US" dirty="0" smtClean="0">
                <a:latin typeface="+mn-lt"/>
              </a:rPr>
              <a:t>commitments. </a:t>
            </a:r>
            <a:r>
              <a:rPr lang="en-US" b="1" dirty="0" smtClean="0">
                <a:latin typeface="+mn-lt"/>
              </a:rPr>
              <a:t>Strategic </a:t>
            </a:r>
            <a:r>
              <a:rPr lang="en-US" b="1" dirty="0">
                <a:latin typeface="+mn-lt"/>
              </a:rPr>
              <a:t>partnerships </a:t>
            </a:r>
            <a:r>
              <a:rPr lang="en-US" b="1" dirty="0" smtClean="0">
                <a:latin typeface="+mn-lt"/>
              </a:rPr>
              <a:t>expand </a:t>
            </a:r>
            <a:r>
              <a:rPr lang="en-US" b="1" dirty="0">
                <a:latin typeface="+mn-lt"/>
              </a:rPr>
              <a:t>the impact of UNIDO’s </a:t>
            </a:r>
            <a:r>
              <a:rPr lang="en-US" b="1" dirty="0" smtClean="0">
                <a:latin typeface="+mn-lt"/>
              </a:rPr>
              <a:t>work </a:t>
            </a:r>
            <a:r>
              <a:rPr lang="en-US" b="1" dirty="0">
                <a:latin typeface="+mn-lt"/>
              </a:rPr>
              <a:t>well beyond the short-term </a:t>
            </a:r>
            <a:r>
              <a:rPr lang="en-US" b="1" dirty="0" smtClean="0">
                <a:latin typeface="+mn-lt"/>
              </a:rPr>
              <a:t>grant-funded capacity-building assistance</a:t>
            </a:r>
            <a:r>
              <a:rPr lang="en-US" dirty="0" smtClean="0">
                <a:latin typeface="+mn-lt"/>
              </a:rPr>
              <a:t>. </a:t>
            </a:r>
            <a:endParaRPr lang="en-US" dirty="0">
              <a:latin typeface="+mn-lt"/>
            </a:endParaRPr>
          </a:p>
        </p:txBody>
      </p:sp>
      <p:sp>
        <p:nvSpPr>
          <p:cNvPr id="9" name="Rectangle 8"/>
          <p:cNvSpPr/>
          <p:nvPr/>
        </p:nvSpPr>
        <p:spPr>
          <a:xfrm>
            <a:off x="297755" y="4293096"/>
            <a:ext cx="6722517" cy="1938992"/>
          </a:xfrm>
          <a:prstGeom prst="rect">
            <a:avLst/>
          </a:prstGeom>
          <a:solidFill>
            <a:schemeClr val="bg1"/>
          </a:solidFill>
          <a:ln>
            <a:noFill/>
          </a:ln>
        </p:spPr>
        <p:txBody>
          <a:bodyPr wrap="square">
            <a:spAutoFit/>
          </a:bodyPr>
          <a:lstStyle/>
          <a:p>
            <a:pPr algn="l"/>
            <a:endParaRPr lang="en-US" sz="1100" dirty="0" smtClean="0">
              <a:latin typeface="+mn-lt"/>
            </a:endParaRPr>
          </a:p>
          <a:p>
            <a:pPr algn="l"/>
            <a:r>
              <a:rPr lang="en-US" dirty="0" smtClean="0">
                <a:latin typeface="+mn-lt"/>
              </a:rPr>
              <a:t>In </a:t>
            </a:r>
            <a:r>
              <a:rPr lang="en-US" dirty="0">
                <a:latin typeface="+mn-lt"/>
              </a:rPr>
              <a:t>order to operationalize the partnership </a:t>
            </a:r>
            <a:r>
              <a:rPr lang="en-US" dirty="0" smtClean="0">
                <a:latin typeface="+mn-lt"/>
              </a:rPr>
              <a:t>approach</a:t>
            </a:r>
            <a:r>
              <a:rPr lang="en-US" dirty="0">
                <a:latin typeface="+mn-lt"/>
              </a:rPr>
              <a:t>, UNIDO has developed a new type of </a:t>
            </a:r>
            <a:r>
              <a:rPr lang="en-US" dirty="0" smtClean="0">
                <a:latin typeface="+mn-lt"/>
              </a:rPr>
              <a:t>assistance </a:t>
            </a:r>
            <a:r>
              <a:rPr lang="en-US" dirty="0">
                <a:latin typeface="+mn-lt"/>
              </a:rPr>
              <a:t>package for its Member States: </a:t>
            </a:r>
            <a:r>
              <a:rPr lang="en-US" b="1" dirty="0">
                <a:latin typeface="+mn-lt"/>
              </a:rPr>
              <a:t>the </a:t>
            </a:r>
            <a:r>
              <a:rPr lang="en-US" b="1" dirty="0" smtClean="0">
                <a:latin typeface="+mn-lt"/>
              </a:rPr>
              <a:t>Programme </a:t>
            </a:r>
            <a:r>
              <a:rPr lang="en-US" b="1" dirty="0">
                <a:latin typeface="+mn-lt"/>
              </a:rPr>
              <a:t>for Country Partnership (PCP). </a:t>
            </a:r>
            <a:r>
              <a:rPr lang="en-US" dirty="0">
                <a:latin typeface="+mn-lt"/>
              </a:rPr>
              <a:t>The </a:t>
            </a:r>
            <a:r>
              <a:rPr lang="en-US" dirty="0" smtClean="0">
                <a:latin typeface="+mn-lt"/>
              </a:rPr>
              <a:t>PCP </a:t>
            </a:r>
            <a:r>
              <a:rPr lang="en-US" dirty="0">
                <a:latin typeface="+mn-lt"/>
              </a:rPr>
              <a:t>is </a:t>
            </a:r>
            <a:r>
              <a:rPr lang="en-US" dirty="0" smtClean="0">
                <a:latin typeface="+mn-lt"/>
              </a:rPr>
              <a:t>a </a:t>
            </a:r>
            <a:r>
              <a:rPr lang="en-US" b="1" dirty="0">
                <a:latin typeface="+mn-lt"/>
              </a:rPr>
              <a:t>custom-built </a:t>
            </a:r>
            <a:r>
              <a:rPr lang="en-US" b="1" dirty="0" smtClean="0">
                <a:latin typeface="+mn-lt"/>
              </a:rPr>
              <a:t>partnership </a:t>
            </a:r>
            <a:r>
              <a:rPr lang="en-US" b="1" dirty="0">
                <a:latin typeface="+mn-lt"/>
              </a:rPr>
              <a:t>formula </a:t>
            </a:r>
            <a:r>
              <a:rPr lang="en-US" dirty="0">
                <a:latin typeface="+mn-lt"/>
              </a:rPr>
              <a:t>with each beneficiary country </a:t>
            </a:r>
            <a:r>
              <a:rPr lang="en-US" dirty="0" smtClean="0">
                <a:latin typeface="+mn-lt"/>
              </a:rPr>
              <a:t>maintaining </a:t>
            </a:r>
            <a:r>
              <a:rPr lang="en-US" dirty="0">
                <a:latin typeface="+mn-lt"/>
              </a:rPr>
              <a:t>ownership of the </a:t>
            </a:r>
            <a:r>
              <a:rPr lang="en-US" dirty="0" smtClean="0">
                <a:latin typeface="+mn-lt"/>
              </a:rPr>
              <a:t>complete process by </a:t>
            </a:r>
            <a:r>
              <a:rPr lang="en-US" dirty="0">
                <a:latin typeface="+mn-lt"/>
              </a:rPr>
              <a:t>defining its needs and required support, and </a:t>
            </a:r>
            <a:r>
              <a:rPr lang="en-US" dirty="0" smtClean="0">
                <a:latin typeface="+mn-lt"/>
              </a:rPr>
              <a:t>finally </a:t>
            </a:r>
            <a:r>
              <a:rPr lang="en-US" dirty="0">
                <a:latin typeface="+mn-lt"/>
              </a:rPr>
              <a:t>ensuring the success of its delivery.</a:t>
            </a:r>
          </a:p>
        </p:txBody>
      </p:sp>
      <p:sp>
        <p:nvSpPr>
          <p:cNvPr id="10" name="Rectangle 9"/>
          <p:cNvSpPr/>
          <p:nvPr/>
        </p:nvSpPr>
        <p:spPr>
          <a:xfrm>
            <a:off x="7020272" y="1816224"/>
            <a:ext cx="2016224" cy="182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dirty="0" smtClean="0">
                <a:solidFill>
                  <a:srgbClr val="3C8FD4"/>
                </a:solidFill>
                <a:cs typeface="Arial" panose="020B0604020202020204" pitchFamily="34" charset="0"/>
              </a:rPr>
              <a:t>ETHIOPIA</a:t>
            </a:r>
            <a:endParaRPr lang="mk-MK" sz="2400" dirty="0">
              <a:solidFill>
                <a:srgbClr val="3C8FD4"/>
              </a:solidFill>
              <a:cs typeface="Arial" panose="020B0604020202020204" pitchFamily="34" charset="0"/>
            </a:endParaRPr>
          </a:p>
        </p:txBody>
      </p:sp>
      <p:sp>
        <p:nvSpPr>
          <p:cNvPr id="11" name="Rectangle 10"/>
          <p:cNvSpPr/>
          <p:nvPr/>
        </p:nvSpPr>
        <p:spPr>
          <a:xfrm>
            <a:off x="7020272" y="2608312"/>
            <a:ext cx="2016224" cy="182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dirty="0" smtClean="0">
                <a:solidFill>
                  <a:srgbClr val="3C8FD4"/>
                </a:solidFill>
                <a:cs typeface="Arial" panose="020B0604020202020204" pitchFamily="34" charset="0"/>
              </a:rPr>
              <a:t>SENEGAL</a:t>
            </a:r>
            <a:endParaRPr lang="mk-MK" sz="2400" dirty="0">
              <a:solidFill>
                <a:srgbClr val="3C8FD4"/>
              </a:solidFill>
              <a:cs typeface="Arial" panose="020B0604020202020204" pitchFamily="34" charset="0"/>
            </a:endParaRPr>
          </a:p>
        </p:txBody>
      </p:sp>
      <p:sp>
        <p:nvSpPr>
          <p:cNvPr id="12" name="Rectangle 11"/>
          <p:cNvSpPr/>
          <p:nvPr/>
        </p:nvSpPr>
        <p:spPr>
          <a:xfrm>
            <a:off x="7020272" y="4472232"/>
            <a:ext cx="2016224" cy="182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dirty="0" smtClean="0">
                <a:solidFill>
                  <a:schemeClr val="accent2"/>
                </a:solidFill>
                <a:cs typeface="Arial" panose="020B0604020202020204" pitchFamily="34" charset="0"/>
              </a:rPr>
              <a:t>PERU</a:t>
            </a:r>
            <a:endParaRPr lang="mk-MK" sz="2400" dirty="0">
              <a:solidFill>
                <a:schemeClr val="accent2"/>
              </a:solidFill>
              <a:cs typeface="Arial" panose="020B0604020202020204" pitchFamily="34" charset="0"/>
            </a:endParaRPr>
          </a:p>
        </p:txBody>
      </p:sp>
      <p:sp>
        <p:nvSpPr>
          <p:cNvPr id="13" name="Cross 12"/>
          <p:cNvSpPr/>
          <p:nvPr/>
        </p:nvSpPr>
        <p:spPr bwMode="auto">
          <a:xfrm>
            <a:off x="7708344" y="4157072"/>
            <a:ext cx="640080" cy="640080"/>
          </a:xfrm>
          <a:prstGeom prst="plus">
            <a:avLst>
              <a:gd name="adj" fmla="val 33333"/>
            </a:avLst>
          </a:prstGeom>
          <a:solidFill>
            <a:srgbClr val="880E1B"/>
          </a:solidFill>
          <a:ln w="2857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3C8FD4"/>
              </a:solidFill>
              <a:effectLst/>
              <a:latin typeface="Arial" charset="0"/>
              <a:cs typeface="Arial" charset="0"/>
            </a:endParaRPr>
          </a:p>
        </p:txBody>
      </p:sp>
      <p:cxnSp>
        <p:nvCxnSpPr>
          <p:cNvPr id="14" name="Straight Connector 13"/>
          <p:cNvCxnSpPr/>
          <p:nvPr/>
        </p:nvCxnSpPr>
        <p:spPr>
          <a:xfrm>
            <a:off x="323528" y="4293096"/>
            <a:ext cx="6696744" cy="0"/>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0613311"/>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30" y="1080119"/>
            <a:ext cx="9144000" cy="5805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2" y="764704"/>
            <a:ext cx="9160632" cy="6120680"/>
            <a:chOff x="-2" y="764704"/>
            <a:chExt cx="9160632" cy="6120680"/>
          </a:xfrm>
        </p:grpSpPr>
        <p:grpSp>
          <p:nvGrpSpPr>
            <p:cNvPr id="4" name="Group 3"/>
            <p:cNvGrpSpPr/>
            <p:nvPr/>
          </p:nvGrpSpPr>
          <p:grpSpPr>
            <a:xfrm>
              <a:off x="4371" y="764704"/>
              <a:ext cx="9156259" cy="6120680"/>
              <a:chOff x="4371" y="764704"/>
              <a:chExt cx="9156259" cy="612068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1" y="764704"/>
                <a:ext cx="9139629" cy="14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1"/>
              <p:cNvSpPr txBox="1">
                <a:spLocks/>
              </p:cNvSpPr>
              <p:nvPr/>
            </p:nvSpPr>
            <p:spPr>
              <a:xfrm>
                <a:off x="16630" y="936104"/>
                <a:ext cx="9144000" cy="5949280"/>
              </a:xfrm>
              <a:prstGeom prst="rect">
                <a:avLst/>
              </a:prstGeom>
              <a:solidFill>
                <a:schemeClr val="bg1">
                  <a:alpha val="60000"/>
                </a:schemeClr>
              </a:solidFill>
            </p:spPr>
            <p:txBody>
              <a:bodyPr vert="horz" lIns="457200" tIns="45720" rIns="274320" bIns="45720" rtlCol="0" anchor="ctr">
                <a:normAutofit/>
              </a:bodyPr>
              <a:lstStyle>
                <a:lvl1pPr algn="l" defTabSz="685800" rtl="0" eaLnBrk="1" latinLnBrk="0" hangingPunct="1">
                  <a:lnSpc>
                    <a:spcPct val="90000"/>
                  </a:lnSpc>
                  <a:spcBef>
                    <a:spcPct val="0"/>
                  </a:spcBef>
                  <a:buNone/>
                  <a:defRPr sz="3300" kern="1200">
                    <a:solidFill>
                      <a:srgbClr val="0091C4"/>
                    </a:solidFill>
                    <a:latin typeface="+mn-lt"/>
                    <a:ea typeface="+mj-ea"/>
                    <a:cs typeface="Arial" panose="020B0604020202020204" pitchFamily="34" charset="0"/>
                  </a:defRPr>
                </a:lvl1pPr>
              </a:lstStyle>
              <a:p>
                <a:pPr fontAlgn="auto">
                  <a:spcAft>
                    <a:spcPts val="0"/>
                  </a:spcAft>
                </a:pPr>
                <a:endParaRPr lang="en-US" dirty="0" smtClean="0"/>
              </a:p>
              <a:p>
                <a:pPr fontAlgn="auto">
                  <a:spcAft>
                    <a:spcPts val="0"/>
                  </a:spcAft>
                </a:pPr>
                <a:endParaRPr lang="en-US" dirty="0"/>
              </a:p>
              <a:p>
                <a:pPr fontAlgn="auto">
                  <a:spcAft>
                    <a:spcPts val="0"/>
                  </a:spcAft>
                </a:pPr>
                <a:endParaRPr lang="en-US" dirty="0" smtClean="0"/>
              </a:p>
              <a:p>
                <a:pPr fontAlgn="auto">
                  <a:spcAft>
                    <a:spcPts val="0"/>
                  </a:spcAft>
                </a:pPr>
                <a:endParaRPr lang="en-US" dirty="0" smtClean="0"/>
              </a:p>
              <a:p>
                <a:pPr fontAlgn="auto">
                  <a:spcAft>
                    <a:spcPts val="0"/>
                  </a:spcAft>
                </a:pPr>
                <a:endParaRPr lang="en-US" sz="4800" dirty="0"/>
              </a:p>
              <a:p>
                <a:pPr fontAlgn="auto">
                  <a:spcAft>
                    <a:spcPts val="0"/>
                  </a:spcAft>
                </a:pPr>
                <a:r>
                  <a:rPr lang="en-US" sz="4800" dirty="0" smtClean="0"/>
                  <a:t>BUILDING BUSINESS PARTNERSHIPS &amp; </a:t>
                </a:r>
              </a:p>
              <a:p>
                <a:pPr fontAlgn="auto">
                  <a:spcAft>
                    <a:spcPts val="0"/>
                  </a:spcAft>
                </a:pPr>
                <a:r>
                  <a:rPr lang="en-US" sz="4800" dirty="0" smtClean="0"/>
                  <a:t>MOBILIZING INVESTMENT</a:t>
                </a:r>
              </a:p>
              <a:p>
                <a:pPr fontAlgn="auto">
                  <a:spcAft>
                    <a:spcPts val="0"/>
                  </a:spcAft>
                </a:pPr>
                <a:endParaRPr lang="en-US" sz="2800" dirty="0" smtClean="0"/>
              </a:p>
              <a:p>
                <a:pPr fontAlgn="auto">
                  <a:spcAft>
                    <a:spcPts val="0"/>
                  </a:spcAft>
                </a:pPr>
                <a:endParaRPr lang="en-US" sz="2800" dirty="0"/>
              </a:p>
              <a:p>
                <a:pPr fontAlgn="auto">
                  <a:spcAft>
                    <a:spcPts val="0"/>
                  </a:spcAft>
                </a:pPr>
                <a:endParaRPr lang="en-US" sz="2800" dirty="0" smtClean="0"/>
              </a:p>
              <a:p>
                <a:pPr fontAlgn="auto">
                  <a:spcAft>
                    <a:spcPts val="0"/>
                  </a:spcAft>
                </a:pPr>
                <a:endParaRPr lang="en-US" sz="2800" dirty="0"/>
              </a:p>
              <a:p>
                <a:pPr fontAlgn="auto">
                  <a:spcAft>
                    <a:spcPts val="0"/>
                  </a:spcAft>
                </a:pPr>
                <a:endParaRPr lang="en-US" sz="2800" dirty="0" smtClean="0"/>
              </a:p>
              <a:p>
                <a:pPr fontAlgn="auto">
                  <a:spcAft>
                    <a:spcPts val="0"/>
                  </a:spcAft>
                </a:pPr>
                <a:endParaRPr lang="en-US" sz="2800" dirty="0" smtClean="0"/>
              </a:p>
              <a:p>
                <a:pPr algn="r" fontAlgn="auto">
                  <a:spcAft>
                    <a:spcPts val="0"/>
                  </a:spcAft>
                </a:pPr>
                <a:endParaRPr lang="en-US" sz="1100" dirty="0" smtClean="0"/>
              </a:p>
            </p:txBody>
          </p:sp>
        </p:gr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3004011"/>
              <a:ext cx="136995" cy="3853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726638789"/>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Investment Promotion</a:t>
            </a:r>
            <a:endParaRPr lang="en-US" dirty="0"/>
          </a:p>
        </p:txBody>
      </p:sp>
      <p:sp>
        <p:nvSpPr>
          <p:cNvPr id="4" name="Rectangle 3"/>
          <p:cNvSpPr/>
          <p:nvPr/>
        </p:nvSpPr>
        <p:spPr bwMode="auto">
          <a:xfrm>
            <a:off x="179512" y="1772816"/>
            <a:ext cx="2879107" cy="57606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US" sz="2000" dirty="0" smtClean="0">
                <a:solidFill>
                  <a:schemeClr val="accent2"/>
                </a:solidFill>
              </a:rPr>
              <a:t>NETWORKS</a:t>
            </a:r>
            <a:endParaRPr kumimoji="0" lang="en-US" sz="2000" i="0" u="none" strike="noStrike" cap="none" normalizeH="0" baseline="0" dirty="0" smtClean="0">
              <a:ln>
                <a:noFill/>
              </a:ln>
              <a:solidFill>
                <a:schemeClr val="accent2"/>
              </a:solidFill>
              <a:effectLst/>
              <a:latin typeface="Arial" charset="0"/>
              <a:cs typeface="Arial" charset="0"/>
            </a:endParaRPr>
          </a:p>
        </p:txBody>
      </p:sp>
      <p:sp>
        <p:nvSpPr>
          <p:cNvPr id="5" name="Rectangle 4"/>
          <p:cNvSpPr/>
          <p:nvPr/>
        </p:nvSpPr>
        <p:spPr bwMode="auto">
          <a:xfrm>
            <a:off x="3168450" y="1772816"/>
            <a:ext cx="2879107" cy="57606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chemeClr val="accent2"/>
                </a:solidFill>
                <a:effectLst/>
                <a:latin typeface="Arial" charset="0"/>
                <a:cs typeface="Arial" charset="0"/>
              </a:rPr>
              <a:t>RESEARCH</a:t>
            </a:r>
          </a:p>
        </p:txBody>
      </p:sp>
      <p:sp>
        <p:nvSpPr>
          <p:cNvPr id="6" name="Rectangle 5"/>
          <p:cNvSpPr/>
          <p:nvPr/>
        </p:nvSpPr>
        <p:spPr bwMode="auto">
          <a:xfrm>
            <a:off x="6157389" y="1772816"/>
            <a:ext cx="2879107" cy="57606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chemeClr val="accent2"/>
                </a:solidFill>
                <a:effectLst/>
                <a:latin typeface="Arial" charset="0"/>
                <a:cs typeface="Arial" charset="0"/>
              </a:rPr>
              <a:t>GLOBAL FORUM</a:t>
            </a:r>
          </a:p>
        </p:txBody>
      </p:sp>
      <p:sp>
        <p:nvSpPr>
          <p:cNvPr id="7" name="Rectangle 6"/>
          <p:cNvSpPr/>
          <p:nvPr/>
        </p:nvSpPr>
        <p:spPr bwMode="auto">
          <a:xfrm>
            <a:off x="179511" y="2420888"/>
            <a:ext cx="2879107" cy="4032448"/>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r>
              <a:rPr lang="en-US" sz="1600" b="1" dirty="0" err="1" smtClean="0">
                <a:solidFill>
                  <a:srgbClr val="0091C4"/>
                </a:solidFill>
                <a:latin typeface="+mn-lt"/>
              </a:rPr>
              <a:t>UNIDO</a:t>
            </a:r>
            <a:r>
              <a:rPr lang="en-US" sz="1600" b="1" dirty="0" smtClean="0">
                <a:solidFill>
                  <a:srgbClr val="0091C4"/>
                </a:solidFill>
                <a:latin typeface="+mn-lt"/>
              </a:rPr>
              <a:t> </a:t>
            </a:r>
            <a:r>
              <a:rPr lang="en-US" sz="1600" b="1" dirty="0" err="1" smtClean="0">
                <a:solidFill>
                  <a:srgbClr val="0091C4"/>
                </a:solidFill>
                <a:latin typeface="+mn-lt"/>
              </a:rPr>
              <a:t>ITPO</a:t>
            </a:r>
            <a:r>
              <a:rPr lang="en-US" sz="1600" b="1" dirty="0" smtClean="0">
                <a:solidFill>
                  <a:srgbClr val="0091C4"/>
                </a:solidFill>
                <a:latin typeface="+mn-lt"/>
              </a:rPr>
              <a:t> Network</a:t>
            </a:r>
          </a:p>
          <a:p>
            <a:pPr algn="l"/>
            <a:r>
              <a:rPr lang="en-US" altLang="de-DE" sz="1600" dirty="0">
                <a:latin typeface="+mn-lt"/>
              </a:rPr>
              <a:t>Investment and </a:t>
            </a:r>
            <a:r>
              <a:rPr lang="en-US" altLang="de-DE" sz="1600" dirty="0" smtClean="0">
                <a:latin typeface="+mn-lt"/>
              </a:rPr>
              <a:t>Technology </a:t>
            </a:r>
            <a:r>
              <a:rPr lang="en-US" altLang="de-DE" sz="1600" dirty="0">
                <a:latin typeface="+mn-lt"/>
              </a:rPr>
              <a:t>Promotion Offices (ITPOs) contribute to the reduction of development imbalances - by brokering investment and technology agreements.</a:t>
            </a:r>
            <a:endParaRPr lang="en-US" sz="1600" dirty="0">
              <a:latin typeface="+mn-lt"/>
            </a:endParaRPr>
          </a:p>
          <a:p>
            <a:pPr algn="l"/>
            <a:endParaRPr lang="en-US" sz="1600" b="1" dirty="0" smtClean="0">
              <a:solidFill>
                <a:srgbClr val="0070C0"/>
              </a:solidFill>
              <a:latin typeface="+mn-lt"/>
            </a:endParaRPr>
          </a:p>
          <a:p>
            <a:pPr algn="l"/>
            <a:r>
              <a:rPr lang="en-US" sz="1600" b="1" dirty="0" smtClean="0">
                <a:solidFill>
                  <a:srgbClr val="0091C4"/>
                </a:solidFill>
                <a:latin typeface="+mn-lt"/>
              </a:rPr>
              <a:t>UNIDO SPX Network</a:t>
            </a:r>
          </a:p>
          <a:p>
            <a:pPr algn="l"/>
            <a:r>
              <a:rPr lang="en-US" sz="1600" dirty="0" smtClean="0">
                <a:latin typeface="+mn-lt"/>
              </a:rPr>
              <a:t>Subcontracting </a:t>
            </a:r>
            <a:r>
              <a:rPr lang="en-US" sz="1600" dirty="0">
                <a:latin typeface="+mn-lt"/>
              </a:rPr>
              <a:t>and Partnership Exchanges (SPXs) </a:t>
            </a:r>
            <a:r>
              <a:rPr lang="en-US" sz="1600" dirty="0" smtClean="0">
                <a:latin typeface="+mn-lt"/>
              </a:rPr>
              <a:t>help </a:t>
            </a:r>
            <a:r>
              <a:rPr lang="en-US" sz="1600" dirty="0">
                <a:latin typeface="+mn-lt"/>
              </a:rPr>
              <a:t>local enterprises to successfully meet the challenges of </a:t>
            </a:r>
            <a:r>
              <a:rPr lang="en-US" sz="1600" dirty="0" smtClean="0">
                <a:latin typeface="+mn-lt"/>
              </a:rPr>
              <a:t>globalization.</a:t>
            </a:r>
            <a:endParaRPr lang="en-US" sz="1600" dirty="0">
              <a:latin typeface="+mn-lt"/>
            </a:endParaRPr>
          </a:p>
        </p:txBody>
      </p:sp>
      <p:sp>
        <p:nvSpPr>
          <p:cNvPr id="8" name="Rectangle 7"/>
          <p:cNvSpPr/>
          <p:nvPr/>
        </p:nvSpPr>
        <p:spPr bwMode="auto">
          <a:xfrm>
            <a:off x="3168448" y="2420888"/>
            <a:ext cx="2879107" cy="2160240"/>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r>
              <a:rPr lang="en-US" sz="1600" b="1" dirty="0" smtClean="0">
                <a:solidFill>
                  <a:srgbClr val="0091C4"/>
                </a:solidFill>
                <a:latin typeface="+mn-lt"/>
              </a:rPr>
              <a:t>Investor Survey</a:t>
            </a:r>
          </a:p>
          <a:p>
            <a:pPr algn="l">
              <a:buClr>
                <a:schemeClr val="accent2"/>
              </a:buClr>
            </a:pPr>
            <a:r>
              <a:rPr lang="en-US" sz="1600" dirty="0" smtClean="0">
                <a:latin typeface="+mn-lt"/>
              </a:rPr>
              <a:t>Firm-level </a:t>
            </a:r>
            <a:r>
              <a:rPr lang="en-US" sz="1600" dirty="0">
                <a:latin typeface="+mn-lt"/>
              </a:rPr>
              <a:t>survey of the investment activities, performance and perceptions, development of technical research papers and creation of research platform with leading academic </a:t>
            </a:r>
            <a:r>
              <a:rPr lang="en-US" sz="1600" dirty="0" smtClean="0">
                <a:latin typeface="+mn-lt"/>
              </a:rPr>
              <a:t>institution.</a:t>
            </a:r>
            <a:endParaRPr lang="en-US" sz="1600" dirty="0">
              <a:latin typeface="+mn-lt"/>
            </a:endParaRPr>
          </a:p>
        </p:txBody>
      </p:sp>
      <p:sp>
        <p:nvSpPr>
          <p:cNvPr id="9" name="Rectangle 8"/>
          <p:cNvSpPr/>
          <p:nvPr/>
        </p:nvSpPr>
        <p:spPr bwMode="auto">
          <a:xfrm>
            <a:off x="6157387" y="2420888"/>
            <a:ext cx="2879107" cy="4032448"/>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r>
              <a:rPr lang="en-US" sz="1600" b="1" dirty="0" smtClean="0">
                <a:solidFill>
                  <a:srgbClr val="0091C4"/>
                </a:solidFill>
                <a:latin typeface="+mn-lt"/>
              </a:rPr>
              <a:t>Quality </a:t>
            </a:r>
            <a:r>
              <a:rPr lang="en-US" sz="1600" b="1" dirty="0" err="1" smtClean="0">
                <a:solidFill>
                  <a:srgbClr val="0091C4"/>
                </a:solidFill>
                <a:latin typeface="+mn-lt"/>
              </a:rPr>
              <a:t>FDI</a:t>
            </a:r>
            <a:r>
              <a:rPr lang="en-US" sz="1600" b="1" dirty="0" smtClean="0">
                <a:solidFill>
                  <a:srgbClr val="0091C4"/>
                </a:solidFill>
                <a:latin typeface="+mn-lt"/>
              </a:rPr>
              <a:t> Conference</a:t>
            </a:r>
          </a:p>
          <a:p>
            <a:pPr algn="l"/>
            <a:r>
              <a:rPr lang="en-US" sz="1600" dirty="0" err="1" smtClean="0">
                <a:latin typeface="+mn-lt"/>
              </a:rPr>
              <a:t>UNIDO</a:t>
            </a:r>
            <a:r>
              <a:rPr lang="en-US" sz="1600" dirty="0" smtClean="0">
                <a:latin typeface="+mn-lt"/>
              </a:rPr>
              <a:t>, </a:t>
            </a:r>
            <a:r>
              <a:rPr lang="en-US" sz="1600" dirty="0">
                <a:latin typeface="+mn-lt"/>
              </a:rPr>
              <a:t>in partnership with the Kiel Institute for the World </a:t>
            </a:r>
          </a:p>
          <a:p>
            <a:pPr algn="l"/>
            <a:r>
              <a:rPr lang="en-US" sz="1600" dirty="0" smtClean="0">
                <a:latin typeface="+mn-lt"/>
              </a:rPr>
              <a:t>Economy is organizing a 2-day conference on “Quality FDI, Growth and Development: Discussing the Impact and Policy </a:t>
            </a:r>
          </a:p>
          <a:p>
            <a:pPr algn="l"/>
            <a:r>
              <a:rPr lang="en-US" sz="1600" dirty="0" smtClean="0">
                <a:latin typeface="+mn-lt"/>
              </a:rPr>
              <a:t>Options</a:t>
            </a:r>
            <a:r>
              <a:rPr lang="en-US" sz="1600" dirty="0">
                <a:latin typeface="+mn-lt"/>
              </a:rPr>
              <a:t>” in Vienna from 14 to 15 September </a:t>
            </a:r>
            <a:r>
              <a:rPr lang="en-US" sz="1600" dirty="0" smtClean="0">
                <a:latin typeface="+mn-lt"/>
              </a:rPr>
              <a:t>2016.</a:t>
            </a:r>
            <a:endParaRPr lang="en-US" sz="1600" dirty="0">
              <a:latin typeface="+mn-lt"/>
            </a:endParaRPr>
          </a:p>
        </p:txBody>
      </p:sp>
      <p:cxnSp>
        <p:nvCxnSpPr>
          <p:cNvPr id="10" name="Straight Connector 9"/>
          <p:cNvCxnSpPr/>
          <p:nvPr/>
        </p:nvCxnSpPr>
        <p:spPr>
          <a:xfrm flipH="1">
            <a:off x="6034729" y="1916832"/>
            <a:ext cx="14042" cy="3024336"/>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59832" y="1916832"/>
            <a:ext cx="0" cy="4389120"/>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bwMode="auto">
          <a:xfrm>
            <a:off x="3155622" y="4365104"/>
            <a:ext cx="2879107" cy="57606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US" sz="2000" dirty="0" smtClean="0">
                <a:solidFill>
                  <a:schemeClr val="accent2"/>
                </a:solidFill>
              </a:rPr>
              <a:t>TOOLS</a:t>
            </a:r>
            <a:endParaRPr kumimoji="0" lang="en-US" sz="2000" i="0" u="none" strike="noStrike" cap="none" normalizeH="0" baseline="0" dirty="0" smtClean="0">
              <a:ln>
                <a:noFill/>
              </a:ln>
              <a:solidFill>
                <a:schemeClr val="accent2"/>
              </a:solidFill>
              <a:effectLst/>
              <a:latin typeface="Arial" charset="0"/>
              <a:cs typeface="Arial" charset="0"/>
            </a:endParaRPr>
          </a:p>
        </p:txBody>
      </p:sp>
      <p:sp>
        <p:nvSpPr>
          <p:cNvPr id="13" name="Rectangle 12"/>
          <p:cNvSpPr/>
          <p:nvPr/>
        </p:nvSpPr>
        <p:spPr bwMode="auto">
          <a:xfrm>
            <a:off x="3155621" y="4941168"/>
            <a:ext cx="5520836" cy="136478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l"/>
            <a:r>
              <a:rPr lang="en-US" sz="1600" b="1" dirty="0" err="1" smtClean="0">
                <a:solidFill>
                  <a:srgbClr val="0091C4"/>
                </a:solidFill>
                <a:latin typeface="+mn-lt"/>
              </a:rPr>
              <a:t>COMFAR</a:t>
            </a:r>
            <a:r>
              <a:rPr lang="en-US" sz="1600" b="1" dirty="0" smtClean="0">
                <a:solidFill>
                  <a:srgbClr val="0091C4"/>
                </a:solidFill>
                <a:latin typeface="+mn-lt"/>
              </a:rPr>
              <a:t> </a:t>
            </a:r>
          </a:p>
          <a:p>
            <a:pPr algn="l"/>
            <a:r>
              <a:rPr lang="en-US" sz="1600" dirty="0" err="1" smtClean="0">
                <a:latin typeface="+mn-lt"/>
              </a:rPr>
              <a:t>UNIDO’s</a:t>
            </a:r>
            <a:r>
              <a:rPr lang="en-US" sz="1600" dirty="0" smtClean="0">
                <a:latin typeface="+mn-lt"/>
              </a:rPr>
              <a:t> </a:t>
            </a:r>
            <a:r>
              <a:rPr lang="en-US" sz="1600" dirty="0">
                <a:latin typeface="+mn-lt"/>
              </a:rPr>
              <a:t>Computer Model for Feasibility Analysis and Reporting (</a:t>
            </a:r>
            <a:r>
              <a:rPr lang="en-US" sz="1600" dirty="0" smtClean="0">
                <a:latin typeface="+mn-lt"/>
              </a:rPr>
              <a:t>COMFAR): methodology and tools for pre-investment: project preparation and appraisal necessary to design analyze and optimize investment project scenarios. </a:t>
            </a:r>
          </a:p>
          <a:p>
            <a:pPr marL="0" indent="0" algn="l">
              <a:buNone/>
            </a:pPr>
            <a:endParaRPr lang="en-US" sz="1600" dirty="0">
              <a:latin typeface="+mn-lt"/>
            </a:endParaRPr>
          </a:p>
        </p:txBody>
      </p:sp>
      <p:pic>
        <p:nvPicPr>
          <p:cNvPr id="14" name="Picture 2" descr="https://d30y9cdsu7xlg0.cloudfront.net/png/317687-200.png"/>
          <p:cNvPicPr>
            <a:picLocks noChangeAspect="1" noChangeArrowheads="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67744" y="1988840"/>
            <a:ext cx="634734" cy="63473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https://d30y9cdsu7xlg0.cloudfront.net/png/15219-200.png"/>
          <p:cNvPicPr>
            <a:picLocks noChangeAspect="1" noChangeArrowheads="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92080" y="1916832"/>
            <a:ext cx="606750" cy="60675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5744" t="5405" r="18347" b="30163"/>
          <a:stretch/>
        </p:blipFill>
        <p:spPr bwMode="auto">
          <a:xfrm>
            <a:off x="5292080" y="4509120"/>
            <a:ext cx="520109"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descr="https://d30y9cdsu7xlg0.cloudfront.net/png/102652-200.png"/>
          <p:cNvPicPr>
            <a:picLocks noChangeAspect="1" noChangeArrowheads="1"/>
          </p:cNvPicPr>
          <p:nvPr/>
        </p:nvPicPr>
        <p:blipFill rotWithShape="1">
          <a:blip r:embed="rId6">
            <a:duotone>
              <a:schemeClr val="accent3">
                <a:shade val="45000"/>
                <a:satMod val="135000"/>
              </a:schemeClr>
              <a:prstClr val="white"/>
            </a:duotone>
            <a:extLst>
              <a:ext uri="{28A0092B-C50C-407E-A947-70E740481C1C}">
                <a14:useLocalDpi xmlns:a14="http://schemas.microsoft.com/office/drawing/2010/main" val="0"/>
              </a:ext>
            </a:extLst>
          </a:blip>
          <a:srcRect l="15694" t="26723" r="16846" b="31610"/>
          <a:stretch/>
        </p:blipFill>
        <p:spPr bwMode="auto">
          <a:xfrm>
            <a:off x="8316418" y="2060848"/>
            <a:ext cx="72007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19100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grpSp>
        <p:nvGrpSpPr>
          <p:cNvPr id="4" name="Group 3"/>
          <p:cNvGrpSpPr/>
          <p:nvPr/>
        </p:nvGrpSpPr>
        <p:grpSpPr>
          <a:xfrm>
            <a:off x="1547664" y="2271112"/>
            <a:ext cx="6984776" cy="3390136"/>
            <a:chOff x="1403648" y="2132856"/>
            <a:chExt cx="7128792" cy="3026658"/>
          </a:xfrm>
        </p:grpSpPr>
        <p:sp>
          <p:nvSpPr>
            <p:cNvPr id="12" name="Rectangle 11"/>
            <p:cNvSpPr/>
            <p:nvPr/>
          </p:nvSpPr>
          <p:spPr>
            <a:xfrm>
              <a:off x="1403648" y="2132856"/>
              <a:ext cx="7128792" cy="64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000" dirty="0" smtClean="0">
                  <a:solidFill>
                    <a:schemeClr val="bg2">
                      <a:lumMod val="50000"/>
                    </a:schemeClr>
                  </a:solidFill>
                  <a:cs typeface="Arial" panose="020B0604020202020204" pitchFamily="34" charset="0"/>
                </a:rPr>
                <a:t>SUSTAINABLE DEVELOPMENT AGENDA</a:t>
              </a:r>
              <a:endParaRPr lang="en-US" sz="2000" dirty="0">
                <a:solidFill>
                  <a:schemeClr val="bg2">
                    <a:lumMod val="50000"/>
                  </a:schemeClr>
                </a:solidFill>
                <a:cs typeface="Arial" panose="020B0604020202020204" pitchFamily="34" charset="0"/>
              </a:endParaRPr>
            </a:p>
          </p:txBody>
        </p:sp>
        <p:sp>
          <p:nvSpPr>
            <p:cNvPr id="13" name="Rectangle 12"/>
            <p:cNvSpPr/>
            <p:nvPr/>
          </p:nvSpPr>
          <p:spPr>
            <a:xfrm>
              <a:off x="1403648" y="2928382"/>
              <a:ext cx="7128792" cy="64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000" dirty="0" smtClean="0">
                  <a:solidFill>
                    <a:schemeClr val="bg2">
                      <a:lumMod val="50000"/>
                    </a:schemeClr>
                  </a:solidFill>
                  <a:cs typeface="Arial" panose="020B0604020202020204" pitchFamily="34" charset="0"/>
                </a:rPr>
                <a:t>TII STRUCTURE &amp; THEMATIC SERVICES</a:t>
              </a:r>
              <a:endParaRPr lang="en-US" sz="2000" dirty="0">
                <a:solidFill>
                  <a:schemeClr val="bg2">
                    <a:lumMod val="50000"/>
                  </a:schemeClr>
                </a:solidFill>
                <a:cs typeface="Arial" panose="020B0604020202020204" pitchFamily="34" charset="0"/>
              </a:endParaRPr>
            </a:p>
          </p:txBody>
        </p:sp>
        <p:sp>
          <p:nvSpPr>
            <p:cNvPr id="14" name="Rectangle 13"/>
            <p:cNvSpPr/>
            <p:nvPr/>
          </p:nvSpPr>
          <p:spPr>
            <a:xfrm>
              <a:off x="1403648" y="3723908"/>
              <a:ext cx="7128792" cy="64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000" dirty="0" smtClean="0">
                  <a:solidFill>
                    <a:schemeClr val="bg2">
                      <a:lumMod val="50000"/>
                    </a:schemeClr>
                  </a:solidFill>
                  <a:cs typeface="Arial" panose="020B0604020202020204" pitchFamily="34" charset="0"/>
                </a:rPr>
                <a:t>BUSINESS PARTNERSHIPS AND MOBILIZING INVESTMENT</a:t>
              </a:r>
              <a:endParaRPr lang="en-US" sz="2000" dirty="0">
                <a:solidFill>
                  <a:schemeClr val="bg2">
                    <a:lumMod val="50000"/>
                  </a:schemeClr>
                </a:solidFill>
                <a:cs typeface="Arial" panose="020B0604020202020204" pitchFamily="34" charset="0"/>
              </a:endParaRPr>
            </a:p>
          </p:txBody>
        </p:sp>
        <p:sp>
          <p:nvSpPr>
            <p:cNvPr id="15" name="Rectangle 14"/>
            <p:cNvSpPr/>
            <p:nvPr/>
          </p:nvSpPr>
          <p:spPr>
            <a:xfrm>
              <a:off x="1403648" y="4519434"/>
              <a:ext cx="7128792" cy="64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000" dirty="0" smtClean="0">
                  <a:solidFill>
                    <a:schemeClr val="bg2">
                      <a:lumMod val="50000"/>
                    </a:schemeClr>
                  </a:solidFill>
                  <a:cs typeface="Arial" panose="020B0604020202020204" pitchFamily="34" charset="0"/>
                </a:rPr>
                <a:t>PROGRAM FOR COUNTRY PARTNERSHIP (PCP)</a:t>
              </a:r>
              <a:endParaRPr lang="en-US" sz="2000" dirty="0">
                <a:solidFill>
                  <a:schemeClr val="bg2">
                    <a:lumMod val="50000"/>
                  </a:schemeClr>
                </a:solidFill>
                <a:cs typeface="Arial" panose="020B0604020202020204" pitchFamily="34" charset="0"/>
              </a:endParaRPr>
            </a:p>
          </p:txBody>
        </p:sp>
      </p:grpSp>
      <p:grpSp>
        <p:nvGrpSpPr>
          <p:cNvPr id="6" name="Group 5"/>
          <p:cNvGrpSpPr/>
          <p:nvPr/>
        </p:nvGrpSpPr>
        <p:grpSpPr>
          <a:xfrm>
            <a:off x="1098832" y="2271112"/>
            <a:ext cx="254283" cy="3390136"/>
            <a:chOff x="1098832" y="2271112"/>
            <a:chExt cx="254283" cy="3026658"/>
          </a:xfrm>
        </p:grpSpPr>
        <p:pic>
          <p:nvPicPr>
            <p:cNvPr id="16"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1" r="72" b="82188"/>
            <a:stretch/>
          </p:blipFill>
          <p:spPr bwMode="auto">
            <a:xfrm>
              <a:off x="1098834" y="2271112"/>
              <a:ext cx="254097"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t="22875" b="63987"/>
            <a:stretch/>
          </p:blipFill>
          <p:spPr bwMode="auto">
            <a:xfrm>
              <a:off x="1098834" y="3066638"/>
              <a:ext cx="254097"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t="39955" b="42973"/>
            <a:stretch/>
          </p:blipFill>
          <p:spPr bwMode="auto">
            <a:xfrm>
              <a:off x="1098834" y="3862164"/>
              <a:ext cx="254097"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t="81138"/>
            <a:stretch/>
          </p:blipFill>
          <p:spPr bwMode="auto">
            <a:xfrm>
              <a:off x="1098832" y="4657690"/>
              <a:ext cx="254283" cy="64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805209023"/>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51520" y="773832"/>
            <a:ext cx="8892480" cy="1143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r>
              <a:rPr lang="it-IT" dirty="0" smtClean="0"/>
              <a:t>Networks: </a:t>
            </a:r>
            <a:r>
              <a:rPr lang="it-IT" dirty="0"/>
              <a:t>Investment and Technology </a:t>
            </a:r>
            <a:r>
              <a:rPr lang="it-IT" dirty="0" smtClean="0"/>
              <a:t/>
            </a:r>
            <a:br>
              <a:rPr lang="it-IT" dirty="0" smtClean="0"/>
            </a:br>
            <a:r>
              <a:rPr lang="it-IT" dirty="0" smtClean="0"/>
              <a:t>Promotion Offices (ITPOs)</a:t>
            </a:r>
            <a:endParaRPr lang="it-IT" dirty="0"/>
          </a:p>
        </p:txBody>
      </p:sp>
      <p:sp>
        <p:nvSpPr>
          <p:cNvPr id="10243" name="Rectangle 3"/>
          <p:cNvSpPr>
            <a:spLocks noGrp="1" noChangeArrowheads="1"/>
          </p:cNvSpPr>
          <p:nvPr>
            <p:ph type="body" idx="1"/>
          </p:nvPr>
        </p:nvSpPr>
        <p:spPr>
          <a:xfrm>
            <a:off x="6084168" y="1916832"/>
            <a:ext cx="2880320" cy="4389120"/>
          </a:xfrm>
          <a:ln>
            <a:noFill/>
          </a:ln>
        </p:spPr>
        <p:txBody>
          <a:bodyPr anchor="ctr">
            <a:noAutofit/>
          </a:bodyPr>
          <a:lstStyle/>
          <a:p>
            <a:pPr marL="0" indent="0" algn="r">
              <a:buClr>
                <a:schemeClr val="accent2"/>
              </a:buClr>
              <a:buNone/>
            </a:pPr>
            <a:r>
              <a:rPr lang="en-US" sz="2800" dirty="0" smtClean="0">
                <a:solidFill>
                  <a:schemeClr val="bg1">
                    <a:lumMod val="65000"/>
                  </a:schemeClr>
                </a:solidFill>
              </a:rPr>
              <a:t>BAHRAIN</a:t>
            </a:r>
          </a:p>
          <a:p>
            <a:pPr marL="0" indent="0" algn="r">
              <a:buClr>
                <a:schemeClr val="accent2"/>
              </a:buClr>
              <a:buNone/>
            </a:pPr>
            <a:r>
              <a:rPr lang="en-US" sz="2800" dirty="0" smtClean="0">
                <a:solidFill>
                  <a:schemeClr val="bg1">
                    <a:lumMod val="65000"/>
                  </a:schemeClr>
                </a:solidFill>
              </a:rPr>
              <a:t>CHINA (2)</a:t>
            </a:r>
          </a:p>
          <a:p>
            <a:pPr marL="0" indent="0" algn="r">
              <a:buClr>
                <a:schemeClr val="accent2"/>
              </a:buClr>
              <a:buNone/>
            </a:pPr>
            <a:r>
              <a:rPr lang="en-US" sz="2800" dirty="0" smtClean="0">
                <a:solidFill>
                  <a:schemeClr val="bg1">
                    <a:lumMod val="65000"/>
                  </a:schemeClr>
                </a:solidFill>
              </a:rPr>
              <a:t>GERMANY</a:t>
            </a:r>
          </a:p>
          <a:p>
            <a:pPr marL="0" indent="0" algn="r">
              <a:buClr>
                <a:schemeClr val="accent2"/>
              </a:buClr>
              <a:buNone/>
            </a:pPr>
            <a:r>
              <a:rPr lang="en-US" sz="2800" dirty="0" smtClean="0">
                <a:solidFill>
                  <a:schemeClr val="bg1">
                    <a:lumMod val="65000"/>
                  </a:schemeClr>
                </a:solidFill>
              </a:rPr>
              <a:t>ITALY</a:t>
            </a:r>
          </a:p>
          <a:p>
            <a:pPr marL="0" indent="0" algn="r">
              <a:buClr>
                <a:schemeClr val="accent2"/>
              </a:buClr>
              <a:buNone/>
            </a:pPr>
            <a:r>
              <a:rPr lang="en-US" sz="2800" dirty="0" smtClean="0">
                <a:solidFill>
                  <a:schemeClr val="bg1">
                    <a:lumMod val="65000"/>
                  </a:schemeClr>
                </a:solidFill>
              </a:rPr>
              <a:t>JAPAN</a:t>
            </a:r>
          </a:p>
          <a:p>
            <a:pPr marL="0" indent="0" algn="r">
              <a:buClr>
                <a:schemeClr val="accent2"/>
              </a:buClr>
              <a:buNone/>
            </a:pPr>
            <a:r>
              <a:rPr lang="en-US" sz="2800" dirty="0" smtClean="0">
                <a:solidFill>
                  <a:schemeClr val="bg1">
                    <a:lumMod val="65000"/>
                  </a:schemeClr>
                </a:solidFill>
              </a:rPr>
              <a:t>NIGERIA</a:t>
            </a:r>
          </a:p>
          <a:p>
            <a:pPr marL="0" indent="0" algn="r">
              <a:buClr>
                <a:schemeClr val="accent2"/>
              </a:buClr>
              <a:buNone/>
            </a:pPr>
            <a:r>
              <a:rPr lang="en-US" sz="2800" dirty="0" smtClean="0">
                <a:solidFill>
                  <a:schemeClr val="bg1">
                    <a:lumMod val="65000"/>
                  </a:schemeClr>
                </a:solidFill>
              </a:rPr>
              <a:t>REP. OF KOREA</a:t>
            </a:r>
          </a:p>
          <a:p>
            <a:pPr marL="0" indent="0" algn="r">
              <a:buClr>
                <a:schemeClr val="accent2"/>
              </a:buClr>
              <a:buNone/>
            </a:pPr>
            <a:r>
              <a:rPr lang="en-US" sz="2800" dirty="0" smtClean="0">
                <a:solidFill>
                  <a:schemeClr val="bg1">
                    <a:lumMod val="65000"/>
                  </a:schemeClr>
                </a:solidFill>
              </a:rPr>
              <a:t>RUSSIA</a:t>
            </a:r>
          </a:p>
          <a:p>
            <a:pPr marL="0" indent="0" algn="r">
              <a:buClr>
                <a:schemeClr val="accent2"/>
              </a:buClr>
              <a:buNone/>
            </a:pPr>
            <a:r>
              <a:rPr lang="en-US" sz="2800" dirty="0" smtClean="0">
                <a:solidFill>
                  <a:schemeClr val="bg1">
                    <a:lumMod val="65000"/>
                  </a:schemeClr>
                </a:solidFill>
              </a:rPr>
              <a:t>VIENNA</a:t>
            </a:r>
            <a:endParaRPr lang="es-ES" sz="2800" dirty="0" smtClean="0">
              <a:solidFill>
                <a:schemeClr val="bg1">
                  <a:lumMod val="65000"/>
                </a:schemeClr>
              </a:solidFill>
            </a:endParaRPr>
          </a:p>
        </p:txBody>
      </p:sp>
      <p:cxnSp>
        <p:nvCxnSpPr>
          <p:cNvPr id="5" name="Straight Connector 4"/>
          <p:cNvCxnSpPr/>
          <p:nvPr/>
        </p:nvCxnSpPr>
        <p:spPr>
          <a:xfrm>
            <a:off x="6012160" y="1916832"/>
            <a:ext cx="0" cy="4389120"/>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pic>
        <p:nvPicPr>
          <p:cNvPr id="5122" name="Picture 2" descr="https://d30y9cdsu7xlg0.cloudfront.net/png/317687-200.png"/>
          <p:cNvPicPr>
            <a:picLocks noChangeAspect="1" noChangeArrowheads="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796136" y="2866274"/>
            <a:ext cx="1728192" cy="172819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txBox="1">
            <a:spLocks noChangeArrowheads="1"/>
          </p:cNvSpPr>
          <p:nvPr/>
        </p:nvSpPr>
        <p:spPr>
          <a:xfrm>
            <a:off x="-7381328" y="1556792"/>
            <a:ext cx="5870456" cy="4163924"/>
          </a:xfrm>
          <a:prstGeom prst="rect">
            <a:avLst/>
          </a:prstGeom>
          <a:ln>
            <a:noFill/>
          </a:ln>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rgbClr val="078AC5"/>
                </a:solidFill>
                <a:latin typeface="+mn-lt"/>
                <a:ea typeface="+mn-ea"/>
                <a:cs typeface="Arial" panose="020B0604020202020204" pitchFamily="34" charset="0"/>
              </a:defRPr>
            </a:lvl1pPr>
            <a:lvl2pPr marL="514350" indent="-182880" algn="l" defTabSz="685800" rtl="0" eaLnBrk="1" latinLnBrk="0" hangingPunct="1">
              <a:lnSpc>
                <a:spcPct val="100000"/>
              </a:lnSpc>
              <a:spcBef>
                <a:spcPts val="600"/>
              </a:spcBef>
              <a:buClr>
                <a:schemeClr val="accent1"/>
              </a:buClr>
              <a:buFont typeface="Arial" panose="020B0604020202020204" pitchFamily="34" charset="0"/>
              <a:buChar char="•"/>
              <a:defRPr sz="1800" kern="1200">
                <a:solidFill>
                  <a:schemeClr val="tx1"/>
                </a:solidFill>
                <a:latin typeface="+mn-lt"/>
                <a:ea typeface="+mn-ea"/>
                <a:cs typeface="Arial" panose="020B0604020202020204" pitchFamily="34" charset="0"/>
              </a:defRPr>
            </a:lvl2pPr>
            <a:lvl3pPr marL="857250" indent="-182880" algn="l" defTabSz="685800" rtl="0" eaLnBrk="1" latinLnBrk="0" hangingPunct="1">
              <a:lnSpc>
                <a:spcPct val="100000"/>
              </a:lnSpc>
              <a:spcBef>
                <a:spcPts val="1200"/>
              </a:spcBef>
              <a:buClr>
                <a:schemeClr val="accent1"/>
              </a:buClr>
              <a:buFont typeface="Arial" panose="020B0604020202020204" pitchFamily="34" charset="0"/>
              <a:buChar char="•"/>
              <a:defRPr sz="1500" kern="1200">
                <a:solidFill>
                  <a:schemeClr val="tx1"/>
                </a:solidFill>
                <a:latin typeface="+mn-lt"/>
                <a:ea typeface="+mn-ea"/>
                <a:cs typeface="Arial" panose="020B0604020202020204" pitchFamily="34" charset="0"/>
              </a:defRPr>
            </a:lvl3pPr>
            <a:lvl4pPr marL="1200150" indent="-182880" algn="l" defTabSz="685800" rtl="0" eaLnBrk="1" latinLnBrk="0" hangingPunct="1">
              <a:lnSpc>
                <a:spcPct val="100000"/>
              </a:lnSpc>
              <a:spcBef>
                <a:spcPts val="1200"/>
              </a:spcBef>
              <a:buClr>
                <a:schemeClr val="accent1"/>
              </a:buClr>
              <a:buFont typeface="Arial" panose="020B0604020202020204" pitchFamily="34" charset="0"/>
              <a:buChar char="•"/>
              <a:defRPr sz="1350" kern="1200">
                <a:solidFill>
                  <a:schemeClr val="tx1"/>
                </a:solidFill>
                <a:latin typeface="+mn-lt"/>
                <a:ea typeface="+mn-ea"/>
                <a:cs typeface="Arial" panose="020B0604020202020204" pitchFamily="34" charset="0"/>
              </a:defRPr>
            </a:lvl4pPr>
            <a:lvl5pPr marL="1543050" indent="-182880" algn="l" defTabSz="685800" rtl="0" eaLnBrk="1" latinLnBrk="0" hangingPunct="1">
              <a:lnSpc>
                <a:spcPct val="100000"/>
              </a:lnSpc>
              <a:spcBef>
                <a:spcPts val="1200"/>
              </a:spcBef>
              <a:buClr>
                <a:schemeClr val="accent1"/>
              </a:buClr>
              <a:buFont typeface="Arial" panose="020B0604020202020204" pitchFamily="34" charset="0"/>
              <a:buChar char="•"/>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buClr>
                <a:schemeClr val="accent2"/>
              </a:buClr>
              <a:buFont typeface="Courier New" panose="02070309020205020404" pitchFamily="49" charset="0"/>
              <a:buChar char="o"/>
            </a:pPr>
            <a:endParaRPr lang="es-ES" sz="1800" dirty="0" smtClean="0">
              <a:solidFill>
                <a:schemeClr val="tx1"/>
              </a:solidFill>
            </a:endParaRPr>
          </a:p>
        </p:txBody>
      </p:sp>
      <p:sp>
        <p:nvSpPr>
          <p:cNvPr id="8" name="Rectangle 3"/>
          <p:cNvSpPr txBox="1">
            <a:spLocks noChangeArrowheads="1"/>
          </p:cNvSpPr>
          <p:nvPr/>
        </p:nvSpPr>
        <p:spPr>
          <a:xfrm>
            <a:off x="251520" y="1988840"/>
            <a:ext cx="5790064" cy="4317112"/>
          </a:xfrm>
          <a:prstGeom prst="rect">
            <a:avLst/>
          </a:prstGeom>
          <a:ln>
            <a:noFill/>
          </a:ln>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rgbClr val="078AC5"/>
                </a:solidFill>
                <a:latin typeface="+mn-lt"/>
                <a:ea typeface="+mn-ea"/>
                <a:cs typeface="Arial" panose="020B0604020202020204" pitchFamily="34" charset="0"/>
              </a:defRPr>
            </a:lvl1pPr>
            <a:lvl2pPr marL="514350" indent="-182880" algn="l" defTabSz="685800" rtl="0" eaLnBrk="1" latinLnBrk="0" hangingPunct="1">
              <a:lnSpc>
                <a:spcPct val="100000"/>
              </a:lnSpc>
              <a:spcBef>
                <a:spcPts val="600"/>
              </a:spcBef>
              <a:buClr>
                <a:schemeClr val="accent1"/>
              </a:buClr>
              <a:buFont typeface="Arial" panose="020B0604020202020204" pitchFamily="34" charset="0"/>
              <a:buChar char="•"/>
              <a:defRPr sz="1800" kern="1200">
                <a:solidFill>
                  <a:schemeClr val="tx1"/>
                </a:solidFill>
                <a:latin typeface="+mn-lt"/>
                <a:ea typeface="+mn-ea"/>
                <a:cs typeface="Arial" panose="020B0604020202020204" pitchFamily="34" charset="0"/>
              </a:defRPr>
            </a:lvl2pPr>
            <a:lvl3pPr marL="857250" indent="-182880" algn="l" defTabSz="685800" rtl="0" eaLnBrk="1" latinLnBrk="0" hangingPunct="1">
              <a:lnSpc>
                <a:spcPct val="100000"/>
              </a:lnSpc>
              <a:spcBef>
                <a:spcPts val="1200"/>
              </a:spcBef>
              <a:buClr>
                <a:schemeClr val="accent1"/>
              </a:buClr>
              <a:buFont typeface="Arial" panose="020B0604020202020204" pitchFamily="34" charset="0"/>
              <a:buChar char="•"/>
              <a:defRPr sz="1500" kern="1200">
                <a:solidFill>
                  <a:schemeClr val="tx1"/>
                </a:solidFill>
                <a:latin typeface="+mn-lt"/>
                <a:ea typeface="+mn-ea"/>
                <a:cs typeface="Arial" panose="020B0604020202020204" pitchFamily="34" charset="0"/>
              </a:defRPr>
            </a:lvl3pPr>
            <a:lvl4pPr marL="1200150" indent="-182880" algn="l" defTabSz="685800" rtl="0" eaLnBrk="1" latinLnBrk="0" hangingPunct="1">
              <a:lnSpc>
                <a:spcPct val="100000"/>
              </a:lnSpc>
              <a:spcBef>
                <a:spcPts val="1200"/>
              </a:spcBef>
              <a:buClr>
                <a:schemeClr val="accent1"/>
              </a:buClr>
              <a:buFont typeface="Arial" panose="020B0604020202020204" pitchFamily="34" charset="0"/>
              <a:buChar char="•"/>
              <a:defRPr sz="1350" kern="1200">
                <a:solidFill>
                  <a:schemeClr val="tx1"/>
                </a:solidFill>
                <a:latin typeface="+mn-lt"/>
                <a:ea typeface="+mn-ea"/>
                <a:cs typeface="Arial" panose="020B0604020202020204" pitchFamily="34" charset="0"/>
              </a:defRPr>
            </a:lvl4pPr>
            <a:lvl5pPr marL="1543050" indent="-182880" algn="l" defTabSz="685800" rtl="0" eaLnBrk="1" latinLnBrk="0" hangingPunct="1">
              <a:lnSpc>
                <a:spcPct val="100000"/>
              </a:lnSpc>
              <a:spcBef>
                <a:spcPts val="1200"/>
              </a:spcBef>
              <a:buClr>
                <a:schemeClr val="accent1"/>
              </a:buClr>
              <a:buFont typeface="Arial" panose="020B0604020202020204" pitchFamily="34" charset="0"/>
              <a:buChar char="•"/>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buClr>
                <a:schemeClr val="accent2"/>
              </a:buClr>
              <a:buFont typeface="Courier New" panose="02070309020205020404" pitchFamily="49" charset="0"/>
              <a:buChar char="o"/>
            </a:pPr>
            <a:r>
              <a:rPr lang="es-ES" sz="1800" dirty="0" err="1" smtClean="0">
                <a:solidFill>
                  <a:schemeClr val="tx1"/>
                </a:solidFill>
              </a:rPr>
              <a:t>Creation</a:t>
            </a:r>
            <a:r>
              <a:rPr lang="es-ES" sz="1800" dirty="0" smtClean="0">
                <a:solidFill>
                  <a:schemeClr val="tx1"/>
                </a:solidFill>
              </a:rPr>
              <a:t> of </a:t>
            </a:r>
            <a:r>
              <a:rPr lang="es-ES" sz="1800" dirty="0" err="1" smtClean="0">
                <a:solidFill>
                  <a:schemeClr val="tx1"/>
                </a:solidFill>
              </a:rPr>
              <a:t>ITPOs</a:t>
            </a:r>
            <a:r>
              <a:rPr lang="es-ES" sz="1800" dirty="0" smtClean="0">
                <a:solidFill>
                  <a:schemeClr val="tx1"/>
                </a:solidFill>
              </a:rPr>
              <a:t> </a:t>
            </a:r>
            <a:r>
              <a:rPr lang="es-ES" sz="1800" dirty="0" err="1" smtClean="0">
                <a:solidFill>
                  <a:schemeClr val="tx1"/>
                </a:solidFill>
              </a:rPr>
              <a:t>through</a:t>
            </a:r>
            <a:r>
              <a:rPr lang="es-ES" sz="1800" dirty="0" smtClean="0">
                <a:solidFill>
                  <a:schemeClr val="tx1"/>
                </a:solidFill>
              </a:rPr>
              <a:t> </a:t>
            </a:r>
            <a:r>
              <a:rPr lang="es-ES" sz="1800" dirty="0" err="1" smtClean="0">
                <a:solidFill>
                  <a:schemeClr val="tx1"/>
                </a:solidFill>
              </a:rPr>
              <a:t>agreements</a:t>
            </a:r>
            <a:r>
              <a:rPr lang="es-ES" sz="1800" dirty="0" smtClean="0">
                <a:solidFill>
                  <a:schemeClr val="tx1"/>
                </a:solidFill>
              </a:rPr>
              <a:t> </a:t>
            </a:r>
            <a:r>
              <a:rPr lang="es-ES" sz="1800" dirty="0" err="1" smtClean="0">
                <a:solidFill>
                  <a:schemeClr val="tx1"/>
                </a:solidFill>
              </a:rPr>
              <a:t>between</a:t>
            </a:r>
            <a:r>
              <a:rPr lang="es-ES" sz="1800" dirty="0" smtClean="0">
                <a:solidFill>
                  <a:schemeClr val="tx1"/>
                </a:solidFill>
              </a:rPr>
              <a:t> </a:t>
            </a:r>
            <a:r>
              <a:rPr lang="es-ES" sz="1800" dirty="0" err="1" smtClean="0">
                <a:solidFill>
                  <a:schemeClr val="tx1"/>
                </a:solidFill>
              </a:rPr>
              <a:t>the</a:t>
            </a:r>
            <a:r>
              <a:rPr lang="es-ES" sz="1800" dirty="0" smtClean="0">
                <a:solidFill>
                  <a:schemeClr val="tx1"/>
                </a:solidFill>
              </a:rPr>
              <a:t> hosting </a:t>
            </a:r>
            <a:r>
              <a:rPr lang="es-ES" sz="1800" dirty="0" err="1" smtClean="0">
                <a:solidFill>
                  <a:schemeClr val="tx1"/>
                </a:solidFill>
              </a:rPr>
              <a:t>countries</a:t>
            </a:r>
            <a:r>
              <a:rPr lang="es-ES" sz="1800" dirty="0" smtClean="0">
                <a:solidFill>
                  <a:schemeClr val="tx1"/>
                </a:solidFill>
              </a:rPr>
              <a:t> and UNIDO </a:t>
            </a:r>
          </a:p>
          <a:p>
            <a:pPr fontAlgn="auto">
              <a:spcAft>
                <a:spcPts val="0"/>
              </a:spcAft>
              <a:buClr>
                <a:schemeClr val="accent2"/>
              </a:buClr>
              <a:buFont typeface="Courier New" panose="02070309020205020404" pitchFamily="49" charset="0"/>
              <a:buChar char="o"/>
            </a:pPr>
            <a:r>
              <a:rPr lang="es-ES" sz="1800" dirty="0" smtClean="0">
                <a:solidFill>
                  <a:schemeClr val="tx1"/>
                </a:solidFill>
              </a:rPr>
              <a:t>Collaboration </a:t>
            </a:r>
            <a:r>
              <a:rPr lang="es-ES" sz="1800" dirty="0" err="1" smtClean="0">
                <a:solidFill>
                  <a:schemeClr val="tx1"/>
                </a:solidFill>
              </a:rPr>
              <a:t>with</a:t>
            </a:r>
            <a:r>
              <a:rPr lang="es-ES" sz="1800" dirty="0" smtClean="0">
                <a:solidFill>
                  <a:schemeClr val="tx1"/>
                </a:solidFill>
              </a:rPr>
              <a:t> </a:t>
            </a:r>
            <a:r>
              <a:rPr lang="es-ES" sz="1800" dirty="0" err="1" smtClean="0">
                <a:solidFill>
                  <a:schemeClr val="tx1"/>
                </a:solidFill>
              </a:rPr>
              <a:t>public</a:t>
            </a:r>
            <a:r>
              <a:rPr lang="es-ES" sz="1800" dirty="0" smtClean="0">
                <a:solidFill>
                  <a:schemeClr val="tx1"/>
                </a:solidFill>
              </a:rPr>
              <a:t> and </a:t>
            </a:r>
            <a:r>
              <a:rPr lang="es-ES" sz="1800" dirty="0" err="1" smtClean="0">
                <a:solidFill>
                  <a:schemeClr val="tx1"/>
                </a:solidFill>
              </a:rPr>
              <a:t>private</a:t>
            </a:r>
            <a:r>
              <a:rPr lang="es-ES" sz="1800" dirty="0" smtClean="0">
                <a:solidFill>
                  <a:schemeClr val="tx1"/>
                </a:solidFill>
              </a:rPr>
              <a:t> </a:t>
            </a:r>
            <a:r>
              <a:rPr lang="es-ES" sz="1800" dirty="0" err="1" smtClean="0">
                <a:solidFill>
                  <a:schemeClr val="tx1"/>
                </a:solidFill>
              </a:rPr>
              <a:t>institutions</a:t>
            </a:r>
            <a:r>
              <a:rPr lang="es-ES" sz="1800" dirty="0" smtClean="0">
                <a:solidFill>
                  <a:schemeClr val="tx1"/>
                </a:solidFill>
              </a:rPr>
              <a:t> </a:t>
            </a:r>
            <a:r>
              <a:rPr lang="es-ES" sz="1800" dirty="0" err="1" smtClean="0">
                <a:solidFill>
                  <a:schemeClr val="tx1"/>
                </a:solidFill>
              </a:rPr>
              <a:t>on</a:t>
            </a:r>
            <a:r>
              <a:rPr lang="es-ES" sz="1800" dirty="0" smtClean="0">
                <a:solidFill>
                  <a:schemeClr val="tx1"/>
                </a:solidFill>
              </a:rPr>
              <a:t> industrial </a:t>
            </a:r>
            <a:r>
              <a:rPr lang="es-ES" sz="1800" dirty="0" err="1" smtClean="0">
                <a:solidFill>
                  <a:schemeClr val="tx1"/>
                </a:solidFill>
              </a:rPr>
              <a:t>development</a:t>
            </a:r>
            <a:r>
              <a:rPr lang="es-ES" sz="1800" dirty="0" smtClean="0">
                <a:solidFill>
                  <a:schemeClr val="tx1"/>
                </a:solidFill>
              </a:rPr>
              <a:t> </a:t>
            </a:r>
            <a:r>
              <a:rPr lang="es-ES" sz="1800" dirty="0" err="1" smtClean="0">
                <a:solidFill>
                  <a:schemeClr val="tx1"/>
                </a:solidFill>
              </a:rPr>
              <a:t>issues</a:t>
            </a:r>
            <a:r>
              <a:rPr lang="es-ES" sz="1800" dirty="0" smtClean="0">
                <a:solidFill>
                  <a:schemeClr val="tx1"/>
                </a:solidFill>
              </a:rPr>
              <a:t> </a:t>
            </a:r>
            <a:r>
              <a:rPr lang="es-ES" sz="1800" dirty="0" err="1" smtClean="0">
                <a:solidFill>
                  <a:schemeClr val="tx1"/>
                </a:solidFill>
              </a:rPr>
              <a:t>acting</a:t>
            </a:r>
            <a:r>
              <a:rPr lang="es-ES" sz="1800" dirty="0" smtClean="0">
                <a:solidFill>
                  <a:schemeClr val="tx1"/>
                </a:solidFill>
              </a:rPr>
              <a:t> as </a:t>
            </a:r>
            <a:r>
              <a:rPr lang="es-ES" sz="1800" dirty="0" err="1" smtClean="0">
                <a:solidFill>
                  <a:schemeClr val="tx1"/>
                </a:solidFill>
              </a:rPr>
              <a:t>international</a:t>
            </a:r>
            <a:r>
              <a:rPr lang="es-ES" sz="1800" dirty="0" smtClean="0">
                <a:solidFill>
                  <a:schemeClr val="tx1"/>
                </a:solidFill>
              </a:rPr>
              <a:t> </a:t>
            </a:r>
            <a:r>
              <a:rPr lang="es-ES" sz="1800" dirty="0" err="1" smtClean="0">
                <a:solidFill>
                  <a:schemeClr val="tx1"/>
                </a:solidFill>
              </a:rPr>
              <a:t>honest</a:t>
            </a:r>
            <a:r>
              <a:rPr lang="es-ES" sz="1800" dirty="0" smtClean="0">
                <a:solidFill>
                  <a:schemeClr val="tx1"/>
                </a:solidFill>
              </a:rPr>
              <a:t> </a:t>
            </a:r>
            <a:r>
              <a:rPr lang="es-ES" sz="1800" dirty="0" err="1" smtClean="0">
                <a:solidFill>
                  <a:schemeClr val="tx1"/>
                </a:solidFill>
              </a:rPr>
              <a:t>broker</a:t>
            </a:r>
            <a:endParaRPr lang="es-ES" sz="1800" dirty="0" smtClean="0">
              <a:solidFill>
                <a:schemeClr val="tx1"/>
              </a:solidFill>
            </a:endParaRPr>
          </a:p>
          <a:p>
            <a:pPr fontAlgn="auto">
              <a:spcAft>
                <a:spcPts val="0"/>
              </a:spcAft>
              <a:buClr>
                <a:schemeClr val="accent2"/>
              </a:buClr>
              <a:buFont typeface="Courier New" panose="02070309020205020404" pitchFamily="49" charset="0"/>
              <a:buChar char="o"/>
            </a:pPr>
            <a:r>
              <a:rPr lang="en-US" sz="1800" dirty="0" smtClean="0">
                <a:solidFill>
                  <a:schemeClr val="tx1"/>
                </a:solidFill>
              </a:rPr>
              <a:t>Dissemination of the latest information on the legal and economic framework, on the investment and industrial cooperation opportunities</a:t>
            </a:r>
          </a:p>
          <a:p>
            <a:pPr fontAlgn="auto">
              <a:spcAft>
                <a:spcPts val="0"/>
              </a:spcAft>
              <a:buClr>
                <a:schemeClr val="accent2"/>
              </a:buClr>
              <a:buFont typeface="Courier New" panose="02070309020205020404" pitchFamily="49" charset="0"/>
              <a:buChar char="o"/>
            </a:pPr>
            <a:r>
              <a:rPr lang="es-ES" sz="1800" dirty="0" err="1" smtClean="0">
                <a:solidFill>
                  <a:schemeClr val="tx1"/>
                </a:solidFill>
              </a:rPr>
              <a:t>Identification</a:t>
            </a:r>
            <a:r>
              <a:rPr lang="es-ES" sz="1800" dirty="0" smtClean="0">
                <a:solidFill>
                  <a:schemeClr val="tx1"/>
                </a:solidFill>
              </a:rPr>
              <a:t> and </a:t>
            </a:r>
            <a:r>
              <a:rPr lang="es-ES" sz="1800" dirty="0" err="1" smtClean="0">
                <a:solidFill>
                  <a:schemeClr val="tx1"/>
                </a:solidFill>
              </a:rPr>
              <a:t>promotion</a:t>
            </a:r>
            <a:r>
              <a:rPr lang="es-ES" sz="1800" dirty="0" smtClean="0">
                <a:solidFill>
                  <a:schemeClr val="tx1"/>
                </a:solidFill>
              </a:rPr>
              <a:t> of </a:t>
            </a:r>
            <a:r>
              <a:rPr lang="es-ES" sz="1800" dirty="0" err="1" smtClean="0">
                <a:solidFill>
                  <a:schemeClr val="tx1"/>
                </a:solidFill>
              </a:rPr>
              <a:t>specific</a:t>
            </a:r>
            <a:r>
              <a:rPr lang="es-ES" sz="1800" dirty="0" smtClean="0">
                <a:solidFill>
                  <a:schemeClr val="tx1"/>
                </a:solidFill>
              </a:rPr>
              <a:t> </a:t>
            </a:r>
            <a:r>
              <a:rPr lang="es-ES" sz="1800" dirty="0" err="1" smtClean="0">
                <a:solidFill>
                  <a:schemeClr val="tx1"/>
                </a:solidFill>
              </a:rPr>
              <a:t>investment</a:t>
            </a:r>
            <a:r>
              <a:rPr lang="es-ES" sz="1800" dirty="0" smtClean="0">
                <a:solidFill>
                  <a:schemeClr val="tx1"/>
                </a:solidFill>
              </a:rPr>
              <a:t> </a:t>
            </a:r>
            <a:r>
              <a:rPr lang="es-ES" sz="1800" dirty="0" err="1" smtClean="0">
                <a:solidFill>
                  <a:schemeClr val="tx1"/>
                </a:solidFill>
              </a:rPr>
              <a:t>opportunities</a:t>
            </a:r>
            <a:r>
              <a:rPr lang="es-ES" sz="1800" dirty="0" smtClean="0">
                <a:solidFill>
                  <a:schemeClr val="tx1"/>
                </a:solidFill>
              </a:rPr>
              <a:t> </a:t>
            </a:r>
          </a:p>
          <a:p>
            <a:pPr fontAlgn="auto">
              <a:spcAft>
                <a:spcPts val="0"/>
              </a:spcAft>
              <a:buClr>
                <a:schemeClr val="accent2"/>
              </a:buClr>
              <a:buFont typeface="Courier New" panose="02070309020205020404" pitchFamily="49" charset="0"/>
              <a:buChar char="o"/>
            </a:pPr>
            <a:r>
              <a:rPr lang="es-ES" sz="1800" dirty="0" err="1" smtClean="0">
                <a:solidFill>
                  <a:schemeClr val="tx1"/>
                </a:solidFill>
              </a:rPr>
              <a:t>Promotion</a:t>
            </a:r>
            <a:r>
              <a:rPr lang="es-ES" sz="1800" dirty="0" smtClean="0">
                <a:solidFill>
                  <a:schemeClr val="tx1"/>
                </a:solidFill>
              </a:rPr>
              <a:t> of </a:t>
            </a:r>
            <a:r>
              <a:rPr lang="es-ES" sz="1800" dirty="0" err="1" smtClean="0">
                <a:solidFill>
                  <a:schemeClr val="tx1"/>
                </a:solidFill>
              </a:rPr>
              <a:t>investments</a:t>
            </a:r>
            <a:r>
              <a:rPr lang="es-ES" sz="1800" dirty="0" smtClean="0">
                <a:solidFill>
                  <a:schemeClr val="tx1"/>
                </a:solidFill>
              </a:rPr>
              <a:t> and </a:t>
            </a:r>
            <a:r>
              <a:rPr lang="es-ES" sz="1800" dirty="0" err="1" smtClean="0">
                <a:solidFill>
                  <a:schemeClr val="tx1"/>
                </a:solidFill>
              </a:rPr>
              <a:t>technology</a:t>
            </a:r>
            <a:r>
              <a:rPr lang="es-ES" sz="1800" dirty="0" smtClean="0">
                <a:solidFill>
                  <a:schemeClr val="tx1"/>
                </a:solidFill>
              </a:rPr>
              <a:t> transfer </a:t>
            </a:r>
            <a:r>
              <a:rPr lang="es-ES" sz="1800" dirty="0" err="1" smtClean="0">
                <a:solidFill>
                  <a:schemeClr val="tx1"/>
                </a:solidFill>
              </a:rPr>
              <a:t>through</a:t>
            </a:r>
            <a:r>
              <a:rPr lang="es-ES" sz="1800" dirty="0" smtClean="0">
                <a:solidFill>
                  <a:schemeClr val="tx1"/>
                </a:solidFill>
              </a:rPr>
              <a:t> </a:t>
            </a:r>
            <a:r>
              <a:rPr lang="en-US" sz="1800" dirty="0" smtClean="0">
                <a:solidFill>
                  <a:schemeClr val="tx1"/>
                </a:solidFill>
              </a:rPr>
              <a:t>investors and technology suppliers</a:t>
            </a:r>
            <a:endParaRPr lang="es-ES" sz="1800" dirty="0" smtClean="0">
              <a:solidFill>
                <a:schemeClr val="tx1"/>
              </a:solidFill>
            </a:endParaRPr>
          </a:p>
          <a:p>
            <a:pPr fontAlgn="auto">
              <a:spcAft>
                <a:spcPts val="0"/>
              </a:spcAft>
              <a:buClr>
                <a:schemeClr val="accent2"/>
              </a:buClr>
              <a:buFont typeface="Courier New" panose="02070309020205020404" pitchFamily="49" charset="0"/>
              <a:buChar char="o"/>
            </a:pPr>
            <a:r>
              <a:rPr lang="es-ES" sz="1800" dirty="0" err="1" smtClean="0">
                <a:solidFill>
                  <a:schemeClr val="tx1"/>
                </a:solidFill>
              </a:rPr>
              <a:t>Organization</a:t>
            </a:r>
            <a:r>
              <a:rPr lang="es-ES" sz="1800" dirty="0" smtClean="0">
                <a:solidFill>
                  <a:schemeClr val="tx1"/>
                </a:solidFill>
              </a:rPr>
              <a:t> of </a:t>
            </a:r>
            <a:r>
              <a:rPr lang="es-ES" sz="1800" dirty="0" err="1" smtClean="0">
                <a:solidFill>
                  <a:schemeClr val="tx1"/>
                </a:solidFill>
              </a:rPr>
              <a:t>business</a:t>
            </a:r>
            <a:r>
              <a:rPr lang="es-ES" sz="1800" dirty="0" smtClean="0">
                <a:solidFill>
                  <a:schemeClr val="tx1"/>
                </a:solidFill>
              </a:rPr>
              <a:t> </a:t>
            </a:r>
            <a:r>
              <a:rPr lang="es-ES" sz="1800" dirty="0" err="1" smtClean="0">
                <a:solidFill>
                  <a:schemeClr val="tx1"/>
                </a:solidFill>
              </a:rPr>
              <a:t>delegations</a:t>
            </a:r>
            <a:r>
              <a:rPr lang="es-ES" sz="1800" dirty="0" smtClean="0">
                <a:solidFill>
                  <a:schemeClr val="tx1"/>
                </a:solidFill>
              </a:rPr>
              <a:t> to </a:t>
            </a:r>
            <a:r>
              <a:rPr lang="es-ES" sz="1800" dirty="0" err="1" smtClean="0">
                <a:solidFill>
                  <a:schemeClr val="tx1"/>
                </a:solidFill>
              </a:rPr>
              <a:t>visit</a:t>
            </a:r>
            <a:r>
              <a:rPr lang="es-ES" sz="1800" dirty="0" smtClean="0">
                <a:solidFill>
                  <a:schemeClr val="tx1"/>
                </a:solidFill>
              </a:rPr>
              <a:t> </a:t>
            </a:r>
            <a:r>
              <a:rPr lang="es-ES" sz="1800" dirty="0" err="1" smtClean="0">
                <a:solidFill>
                  <a:schemeClr val="tx1"/>
                </a:solidFill>
              </a:rPr>
              <a:t>trade</a:t>
            </a:r>
            <a:r>
              <a:rPr lang="es-ES" sz="1800" dirty="0" smtClean="0">
                <a:solidFill>
                  <a:schemeClr val="tx1"/>
                </a:solidFill>
              </a:rPr>
              <a:t> </a:t>
            </a:r>
            <a:r>
              <a:rPr lang="es-ES" sz="1800" dirty="0" err="1" smtClean="0">
                <a:solidFill>
                  <a:schemeClr val="tx1"/>
                </a:solidFill>
              </a:rPr>
              <a:t>fairs</a:t>
            </a:r>
            <a:r>
              <a:rPr lang="es-ES" sz="1800" dirty="0" smtClean="0">
                <a:solidFill>
                  <a:schemeClr val="tx1"/>
                </a:solidFill>
              </a:rPr>
              <a:t> and </a:t>
            </a:r>
            <a:r>
              <a:rPr lang="es-ES" sz="1800" dirty="0" err="1" smtClean="0">
                <a:solidFill>
                  <a:schemeClr val="tx1"/>
                </a:solidFill>
              </a:rPr>
              <a:t>investment</a:t>
            </a:r>
            <a:r>
              <a:rPr lang="es-ES" sz="1800" dirty="0" smtClean="0">
                <a:solidFill>
                  <a:schemeClr val="tx1"/>
                </a:solidFill>
              </a:rPr>
              <a:t> </a:t>
            </a:r>
            <a:r>
              <a:rPr lang="es-ES" sz="1800" dirty="0" err="1" smtClean="0">
                <a:solidFill>
                  <a:schemeClr val="tx1"/>
                </a:solidFill>
              </a:rPr>
              <a:t>forums</a:t>
            </a:r>
            <a:r>
              <a:rPr lang="es-ES" sz="1800" dirty="0" smtClean="0">
                <a:solidFill>
                  <a:schemeClr val="tx1"/>
                </a:solidFill>
              </a:rPr>
              <a:t> </a:t>
            </a:r>
          </a:p>
        </p:txBody>
      </p:sp>
    </p:spTree>
    <p:extLst>
      <p:ext uri="{BB962C8B-B14F-4D97-AF65-F5344CB8AC3E}">
        <p14:creationId xmlns:p14="http://schemas.microsoft.com/office/powerpoint/2010/main" val="2669679569"/>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Networks: </a:t>
            </a:r>
            <a:r>
              <a:rPr lang="en-US" dirty="0" err="1" smtClean="0"/>
              <a:t>UNIDO</a:t>
            </a:r>
            <a:r>
              <a:rPr lang="en-US" dirty="0" smtClean="0"/>
              <a:t> SPX </a:t>
            </a:r>
            <a:r>
              <a:rPr lang="en-US" dirty="0" err="1" smtClean="0"/>
              <a:t>Centres</a:t>
            </a:r>
            <a:endParaRPr lang="en-US" dirty="0"/>
          </a:p>
        </p:txBody>
      </p:sp>
      <p:sp>
        <p:nvSpPr>
          <p:cNvPr id="4" name="Rectangle 3"/>
          <p:cNvSpPr/>
          <p:nvPr/>
        </p:nvSpPr>
        <p:spPr>
          <a:xfrm>
            <a:off x="251520" y="1916832"/>
            <a:ext cx="6480720" cy="4242187"/>
          </a:xfrm>
          <a:prstGeom prst="rect">
            <a:avLst/>
          </a:prstGeom>
        </p:spPr>
        <p:txBody>
          <a:bodyPr wrap="square">
            <a:spAutoFit/>
          </a:bodyPr>
          <a:lstStyle/>
          <a:p>
            <a:pPr marL="171450" indent="-171450" algn="l" defTabSz="685800" fontAlgn="auto">
              <a:lnSpc>
                <a:spcPct val="90000"/>
              </a:lnSpc>
              <a:spcBef>
                <a:spcPts val="750"/>
              </a:spcBef>
              <a:spcAft>
                <a:spcPts val="0"/>
              </a:spcAft>
              <a:buClr>
                <a:schemeClr val="accent2"/>
              </a:buClr>
              <a:buFont typeface="Courier New" panose="02070309020205020404" pitchFamily="49" charset="0"/>
              <a:buChar char="o"/>
            </a:pPr>
            <a:r>
              <a:rPr lang="en-US" dirty="0" err="1">
                <a:latin typeface="+mn-lt"/>
                <a:cs typeface="Arial" panose="020B0604020202020204" pitchFamily="34" charset="0"/>
              </a:rPr>
              <a:t>UNIDO</a:t>
            </a:r>
            <a:r>
              <a:rPr lang="en-US" dirty="0">
                <a:latin typeface="+mn-lt"/>
                <a:cs typeface="Arial" panose="020B0604020202020204" pitchFamily="34" charset="0"/>
              </a:rPr>
              <a:t> establishes </a:t>
            </a:r>
            <a:r>
              <a:rPr lang="en-US" b="1" dirty="0">
                <a:latin typeface="+mn-lt"/>
                <a:cs typeface="Arial" panose="020B0604020202020204" pitchFamily="34" charset="0"/>
              </a:rPr>
              <a:t>Subcontracting and Partnership Exchanges (SPXs) </a:t>
            </a:r>
            <a:r>
              <a:rPr lang="en-US" dirty="0">
                <a:latin typeface="+mn-lt"/>
                <a:cs typeface="Arial" panose="020B0604020202020204" pitchFamily="34" charset="0"/>
              </a:rPr>
              <a:t>with the objective of helping local enterprises to successfully meet the challenges of globalization and to take advantage of the emerging opportunities that evolve from industrial subcontracting, outsourcing and supply chain opportunities.</a:t>
            </a:r>
          </a:p>
          <a:p>
            <a:pPr marL="171450" lvl="1" indent="-171450" algn="l" defTabSz="685800" fontAlgn="auto">
              <a:lnSpc>
                <a:spcPct val="90000"/>
              </a:lnSpc>
              <a:spcBef>
                <a:spcPts val="750"/>
              </a:spcBef>
              <a:spcAft>
                <a:spcPts val="0"/>
              </a:spcAft>
              <a:buClr>
                <a:schemeClr val="accent2"/>
              </a:buClr>
              <a:buFont typeface="Courier New" panose="02070309020205020404" pitchFamily="49" charset="0"/>
              <a:buChar char="o"/>
            </a:pPr>
            <a:r>
              <a:rPr lang="en-US" dirty="0">
                <a:latin typeface="+mn-lt"/>
                <a:cs typeface="Arial" panose="020B0604020202020204" pitchFamily="34" charset="0"/>
              </a:rPr>
              <a:t>The Programme is a response to the need of large investors to find qualified local suppliers and develop local suppliers</a:t>
            </a:r>
          </a:p>
          <a:p>
            <a:pPr marL="171450" indent="-171450" algn="l" defTabSz="685800" fontAlgn="auto">
              <a:lnSpc>
                <a:spcPct val="90000"/>
              </a:lnSpc>
              <a:spcBef>
                <a:spcPts val="750"/>
              </a:spcBef>
              <a:spcAft>
                <a:spcPts val="0"/>
              </a:spcAft>
              <a:buClr>
                <a:schemeClr val="accent2"/>
              </a:buClr>
              <a:buFont typeface="Courier New" panose="02070309020205020404" pitchFamily="49" charset="0"/>
              <a:buChar char="o"/>
            </a:pPr>
            <a:r>
              <a:rPr lang="en-GB" dirty="0">
                <a:latin typeface="+mn-lt"/>
                <a:cs typeface="Arial" panose="020B0604020202020204" pitchFamily="34" charset="0"/>
              </a:rPr>
              <a:t>More than 20 SPX Centres world wide are currently operational </a:t>
            </a:r>
          </a:p>
          <a:p>
            <a:pPr marL="171450" indent="-171450" algn="l" defTabSz="685800" fontAlgn="auto">
              <a:lnSpc>
                <a:spcPct val="90000"/>
              </a:lnSpc>
              <a:spcBef>
                <a:spcPts val="750"/>
              </a:spcBef>
              <a:spcAft>
                <a:spcPts val="0"/>
              </a:spcAft>
              <a:buClr>
                <a:schemeClr val="accent2"/>
              </a:buClr>
              <a:buFont typeface="Courier New" panose="02070309020205020404" pitchFamily="49" charset="0"/>
              <a:buChar char="o"/>
            </a:pPr>
            <a:r>
              <a:rPr lang="de-DE" dirty="0">
                <a:latin typeface="+mn-lt"/>
                <a:cs typeface="Arial" panose="020B0604020202020204" pitchFamily="34" charset="0"/>
              </a:rPr>
              <a:t>SPX toolkit comprises a profiling methodology, a benchmarking methodology and an SPX Management Information System (MIS)</a:t>
            </a:r>
          </a:p>
          <a:p>
            <a:pPr marL="171450" indent="-171450" algn="l" defTabSz="685800" fontAlgn="auto">
              <a:lnSpc>
                <a:spcPct val="90000"/>
              </a:lnSpc>
              <a:spcBef>
                <a:spcPts val="750"/>
              </a:spcBef>
              <a:spcAft>
                <a:spcPts val="0"/>
              </a:spcAft>
              <a:buClr>
                <a:schemeClr val="accent2"/>
              </a:buClr>
              <a:buFont typeface="Courier New" panose="02070309020205020404" pitchFamily="49" charset="0"/>
              <a:buChar char="o"/>
            </a:pPr>
            <a:r>
              <a:rPr lang="en-GB" altLang="zh-CN" dirty="0">
                <a:latin typeface="+mn-lt"/>
                <a:cs typeface="Arial" panose="020B0604020202020204" pitchFamily="34" charset="0"/>
              </a:rPr>
              <a:t>The SPX database currently comprises around </a:t>
            </a:r>
            <a:r>
              <a:rPr lang="en-GB" altLang="zh-CN" dirty="0" smtClean="0">
                <a:latin typeface="+mn-lt"/>
                <a:cs typeface="Arial" panose="020B0604020202020204" pitchFamily="34" charset="0"/>
              </a:rPr>
              <a:t>7,000 </a:t>
            </a:r>
            <a:r>
              <a:rPr lang="en-GB" altLang="zh-CN" dirty="0">
                <a:latin typeface="+mn-lt"/>
                <a:cs typeface="Arial" panose="020B0604020202020204" pitchFamily="34" charset="0"/>
              </a:rPr>
              <a:t>firm profiles </a:t>
            </a:r>
            <a:r>
              <a:rPr lang="en-US" altLang="zh-CN" dirty="0">
                <a:latin typeface="+mn-lt"/>
                <a:cs typeface="Arial" panose="020B0604020202020204" pitchFamily="34" charset="0"/>
              </a:rPr>
              <a:t>and around 500 firm benchmarks </a:t>
            </a:r>
            <a:r>
              <a:rPr lang="de-AT" altLang="zh-CN" dirty="0">
                <a:latin typeface="+mn-lt"/>
                <a:cs typeface="Arial" panose="020B0604020202020204" pitchFamily="34" charset="0"/>
              </a:rPr>
              <a:t> and connects to other programmes  </a:t>
            </a:r>
            <a:r>
              <a:rPr lang="de-DE" altLang="zh-CN" dirty="0">
                <a:latin typeface="+mn-lt"/>
                <a:cs typeface="Arial" panose="020B0604020202020204" pitchFamily="34" charset="0"/>
              </a:rPr>
              <a:t>in the area of investment and technology promotion</a:t>
            </a:r>
            <a:endParaRPr lang="en-US" dirty="0">
              <a:latin typeface="+mn-lt"/>
              <a:cs typeface="Arial" panose="020B0604020202020204" pitchFamily="34" charset="0"/>
            </a:endParaRPr>
          </a:p>
        </p:txBody>
      </p:sp>
      <p:pic>
        <p:nvPicPr>
          <p:cNvPr id="5" name="Picture 4" descr="https://d30y9cdsu7xlg0.cloudfront.net/png/301196-200.png"/>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84950" y="4653136"/>
            <a:ext cx="1563514" cy="156351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p:cNvCxnSpPr/>
          <p:nvPr/>
        </p:nvCxnSpPr>
        <p:spPr>
          <a:xfrm>
            <a:off x="6876256" y="1916832"/>
            <a:ext cx="0" cy="4389120"/>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153734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Hannover </a:t>
            </a:r>
            <a:r>
              <a:rPr lang="en-US" dirty="0" err="1" smtClean="0"/>
              <a:t>Messe</a:t>
            </a:r>
            <a:r>
              <a:rPr lang="en-US" dirty="0" smtClean="0"/>
              <a:t> 2016 &amp; SPX</a:t>
            </a:r>
            <a:endParaRPr lang="en-US" dirty="0"/>
          </a:p>
        </p:txBody>
      </p:sp>
      <p:sp>
        <p:nvSpPr>
          <p:cNvPr id="3" name="Content Placeholder 2"/>
          <p:cNvSpPr>
            <a:spLocks noGrp="1"/>
          </p:cNvSpPr>
          <p:nvPr>
            <p:ph idx="1"/>
          </p:nvPr>
        </p:nvSpPr>
        <p:spPr>
          <a:xfrm>
            <a:off x="251520" y="1992770"/>
            <a:ext cx="5040560" cy="4244542"/>
          </a:xfrm>
        </p:spPr>
        <p:txBody>
          <a:bodyPr>
            <a:normAutofit/>
          </a:bodyPr>
          <a:lstStyle/>
          <a:p>
            <a:pPr marL="0" indent="0">
              <a:buNone/>
            </a:pPr>
            <a:r>
              <a:rPr lang="en-US" sz="1800" dirty="0">
                <a:solidFill>
                  <a:schemeClr val="tx1"/>
                </a:solidFill>
              </a:rPr>
              <a:t>The Hannover </a:t>
            </a:r>
            <a:r>
              <a:rPr lang="en-US" sz="1800" dirty="0" err="1">
                <a:solidFill>
                  <a:schemeClr val="tx1"/>
                </a:solidFill>
              </a:rPr>
              <a:t>Messe</a:t>
            </a:r>
            <a:r>
              <a:rPr lang="en-US" sz="1800" dirty="0">
                <a:solidFill>
                  <a:schemeClr val="tx1"/>
                </a:solidFill>
              </a:rPr>
              <a:t> 2016, held 25-29 April 2016 in Germany, is the world's leading trade fair for industrial technology. It features topics such as global business and markets, industrial supply, renewable energy, industrial automation, mobility etc. Typically, there are about 6,500 exhibitors and 250,000 visitors. </a:t>
            </a:r>
          </a:p>
          <a:p>
            <a:pPr marL="0" indent="0">
              <a:buNone/>
            </a:pPr>
            <a:r>
              <a:rPr lang="en-US" sz="1800" dirty="0" err="1">
                <a:solidFill>
                  <a:schemeClr val="tx1"/>
                </a:solidFill>
              </a:rPr>
              <a:t>UNIDO</a:t>
            </a:r>
            <a:r>
              <a:rPr lang="en-US" sz="1800" dirty="0">
                <a:solidFill>
                  <a:schemeClr val="tx1"/>
                </a:solidFill>
              </a:rPr>
              <a:t> actively participated in the </a:t>
            </a:r>
            <a:r>
              <a:rPr lang="en-US" sz="1800" dirty="0" err="1">
                <a:solidFill>
                  <a:schemeClr val="tx1"/>
                </a:solidFill>
              </a:rPr>
              <a:t>Messe</a:t>
            </a:r>
            <a:r>
              <a:rPr lang="en-US" sz="1800" dirty="0">
                <a:solidFill>
                  <a:schemeClr val="tx1"/>
                </a:solidFill>
              </a:rPr>
              <a:t>, especially with its exhibition booth which saw co-exhibitors from 6 </a:t>
            </a:r>
            <a:r>
              <a:rPr lang="en-US" sz="1800" dirty="0" err="1">
                <a:solidFill>
                  <a:schemeClr val="tx1"/>
                </a:solidFill>
              </a:rPr>
              <a:t>UNIDO’s</a:t>
            </a:r>
            <a:r>
              <a:rPr lang="en-US" sz="1800" dirty="0">
                <a:solidFill>
                  <a:schemeClr val="tx1"/>
                </a:solidFill>
              </a:rPr>
              <a:t> Subcontracting and Partnership Exchange </a:t>
            </a:r>
            <a:r>
              <a:rPr lang="en-US" sz="1800" dirty="0" err="1">
                <a:solidFill>
                  <a:schemeClr val="tx1"/>
                </a:solidFill>
              </a:rPr>
              <a:t>Centres</a:t>
            </a:r>
            <a:r>
              <a:rPr lang="en-US" sz="1800" dirty="0">
                <a:solidFill>
                  <a:schemeClr val="tx1"/>
                </a:solidFill>
              </a:rPr>
              <a:t> (SPXs</a:t>
            </a:r>
            <a:r>
              <a:rPr lang="en-US" sz="1800" dirty="0" smtClean="0">
                <a:solidFill>
                  <a:schemeClr val="tx1"/>
                </a:solidFill>
              </a:rPr>
              <a:t>).</a:t>
            </a:r>
            <a:endParaRPr lang="en-US" sz="1800" dirty="0">
              <a:solidFill>
                <a:schemeClr val="tx1"/>
              </a:solidFill>
            </a:endParaRPr>
          </a:p>
          <a:p>
            <a:pPr marL="0" indent="0">
              <a:buNone/>
            </a:pPr>
            <a:r>
              <a:rPr lang="en-US" sz="1800" dirty="0">
                <a:solidFill>
                  <a:schemeClr val="tx1"/>
                </a:solidFill>
              </a:rPr>
              <a:t>During the five days of the Fair, more than 350 meetings took place which are now actively being followed up. </a:t>
            </a:r>
          </a:p>
          <a:p>
            <a:pPr marL="0" indent="0">
              <a:buNone/>
            </a:pPr>
            <a:endParaRPr lang="en-US" sz="1800" dirty="0">
              <a:solidFill>
                <a:schemeClr val="tx1"/>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4128" y="1992770"/>
            <a:ext cx="3186354"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859942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836712"/>
            <a:ext cx="8640960" cy="1098482"/>
          </a:xfrm>
        </p:spPr>
        <p:txBody>
          <a:bodyPr/>
          <a:lstStyle/>
          <a:p>
            <a:r>
              <a:rPr lang="en-US" dirty="0" smtClean="0"/>
              <a:t>Research: Investor Survey</a:t>
            </a:r>
            <a:endParaRPr lang="en-US" dirty="0"/>
          </a:p>
        </p:txBody>
      </p:sp>
      <p:sp>
        <p:nvSpPr>
          <p:cNvPr id="3" name="Content Placeholder 2"/>
          <p:cNvSpPr>
            <a:spLocks noGrp="1"/>
          </p:cNvSpPr>
          <p:nvPr>
            <p:ph idx="1"/>
          </p:nvPr>
        </p:nvSpPr>
        <p:spPr>
          <a:xfrm>
            <a:off x="251521" y="2132856"/>
            <a:ext cx="5688631" cy="4032448"/>
          </a:xfrm>
        </p:spPr>
        <p:txBody>
          <a:bodyPr>
            <a:normAutofit/>
          </a:bodyPr>
          <a:lstStyle/>
          <a:p>
            <a:pPr>
              <a:buClr>
                <a:schemeClr val="accent2"/>
              </a:buClr>
              <a:buFont typeface="Courier New" panose="02070309020205020404" pitchFamily="49" charset="0"/>
              <a:buChar char="o"/>
            </a:pPr>
            <a:r>
              <a:rPr lang="en-US" sz="1800" dirty="0" smtClean="0">
                <a:solidFill>
                  <a:schemeClr val="tx1"/>
                </a:solidFill>
              </a:rPr>
              <a:t>AIS is a </a:t>
            </a:r>
            <a:r>
              <a:rPr lang="en-US" sz="1800" b="1" dirty="0" smtClean="0">
                <a:solidFill>
                  <a:schemeClr val="tx1"/>
                </a:solidFill>
              </a:rPr>
              <a:t>firm-level survey </a:t>
            </a:r>
            <a:r>
              <a:rPr lang="en-US" sz="1800" dirty="0" smtClean="0">
                <a:solidFill>
                  <a:schemeClr val="tx1"/>
                </a:solidFill>
              </a:rPr>
              <a:t>of the investment activities, performance and perceptions of companies active in Sub-Saharan Africa (SSA)</a:t>
            </a:r>
          </a:p>
          <a:p>
            <a:pPr lvl="1">
              <a:buClr>
                <a:schemeClr val="accent2"/>
              </a:buClr>
            </a:pPr>
            <a:r>
              <a:rPr lang="en-US" b="1" dirty="0" smtClean="0"/>
              <a:t>Sampling strata</a:t>
            </a:r>
            <a:r>
              <a:rPr lang="en-US" dirty="0" smtClean="0"/>
              <a:t>: economic sub-sector (ISIC 2-digit level), size (# of employees), and ownership status (foreign- or domestic-owned)</a:t>
            </a:r>
          </a:p>
          <a:p>
            <a:pPr>
              <a:buClr>
                <a:schemeClr val="accent2"/>
              </a:buClr>
              <a:buFont typeface="Courier New" panose="02070309020205020404" pitchFamily="49" charset="0"/>
              <a:buChar char="o"/>
            </a:pPr>
            <a:r>
              <a:rPr lang="en-US" sz="1800" dirty="0" smtClean="0">
                <a:solidFill>
                  <a:schemeClr val="tx1"/>
                </a:solidFill>
              </a:rPr>
              <a:t>So far, UNIDO has supported </a:t>
            </a:r>
            <a:r>
              <a:rPr lang="en-US" sz="1800" b="1" dirty="0" smtClean="0">
                <a:solidFill>
                  <a:schemeClr val="tx1"/>
                </a:solidFill>
              </a:rPr>
              <a:t>five rounds of investor surveys</a:t>
            </a:r>
            <a:r>
              <a:rPr lang="en-US" sz="1800" dirty="0" smtClean="0">
                <a:solidFill>
                  <a:schemeClr val="tx1"/>
                </a:solidFill>
              </a:rPr>
              <a:t>: 2001, 2003, 2005, </a:t>
            </a:r>
            <a:r>
              <a:rPr lang="en-US" sz="1800" b="1" dirty="0" smtClean="0">
                <a:solidFill>
                  <a:schemeClr val="tx1"/>
                </a:solidFill>
              </a:rPr>
              <a:t>2010</a:t>
            </a:r>
            <a:r>
              <a:rPr lang="en-US" sz="1800" dirty="0" smtClean="0">
                <a:solidFill>
                  <a:schemeClr val="tx1"/>
                </a:solidFill>
              </a:rPr>
              <a:t> and 2013</a:t>
            </a:r>
          </a:p>
          <a:p>
            <a:pPr>
              <a:buClr>
                <a:schemeClr val="accent2"/>
              </a:buClr>
              <a:buFont typeface="Courier New" panose="02070309020205020404" pitchFamily="49" charset="0"/>
              <a:buChar char="o"/>
            </a:pPr>
            <a:r>
              <a:rPr lang="en-US" sz="1800" dirty="0" smtClean="0">
                <a:solidFill>
                  <a:schemeClr val="tx1"/>
                </a:solidFill>
              </a:rPr>
              <a:t>Close to </a:t>
            </a:r>
            <a:r>
              <a:rPr lang="en-US" sz="1800" b="1" dirty="0" smtClean="0">
                <a:solidFill>
                  <a:schemeClr val="tx1"/>
                </a:solidFill>
              </a:rPr>
              <a:t>7,000 face-to-face interviews </a:t>
            </a:r>
            <a:r>
              <a:rPr lang="en-US" sz="1800" dirty="0" smtClean="0">
                <a:solidFill>
                  <a:schemeClr val="tx1"/>
                </a:solidFill>
              </a:rPr>
              <a:t>conducted with top-level managers from foreign/domestic-owned firms.</a:t>
            </a:r>
          </a:p>
          <a:p>
            <a:pPr>
              <a:buClr>
                <a:schemeClr val="accent2"/>
              </a:buClr>
              <a:buFont typeface="Courier New" panose="02070309020205020404" pitchFamily="49" charset="0"/>
              <a:buChar char="o"/>
            </a:pPr>
            <a:r>
              <a:rPr lang="en-US" sz="1800" dirty="0" smtClean="0">
                <a:solidFill>
                  <a:schemeClr val="tx1"/>
                </a:solidFill>
              </a:rPr>
              <a:t>Covering a </a:t>
            </a:r>
            <a:r>
              <a:rPr lang="en-US" sz="1800" dirty="0">
                <a:solidFill>
                  <a:schemeClr val="tx1"/>
                </a:solidFill>
              </a:rPr>
              <a:t>range of economic activities (agriculture, manufacturing </a:t>
            </a:r>
            <a:r>
              <a:rPr lang="en-US" sz="1800" dirty="0" smtClean="0">
                <a:solidFill>
                  <a:schemeClr val="tx1"/>
                </a:solidFill>
              </a:rPr>
              <a:t>services) across </a:t>
            </a:r>
            <a:r>
              <a:rPr lang="en-US" sz="1800" b="1" dirty="0" smtClean="0">
                <a:solidFill>
                  <a:schemeClr val="tx1"/>
                </a:solidFill>
              </a:rPr>
              <a:t>19 </a:t>
            </a:r>
            <a:r>
              <a:rPr lang="en-US" sz="1800" b="1" dirty="0" err="1" smtClean="0">
                <a:solidFill>
                  <a:schemeClr val="tx1"/>
                </a:solidFill>
              </a:rPr>
              <a:t>SSA</a:t>
            </a:r>
            <a:r>
              <a:rPr lang="en-US" sz="1800" b="1" dirty="0" smtClean="0">
                <a:solidFill>
                  <a:schemeClr val="tx1"/>
                </a:solidFill>
              </a:rPr>
              <a:t> countries.</a:t>
            </a:r>
          </a:p>
        </p:txBody>
      </p:sp>
      <p:pic>
        <p:nvPicPr>
          <p:cNvPr id="2052" name="Picture 4" descr="https://d30y9cdsu7xlg0.cloudfront.net/png/15219-200.png"/>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732240" y="4005064"/>
            <a:ext cx="2118918" cy="211891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p:cNvCxnSpPr/>
          <p:nvPr/>
        </p:nvCxnSpPr>
        <p:spPr>
          <a:xfrm>
            <a:off x="6228184" y="2050504"/>
            <a:ext cx="0" cy="4114800"/>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426018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t>
            </a:r>
            <a:r>
              <a:rPr lang="en-US" dirty="0" err="1" smtClean="0"/>
              <a:t>COMFAR</a:t>
            </a:r>
            <a:endParaRPr lang="en-US" dirty="0"/>
          </a:p>
        </p:txBody>
      </p:sp>
      <p:sp>
        <p:nvSpPr>
          <p:cNvPr id="3" name="Content Placeholder 2"/>
          <p:cNvSpPr>
            <a:spLocks noGrp="1"/>
          </p:cNvSpPr>
          <p:nvPr>
            <p:ph idx="1"/>
          </p:nvPr>
        </p:nvSpPr>
        <p:spPr>
          <a:xfrm>
            <a:off x="251520" y="1988840"/>
            <a:ext cx="6264696" cy="4302940"/>
          </a:xfrm>
        </p:spPr>
        <p:txBody>
          <a:bodyPr>
            <a:normAutofit/>
          </a:bodyPr>
          <a:lstStyle/>
          <a:p>
            <a:pPr marL="0" indent="0">
              <a:buNone/>
            </a:pPr>
            <a:r>
              <a:rPr lang="en-US" sz="2000" dirty="0" err="1" smtClean="0">
                <a:solidFill>
                  <a:schemeClr val="accent2"/>
                </a:solidFill>
              </a:rPr>
              <a:t>UNIDO’S</a:t>
            </a:r>
            <a:r>
              <a:rPr lang="en-US" sz="2000" dirty="0" smtClean="0">
                <a:solidFill>
                  <a:schemeClr val="accent2"/>
                </a:solidFill>
              </a:rPr>
              <a:t> COMPUTER MODEL FOR FEASIBILITY ANALYSIS AND REPORTING (</a:t>
            </a:r>
            <a:r>
              <a:rPr lang="en-US" sz="2000" dirty="0" err="1" smtClean="0">
                <a:solidFill>
                  <a:schemeClr val="accent2"/>
                </a:solidFill>
              </a:rPr>
              <a:t>COMFAR</a:t>
            </a:r>
            <a:r>
              <a:rPr lang="en-US" sz="2000" dirty="0" smtClean="0">
                <a:solidFill>
                  <a:schemeClr val="accent2"/>
                </a:solidFill>
              </a:rPr>
              <a:t>)</a:t>
            </a:r>
          </a:p>
          <a:p>
            <a:pPr marL="0" indent="0">
              <a:buNone/>
            </a:pPr>
            <a:endParaRPr lang="en-US" sz="1800" b="1" dirty="0">
              <a:solidFill>
                <a:schemeClr val="tx1"/>
              </a:solidFill>
            </a:endParaRPr>
          </a:p>
          <a:p>
            <a:pPr>
              <a:buClr>
                <a:schemeClr val="accent2"/>
              </a:buClr>
              <a:buFont typeface="Courier New" panose="02070309020205020404" pitchFamily="49" charset="0"/>
              <a:buChar char="o"/>
            </a:pPr>
            <a:r>
              <a:rPr lang="en-US" sz="1800" dirty="0" smtClean="0">
                <a:solidFill>
                  <a:schemeClr val="tx1"/>
                </a:solidFill>
              </a:rPr>
              <a:t>facilitates </a:t>
            </a:r>
            <a:r>
              <a:rPr lang="en-US" sz="1800" dirty="0">
                <a:solidFill>
                  <a:schemeClr val="tx1"/>
                </a:solidFill>
              </a:rPr>
              <a:t>short and long term analysis of financial and economic consequences for industrial and non-industrial projects. </a:t>
            </a:r>
            <a:endParaRPr lang="en-US" sz="1800" dirty="0" smtClean="0">
              <a:solidFill>
                <a:schemeClr val="tx1"/>
              </a:solidFill>
            </a:endParaRPr>
          </a:p>
          <a:p>
            <a:pPr>
              <a:buClr>
                <a:schemeClr val="accent2"/>
              </a:buClr>
              <a:buFont typeface="Courier New" panose="02070309020205020404" pitchFamily="49" charset="0"/>
              <a:buChar char="o"/>
            </a:pPr>
            <a:r>
              <a:rPr lang="en-US" sz="1800" dirty="0" smtClean="0">
                <a:solidFill>
                  <a:schemeClr val="tx1"/>
                </a:solidFill>
              </a:rPr>
              <a:t>accompanied </a:t>
            </a:r>
            <a:r>
              <a:rPr lang="en-US" sz="1800" dirty="0">
                <a:solidFill>
                  <a:schemeClr val="tx1"/>
                </a:solidFill>
              </a:rPr>
              <a:t>by manuals, teaching materials and interlinked software for project identification and preparation. </a:t>
            </a:r>
            <a:endParaRPr lang="en-US" sz="1800" dirty="0" smtClean="0">
              <a:solidFill>
                <a:schemeClr val="tx1"/>
              </a:solidFill>
            </a:endParaRPr>
          </a:p>
          <a:p>
            <a:pPr>
              <a:buClr>
                <a:schemeClr val="accent2"/>
              </a:buClr>
              <a:buFont typeface="Courier New" panose="02070309020205020404" pitchFamily="49" charset="0"/>
              <a:buChar char="o"/>
            </a:pPr>
            <a:r>
              <a:rPr lang="en-US" sz="1800" dirty="0" smtClean="0">
                <a:solidFill>
                  <a:schemeClr val="tx1"/>
                </a:solidFill>
              </a:rPr>
              <a:t>offers </a:t>
            </a:r>
            <a:r>
              <a:rPr lang="en-US" sz="1800" dirty="0">
                <a:solidFill>
                  <a:schemeClr val="tx1"/>
                </a:solidFill>
              </a:rPr>
              <a:t>specialized modules, for example on Clean Development Mechanism (</a:t>
            </a:r>
            <a:r>
              <a:rPr lang="en-US" sz="1800" dirty="0" err="1">
                <a:solidFill>
                  <a:schemeClr val="tx1"/>
                </a:solidFill>
              </a:rPr>
              <a:t>CDM</a:t>
            </a:r>
            <a:r>
              <a:rPr lang="en-US" sz="1800" dirty="0">
                <a:solidFill>
                  <a:schemeClr val="tx1"/>
                </a:solidFill>
              </a:rPr>
              <a:t>) and on Environmental Management Accounting</a:t>
            </a:r>
            <a:r>
              <a:rPr lang="en-US" sz="1800" dirty="0" smtClean="0">
                <a:solidFill>
                  <a:schemeClr val="tx1"/>
                </a:solidFill>
              </a:rPr>
              <a:t>.</a:t>
            </a:r>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744" t="5405" r="18347" b="30163"/>
          <a:stretch/>
        </p:blipFill>
        <p:spPr bwMode="auto">
          <a:xfrm>
            <a:off x="7092280" y="4005064"/>
            <a:ext cx="1719618" cy="214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6804248" y="2050504"/>
            <a:ext cx="0" cy="4114800"/>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876256" y="2060848"/>
            <a:ext cx="2088232" cy="1631216"/>
          </a:xfrm>
          <a:prstGeom prst="rect">
            <a:avLst/>
          </a:prstGeom>
        </p:spPr>
        <p:txBody>
          <a:bodyPr wrap="square">
            <a:spAutoFit/>
          </a:bodyPr>
          <a:lstStyle/>
          <a:p>
            <a:pPr algn="ctr">
              <a:buClr>
                <a:schemeClr val="accent2"/>
              </a:buClr>
            </a:pPr>
            <a:r>
              <a:rPr lang="en-US" sz="2400" b="1" dirty="0">
                <a:solidFill>
                  <a:schemeClr val="accent2"/>
                </a:solidFill>
                <a:latin typeface="+mn-lt"/>
              </a:rPr>
              <a:t>30</a:t>
            </a:r>
            <a:r>
              <a:rPr lang="en-US" dirty="0">
                <a:latin typeface="+mn-lt"/>
              </a:rPr>
              <a:t> years </a:t>
            </a:r>
            <a:endParaRPr lang="en-US" dirty="0" smtClean="0">
              <a:latin typeface="+mn-lt"/>
            </a:endParaRPr>
          </a:p>
          <a:p>
            <a:pPr algn="ctr">
              <a:buClr>
                <a:schemeClr val="accent2"/>
              </a:buClr>
            </a:pPr>
            <a:r>
              <a:rPr lang="en-US" sz="2400" b="1" dirty="0" smtClean="0">
                <a:solidFill>
                  <a:schemeClr val="accent2"/>
                </a:solidFill>
                <a:latin typeface="+mn-lt"/>
              </a:rPr>
              <a:t>19</a:t>
            </a:r>
            <a:r>
              <a:rPr lang="en-US" dirty="0" smtClean="0">
                <a:latin typeface="+mn-lt"/>
              </a:rPr>
              <a:t> </a:t>
            </a:r>
            <a:r>
              <a:rPr lang="en-US" dirty="0">
                <a:latin typeface="+mn-lt"/>
              </a:rPr>
              <a:t>languages</a:t>
            </a:r>
          </a:p>
          <a:p>
            <a:pPr algn="ctr">
              <a:buClr>
                <a:schemeClr val="accent2"/>
              </a:buClr>
            </a:pPr>
            <a:r>
              <a:rPr lang="en-US" dirty="0">
                <a:latin typeface="+mn-lt"/>
              </a:rPr>
              <a:t>over </a:t>
            </a:r>
            <a:r>
              <a:rPr lang="en-US" sz="2400" b="1" dirty="0" smtClean="0">
                <a:solidFill>
                  <a:schemeClr val="accent2"/>
                </a:solidFill>
                <a:latin typeface="+mn-lt"/>
              </a:rPr>
              <a:t>10,000 </a:t>
            </a:r>
            <a:r>
              <a:rPr lang="en-US" dirty="0" smtClean="0">
                <a:latin typeface="+mn-lt"/>
              </a:rPr>
              <a:t>users </a:t>
            </a:r>
          </a:p>
          <a:p>
            <a:pPr algn="ctr">
              <a:buClr>
                <a:schemeClr val="accent2"/>
              </a:buClr>
            </a:pPr>
            <a:r>
              <a:rPr lang="en-US" sz="2400" b="1" dirty="0" smtClean="0">
                <a:solidFill>
                  <a:schemeClr val="accent2"/>
                </a:solidFill>
                <a:latin typeface="+mn-lt"/>
              </a:rPr>
              <a:t>160</a:t>
            </a:r>
            <a:r>
              <a:rPr lang="en-US" dirty="0" smtClean="0">
                <a:latin typeface="+mn-lt"/>
              </a:rPr>
              <a:t> </a:t>
            </a:r>
            <a:r>
              <a:rPr lang="en-US" dirty="0">
                <a:latin typeface="+mn-lt"/>
              </a:rPr>
              <a:t>countries</a:t>
            </a:r>
          </a:p>
        </p:txBody>
      </p:sp>
    </p:spTree>
    <p:extLst>
      <p:ext uri="{BB962C8B-B14F-4D97-AF65-F5344CB8AC3E}">
        <p14:creationId xmlns:p14="http://schemas.microsoft.com/office/powerpoint/2010/main" val="1865040061"/>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t="-3640"/>
          <a:stretch/>
        </p:blipFill>
        <p:spPr>
          <a:xfrm>
            <a:off x="5533374" y="1484784"/>
            <a:ext cx="3359105" cy="4712494"/>
          </a:xfrm>
          <a:prstGeom prst="rect">
            <a:avLst/>
          </a:prstGeom>
          <a:ln>
            <a:solidFill>
              <a:schemeClr val="accent1"/>
            </a:solidFill>
          </a:ln>
        </p:spPr>
      </p:pic>
      <p:sp>
        <p:nvSpPr>
          <p:cNvPr id="6" name="Rectangle 3"/>
          <p:cNvSpPr txBox="1">
            <a:spLocks noChangeArrowheads="1"/>
          </p:cNvSpPr>
          <p:nvPr/>
        </p:nvSpPr>
        <p:spPr>
          <a:xfrm>
            <a:off x="251520" y="1929372"/>
            <a:ext cx="5112568" cy="4267906"/>
          </a:xfrm>
          <a:prstGeom prst="rect">
            <a:avLst/>
          </a:prstGeom>
          <a:ln>
            <a:no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rgbClr val="078AC5"/>
                </a:solidFill>
                <a:latin typeface="+mn-lt"/>
                <a:ea typeface="+mn-ea"/>
                <a:cs typeface="Arial" panose="020B0604020202020204" pitchFamily="34" charset="0"/>
              </a:defRPr>
            </a:lvl1pPr>
            <a:lvl2pPr marL="514350" indent="-182880" algn="l" defTabSz="685800" rtl="0" eaLnBrk="1" latinLnBrk="0" hangingPunct="1">
              <a:lnSpc>
                <a:spcPct val="100000"/>
              </a:lnSpc>
              <a:spcBef>
                <a:spcPts val="600"/>
              </a:spcBef>
              <a:buClr>
                <a:schemeClr val="accent1"/>
              </a:buClr>
              <a:buFont typeface="Arial" panose="020B0604020202020204" pitchFamily="34" charset="0"/>
              <a:buChar char="•"/>
              <a:defRPr sz="1800" kern="1200">
                <a:solidFill>
                  <a:schemeClr val="tx1"/>
                </a:solidFill>
                <a:latin typeface="+mn-lt"/>
                <a:ea typeface="+mn-ea"/>
                <a:cs typeface="Arial" panose="020B0604020202020204" pitchFamily="34" charset="0"/>
              </a:defRPr>
            </a:lvl2pPr>
            <a:lvl3pPr marL="857250" indent="-182880" algn="l" defTabSz="685800" rtl="0" eaLnBrk="1" latinLnBrk="0" hangingPunct="1">
              <a:lnSpc>
                <a:spcPct val="100000"/>
              </a:lnSpc>
              <a:spcBef>
                <a:spcPts val="1200"/>
              </a:spcBef>
              <a:buClr>
                <a:schemeClr val="accent1"/>
              </a:buClr>
              <a:buFont typeface="Arial" panose="020B0604020202020204" pitchFamily="34" charset="0"/>
              <a:buChar char="•"/>
              <a:defRPr sz="1500" kern="1200">
                <a:solidFill>
                  <a:schemeClr val="tx1"/>
                </a:solidFill>
                <a:latin typeface="+mn-lt"/>
                <a:ea typeface="+mn-ea"/>
                <a:cs typeface="Arial" panose="020B0604020202020204" pitchFamily="34" charset="0"/>
              </a:defRPr>
            </a:lvl3pPr>
            <a:lvl4pPr marL="1200150" indent="-182880" algn="l" defTabSz="685800" rtl="0" eaLnBrk="1" latinLnBrk="0" hangingPunct="1">
              <a:lnSpc>
                <a:spcPct val="100000"/>
              </a:lnSpc>
              <a:spcBef>
                <a:spcPts val="1200"/>
              </a:spcBef>
              <a:buClr>
                <a:schemeClr val="accent1"/>
              </a:buClr>
              <a:buFont typeface="Arial" panose="020B0604020202020204" pitchFamily="34" charset="0"/>
              <a:buChar char="•"/>
              <a:defRPr sz="1350" kern="1200">
                <a:solidFill>
                  <a:schemeClr val="tx1"/>
                </a:solidFill>
                <a:latin typeface="+mn-lt"/>
                <a:ea typeface="+mn-ea"/>
                <a:cs typeface="Arial" panose="020B0604020202020204" pitchFamily="34" charset="0"/>
              </a:defRPr>
            </a:lvl4pPr>
            <a:lvl5pPr marL="1543050" indent="-182880" algn="l" defTabSz="685800" rtl="0" eaLnBrk="1" latinLnBrk="0" hangingPunct="1">
              <a:lnSpc>
                <a:spcPct val="100000"/>
              </a:lnSpc>
              <a:spcBef>
                <a:spcPts val="1200"/>
              </a:spcBef>
              <a:buClr>
                <a:schemeClr val="accent1"/>
              </a:buClr>
              <a:buFont typeface="Arial" panose="020B0604020202020204" pitchFamily="34" charset="0"/>
              <a:buChar char="•"/>
              <a:defRPr sz="1350" kern="1200">
                <a:solidFill>
                  <a:schemeClr val="tx1"/>
                </a:solidFill>
                <a:latin typeface="+mn-lt"/>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Clr>
                <a:schemeClr val="accent2"/>
              </a:buClr>
              <a:buNone/>
            </a:pPr>
            <a:r>
              <a:rPr lang="en-US" sz="1800" b="1" dirty="0" smtClean="0">
                <a:solidFill>
                  <a:schemeClr val="accent2"/>
                </a:solidFill>
              </a:rPr>
              <a:t>14-15 September 2016, Vienna</a:t>
            </a:r>
            <a:endParaRPr lang="en-US" sz="1800" dirty="0" smtClean="0">
              <a:solidFill>
                <a:schemeClr val="accent2"/>
              </a:solidFill>
            </a:endParaRPr>
          </a:p>
          <a:p>
            <a:pPr marL="0" indent="0" fontAlgn="auto">
              <a:spcAft>
                <a:spcPts val="0"/>
              </a:spcAft>
              <a:buClr>
                <a:schemeClr val="accent2"/>
              </a:buClr>
              <a:buNone/>
            </a:pPr>
            <a:endParaRPr lang="en-US" sz="900" dirty="0" smtClean="0">
              <a:solidFill>
                <a:schemeClr val="accent2"/>
              </a:solidFill>
            </a:endParaRPr>
          </a:p>
          <a:p>
            <a:pPr marL="0" indent="0" fontAlgn="auto">
              <a:spcAft>
                <a:spcPts val="0"/>
              </a:spcAft>
              <a:buClr>
                <a:schemeClr val="accent2"/>
              </a:buClr>
              <a:buNone/>
            </a:pPr>
            <a:r>
              <a:rPr lang="en-US" sz="2000" dirty="0" smtClean="0">
                <a:solidFill>
                  <a:schemeClr val="accent2"/>
                </a:solidFill>
              </a:rPr>
              <a:t>CONFERENCE CONTENT</a:t>
            </a:r>
          </a:p>
          <a:p>
            <a:pPr fontAlgn="auto">
              <a:spcAft>
                <a:spcPts val="0"/>
              </a:spcAft>
              <a:buClr>
                <a:schemeClr val="accent2"/>
              </a:buClr>
              <a:buFont typeface="Courier New" panose="02070309020205020404" pitchFamily="49" charset="0"/>
              <a:buChar char="o"/>
            </a:pPr>
            <a:r>
              <a:rPr lang="en-US" sz="1600" dirty="0" smtClean="0">
                <a:solidFill>
                  <a:schemeClr val="tx1"/>
                </a:solidFill>
              </a:rPr>
              <a:t>Policy factors affecting entry mode, location and operation of </a:t>
            </a:r>
            <a:r>
              <a:rPr lang="en-US" sz="1600" dirty="0" err="1" smtClean="0">
                <a:solidFill>
                  <a:schemeClr val="tx1"/>
                </a:solidFill>
              </a:rPr>
              <a:t>FDI</a:t>
            </a:r>
            <a:r>
              <a:rPr lang="en-US" sz="1600" dirty="0" smtClean="0">
                <a:solidFill>
                  <a:schemeClr val="tx1"/>
                </a:solidFill>
              </a:rPr>
              <a:t> in developing countries</a:t>
            </a:r>
          </a:p>
          <a:p>
            <a:pPr fontAlgn="auto">
              <a:spcAft>
                <a:spcPts val="0"/>
              </a:spcAft>
              <a:buClr>
                <a:schemeClr val="accent2"/>
              </a:buClr>
              <a:buFont typeface="Courier New" panose="02070309020205020404" pitchFamily="49" charset="0"/>
              <a:buChar char="o"/>
            </a:pPr>
            <a:r>
              <a:rPr lang="en-US" sz="1600" dirty="0" smtClean="0">
                <a:solidFill>
                  <a:schemeClr val="tx1"/>
                </a:solidFill>
              </a:rPr>
              <a:t>Inward </a:t>
            </a:r>
            <a:r>
              <a:rPr lang="en-US" sz="1600" dirty="0" err="1" smtClean="0">
                <a:solidFill>
                  <a:schemeClr val="tx1"/>
                </a:solidFill>
              </a:rPr>
              <a:t>FDI</a:t>
            </a:r>
            <a:r>
              <a:rPr lang="en-US" sz="1600" dirty="0" smtClean="0">
                <a:solidFill>
                  <a:schemeClr val="tx1"/>
                </a:solidFill>
              </a:rPr>
              <a:t> and upgrading within global value chain: assessing the evidence</a:t>
            </a:r>
          </a:p>
          <a:p>
            <a:pPr fontAlgn="auto">
              <a:spcAft>
                <a:spcPts val="0"/>
              </a:spcAft>
              <a:buClr>
                <a:schemeClr val="accent2"/>
              </a:buClr>
              <a:buFont typeface="Courier New" panose="02070309020205020404" pitchFamily="49" charset="0"/>
              <a:buChar char="o"/>
            </a:pPr>
            <a:r>
              <a:rPr lang="en-US" sz="1600" dirty="0" smtClean="0">
                <a:solidFill>
                  <a:schemeClr val="tx1"/>
                </a:solidFill>
              </a:rPr>
              <a:t>Inter-firm linkages and spillovers from </a:t>
            </a:r>
            <a:r>
              <a:rPr lang="en-US" sz="1600" dirty="0" err="1" smtClean="0">
                <a:solidFill>
                  <a:schemeClr val="tx1"/>
                </a:solidFill>
              </a:rPr>
              <a:t>FDI</a:t>
            </a:r>
            <a:r>
              <a:rPr lang="en-US" sz="1600" dirty="0" smtClean="0">
                <a:solidFill>
                  <a:schemeClr val="tx1"/>
                </a:solidFill>
              </a:rPr>
              <a:t>: describing the transmission channels</a:t>
            </a:r>
          </a:p>
          <a:p>
            <a:pPr fontAlgn="auto">
              <a:spcAft>
                <a:spcPts val="0"/>
              </a:spcAft>
              <a:buClr>
                <a:schemeClr val="accent2"/>
              </a:buClr>
              <a:buFont typeface="Courier New" panose="02070309020205020404" pitchFamily="49" charset="0"/>
              <a:buChar char="o"/>
            </a:pPr>
            <a:r>
              <a:rPr lang="en-US" sz="1600" dirty="0" smtClean="0">
                <a:solidFill>
                  <a:schemeClr val="tx1"/>
                </a:solidFill>
              </a:rPr>
              <a:t>Growing dynamism in South-South cooperation: role of emerging market </a:t>
            </a:r>
            <a:r>
              <a:rPr lang="en-US" sz="1600" dirty="0" err="1" smtClean="0">
                <a:solidFill>
                  <a:schemeClr val="tx1"/>
                </a:solidFill>
              </a:rPr>
              <a:t>MNEs</a:t>
            </a:r>
            <a:endParaRPr lang="en-US" sz="1600" dirty="0" smtClean="0">
              <a:solidFill>
                <a:schemeClr val="tx1"/>
              </a:solidFill>
            </a:endParaRPr>
          </a:p>
          <a:p>
            <a:pPr fontAlgn="auto">
              <a:spcAft>
                <a:spcPts val="0"/>
              </a:spcAft>
              <a:buClr>
                <a:schemeClr val="accent2"/>
              </a:buClr>
              <a:buFont typeface="Courier New" panose="02070309020205020404" pitchFamily="49" charset="0"/>
              <a:buChar char="o"/>
            </a:pPr>
            <a:r>
              <a:rPr lang="en-US" sz="1600" dirty="0" smtClean="0">
                <a:solidFill>
                  <a:schemeClr val="tx1"/>
                </a:solidFill>
              </a:rPr>
              <a:t>Maximizing development impact of migration-related </a:t>
            </a:r>
            <a:r>
              <a:rPr lang="en-US" sz="1600" dirty="0" err="1" smtClean="0">
                <a:solidFill>
                  <a:schemeClr val="tx1"/>
                </a:solidFill>
              </a:rPr>
              <a:t>FDI</a:t>
            </a:r>
            <a:r>
              <a:rPr lang="en-US" sz="1600" dirty="0" smtClean="0">
                <a:solidFill>
                  <a:schemeClr val="tx1"/>
                </a:solidFill>
              </a:rPr>
              <a:t>: patterns and prospects</a:t>
            </a:r>
          </a:p>
          <a:p>
            <a:pPr fontAlgn="auto">
              <a:spcAft>
                <a:spcPts val="0"/>
              </a:spcAft>
              <a:buClr>
                <a:schemeClr val="accent2"/>
              </a:buClr>
              <a:buFont typeface="Courier New" panose="02070309020205020404" pitchFamily="49" charset="0"/>
              <a:buChar char="o"/>
            </a:pPr>
            <a:r>
              <a:rPr lang="en-US" sz="1600" dirty="0" smtClean="0">
                <a:solidFill>
                  <a:schemeClr val="tx1"/>
                </a:solidFill>
              </a:rPr>
              <a:t>New paths towards (re-)investment promotion: moving beyond improvement in business environment indicators</a:t>
            </a:r>
          </a:p>
        </p:txBody>
      </p:sp>
      <p:sp>
        <p:nvSpPr>
          <p:cNvPr id="7" name="Rectangle 2"/>
          <p:cNvSpPr>
            <a:spLocks noGrp="1" noChangeArrowheads="1"/>
          </p:cNvSpPr>
          <p:nvPr>
            <p:ph type="title"/>
          </p:nvPr>
        </p:nvSpPr>
        <p:spPr>
          <a:xfrm>
            <a:off x="251520" y="845840"/>
            <a:ext cx="8640959" cy="1143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r>
              <a:rPr lang="it-IT" dirty="0" smtClean="0"/>
              <a:t>Quality FDI Conference</a:t>
            </a:r>
            <a:endParaRPr lang="it-IT" dirty="0"/>
          </a:p>
        </p:txBody>
      </p:sp>
    </p:spTree>
    <p:extLst>
      <p:ext uri="{BB962C8B-B14F-4D97-AF65-F5344CB8AC3E}">
        <p14:creationId xmlns:p14="http://schemas.microsoft.com/office/powerpoint/2010/main" val="1622477977"/>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2" y="764704"/>
            <a:ext cx="9144002" cy="6114912"/>
            <a:chOff x="-2" y="764704"/>
            <a:chExt cx="9144002" cy="6114912"/>
          </a:xfrm>
        </p:grpSpPr>
        <p:pic>
          <p:nvPicPr>
            <p:cNvPr id="5"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51" t="38097" r="-51" b="16144"/>
            <a:stretch/>
          </p:blipFill>
          <p:spPr bwMode="auto">
            <a:xfrm>
              <a:off x="0" y="900752"/>
              <a:ext cx="9144000" cy="5957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2" y="922368"/>
              <a:ext cx="9144000" cy="5957248"/>
            </a:xfrm>
            <a:prstGeom prst="rect">
              <a:avLst/>
            </a:prstGeom>
            <a:solidFill>
              <a:schemeClr val="bg1">
                <a:alpha val="50000"/>
              </a:schemeClr>
            </a:solidFill>
          </p:spPr>
          <p:txBody>
            <a:bodyPr vert="horz" lIns="457200" tIns="45720" rIns="274320" bIns="45720" rtlCol="0" anchor="ctr">
              <a:normAutofit/>
            </a:bodyPr>
            <a:lstStyle>
              <a:lvl1pPr algn="l" defTabSz="685800" rtl="0" eaLnBrk="1" latinLnBrk="0" hangingPunct="1">
                <a:lnSpc>
                  <a:spcPct val="90000"/>
                </a:lnSpc>
                <a:spcBef>
                  <a:spcPct val="0"/>
                </a:spcBef>
                <a:buNone/>
                <a:defRPr sz="3300" kern="1200">
                  <a:solidFill>
                    <a:srgbClr val="0091C4"/>
                  </a:solidFill>
                  <a:latin typeface="+mn-lt"/>
                  <a:ea typeface="+mj-ea"/>
                  <a:cs typeface="Arial" panose="020B0604020202020204" pitchFamily="34" charset="0"/>
                </a:defRPr>
              </a:lvl1pPr>
            </a:lstStyle>
            <a:p>
              <a:pPr fontAlgn="auto">
                <a:spcAft>
                  <a:spcPts val="0"/>
                </a:spcAft>
              </a:pPr>
              <a:endParaRPr lang="en-US" dirty="0" smtClean="0"/>
            </a:p>
            <a:p>
              <a:pPr fontAlgn="auto">
                <a:spcAft>
                  <a:spcPts val="0"/>
                </a:spcAft>
              </a:pPr>
              <a:endParaRPr lang="en-US" dirty="0"/>
            </a:p>
            <a:p>
              <a:pPr fontAlgn="auto">
                <a:spcAft>
                  <a:spcPts val="0"/>
                </a:spcAft>
              </a:pPr>
              <a:endParaRPr lang="en-US" dirty="0" smtClean="0"/>
            </a:p>
            <a:p>
              <a:pPr fontAlgn="auto">
                <a:spcAft>
                  <a:spcPts val="0"/>
                </a:spcAft>
              </a:pPr>
              <a:r>
                <a:rPr lang="en-US" sz="4400" dirty="0" err="1" smtClean="0"/>
                <a:t>UNIDO</a:t>
              </a:r>
              <a:r>
                <a:rPr lang="en-US" sz="4400" dirty="0" smtClean="0"/>
                <a:t> PROGRAM </a:t>
              </a:r>
            </a:p>
            <a:p>
              <a:pPr fontAlgn="auto">
                <a:spcAft>
                  <a:spcPts val="0"/>
                </a:spcAft>
              </a:pPr>
              <a:r>
                <a:rPr lang="en-US" sz="4400" dirty="0" smtClean="0"/>
                <a:t>FOR COUNTRY </a:t>
              </a:r>
            </a:p>
            <a:p>
              <a:pPr fontAlgn="auto">
                <a:spcAft>
                  <a:spcPts val="0"/>
                </a:spcAft>
              </a:pPr>
              <a:r>
                <a:rPr lang="en-US" sz="4400" dirty="0" smtClean="0"/>
                <a:t>PARTNERSHIP (PCP)</a:t>
              </a:r>
              <a:endParaRPr lang="en-US" sz="2800" dirty="0" smtClean="0"/>
            </a:p>
            <a:p>
              <a:pPr fontAlgn="auto">
                <a:spcAft>
                  <a:spcPts val="0"/>
                </a:spcAft>
              </a:pPr>
              <a:endParaRPr lang="en-US" sz="2800" dirty="0"/>
            </a:p>
            <a:p>
              <a:pPr fontAlgn="auto">
                <a:spcAft>
                  <a:spcPts val="0"/>
                </a:spcAft>
              </a:pPr>
              <a:endParaRPr lang="en-US" sz="2800" dirty="0" smtClean="0"/>
            </a:p>
            <a:p>
              <a:pPr fontAlgn="auto">
                <a:spcAft>
                  <a:spcPts val="0"/>
                </a:spcAft>
              </a:pPr>
              <a:endParaRPr lang="en-US" sz="2800" dirty="0"/>
            </a:p>
            <a:p>
              <a:pPr fontAlgn="auto">
                <a:spcAft>
                  <a:spcPts val="0"/>
                </a:spcAft>
              </a:pPr>
              <a:endParaRPr lang="en-US" sz="2800" dirty="0" smtClean="0"/>
            </a:p>
          </p:txBody>
        </p:sp>
        <p:pic>
          <p:nvPicPr>
            <p:cNvPr id="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3004011"/>
              <a:ext cx="136995" cy="3853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1" y="764704"/>
              <a:ext cx="9139629" cy="14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48779591"/>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646" r="2541"/>
          <a:stretch/>
        </p:blipFill>
        <p:spPr bwMode="auto">
          <a:xfrm>
            <a:off x="297755" y="1988840"/>
            <a:ext cx="2693810" cy="2695303"/>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err="1" smtClean="0"/>
              <a:t>UNIDO</a:t>
            </a:r>
            <a:r>
              <a:rPr lang="en-US" dirty="0" smtClean="0"/>
              <a:t> PCPs</a:t>
            </a:r>
            <a:endParaRPr lang="en-US" dirty="0"/>
          </a:p>
        </p:txBody>
      </p:sp>
      <p:sp>
        <p:nvSpPr>
          <p:cNvPr id="3" name="Rectangle 2"/>
          <p:cNvSpPr/>
          <p:nvPr/>
        </p:nvSpPr>
        <p:spPr>
          <a:xfrm>
            <a:off x="3131840" y="2060848"/>
            <a:ext cx="3888432" cy="2031325"/>
          </a:xfrm>
          <a:prstGeom prst="rect">
            <a:avLst/>
          </a:prstGeom>
          <a:solidFill>
            <a:schemeClr val="bg1"/>
          </a:solidFill>
          <a:ln>
            <a:noFill/>
          </a:ln>
        </p:spPr>
        <p:txBody>
          <a:bodyPr wrap="square">
            <a:spAutoFit/>
          </a:bodyPr>
          <a:lstStyle/>
          <a:p>
            <a:pPr algn="l"/>
            <a:r>
              <a:rPr lang="en-US" dirty="0">
                <a:latin typeface="+mn-lt"/>
              </a:rPr>
              <a:t>Achieving </a:t>
            </a:r>
            <a:r>
              <a:rPr lang="en-US" dirty="0" smtClean="0">
                <a:latin typeface="+mn-lt"/>
              </a:rPr>
              <a:t>Inclusive and Sustainable Industrial Development (ISID) </a:t>
            </a:r>
            <a:r>
              <a:rPr lang="en-US" dirty="0">
                <a:latin typeface="+mn-lt"/>
              </a:rPr>
              <a:t>goals requires long-term </a:t>
            </a:r>
            <a:r>
              <a:rPr lang="en-US" dirty="0" smtClean="0">
                <a:latin typeface="+mn-lt"/>
              </a:rPr>
              <a:t>commitments. </a:t>
            </a:r>
            <a:r>
              <a:rPr lang="en-US" b="1" dirty="0" smtClean="0">
                <a:latin typeface="+mn-lt"/>
              </a:rPr>
              <a:t>Strategic </a:t>
            </a:r>
            <a:r>
              <a:rPr lang="en-US" b="1" dirty="0">
                <a:latin typeface="+mn-lt"/>
              </a:rPr>
              <a:t>partnerships </a:t>
            </a:r>
            <a:r>
              <a:rPr lang="en-US" b="1" dirty="0" smtClean="0">
                <a:latin typeface="+mn-lt"/>
              </a:rPr>
              <a:t>expand </a:t>
            </a:r>
            <a:r>
              <a:rPr lang="en-US" b="1" dirty="0">
                <a:latin typeface="+mn-lt"/>
              </a:rPr>
              <a:t>the impact of UNIDO’s </a:t>
            </a:r>
            <a:r>
              <a:rPr lang="en-US" b="1" dirty="0" smtClean="0">
                <a:latin typeface="+mn-lt"/>
              </a:rPr>
              <a:t>work </a:t>
            </a:r>
            <a:r>
              <a:rPr lang="en-US" b="1" dirty="0">
                <a:latin typeface="+mn-lt"/>
              </a:rPr>
              <a:t>well beyond the short-term </a:t>
            </a:r>
            <a:r>
              <a:rPr lang="en-US" b="1" dirty="0" smtClean="0">
                <a:latin typeface="+mn-lt"/>
              </a:rPr>
              <a:t>grant-funded capacity-building assistance</a:t>
            </a:r>
            <a:r>
              <a:rPr lang="en-US" dirty="0" smtClean="0">
                <a:latin typeface="+mn-lt"/>
              </a:rPr>
              <a:t>. </a:t>
            </a:r>
            <a:endParaRPr lang="en-US" dirty="0">
              <a:latin typeface="+mn-lt"/>
            </a:endParaRPr>
          </a:p>
        </p:txBody>
      </p:sp>
      <p:sp>
        <p:nvSpPr>
          <p:cNvPr id="9" name="Rectangle 8"/>
          <p:cNvSpPr/>
          <p:nvPr/>
        </p:nvSpPr>
        <p:spPr>
          <a:xfrm>
            <a:off x="297755" y="4293096"/>
            <a:ext cx="6722517" cy="1938992"/>
          </a:xfrm>
          <a:prstGeom prst="rect">
            <a:avLst/>
          </a:prstGeom>
          <a:solidFill>
            <a:schemeClr val="bg1"/>
          </a:solidFill>
          <a:ln>
            <a:noFill/>
          </a:ln>
        </p:spPr>
        <p:txBody>
          <a:bodyPr wrap="square">
            <a:spAutoFit/>
          </a:bodyPr>
          <a:lstStyle/>
          <a:p>
            <a:pPr algn="l"/>
            <a:endParaRPr lang="en-US" sz="1100" dirty="0" smtClean="0">
              <a:latin typeface="+mn-lt"/>
            </a:endParaRPr>
          </a:p>
          <a:p>
            <a:pPr algn="l"/>
            <a:r>
              <a:rPr lang="en-US" dirty="0" smtClean="0">
                <a:latin typeface="+mn-lt"/>
              </a:rPr>
              <a:t>In </a:t>
            </a:r>
            <a:r>
              <a:rPr lang="en-US" dirty="0">
                <a:latin typeface="+mn-lt"/>
              </a:rPr>
              <a:t>order to operationalize the partnership </a:t>
            </a:r>
            <a:r>
              <a:rPr lang="en-US" dirty="0" smtClean="0">
                <a:latin typeface="+mn-lt"/>
              </a:rPr>
              <a:t>approach</a:t>
            </a:r>
            <a:r>
              <a:rPr lang="en-US" dirty="0">
                <a:latin typeface="+mn-lt"/>
              </a:rPr>
              <a:t>, UNIDO has developed a new type of </a:t>
            </a:r>
            <a:r>
              <a:rPr lang="en-US" dirty="0" smtClean="0">
                <a:latin typeface="+mn-lt"/>
              </a:rPr>
              <a:t>assistance </a:t>
            </a:r>
            <a:r>
              <a:rPr lang="en-US" dirty="0">
                <a:latin typeface="+mn-lt"/>
              </a:rPr>
              <a:t>package for its Member States: </a:t>
            </a:r>
            <a:r>
              <a:rPr lang="en-US" b="1" dirty="0">
                <a:latin typeface="+mn-lt"/>
              </a:rPr>
              <a:t>the </a:t>
            </a:r>
            <a:r>
              <a:rPr lang="en-US" b="1" dirty="0" smtClean="0">
                <a:latin typeface="+mn-lt"/>
              </a:rPr>
              <a:t>Programme </a:t>
            </a:r>
            <a:r>
              <a:rPr lang="en-US" b="1" dirty="0">
                <a:latin typeface="+mn-lt"/>
              </a:rPr>
              <a:t>for Country Partnership (PCP). </a:t>
            </a:r>
            <a:r>
              <a:rPr lang="en-US" dirty="0">
                <a:latin typeface="+mn-lt"/>
              </a:rPr>
              <a:t>The </a:t>
            </a:r>
            <a:r>
              <a:rPr lang="en-US" dirty="0" smtClean="0">
                <a:latin typeface="+mn-lt"/>
              </a:rPr>
              <a:t>PCP </a:t>
            </a:r>
            <a:r>
              <a:rPr lang="en-US" dirty="0">
                <a:latin typeface="+mn-lt"/>
              </a:rPr>
              <a:t>is </a:t>
            </a:r>
            <a:r>
              <a:rPr lang="en-US" dirty="0" smtClean="0">
                <a:latin typeface="+mn-lt"/>
              </a:rPr>
              <a:t>a </a:t>
            </a:r>
            <a:r>
              <a:rPr lang="en-US" b="1" dirty="0">
                <a:latin typeface="+mn-lt"/>
              </a:rPr>
              <a:t>custom-built </a:t>
            </a:r>
            <a:r>
              <a:rPr lang="en-US" b="1" dirty="0" smtClean="0">
                <a:latin typeface="+mn-lt"/>
              </a:rPr>
              <a:t>partnership </a:t>
            </a:r>
            <a:r>
              <a:rPr lang="en-US" b="1" dirty="0">
                <a:latin typeface="+mn-lt"/>
              </a:rPr>
              <a:t>formula </a:t>
            </a:r>
            <a:r>
              <a:rPr lang="en-US" dirty="0">
                <a:latin typeface="+mn-lt"/>
              </a:rPr>
              <a:t>with each beneficiary country </a:t>
            </a:r>
            <a:r>
              <a:rPr lang="en-US" dirty="0" smtClean="0">
                <a:latin typeface="+mn-lt"/>
              </a:rPr>
              <a:t>maintaining </a:t>
            </a:r>
            <a:r>
              <a:rPr lang="en-US" dirty="0">
                <a:latin typeface="+mn-lt"/>
              </a:rPr>
              <a:t>ownership of the </a:t>
            </a:r>
            <a:r>
              <a:rPr lang="en-US" dirty="0" smtClean="0">
                <a:latin typeface="+mn-lt"/>
              </a:rPr>
              <a:t>complete process by </a:t>
            </a:r>
            <a:r>
              <a:rPr lang="en-US" dirty="0">
                <a:latin typeface="+mn-lt"/>
              </a:rPr>
              <a:t>defining its needs and required support, and </a:t>
            </a:r>
            <a:r>
              <a:rPr lang="en-US" dirty="0" smtClean="0">
                <a:latin typeface="+mn-lt"/>
              </a:rPr>
              <a:t>finally </a:t>
            </a:r>
            <a:r>
              <a:rPr lang="en-US" dirty="0">
                <a:latin typeface="+mn-lt"/>
              </a:rPr>
              <a:t>ensuring the success of its delivery.</a:t>
            </a:r>
          </a:p>
        </p:txBody>
      </p:sp>
      <p:sp>
        <p:nvSpPr>
          <p:cNvPr id="10" name="Rectangle 9"/>
          <p:cNvSpPr/>
          <p:nvPr/>
        </p:nvSpPr>
        <p:spPr>
          <a:xfrm>
            <a:off x="7020272" y="2104256"/>
            <a:ext cx="2016224" cy="182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dirty="0" smtClean="0">
                <a:solidFill>
                  <a:srgbClr val="3C8FD4"/>
                </a:solidFill>
                <a:cs typeface="Arial" panose="020B0604020202020204" pitchFamily="34" charset="0"/>
              </a:rPr>
              <a:t>ETHIOPIA</a:t>
            </a:r>
            <a:endParaRPr lang="en-US" sz="3200" dirty="0">
              <a:solidFill>
                <a:srgbClr val="3C8FD4"/>
              </a:solidFill>
              <a:cs typeface="Arial" panose="020B0604020202020204" pitchFamily="34" charset="0"/>
            </a:endParaRPr>
          </a:p>
          <a:p>
            <a:pPr algn="ctr"/>
            <a:r>
              <a:rPr lang="en-US" sz="3200" dirty="0" smtClean="0">
                <a:solidFill>
                  <a:srgbClr val="3C8FD4"/>
                </a:solidFill>
                <a:cs typeface="Arial" panose="020B0604020202020204" pitchFamily="34" charset="0"/>
              </a:rPr>
              <a:t>SENEGAL</a:t>
            </a:r>
            <a:endParaRPr lang="mk-MK" sz="2400" dirty="0">
              <a:solidFill>
                <a:srgbClr val="3C8FD4"/>
              </a:solidFill>
              <a:cs typeface="Arial" panose="020B0604020202020204" pitchFamily="34" charset="0"/>
            </a:endParaRPr>
          </a:p>
        </p:txBody>
      </p:sp>
      <p:sp>
        <p:nvSpPr>
          <p:cNvPr id="12" name="Rectangle 11"/>
          <p:cNvSpPr/>
          <p:nvPr/>
        </p:nvSpPr>
        <p:spPr>
          <a:xfrm>
            <a:off x="7020272" y="4248216"/>
            <a:ext cx="2016224" cy="182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dirty="0" smtClean="0">
                <a:solidFill>
                  <a:schemeClr val="accent2"/>
                </a:solidFill>
                <a:cs typeface="Arial" panose="020B0604020202020204" pitchFamily="34" charset="0"/>
              </a:rPr>
              <a:t>PERU</a:t>
            </a:r>
            <a:endParaRPr lang="mk-MK" sz="2400" dirty="0">
              <a:solidFill>
                <a:schemeClr val="accent2"/>
              </a:solidFill>
              <a:cs typeface="Arial" panose="020B0604020202020204" pitchFamily="34" charset="0"/>
            </a:endParaRPr>
          </a:p>
        </p:txBody>
      </p:sp>
      <p:sp>
        <p:nvSpPr>
          <p:cNvPr id="13" name="Cross 12"/>
          <p:cNvSpPr/>
          <p:nvPr/>
        </p:nvSpPr>
        <p:spPr bwMode="auto">
          <a:xfrm>
            <a:off x="7708344" y="3933056"/>
            <a:ext cx="640080" cy="640080"/>
          </a:xfrm>
          <a:prstGeom prst="plus">
            <a:avLst>
              <a:gd name="adj" fmla="val 33333"/>
            </a:avLst>
          </a:prstGeom>
          <a:solidFill>
            <a:srgbClr val="880E1B"/>
          </a:solidFill>
          <a:ln w="2857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3C8FD4"/>
              </a:solidFill>
              <a:effectLst/>
              <a:latin typeface="Arial" charset="0"/>
              <a:cs typeface="Arial" charset="0"/>
            </a:endParaRPr>
          </a:p>
        </p:txBody>
      </p:sp>
      <p:cxnSp>
        <p:nvCxnSpPr>
          <p:cNvPr id="14" name="Straight Connector 13"/>
          <p:cNvCxnSpPr/>
          <p:nvPr/>
        </p:nvCxnSpPr>
        <p:spPr>
          <a:xfrm>
            <a:off x="323528" y="4293096"/>
            <a:ext cx="6696744" cy="0"/>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992656"/>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51520" y="2564904"/>
            <a:ext cx="4663440" cy="3693319"/>
          </a:xfrm>
          <a:prstGeom prst="rect">
            <a:avLst/>
          </a:prstGeom>
        </p:spPr>
        <p:txBody>
          <a:bodyPr wrap="square">
            <a:spAutoFit/>
          </a:bodyPr>
          <a:lstStyle/>
          <a:p>
            <a:pPr algn="l"/>
            <a:r>
              <a:rPr lang="en-US" dirty="0" smtClean="0">
                <a:latin typeface="+mn-lt"/>
              </a:rPr>
              <a:t>The </a:t>
            </a:r>
            <a:r>
              <a:rPr lang="en-US" dirty="0">
                <a:latin typeface="+mn-lt"/>
              </a:rPr>
              <a:t>PCP is rooted in the industrial development strategy of Ethiopia. It aims to support the Government in the implementation of the </a:t>
            </a:r>
            <a:r>
              <a:rPr lang="en-US" dirty="0" err="1">
                <a:latin typeface="+mn-lt"/>
              </a:rPr>
              <a:t>GTP</a:t>
            </a:r>
            <a:r>
              <a:rPr lang="en-US" dirty="0">
                <a:latin typeface="+mn-lt"/>
              </a:rPr>
              <a:t> II and in addressing challenges associated with structural transformation. </a:t>
            </a:r>
            <a:endParaRPr lang="en-US" dirty="0" smtClean="0">
              <a:latin typeface="+mn-lt"/>
            </a:endParaRPr>
          </a:p>
          <a:p>
            <a:pPr algn="l"/>
            <a:endParaRPr lang="en-US" dirty="0">
              <a:latin typeface="+mn-lt"/>
            </a:endParaRPr>
          </a:p>
          <a:p>
            <a:pPr algn="l"/>
            <a:r>
              <a:rPr lang="en-US" dirty="0" smtClean="0">
                <a:latin typeface="+mn-lt"/>
              </a:rPr>
              <a:t>The </a:t>
            </a:r>
            <a:r>
              <a:rPr lang="en-US" dirty="0">
                <a:latin typeface="+mn-lt"/>
              </a:rPr>
              <a:t>key features of the PCP are: </a:t>
            </a:r>
            <a:endParaRPr lang="en-US" dirty="0" smtClean="0">
              <a:latin typeface="+mn-lt"/>
            </a:endParaRPr>
          </a:p>
          <a:p>
            <a:pPr marL="342900" indent="-342900" algn="l">
              <a:buClr>
                <a:schemeClr val="accent2"/>
              </a:buClr>
              <a:buFont typeface="+mj-lt"/>
              <a:buAutoNum type="arabicPeriod"/>
            </a:pPr>
            <a:r>
              <a:rPr lang="en-US" dirty="0" smtClean="0">
                <a:latin typeface="+mn-lt"/>
              </a:rPr>
              <a:t>government </a:t>
            </a:r>
            <a:r>
              <a:rPr lang="en-US" dirty="0">
                <a:latin typeface="+mn-lt"/>
              </a:rPr>
              <a:t>ownership; </a:t>
            </a:r>
          </a:p>
          <a:p>
            <a:pPr marL="342900" indent="-342900" algn="l">
              <a:buClr>
                <a:schemeClr val="accent2"/>
              </a:buClr>
              <a:buFont typeface="+mj-lt"/>
              <a:buAutoNum type="arabicPeriod"/>
            </a:pPr>
            <a:r>
              <a:rPr lang="en-US" dirty="0" smtClean="0">
                <a:latin typeface="+mn-lt"/>
              </a:rPr>
              <a:t>alignment </a:t>
            </a:r>
            <a:r>
              <a:rPr lang="en-US" dirty="0">
                <a:latin typeface="+mn-lt"/>
              </a:rPr>
              <a:t>with national development plans; </a:t>
            </a:r>
            <a:endParaRPr lang="en-US" dirty="0" smtClean="0">
              <a:latin typeface="+mn-lt"/>
            </a:endParaRPr>
          </a:p>
          <a:p>
            <a:pPr marL="342900" indent="-342900" algn="l">
              <a:buClr>
                <a:schemeClr val="accent2"/>
              </a:buClr>
              <a:buFont typeface="+mj-lt"/>
              <a:buAutoNum type="arabicPeriod"/>
            </a:pPr>
            <a:r>
              <a:rPr lang="en-US" dirty="0" smtClean="0">
                <a:latin typeface="+mn-lt"/>
              </a:rPr>
              <a:t>a </a:t>
            </a:r>
            <a:r>
              <a:rPr lang="en-US" dirty="0">
                <a:latin typeface="+mn-lt"/>
              </a:rPr>
              <a:t>strong partnership approach; </a:t>
            </a:r>
            <a:endParaRPr lang="en-US" dirty="0" smtClean="0">
              <a:latin typeface="+mn-lt"/>
            </a:endParaRPr>
          </a:p>
          <a:p>
            <a:pPr marL="342900" indent="-342900" algn="l">
              <a:buClr>
                <a:schemeClr val="accent2"/>
              </a:buClr>
              <a:buFont typeface="+mj-lt"/>
              <a:buAutoNum type="arabicPeriod"/>
            </a:pPr>
            <a:r>
              <a:rPr lang="en-US" dirty="0" smtClean="0">
                <a:latin typeface="+mn-lt"/>
              </a:rPr>
              <a:t>leveraging </a:t>
            </a:r>
            <a:r>
              <a:rPr lang="en-US" dirty="0">
                <a:latin typeface="+mn-lt"/>
              </a:rPr>
              <a:t>for investment; </a:t>
            </a:r>
            <a:endParaRPr lang="en-US" dirty="0" smtClean="0">
              <a:latin typeface="+mn-lt"/>
            </a:endParaRPr>
          </a:p>
          <a:p>
            <a:pPr marL="342900" indent="-342900" algn="l">
              <a:buClr>
                <a:schemeClr val="accent2"/>
              </a:buClr>
              <a:buFont typeface="+mj-lt"/>
              <a:buAutoNum type="arabicPeriod"/>
            </a:pPr>
            <a:r>
              <a:rPr lang="en-US" dirty="0" smtClean="0">
                <a:latin typeface="+mn-lt"/>
              </a:rPr>
              <a:t>focus </a:t>
            </a:r>
            <a:r>
              <a:rPr lang="en-US" dirty="0">
                <a:latin typeface="+mn-lt"/>
              </a:rPr>
              <a:t>on selected priority sectors; </a:t>
            </a:r>
            <a:endParaRPr lang="en-US" dirty="0" smtClean="0">
              <a:latin typeface="+mn-lt"/>
            </a:endParaRPr>
          </a:p>
          <a:p>
            <a:pPr marL="342900" indent="-342900" algn="l">
              <a:buClr>
                <a:schemeClr val="accent2"/>
              </a:buClr>
              <a:buFont typeface="+mj-lt"/>
              <a:buAutoNum type="arabicPeriod"/>
            </a:pPr>
            <a:r>
              <a:rPr lang="en-US" dirty="0" smtClean="0">
                <a:latin typeface="+mn-lt"/>
              </a:rPr>
              <a:t>rigorous </a:t>
            </a:r>
            <a:r>
              <a:rPr lang="en-US" dirty="0">
                <a:latin typeface="+mn-lt"/>
              </a:rPr>
              <a:t>monitoring and evaluation system</a:t>
            </a:r>
            <a:r>
              <a:rPr lang="en-US" dirty="0" smtClean="0">
                <a:latin typeface="+mn-lt"/>
              </a:rPr>
              <a:t>.</a:t>
            </a:r>
            <a:endParaRPr lang="en-US" dirty="0">
              <a:latin typeface="+mn-lt"/>
            </a:endParaRPr>
          </a:p>
        </p:txBody>
      </p:sp>
      <p:sp>
        <p:nvSpPr>
          <p:cNvPr id="2" name="Title 1"/>
          <p:cNvSpPr>
            <a:spLocks noGrp="1"/>
          </p:cNvSpPr>
          <p:nvPr>
            <p:ph type="title"/>
          </p:nvPr>
        </p:nvSpPr>
        <p:spPr/>
        <p:txBody>
          <a:bodyPr/>
          <a:lstStyle/>
          <a:p>
            <a:r>
              <a:rPr lang="en-US" dirty="0"/>
              <a:t>Programme for Country Partnership (PCP)</a:t>
            </a:r>
          </a:p>
        </p:txBody>
      </p:sp>
      <p:pic>
        <p:nvPicPr>
          <p:cNvPr id="2050" name="Picture 2" descr="https://d30y9cdsu7xlg0.cloudfront.net/png/221360-200.png"/>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56376" y="5085184"/>
            <a:ext cx="1188132" cy="1188132"/>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Connector 10"/>
          <p:cNvCxnSpPr/>
          <p:nvPr/>
        </p:nvCxnSpPr>
        <p:spPr>
          <a:xfrm>
            <a:off x="5076056" y="1916832"/>
            <a:ext cx="0" cy="4389120"/>
          </a:xfrm>
          <a:prstGeom prst="line">
            <a:avLst/>
          </a:prstGeom>
          <a:ln>
            <a:solidFill>
              <a:srgbClr val="880E1B"/>
            </a:solidFill>
          </a:ln>
        </p:spPr>
        <p:style>
          <a:lnRef idx="1">
            <a:schemeClr val="accent1"/>
          </a:lnRef>
          <a:fillRef idx="0">
            <a:schemeClr val="accent1"/>
          </a:fillRef>
          <a:effectRef idx="0">
            <a:schemeClr val="accent1"/>
          </a:effectRef>
          <a:fontRef idx="minor">
            <a:schemeClr val="tx1"/>
          </a:fontRef>
        </p:style>
      </p:cxnSp>
      <p:sp>
        <p:nvSpPr>
          <p:cNvPr id="6" name="Content Placeholder 2"/>
          <p:cNvSpPr>
            <a:spLocks noGrp="1"/>
          </p:cNvSpPr>
          <p:nvPr>
            <p:ph idx="1"/>
          </p:nvPr>
        </p:nvSpPr>
        <p:spPr>
          <a:xfrm>
            <a:off x="5148064" y="2633544"/>
            <a:ext cx="3528392" cy="3672408"/>
          </a:xfrm>
        </p:spPr>
        <p:txBody>
          <a:bodyPr>
            <a:normAutofit/>
          </a:bodyPr>
          <a:lstStyle/>
          <a:p>
            <a:pPr marL="274320" indent="-274320">
              <a:buClr>
                <a:schemeClr val="accent2"/>
              </a:buClr>
              <a:buFont typeface="Courier New" panose="02070309020205020404" pitchFamily="49" charset="0"/>
              <a:buChar char="o"/>
            </a:pPr>
            <a:r>
              <a:rPr lang="en-US" sz="1800" dirty="0" smtClean="0">
                <a:solidFill>
                  <a:schemeClr val="tx1"/>
                </a:solidFill>
              </a:rPr>
              <a:t>partnership mobilization</a:t>
            </a:r>
          </a:p>
          <a:p>
            <a:pPr marL="274320" indent="-274320">
              <a:buClr>
                <a:schemeClr val="accent2"/>
              </a:buClr>
              <a:buFont typeface="Courier New" panose="02070309020205020404" pitchFamily="49" charset="0"/>
              <a:buChar char="o"/>
            </a:pPr>
            <a:r>
              <a:rPr lang="en-US" sz="1800" dirty="0" smtClean="0">
                <a:solidFill>
                  <a:schemeClr val="tx1"/>
                </a:solidFill>
              </a:rPr>
              <a:t>agro-food sector</a:t>
            </a:r>
          </a:p>
          <a:p>
            <a:pPr marL="274320" indent="-274320">
              <a:buClr>
                <a:schemeClr val="accent2"/>
              </a:buClr>
              <a:buFont typeface="Courier New" panose="02070309020205020404" pitchFamily="49" charset="0"/>
              <a:buChar char="o"/>
            </a:pPr>
            <a:r>
              <a:rPr lang="en-US" sz="1800" dirty="0" smtClean="0">
                <a:solidFill>
                  <a:schemeClr val="tx1"/>
                </a:solidFill>
              </a:rPr>
              <a:t>leather and leather products sector</a:t>
            </a:r>
          </a:p>
          <a:p>
            <a:pPr marL="274320" indent="-274320">
              <a:buClr>
                <a:schemeClr val="accent2"/>
              </a:buClr>
              <a:buFont typeface="Courier New" panose="02070309020205020404" pitchFamily="49" charset="0"/>
              <a:buChar char="o"/>
            </a:pPr>
            <a:r>
              <a:rPr lang="en-US" sz="1800" dirty="0" smtClean="0">
                <a:solidFill>
                  <a:schemeClr val="tx1"/>
                </a:solidFill>
              </a:rPr>
              <a:t>textiles and apparel sector</a:t>
            </a:r>
          </a:p>
          <a:p>
            <a:pPr marL="274320" indent="-274320">
              <a:buClr>
                <a:schemeClr val="accent2"/>
              </a:buClr>
              <a:buFont typeface="Courier New" panose="02070309020205020404" pitchFamily="49" charset="0"/>
              <a:buChar char="o"/>
            </a:pPr>
            <a:r>
              <a:rPr lang="en-US" sz="1800" dirty="0" smtClean="0">
                <a:solidFill>
                  <a:schemeClr val="tx1"/>
                </a:solidFill>
              </a:rPr>
              <a:t>institutional capacity-building</a:t>
            </a:r>
          </a:p>
          <a:p>
            <a:pPr marL="274320" indent="-274320">
              <a:buClr>
                <a:schemeClr val="accent2"/>
              </a:buClr>
              <a:buFont typeface="Courier New" panose="02070309020205020404" pitchFamily="49" charset="0"/>
              <a:buChar char="o"/>
            </a:pPr>
            <a:r>
              <a:rPr lang="en-US" sz="1800" dirty="0" smtClean="0">
                <a:solidFill>
                  <a:schemeClr val="tx1"/>
                </a:solidFill>
              </a:rPr>
              <a:t>investment promotion</a:t>
            </a:r>
          </a:p>
          <a:p>
            <a:pPr marL="274320" indent="-274320">
              <a:buClr>
                <a:schemeClr val="accent2"/>
              </a:buClr>
              <a:buFont typeface="Courier New" panose="02070309020205020404" pitchFamily="49" charset="0"/>
              <a:buChar char="o"/>
            </a:pPr>
            <a:r>
              <a:rPr lang="en-US" sz="1800" dirty="0" smtClean="0">
                <a:solidFill>
                  <a:schemeClr val="accent2"/>
                </a:solidFill>
              </a:rPr>
              <a:t>trade facilitation</a:t>
            </a:r>
          </a:p>
          <a:p>
            <a:pPr marL="274320" indent="-274320">
              <a:buClr>
                <a:schemeClr val="accent2"/>
              </a:buClr>
              <a:buFont typeface="Courier New" panose="02070309020205020404" pitchFamily="49" charset="0"/>
              <a:buChar char="o"/>
            </a:pPr>
            <a:r>
              <a:rPr lang="en-US" sz="1800" dirty="0" smtClean="0">
                <a:solidFill>
                  <a:schemeClr val="tx1"/>
                </a:solidFill>
              </a:rPr>
              <a:t>environment</a:t>
            </a:r>
          </a:p>
          <a:p>
            <a:pPr marL="274320" indent="-274320">
              <a:buClr>
                <a:schemeClr val="accent2"/>
              </a:buClr>
              <a:buFont typeface="Courier New" panose="02070309020205020404" pitchFamily="49" charset="0"/>
              <a:buChar char="o"/>
            </a:pPr>
            <a:r>
              <a:rPr lang="en-US" sz="1800" dirty="0" smtClean="0">
                <a:solidFill>
                  <a:schemeClr val="tx1"/>
                </a:solidFill>
              </a:rPr>
              <a:t>south-south and triangular industrial cooperation</a:t>
            </a:r>
            <a:endParaRPr lang="en-US" sz="1800" dirty="0">
              <a:solidFill>
                <a:schemeClr val="tx1"/>
              </a:solidFill>
            </a:endParaRPr>
          </a:p>
        </p:txBody>
      </p:sp>
      <p:sp>
        <p:nvSpPr>
          <p:cNvPr id="7" name="Rectangle 6"/>
          <p:cNvSpPr/>
          <p:nvPr/>
        </p:nvSpPr>
        <p:spPr bwMode="auto">
          <a:xfrm>
            <a:off x="5148064" y="1916832"/>
            <a:ext cx="3744416" cy="57606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US" sz="2000" dirty="0" smtClean="0">
                <a:solidFill>
                  <a:schemeClr val="accent2"/>
                </a:solidFill>
              </a:rPr>
              <a:t>AREAS OF INTERVENTION</a:t>
            </a:r>
            <a:endParaRPr kumimoji="0" lang="en-US" sz="2000" i="0" u="none" strike="noStrike" cap="none" normalizeH="0" baseline="0" dirty="0" smtClean="0">
              <a:ln>
                <a:noFill/>
              </a:ln>
              <a:solidFill>
                <a:schemeClr val="accent2"/>
              </a:solidFill>
              <a:effectLst/>
              <a:latin typeface="Arial" charset="0"/>
              <a:cs typeface="Arial" charset="0"/>
            </a:endParaRPr>
          </a:p>
        </p:txBody>
      </p:sp>
      <p:sp>
        <p:nvSpPr>
          <p:cNvPr id="8" name="Rectangle 7"/>
          <p:cNvSpPr/>
          <p:nvPr/>
        </p:nvSpPr>
        <p:spPr bwMode="auto">
          <a:xfrm>
            <a:off x="251520" y="1916832"/>
            <a:ext cx="3744416" cy="576064"/>
          </a:xfrm>
          <a:prstGeom prst="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US" sz="2000" dirty="0" smtClean="0">
                <a:solidFill>
                  <a:schemeClr val="accent2"/>
                </a:solidFill>
              </a:rPr>
              <a:t>ETHIOPIA</a:t>
            </a:r>
            <a:endParaRPr kumimoji="0" lang="en-US" sz="2000" i="0" u="none" strike="noStrike" cap="none" normalizeH="0" baseline="0" dirty="0" smtClean="0">
              <a:ln>
                <a:noFill/>
              </a:ln>
              <a:solidFill>
                <a:schemeClr val="accent2"/>
              </a:solidFill>
              <a:effectLst/>
              <a:latin typeface="Arial" charset="0"/>
              <a:cs typeface="Arial" charset="0"/>
            </a:endParaRPr>
          </a:p>
        </p:txBody>
      </p:sp>
    </p:spTree>
    <p:extLst>
      <p:ext uri="{BB962C8B-B14F-4D97-AF65-F5344CB8AC3E}">
        <p14:creationId xmlns:p14="http://schemas.microsoft.com/office/powerpoint/2010/main" val="600682135"/>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6" name="Title 1"/>
          <p:cNvSpPr txBox="1">
            <a:spLocks/>
          </p:cNvSpPr>
          <p:nvPr/>
        </p:nvSpPr>
        <p:spPr bwMode="auto">
          <a:xfrm>
            <a:off x="201488" y="1213446"/>
            <a:ext cx="89425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algn="l" defTabSz="685800" eaLnBrk="1" hangingPunct="1">
              <a:lnSpc>
                <a:spcPct val="90000"/>
              </a:lnSpc>
              <a:spcBef>
                <a:spcPct val="0"/>
              </a:spcBef>
              <a:buNone/>
            </a:pPr>
            <a:r>
              <a:rPr lang="en-US" altLang="en-US" sz="3300" dirty="0">
                <a:solidFill>
                  <a:srgbClr val="0091C4"/>
                </a:solidFill>
                <a:latin typeface="+mn-lt"/>
                <a:ea typeface="+mj-ea"/>
                <a:cs typeface="Arial" panose="020B0604020202020204" pitchFamily="34" charset="0"/>
              </a:rPr>
              <a:t>Maximizing </a:t>
            </a:r>
            <a:r>
              <a:rPr lang="en-US" altLang="en-US" sz="3300" dirty="0" smtClean="0">
                <a:solidFill>
                  <a:srgbClr val="0091C4"/>
                </a:solidFill>
                <a:latin typeface="+mn-lt"/>
                <a:ea typeface="+mj-ea"/>
                <a:cs typeface="Arial" panose="020B0604020202020204" pitchFamily="34" charset="0"/>
              </a:rPr>
              <a:t>impact </a:t>
            </a:r>
            <a:r>
              <a:rPr lang="en-US" altLang="en-US" sz="3300" dirty="0">
                <a:solidFill>
                  <a:srgbClr val="0091C4"/>
                </a:solidFill>
                <a:latin typeface="+mn-lt"/>
                <a:ea typeface="+mj-ea"/>
                <a:cs typeface="Arial" panose="020B0604020202020204" pitchFamily="34" charset="0"/>
              </a:rPr>
              <a:t>through partnership approach  </a:t>
            </a:r>
          </a:p>
        </p:txBody>
      </p:sp>
      <p:sp>
        <p:nvSpPr>
          <p:cNvPr id="22558" name="TextBox 17"/>
          <p:cNvSpPr txBox="1">
            <a:spLocks noChangeArrowheads="1"/>
          </p:cNvSpPr>
          <p:nvPr/>
        </p:nvSpPr>
        <p:spPr bwMode="auto">
          <a:xfrm>
            <a:off x="11757025" y="4308475"/>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MS PGothic"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MS PGothic"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MS PGothic"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MS PGothic"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endParaRPr lang="en-US" altLang="en-US" sz="1800"/>
          </a:p>
        </p:txBody>
      </p:sp>
      <p:grpSp>
        <p:nvGrpSpPr>
          <p:cNvPr id="2" name="Group 1"/>
          <p:cNvGrpSpPr/>
          <p:nvPr/>
        </p:nvGrpSpPr>
        <p:grpSpPr>
          <a:xfrm>
            <a:off x="201488" y="1899473"/>
            <a:ext cx="8763000" cy="4481855"/>
            <a:chOff x="201488" y="2128073"/>
            <a:chExt cx="8763000" cy="4481855"/>
          </a:xfrm>
        </p:grpSpPr>
        <p:sp>
          <p:nvSpPr>
            <p:cNvPr id="31" name="Oval 30"/>
            <p:cNvSpPr/>
            <p:nvPr/>
          </p:nvSpPr>
          <p:spPr bwMode="auto">
            <a:xfrm>
              <a:off x="6362334" y="2128073"/>
              <a:ext cx="2377440" cy="2377440"/>
            </a:xfrm>
            <a:prstGeom prst="ellipse">
              <a:avLst/>
            </a:prstGeom>
            <a:solidFill>
              <a:schemeClr val="accent2">
                <a:lumMod val="40000"/>
                <a:lumOff val="6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defRPr/>
              </a:pPr>
              <a:endParaRPr lang="en-US" sz="1600" b="1" dirty="0">
                <a:solidFill>
                  <a:schemeClr val="bg1"/>
                </a:solidFill>
                <a:latin typeface="+mn-lt"/>
              </a:endParaRPr>
            </a:p>
          </p:txBody>
        </p:sp>
        <p:sp>
          <p:nvSpPr>
            <p:cNvPr id="30" name="Oval 29"/>
            <p:cNvSpPr/>
            <p:nvPr/>
          </p:nvSpPr>
          <p:spPr bwMode="auto">
            <a:xfrm>
              <a:off x="6545214" y="2310953"/>
              <a:ext cx="2011680" cy="2011680"/>
            </a:xfrm>
            <a:prstGeom prst="ellipse">
              <a:avLst/>
            </a:prstGeom>
            <a:solidFill>
              <a:schemeClr val="accent2">
                <a:lumMod val="60000"/>
                <a:lumOff val="4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defRPr/>
              </a:pPr>
              <a:endParaRPr lang="en-US" sz="1600" b="1" dirty="0">
                <a:solidFill>
                  <a:schemeClr val="bg1"/>
                </a:solidFill>
                <a:latin typeface="+mn-lt"/>
              </a:endParaRPr>
            </a:p>
          </p:txBody>
        </p:sp>
        <p:sp>
          <p:nvSpPr>
            <p:cNvPr id="29" name="Oval 28"/>
            <p:cNvSpPr/>
            <p:nvPr/>
          </p:nvSpPr>
          <p:spPr bwMode="auto">
            <a:xfrm>
              <a:off x="3577148" y="2320280"/>
              <a:ext cx="2011680" cy="2011680"/>
            </a:xfrm>
            <a:prstGeom prst="ellipse">
              <a:avLst/>
            </a:prstGeom>
            <a:solidFill>
              <a:schemeClr val="accent2">
                <a:lumMod val="60000"/>
                <a:lumOff val="40000"/>
              </a:schemeClr>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defRPr/>
              </a:pPr>
              <a:endParaRPr lang="en-US" sz="1600" b="1" dirty="0">
                <a:solidFill>
                  <a:schemeClr val="bg1"/>
                </a:solidFill>
                <a:latin typeface="+mn-lt"/>
              </a:endParaRPr>
            </a:p>
          </p:txBody>
        </p:sp>
        <p:grpSp>
          <p:nvGrpSpPr>
            <p:cNvPr id="6" name="Group 5"/>
            <p:cNvGrpSpPr/>
            <p:nvPr/>
          </p:nvGrpSpPr>
          <p:grpSpPr>
            <a:xfrm>
              <a:off x="201488" y="2503160"/>
              <a:ext cx="8763000" cy="4106768"/>
              <a:chOff x="201488" y="2503160"/>
              <a:chExt cx="8763000" cy="4106768"/>
            </a:xfrm>
          </p:grpSpPr>
          <p:sp>
            <p:nvSpPr>
              <p:cNvPr id="22" name="Oval 21"/>
              <p:cNvSpPr/>
              <p:nvPr/>
            </p:nvSpPr>
            <p:spPr bwMode="auto">
              <a:xfrm>
                <a:off x="791962" y="2503160"/>
                <a:ext cx="1645920" cy="1645920"/>
              </a:xfrm>
              <a:prstGeom prst="ellipse">
                <a:avLst/>
              </a:prstGeom>
              <a:solidFill>
                <a:schemeClr val="accent2"/>
              </a:solidFill>
              <a:ln w="19050"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fontAlgn="base">
                  <a:spcBef>
                    <a:spcPct val="0"/>
                  </a:spcBef>
                  <a:spcAft>
                    <a:spcPct val="0"/>
                  </a:spcAft>
                </a:pPr>
                <a:r>
                  <a:rPr lang="en-US" sz="1600" b="1" dirty="0" smtClean="0">
                    <a:solidFill>
                      <a:schemeClr val="bg1"/>
                    </a:solidFill>
                    <a:latin typeface="+mn-lt"/>
                    <a:cs typeface="Arial" charset="0"/>
                  </a:rPr>
                  <a:t>Project</a:t>
                </a:r>
              </a:p>
              <a:p>
                <a:pPr algn="ctr" fontAlgn="base">
                  <a:spcBef>
                    <a:spcPct val="0"/>
                  </a:spcBef>
                  <a:spcAft>
                    <a:spcPct val="0"/>
                  </a:spcAft>
                </a:pPr>
                <a:r>
                  <a:rPr lang="en-US" sz="1600" b="1" dirty="0" smtClean="0">
                    <a:solidFill>
                      <a:schemeClr val="bg1"/>
                    </a:solidFill>
                    <a:latin typeface="+mn-lt"/>
                    <a:cs typeface="Arial" charset="0"/>
                  </a:rPr>
                  <a:t>formulation </a:t>
                </a:r>
                <a:endParaRPr lang="en-US" sz="1600" b="1" dirty="0">
                  <a:solidFill>
                    <a:schemeClr val="bg1"/>
                  </a:solidFill>
                  <a:latin typeface="+mn-lt"/>
                  <a:cs typeface="Arial" charset="0"/>
                </a:endParaRPr>
              </a:p>
            </p:txBody>
          </p:sp>
          <p:sp>
            <p:nvSpPr>
              <p:cNvPr id="23" name="Oval 22"/>
              <p:cNvSpPr/>
              <p:nvPr/>
            </p:nvSpPr>
            <p:spPr bwMode="auto">
              <a:xfrm>
                <a:off x="3760028" y="2503160"/>
                <a:ext cx="1645920" cy="1645920"/>
              </a:xfrm>
              <a:prstGeom prst="ellipse">
                <a:avLst/>
              </a:prstGeom>
              <a:solidFill>
                <a:schemeClr val="accent2"/>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algn="ctr">
                  <a:defRPr/>
                </a:pPr>
                <a:r>
                  <a:rPr lang="en-US" sz="1600" b="1" dirty="0">
                    <a:solidFill>
                      <a:schemeClr val="bg1"/>
                    </a:solidFill>
                    <a:latin typeface="+mn-lt"/>
                  </a:rPr>
                  <a:t>P</a:t>
                </a:r>
                <a:r>
                  <a:rPr lang="en-US" sz="1600" b="1" dirty="0" smtClean="0">
                    <a:solidFill>
                      <a:schemeClr val="bg1"/>
                    </a:solidFill>
                    <a:latin typeface="+mn-lt"/>
                  </a:rPr>
                  <a:t>rogram </a:t>
                </a:r>
              </a:p>
              <a:p>
                <a:pPr algn="ctr">
                  <a:defRPr/>
                </a:pPr>
                <a:r>
                  <a:rPr lang="en-US" sz="1600" b="1" dirty="0" smtClean="0">
                    <a:solidFill>
                      <a:schemeClr val="bg1"/>
                    </a:solidFill>
                    <a:latin typeface="+mn-lt"/>
                  </a:rPr>
                  <a:t>implementation </a:t>
                </a:r>
                <a:endParaRPr lang="en-US" sz="1600" b="1" dirty="0">
                  <a:solidFill>
                    <a:schemeClr val="bg1"/>
                  </a:solidFill>
                  <a:latin typeface="+mn-lt"/>
                </a:endParaRPr>
              </a:p>
            </p:txBody>
          </p:sp>
          <p:sp>
            <p:nvSpPr>
              <p:cNvPr id="24" name="Oval 23"/>
              <p:cNvSpPr/>
              <p:nvPr/>
            </p:nvSpPr>
            <p:spPr bwMode="auto">
              <a:xfrm>
                <a:off x="6728094" y="2503160"/>
                <a:ext cx="1645920" cy="1645920"/>
              </a:xfrm>
              <a:prstGeom prst="ellipse">
                <a:avLst/>
              </a:prstGeom>
              <a:solidFill>
                <a:schemeClr val="accent2"/>
              </a:solidFill>
              <a:ln w="9525" cap="flat" cmpd="sng" algn="ctr">
                <a:noFill/>
                <a:prstDash val="solid"/>
                <a:round/>
                <a:headEnd type="none" w="med" len="med"/>
                <a:tailEnd type="none" w="med" len="med"/>
              </a:ln>
              <a:effectLst/>
              <a:extLst/>
            </p:spPr>
            <p:txBody>
              <a:bodyPr vert="horz" wrap="none" lIns="0" tIns="45720" rIns="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600" b="1" dirty="0" smtClean="0">
                    <a:solidFill>
                      <a:schemeClr val="bg1"/>
                    </a:solidFill>
                    <a:latin typeface="+mn-lt"/>
                    <a:cs typeface="Arial" charset="0"/>
                  </a:rPr>
                  <a:t>Larger projects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n-lt"/>
                    <a:cs typeface="Arial" charset="0"/>
                  </a:rPr>
                  <a:t>Investments </a:t>
                </a:r>
              </a:p>
            </p:txBody>
          </p:sp>
          <p:sp>
            <p:nvSpPr>
              <p:cNvPr id="15" name="Rounded Rectangle 14"/>
              <p:cNvSpPr/>
              <p:nvPr/>
            </p:nvSpPr>
            <p:spPr bwMode="auto">
              <a:xfrm>
                <a:off x="201488" y="4045024"/>
                <a:ext cx="2826868" cy="548640"/>
              </a:xfrm>
              <a:prstGeom prst="roundRect">
                <a:avLst>
                  <a:gd name="adj" fmla="val 0"/>
                </a:avLst>
              </a:prstGeom>
              <a:solidFill>
                <a:srgbClr val="880E1B"/>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en-US" sz="1600" b="1" dirty="0" smtClean="0"/>
                  <a:t>PROJECT DEVELOPMENT</a:t>
                </a:r>
                <a:endParaRPr lang="en-US" altLang="en-US" sz="1600" b="1" dirty="0"/>
              </a:p>
            </p:txBody>
          </p:sp>
          <p:sp>
            <p:nvSpPr>
              <p:cNvPr id="16" name="Rounded Rectangle 15"/>
              <p:cNvSpPr/>
              <p:nvPr/>
            </p:nvSpPr>
            <p:spPr bwMode="auto">
              <a:xfrm>
                <a:off x="3168352" y="4045231"/>
                <a:ext cx="2826868" cy="548640"/>
              </a:xfrm>
              <a:prstGeom prst="roundRect">
                <a:avLst>
                  <a:gd name="adj" fmla="val 0"/>
                </a:avLst>
              </a:prstGeom>
              <a:solidFill>
                <a:srgbClr val="880E1B"/>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en-US" sz="1600" b="1" dirty="0" smtClean="0"/>
                  <a:t>IMPLEMENTATION</a:t>
                </a:r>
                <a:endParaRPr lang="en-US" altLang="en-US" sz="1600" b="1" dirty="0"/>
              </a:p>
            </p:txBody>
          </p:sp>
          <p:sp>
            <p:nvSpPr>
              <p:cNvPr id="18" name="Rounded Rectangle 17"/>
              <p:cNvSpPr/>
              <p:nvPr/>
            </p:nvSpPr>
            <p:spPr bwMode="auto">
              <a:xfrm>
                <a:off x="6137620" y="4034760"/>
                <a:ext cx="2826868" cy="548640"/>
              </a:xfrm>
              <a:prstGeom prst="roundRect">
                <a:avLst>
                  <a:gd name="adj" fmla="val 0"/>
                </a:avLst>
              </a:prstGeom>
              <a:solidFill>
                <a:srgbClr val="880E1B"/>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en-US" sz="1600" b="1" dirty="0" smtClean="0"/>
                  <a:t>PARTNERSHIP + INVESTMENT</a:t>
                </a:r>
                <a:endParaRPr lang="en-US" altLang="en-US" sz="1600" b="1" dirty="0"/>
              </a:p>
            </p:txBody>
          </p:sp>
          <p:sp>
            <p:nvSpPr>
              <p:cNvPr id="19" name="Rounded Rectangle 18"/>
              <p:cNvSpPr/>
              <p:nvPr/>
            </p:nvSpPr>
            <p:spPr bwMode="auto">
              <a:xfrm>
                <a:off x="201488" y="4648512"/>
                <a:ext cx="2826868" cy="548640"/>
              </a:xfrm>
              <a:prstGeom prst="roundRect">
                <a:avLst>
                  <a:gd name="adj" fmla="val 0"/>
                </a:avLst>
              </a:prstGeom>
              <a:solidFill>
                <a:schemeClr val="bg1"/>
              </a:solidFill>
              <a:ln>
                <a:solidFill>
                  <a:schemeClr val="accent2"/>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en-US" sz="1600" dirty="0" smtClean="0">
                    <a:solidFill>
                      <a:schemeClr val="tx1"/>
                    </a:solidFill>
                  </a:rPr>
                  <a:t>UNIDO resources 30-50 K</a:t>
                </a:r>
                <a:endParaRPr lang="en-US" altLang="en-US" sz="1600" dirty="0">
                  <a:solidFill>
                    <a:schemeClr val="tx1"/>
                  </a:solidFill>
                </a:endParaRPr>
              </a:p>
            </p:txBody>
          </p:sp>
          <p:sp>
            <p:nvSpPr>
              <p:cNvPr id="21" name="Rounded Rectangle 20"/>
              <p:cNvSpPr/>
              <p:nvPr/>
            </p:nvSpPr>
            <p:spPr bwMode="auto">
              <a:xfrm>
                <a:off x="3168352" y="4648512"/>
                <a:ext cx="2826868" cy="548640"/>
              </a:xfrm>
              <a:prstGeom prst="roundRect">
                <a:avLst>
                  <a:gd name="adj" fmla="val 0"/>
                </a:avLst>
              </a:prstGeom>
              <a:solidFill>
                <a:schemeClr val="bg1"/>
              </a:solidFill>
              <a:ln>
                <a:solidFill>
                  <a:schemeClr val="accent2"/>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sz="1600" dirty="0">
                    <a:solidFill>
                      <a:schemeClr val="tx1"/>
                    </a:solidFill>
                  </a:rPr>
                  <a:t>UNIDO’s  and </a:t>
                </a:r>
                <a:r>
                  <a:rPr lang="en-US" sz="1600" dirty="0" smtClean="0">
                    <a:solidFill>
                      <a:schemeClr val="tx1"/>
                    </a:solidFill>
                  </a:rPr>
                  <a:t>donors’ resources</a:t>
                </a:r>
                <a:r>
                  <a:rPr lang="en-US" sz="1600" dirty="0">
                    <a:solidFill>
                      <a:schemeClr val="tx1"/>
                    </a:solidFill>
                  </a:rPr>
                  <a:t>:</a:t>
                </a:r>
                <a:r>
                  <a:rPr lang="en-US" sz="1600" dirty="0" smtClean="0">
                    <a:solidFill>
                      <a:schemeClr val="tx1"/>
                    </a:solidFill>
                  </a:rPr>
                  <a:t> </a:t>
                </a:r>
                <a:r>
                  <a:rPr lang="en-US" sz="1600" dirty="0">
                    <a:solidFill>
                      <a:schemeClr val="tx1"/>
                    </a:solidFill>
                  </a:rPr>
                  <a:t>1-5 million</a:t>
                </a:r>
                <a:endParaRPr lang="en-US" altLang="en-US" sz="1600" dirty="0">
                  <a:solidFill>
                    <a:schemeClr val="tx1"/>
                  </a:solidFill>
                </a:endParaRPr>
              </a:p>
            </p:txBody>
          </p:sp>
          <p:sp>
            <p:nvSpPr>
              <p:cNvPr id="25" name="Rounded Rectangle 24"/>
              <p:cNvSpPr/>
              <p:nvPr/>
            </p:nvSpPr>
            <p:spPr bwMode="auto">
              <a:xfrm>
                <a:off x="6137620" y="4648512"/>
                <a:ext cx="2826868" cy="548640"/>
              </a:xfrm>
              <a:prstGeom prst="roundRect">
                <a:avLst>
                  <a:gd name="adj" fmla="val 0"/>
                </a:avLst>
              </a:prstGeom>
              <a:solidFill>
                <a:schemeClr val="bg1"/>
              </a:solidFill>
              <a:ln>
                <a:solidFill>
                  <a:schemeClr val="accent2"/>
                </a:solid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sz="1600" dirty="0" smtClean="0">
                    <a:solidFill>
                      <a:schemeClr val="tx1"/>
                    </a:solidFill>
                  </a:rPr>
                  <a:t>&gt; 100  </a:t>
                </a:r>
                <a:r>
                  <a:rPr lang="en-US" sz="1600" dirty="0">
                    <a:solidFill>
                      <a:schemeClr val="tx1"/>
                    </a:solidFill>
                  </a:rPr>
                  <a:t>million USD </a:t>
                </a:r>
              </a:p>
            </p:txBody>
          </p:sp>
          <p:sp>
            <p:nvSpPr>
              <p:cNvPr id="26" name="Rounded Rectangle 25"/>
              <p:cNvSpPr/>
              <p:nvPr/>
            </p:nvSpPr>
            <p:spPr bwMode="auto">
              <a:xfrm>
                <a:off x="201488" y="5264130"/>
                <a:ext cx="2826868" cy="1345797"/>
              </a:xfrm>
              <a:prstGeom prst="roundRect">
                <a:avLst>
                  <a:gd name="adj" fmla="val 0"/>
                </a:avLst>
              </a:prstGeom>
              <a:no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285750" indent="-285750" algn="l">
                  <a:buClr>
                    <a:schemeClr val="accent2"/>
                  </a:buClr>
                  <a:buFont typeface="Courier New" panose="02070309020205020404" pitchFamily="49" charset="0"/>
                  <a:buChar char="o"/>
                </a:pPr>
                <a:r>
                  <a:rPr lang="en-US" sz="1400" dirty="0">
                    <a:solidFill>
                      <a:schemeClr val="tx1"/>
                    </a:solidFill>
                  </a:rPr>
                  <a:t>Extensive  consultation with stakeholder and inventory of programs of partners </a:t>
                </a:r>
              </a:p>
              <a:p>
                <a:pPr marL="285750" indent="-285750" algn="l">
                  <a:buClr>
                    <a:schemeClr val="accent2"/>
                  </a:buClr>
                  <a:buFont typeface="Courier New" panose="02070309020205020404" pitchFamily="49" charset="0"/>
                  <a:buChar char="o"/>
                </a:pPr>
                <a:r>
                  <a:rPr lang="en-US" sz="1400" dirty="0">
                    <a:solidFill>
                      <a:schemeClr val="tx1"/>
                    </a:solidFill>
                  </a:rPr>
                  <a:t>Focus on fewer sectors and critical constraints  </a:t>
                </a:r>
              </a:p>
            </p:txBody>
          </p:sp>
          <p:sp>
            <p:nvSpPr>
              <p:cNvPr id="27" name="Rounded Rectangle 26"/>
              <p:cNvSpPr/>
              <p:nvPr/>
            </p:nvSpPr>
            <p:spPr bwMode="auto">
              <a:xfrm>
                <a:off x="3168352" y="5264129"/>
                <a:ext cx="2826868" cy="1345797"/>
              </a:xfrm>
              <a:prstGeom prst="roundRect">
                <a:avLst>
                  <a:gd name="adj" fmla="val 0"/>
                </a:avLst>
              </a:prstGeom>
              <a:no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285750" indent="-285750" algn="l">
                  <a:buClr>
                    <a:schemeClr val="accent2"/>
                  </a:buClr>
                  <a:buFont typeface="Courier New" panose="02070309020205020404" pitchFamily="49" charset="0"/>
                  <a:buChar char="o"/>
                </a:pPr>
                <a:r>
                  <a:rPr lang="en-US" sz="1400" dirty="0">
                    <a:solidFill>
                      <a:schemeClr val="tx1"/>
                    </a:solidFill>
                  </a:rPr>
                  <a:t>Integrated service provision by UNIDO TC branches (teams) </a:t>
                </a:r>
                <a:endParaRPr lang="en-US" sz="1400" dirty="0" smtClean="0">
                  <a:solidFill>
                    <a:schemeClr val="tx1"/>
                  </a:solidFill>
                </a:endParaRPr>
              </a:p>
              <a:p>
                <a:pPr marL="285750" indent="-285750" algn="l">
                  <a:buClr>
                    <a:schemeClr val="accent2"/>
                  </a:buClr>
                  <a:buFont typeface="Courier New" panose="02070309020205020404" pitchFamily="49" charset="0"/>
                  <a:buChar char="o"/>
                </a:pPr>
                <a:r>
                  <a:rPr lang="en-US" sz="1400" dirty="0" smtClean="0">
                    <a:solidFill>
                      <a:schemeClr val="tx1"/>
                    </a:solidFill>
                  </a:rPr>
                  <a:t>Synergy </a:t>
                </a:r>
                <a:r>
                  <a:rPr lang="en-US" sz="1400" dirty="0">
                    <a:solidFill>
                      <a:schemeClr val="tx1"/>
                    </a:solidFill>
                  </a:rPr>
                  <a:t>with other programs </a:t>
                </a:r>
              </a:p>
            </p:txBody>
          </p:sp>
          <p:sp>
            <p:nvSpPr>
              <p:cNvPr id="28" name="Rounded Rectangle 27"/>
              <p:cNvSpPr/>
              <p:nvPr/>
            </p:nvSpPr>
            <p:spPr bwMode="auto">
              <a:xfrm>
                <a:off x="6137620" y="5264131"/>
                <a:ext cx="2826868" cy="1345797"/>
              </a:xfrm>
              <a:prstGeom prst="roundRect">
                <a:avLst>
                  <a:gd name="adj" fmla="val 0"/>
                </a:avLst>
              </a:prstGeom>
              <a:no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285750" indent="-285750" algn="l" fontAlgn="auto">
                  <a:spcBef>
                    <a:spcPts val="0"/>
                  </a:spcBef>
                  <a:spcAft>
                    <a:spcPts val="0"/>
                  </a:spcAft>
                  <a:buClr>
                    <a:schemeClr val="accent2"/>
                  </a:buClr>
                  <a:buFont typeface="Courier New" panose="02070309020205020404" pitchFamily="49" charset="0"/>
                  <a:buChar char="o"/>
                  <a:defRPr/>
                </a:pPr>
                <a:r>
                  <a:rPr lang="en-US" sz="1400" dirty="0">
                    <a:solidFill>
                      <a:schemeClr val="tx1"/>
                    </a:solidFill>
                  </a:rPr>
                  <a:t>Private  and public finance  (DFIs, CB, DP loans +grants) </a:t>
                </a:r>
              </a:p>
              <a:p>
                <a:pPr marL="285750" indent="-285750" algn="l" fontAlgn="auto">
                  <a:spcBef>
                    <a:spcPts val="0"/>
                  </a:spcBef>
                  <a:spcAft>
                    <a:spcPts val="0"/>
                  </a:spcAft>
                  <a:buClr>
                    <a:schemeClr val="accent2"/>
                  </a:buClr>
                  <a:buFont typeface="Courier New" panose="02070309020205020404" pitchFamily="49" charset="0"/>
                  <a:buChar char="o"/>
                  <a:defRPr/>
                </a:pPr>
                <a:r>
                  <a:rPr lang="en-US" sz="1400" dirty="0">
                    <a:solidFill>
                      <a:schemeClr val="tx1"/>
                    </a:solidFill>
                  </a:rPr>
                  <a:t>Synergy with other programs </a:t>
                </a:r>
              </a:p>
              <a:p>
                <a:pPr marL="285750" indent="-285750" algn="l">
                  <a:buClr>
                    <a:schemeClr val="accent2"/>
                  </a:buClr>
                  <a:buFont typeface="Courier New" panose="02070309020205020404" pitchFamily="49" charset="0"/>
                  <a:buChar char="o"/>
                </a:pPr>
                <a:r>
                  <a:rPr lang="en-US" sz="1400" dirty="0">
                    <a:solidFill>
                      <a:schemeClr val="tx1"/>
                    </a:solidFill>
                  </a:rPr>
                  <a:t>Larger infrastructure</a:t>
                </a:r>
                <a:r>
                  <a:rPr lang="en-US" sz="1400" dirty="0" smtClean="0">
                    <a:solidFill>
                      <a:schemeClr val="tx1"/>
                    </a:solidFill>
                  </a:rPr>
                  <a:t>/ beneficiaries </a:t>
                </a:r>
                <a:endParaRPr lang="en-US" sz="1400" dirty="0">
                  <a:solidFill>
                    <a:schemeClr val="tx1"/>
                  </a:solidFill>
                </a:endParaRPr>
              </a:p>
            </p:txBody>
          </p:sp>
        </p:grpSp>
      </p:grpSp>
    </p:spTree>
    <p:extLst>
      <p:ext uri="{BB962C8B-B14F-4D97-AF65-F5344CB8AC3E}">
        <p14:creationId xmlns:p14="http://schemas.microsoft.com/office/powerpoint/2010/main" val="319551088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4" y="764704"/>
            <a:ext cx="9144004" cy="6093296"/>
            <a:chOff x="-4" y="764704"/>
            <a:chExt cx="9144004" cy="6093296"/>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744" b="42557"/>
            <a:stretch/>
          </p:blipFill>
          <p:spPr bwMode="auto">
            <a:xfrm>
              <a:off x="-2" y="887104"/>
              <a:ext cx="9144000" cy="5970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1" y="764704"/>
              <a:ext cx="9139629" cy="14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4" y="908720"/>
              <a:ext cx="9144002" cy="5949280"/>
            </a:xfrm>
            <a:prstGeom prst="rect">
              <a:avLst/>
            </a:prstGeom>
            <a:solidFill>
              <a:schemeClr val="bg1">
                <a:alpha val="60000"/>
              </a:schemeClr>
            </a:solidFill>
          </p:spPr>
          <p:txBody>
            <a:bodyPr vert="horz" lIns="457200" tIns="45720" rIns="274320" bIns="45720" rtlCol="0" anchor="ctr">
              <a:normAutofit/>
            </a:bodyPr>
            <a:lstStyle>
              <a:lvl1pPr algn="l" defTabSz="685800" rtl="0" eaLnBrk="1" latinLnBrk="0" hangingPunct="1">
                <a:lnSpc>
                  <a:spcPct val="90000"/>
                </a:lnSpc>
                <a:spcBef>
                  <a:spcPct val="0"/>
                </a:spcBef>
                <a:buNone/>
                <a:defRPr sz="3300" kern="1200">
                  <a:solidFill>
                    <a:srgbClr val="0091C4"/>
                  </a:solidFill>
                  <a:latin typeface="+mn-lt"/>
                  <a:ea typeface="+mj-ea"/>
                  <a:cs typeface="Arial" panose="020B0604020202020204" pitchFamily="34" charset="0"/>
                </a:defRPr>
              </a:lvl1pPr>
            </a:lstStyle>
            <a:p>
              <a:pPr fontAlgn="auto">
                <a:spcAft>
                  <a:spcPts val="0"/>
                </a:spcAft>
              </a:pPr>
              <a:endParaRPr lang="en-US" dirty="0" smtClean="0"/>
            </a:p>
            <a:p>
              <a:pPr fontAlgn="auto">
                <a:spcAft>
                  <a:spcPts val="0"/>
                </a:spcAft>
              </a:pPr>
              <a:endParaRPr lang="en-US" dirty="0"/>
            </a:p>
            <a:p>
              <a:pPr fontAlgn="auto">
                <a:spcAft>
                  <a:spcPts val="0"/>
                </a:spcAft>
              </a:pPr>
              <a:endParaRPr lang="en-US" dirty="0" smtClean="0"/>
            </a:p>
            <a:p>
              <a:pPr fontAlgn="auto">
                <a:spcAft>
                  <a:spcPts val="0"/>
                </a:spcAft>
              </a:pPr>
              <a:endParaRPr lang="en-US" dirty="0" smtClean="0"/>
            </a:p>
            <a:p>
              <a:pPr fontAlgn="auto">
                <a:spcAft>
                  <a:spcPts val="0"/>
                </a:spcAft>
              </a:pPr>
              <a:r>
                <a:rPr lang="en-US" sz="4800" dirty="0" smtClean="0"/>
                <a:t>SUSTAINABLE</a:t>
              </a:r>
            </a:p>
            <a:p>
              <a:pPr fontAlgn="auto">
                <a:spcAft>
                  <a:spcPts val="0"/>
                </a:spcAft>
              </a:pPr>
              <a:r>
                <a:rPr lang="en-US" sz="4800" dirty="0" smtClean="0"/>
                <a:t>DEVELOPMENT</a:t>
              </a:r>
            </a:p>
            <a:p>
              <a:pPr fontAlgn="auto">
                <a:spcAft>
                  <a:spcPts val="0"/>
                </a:spcAft>
              </a:pPr>
              <a:r>
                <a:rPr lang="en-US" sz="4800" dirty="0" smtClean="0"/>
                <a:t>AGENDA</a:t>
              </a:r>
              <a:endParaRPr lang="en-US" sz="4800" dirty="0"/>
            </a:p>
            <a:p>
              <a:pPr fontAlgn="auto">
                <a:spcAft>
                  <a:spcPts val="0"/>
                </a:spcAft>
              </a:pPr>
              <a:endParaRPr lang="en-US" sz="2800" dirty="0" smtClean="0"/>
            </a:p>
            <a:p>
              <a:pPr fontAlgn="auto">
                <a:spcAft>
                  <a:spcPts val="0"/>
                </a:spcAft>
              </a:pPr>
              <a:endParaRPr lang="en-US" sz="2800" dirty="0"/>
            </a:p>
            <a:p>
              <a:pPr fontAlgn="auto">
                <a:spcAft>
                  <a:spcPts val="0"/>
                </a:spcAft>
              </a:pPr>
              <a:endParaRPr lang="en-US" sz="2800" dirty="0" smtClean="0"/>
            </a:p>
            <a:p>
              <a:pPr fontAlgn="auto">
                <a:spcAft>
                  <a:spcPts val="0"/>
                </a:spcAft>
              </a:pPr>
              <a:endParaRPr lang="en-US" sz="2800" dirty="0"/>
            </a:p>
            <a:p>
              <a:pPr fontAlgn="auto">
                <a:spcAft>
                  <a:spcPts val="0"/>
                </a:spcAft>
              </a:pPr>
              <a:endParaRPr lang="en-US" sz="1100" dirty="0" smtClean="0"/>
            </a:p>
          </p:txBody>
        </p:sp>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3004011"/>
              <a:ext cx="136995" cy="3853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512683961"/>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 y="764704"/>
            <a:ext cx="9151196" cy="6093296"/>
            <a:chOff x="-2" y="764704"/>
            <a:chExt cx="9151196" cy="6093296"/>
          </a:xfrm>
        </p:grpSpPr>
        <p:grpSp>
          <p:nvGrpSpPr>
            <p:cNvPr id="4" name="Group 3"/>
            <p:cNvGrpSpPr/>
            <p:nvPr/>
          </p:nvGrpSpPr>
          <p:grpSpPr>
            <a:xfrm>
              <a:off x="0" y="764704"/>
              <a:ext cx="9151194" cy="6093296"/>
              <a:chOff x="0" y="764704"/>
              <a:chExt cx="9151194" cy="6093296"/>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1" y="764704"/>
                <a:ext cx="9139629" cy="14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4164" t="30217" r="-75" b="4706"/>
              <a:stretch/>
            </p:blipFill>
            <p:spPr bwMode="auto">
              <a:xfrm>
                <a:off x="4372" y="894606"/>
                <a:ext cx="9146822" cy="5963394"/>
              </a:xfrm>
              <a:prstGeom prst="rect">
                <a:avLst/>
              </a:prstGeom>
              <a:solidFill>
                <a:schemeClr val="bg1"/>
              </a:solidFill>
              <a:ln>
                <a:noFill/>
              </a:ln>
              <a:effectLst/>
            </p:spPr>
          </p:pic>
          <p:sp>
            <p:nvSpPr>
              <p:cNvPr id="8" name="Title 1"/>
              <p:cNvSpPr txBox="1">
                <a:spLocks/>
              </p:cNvSpPr>
              <p:nvPr/>
            </p:nvSpPr>
            <p:spPr>
              <a:xfrm>
                <a:off x="0" y="901663"/>
                <a:ext cx="9144000" cy="5949280"/>
              </a:xfrm>
              <a:prstGeom prst="rect">
                <a:avLst/>
              </a:prstGeom>
              <a:solidFill>
                <a:schemeClr val="bg1">
                  <a:alpha val="60000"/>
                </a:schemeClr>
              </a:solidFill>
            </p:spPr>
            <p:txBody>
              <a:bodyPr vert="horz" lIns="457200" tIns="45720" rIns="274320" bIns="45720" rtlCol="0" anchor="ctr">
                <a:normAutofit/>
              </a:bodyPr>
              <a:lstStyle>
                <a:lvl1pPr algn="l" defTabSz="685800" rtl="0" eaLnBrk="1" latinLnBrk="0" hangingPunct="1">
                  <a:lnSpc>
                    <a:spcPct val="90000"/>
                  </a:lnSpc>
                  <a:spcBef>
                    <a:spcPct val="0"/>
                  </a:spcBef>
                  <a:buNone/>
                  <a:defRPr sz="3300" kern="1200">
                    <a:solidFill>
                      <a:srgbClr val="0091C4"/>
                    </a:solidFill>
                    <a:latin typeface="+mn-lt"/>
                    <a:ea typeface="+mj-ea"/>
                    <a:cs typeface="Arial" panose="020B0604020202020204" pitchFamily="34" charset="0"/>
                  </a:defRPr>
                </a:lvl1pPr>
              </a:lstStyle>
              <a:p>
                <a:pPr fontAlgn="auto">
                  <a:spcAft>
                    <a:spcPts val="0"/>
                  </a:spcAft>
                </a:pPr>
                <a:endParaRPr lang="en-US" dirty="0" smtClean="0"/>
              </a:p>
              <a:p>
                <a:pPr fontAlgn="auto">
                  <a:spcAft>
                    <a:spcPts val="0"/>
                  </a:spcAft>
                </a:pPr>
                <a:endParaRPr lang="en-US" dirty="0"/>
              </a:p>
              <a:p>
                <a:pPr fontAlgn="auto">
                  <a:spcAft>
                    <a:spcPts val="0"/>
                  </a:spcAft>
                </a:pPr>
                <a:endParaRPr lang="en-US" dirty="0" smtClean="0"/>
              </a:p>
              <a:p>
                <a:pPr fontAlgn="auto">
                  <a:spcAft>
                    <a:spcPts val="0"/>
                  </a:spcAft>
                </a:pPr>
                <a:endParaRPr lang="en-US" dirty="0" smtClean="0"/>
              </a:p>
              <a:p>
                <a:pPr fontAlgn="auto">
                  <a:spcAft>
                    <a:spcPts val="0"/>
                  </a:spcAft>
                </a:pPr>
                <a:endParaRPr lang="en-US" sz="4800" dirty="0" smtClean="0"/>
              </a:p>
              <a:p>
                <a:pPr fontAlgn="auto">
                  <a:spcAft>
                    <a:spcPts val="0"/>
                  </a:spcAft>
                </a:pPr>
                <a:endParaRPr lang="en-US" sz="4800" dirty="0"/>
              </a:p>
              <a:p>
                <a:pPr fontAlgn="auto">
                  <a:spcAft>
                    <a:spcPts val="0"/>
                  </a:spcAft>
                </a:pPr>
                <a:endParaRPr lang="en-US" sz="4800" dirty="0" smtClean="0"/>
              </a:p>
              <a:p>
                <a:pPr fontAlgn="auto">
                  <a:spcAft>
                    <a:spcPts val="0"/>
                  </a:spcAft>
                </a:pPr>
                <a:r>
                  <a:rPr lang="en-US" sz="4800" dirty="0" smtClean="0"/>
                  <a:t>THANK YOU</a:t>
                </a:r>
              </a:p>
              <a:p>
                <a:pPr fontAlgn="auto">
                  <a:spcAft>
                    <a:spcPts val="0"/>
                  </a:spcAft>
                </a:pPr>
                <a:endParaRPr lang="en-US" sz="2800" dirty="0" smtClean="0"/>
              </a:p>
              <a:p>
                <a:pPr fontAlgn="auto">
                  <a:spcAft>
                    <a:spcPts val="0"/>
                  </a:spcAft>
                </a:pPr>
                <a:endParaRPr lang="en-US" sz="2800" dirty="0" smtClean="0"/>
              </a:p>
              <a:p>
                <a:pPr algn="r" fontAlgn="auto">
                  <a:spcAft>
                    <a:spcPts val="0"/>
                  </a:spcAft>
                </a:pPr>
                <a:endParaRPr lang="en-US" sz="1100" dirty="0" smtClean="0"/>
              </a:p>
              <a:p>
                <a:pPr algn="r" fontAlgn="auto">
                  <a:spcAft>
                    <a:spcPts val="0"/>
                  </a:spcAft>
                </a:pPr>
                <a:r>
                  <a:rPr lang="en-US" sz="1100" dirty="0" smtClean="0"/>
                  <a:t>UNITED NATIONS INDUSTRIAL DEVELOPMENT ORGANIZATION</a:t>
                </a:r>
              </a:p>
            </p:txBody>
          </p:sp>
        </p:gr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3004011"/>
              <a:ext cx="136995" cy="3853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900428198"/>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s-media-cache-ak0.pinimg.com/564x/a3/26/05/a326052b9136331632b05c84f5020b3c.jpg"/>
          <p:cNvPicPr>
            <a:picLocks noChangeAspect="1" noChangeArrowheads="1"/>
          </p:cNvPicPr>
          <p:nvPr/>
        </p:nvPicPr>
        <p:blipFill rotWithShape="1">
          <a:blip r:embed="rId2">
            <a:extLst>
              <a:ext uri="{28A0092B-C50C-407E-A947-70E740481C1C}">
                <a14:useLocalDpi xmlns:a14="http://schemas.microsoft.com/office/drawing/2010/main" val="0"/>
              </a:ext>
            </a:extLst>
          </a:blip>
          <a:srcRect b="7941"/>
          <a:stretch/>
        </p:blipFill>
        <p:spPr bwMode="auto">
          <a:xfrm>
            <a:off x="6120680" y="2060848"/>
            <a:ext cx="1907704" cy="175622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ksos.kit.edu/img/IDEAS_Society.JPG"/>
          <p:cNvPicPr>
            <a:picLocks noChangeAspect="1" noChangeArrowheads="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79860" y="2220226"/>
            <a:ext cx="1503560" cy="101098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Inclusive and Sustainable Industrial Development</a:t>
            </a:r>
            <a:endParaRPr lang="en-US" dirty="0"/>
          </a:p>
        </p:txBody>
      </p:sp>
      <p:sp>
        <p:nvSpPr>
          <p:cNvPr id="4" name="Slide Number Placeholder 3"/>
          <p:cNvSpPr>
            <a:spLocks noGrp="1"/>
          </p:cNvSpPr>
          <p:nvPr>
            <p:ph type="sldNum" sz="quarter" idx="4294967295"/>
          </p:nvPr>
        </p:nvSpPr>
        <p:spPr>
          <a:xfrm>
            <a:off x="6516688" y="6553200"/>
            <a:ext cx="2232025" cy="476250"/>
          </a:xfrm>
          <a:prstGeom prst="rect">
            <a:avLst/>
          </a:prstGeom>
        </p:spPr>
        <p:txBody>
          <a:bodyPr/>
          <a:lstStyle/>
          <a:p>
            <a:pPr>
              <a:defRPr/>
            </a:pPr>
            <a:fld id="{D0FBEF1C-F5DC-444E-9B45-45E786EFC444}" type="slidenum">
              <a:rPr lang="en-GB" altLang="en-US" smtClean="0"/>
              <a:pPr>
                <a:defRPr/>
              </a:pPr>
              <a:t>4</a:t>
            </a:fld>
            <a:endParaRPr lang="en-GB" altLang="en-US" dirty="0"/>
          </a:p>
        </p:txBody>
      </p:sp>
      <p:grpSp>
        <p:nvGrpSpPr>
          <p:cNvPr id="47" name="Group 46"/>
          <p:cNvGrpSpPr/>
          <p:nvPr/>
        </p:nvGrpSpPr>
        <p:grpSpPr>
          <a:xfrm>
            <a:off x="91478" y="3573016"/>
            <a:ext cx="2680322" cy="2837421"/>
            <a:chOff x="-44842" y="3199891"/>
            <a:chExt cx="2680322" cy="2837421"/>
          </a:xfrm>
        </p:grpSpPr>
        <p:sp>
          <p:nvSpPr>
            <p:cNvPr id="41" name="TextBox 40"/>
            <p:cNvSpPr txBox="1"/>
            <p:nvPr/>
          </p:nvSpPr>
          <p:spPr>
            <a:xfrm rot="5400000">
              <a:off x="-30562" y="3185611"/>
              <a:ext cx="2651760" cy="2680319"/>
            </a:xfrm>
            <a:prstGeom prst="rect">
              <a:avLst/>
            </a:prstGeom>
            <a:noFill/>
          </p:spPr>
          <p:txBody>
            <a:bodyPr wrap="none" rtlCol="0">
              <a:prstTxWarp prst="textCircle">
                <a:avLst>
                  <a:gd name="adj" fmla="val 5199034"/>
                </a:avLst>
              </a:prstTxWarp>
              <a:spAutoFit/>
            </a:bodyPr>
            <a:lstStyle/>
            <a:p>
              <a:pPr algn="ctr"/>
              <a:r>
                <a:rPr lang="en-US" sz="2400" b="1" dirty="0" smtClean="0">
                  <a:solidFill>
                    <a:schemeClr val="accent2">
                      <a:lumMod val="75000"/>
                    </a:schemeClr>
                  </a:solidFill>
                  <a:latin typeface="+mn-lt"/>
                </a:rPr>
                <a:t>PEOPLE</a:t>
              </a:r>
              <a:endParaRPr lang="en-US" b="1" dirty="0">
                <a:solidFill>
                  <a:schemeClr val="accent2">
                    <a:lumMod val="75000"/>
                  </a:schemeClr>
                </a:solidFill>
                <a:latin typeface="+mn-lt"/>
              </a:endParaRPr>
            </a:p>
          </p:txBody>
        </p:sp>
        <p:sp>
          <p:nvSpPr>
            <p:cNvPr id="38" name="Oval 37"/>
            <p:cNvSpPr/>
            <p:nvPr/>
          </p:nvSpPr>
          <p:spPr bwMode="auto">
            <a:xfrm>
              <a:off x="-44840" y="3356992"/>
              <a:ext cx="2680320" cy="2680320"/>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kern="0" dirty="0">
                  <a:solidFill>
                    <a:schemeClr val="bg1"/>
                  </a:solidFill>
                  <a:latin typeface="+mn-lt"/>
                </a:rPr>
                <a:t>Advancing poverty eradication and inclusiveness, building productive </a:t>
              </a:r>
              <a:r>
                <a:rPr lang="en-US" sz="1600" kern="0" dirty="0" smtClean="0">
                  <a:solidFill>
                    <a:schemeClr val="bg1"/>
                  </a:solidFill>
                  <a:latin typeface="+mn-lt"/>
                </a:rPr>
                <a:t>capacities, providing </a:t>
              </a:r>
              <a:r>
                <a:rPr lang="en-US" sz="1600" kern="0" dirty="0">
                  <a:solidFill>
                    <a:schemeClr val="bg1"/>
                  </a:solidFill>
                  <a:latin typeface="+mn-lt"/>
                </a:rPr>
                <a:t>more opportunities for </a:t>
              </a:r>
              <a:r>
                <a:rPr lang="en-US" sz="1600" kern="0" dirty="0" smtClean="0">
                  <a:solidFill>
                    <a:schemeClr val="bg1"/>
                  </a:solidFill>
                  <a:latin typeface="+mn-lt"/>
                </a:rPr>
                <a:t>women </a:t>
              </a:r>
              <a:r>
                <a:rPr lang="en-US" sz="1600" kern="0" dirty="0">
                  <a:solidFill>
                    <a:schemeClr val="bg1"/>
                  </a:solidFill>
                  <a:latin typeface="+mn-lt"/>
                </a:rPr>
                <a:t>and </a:t>
              </a:r>
              <a:r>
                <a:rPr lang="en-US" sz="1600" kern="0" dirty="0" smtClean="0">
                  <a:solidFill>
                    <a:schemeClr val="bg1"/>
                  </a:solidFill>
                  <a:latin typeface="+mn-lt"/>
                </a:rPr>
                <a:t>men across </a:t>
              </a:r>
              <a:r>
                <a:rPr lang="en-US" sz="1600" kern="0" dirty="0">
                  <a:solidFill>
                    <a:schemeClr val="bg1"/>
                  </a:solidFill>
                  <a:latin typeface="+mn-lt"/>
                </a:rPr>
                <a:t>all social </a:t>
              </a:r>
              <a:r>
                <a:rPr lang="en-US" sz="1600" kern="0" dirty="0" smtClean="0">
                  <a:solidFill>
                    <a:schemeClr val="bg1"/>
                  </a:solidFill>
                  <a:latin typeface="+mn-lt"/>
                </a:rPr>
                <a:t>groups</a:t>
              </a:r>
              <a:endParaRPr kumimoji="0" lang="en-US" sz="1600" b="1" i="0" u="none" strike="noStrike" cap="none" normalizeH="0" baseline="0" dirty="0" smtClean="0">
                <a:ln>
                  <a:noFill/>
                </a:ln>
                <a:solidFill>
                  <a:schemeClr val="bg1"/>
                </a:solidFill>
                <a:effectLst/>
                <a:latin typeface="+mn-lt"/>
              </a:endParaRPr>
            </a:p>
          </p:txBody>
        </p:sp>
      </p:grpSp>
      <p:grpSp>
        <p:nvGrpSpPr>
          <p:cNvPr id="45" name="Group 44"/>
          <p:cNvGrpSpPr/>
          <p:nvPr/>
        </p:nvGrpSpPr>
        <p:grpSpPr>
          <a:xfrm>
            <a:off x="2699792" y="2067210"/>
            <a:ext cx="3344416" cy="3378014"/>
            <a:chOff x="2667744" y="3035362"/>
            <a:chExt cx="3344416" cy="3378014"/>
          </a:xfrm>
        </p:grpSpPr>
        <p:sp>
          <p:nvSpPr>
            <p:cNvPr id="42" name="TextBox 41"/>
            <p:cNvSpPr txBox="1"/>
            <p:nvPr/>
          </p:nvSpPr>
          <p:spPr>
            <a:xfrm rot="5400000">
              <a:off x="2739752" y="2963354"/>
              <a:ext cx="3200400" cy="3344416"/>
            </a:xfrm>
            <a:prstGeom prst="rect">
              <a:avLst/>
            </a:prstGeom>
            <a:noFill/>
          </p:spPr>
          <p:txBody>
            <a:bodyPr wrap="none" rtlCol="0">
              <a:prstTxWarp prst="textCircle">
                <a:avLst>
                  <a:gd name="adj" fmla="val 5199034"/>
                </a:avLst>
              </a:prstTxWarp>
              <a:spAutoFit/>
            </a:bodyPr>
            <a:lstStyle/>
            <a:p>
              <a:pPr algn="ctr"/>
              <a:r>
                <a:rPr lang="en-US" sz="2400" b="1" dirty="0" smtClean="0">
                  <a:solidFill>
                    <a:schemeClr val="tx2"/>
                  </a:solidFill>
                  <a:latin typeface="+mn-lt"/>
                </a:rPr>
                <a:t>PROSPERITY</a:t>
              </a:r>
              <a:endParaRPr lang="en-US" b="1" dirty="0">
                <a:solidFill>
                  <a:schemeClr val="tx2"/>
                </a:solidFill>
                <a:latin typeface="+mn-lt"/>
              </a:endParaRPr>
            </a:p>
          </p:txBody>
        </p:sp>
        <p:sp>
          <p:nvSpPr>
            <p:cNvPr id="39" name="Oval 38"/>
            <p:cNvSpPr/>
            <p:nvPr/>
          </p:nvSpPr>
          <p:spPr bwMode="auto">
            <a:xfrm>
              <a:off x="2739752" y="3212976"/>
              <a:ext cx="3200400" cy="320040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kern="0" dirty="0">
                  <a:solidFill>
                    <a:schemeClr val="bg1"/>
                  </a:solidFill>
                  <a:latin typeface="+mn-lt"/>
                </a:rPr>
                <a:t>Advancing </a:t>
              </a:r>
              <a:r>
                <a:rPr lang="en-US" sz="1600" kern="0" dirty="0" smtClean="0">
                  <a:solidFill>
                    <a:schemeClr val="bg1"/>
                  </a:solidFill>
                  <a:latin typeface="+mn-lt"/>
                </a:rPr>
                <a:t>economic </a:t>
              </a:r>
              <a:r>
                <a:rPr lang="en-US" sz="1600" kern="0" dirty="0">
                  <a:solidFill>
                    <a:schemeClr val="bg1"/>
                  </a:solidFill>
                  <a:latin typeface="+mn-lt"/>
                </a:rPr>
                <a:t>and industrial growth, building trade </a:t>
              </a:r>
              <a:r>
                <a:rPr lang="en-US" sz="1600" kern="0" dirty="0" smtClean="0">
                  <a:solidFill>
                    <a:schemeClr val="bg1"/>
                  </a:solidFill>
                  <a:latin typeface="+mn-lt"/>
                </a:rPr>
                <a:t>capacities, ensuring </a:t>
              </a:r>
              <a:r>
                <a:rPr lang="en-US" sz="1600" kern="0" dirty="0">
                  <a:solidFill>
                    <a:schemeClr val="bg1"/>
                  </a:solidFill>
                  <a:latin typeface="+mn-lt"/>
                </a:rPr>
                <a:t>that all countries can benefit </a:t>
              </a:r>
              <a:r>
                <a:rPr lang="en-US" sz="1600" kern="0" dirty="0" smtClean="0">
                  <a:solidFill>
                    <a:schemeClr val="bg1"/>
                  </a:solidFill>
                  <a:latin typeface="+mn-lt"/>
                </a:rPr>
                <a:t>from international trade, innovation </a:t>
              </a:r>
              <a:r>
                <a:rPr lang="en-US" sz="1600" kern="0" dirty="0">
                  <a:solidFill>
                    <a:schemeClr val="bg1"/>
                  </a:solidFill>
                  <a:latin typeface="+mn-lt"/>
                </a:rPr>
                <a:t>and technological </a:t>
              </a:r>
              <a:r>
                <a:rPr lang="en-US" sz="1600" kern="0" dirty="0" smtClean="0">
                  <a:solidFill>
                    <a:schemeClr val="bg1"/>
                  </a:solidFill>
                  <a:latin typeface="+mn-lt"/>
                </a:rPr>
                <a:t>progress, applying </a:t>
              </a:r>
              <a:r>
                <a:rPr lang="en-US" sz="1600" kern="0" dirty="0">
                  <a:solidFill>
                    <a:schemeClr val="bg1"/>
                  </a:solidFill>
                  <a:latin typeface="+mn-lt"/>
                </a:rPr>
                <a:t>modern industrial policies and complying with global </a:t>
              </a:r>
              <a:r>
                <a:rPr lang="en-US" sz="1600" kern="0" dirty="0" smtClean="0">
                  <a:solidFill>
                    <a:schemeClr val="bg1"/>
                  </a:solidFill>
                  <a:latin typeface="+mn-lt"/>
                </a:rPr>
                <a:t>standards</a:t>
              </a:r>
              <a:endParaRPr kumimoji="0" lang="en-US" sz="1600" b="1" i="0" u="none" strike="noStrike" cap="none" normalizeH="0" baseline="0" dirty="0" smtClean="0">
                <a:ln>
                  <a:noFill/>
                </a:ln>
                <a:solidFill>
                  <a:schemeClr val="bg1"/>
                </a:solidFill>
                <a:effectLst/>
                <a:latin typeface="+mn-lt"/>
              </a:endParaRPr>
            </a:p>
          </p:txBody>
        </p:sp>
      </p:grpSp>
      <p:grpSp>
        <p:nvGrpSpPr>
          <p:cNvPr id="46" name="Group 45"/>
          <p:cNvGrpSpPr/>
          <p:nvPr/>
        </p:nvGrpSpPr>
        <p:grpSpPr>
          <a:xfrm>
            <a:off x="6012160" y="3573016"/>
            <a:ext cx="2854601" cy="2824338"/>
            <a:chOff x="6084168" y="3284985"/>
            <a:chExt cx="2854601" cy="2824338"/>
          </a:xfrm>
        </p:grpSpPr>
        <p:sp>
          <p:nvSpPr>
            <p:cNvPr id="43" name="TextBox 42"/>
            <p:cNvSpPr txBox="1"/>
            <p:nvPr/>
          </p:nvSpPr>
          <p:spPr>
            <a:xfrm rot="6445605">
              <a:off x="6099300" y="3269853"/>
              <a:ext cx="2824338" cy="2854601"/>
            </a:xfrm>
            <a:prstGeom prst="rect">
              <a:avLst/>
            </a:prstGeom>
            <a:noFill/>
          </p:spPr>
          <p:txBody>
            <a:bodyPr wrap="none" rtlCol="0">
              <a:prstTxWarp prst="textCircle">
                <a:avLst>
                  <a:gd name="adj" fmla="val 5199034"/>
                </a:avLst>
              </a:prstTxWarp>
              <a:spAutoFit/>
            </a:bodyPr>
            <a:lstStyle/>
            <a:p>
              <a:pPr algn="ctr"/>
              <a:r>
                <a:rPr lang="en-US" sz="2400" b="1" dirty="0" smtClean="0">
                  <a:solidFill>
                    <a:schemeClr val="accent6">
                      <a:lumMod val="50000"/>
                    </a:schemeClr>
                  </a:solidFill>
                  <a:latin typeface="+mn-lt"/>
                </a:rPr>
                <a:t>PLANET</a:t>
              </a:r>
              <a:endParaRPr lang="en-US" b="1" dirty="0">
                <a:solidFill>
                  <a:schemeClr val="accent6">
                    <a:lumMod val="50000"/>
                  </a:schemeClr>
                </a:solidFill>
                <a:latin typeface="+mn-lt"/>
              </a:endParaRPr>
            </a:p>
          </p:txBody>
        </p:sp>
        <p:sp>
          <p:nvSpPr>
            <p:cNvPr id="40" name="Oval 39"/>
            <p:cNvSpPr/>
            <p:nvPr/>
          </p:nvSpPr>
          <p:spPr bwMode="auto">
            <a:xfrm>
              <a:off x="6171309" y="3429001"/>
              <a:ext cx="2680320" cy="2680320"/>
            </a:xfrm>
            <a:prstGeom prst="ellipse">
              <a:avLst/>
            </a:prstGeom>
            <a:solidFill>
              <a:schemeClr val="accent6">
                <a:lumMod val="75000"/>
              </a:schemeClr>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kern="0" dirty="0">
                  <a:solidFill>
                    <a:schemeClr val="bg1"/>
                  </a:solidFill>
                  <a:latin typeface="+mn-lt"/>
                </a:rPr>
                <a:t>Advancing environmentally sustainable growth, </a:t>
              </a:r>
              <a:r>
                <a:rPr lang="en-US" sz="1600" kern="0" dirty="0" smtClean="0">
                  <a:solidFill>
                    <a:schemeClr val="bg1"/>
                  </a:solidFill>
                  <a:latin typeface="+mn-lt"/>
                </a:rPr>
                <a:t>greening </a:t>
              </a:r>
              <a:r>
                <a:rPr lang="en-US" sz="1600" kern="0" dirty="0">
                  <a:solidFill>
                    <a:schemeClr val="bg1"/>
                  </a:solidFill>
                  <a:latin typeface="+mn-lt"/>
                </a:rPr>
                <a:t>industries through cleaner production technologies and resource efficiency </a:t>
              </a:r>
              <a:r>
                <a:rPr lang="en-US" sz="1600" kern="0" dirty="0" smtClean="0">
                  <a:solidFill>
                    <a:schemeClr val="bg1"/>
                  </a:solidFill>
                  <a:latin typeface="+mn-lt"/>
                </a:rPr>
                <a:t>methodologies</a:t>
              </a:r>
              <a:endParaRPr kumimoji="0" lang="en-US" sz="1600" b="1" i="0" u="none" strike="noStrike" cap="none" normalizeH="0" baseline="0" dirty="0" smtClean="0">
                <a:ln>
                  <a:noFill/>
                </a:ln>
                <a:solidFill>
                  <a:schemeClr val="bg1"/>
                </a:solidFill>
                <a:effectLst/>
                <a:latin typeface="+mn-lt"/>
              </a:endParaRPr>
            </a:p>
          </p:txBody>
        </p:sp>
      </p:grpSp>
      <p:grpSp>
        <p:nvGrpSpPr>
          <p:cNvPr id="51" name="Group 50"/>
          <p:cNvGrpSpPr/>
          <p:nvPr/>
        </p:nvGrpSpPr>
        <p:grpSpPr>
          <a:xfrm>
            <a:off x="4283969" y="4653136"/>
            <a:ext cx="1584175" cy="1733380"/>
            <a:chOff x="4211959" y="4508580"/>
            <a:chExt cx="1584175" cy="1733380"/>
          </a:xfrm>
        </p:grpSpPr>
        <p:pic>
          <p:nvPicPr>
            <p:cNvPr id="1032" name="Picture 8" descr="http://thumbs.dreamstime.com/x/scribbled-earth-17670158.jpg"/>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8000" b="82667" l="6034" r="97414"/>
                      </a14:imgEffect>
                    </a14:imgLayer>
                  </a14:imgProps>
                </a:ext>
                <a:ext uri="{28A0092B-C50C-407E-A947-70E740481C1C}">
                  <a14:useLocalDpi xmlns:a14="http://schemas.microsoft.com/office/drawing/2010/main" val="0"/>
                </a:ext>
              </a:extLst>
            </a:blip>
            <a:srcRect b="15383"/>
            <a:stretch/>
          </p:blipFill>
          <p:spPr bwMode="auto">
            <a:xfrm>
              <a:off x="4211959" y="4508580"/>
              <a:ext cx="1584175" cy="1733380"/>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descr="http://cliparts.co/cliparts/6Ty/5eA/6Ty5eAkGc.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546865" flipV="1">
              <a:off x="4376673" y="5323813"/>
              <a:ext cx="1168617" cy="88824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70139611"/>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508"/>
          <a:stretch/>
        </p:blipFill>
        <p:spPr bwMode="auto">
          <a:xfrm>
            <a:off x="266111" y="1118213"/>
            <a:ext cx="3777054" cy="509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http://cliparts.co/cliparts/6Ty/5eA/6Ty5eAkGc.png"/>
          <p:cNvPicPr>
            <a:picLocks noChangeAspect="1" noChangeArrowheads="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717985" flipV="1">
            <a:off x="6212206" y="2239095"/>
            <a:ext cx="3342127" cy="1957484"/>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http://cliparts.co/cliparts/6Ty/5eA/6Ty5eAkGc.png"/>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7298251">
            <a:off x="7378339" y="3463132"/>
            <a:ext cx="2838557" cy="214297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http://cliparts.co/cliparts/6Ty/5eA/6Ty5eAkGc.png"/>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5109028" flipV="1">
            <a:off x="-669574" y="3978311"/>
            <a:ext cx="2541964" cy="1932103"/>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2" descr="http://cliparts.co/cliparts/6Ty/5eA/6Ty5eAkGc.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9793370" flipH="1" flipV="1">
            <a:off x="-827914" y="1890413"/>
            <a:ext cx="3088627" cy="2268888"/>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1813097" y="1546655"/>
            <a:ext cx="5517807" cy="4906681"/>
            <a:chOff x="2288049" y="516450"/>
            <a:chExt cx="6892463" cy="6129086"/>
          </a:xfrm>
        </p:grpSpPr>
        <p:sp>
          <p:nvSpPr>
            <p:cNvPr id="30" name="Oval 29"/>
            <p:cNvSpPr/>
            <p:nvPr/>
          </p:nvSpPr>
          <p:spPr bwMode="auto">
            <a:xfrm>
              <a:off x="5522912" y="2976795"/>
              <a:ext cx="3657600" cy="3657600"/>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mn-lt"/>
                <a:cs typeface="Arial" charset="0"/>
              </a:endParaRPr>
            </a:p>
          </p:txBody>
        </p:sp>
        <p:sp>
          <p:nvSpPr>
            <p:cNvPr id="3" name="Oval 2"/>
            <p:cNvSpPr/>
            <p:nvPr/>
          </p:nvSpPr>
          <p:spPr bwMode="auto">
            <a:xfrm>
              <a:off x="3892143" y="516450"/>
              <a:ext cx="3657600" cy="3657600"/>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mn-lt"/>
                <a:cs typeface="Arial" charset="0"/>
              </a:endParaRPr>
            </a:p>
          </p:txBody>
        </p:sp>
        <p:sp>
          <p:nvSpPr>
            <p:cNvPr id="29" name="Oval 28"/>
            <p:cNvSpPr/>
            <p:nvPr/>
          </p:nvSpPr>
          <p:spPr bwMode="auto">
            <a:xfrm>
              <a:off x="2288049" y="2987936"/>
              <a:ext cx="3657600" cy="3657600"/>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mn-lt"/>
                <a:cs typeface="Arial" charset="0"/>
              </a:endParaRPr>
            </a:p>
          </p:txBody>
        </p:sp>
        <p:sp>
          <p:nvSpPr>
            <p:cNvPr id="39" name="TextBox 38"/>
            <p:cNvSpPr txBox="1"/>
            <p:nvPr/>
          </p:nvSpPr>
          <p:spPr>
            <a:xfrm rot="21009828">
              <a:off x="2543160" y="3416384"/>
              <a:ext cx="3108960" cy="3108960"/>
            </a:xfrm>
            <a:prstGeom prst="rect">
              <a:avLst/>
            </a:prstGeom>
            <a:noFill/>
          </p:spPr>
          <p:txBody>
            <a:bodyPr wrap="none" rtlCol="0">
              <a:prstTxWarp prst="textArchDown">
                <a:avLst/>
              </a:prstTxWarp>
              <a:spAutoFit/>
            </a:bodyPr>
            <a:lstStyle/>
            <a:p>
              <a:pPr algn="ctr"/>
              <a:r>
                <a:rPr lang="en-US" sz="1600" b="1" dirty="0" smtClean="0">
                  <a:solidFill>
                    <a:schemeClr val="accent1"/>
                  </a:solidFill>
                  <a:latin typeface="+mn-lt"/>
                </a:rPr>
                <a:t>INDUSTRIAL DEVELOPMENT</a:t>
              </a:r>
              <a:endParaRPr lang="en-US" sz="900" b="1" dirty="0">
                <a:solidFill>
                  <a:schemeClr val="accent1"/>
                </a:solidFill>
                <a:latin typeface="+mn-lt"/>
              </a:endParaRPr>
            </a:p>
          </p:txBody>
        </p:sp>
        <p:sp>
          <p:nvSpPr>
            <p:cNvPr id="40" name="TextBox 39"/>
            <p:cNvSpPr txBox="1"/>
            <p:nvPr/>
          </p:nvSpPr>
          <p:spPr>
            <a:xfrm>
              <a:off x="5797232" y="3416384"/>
              <a:ext cx="3108960" cy="3108960"/>
            </a:xfrm>
            <a:prstGeom prst="rect">
              <a:avLst/>
            </a:prstGeom>
            <a:noFill/>
          </p:spPr>
          <p:txBody>
            <a:bodyPr wrap="none" rtlCol="0">
              <a:prstTxWarp prst="textArchDown">
                <a:avLst/>
              </a:prstTxWarp>
              <a:spAutoFit/>
            </a:bodyPr>
            <a:lstStyle/>
            <a:p>
              <a:pPr algn="ctr"/>
              <a:r>
                <a:rPr lang="en-US" sz="1600" b="1" dirty="0" smtClean="0">
                  <a:solidFill>
                    <a:schemeClr val="accent6"/>
                  </a:solidFill>
                  <a:latin typeface="+mn-lt"/>
                </a:rPr>
                <a:t>SUSTAINABILITY</a:t>
              </a:r>
              <a:endParaRPr lang="en-US" sz="900" b="1" dirty="0">
                <a:solidFill>
                  <a:schemeClr val="accent6"/>
                </a:solidFill>
                <a:latin typeface="+mn-lt"/>
              </a:endParaRPr>
            </a:p>
          </p:txBody>
        </p:sp>
        <p:sp>
          <p:nvSpPr>
            <p:cNvPr id="32" name="TextBox 31"/>
            <p:cNvSpPr txBox="1"/>
            <p:nvPr/>
          </p:nvSpPr>
          <p:spPr>
            <a:xfrm rot="5803380">
              <a:off x="4066596" y="843865"/>
              <a:ext cx="3108960" cy="3108960"/>
            </a:xfrm>
            <a:prstGeom prst="rect">
              <a:avLst/>
            </a:prstGeom>
            <a:noFill/>
          </p:spPr>
          <p:txBody>
            <a:bodyPr wrap="none" rtlCol="0">
              <a:prstTxWarp prst="textCircle">
                <a:avLst>
                  <a:gd name="adj" fmla="val 5199034"/>
                </a:avLst>
              </a:prstTxWarp>
              <a:spAutoFit/>
            </a:bodyPr>
            <a:lstStyle/>
            <a:p>
              <a:pPr algn="ctr"/>
              <a:r>
                <a:rPr lang="en-US" b="1" dirty="0" smtClean="0">
                  <a:solidFill>
                    <a:schemeClr val="accent2"/>
                  </a:solidFill>
                  <a:latin typeface="+mn-lt"/>
                </a:rPr>
                <a:t>INCLUSIVENESS</a:t>
              </a:r>
              <a:r>
                <a:rPr lang="en-US" b="1" dirty="0" smtClean="0">
                  <a:solidFill>
                    <a:schemeClr val="accent2">
                      <a:lumMod val="75000"/>
                    </a:schemeClr>
                  </a:solidFill>
                  <a:latin typeface="+mn-lt"/>
                </a:rPr>
                <a:t>    </a:t>
              </a:r>
              <a:r>
                <a:rPr lang="en-US" sz="3200" b="1" dirty="0" smtClean="0">
                  <a:solidFill>
                    <a:schemeClr val="accent2">
                      <a:lumMod val="75000"/>
                    </a:schemeClr>
                  </a:solidFill>
                  <a:latin typeface="+mn-lt"/>
                </a:rPr>
                <a:t>PEOPLE</a:t>
              </a:r>
              <a:endParaRPr lang="en-US" sz="1400" b="1" dirty="0">
                <a:solidFill>
                  <a:schemeClr val="accent2">
                    <a:lumMod val="75000"/>
                  </a:schemeClr>
                </a:solidFill>
                <a:latin typeface="+mn-lt"/>
              </a:endParaRPr>
            </a:p>
          </p:txBody>
        </p:sp>
        <p:sp>
          <p:nvSpPr>
            <p:cNvPr id="36" name="TextBox 35"/>
            <p:cNvSpPr txBox="1"/>
            <p:nvPr/>
          </p:nvSpPr>
          <p:spPr>
            <a:xfrm rot="2378362">
              <a:off x="2697791" y="3402836"/>
              <a:ext cx="3108960" cy="3108960"/>
            </a:xfrm>
            <a:prstGeom prst="rect">
              <a:avLst/>
            </a:prstGeom>
            <a:noFill/>
          </p:spPr>
          <p:txBody>
            <a:bodyPr wrap="none" rtlCol="0">
              <a:prstTxWarp prst="textCircle">
                <a:avLst>
                  <a:gd name="adj" fmla="val 5199034"/>
                </a:avLst>
              </a:prstTxWarp>
              <a:spAutoFit/>
            </a:bodyPr>
            <a:lstStyle/>
            <a:p>
              <a:pPr algn="ctr"/>
              <a:r>
                <a:rPr lang="en-US" sz="3200" b="1" dirty="0" smtClean="0">
                  <a:solidFill>
                    <a:schemeClr val="tx2"/>
                  </a:solidFill>
                  <a:latin typeface="+mn-lt"/>
                </a:rPr>
                <a:t>PROSPERITY</a:t>
              </a:r>
              <a:endParaRPr lang="en-US" sz="1400" b="1" dirty="0">
                <a:solidFill>
                  <a:schemeClr val="tx2"/>
                </a:solidFill>
                <a:latin typeface="+mn-lt"/>
              </a:endParaRPr>
            </a:p>
          </p:txBody>
        </p:sp>
        <p:sp>
          <p:nvSpPr>
            <p:cNvPr id="37" name="TextBox 36"/>
            <p:cNvSpPr txBox="1"/>
            <p:nvPr/>
          </p:nvSpPr>
          <p:spPr>
            <a:xfrm rot="8200694">
              <a:off x="5716640" y="3349504"/>
              <a:ext cx="3108960" cy="3108960"/>
            </a:xfrm>
            <a:prstGeom prst="rect">
              <a:avLst/>
            </a:prstGeom>
            <a:noFill/>
          </p:spPr>
          <p:txBody>
            <a:bodyPr wrap="none" rtlCol="0">
              <a:prstTxWarp prst="textCircle">
                <a:avLst>
                  <a:gd name="adj" fmla="val 5199034"/>
                </a:avLst>
              </a:prstTxWarp>
              <a:spAutoFit/>
            </a:bodyPr>
            <a:lstStyle/>
            <a:p>
              <a:pPr algn="ctr"/>
              <a:r>
                <a:rPr lang="en-US" sz="3200" b="1" dirty="0" smtClean="0">
                  <a:solidFill>
                    <a:schemeClr val="accent6"/>
                  </a:solidFill>
                  <a:latin typeface="+mn-lt"/>
                </a:rPr>
                <a:t>PLANET</a:t>
              </a:r>
              <a:endParaRPr lang="en-US" sz="1400" b="1" dirty="0">
                <a:solidFill>
                  <a:schemeClr val="accent6"/>
                </a:solidFill>
                <a:latin typeface="+mn-lt"/>
              </a:endParaRPr>
            </a:p>
          </p:txBody>
        </p:sp>
        <p:pic>
          <p:nvPicPr>
            <p:cNvPr id="7170"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84760" b="68934"/>
            <a:stretch/>
          </p:blipFill>
          <p:spPr bwMode="auto">
            <a:xfrm>
              <a:off x="4860032" y="1324486"/>
              <a:ext cx="896621" cy="902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7727" r="17047" b="69498"/>
            <a:stretch/>
          </p:blipFill>
          <p:spPr bwMode="auto">
            <a:xfrm>
              <a:off x="6347295" y="2288567"/>
              <a:ext cx="528961" cy="523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4768" b="69009"/>
            <a:stretch/>
          </p:blipFill>
          <p:spPr bwMode="auto">
            <a:xfrm>
              <a:off x="7555597" y="4147226"/>
              <a:ext cx="812761" cy="816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35179" r="84841" b="35061"/>
            <a:stretch/>
          </p:blipFill>
          <p:spPr bwMode="auto">
            <a:xfrm>
              <a:off x="3059832" y="5022451"/>
              <a:ext cx="651228" cy="631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994" t="35179" r="67355" b="34597"/>
            <a:stretch/>
          </p:blipFill>
          <p:spPr bwMode="auto">
            <a:xfrm>
              <a:off x="3693035" y="4178229"/>
              <a:ext cx="758549" cy="772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34201" t="35145" r="50690" b="35145"/>
            <a:stretch/>
          </p:blipFill>
          <p:spPr bwMode="auto">
            <a:xfrm>
              <a:off x="4516631" y="3173330"/>
              <a:ext cx="1830664" cy="1777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0650" t="35404" r="34710" b="35404"/>
            <a:stretch/>
          </p:blipFill>
          <p:spPr bwMode="auto">
            <a:xfrm>
              <a:off x="4577632" y="5022451"/>
              <a:ext cx="641181" cy="631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67924" t="35178" r="16529" b="34585"/>
            <a:stretch/>
          </p:blipFill>
          <p:spPr bwMode="auto">
            <a:xfrm>
              <a:off x="3767309" y="5022451"/>
              <a:ext cx="750632" cy="721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85360" t="35178" b="34585"/>
            <a:stretch/>
          </p:blipFill>
          <p:spPr bwMode="auto">
            <a:xfrm>
              <a:off x="5955618" y="5007077"/>
              <a:ext cx="712038" cy="726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70357" r="84810"/>
            <a:stretch/>
          </p:blipFill>
          <p:spPr bwMode="auto">
            <a:xfrm>
              <a:off x="6737345" y="4240378"/>
              <a:ext cx="750737" cy="723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791" t="70357" r="68012"/>
            <a:stretch/>
          </p:blipFill>
          <p:spPr bwMode="auto">
            <a:xfrm>
              <a:off x="7792654" y="5022390"/>
              <a:ext cx="812761" cy="782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3794" t="70357" r="51566"/>
            <a:stretch/>
          </p:blipFill>
          <p:spPr bwMode="auto">
            <a:xfrm>
              <a:off x="6710284" y="5024136"/>
              <a:ext cx="1030285" cy="1030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50916" t="70357" r="34443"/>
            <a:stretch/>
          </p:blipFill>
          <p:spPr bwMode="auto">
            <a:xfrm>
              <a:off x="3715830" y="2147635"/>
              <a:ext cx="712155" cy="712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8279" t="70357" r="17081"/>
            <a:stretch/>
          </p:blipFill>
          <p:spPr bwMode="auto">
            <a:xfrm>
              <a:off x="6453859" y="3303543"/>
              <a:ext cx="791025" cy="7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094" r="68149" b="69304"/>
            <a:stretch/>
          </p:blipFill>
          <p:spPr bwMode="auto">
            <a:xfrm>
              <a:off x="5789325" y="1419146"/>
              <a:ext cx="786514" cy="807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3976" r="50915" b="68796"/>
            <a:stretch/>
          </p:blipFill>
          <p:spPr bwMode="auto">
            <a:xfrm>
              <a:off x="4735036" y="2288566"/>
              <a:ext cx="835675" cy="852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2"/>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51098" r="34145" b="69224"/>
            <a:stretch/>
          </p:blipFill>
          <p:spPr bwMode="auto">
            <a:xfrm>
              <a:off x="5612822" y="2288566"/>
              <a:ext cx="661354" cy="681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2" name="Rectangle 51"/>
          <p:cNvSpPr/>
          <p:nvPr/>
        </p:nvSpPr>
        <p:spPr bwMode="auto">
          <a:xfrm>
            <a:off x="6001643" y="1124744"/>
            <a:ext cx="2962845" cy="864096"/>
          </a:xfrm>
          <a:prstGeom prst="rect">
            <a:avLst/>
          </a:prstGeom>
          <a:solidFill>
            <a:schemeClr val="bg1"/>
          </a:solidFill>
          <a:ln>
            <a:solidFill>
              <a:schemeClr val="accent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dirty="0" smtClean="0">
                <a:solidFill>
                  <a:schemeClr val="tx1"/>
                </a:solidFill>
                <a:cs typeface="Arial" panose="020B0604020202020204" pitchFamily="34" charset="0"/>
              </a:rPr>
              <a:t>TII contributes </a:t>
            </a:r>
            <a:r>
              <a:rPr kumimoji="0" lang="en-US" i="0" u="none" strike="noStrike" cap="none" normalizeH="0" baseline="0" dirty="0" smtClean="0">
                <a:ln>
                  <a:noFill/>
                </a:ln>
                <a:solidFill>
                  <a:schemeClr val="tx1"/>
                </a:solidFill>
                <a:effectLst/>
                <a:cs typeface="Arial" panose="020B0604020202020204" pitchFamily="34" charset="0"/>
              </a:rPr>
              <a:t>to the SDGs, and especially</a:t>
            </a:r>
            <a:r>
              <a:rPr kumimoji="0" lang="en-US" i="0" u="none" strike="noStrike" cap="none" normalizeH="0" dirty="0" smtClean="0">
                <a:ln>
                  <a:noFill/>
                </a:ln>
                <a:solidFill>
                  <a:schemeClr val="tx1"/>
                </a:solidFill>
                <a:effectLst/>
                <a:cs typeface="Arial" panose="020B0604020202020204" pitchFamily="34" charset="0"/>
              </a:rPr>
              <a:t> to </a:t>
            </a:r>
            <a:r>
              <a:rPr kumimoji="0" lang="en-US" b="1" i="0" u="none" strike="noStrike" cap="none" normalizeH="0" baseline="0" dirty="0" smtClean="0">
                <a:ln>
                  <a:noFill/>
                </a:ln>
                <a:solidFill>
                  <a:schemeClr val="accent2"/>
                </a:solidFill>
                <a:effectLst/>
                <a:cs typeface="Arial" panose="020B0604020202020204" pitchFamily="34" charset="0"/>
              </a:rPr>
              <a:t>Goal 9</a:t>
            </a:r>
          </a:p>
        </p:txBody>
      </p:sp>
      <p:sp>
        <p:nvSpPr>
          <p:cNvPr id="61" name="TextBox 60"/>
          <p:cNvSpPr txBox="1"/>
          <p:nvPr/>
        </p:nvSpPr>
        <p:spPr>
          <a:xfrm rot="1007135">
            <a:off x="-180831" y="3141725"/>
            <a:ext cx="2389061" cy="2389061"/>
          </a:xfrm>
          <a:prstGeom prst="rect">
            <a:avLst/>
          </a:prstGeom>
          <a:noFill/>
        </p:spPr>
        <p:txBody>
          <a:bodyPr wrap="none" rtlCol="0">
            <a:prstTxWarp prst="textArchDown">
              <a:avLst/>
            </a:prstTxWarp>
            <a:spAutoFit/>
          </a:bodyPr>
          <a:lstStyle/>
          <a:p>
            <a:pPr algn="ctr"/>
            <a:r>
              <a:rPr lang="en-US" sz="2400" dirty="0" smtClean="0">
                <a:solidFill>
                  <a:schemeClr val="tx1">
                    <a:lumMod val="50000"/>
                    <a:lumOff val="50000"/>
                  </a:schemeClr>
                </a:solidFill>
                <a:latin typeface="+mn-lt"/>
              </a:rPr>
              <a:t>QUALITY</a:t>
            </a:r>
            <a:endParaRPr lang="en-US" sz="1100" dirty="0">
              <a:solidFill>
                <a:schemeClr val="tx1">
                  <a:lumMod val="50000"/>
                  <a:lumOff val="50000"/>
                </a:schemeClr>
              </a:solidFill>
              <a:latin typeface="+mn-lt"/>
            </a:endParaRPr>
          </a:p>
        </p:txBody>
      </p:sp>
      <p:sp>
        <p:nvSpPr>
          <p:cNvPr id="62" name="TextBox 61"/>
          <p:cNvSpPr txBox="1"/>
          <p:nvPr/>
        </p:nvSpPr>
        <p:spPr>
          <a:xfrm rot="21398504">
            <a:off x="6758144" y="3714681"/>
            <a:ext cx="2829231" cy="2389061"/>
          </a:xfrm>
          <a:prstGeom prst="rect">
            <a:avLst/>
          </a:prstGeom>
          <a:noFill/>
        </p:spPr>
        <p:txBody>
          <a:bodyPr wrap="none" rtlCol="0">
            <a:prstTxWarp prst="textArchDown">
              <a:avLst/>
            </a:prstTxWarp>
            <a:spAutoFit/>
          </a:bodyPr>
          <a:lstStyle/>
          <a:p>
            <a:pPr algn="ctr"/>
            <a:r>
              <a:rPr lang="en-US" sz="2400" dirty="0" smtClean="0">
                <a:solidFill>
                  <a:schemeClr val="tx1">
                    <a:lumMod val="50000"/>
                    <a:lumOff val="50000"/>
                  </a:schemeClr>
                </a:solidFill>
                <a:latin typeface="+mn-lt"/>
              </a:rPr>
              <a:t>INVESTMENT</a:t>
            </a:r>
            <a:endParaRPr lang="en-US" sz="1100" dirty="0">
              <a:solidFill>
                <a:schemeClr val="tx1">
                  <a:lumMod val="50000"/>
                  <a:lumOff val="50000"/>
                </a:schemeClr>
              </a:solidFill>
              <a:latin typeface="+mn-lt"/>
            </a:endParaRPr>
          </a:p>
        </p:txBody>
      </p:sp>
      <p:sp>
        <p:nvSpPr>
          <p:cNvPr id="63" name="TextBox 62"/>
          <p:cNvSpPr txBox="1"/>
          <p:nvPr/>
        </p:nvSpPr>
        <p:spPr>
          <a:xfrm rot="21279896">
            <a:off x="6815217" y="2289888"/>
            <a:ext cx="2748699" cy="2723288"/>
          </a:xfrm>
          <a:prstGeom prst="rect">
            <a:avLst/>
          </a:prstGeom>
          <a:noFill/>
        </p:spPr>
        <p:txBody>
          <a:bodyPr spcFirstLastPara="1" wrap="none" numCol="1" rtlCol="0">
            <a:prstTxWarp prst="textArchDown">
              <a:avLst/>
            </a:prstTxWarp>
            <a:spAutoFit/>
          </a:bodyPr>
          <a:lstStyle>
            <a:defPPr>
              <a:defRPr lang="en-GB"/>
            </a:defPPr>
            <a:lvl1pPr algn="ctr">
              <a:defRPr sz="2400">
                <a:solidFill>
                  <a:schemeClr val="tx1">
                    <a:lumMod val="50000"/>
                    <a:lumOff val="50000"/>
                  </a:schemeClr>
                </a:solidFill>
                <a:latin typeface="+mn-lt"/>
              </a:defRPr>
            </a:lvl1pPr>
          </a:lstStyle>
          <a:p>
            <a:r>
              <a:rPr lang="en-US" dirty="0"/>
              <a:t>INNOVATION</a:t>
            </a:r>
          </a:p>
        </p:txBody>
      </p:sp>
      <p:sp>
        <p:nvSpPr>
          <p:cNvPr id="64" name="TextBox 63"/>
          <p:cNvSpPr txBox="1"/>
          <p:nvPr/>
        </p:nvSpPr>
        <p:spPr>
          <a:xfrm rot="5790713">
            <a:off x="-415117" y="2390354"/>
            <a:ext cx="2389061" cy="2723288"/>
          </a:xfrm>
          <a:prstGeom prst="rect">
            <a:avLst/>
          </a:prstGeom>
          <a:noFill/>
        </p:spPr>
        <p:txBody>
          <a:bodyPr wrap="none" rtlCol="0">
            <a:prstTxWarp prst="textCircle">
              <a:avLst>
                <a:gd name="adj" fmla="val 5199034"/>
              </a:avLst>
            </a:prstTxWarp>
            <a:spAutoFit/>
          </a:bodyPr>
          <a:lstStyle/>
          <a:p>
            <a:pPr algn="ctr"/>
            <a:r>
              <a:rPr lang="en-US" sz="2400" dirty="0" smtClean="0">
                <a:solidFill>
                  <a:schemeClr val="tx1">
                    <a:lumMod val="50000"/>
                    <a:lumOff val="50000"/>
                  </a:schemeClr>
                </a:solidFill>
                <a:latin typeface="+mn-lt"/>
              </a:rPr>
              <a:t>TRADE</a:t>
            </a:r>
            <a:endParaRPr lang="en-US" sz="1100" dirty="0">
              <a:solidFill>
                <a:schemeClr val="tx1">
                  <a:lumMod val="50000"/>
                  <a:lumOff val="50000"/>
                </a:schemeClr>
              </a:solidFill>
              <a:latin typeface="+mn-lt"/>
            </a:endParaRPr>
          </a:p>
        </p:txBody>
      </p:sp>
      <p:pic>
        <p:nvPicPr>
          <p:cNvPr id="65" name="Picture 2" descr="http://cliparts.co/cliparts/6Ty/5eA/6Ty5eAkGc.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206634">
            <a:off x="7448067" y="3069050"/>
            <a:ext cx="2231131" cy="1535229"/>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http://cliparts.co/cliparts/6Ty/5eA/6Ty5eAkGc.png"/>
          <p:cNvPicPr>
            <a:picLocks noChangeAspect="1" noChangeArrowheads="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972834" flipH="1" flipV="1">
            <a:off x="-415437" y="3536631"/>
            <a:ext cx="2087470" cy="1533444"/>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rot="5676772">
            <a:off x="-380088" y="3215459"/>
            <a:ext cx="2389061" cy="2723288"/>
          </a:xfrm>
          <a:prstGeom prst="rect">
            <a:avLst/>
          </a:prstGeom>
          <a:noFill/>
        </p:spPr>
        <p:txBody>
          <a:bodyPr wrap="none" rtlCol="0">
            <a:prstTxWarp prst="textCircle">
              <a:avLst>
                <a:gd name="adj" fmla="val 5199034"/>
              </a:avLst>
            </a:prstTxWarp>
            <a:spAutoFit/>
          </a:bodyPr>
          <a:lstStyle/>
          <a:p>
            <a:pPr algn="ctr"/>
            <a:r>
              <a:rPr lang="en-US" sz="2400" dirty="0" smtClean="0">
                <a:solidFill>
                  <a:schemeClr val="tx1">
                    <a:lumMod val="50000"/>
                    <a:lumOff val="50000"/>
                  </a:schemeClr>
                </a:solidFill>
                <a:latin typeface="+mn-lt"/>
              </a:rPr>
              <a:t>STANDARDS</a:t>
            </a:r>
            <a:endParaRPr lang="en-US" sz="1100" dirty="0">
              <a:solidFill>
                <a:schemeClr val="tx1">
                  <a:lumMod val="50000"/>
                  <a:lumOff val="50000"/>
                </a:schemeClr>
              </a:solidFill>
              <a:latin typeface="+mn-lt"/>
            </a:endParaRPr>
          </a:p>
        </p:txBody>
      </p:sp>
      <p:sp>
        <p:nvSpPr>
          <p:cNvPr id="42" name="TextBox 41"/>
          <p:cNvSpPr txBox="1"/>
          <p:nvPr/>
        </p:nvSpPr>
        <p:spPr>
          <a:xfrm rot="1300240">
            <a:off x="6281275" y="2714822"/>
            <a:ext cx="2829231" cy="2389061"/>
          </a:xfrm>
          <a:prstGeom prst="rect">
            <a:avLst/>
          </a:prstGeom>
          <a:noFill/>
        </p:spPr>
        <p:txBody>
          <a:bodyPr wrap="none" rtlCol="0">
            <a:prstTxWarp prst="textArchUp">
              <a:avLst/>
            </a:prstTxWarp>
            <a:spAutoFit/>
          </a:bodyPr>
          <a:lstStyle/>
          <a:p>
            <a:pPr algn="ctr"/>
            <a:r>
              <a:rPr lang="en-US" sz="2400" dirty="0" smtClean="0">
                <a:solidFill>
                  <a:schemeClr val="tx1">
                    <a:lumMod val="50000"/>
                    <a:lumOff val="50000"/>
                  </a:schemeClr>
                </a:solidFill>
                <a:latin typeface="+mn-lt"/>
              </a:rPr>
              <a:t>COMPETITIVENESS</a:t>
            </a:r>
            <a:endParaRPr lang="en-US" sz="1100" dirty="0">
              <a:solidFill>
                <a:schemeClr val="tx1">
                  <a:lumMod val="50000"/>
                  <a:lumOff val="50000"/>
                </a:schemeClr>
              </a:solidFill>
              <a:latin typeface="+mn-lt"/>
            </a:endParaRPr>
          </a:p>
        </p:txBody>
      </p:sp>
    </p:spTree>
    <p:extLst>
      <p:ext uri="{BB962C8B-B14F-4D97-AF65-F5344CB8AC3E}">
        <p14:creationId xmlns:p14="http://schemas.microsoft.com/office/powerpoint/2010/main" val="108950481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51520" y="908720"/>
            <a:ext cx="8640960" cy="936104"/>
          </a:xfrm>
        </p:spPr>
        <p:txBody>
          <a:bodyPr vert="horz" lIns="91440" tIns="45720" rIns="91440" bIns="45720" rtlCol="0" anchor="ctr">
            <a:normAutofit fontScale="90000"/>
          </a:bodyPr>
          <a:lstStyle/>
          <a:p>
            <a:r>
              <a:rPr lang="en-US" dirty="0"/>
              <a:t>Goal 9: Build resilient infrastructure, promote inclusive and sustainable industrialization and foster innovation</a:t>
            </a:r>
          </a:p>
        </p:txBody>
      </p:sp>
      <p:sp>
        <p:nvSpPr>
          <p:cNvPr id="5" name="Content Placeholder 2"/>
          <p:cNvSpPr>
            <a:spLocks noGrp="1"/>
          </p:cNvSpPr>
          <p:nvPr>
            <p:ph idx="1"/>
          </p:nvPr>
        </p:nvSpPr>
        <p:spPr>
          <a:xfrm>
            <a:off x="1907704" y="1916832"/>
            <a:ext cx="6984776" cy="4248472"/>
          </a:xfrm>
          <a:ln>
            <a:noFill/>
          </a:ln>
        </p:spPr>
        <p:txBody>
          <a:bodyPr vert="horz" lIns="91440" tIns="45720" rIns="91440" bIns="45720" rtlCol="0" anchor="t">
            <a:noAutofit/>
          </a:bodyPr>
          <a:lstStyle/>
          <a:p>
            <a:pPr>
              <a:spcBef>
                <a:spcPts val="600"/>
              </a:spcBef>
              <a:buClr>
                <a:schemeClr val="accent2"/>
              </a:buClr>
              <a:buFont typeface="Courier New" panose="02070309020205020404" pitchFamily="49" charset="0"/>
              <a:buChar char="o"/>
            </a:pPr>
            <a:r>
              <a:rPr lang="en-US" sz="1600" b="1" dirty="0">
                <a:solidFill>
                  <a:schemeClr val="tx1"/>
                </a:solidFill>
              </a:rPr>
              <a:t>Develop quality, reliable, sustainable and resilient infrastructure</a:t>
            </a:r>
            <a:r>
              <a:rPr lang="en-US" sz="1600" dirty="0">
                <a:solidFill>
                  <a:schemeClr val="tx1"/>
                </a:solidFill>
              </a:rPr>
              <a:t>, including regional and transborder infrastructure, to support economic development and human well-being, with a focus on affordable and equitable access for all</a:t>
            </a:r>
            <a:endParaRPr lang="de-AT" sz="1600" dirty="0">
              <a:solidFill>
                <a:schemeClr val="tx1"/>
              </a:solidFill>
            </a:endParaRPr>
          </a:p>
          <a:p>
            <a:pPr>
              <a:spcBef>
                <a:spcPts val="600"/>
              </a:spcBef>
              <a:buClr>
                <a:schemeClr val="accent2"/>
              </a:buClr>
              <a:buFont typeface="Courier New" panose="02070309020205020404" pitchFamily="49" charset="0"/>
              <a:buChar char="o"/>
            </a:pPr>
            <a:r>
              <a:rPr lang="en-US" sz="1600" b="1" dirty="0">
                <a:solidFill>
                  <a:schemeClr val="tx1"/>
                </a:solidFill>
              </a:rPr>
              <a:t>Promote inclusive and sustainable industrialization </a:t>
            </a:r>
            <a:r>
              <a:rPr lang="en-US" sz="1600" dirty="0">
                <a:solidFill>
                  <a:schemeClr val="tx1"/>
                </a:solidFill>
              </a:rPr>
              <a:t>and, by 2030, significantly raise industry’s share of employment and gross domestic product, in line with national circumstances, and double its share in least developed countries</a:t>
            </a:r>
            <a:endParaRPr lang="de-AT" sz="1600" dirty="0">
              <a:solidFill>
                <a:schemeClr val="tx1"/>
              </a:solidFill>
            </a:endParaRPr>
          </a:p>
          <a:p>
            <a:pPr>
              <a:spcBef>
                <a:spcPts val="600"/>
              </a:spcBef>
              <a:buClr>
                <a:schemeClr val="accent2"/>
              </a:buClr>
              <a:buFont typeface="Courier New" panose="02070309020205020404" pitchFamily="49" charset="0"/>
              <a:buChar char="o"/>
            </a:pPr>
            <a:r>
              <a:rPr lang="en-US" sz="1600" b="1" dirty="0">
                <a:solidFill>
                  <a:schemeClr val="tx1"/>
                </a:solidFill>
              </a:rPr>
              <a:t>Increase the access of small-scale industrial and other enterprises</a:t>
            </a:r>
            <a:r>
              <a:rPr lang="en-US" sz="1600" dirty="0">
                <a:solidFill>
                  <a:schemeClr val="tx1"/>
                </a:solidFill>
              </a:rPr>
              <a:t>, in particular in developing countries, to financial services, including affordable credit, and their integration into value chains and markets</a:t>
            </a:r>
            <a:endParaRPr lang="de-AT" sz="1600" dirty="0">
              <a:solidFill>
                <a:schemeClr val="tx1"/>
              </a:solidFill>
            </a:endParaRPr>
          </a:p>
          <a:p>
            <a:pPr>
              <a:spcBef>
                <a:spcPts val="600"/>
              </a:spcBef>
              <a:buClr>
                <a:schemeClr val="accent2"/>
              </a:buClr>
              <a:buFont typeface="Courier New" panose="02070309020205020404" pitchFamily="49" charset="0"/>
              <a:buChar char="o"/>
            </a:pPr>
            <a:r>
              <a:rPr lang="en-US" sz="1600" dirty="0">
                <a:solidFill>
                  <a:schemeClr val="tx1"/>
                </a:solidFill>
              </a:rPr>
              <a:t>By 2030, </a:t>
            </a:r>
            <a:r>
              <a:rPr lang="en-US" sz="1600" b="1" dirty="0">
                <a:solidFill>
                  <a:schemeClr val="tx1"/>
                </a:solidFill>
              </a:rPr>
              <a:t>upgrade infrastructure and retrofit industries to make them sustainable</a:t>
            </a:r>
            <a:r>
              <a:rPr lang="en-US" sz="1600" dirty="0">
                <a:solidFill>
                  <a:schemeClr val="tx1"/>
                </a:solidFill>
              </a:rPr>
              <a:t>, with increased resource-use efficiency and greater adoption of clean and environmentally sound technologies and industrial processes, with all countries taking action in accordance with their respective capabilities</a:t>
            </a:r>
            <a:endParaRPr lang="de-AT" sz="1600" dirty="0">
              <a:solidFill>
                <a:schemeClr val="tx1"/>
              </a:solidFill>
            </a:endParaRPr>
          </a:p>
          <a:p>
            <a:pPr>
              <a:spcBef>
                <a:spcPts val="600"/>
              </a:spcBef>
              <a:buClr>
                <a:schemeClr val="accent2"/>
              </a:buClr>
              <a:buFont typeface="Courier New" panose="02070309020205020404" pitchFamily="49" charset="0"/>
              <a:buChar char="o"/>
            </a:pPr>
            <a:r>
              <a:rPr lang="en-US" sz="1600" b="1" dirty="0">
                <a:solidFill>
                  <a:schemeClr val="tx1"/>
                </a:solidFill>
              </a:rPr>
              <a:t>Enhance scientific research, upgrade the technological capabilities of industrial sectors in all countries</a:t>
            </a:r>
            <a:r>
              <a:rPr lang="en-US" sz="1600" dirty="0">
                <a:solidFill>
                  <a:schemeClr val="tx1"/>
                </a:solidFill>
              </a:rPr>
              <a:t>, in particular developing countries, including, by 2030, encouraging innovation and substantially increasing the number of research and development workers per 1 million people and public and private research and development spending</a:t>
            </a:r>
            <a:endParaRPr lang="de-AT" sz="1600" dirty="0">
              <a:solidFill>
                <a:schemeClr val="tx1"/>
              </a:solidFill>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4201" t="35145" r="50690" b="35145"/>
          <a:stretch/>
        </p:blipFill>
        <p:spPr bwMode="auto">
          <a:xfrm>
            <a:off x="251520" y="1988840"/>
            <a:ext cx="1557119"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descr="http://unstats.un.org/sdgs/assets/img/logo/unsd/UNSustainableDevelopmentGoals_Brand-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730" t="4092" r="8061" b="11135"/>
          <a:stretch/>
        </p:blipFill>
        <p:spPr bwMode="auto">
          <a:xfrm>
            <a:off x="394530" y="5157192"/>
            <a:ext cx="1271097" cy="1008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68519"/>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968971"/>
            <a:ext cx="8424863" cy="731837"/>
          </a:xfrm>
        </p:spPr>
        <p:txBody>
          <a:bodyPr/>
          <a:lstStyle/>
          <a:p>
            <a:r>
              <a:rPr lang="en-US" dirty="0" smtClean="0"/>
              <a:t>UNIDO Organizational Structure</a:t>
            </a:r>
            <a:endParaRPr lang="en-US" dirty="0"/>
          </a:p>
        </p:txBody>
      </p:sp>
      <p:grpSp>
        <p:nvGrpSpPr>
          <p:cNvPr id="11" name="Group 10"/>
          <p:cNvGrpSpPr/>
          <p:nvPr/>
        </p:nvGrpSpPr>
        <p:grpSpPr>
          <a:xfrm>
            <a:off x="248164" y="1700808"/>
            <a:ext cx="8644316" cy="4608512"/>
            <a:chOff x="248164" y="1890056"/>
            <a:chExt cx="8644316" cy="4419264"/>
          </a:xfrm>
        </p:grpSpPr>
        <p:sp>
          <p:nvSpPr>
            <p:cNvPr id="33" name="Rectangle 32"/>
            <p:cNvSpPr/>
            <p:nvPr/>
          </p:nvSpPr>
          <p:spPr bwMode="auto">
            <a:xfrm>
              <a:off x="248164" y="1890056"/>
              <a:ext cx="8644316" cy="4419264"/>
            </a:xfrm>
            <a:prstGeom prst="rect">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anchor="t"/>
            <a:lstStyle/>
            <a:p>
              <a:pPr algn="ctr">
                <a:defRPr/>
              </a:pPr>
              <a:r>
                <a:rPr lang="en-US" dirty="0" smtClean="0"/>
                <a:t>Director General</a:t>
              </a:r>
              <a:endParaRPr lang="en-US" dirty="0"/>
            </a:p>
          </p:txBody>
        </p:sp>
        <p:grpSp>
          <p:nvGrpSpPr>
            <p:cNvPr id="8" name="Group 7"/>
            <p:cNvGrpSpPr/>
            <p:nvPr/>
          </p:nvGrpSpPr>
          <p:grpSpPr>
            <a:xfrm>
              <a:off x="323528" y="2967176"/>
              <a:ext cx="8465382" cy="3270136"/>
              <a:chOff x="189504" y="2996952"/>
              <a:chExt cx="8882996" cy="3456384"/>
            </a:xfrm>
          </p:grpSpPr>
          <p:sp>
            <p:nvSpPr>
              <p:cNvPr id="25" name="Rectangle 24"/>
              <p:cNvSpPr/>
              <p:nvPr/>
            </p:nvSpPr>
            <p:spPr bwMode="auto">
              <a:xfrm>
                <a:off x="7518020" y="2996952"/>
                <a:ext cx="1554480" cy="3456384"/>
              </a:xfrm>
              <a:prstGeom prst="rect">
                <a:avLst/>
              </a:prstGeom>
              <a:ln w="3175">
                <a:solidFill>
                  <a:schemeClr val="accent3"/>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non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smtClean="0">
                    <a:ln>
                      <a:noFill/>
                    </a:ln>
                    <a:solidFill>
                      <a:schemeClr val="tx2"/>
                    </a:solidFill>
                    <a:effectLst/>
                    <a:cs typeface="Arial" charset="0"/>
                  </a:rPr>
                  <a:t>Policy &amp;</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smtClean="0">
                    <a:ln>
                      <a:noFill/>
                    </a:ln>
                    <a:solidFill>
                      <a:schemeClr val="tx2"/>
                    </a:solidFill>
                    <a:effectLst/>
                    <a:cs typeface="Arial" charset="0"/>
                  </a:rPr>
                  <a:t>Programme</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smtClean="0">
                    <a:ln>
                      <a:noFill/>
                    </a:ln>
                    <a:solidFill>
                      <a:schemeClr val="tx2"/>
                    </a:solidFill>
                    <a:effectLst/>
                    <a:cs typeface="Arial" charset="0"/>
                  </a:rPr>
                  <a:t>Support</a:t>
                </a:r>
              </a:p>
            </p:txBody>
          </p:sp>
          <p:sp>
            <p:nvSpPr>
              <p:cNvPr id="24" name="Rectangle 23"/>
              <p:cNvSpPr/>
              <p:nvPr/>
            </p:nvSpPr>
            <p:spPr bwMode="auto">
              <a:xfrm>
                <a:off x="4192722" y="2996952"/>
                <a:ext cx="3223593" cy="3456383"/>
              </a:xfrm>
              <a:prstGeom prst="rect">
                <a:avLst/>
              </a:prstGeom>
              <a:ln w="3175">
                <a:solidFill>
                  <a:schemeClr val="accent3"/>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smtClean="0">
                    <a:ln>
                      <a:noFill/>
                    </a:ln>
                    <a:solidFill>
                      <a:schemeClr val="tx2"/>
                    </a:solidFill>
                    <a:effectLst/>
                    <a:cs typeface="Arial" charset="0"/>
                  </a:rPr>
                  <a:t>External Relations</a:t>
                </a:r>
                <a:r>
                  <a:rPr kumimoji="0" lang="en-US" sz="1600" i="0" u="none" strike="noStrike" cap="none" normalizeH="0" dirty="0" smtClean="0">
                    <a:ln>
                      <a:noFill/>
                    </a:ln>
                    <a:solidFill>
                      <a:schemeClr val="tx2"/>
                    </a:solidFill>
                    <a:effectLst/>
                    <a:cs typeface="Arial" charset="0"/>
                  </a:rPr>
                  <a:t>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dirty="0" smtClean="0">
                    <a:ln>
                      <a:noFill/>
                    </a:ln>
                    <a:solidFill>
                      <a:schemeClr val="tx2"/>
                    </a:solidFill>
                    <a:effectLst/>
                    <a:cs typeface="Arial" charset="0"/>
                  </a:rPr>
                  <a:t>&amp; Field Representation</a:t>
                </a:r>
                <a:endParaRPr kumimoji="0" lang="en-US" sz="1600" i="0" u="none" strike="noStrike" cap="none" normalizeH="0" baseline="0" dirty="0" smtClean="0">
                  <a:ln>
                    <a:noFill/>
                  </a:ln>
                  <a:solidFill>
                    <a:schemeClr val="tx2"/>
                  </a:solidFill>
                  <a:effectLst/>
                  <a:cs typeface="Arial" charset="0"/>
                </a:endParaRPr>
              </a:p>
            </p:txBody>
          </p:sp>
          <p:sp>
            <p:nvSpPr>
              <p:cNvPr id="20" name="Rectangle 19"/>
              <p:cNvSpPr/>
              <p:nvPr/>
            </p:nvSpPr>
            <p:spPr bwMode="auto">
              <a:xfrm rot="16200000">
                <a:off x="425457" y="2760999"/>
                <a:ext cx="3456384" cy="3928290"/>
              </a:xfrm>
              <a:prstGeom prst="rect">
                <a:avLst/>
              </a:prstGeom>
              <a:ln w="3175">
                <a:solidFill>
                  <a:schemeClr val="accent3"/>
                </a:solid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i="0" u="none" strike="noStrike" cap="none" normalizeH="0" baseline="0" dirty="0" smtClean="0">
                    <a:ln>
                      <a:noFill/>
                    </a:ln>
                    <a:solidFill>
                      <a:schemeClr val="accent2"/>
                    </a:solidFill>
                    <a:effectLst/>
                    <a:cs typeface="Arial" charset="0"/>
                  </a:rPr>
                  <a:t>Programme Development </a:t>
                </a:r>
              </a:p>
              <a:p>
                <a:pPr marL="0" marR="0" indent="0" algn="ctr" defTabSz="914400" rtl="0" eaLnBrk="1" fontAlgn="base" latinLnBrk="0" hangingPunct="1">
                  <a:lnSpc>
                    <a:spcPct val="100000"/>
                  </a:lnSpc>
                  <a:spcBef>
                    <a:spcPct val="0"/>
                  </a:spcBef>
                  <a:spcAft>
                    <a:spcPct val="0"/>
                  </a:spcAft>
                  <a:buClrTx/>
                  <a:buSzTx/>
                  <a:buFontTx/>
                  <a:buNone/>
                  <a:tabLst/>
                </a:pPr>
                <a:r>
                  <a:rPr kumimoji="0" lang="en-US" i="0" u="none" strike="noStrike" cap="none" normalizeH="0" baseline="0" dirty="0" smtClean="0">
                    <a:ln>
                      <a:noFill/>
                    </a:ln>
                    <a:solidFill>
                      <a:schemeClr val="accent2"/>
                    </a:solidFill>
                    <a:effectLst/>
                    <a:cs typeface="Arial" charset="0"/>
                  </a:rPr>
                  <a:t>&amp; Technical Cooperation</a:t>
                </a:r>
              </a:p>
            </p:txBody>
          </p:sp>
          <p:grpSp>
            <p:nvGrpSpPr>
              <p:cNvPr id="12" name="Group 11"/>
              <p:cNvGrpSpPr/>
              <p:nvPr/>
            </p:nvGrpSpPr>
            <p:grpSpPr>
              <a:xfrm>
                <a:off x="895745" y="3136032"/>
                <a:ext cx="3086729" cy="3245296"/>
                <a:chOff x="680228" y="3052823"/>
                <a:chExt cx="3086729" cy="3372563"/>
              </a:xfrm>
            </p:grpSpPr>
            <p:sp>
              <p:nvSpPr>
                <p:cNvPr id="5" name="Rectangle 4"/>
                <p:cNvSpPr/>
                <p:nvPr/>
              </p:nvSpPr>
              <p:spPr bwMode="auto">
                <a:xfrm>
                  <a:off x="680228" y="3052823"/>
                  <a:ext cx="3086728" cy="640080"/>
                </a:xfrm>
                <a:prstGeom prst="rect">
                  <a:avLst/>
                </a:prstGeom>
                <a:solidFill>
                  <a:schemeClr val="bg1">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Partnerships and </a:t>
                  </a:r>
                </a:p>
                <a:p>
                  <a:pPr algn="ctr">
                    <a:defRPr/>
                  </a:pPr>
                  <a:r>
                    <a:rPr lang="en-US" sz="1600" dirty="0" smtClean="0"/>
                    <a:t>Results Monitoring</a:t>
                  </a:r>
                  <a:endParaRPr lang="en-US" sz="1600" dirty="0"/>
                </a:p>
              </p:txBody>
            </p:sp>
            <p:sp>
              <p:nvSpPr>
                <p:cNvPr id="6" name="Rectangle 5"/>
                <p:cNvSpPr/>
                <p:nvPr/>
              </p:nvSpPr>
              <p:spPr bwMode="auto">
                <a:xfrm>
                  <a:off x="680228" y="3735944"/>
                  <a:ext cx="3086729" cy="640080"/>
                </a:xfrm>
                <a:prstGeom prst="rect">
                  <a:avLst/>
                </a:prstGeom>
                <a:solidFill>
                  <a:schemeClr val="bg1">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Agri-Business Development</a:t>
                  </a:r>
                  <a:endParaRPr lang="en-US" sz="1600" dirty="0"/>
                </a:p>
              </p:txBody>
            </p:sp>
            <p:sp>
              <p:nvSpPr>
                <p:cNvPr id="7" name="Rectangle 6"/>
                <p:cNvSpPr/>
                <p:nvPr/>
              </p:nvSpPr>
              <p:spPr bwMode="auto">
                <a:xfrm>
                  <a:off x="680228" y="4419064"/>
                  <a:ext cx="3086729" cy="640080"/>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Trade, Investment &amp; Innovation</a:t>
                  </a:r>
                  <a:endParaRPr lang="en-US" sz="1600" dirty="0"/>
                </a:p>
              </p:txBody>
            </p:sp>
            <p:sp>
              <p:nvSpPr>
                <p:cNvPr id="9" name="Rectangle 8"/>
                <p:cNvSpPr/>
                <p:nvPr/>
              </p:nvSpPr>
              <p:spPr bwMode="auto">
                <a:xfrm>
                  <a:off x="680228" y="5102185"/>
                  <a:ext cx="3086729" cy="640080"/>
                </a:xfrm>
                <a:prstGeom prst="rect">
                  <a:avLst/>
                </a:prstGeom>
                <a:solidFill>
                  <a:schemeClr val="bg1">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Energy</a:t>
                  </a:r>
                  <a:endParaRPr lang="en-US" sz="1600" dirty="0"/>
                </a:p>
              </p:txBody>
            </p:sp>
            <p:sp>
              <p:nvSpPr>
                <p:cNvPr id="10" name="Rectangle 9"/>
                <p:cNvSpPr/>
                <p:nvPr/>
              </p:nvSpPr>
              <p:spPr bwMode="auto">
                <a:xfrm>
                  <a:off x="680228" y="5785306"/>
                  <a:ext cx="3086729" cy="640080"/>
                </a:xfrm>
                <a:prstGeom prst="rect">
                  <a:avLst/>
                </a:prstGeom>
                <a:solidFill>
                  <a:schemeClr val="bg1">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Environment</a:t>
                  </a:r>
                  <a:endParaRPr lang="en-US" sz="1600" dirty="0"/>
                </a:p>
              </p:txBody>
            </p:sp>
          </p:grpSp>
          <p:grpSp>
            <p:nvGrpSpPr>
              <p:cNvPr id="13" name="Group 12"/>
              <p:cNvGrpSpPr/>
              <p:nvPr/>
            </p:nvGrpSpPr>
            <p:grpSpPr>
              <a:xfrm>
                <a:off x="4342585" y="3789039"/>
                <a:ext cx="2945213" cy="2602723"/>
                <a:chOff x="5208385" y="3380513"/>
                <a:chExt cx="2945213" cy="2704791"/>
              </a:xfrm>
              <a:solidFill>
                <a:schemeClr val="accent1">
                  <a:lumMod val="60000"/>
                  <a:lumOff val="40000"/>
                </a:schemeClr>
              </a:solidFill>
            </p:grpSpPr>
            <p:sp>
              <p:nvSpPr>
                <p:cNvPr id="14" name="Rectangle 13"/>
                <p:cNvSpPr/>
                <p:nvPr/>
              </p:nvSpPr>
              <p:spPr bwMode="auto">
                <a:xfrm>
                  <a:off x="5208385" y="3380513"/>
                  <a:ext cx="2945213" cy="640080"/>
                </a:xfrm>
                <a:prstGeom prst="rect">
                  <a:avLst/>
                </a:prstGeom>
                <a:solidFill>
                  <a:schemeClr val="tx2">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External Relations</a:t>
                  </a:r>
                  <a:endParaRPr lang="en-US" sz="1600" dirty="0"/>
                </a:p>
              </p:txBody>
            </p:sp>
            <p:sp>
              <p:nvSpPr>
                <p:cNvPr id="15" name="Rectangle 14"/>
                <p:cNvSpPr/>
                <p:nvPr/>
              </p:nvSpPr>
              <p:spPr bwMode="auto">
                <a:xfrm>
                  <a:off x="5208385" y="4068750"/>
                  <a:ext cx="2945213" cy="640080"/>
                </a:xfrm>
                <a:prstGeom prst="rect">
                  <a:avLst/>
                </a:prstGeom>
                <a:solidFill>
                  <a:schemeClr val="tx2">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UNIDO Offices New York, Geneva &amp; Brussels</a:t>
                  </a:r>
                  <a:endParaRPr lang="en-US" sz="1600" dirty="0"/>
                </a:p>
              </p:txBody>
            </p:sp>
            <p:sp>
              <p:nvSpPr>
                <p:cNvPr id="18" name="Rectangle 17"/>
                <p:cNvSpPr/>
                <p:nvPr/>
              </p:nvSpPr>
              <p:spPr bwMode="auto">
                <a:xfrm>
                  <a:off x="5208385" y="4756987"/>
                  <a:ext cx="2945213" cy="640080"/>
                </a:xfrm>
                <a:prstGeom prst="rect">
                  <a:avLst/>
                </a:prstGeom>
                <a:solidFill>
                  <a:schemeClr val="tx2">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Regional </a:t>
                  </a:r>
                  <a:r>
                    <a:rPr lang="en-US" sz="1600" dirty="0" err="1" smtClean="0"/>
                    <a:t>Programmes</a:t>
                  </a:r>
                  <a:r>
                    <a:rPr lang="en-US" sz="1600" dirty="0" smtClean="0"/>
                    <a:t> and </a:t>
                  </a:r>
                </a:p>
                <a:p>
                  <a:pPr algn="ctr">
                    <a:defRPr/>
                  </a:pPr>
                  <a:r>
                    <a:rPr lang="en-US" sz="1600" dirty="0" smtClean="0"/>
                    <a:t>Field Representatives</a:t>
                  </a:r>
                  <a:endParaRPr lang="en-US" sz="1600" dirty="0"/>
                </a:p>
              </p:txBody>
            </p:sp>
            <p:sp>
              <p:nvSpPr>
                <p:cNvPr id="19" name="Rectangle 18"/>
                <p:cNvSpPr/>
                <p:nvPr/>
              </p:nvSpPr>
              <p:spPr bwMode="auto">
                <a:xfrm>
                  <a:off x="5208385" y="5445224"/>
                  <a:ext cx="2945213" cy="640080"/>
                </a:xfrm>
                <a:prstGeom prst="rect">
                  <a:avLst/>
                </a:prstGeom>
                <a:solidFill>
                  <a:schemeClr val="tx2">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Field Offices</a:t>
                  </a:r>
                  <a:endParaRPr lang="en-US" sz="1600" dirty="0"/>
                </a:p>
              </p:txBody>
            </p:sp>
          </p:grpSp>
          <p:sp>
            <p:nvSpPr>
              <p:cNvPr id="26" name="Rectangle 25"/>
              <p:cNvSpPr/>
              <p:nvPr/>
            </p:nvSpPr>
            <p:spPr bwMode="auto">
              <a:xfrm>
                <a:off x="7614044" y="3824151"/>
                <a:ext cx="1371600" cy="615926"/>
              </a:xfrm>
              <a:prstGeom prst="rect">
                <a:avLst/>
              </a:prstGeom>
              <a:solidFill>
                <a:schemeClr val="tx2">
                  <a:lumMod val="40000"/>
                  <a:lumOff val="6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Finance</a:t>
                </a:r>
                <a:endParaRPr lang="en-US" sz="1600" dirty="0"/>
              </a:p>
            </p:txBody>
          </p:sp>
          <p:sp>
            <p:nvSpPr>
              <p:cNvPr id="27" name="Rectangle 26"/>
              <p:cNvSpPr/>
              <p:nvPr/>
            </p:nvSpPr>
            <p:spPr bwMode="auto">
              <a:xfrm>
                <a:off x="7614044" y="4480759"/>
                <a:ext cx="1371600" cy="615926"/>
              </a:xfrm>
              <a:prstGeom prst="rect">
                <a:avLst/>
              </a:prstGeom>
              <a:solidFill>
                <a:schemeClr val="tx2">
                  <a:lumMod val="40000"/>
                  <a:lumOff val="6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Research &amp; Statistics</a:t>
                </a:r>
                <a:endParaRPr lang="en-US" sz="1600" dirty="0"/>
              </a:p>
            </p:txBody>
          </p:sp>
          <p:sp>
            <p:nvSpPr>
              <p:cNvPr id="28" name="Rectangle 27"/>
              <p:cNvSpPr/>
              <p:nvPr/>
            </p:nvSpPr>
            <p:spPr bwMode="auto">
              <a:xfrm>
                <a:off x="7614044" y="5137368"/>
                <a:ext cx="1371600" cy="597785"/>
              </a:xfrm>
              <a:prstGeom prst="rect">
                <a:avLst/>
              </a:prstGeom>
              <a:solidFill>
                <a:schemeClr val="tx2">
                  <a:lumMod val="40000"/>
                  <a:lumOff val="6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IT</a:t>
                </a:r>
                <a:endParaRPr lang="en-US" sz="1600" dirty="0"/>
              </a:p>
            </p:txBody>
          </p:sp>
          <p:sp>
            <p:nvSpPr>
              <p:cNvPr id="29" name="Rectangle 28"/>
              <p:cNvSpPr/>
              <p:nvPr/>
            </p:nvSpPr>
            <p:spPr bwMode="auto">
              <a:xfrm>
                <a:off x="7614044" y="5775836"/>
                <a:ext cx="1371600" cy="615926"/>
              </a:xfrm>
              <a:prstGeom prst="rect">
                <a:avLst/>
              </a:prstGeom>
              <a:solidFill>
                <a:schemeClr val="tx2">
                  <a:lumMod val="40000"/>
                  <a:lumOff val="6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Support Services</a:t>
                </a:r>
                <a:endParaRPr lang="en-US" sz="1600" dirty="0"/>
              </a:p>
            </p:txBody>
          </p:sp>
        </p:grpSp>
        <p:grpSp>
          <p:nvGrpSpPr>
            <p:cNvPr id="3" name="Group 2"/>
            <p:cNvGrpSpPr/>
            <p:nvPr/>
          </p:nvGrpSpPr>
          <p:grpSpPr>
            <a:xfrm>
              <a:off x="341731" y="2309018"/>
              <a:ext cx="8447179" cy="543918"/>
              <a:chOff x="413739" y="2264523"/>
              <a:chExt cx="8447179" cy="543918"/>
            </a:xfrm>
          </p:grpSpPr>
          <p:sp>
            <p:nvSpPr>
              <p:cNvPr id="22" name="Rectangle 21"/>
              <p:cNvSpPr/>
              <p:nvPr/>
            </p:nvSpPr>
            <p:spPr bwMode="auto">
              <a:xfrm>
                <a:off x="413739" y="2264523"/>
                <a:ext cx="1555480" cy="543918"/>
              </a:xfrm>
              <a:prstGeom prst="rect">
                <a:avLst/>
              </a:prstGeom>
              <a:solidFill>
                <a:schemeClr val="bg1">
                  <a:lumMod val="75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Human Resources</a:t>
                </a:r>
                <a:endParaRPr lang="en-US" sz="1600" dirty="0"/>
              </a:p>
            </p:txBody>
          </p:sp>
          <p:sp>
            <p:nvSpPr>
              <p:cNvPr id="32" name="Rectangle 31"/>
              <p:cNvSpPr/>
              <p:nvPr/>
            </p:nvSpPr>
            <p:spPr bwMode="auto">
              <a:xfrm>
                <a:off x="2136664" y="2264523"/>
                <a:ext cx="1555480" cy="543918"/>
              </a:xfrm>
              <a:prstGeom prst="rect">
                <a:avLst/>
              </a:prstGeom>
              <a:solidFill>
                <a:schemeClr val="bg1">
                  <a:lumMod val="75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Strategic Planning</a:t>
                </a:r>
                <a:endParaRPr lang="en-US" sz="1600" dirty="0"/>
              </a:p>
            </p:txBody>
          </p:sp>
          <p:sp>
            <p:nvSpPr>
              <p:cNvPr id="34" name="Rectangle 33"/>
              <p:cNvSpPr/>
              <p:nvPr/>
            </p:nvSpPr>
            <p:spPr bwMode="auto">
              <a:xfrm>
                <a:off x="3859589" y="2264523"/>
                <a:ext cx="1555480" cy="543918"/>
              </a:xfrm>
              <a:prstGeom prst="rect">
                <a:avLst/>
              </a:prstGeom>
              <a:solidFill>
                <a:schemeClr val="bg1">
                  <a:lumMod val="75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Legal Affairs</a:t>
                </a:r>
                <a:endParaRPr lang="en-US" sz="1600" dirty="0"/>
              </a:p>
            </p:txBody>
          </p:sp>
          <p:sp>
            <p:nvSpPr>
              <p:cNvPr id="35" name="Rectangle 34"/>
              <p:cNvSpPr/>
              <p:nvPr/>
            </p:nvSpPr>
            <p:spPr bwMode="auto">
              <a:xfrm>
                <a:off x="5582514" y="2264523"/>
                <a:ext cx="1555480" cy="543918"/>
              </a:xfrm>
              <a:prstGeom prst="rect">
                <a:avLst/>
              </a:prstGeom>
              <a:solidFill>
                <a:schemeClr val="bg1">
                  <a:lumMod val="75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Evaluation &amp; Monitoring</a:t>
                </a:r>
                <a:endParaRPr lang="en-US" sz="1600" dirty="0"/>
              </a:p>
            </p:txBody>
          </p:sp>
          <p:sp>
            <p:nvSpPr>
              <p:cNvPr id="36" name="Rectangle 35"/>
              <p:cNvSpPr/>
              <p:nvPr/>
            </p:nvSpPr>
            <p:spPr bwMode="auto">
              <a:xfrm>
                <a:off x="7305438" y="2264523"/>
                <a:ext cx="1555480" cy="543918"/>
              </a:xfrm>
              <a:prstGeom prst="rect">
                <a:avLst/>
              </a:prstGeom>
              <a:solidFill>
                <a:schemeClr val="bg1">
                  <a:lumMod val="75000"/>
                </a:schemeClr>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US" sz="1600" dirty="0" smtClean="0"/>
                  <a:t>Ethics</a:t>
                </a:r>
                <a:endParaRPr lang="en-US" sz="1600" dirty="0"/>
              </a:p>
            </p:txBody>
          </p:sp>
        </p:grpSp>
      </p:grpSp>
    </p:spTree>
    <p:extLst>
      <p:ext uri="{BB962C8B-B14F-4D97-AF65-F5344CB8AC3E}">
        <p14:creationId xmlns:p14="http://schemas.microsoft.com/office/powerpoint/2010/main" val="16416786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8" t="29222" r="208" b="19469"/>
          <a:stretch/>
        </p:blipFill>
        <p:spPr bwMode="auto">
          <a:xfrm>
            <a:off x="4372" y="908720"/>
            <a:ext cx="9139628" cy="5949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2" y="764704"/>
            <a:ext cx="9144002" cy="6093296"/>
            <a:chOff x="-2" y="764704"/>
            <a:chExt cx="9144002" cy="6093296"/>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1" y="764704"/>
              <a:ext cx="9139629" cy="14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a:xfrm>
              <a:off x="-2" y="908720"/>
              <a:ext cx="9144002" cy="5949280"/>
            </a:xfrm>
            <a:prstGeom prst="rect">
              <a:avLst/>
            </a:prstGeom>
            <a:solidFill>
              <a:schemeClr val="bg1">
                <a:alpha val="65000"/>
              </a:schemeClr>
            </a:solidFill>
          </p:spPr>
          <p:txBody>
            <a:bodyPr vert="horz" lIns="457200" tIns="45720" rIns="274320" bIns="45720" rtlCol="0" anchor="ctr">
              <a:normAutofit/>
            </a:bodyPr>
            <a:lstStyle>
              <a:lvl1pPr algn="l" defTabSz="685800" rtl="0" eaLnBrk="1" latinLnBrk="0" hangingPunct="1">
                <a:lnSpc>
                  <a:spcPct val="90000"/>
                </a:lnSpc>
                <a:spcBef>
                  <a:spcPct val="0"/>
                </a:spcBef>
                <a:buNone/>
                <a:defRPr sz="3300" kern="1200">
                  <a:solidFill>
                    <a:srgbClr val="0091C4"/>
                  </a:solidFill>
                  <a:latin typeface="+mn-lt"/>
                  <a:ea typeface="+mj-ea"/>
                  <a:cs typeface="Arial" panose="020B0604020202020204" pitchFamily="34" charset="0"/>
                </a:defRPr>
              </a:lvl1pPr>
            </a:lstStyle>
            <a:p>
              <a:pPr fontAlgn="auto">
                <a:spcAft>
                  <a:spcPts val="0"/>
                </a:spcAft>
              </a:pPr>
              <a:endParaRPr lang="en-US" dirty="0" smtClean="0"/>
            </a:p>
            <a:p>
              <a:pPr fontAlgn="auto">
                <a:spcAft>
                  <a:spcPts val="0"/>
                </a:spcAft>
              </a:pPr>
              <a:endParaRPr lang="en-US" dirty="0"/>
            </a:p>
            <a:p>
              <a:pPr fontAlgn="auto">
                <a:spcAft>
                  <a:spcPts val="0"/>
                </a:spcAft>
              </a:pPr>
              <a:endParaRPr lang="en-US" dirty="0" smtClean="0"/>
            </a:p>
            <a:p>
              <a:pPr fontAlgn="auto">
                <a:spcAft>
                  <a:spcPts val="0"/>
                </a:spcAft>
              </a:pPr>
              <a:endParaRPr lang="en-US" dirty="0" smtClean="0"/>
            </a:p>
            <a:p>
              <a:pPr fontAlgn="auto">
                <a:spcAft>
                  <a:spcPts val="0"/>
                </a:spcAft>
              </a:pPr>
              <a:r>
                <a:rPr lang="en-US" sz="4800" dirty="0" err="1" smtClean="0"/>
                <a:t>TII</a:t>
              </a:r>
              <a:r>
                <a:rPr lang="en-US" sz="4800" dirty="0" smtClean="0"/>
                <a:t> STRUCTURE &amp;</a:t>
              </a:r>
            </a:p>
            <a:p>
              <a:pPr fontAlgn="auto">
                <a:spcAft>
                  <a:spcPts val="0"/>
                </a:spcAft>
              </a:pPr>
              <a:r>
                <a:rPr lang="en-US" sz="4800" dirty="0" smtClean="0"/>
                <a:t>THEMATIC SERVICES</a:t>
              </a:r>
            </a:p>
            <a:p>
              <a:pPr fontAlgn="auto">
                <a:spcAft>
                  <a:spcPts val="0"/>
                </a:spcAft>
              </a:pPr>
              <a:r>
                <a:rPr lang="en-US" sz="2800" dirty="0" smtClean="0"/>
                <a:t>			</a:t>
              </a:r>
            </a:p>
            <a:p>
              <a:pPr fontAlgn="auto">
                <a:spcAft>
                  <a:spcPts val="0"/>
                </a:spcAft>
              </a:pPr>
              <a:endParaRPr lang="en-US" sz="2800" dirty="0"/>
            </a:p>
            <a:p>
              <a:pPr fontAlgn="auto">
                <a:spcAft>
                  <a:spcPts val="0"/>
                </a:spcAft>
              </a:pPr>
              <a:endParaRPr lang="en-US" sz="2800" dirty="0" smtClean="0"/>
            </a:p>
            <a:p>
              <a:pPr fontAlgn="auto">
                <a:spcAft>
                  <a:spcPts val="0"/>
                </a:spcAft>
              </a:pPr>
              <a:endParaRPr lang="en-US" sz="2800" dirty="0"/>
            </a:p>
            <a:p>
              <a:pPr fontAlgn="auto">
                <a:spcAft>
                  <a:spcPts val="0"/>
                </a:spcAft>
              </a:pPr>
              <a:endParaRPr lang="en-US" sz="2800" dirty="0" smtClean="0"/>
            </a:p>
            <a:p>
              <a:pPr fontAlgn="auto">
                <a:spcAft>
                  <a:spcPts val="0"/>
                </a:spcAft>
              </a:pPr>
              <a:endParaRPr lang="en-US" sz="2800" dirty="0"/>
            </a:p>
            <a:p>
              <a:pPr fontAlgn="auto">
                <a:spcAft>
                  <a:spcPts val="0"/>
                </a:spcAft>
              </a:pPr>
              <a:endParaRPr lang="en-US" sz="1100" dirty="0" smtClean="0"/>
            </a:p>
          </p:txBody>
        </p:sp>
        <p:pic>
          <p:nvPicPr>
            <p:cNvPr id="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3004011"/>
              <a:ext cx="136995" cy="3853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50023766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TII Structure</a:t>
            </a:r>
            <a:endParaRPr lang="en-US" dirty="0"/>
          </a:p>
        </p:txBody>
      </p:sp>
      <p:grpSp>
        <p:nvGrpSpPr>
          <p:cNvPr id="17" name="Group 16"/>
          <p:cNvGrpSpPr/>
          <p:nvPr/>
        </p:nvGrpSpPr>
        <p:grpSpPr>
          <a:xfrm>
            <a:off x="1369324" y="692696"/>
            <a:ext cx="6405352" cy="5760641"/>
            <a:chOff x="960849" y="-397436"/>
            <a:chExt cx="7252696" cy="6522697"/>
          </a:xfrm>
        </p:grpSpPr>
        <p:sp>
          <p:nvSpPr>
            <p:cNvPr id="18" name="Oval 17"/>
            <p:cNvSpPr/>
            <p:nvPr/>
          </p:nvSpPr>
          <p:spPr bwMode="auto">
            <a:xfrm rot="13995541">
              <a:off x="2930854" y="-397436"/>
              <a:ext cx="3282295" cy="3282295"/>
            </a:xfrm>
            <a:prstGeom prst="ellipse">
              <a:avLst/>
            </a:prstGeom>
            <a:solidFill>
              <a:schemeClr val="tx2">
                <a:lumMod val="40000"/>
                <a:lumOff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Circl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i="0" u="none" strike="noStrike" cap="none" normalizeH="0" baseline="0" dirty="0" smtClean="0">
                  <a:ln>
                    <a:noFill/>
                  </a:ln>
                  <a:solidFill>
                    <a:schemeClr val="bg1"/>
                  </a:solidFill>
                  <a:effectLst/>
                  <a:latin typeface="+mn-lt"/>
                  <a:cs typeface="Arial" charset="0"/>
                </a:rPr>
                <a:t>INNOVATION </a:t>
              </a:r>
            </a:p>
          </p:txBody>
        </p:sp>
        <p:sp>
          <p:nvSpPr>
            <p:cNvPr id="19" name="Oval 18"/>
            <p:cNvSpPr/>
            <p:nvPr/>
          </p:nvSpPr>
          <p:spPr bwMode="auto">
            <a:xfrm rot="18747832">
              <a:off x="960849" y="2842966"/>
              <a:ext cx="3282295" cy="3282295"/>
            </a:xfrm>
            <a:prstGeom prst="ellipse">
              <a:avLst/>
            </a:prstGeom>
            <a:solidFill>
              <a:schemeClr val="tx2">
                <a:lumMod val="40000"/>
                <a:lumOff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ArchUp">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i="0" u="none" strike="noStrike" cap="none" normalizeH="0" baseline="0" smtClean="0">
                  <a:ln>
                    <a:noFill/>
                  </a:ln>
                  <a:solidFill>
                    <a:schemeClr val="bg1"/>
                  </a:solidFill>
                  <a:effectLst/>
                  <a:latin typeface="+mn-lt"/>
                  <a:cs typeface="Arial" charset="0"/>
                </a:rPr>
                <a:t>TRADE</a:t>
              </a:r>
            </a:p>
          </p:txBody>
        </p:sp>
        <p:sp>
          <p:nvSpPr>
            <p:cNvPr id="20" name="Oval 19"/>
            <p:cNvSpPr/>
            <p:nvPr/>
          </p:nvSpPr>
          <p:spPr bwMode="auto">
            <a:xfrm rot="4080480">
              <a:off x="4931250" y="2842966"/>
              <a:ext cx="3282295" cy="3282295"/>
            </a:xfrm>
            <a:prstGeom prst="ellipse">
              <a:avLst/>
            </a:prstGeom>
            <a:solidFill>
              <a:schemeClr val="tx2">
                <a:lumMod val="40000"/>
                <a:lumOff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ArchUp">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i="0" u="none" strike="noStrike" cap="none" normalizeH="0" baseline="0" dirty="0" smtClean="0">
                  <a:ln>
                    <a:noFill/>
                  </a:ln>
                  <a:solidFill>
                    <a:schemeClr val="bg1"/>
                  </a:solidFill>
                  <a:effectLst/>
                  <a:latin typeface="+mn-lt"/>
                  <a:cs typeface="Arial" charset="0"/>
                </a:rPr>
                <a:t>INVESTMENT</a:t>
              </a:r>
            </a:p>
          </p:txBody>
        </p:sp>
        <p:grpSp>
          <p:nvGrpSpPr>
            <p:cNvPr id="21" name="Group 20"/>
            <p:cNvGrpSpPr/>
            <p:nvPr/>
          </p:nvGrpSpPr>
          <p:grpSpPr>
            <a:xfrm>
              <a:off x="1608341" y="250057"/>
              <a:ext cx="5957711" cy="5227711"/>
              <a:chOff x="1780994" y="250057"/>
              <a:chExt cx="5957711" cy="5227711"/>
            </a:xfrm>
          </p:grpSpPr>
          <p:sp>
            <p:nvSpPr>
              <p:cNvPr id="22" name="Oval 21"/>
              <p:cNvSpPr/>
              <p:nvPr/>
            </p:nvSpPr>
            <p:spPr bwMode="auto">
              <a:xfrm>
                <a:off x="2958912" y="1585706"/>
                <a:ext cx="3571485" cy="3571485"/>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chemeClr val="bg1"/>
                    </a:solidFill>
                    <a:effectLst/>
                    <a:latin typeface="+mn-lt"/>
                    <a:cs typeface="Arial" charset="0"/>
                  </a:rPr>
                  <a:t>Department of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chemeClr val="bg1"/>
                    </a:solidFill>
                    <a:effectLst/>
                    <a:latin typeface="+mn-lt"/>
                    <a:cs typeface="Arial" charset="0"/>
                  </a:rPr>
                  <a:t>Trade, Investment</a:t>
                </a:r>
                <a:r>
                  <a:rPr kumimoji="0" lang="en-US" sz="2000" i="0" u="none" strike="noStrike" cap="none" normalizeH="0" dirty="0" smtClean="0">
                    <a:ln>
                      <a:noFill/>
                    </a:ln>
                    <a:solidFill>
                      <a:schemeClr val="bg1"/>
                    </a:solidFill>
                    <a:effectLst/>
                    <a:latin typeface="+mn-lt"/>
                    <a:cs typeface="Arial" charset="0"/>
                  </a:rPr>
                  <a:t> and Innovation</a:t>
                </a:r>
                <a:endParaRPr kumimoji="0" lang="en-US" sz="2000" i="0" u="none" strike="noStrike" cap="none" normalizeH="0" baseline="0" dirty="0" smtClean="0">
                  <a:ln>
                    <a:noFill/>
                  </a:ln>
                  <a:solidFill>
                    <a:schemeClr val="bg1"/>
                  </a:solidFill>
                  <a:effectLst/>
                  <a:latin typeface="+mn-lt"/>
                  <a:cs typeface="Arial" charset="0"/>
                </a:endParaRPr>
              </a:p>
            </p:txBody>
          </p:sp>
          <p:sp>
            <p:nvSpPr>
              <p:cNvPr id="23" name="Oval 22"/>
              <p:cNvSpPr/>
              <p:nvPr/>
            </p:nvSpPr>
            <p:spPr bwMode="auto">
              <a:xfrm>
                <a:off x="3750999" y="250057"/>
                <a:ext cx="1987310" cy="1987310"/>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dirty="0">
                    <a:solidFill>
                      <a:schemeClr val="bg1"/>
                    </a:solidFill>
                    <a:latin typeface="+mn-lt"/>
                  </a:rPr>
                  <a:t>Business Environment, Cluster and Innovation Division (</a:t>
                </a:r>
                <a:r>
                  <a:rPr lang="en-US" sz="1600" dirty="0" err="1">
                    <a:solidFill>
                      <a:schemeClr val="bg1"/>
                    </a:solidFill>
                    <a:latin typeface="+mn-lt"/>
                  </a:rPr>
                  <a:t>BCI</a:t>
                </a:r>
                <a:r>
                  <a:rPr lang="en-US" sz="1600" dirty="0">
                    <a:solidFill>
                      <a:schemeClr val="bg1"/>
                    </a:solidFill>
                    <a:latin typeface="+mn-lt"/>
                  </a:rPr>
                  <a:t>)</a:t>
                </a:r>
              </a:p>
            </p:txBody>
          </p:sp>
          <p:sp>
            <p:nvSpPr>
              <p:cNvPr id="24" name="Oval 23"/>
              <p:cNvSpPr/>
              <p:nvPr/>
            </p:nvSpPr>
            <p:spPr bwMode="auto">
              <a:xfrm>
                <a:off x="5751395" y="3490458"/>
                <a:ext cx="1987310" cy="1987310"/>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600" dirty="0" smtClean="0">
                    <a:solidFill>
                      <a:schemeClr val="bg1"/>
                    </a:solidFill>
                    <a:latin typeface="+mn-lt"/>
                  </a:rPr>
                  <a:t>Investment Promotion Division (</a:t>
                </a:r>
                <a:r>
                  <a:rPr lang="en-US" sz="1600" dirty="0" err="1" smtClean="0">
                    <a:solidFill>
                      <a:schemeClr val="bg1"/>
                    </a:solidFill>
                    <a:latin typeface="+mn-lt"/>
                  </a:rPr>
                  <a:t>INV</a:t>
                </a:r>
                <a:r>
                  <a:rPr lang="en-US" sz="1600" dirty="0" smtClean="0">
                    <a:solidFill>
                      <a:schemeClr val="bg1"/>
                    </a:solidFill>
                    <a:latin typeface="+mn-lt"/>
                  </a:rPr>
                  <a:t>)</a:t>
                </a:r>
                <a:endParaRPr kumimoji="0" lang="en-US" sz="1600" i="0" u="none" strike="noStrike" cap="none" normalizeH="0" baseline="0" dirty="0" smtClean="0">
                  <a:ln>
                    <a:noFill/>
                  </a:ln>
                  <a:solidFill>
                    <a:schemeClr val="bg1"/>
                  </a:solidFill>
                  <a:effectLst/>
                  <a:latin typeface="+mn-lt"/>
                </a:endParaRPr>
              </a:p>
            </p:txBody>
          </p:sp>
          <p:sp>
            <p:nvSpPr>
              <p:cNvPr id="25" name="Oval 24"/>
              <p:cNvSpPr/>
              <p:nvPr/>
            </p:nvSpPr>
            <p:spPr bwMode="auto">
              <a:xfrm>
                <a:off x="1780994" y="3490458"/>
                <a:ext cx="1987310" cy="1987310"/>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0" tIns="45720" rIns="0" bIns="45720" numCol="1" rtlCol="0" anchor="ctr" anchorCtr="0" compatLnSpc="1">
                <a:prstTxWarp prst="textNoShape">
                  <a:avLst/>
                </a:prstTxWarp>
              </a:bodyPr>
              <a:lstStyle/>
              <a:p>
                <a:pPr algn="ctr"/>
                <a:r>
                  <a:rPr lang="en-US" sz="1600" dirty="0">
                    <a:solidFill>
                      <a:schemeClr val="bg1"/>
                    </a:solidFill>
                    <a:latin typeface="+mn-lt"/>
                  </a:rPr>
                  <a:t>Standards and Trade Facilitation Division (</a:t>
                </a:r>
                <a:r>
                  <a:rPr lang="en-US" sz="1600" dirty="0" err="1">
                    <a:solidFill>
                      <a:schemeClr val="bg1"/>
                    </a:solidFill>
                    <a:latin typeface="+mn-lt"/>
                  </a:rPr>
                  <a:t>STF</a:t>
                </a:r>
                <a:r>
                  <a:rPr lang="en-US" sz="1600" dirty="0" smtClean="0">
                    <a:solidFill>
                      <a:schemeClr val="bg1"/>
                    </a:solidFill>
                    <a:latin typeface="+mn-lt"/>
                  </a:rPr>
                  <a:t>)</a:t>
                </a:r>
                <a:endParaRPr lang="en-US" sz="1600" dirty="0">
                  <a:solidFill>
                    <a:schemeClr val="bg1"/>
                  </a:solidFill>
                  <a:latin typeface="+mn-lt"/>
                </a:endParaRPr>
              </a:p>
            </p:txBody>
          </p:sp>
        </p:grpSp>
      </p:grpSp>
      <p:sp>
        <p:nvSpPr>
          <p:cNvPr id="3" name="TextBox 2"/>
          <p:cNvSpPr txBox="1"/>
          <p:nvPr/>
        </p:nvSpPr>
        <p:spPr>
          <a:xfrm>
            <a:off x="335454" y="1988840"/>
            <a:ext cx="1644233" cy="707886"/>
          </a:xfrm>
          <a:prstGeom prst="rect">
            <a:avLst/>
          </a:prstGeom>
          <a:noFill/>
        </p:spPr>
        <p:txBody>
          <a:bodyPr wrap="none" rtlCol="0">
            <a:spAutoFit/>
          </a:bodyPr>
          <a:lstStyle/>
          <a:p>
            <a:pPr algn="l"/>
            <a:r>
              <a:rPr lang="en-US" sz="2000" b="1" dirty="0" smtClean="0">
                <a:solidFill>
                  <a:schemeClr val="accent2"/>
                </a:solidFill>
                <a:latin typeface="+mn-lt"/>
              </a:rPr>
              <a:t>1</a:t>
            </a:r>
            <a:r>
              <a:rPr lang="en-US" sz="2000" dirty="0" smtClean="0">
                <a:latin typeface="+mn-lt"/>
              </a:rPr>
              <a:t> Department</a:t>
            </a:r>
          </a:p>
          <a:p>
            <a:pPr algn="l"/>
            <a:r>
              <a:rPr lang="en-US" sz="2000" b="1" dirty="0" smtClean="0">
                <a:solidFill>
                  <a:schemeClr val="accent2"/>
                </a:solidFill>
                <a:latin typeface="+mn-lt"/>
              </a:rPr>
              <a:t>3</a:t>
            </a:r>
            <a:r>
              <a:rPr lang="en-US" sz="2000" dirty="0" smtClean="0">
                <a:latin typeface="+mn-lt"/>
              </a:rPr>
              <a:t> Divisions</a:t>
            </a:r>
            <a:endParaRPr lang="en-US" sz="2000" dirty="0">
              <a:latin typeface="+mn-lt"/>
            </a:endParaRPr>
          </a:p>
        </p:txBody>
      </p:sp>
      <p:pic>
        <p:nvPicPr>
          <p:cNvPr id="3074" name="Picture 2" descr="https://d30y9cdsu7xlg0.cloudfront.net/png/381125-200.png"/>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34597" y="1186255"/>
            <a:ext cx="1385675" cy="13856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d30y9cdsu7xlg0.cloudfront.net/png/36879-200.png"/>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9552" y="5239877"/>
            <a:ext cx="1080120" cy="1080120"/>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https://d30y9cdsu7xlg0.cloudfront.net/png/162934-200.png"/>
          <p:cNvPicPr>
            <a:picLocks noChangeAspect="1" noChangeArrowheads="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08304" y="5157192"/>
            <a:ext cx="1265517" cy="1265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451900"/>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344</TotalTime>
  <Words>2421</Words>
  <Application>Microsoft Office PowerPoint</Application>
  <PresentationFormat>On-screen Show (4:3)</PresentationFormat>
  <Paragraphs>411</Paragraphs>
  <Slides>30</Slides>
  <Notes>6</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PowerPoint Presentation</vt:lpstr>
      <vt:lpstr>Outline</vt:lpstr>
      <vt:lpstr>PowerPoint Presentation</vt:lpstr>
      <vt:lpstr>Inclusive and Sustainable Industrial Development</vt:lpstr>
      <vt:lpstr>PowerPoint Presentation</vt:lpstr>
      <vt:lpstr>Goal 9: Build resilient infrastructure, promote inclusive and sustainable industrialization and foster innovation</vt:lpstr>
      <vt:lpstr>UNIDO Organizational Structure</vt:lpstr>
      <vt:lpstr>PowerPoint Presentation</vt:lpstr>
      <vt:lpstr>TII Structure</vt:lpstr>
      <vt:lpstr>TII Services</vt:lpstr>
      <vt:lpstr>Improving Business Environment</vt:lpstr>
      <vt:lpstr>Strengthening Innovation Capacities &amp; Capabilities</vt:lpstr>
      <vt:lpstr>Enhancing Competitiveness of SMEs</vt:lpstr>
      <vt:lpstr>Building Business Partnerships &amp; Mobilizing Investment</vt:lpstr>
      <vt:lpstr>Promoting Standards  and Quality</vt:lpstr>
      <vt:lpstr>Facilitating Trade</vt:lpstr>
      <vt:lpstr>Supporting PCPs</vt:lpstr>
      <vt:lpstr>PowerPoint Presentation</vt:lpstr>
      <vt:lpstr>Investment Promotion</vt:lpstr>
      <vt:lpstr>Networks: Investment and Technology  Promotion Offices (ITPOs)</vt:lpstr>
      <vt:lpstr>Networks: UNIDO SPX Centres</vt:lpstr>
      <vt:lpstr>Hannover Messe 2016 &amp; SPX</vt:lpstr>
      <vt:lpstr>Research: Investor Survey</vt:lpstr>
      <vt:lpstr>Tools: COMFAR</vt:lpstr>
      <vt:lpstr>Quality FDI Conference</vt:lpstr>
      <vt:lpstr>PowerPoint Presentation</vt:lpstr>
      <vt:lpstr>UNIDO PCPs</vt:lpstr>
      <vt:lpstr>Programme for Country Partnership (PCP)</vt:lpstr>
      <vt:lpstr>PowerPoint Presentation</vt:lpstr>
      <vt:lpstr>PowerPoint Presentation</vt:lpstr>
    </vt:vector>
  </TitlesOfParts>
  <Company>UNIDO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Xin YAO</dc:creator>
  <cp:lastModifiedBy>NATI, Dorina</cp:lastModifiedBy>
  <cp:revision>343</cp:revision>
  <cp:lastPrinted>2016-05-10T08:53:57Z</cp:lastPrinted>
  <dcterms:created xsi:type="dcterms:W3CDTF">2008-01-28T10:27:53Z</dcterms:created>
  <dcterms:modified xsi:type="dcterms:W3CDTF">2016-05-20T07:25:00Z</dcterms:modified>
</cp:coreProperties>
</file>