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notesMasterIdLst>
    <p:notesMasterId r:id="rId11"/>
  </p:notesMasterIdLst>
  <p:handoutMasterIdLst>
    <p:handoutMasterId r:id="rId12"/>
  </p:handoutMasterIdLst>
  <p:sldIdLst>
    <p:sldId id="365" r:id="rId2"/>
    <p:sldId id="375" r:id="rId3"/>
    <p:sldId id="398" r:id="rId4"/>
    <p:sldId id="397" r:id="rId5"/>
    <p:sldId id="394" r:id="rId6"/>
    <p:sldId id="380" r:id="rId7"/>
    <p:sldId id="391" r:id="rId8"/>
    <p:sldId id="393" r:id="rId9"/>
    <p:sldId id="396" r:id="rId10"/>
  </p:sldIdLst>
  <p:sldSz cx="9144000" cy="6858000" type="screen4x3"/>
  <p:notesSz cx="6794500" cy="9906000"/>
  <p:defaultTextStyle>
    <a:defPPr>
      <a:defRPr lang="en-GB"/>
    </a:defPPr>
    <a:lvl1pPr algn="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3024">
          <p15:clr>
            <a:srgbClr val="A4A3A4"/>
          </p15:clr>
        </p15:guide>
        <p15:guide id="2" pos="2304">
          <p15:clr>
            <a:srgbClr val="A4A3A4"/>
          </p15:clr>
        </p15:guide>
        <p15:guide id="3" orient="horz" pos="2145">
          <p15:clr>
            <a:srgbClr val="A4A3A4"/>
          </p15:clr>
        </p15:guide>
        <p15:guide id="4" pos="313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899DA"/>
    <a:srgbClr val="67C5FF"/>
    <a:srgbClr val="3C8FD4"/>
    <a:srgbClr val="078AC5"/>
    <a:srgbClr val="0091C4"/>
    <a:srgbClr val="183111"/>
    <a:srgbClr val="45912D"/>
    <a:srgbClr val="66B42D"/>
    <a:srgbClr val="4C1966"/>
    <a:srgbClr val="880E1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46F890A9-2807-4EBB-B81D-B2AA78EC7F39}" styleName="Dark Style 2 - Accent 5/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0660B408-B3CF-4A94-85FC-2B1E0A45F4A2}" styleName="Dark Style 2 - Accent 1/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181" autoAdjust="0"/>
    <p:restoredTop sz="97599" autoAdjust="0"/>
  </p:normalViewPr>
  <p:slideViewPr>
    <p:cSldViewPr>
      <p:cViewPr>
        <p:scale>
          <a:sx n="117" d="100"/>
          <a:sy n="117" d="100"/>
        </p:scale>
        <p:origin x="-1692" y="-3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notesViewPr>
    <p:cSldViewPr>
      <p:cViewPr varScale="1">
        <p:scale>
          <a:sx n="65" d="100"/>
          <a:sy n="65" d="100"/>
        </p:scale>
        <p:origin x="-2904" y="-126"/>
      </p:cViewPr>
      <p:guideLst>
        <p:guide orient="horz" pos="4399"/>
        <p:guide orient="horz" pos="3120"/>
        <p:guide pos="1575"/>
        <p:guide pos="214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1"/>
            <a:ext cx="2944578" cy="4946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352" tIns="48176" rIns="96352" bIns="48176" numCol="1" anchor="t" anchorCtr="0" compatLnSpc="1">
            <a:prstTxWarp prst="textNoShape">
              <a:avLst/>
            </a:prstTxWarp>
          </a:bodyPr>
          <a:lstStyle>
            <a:lvl1pPr algn="l">
              <a:defRPr sz="1300" smtClean="0"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8448" y="1"/>
            <a:ext cx="2944578" cy="4946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352" tIns="48176" rIns="96352" bIns="48176" numCol="1" anchor="t" anchorCtr="0" compatLnSpc="1">
            <a:prstTxWarp prst="textNoShape">
              <a:avLst/>
            </a:prstTxWarp>
          </a:bodyPr>
          <a:lstStyle>
            <a:lvl1pPr>
              <a:defRPr sz="1300" smtClean="0"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2" y="9409718"/>
            <a:ext cx="2944578" cy="4946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352" tIns="48176" rIns="96352" bIns="48176" numCol="1" anchor="b" anchorCtr="0" compatLnSpc="1">
            <a:prstTxWarp prst="textNoShape">
              <a:avLst/>
            </a:prstTxWarp>
          </a:bodyPr>
          <a:lstStyle>
            <a:lvl1pPr algn="l">
              <a:defRPr sz="1300" smtClean="0"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8448" y="9409718"/>
            <a:ext cx="2944578" cy="4946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352" tIns="48176" rIns="96352" bIns="48176" numCol="1" anchor="b" anchorCtr="0" compatLnSpc="1">
            <a:prstTxWarp prst="textNoShape">
              <a:avLst/>
            </a:prstTxWarp>
          </a:bodyPr>
          <a:lstStyle>
            <a:lvl1pPr>
              <a:defRPr sz="1300" smtClean="0"/>
            </a:lvl1pPr>
          </a:lstStyle>
          <a:p>
            <a:pPr>
              <a:defRPr/>
            </a:pPr>
            <a:fld id="{D49F575A-A985-438B-9A37-716F72CA97FB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7638585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1"/>
            <a:ext cx="2944578" cy="4946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352" tIns="48176" rIns="96352" bIns="48176" numCol="1" anchor="t" anchorCtr="0" compatLnSpc="1">
            <a:prstTxWarp prst="textNoShape">
              <a:avLst/>
            </a:prstTxWarp>
          </a:bodyPr>
          <a:lstStyle>
            <a:lvl1pPr algn="l">
              <a:defRPr sz="1300" smtClean="0"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8448" y="1"/>
            <a:ext cx="2944578" cy="4946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352" tIns="48176" rIns="96352" bIns="48176" numCol="1" anchor="t" anchorCtr="0" compatLnSpc="1">
            <a:prstTxWarp prst="textNoShape">
              <a:avLst/>
            </a:prstTxWarp>
          </a:bodyPr>
          <a:lstStyle>
            <a:lvl1pPr>
              <a:defRPr sz="1300" smtClean="0"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81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0750" y="742950"/>
            <a:ext cx="4953000" cy="37147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747" y="4705680"/>
            <a:ext cx="5435011" cy="44567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352" tIns="48176" rIns="96352" bIns="4817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noProof="0"/>
              <a:t>Click to edit Master text styles</a:t>
            </a:r>
          </a:p>
          <a:p>
            <a:pPr lvl="1"/>
            <a:r>
              <a:rPr lang="en-GB" altLang="en-US" noProof="0"/>
              <a:t>Second level</a:t>
            </a:r>
          </a:p>
          <a:p>
            <a:pPr lvl="2"/>
            <a:r>
              <a:rPr lang="en-GB" altLang="en-US" noProof="0"/>
              <a:t>Third level</a:t>
            </a:r>
          </a:p>
          <a:p>
            <a:pPr lvl="3"/>
            <a:r>
              <a:rPr lang="en-GB" altLang="en-US" noProof="0"/>
              <a:t>Fourth level</a:t>
            </a:r>
          </a:p>
          <a:p>
            <a:pPr lvl="4"/>
            <a:r>
              <a:rPr lang="en-GB" alt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9409718"/>
            <a:ext cx="2944578" cy="4946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352" tIns="48176" rIns="96352" bIns="48176" numCol="1" anchor="b" anchorCtr="0" compatLnSpc="1">
            <a:prstTxWarp prst="textNoShape">
              <a:avLst/>
            </a:prstTxWarp>
          </a:bodyPr>
          <a:lstStyle>
            <a:lvl1pPr algn="l">
              <a:defRPr sz="1300" smtClean="0"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8448" y="9409718"/>
            <a:ext cx="2944578" cy="4946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352" tIns="48176" rIns="96352" bIns="48176" numCol="1" anchor="b" anchorCtr="0" compatLnSpc="1">
            <a:prstTxWarp prst="textNoShape">
              <a:avLst/>
            </a:prstTxWarp>
          </a:bodyPr>
          <a:lstStyle>
            <a:lvl1pPr>
              <a:defRPr sz="1300" smtClean="0"/>
            </a:lvl1pPr>
          </a:lstStyle>
          <a:p>
            <a:pPr>
              <a:defRPr/>
            </a:pPr>
            <a:fld id="{769D8A2F-E3B4-4063-8756-672A03BD01F6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51466249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3568" y="1124744"/>
            <a:ext cx="7776864" cy="216024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3568" y="3501008"/>
            <a:ext cx="7776864" cy="864096"/>
          </a:xfrm>
        </p:spPr>
        <p:txBody>
          <a:bodyPr>
            <a:normAutofit/>
          </a:bodyPr>
          <a:lstStyle>
            <a:lvl1pPr marL="0" indent="0" algn="ctr">
              <a:buNone/>
              <a:defRPr sz="24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dirty="0"/>
              <a:t>Click to edit Master subtitle style</a:t>
            </a:r>
          </a:p>
        </p:txBody>
      </p: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29762" y="3356992"/>
            <a:ext cx="4284476" cy="72008"/>
          </a:xfrm>
          <a:prstGeom prst="rect">
            <a:avLst/>
          </a:prstGeom>
          <a:effectLst>
            <a:reflection endPos="0" dist="50800" dir="5400000" sy="-100000" algn="bl" rotWithShape="0"/>
          </a:effectLst>
        </p:spPr>
      </p:pic>
      <p:sp>
        <p:nvSpPr>
          <p:cNvPr id="14" name="Text Placeholder 13"/>
          <p:cNvSpPr>
            <a:spLocks noGrp="1"/>
          </p:cNvSpPr>
          <p:nvPr>
            <p:ph type="body" sz="quarter" idx="10" hasCustomPrompt="1"/>
          </p:nvPr>
        </p:nvSpPr>
        <p:spPr>
          <a:xfrm>
            <a:off x="683568" y="4561284"/>
            <a:ext cx="7775575" cy="1512168"/>
          </a:xfrm>
        </p:spPr>
        <p:txBody>
          <a:bodyPr>
            <a:normAutofit/>
          </a:bodyPr>
          <a:lstStyle>
            <a:lvl1pPr marL="0" marR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800"/>
            </a:lvl1pPr>
          </a:lstStyle>
          <a:p>
            <a:pPr lvl="0"/>
            <a:r>
              <a:rPr lang="de-AT" dirty="0"/>
              <a:t>Click to edit Master author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50151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2276872"/>
            <a:ext cx="7903790" cy="3821939"/>
          </a:xfrm>
        </p:spPr>
        <p:txBody>
          <a:bodyPr/>
          <a:lstStyle>
            <a:lvl1pPr>
              <a:defRPr>
                <a:solidFill>
                  <a:srgbClr val="078AC5"/>
                </a:solidFill>
              </a:defRPr>
            </a:lvl1pPr>
            <a:lvl2pPr marL="514350" indent="-182880">
              <a:lnSpc>
                <a:spcPct val="100000"/>
              </a:lnSpc>
              <a:spcBef>
                <a:spcPts val="600"/>
              </a:spcBef>
              <a:buClr>
                <a:schemeClr val="accent1"/>
              </a:buClr>
              <a:buFont typeface="Arial" panose="020B0604020202020204" pitchFamily="34" charset="0"/>
              <a:buChar char="•"/>
              <a:defRPr/>
            </a:lvl2pPr>
            <a:lvl3pPr marL="857250" indent="-182880">
              <a:lnSpc>
                <a:spcPct val="100000"/>
              </a:lnSpc>
              <a:spcBef>
                <a:spcPts val="1200"/>
              </a:spcBef>
              <a:buClr>
                <a:schemeClr val="accent1"/>
              </a:buClr>
              <a:buFont typeface="Arial" panose="020B0604020202020204" pitchFamily="34" charset="0"/>
              <a:buChar char="•"/>
              <a:defRPr/>
            </a:lvl3pPr>
            <a:lvl4pPr marL="1200150" indent="-182880">
              <a:lnSpc>
                <a:spcPct val="100000"/>
              </a:lnSpc>
              <a:spcBef>
                <a:spcPts val="1200"/>
              </a:spcBef>
              <a:buClr>
                <a:schemeClr val="accent1"/>
              </a:buClr>
              <a:buFont typeface="Arial" panose="020B0604020202020204" pitchFamily="34" charset="0"/>
              <a:buChar char="•"/>
              <a:defRPr/>
            </a:lvl4pPr>
            <a:lvl5pPr marL="1543050" indent="-182880">
              <a:lnSpc>
                <a:spcPct val="100000"/>
              </a:lnSpc>
              <a:spcBef>
                <a:spcPts val="1200"/>
              </a:spcBef>
              <a:buClr>
                <a:schemeClr val="accent1"/>
              </a:buClr>
              <a:buFont typeface="Arial" panose="020B0604020202020204" pitchFamily="34" charset="0"/>
              <a:buChar char="•"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" name="Rounded Rectangle 9"/>
          <p:cNvSpPr/>
          <p:nvPr userDrawn="1"/>
        </p:nvSpPr>
        <p:spPr>
          <a:xfrm>
            <a:off x="8820472" y="6525344"/>
            <a:ext cx="216024" cy="216024"/>
          </a:xfrm>
          <a:prstGeom prst="round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D312A47-7E72-4E7E-93A5-46C5674DBF6C}" type="slidenum">
              <a:rPr lang="en-US" sz="1200" smtClean="0"/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26481768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jpeg"/><Relationship Id="rId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1124744"/>
            <a:ext cx="7903790" cy="1098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2262831"/>
            <a:ext cx="7903790" cy="39024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896112"/>
          </a:xfrm>
          <a:prstGeom prst="rect">
            <a:avLst/>
          </a:prstGeom>
        </p:spPr>
      </p:pic>
      <p:pic>
        <p:nvPicPr>
          <p:cNvPr id="5" name="Picture 4"/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381328"/>
            <a:ext cx="9144000" cy="457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54425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8" r:id="rId1"/>
    <p:sldLayoutId id="2147483669" r:id="rId2"/>
  </p:sldLayoutIdLst>
  <p:hf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rgbClr val="0091C4"/>
          </a:solidFill>
          <a:latin typeface="+mn-lt"/>
          <a:ea typeface="+mj-ea"/>
          <a:cs typeface="Arial" panose="020B0604020202020204" pitchFamily="34" charset="0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accent1">
              <a:lumMod val="75000"/>
            </a:schemeClr>
          </a:solidFill>
          <a:latin typeface="+mn-lt"/>
          <a:ea typeface="+mn-ea"/>
          <a:cs typeface="Arial" panose="020B0604020202020204" pitchFamily="34" charset="0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de-AT" sz="2400" b="1" dirty="0">
                <a:latin typeface="+mn-lt"/>
              </a:rPr>
              <a:t/>
            </a:r>
            <a:br>
              <a:rPr lang="de-AT" sz="2400" b="1" dirty="0">
                <a:latin typeface="+mn-lt"/>
              </a:rPr>
            </a:br>
            <a:r>
              <a:rPr lang="de-AT" b="1" dirty="0">
                <a:latin typeface="+mn-lt"/>
              </a:rPr>
              <a:t/>
            </a:r>
            <a:br>
              <a:rPr lang="de-AT" b="1" dirty="0">
                <a:latin typeface="+mn-lt"/>
              </a:rPr>
            </a:br>
            <a:r>
              <a:rPr lang="de-AT" b="1" dirty="0" smtClean="0"/>
              <a:t>3</a:t>
            </a:r>
            <a:r>
              <a:rPr lang="de-AT" b="1" baseline="30000" dirty="0"/>
              <a:t>r</a:t>
            </a:r>
            <a:r>
              <a:rPr lang="de-AT" b="1" baseline="30000" dirty="0" smtClean="0">
                <a:latin typeface="+mn-lt"/>
              </a:rPr>
              <a:t>d</a:t>
            </a:r>
            <a:r>
              <a:rPr lang="de-AT" b="1" dirty="0" smtClean="0">
                <a:latin typeface="+mn-lt"/>
              </a:rPr>
              <a:t> Meeting of the </a:t>
            </a:r>
            <a:br>
              <a:rPr lang="de-AT" b="1" dirty="0" smtClean="0">
                <a:latin typeface="+mn-lt"/>
              </a:rPr>
            </a:br>
            <a:r>
              <a:rPr lang="de-AT" b="1" dirty="0" smtClean="0"/>
              <a:t>50</a:t>
            </a:r>
            <a:r>
              <a:rPr lang="de-AT" sz="4600" b="1" baseline="30000" dirty="0"/>
              <a:t>th</a:t>
            </a:r>
            <a:r>
              <a:rPr lang="de-AT" b="1" dirty="0" smtClean="0"/>
              <a:t> Anniversary Task Force</a:t>
            </a:r>
            <a:endParaRPr lang="en-US" b="1" i="1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>
          <a:xfrm>
            <a:off x="683568" y="3501008"/>
            <a:ext cx="7776864" cy="2880320"/>
          </a:xfrm>
        </p:spPr>
        <p:txBody>
          <a:bodyPr>
            <a:normAutofit/>
          </a:bodyPr>
          <a:lstStyle/>
          <a:p>
            <a:endParaRPr lang="de-AT" b="1" dirty="0" smtClean="0">
              <a:solidFill>
                <a:srgbClr val="0091C4"/>
              </a:solidFill>
              <a:latin typeface="+mn-lt"/>
            </a:endParaRPr>
          </a:p>
          <a:p>
            <a:endParaRPr lang="de-AT" b="1" dirty="0">
              <a:solidFill>
                <a:srgbClr val="0091C4"/>
              </a:solidFill>
              <a:latin typeface="+mn-lt"/>
            </a:endParaRPr>
          </a:p>
          <a:p>
            <a:r>
              <a:rPr lang="de-AT" sz="3200" b="1" dirty="0" smtClean="0">
                <a:solidFill>
                  <a:srgbClr val="0091C4"/>
                </a:solidFill>
              </a:rPr>
              <a:t>31</a:t>
            </a:r>
            <a:r>
              <a:rPr lang="de-AT" sz="3200" b="1" dirty="0" smtClean="0">
                <a:solidFill>
                  <a:srgbClr val="0091C4"/>
                </a:solidFill>
                <a:latin typeface="+mn-lt"/>
              </a:rPr>
              <a:t> May 2016</a:t>
            </a:r>
            <a:endParaRPr lang="de-AT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0938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ounded Rectangle 2"/>
          <p:cNvSpPr/>
          <p:nvPr/>
        </p:nvSpPr>
        <p:spPr>
          <a:xfrm>
            <a:off x="153184" y="3212976"/>
            <a:ext cx="2834640" cy="1944216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chemeClr val="tx1"/>
                </a:solidFill>
              </a:rPr>
              <a:t>Team 3: EXPO &amp; Main Event: </a:t>
            </a:r>
            <a:r>
              <a:rPr lang="en-US" dirty="0" smtClean="0">
                <a:solidFill>
                  <a:schemeClr val="tx1"/>
                </a:solidFill>
              </a:rPr>
              <a:t>Endorse additional invitees, finalize </a:t>
            </a:r>
            <a:r>
              <a:rPr lang="en-US" dirty="0">
                <a:solidFill>
                  <a:schemeClr val="tx1"/>
                </a:solidFill>
              </a:rPr>
              <a:t>the EXPO </a:t>
            </a:r>
            <a:r>
              <a:rPr lang="en-US" dirty="0" smtClean="0">
                <a:solidFill>
                  <a:schemeClr val="tx1"/>
                </a:solidFill>
              </a:rPr>
              <a:t>agenda, and set-up, </a:t>
            </a:r>
            <a:r>
              <a:rPr lang="en-US" dirty="0">
                <a:solidFill>
                  <a:schemeClr val="tx1"/>
                </a:solidFill>
              </a:rPr>
              <a:t>including from a content perspective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6109682" y="3212976"/>
            <a:ext cx="2834640" cy="1944216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0099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chemeClr val="tx1"/>
                </a:solidFill>
              </a:rPr>
              <a:t>Team 5: 50</a:t>
            </a:r>
            <a:r>
              <a:rPr lang="en-US" b="1" baseline="30000" dirty="0" smtClean="0">
                <a:solidFill>
                  <a:schemeClr val="tx1"/>
                </a:solidFill>
              </a:rPr>
              <a:t>th</a:t>
            </a:r>
            <a:r>
              <a:rPr lang="en-US" b="1" dirty="0" smtClean="0">
                <a:solidFill>
                  <a:schemeClr val="tx1"/>
                </a:solidFill>
              </a:rPr>
              <a:t> </a:t>
            </a:r>
            <a:r>
              <a:rPr lang="en-US" b="1" dirty="0">
                <a:solidFill>
                  <a:schemeClr val="tx1"/>
                </a:solidFill>
              </a:rPr>
              <a:t>Publications: </a:t>
            </a:r>
            <a:r>
              <a:rPr lang="en-US" dirty="0">
                <a:solidFill>
                  <a:schemeClr val="tx1"/>
                </a:solidFill>
              </a:rPr>
              <a:t>C</a:t>
            </a:r>
            <a:r>
              <a:rPr lang="en-US" dirty="0" smtClean="0">
                <a:solidFill>
                  <a:schemeClr val="tx1"/>
                </a:solidFill>
              </a:rPr>
              <a:t>ommemorative </a:t>
            </a:r>
            <a:r>
              <a:rPr lang="en-US" dirty="0">
                <a:solidFill>
                  <a:schemeClr val="tx1"/>
                </a:solidFill>
              </a:rPr>
              <a:t>book, </a:t>
            </a:r>
            <a:r>
              <a:rPr lang="en-US" dirty="0" smtClean="0">
                <a:solidFill>
                  <a:schemeClr val="tx1"/>
                </a:solidFill>
              </a:rPr>
              <a:t>documentary, SDG Roadmap, Brochures: </a:t>
            </a:r>
          </a:p>
          <a:p>
            <a:pPr marL="285750" indent="-285750" algn="ctr">
              <a:buFontTx/>
              <a:buChar char="-"/>
            </a:pPr>
            <a:r>
              <a:rPr lang="en-US" sz="1400" dirty="0" smtClean="0">
                <a:solidFill>
                  <a:schemeClr val="tx1"/>
                </a:solidFill>
              </a:rPr>
              <a:t>UNIDO-EU</a:t>
            </a:r>
          </a:p>
          <a:p>
            <a:pPr marL="285750" indent="-285750" algn="ctr">
              <a:buFontTx/>
              <a:buChar char="-"/>
            </a:pPr>
            <a:r>
              <a:rPr lang="en-US" sz="1400" dirty="0" smtClean="0">
                <a:solidFill>
                  <a:schemeClr val="tx1"/>
                </a:solidFill>
              </a:rPr>
              <a:t>UNIDO-China </a:t>
            </a:r>
          </a:p>
          <a:p>
            <a:pPr marL="285750" indent="-285750" algn="ctr">
              <a:buFontTx/>
              <a:buChar char="-"/>
            </a:pPr>
            <a:r>
              <a:rPr lang="en-US" sz="1400" dirty="0" smtClean="0">
                <a:solidFill>
                  <a:schemeClr val="tx1"/>
                </a:solidFill>
              </a:rPr>
              <a:t>UNIDO-GEF , etc.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6109682" y="1124744"/>
            <a:ext cx="2834640" cy="1944216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CC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chemeClr val="tx1"/>
                </a:solidFill>
              </a:rPr>
              <a:t>Team 2: Timeline and Success Stories: </a:t>
            </a: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Agree </a:t>
            </a:r>
            <a:r>
              <a:rPr lang="en-US" dirty="0">
                <a:solidFill>
                  <a:schemeClr val="tx1"/>
                </a:solidFill>
              </a:rPr>
              <a:t>on </a:t>
            </a:r>
            <a:r>
              <a:rPr lang="en-US" dirty="0" smtClean="0">
                <a:solidFill>
                  <a:schemeClr val="tx1"/>
                </a:solidFill>
              </a:rPr>
              <a:t>project </a:t>
            </a:r>
            <a:r>
              <a:rPr lang="en-US" dirty="0">
                <a:solidFill>
                  <a:schemeClr val="tx1"/>
                </a:solidFill>
              </a:rPr>
              <a:t>showcases/success stories to be presented in the EXPO, events, publications, etc. </a:t>
            </a:r>
          </a:p>
        </p:txBody>
      </p:sp>
      <p:sp>
        <p:nvSpPr>
          <p:cNvPr id="8" name="Rounded Rectangle 7"/>
          <p:cNvSpPr/>
          <p:nvPr/>
        </p:nvSpPr>
        <p:spPr>
          <a:xfrm>
            <a:off x="3131840" y="3212976"/>
            <a:ext cx="2834640" cy="1944216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FF99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chemeClr val="tx1"/>
                </a:solidFill>
              </a:rPr>
              <a:t>Team 4: Events around the world and field </a:t>
            </a:r>
            <a:r>
              <a:rPr lang="en-US" b="1" dirty="0">
                <a:solidFill>
                  <a:schemeClr val="tx1"/>
                </a:solidFill>
              </a:rPr>
              <a:t>involvement</a:t>
            </a:r>
            <a:r>
              <a:rPr lang="en-US" dirty="0">
                <a:solidFill>
                  <a:schemeClr val="tx1"/>
                </a:solidFill>
              </a:rPr>
              <a:t>: </a:t>
            </a:r>
            <a:endParaRPr lang="en-US" dirty="0" smtClean="0">
              <a:solidFill>
                <a:schemeClr val="tx1"/>
              </a:solidFill>
            </a:endParaRP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Support field with articles by URs</a:t>
            </a:r>
            <a:r>
              <a:rPr lang="en-US" dirty="0">
                <a:solidFill>
                  <a:schemeClr val="tx1"/>
                </a:solidFill>
              </a:rPr>
              <a:t>, </a:t>
            </a:r>
            <a:r>
              <a:rPr lang="en-US" dirty="0" smtClean="0">
                <a:solidFill>
                  <a:schemeClr val="tx1"/>
                </a:solidFill>
              </a:rPr>
              <a:t>events, involvement </a:t>
            </a:r>
            <a:r>
              <a:rPr lang="en-US" dirty="0">
                <a:solidFill>
                  <a:schemeClr val="tx1"/>
                </a:solidFill>
              </a:rPr>
              <a:t>of academia and beneficiaries, </a:t>
            </a:r>
            <a:r>
              <a:rPr lang="en-US" dirty="0" smtClean="0">
                <a:solidFill>
                  <a:schemeClr val="tx1"/>
                </a:solidFill>
              </a:rPr>
              <a:t>etc.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9" name="Rounded Rectangle 8"/>
          <p:cNvSpPr/>
          <p:nvPr/>
        </p:nvSpPr>
        <p:spPr>
          <a:xfrm>
            <a:off x="153184" y="1138272"/>
            <a:ext cx="2834640" cy="1944216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chemeClr val="tx1"/>
                </a:solidFill>
              </a:rPr>
              <a:t>Team 1: Sponsorship and Funds Mobilization: </a:t>
            </a: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Agree on funds mobilization process and detailed sponsorship package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1"/>
          <p:cNvSpPr>
            <a:spLocks noGrp="1"/>
          </p:cNvSpPr>
          <p:nvPr>
            <p:ph type="title"/>
          </p:nvPr>
        </p:nvSpPr>
        <p:spPr>
          <a:xfrm>
            <a:off x="3325024" y="1340768"/>
            <a:ext cx="2448272" cy="1377333"/>
          </a:xfrm>
        </p:spPr>
        <p:txBody>
          <a:bodyPr>
            <a:normAutofit fontScale="90000"/>
          </a:bodyPr>
          <a:lstStyle/>
          <a:p>
            <a:pPr algn="ctr"/>
            <a:r>
              <a:rPr lang="en-US" sz="2400" b="1" dirty="0" smtClean="0">
                <a:latin typeface="+mn-lt"/>
              </a:rPr>
              <a:t>Task Force Teams </a:t>
            </a:r>
            <a:br>
              <a:rPr lang="en-US" sz="2400" b="1" dirty="0" smtClean="0">
                <a:latin typeface="+mn-lt"/>
              </a:rPr>
            </a:br>
            <a:r>
              <a:rPr lang="en-US" sz="2400" b="1" dirty="0" smtClean="0">
                <a:latin typeface="+mn-lt"/>
              </a:rPr>
              <a:t>Priority Tasks for </a:t>
            </a:r>
            <a:r>
              <a:rPr lang="en-US" sz="2400" b="1" dirty="0" smtClean="0">
                <a:solidFill>
                  <a:srgbClr val="0899DA"/>
                </a:solidFill>
                <a:latin typeface="+mn-lt"/>
              </a:rPr>
              <a:t>May and </a:t>
            </a:r>
            <a:r>
              <a:rPr lang="en-US" sz="2400" b="1" dirty="0" smtClean="0">
                <a:latin typeface="+mn-lt"/>
              </a:rPr>
              <a:t>June 2016</a:t>
            </a:r>
            <a:endParaRPr lang="en-US" sz="2400" b="1" dirty="0">
              <a:latin typeface="+mn-lt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153184" y="5278368"/>
            <a:ext cx="8791138" cy="931560"/>
            <a:chOff x="153184" y="5278368"/>
            <a:chExt cx="8791138" cy="931560"/>
          </a:xfrm>
        </p:grpSpPr>
        <p:sp>
          <p:nvSpPr>
            <p:cNvPr id="4" name="Rounded Rectangle 3"/>
            <p:cNvSpPr/>
            <p:nvPr/>
          </p:nvSpPr>
          <p:spPr>
            <a:xfrm>
              <a:off x="153184" y="5661248"/>
              <a:ext cx="8791138" cy="54868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TEAM </a:t>
              </a:r>
              <a:r>
                <a:rPr lang="en-US" dirty="0" smtClean="0"/>
                <a:t>HEADS NEED </a:t>
              </a:r>
              <a:r>
                <a:rPr lang="en-US" dirty="0"/>
                <a:t>TO BE </a:t>
              </a:r>
              <a:r>
                <a:rPr lang="en-US" dirty="0" smtClean="0"/>
                <a:t>IDENTIFIED</a:t>
              </a:r>
              <a:endParaRPr lang="en-US" dirty="0"/>
            </a:p>
          </p:txBody>
        </p:sp>
        <p:sp>
          <p:nvSpPr>
            <p:cNvPr id="5" name="Right Arrow 4"/>
            <p:cNvSpPr/>
            <p:nvPr/>
          </p:nvSpPr>
          <p:spPr>
            <a:xfrm rot="16200000">
              <a:off x="1187624" y="5361796"/>
              <a:ext cx="382880" cy="216024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ight Arrow 11"/>
            <p:cNvSpPr/>
            <p:nvPr/>
          </p:nvSpPr>
          <p:spPr>
            <a:xfrm rot="16200000">
              <a:off x="4200540" y="5361796"/>
              <a:ext cx="382880" cy="216024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ight Arrow 12"/>
            <p:cNvSpPr/>
            <p:nvPr/>
          </p:nvSpPr>
          <p:spPr>
            <a:xfrm rot="16200000">
              <a:off x="7440900" y="5361796"/>
              <a:ext cx="382880" cy="216024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8570813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41682" y="1044217"/>
            <a:ext cx="8090758" cy="5121087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800100" lvl="1" indent="-342900" algn="l" defTabSz="685800" fontAlgn="auto">
              <a:spcBef>
                <a:spcPts val="0"/>
              </a:spcBef>
              <a:spcAft>
                <a:spcPts val="0"/>
              </a:spcAft>
              <a:buFontTx/>
              <a:buAutoNum type="alphaLcParenR"/>
              <a:defRPr/>
            </a:pPr>
            <a:endParaRPr lang="en-US" sz="200" dirty="0" smtClean="0">
              <a:solidFill>
                <a:schemeClr val="tx1"/>
              </a:solidFill>
            </a:endParaRPr>
          </a:p>
          <a:p>
            <a:pPr marL="285750" indent="-285750" algn="l" defTabSz="685800">
              <a:buFont typeface="Arial" panose="020B0604020202020204" pitchFamily="34" charset="0"/>
              <a:buChar char="•"/>
            </a:pPr>
            <a:r>
              <a:rPr lang="en-US" b="1" u="sng" dirty="0" smtClean="0">
                <a:solidFill>
                  <a:schemeClr val="tx1"/>
                </a:solidFill>
              </a:rPr>
              <a:t>Sponsorship package </a:t>
            </a:r>
            <a:r>
              <a:rPr lang="en-US" sz="1400" dirty="0" smtClean="0">
                <a:solidFill>
                  <a:schemeClr val="tx1"/>
                </a:solidFill>
              </a:rPr>
              <a:t>(in </a:t>
            </a:r>
            <a:r>
              <a:rPr lang="en-US" sz="1400" dirty="0">
                <a:solidFill>
                  <a:schemeClr val="tx1"/>
                </a:solidFill>
              </a:rPr>
              <a:t>consultation with PRM, SDR, PMO, FIN), cleared by LEG, IOE</a:t>
            </a:r>
          </a:p>
          <a:p>
            <a:pPr marL="342900" indent="-342900" algn="l" defTabSz="6858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en-US" sz="400" b="1" dirty="0">
              <a:solidFill>
                <a:schemeClr val="tx1"/>
              </a:solidFill>
            </a:endParaRPr>
          </a:p>
          <a:p>
            <a:pPr algn="l" defTabSz="6858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400" b="1" dirty="0">
              <a:solidFill>
                <a:schemeClr val="tx1"/>
              </a:solidFill>
            </a:endParaRPr>
          </a:p>
          <a:p>
            <a:pPr marL="685800" lvl="1" indent="-228600" algn="l" defTabSz="685800" fontAlgn="auto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-"/>
              <a:defRPr/>
            </a:pPr>
            <a:r>
              <a:rPr lang="en-US" sz="1400" u="sng" dirty="0" smtClean="0">
                <a:solidFill>
                  <a:schemeClr val="tx1"/>
                </a:solidFill>
              </a:rPr>
              <a:t>Sponsorship </a:t>
            </a:r>
            <a:r>
              <a:rPr lang="en-US" sz="1400" u="sng" dirty="0">
                <a:solidFill>
                  <a:schemeClr val="tx1"/>
                </a:solidFill>
              </a:rPr>
              <a:t>options: </a:t>
            </a:r>
            <a:endParaRPr lang="en-US" sz="1400" u="sng" dirty="0" smtClean="0">
              <a:solidFill>
                <a:schemeClr val="tx1"/>
              </a:solidFill>
            </a:endParaRPr>
          </a:p>
          <a:p>
            <a:pPr marL="1257300" lvl="2" indent="-342900" algn="l" defTabSz="685800" fontAlgn="auto"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  <a:defRPr/>
            </a:pPr>
            <a:r>
              <a:rPr lang="en-US" sz="1400" b="1" dirty="0" smtClean="0">
                <a:solidFill>
                  <a:schemeClr val="tx1"/>
                </a:solidFill>
              </a:rPr>
              <a:t>EXPO Stands </a:t>
            </a:r>
            <a:r>
              <a:rPr lang="en-US" sz="1400" dirty="0" smtClean="0">
                <a:solidFill>
                  <a:schemeClr val="tx1"/>
                </a:solidFill>
              </a:rPr>
              <a:t>(L € 25,000 /M € 15,000/S €10.000)</a:t>
            </a:r>
          </a:p>
          <a:p>
            <a:pPr marL="1257300" lvl="2" indent="-342900" algn="l" defTabSz="685800" fontAlgn="auto"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  <a:defRPr/>
            </a:pPr>
            <a:r>
              <a:rPr lang="en-US" sz="1400" b="1" dirty="0" smtClean="0">
                <a:solidFill>
                  <a:schemeClr val="tx1"/>
                </a:solidFill>
              </a:rPr>
              <a:t>EXPO </a:t>
            </a:r>
            <a:r>
              <a:rPr lang="en-US" sz="1400" b="1" dirty="0">
                <a:solidFill>
                  <a:schemeClr val="tx1"/>
                </a:solidFill>
              </a:rPr>
              <a:t>Side events </a:t>
            </a:r>
            <a:r>
              <a:rPr lang="en-US" sz="1400" dirty="0" smtClean="0">
                <a:solidFill>
                  <a:schemeClr val="tx1"/>
                </a:solidFill>
              </a:rPr>
              <a:t>(L € 15,000/M € 10,000/S € 5,000) and </a:t>
            </a:r>
            <a:r>
              <a:rPr lang="en-US" sz="1400" b="1" dirty="0" smtClean="0">
                <a:solidFill>
                  <a:schemeClr val="tx1"/>
                </a:solidFill>
              </a:rPr>
              <a:t>Events </a:t>
            </a:r>
            <a:r>
              <a:rPr lang="en-US" sz="1400" b="1" dirty="0">
                <a:solidFill>
                  <a:schemeClr val="tx1"/>
                </a:solidFill>
              </a:rPr>
              <a:t>in the field </a:t>
            </a:r>
            <a:r>
              <a:rPr lang="en-US" sz="1400" dirty="0">
                <a:solidFill>
                  <a:schemeClr val="tx1"/>
                </a:solidFill>
              </a:rPr>
              <a:t>(to be agreed with respective Regional/Field Office(s), depending on size) , </a:t>
            </a:r>
            <a:endParaRPr lang="en-US" sz="1400" dirty="0" smtClean="0">
              <a:solidFill>
                <a:schemeClr val="tx1"/>
              </a:solidFill>
            </a:endParaRPr>
          </a:p>
          <a:p>
            <a:pPr marL="1257300" lvl="2" indent="-342900" algn="l" defTabSz="685800" fontAlgn="auto"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  <a:defRPr/>
            </a:pPr>
            <a:r>
              <a:rPr lang="en-US" sz="1400" b="1" dirty="0" smtClean="0">
                <a:solidFill>
                  <a:schemeClr val="tx1"/>
                </a:solidFill>
              </a:rPr>
              <a:t>Documentary</a:t>
            </a:r>
            <a:r>
              <a:rPr lang="en-US" sz="1400" dirty="0" smtClean="0">
                <a:solidFill>
                  <a:schemeClr val="tx1"/>
                </a:solidFill>
              </a:rPr>
              <a:t> </a:t>
            </a:r>
            <a:r>
              <a:rPr lang="en-US" sz="1400" dirty="0">
                <a:solidFill>
                  <a:schemeClr val="tx1"/>
                </a:solidFill>
              </a:rPr>
              <a:t>(min. € 5,000/€ 25,000)  &amp; </a:t>
            </a:r>
            <a:r>
              <a:rPr lang="en-US" sz="1400" b="1" dirty="0">
                <a:solidFill>
                  <a:schemeClr val="tx1"/>
                </a:solidFill>
              </a:rPr>
              <a:t>Publications</a:t>
            </a:r>
            <a:r>
              <a:rPr lang="en-US" sz="1400" dirty="0">
                <a:solidFill>
                  <a:schemeClr val="tx1"/>
                </a:solidFill>
              </a:rPr>
              <a:t> (€ 5,000 - €</a:t>
            </a:r>
            <a:r>
              <a:rPr lang="en-US" sz="1400" dirty="0" smtClean="0">
                <a:solidFill>
                  <a:schemeClr val="tx1"/>
                </a:solidFill>
              </a:rPr>
              <a:t>15.000)</a:t>
            </a:r>
          </a:p>
          <a:p>
            <a:pPr marL="1257300" lvl="2" indent="-342900" algn="l" defTabSz="685800" fontAlgn="auto"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  <a:defRPr/>
            </a:pPr>
            <a:r>
              <a:rPr lang="en-US" sz="1400" b="1" dirty="0">
                <a:solidFill>
                  <a:schemeClr val="tx1"/>
                </a:solidFill>
              </a:rPr>
              <a:t>V</a:t>
            </a:r>
            <a:r>
              <a:rPr lang="en-US" sz="1400" b="1" dirty="0" smtClean="0">
                <a:solidFill>
                  <a:schemeClr val="tx1"/>
                </a:solidFill>
              </a:rPr>
              <a:t>oluntary </a:t>
            </a:r>
            <a:r>
              <a:rPr lang="en-US" sz="1400" b="1" dirty="0">
                <a:solidFill>
                  <a:schemeClr val="tx1"/>
                </a:solidFill>
              </a:rPr>
              <a:t>contribution </a:t>
            </a:r>
          </a:p>
          <a:p>
            <a:pPr marL="685800" lvl="1" indent="-228600" algn="l">
              <a:buFont typeface="Symbol" panose="05050102010706020507" pitchFamily="18" charset="2"/>
              <a:buChar char="-"/>
            </a:pPr>
            <a:endParaRPr lang="en-US" sz="700" dirty="0">
              <a:solidFill>
                <a:schemeClr val="tx1"/>
              </a:solidFill>
            </a:endParaRPr>
          </a:p>
          <a:p>
            <a:pPr marL="685800" lvl="1" indent="-228600" algn="l">
              <a:buFont typeface="Symbol" panose="05050102010706020507" pitchFamily="18" charset="2"/>
              <a:buChar char="-"/>
            </a:pPr>
            <a:r>
              <a:rPr lang="en-US" sz="1400" u="sng" dirty="0">
                <a:solidFill>
                  <a:schemeClr val="tx1"/>
                </a:solidFill>
              </a:rPr>
              <a:t>Benefits for our sponsors/partners</a:t>
            </a:r>
            <a:r>
              <a:rPr lang="en-US" sz="1400" dirty="0">
                <a:solidFill>
                  <a:schemeClr val="tx1"/>
                </a:solidFill>
              </a:rPr>
              <a:t>: </a:t>
            </a:r>
            <a:endParaRPr lang="en-US" sz="1400" dirty="0" smtClean="0">
              <a:solidFill>
                <a:schemeClr val="tx1"/>
              </a:solidFill>
            </a:endParaRPr>
          </a:p>
          <a:p>
            <a:pPr marL="1143000" lvl="2" indent="-228600" algn="l">
              <a:buFont typeface="Symbol" panose="05050102010706020507" pitchFamily="18" charset="2"/>
              <a:buChar char="-"/>
            </a:pPr>
            <a:r>
              <a:rPr lang="en-US" sz="1400" dirty="0" smtClean="0">
                <a:solidFill>
                  <a:schemeClr val="tx1"/>
                </a:solidFill>
              </a:rPr>
              <a:t>Exposure </a:t>
            </a:r>
            <a:r>
              <a:rPr lang="en-US" sz="1400" dirty="0">
                <a:solidFill>
                  <a:schemeClr val="tx1"/>
                </a:solidFill>
              </a:rPr>
              <a:t>to an international </a:t>
            </a:r>
            <a:r>
              <a:rPr lang="en-US" sz="1400" dirty="0" smtClean="0">
                <a:solidFill>
                  <a:schemeClr val="tx1"/>
                </a:solidFill>
              </a:rPr>
              <a:t>audience</a:t>
            </a:r>
          </a:p>
          <a:p>
            <a:pPr marL="1143000" lvl="2" indent="-228600" algn="l">
              <a:buFont typeface="Symbol" panose="05050102010706020507" pitchFamily="18" charset="2"/>
              <a:buChar char="-"/>
            </a:pPr>
            <a:r>
              <a:rPr lang="en-US" sz="1400" dirty="0" smtClean="0">
                <a:solidFill>
                  <a:schemeClr val="tx1"/>
                </a:solidFill>
              </a:rPr>
              <a:t>Display </a:t>
            </a:r>
            <a:r>
              <a:rPr lang="en-US" sz="1400" dirty="0">
                <a:solidFill>
                  <a:schemeClr val="tx1"/>
                </a:solidFill>
              </a:rPr>
              <a:t>of partner logo on the 50th anniversary web </a:t>
            </a:r>
            <a:r>
              <a:rPr lang="en-US" sz="1400" dirty="0" smtClean="0">
                <a:solidFill>
                  <a:schemeClr val="tx1"/>
                </a:solidFill>
              </a:rPr>
              <a:t>platform</a:t>
            </a:r>
          </a:p>
          <a:p>
            <a:pPr marL="1143000" lvl="2" indent="-228600" algn="l">
              <a:buFont typeface="Symbol" panose="05050102010706020507" pitchFamily="18" charset="2"/>
              <a:buChar char="-"/>
            </a:pPr>
            <a:r>
              <a:rPr lang="en-US" sz="1400" dirty="0" smtClean="0">
                <a:solidFill>
                  <a:schemeClr val="tx1"/>
                </a:solidFill>
              </a:rPr>
              <a:t>EXPO </a:t>
            </a:r>
            <a:r>
              <a:rPr lang="en-US" sz="1400" dirty="0">
                <a:solidFill>
                  <a:schemeClr val="tx1"/>
                </a:solidFill>
              </a:rPr>
              <a:t>programme booklet, final brochures and “Partner </a:t>
            </a:r>
            <a:r>
              <a:rPr lang="en-US" sz="1400" dirty="0" err="1">
                <a:solidFill>
                  <a:schemeClr val="tx1"/>
                </a:solidFill>
              </a:rPr>
              <a:t>Honour</a:t>
            </a:r>
            <a:r>
              <a:rPr lang="en-US" sz="1400" dirty="0">
                <a:solidFill>
                  <a:schemeClr val="tx1"/>
                </a:solidFill>
              </a:rPr>
              <a:t> </a:t>
            </a:r>
            <a:r>
              <a:rPr lang="en-US" sz="1400" dirty="0" smtClean="0">
                <a:solidFill>
                  <a:schemeClr val="tx1"/>
                </a:solidFill>
              </a:rPr>
              <a:t>Wall”</a:t>
            </a:r>
          </a:p>
          <a:p>
            <a:pPr marL="1143000" lvl="2" indent="-228600" algn="l">
              <a:buFont typeface="Symbol" panose="05050102010706020507" pitchFamily="18" charset="2"/>
              <a:buChar char="-"/>
            </a:pPr>
            <a:r>
              <a:rPr lang="en-US" sz="1400" dirty="0" smtClean="0">
                <a:solidFill>
                  <a:schemeClr val="tx1"/>
                </a:solidFill>
              </a:rPr>
              <a:t>Online </a:t>
            </a:r>
            <a:r>
              <a:rPr lang="en-US" sz="1400" dirty="0">
                <a:solidFill>
                  <a:schemeClr val="tx1"/>
                </a:solidFill>
              </a:rPr>
              <a:t>presence on Twitter, Facebook and Instagram (~70,000 followers)</a:t>
            </a:r>
          </a:p>
          <a:p>
            <a:pPr marL="685800" lvl="1" indent="-228600" algn="l">
              <a:buFont typeface="Symbol" panose="05050102010706020507" pitchFamily="18" charset="2"/>
              <a:buChar char="-"/>
            </a:pPr>
            <a:endParaRPr lang="en-US" sz="700" dirty="0">
              <a:solidFill>
                <a:schemeClr val="tx1"/>
              </a:solidFill>
            </a:endParaRPr>
          </a:p>
          <a:p>
            <a:pPr marL="685800" lvl="1" indent="-228600" algn="l" defTabSz="685800">
              <a:buFont typeface="Symbol" panose="05050102010706020507" pitchFamily="18" charset="2"/>
              <a:buChar char="-"/>
            </a:pPr>
            <a:r>
              <a:rPr lang="en-US" sz="1400" u="sng" dirty="0" smtClean="0">
                <a:solidFill>
                  <a:schemeClr val="tx1"/>
                </a:solidFill>
              </a:rPr>
              <a:t>Additional benefits for premium partners: </a:t>
            </a:r>
          </a:p>
          <a:p>
            <a:pPr marL="1143000" lvl="2" indent="-228600" algn="l" defTabSz="685800">
              <a:buFont typeface="Symbol" panose="05050102010706020507" pitchFamily="18" charset="2"/>
              <a:buChar char="-"/>
            </a:pPr>
            <a:r>
              <a:rPr lang="en-US" sz="1400" dirty="0" smtClean="0">
                <a:solidFill>
                  <a:schemeClr val="tx1"/>
                </a:solidFill>
              </a:rPr>
              <a:t>Speaking </a:t>
            </a:r>
            <a:r>
              <a:rPr lang="en-US" sz="1400" dirty="0">
                <a:solidFill>
                  <a:schemeClr val="tx1"/>
                </a:solidFill>
              </a:rPr>
              <a:t>opportunity (3-5 minutes) during the main event and/or </a:t>
            </a:r>
            <a:r>
              <a:rPr lang="en-US" sz="1400" dirty="0" smtClean="0">
                <a:solidFill>
                  <a:schemeClr val="tx1"/>
                </a:solidFill>
              </a:rPr>
              <a:t>EXPO</a:t>
            </a:r>
          </a:p>
          <a:p>
            <a:pPr marL="1143000" lvl="2" indent="-228600" algn="l" defTabSz="685800">
              <a:buFont typeface="Symbol" panose="05050102010706020507" pitchFamily="18" charset="2"/>
              <a:buChar char="-"/>
            </a:pPr>
            <a:r>
              <a:rPr lang="en-US" sz="1400" dirty="0" smtClean="0">
                <a:solidFill>
                  <a:schemeClr val="tx1"/>
                </a:solidFill>
              </a:rPr>
              <a:t>Invitation </a:t>
            </a:r>
            <a:r>
              <a:rPr lang="en-US" sz="1400" dirty="0">
                <a:solidFill>
                  <a:schemeClr val="tx1"/>
                </a:solidFill>
              </a:rPr>
              <a:t>to VIP events and access to the VIP Lounge at the VIC during 21-25 November </a:t>
            </a:r>
            <a:r>
              <a:rPr lang="en-US" sz="1400" dirty="0" smtClean="0">
                <a:solidFill>
                  <a:schemeClr val="tx1"/>
                </a:solidFill>
              </a:rPr>
              <a:t>2016</a:t>
            </a:r>
            <a:endParaRPr lang="en-US" sz="2000" b="1" dirty="0">
              <a:solidFill>
                <a:schemeClr val="tx1"/>
              </a:solidFill>
            </a:endParaRPr>
          </a:p>
          <a:p>
            <a:pPr marL="285750" lvl="0" indent="-285750" algn="l">
              <a:buFont typeface="Arial" panose="020B0604020202020204" pitchFamily="34" charset="0"/>
              <a:buChar char="•"/>
            </a:pPr>
            <a:endParaRPr lang="en-US" sz="2000" b="1" dirty="0" smtClean="0">
              <a:solidFill>
                <a:schemeClr val="tx1"/>
              </a:solidFill>
            </a:endParaRP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b="1" u="sng" dirty="0" smtClean="0">
                <a:solidFill>
                  <a:schemeClr val="tx1"/>
                </a:solidFill>
              </a:rPr>
              <a:t>Sponsorship email </a:t>
            </a:r>
            <a:r>
              <a:rPr lang="en-US" b="1" dirty="0" smtClean="0">
                <a:solidFill>
                  <a:schemeClr val="tx1"/>
                </a:solidFill>
              </a:rPr>
              <a:t>(will be submitted to PMO for clearance today)</a:t>
            </a:r>
            <a:endParaRPr lang="en-US" b="1" dirty="0">
              <a:solidFill>
                <a:schemeClr val="tx1"/>
              </a:solidFill>
            </a:endParaRPr>
          </a:p>
          <a:p>
            <a:pPr marL="285750" lvl="0" indent="-285750" algn="l">
              <a:buFont typeface="Arial" panose="020B0604020202020204" pitchFamily="34" charset="0"/>
              <a:buChar char="•"/>
            </a:pPr>
            <a:endParaRPr lang="en-US" b="1" dirty="0" smtClean="0">
              <a:solidFill>
                <a:schemeClr val="tx1"/>
              </a:solidFill>
            </a:endParaRPr>
          </a:p>
          <a:p>
            <a:pPr marL="285750" lvl="0" indent="-285750" algn="l">
              <a:buFont typeface="Arial" panose="020B0604020202020204" pitchFamily="34" charset="0"/>
              <a:buChar char="•"/>
            </a:pPr>
            <a:endParaRPr lang="en-US" sz="2000" b="1" dirty="0" smtClean="0">
              <a:solidFill>
                <a:schemeClr val="tx1"/>
              </a:solidFill>
            </a:endParaRPr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916682" y="-45746"/>
            <a:ext cx="7903790" cy="1098482"/>
          </a:xfrm>
        </p:spPr>
        <p:txBody>
          <a:bodyPr>
            <a:normAutofit/>
          </a:bodyPr>
          <a:lstStyle/>
          <a:p>
            <a:r>
              <a:rPr lang="en-US" sz="2200" b="1" dirty="0"/>
              <a:t>Team 1: Sponsorship and Funds Mobilization</a:t>
            </a:r>
          </a:p>
        </p:txBody>
      </p:sp>
    </p:spTree>
    <p:extLst>
      <p:ext uri="{BB962C8B-B14F-4D97-AF65-F5344CB8AC3E}">
        <p14:creationId xmlns:p14="http://schemas.microsoft.com/office/powerpoint/2010/main" val="35614251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81642" y="980728"/>
            <a:ext cx="9026862" cy="5553135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l" fontAlgn="t"/>
            <a:r>
              <a:rPr lang="en-US" sz="1600" b="1" u="sng" dirty="0" smtClean="0">
                <a:solidFill>
                  <a:schemeClr val="tx1"/>
                </a:solidFill>
              </a:rPr>
              <a:t>Way Forward: Sponsorship procedure </a:t>
            </a:r>
            <a:r>
              <a:rPr lang="en-US" sz="1400" dirty="0">
                <a:solidFill>
                  <a:schemeClr val="tx1"/>
                </a:solidFill>
              </a:rPr>
              <a:t>(in consultation with PRM, SDR, PMO, FIN), cleared by LEG, </a:t>
            </a:r>
            <a:r>
              <a:rPr lang="en-US" sz="1400" dirty="0" smtClean="0">
                <a:solidFill>
                  <a:schemeClr val="tx1"/>
                </a:solidFill>
              </a:rPr>
              <a:t>IOE</a:t>
            </a:r>
            <a:endParaRPr lang="en-US" sz="2000" b="1" dirty="0">
              <a:solidFill>
                <a:schemeClr val="tx1"/>
              </a:solidFill>
            </a:endParaRPr>
          </a:p>
          <a:p>
            <a:pPr algn="l" fontAlgn="t"/>
            <a:endParaRPr lang="en-US" sz="1600" b="1" u="sng" dirty="0" smtClean="0">
              <a:solidFill>
                <a:schemeClr val="tx1"/>
              </a:solidFill>
            </a:endParaRPr>
          </a:p>
          <a:p>
            <a:pPr algn="l" fontAlgn="t"/>
            <a:endParaRPr lang="en-US" sz="1200" dirty="0" smtClean="0">
              <a:solidFill>
                <a:schemeClr val="tx1"/>
              </a:solidFill>
            </a:endParaRPr>
          </a:p>
        </p:txBody>
      </p:sp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916682" y="-45746"/>
            <a:ext cx="7903790" cy="1098482"/>
          </a:xfrm>
        </p:spPr>
        <p:txBody>
          <a:bodyPr>
            <a:normAutofit/>
          </a:bodyPr>
          <a:lstStyle/>
          <a:p>
            <a:r>
              <a:rPr lang="en-US" sz="2200" b="1" dirty="0"/>
              <a:t>Team 1: Sponsorship and Funds Mobilization</a:t>
            </a:r>
          </a:p>
        </p:txBody>
      </p:sp>
      <p:graphicFrame>
        <p:nvGraphicFramePr>
          <p:cNvPr id="6" name="Content Placeholder 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52675881"/>
              </p:ext>
            </p:extLst>
          </p:nvPr>
        </p:nvGraphicFramePr>
        <p:xfrm>
          <a:off x="323528" y="1700808"/>
          <a:ext cx="8568952" cy="4396740"/>
        </p:xfrm>
        <a:graphic>
          <a:graphicData uri="http://schemas.openxmlformats.org/drawingml/2006/table">
            <a:tbl>
              <a:tblPr bandRow="1">
                <a:tableStyleId>{69012ECD-51FC-41F1-AA8D-1B2483CD663E}</a:tableStyleId>
              </a:tblPr>
              <a:tblGrid>
                <a:gridCol w="6480720"/>
                <a:gridCol w="2088232"/>
              </a:tblGrid>
              <a:tr h="1295895">
                <a:tc>
                  <a:txBody>
                    <a:bodyPr/>
                    <a:lstStyle/>
                    <a:p>
                      <a:pPr marL="228600" indent="-228600">
                        <a:buAutoNum type="alphaLcParenR"/>
                      </a:pPr>
                      <a:r>
                        <a:rPr lang="en-US" sz="1400" u="sng" baseline="0" dirty="0" smtClean="0"/>
                        <a:t>Private Sector</a:t>
                      </a:r>
                      <a:r>
                        <a:rPr lang="en-US" sz="1400" baseline="0" dirty="0" smtClean="0"/>
                        <a:t>: </a:t>
                      </a:r>
                    </a:p>
                    <a:p>
                      <a:pPr marL="228600" indent="-228600">
                        <a:buAutoNum type="alphaLcParenR"/>
                      </a:pPr>
                      <a:endParaRPr lang="en-US" sz="1000" baseline="0" dirty="0" smtClean="0"/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400" baseline="0" dirty="0" smtClean="0"/>
                        <a:t>CCM to inform vial mailshot (unless partners have responded to original invitation)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400" baseline="0" dirty="0" smtClean="0"/>
                        <a:t>PTC/Project Managers and CCM to engage with potential sponsors 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400" baseline="0" dirty="0" smtClean="0"/>
                        <a:t>PRM to conduct risk commensurate due diligence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400" kern="1200" dirty="0" smtClean="0">
                          <a:effectLst/>
                        </a:rPr>
                        <a:t>SDR to follow up with donors wishing to contribute on funding arrangements</a:t>
                      </a:r>
                      <a:endParaRPr lang="en-US" sz="1400" b="1" baseline="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endParaRPr lang="en-US" sz="1600" kern="1200" baseline="0" dirty="0"/>
                    </a:p>
                    <a:p>
                      <a:pPr marL="0" indent="0">
                        <a:buNone/>
                      </a:pPr>
                      <a:endParaRPr lang="en-US" sz="1000" kern="1200" baseline="0" dirty="0" smtClean="0"/>
                    </a:p>
                    <a:p>
                      <a:pPr marL="0" indent="0">
                        <a:buNone/>
                      </a:pPr>
                      <a:r>
                        <a:rPr lang="en-US" sz="1400" kern="1200" baseline="0" dirty="0" smtClean="0"/>
                        <a:t>Monday, 6 June 2016 </a:t>
                      </a:r>
                    </a:p>
                    <a:p>
                      <a:pPr marL="0" indent="0">
                        <a:buNone/>
                      </a:pPr>
                      <a:r>
                        <a:rPr lang="en-US" sz="1400" kern="1200" baseline="0" dirty="0" smtClean="0"/>
                        <a:t>As of June 2016</a:t>
                      </a:r>
                    </a:p>
                    <a:p>
                      <a:pPr marL="0" indent="0">
                        <a:buNone/>
                      </a:pPr>
                      <a:r>
                        <a:rPr lang="en-US" sz="1400" kern="1200" baseline="0" dirty="0" smtClean="0"/>
                        <a:t>As of July 2016</a:t>
                      </a:r>
                    </a:p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/>
                        <a:t>As of July 2016</a:t>
                      </a:r>
                      <a:endParaRPr lang="en-US" sz="1400" b="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1273806"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r>
                        <a:rPr lang="en-US" sz="1400" u="none" kern="1200" baseline="0" dirty="0" smtClean="0"/>
                        <a:t>b) </a:t>
                      </a:r>
                      <a:r>
                        <a:rPr lang="en-US" sz="1400" u="sng" kern="1200" baseline="0" dirty="0" smtClean="0"/>
                        <a:t>Member States and Donors:  </a:t>
                      </a:r>
                    </a:p>
                    <a:p>
                      <a:pPr marL="0" indent="0">
                        <a:buNone/>
                      </a:pPr>
                      <a:endParaRPr lang="en-US" sz="900" u="sng" kern="1200" baseline="0" dirty="0" smtClean="0"/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400" baseline="0" dirty="0" smtClean="0"/>
                        <a:t>Briefing to Permanent Mission by PMO and CCM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400" baseline="0" dirty="0" smtClean="0"/>
                        <a:t>PMO to share sponsorship package 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400" baseline="0" dirty="0" smtClean="0"/>
                        <a:t>CCM to engage on matter of substance 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400" kern="1200" dirty="0" smtClean="0">
                          <a:effectLst/>
                        </a:rPr>
                        <a:t>SDR to follow up with donors wishing to contribute on funding arrangements</a:t>
                      </a:r>
                      <a:endParaRPr lang="en-US" sz="1400" b="1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endParaRPr lang="en-US" sz="1400" kern="1200" baseline="0" dirty="0" smtClean="0"/>
                    </a:p>
                    <a:p>
                      <a:pPr marL="0" indent="0">
                        <a:buNone/>
                      </a:pPr>
                      <a:endParaRPr lang="en-US" sz="1050" kern="1200" baseline="0" dirty="0" smtClean="0"/>
                    </a:p>
                    <a:p>
                      <a:pPr marL="0" indent="0">
                        <a:buNone/>
                      </a:pPr>
                      <a:r>
                        <a:rPr lang="en-US" sz="1400" kern="1200" baseline="0" dirty="0" smtClean="0"/>
                        <a:t>Wednesday, 1 June</a:t>
                      </a:r>
                    </a:p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/>
                        <a:t>As of June 2016</a:t>
                      </a:r>
                    </a:p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/>
                        <a:t>As of June 2016</a:t>
                      </a:r>
                    </a:p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/>
                        <a:t>As of July 2016</a:t>
                      </a:r>
                      <a:endParaRPr lang="en-US" sz="1400" b="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1678773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u="none" kern="1200" baseline="0" dirty="0" smtClean="0"/>
                        <a:t>c) </a:t>
                      </a:r>
                      <a:r>
                        <a:rPr lang="en-US" sz="1400" u="sng" kern="1200" baseline="0" dirty="0" smtClean="0"/>
                        <a:t>Development Finance Institutions</a:t>
                      </a:r>
                      <a:r>
                        <a:rPr lang="en-US" sz="1400" baseline="0" dirty="0" smtClean="0"/>
                        <a:t>: 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900" baseline="0" dirty="0" smtClean="0"/>
                    </a:p>
                    <a:p>
                      <a:pPr marL="171450" marR="0" lvl="0" indent="-17145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400" kern="1200" dirty="0" smtClean="0">
                          <a:effectLst/>
                        </a:rPr>
                        <a:t>Approach individual technical DFI teams currently involved with UNIDO</a:t>
                      </a:r>
                      <a:r>
                        <a:rPr lang="en-US" sz="1400" kern="1200" baseline="0" dirty="0" smtClean="0">
                          <a:effectLst/>
                        </a:rPr>
                        <a:t> o</a:t>
                      </a:r>
                      <a:r>
                        <a:rPr lang="en-US" sz="1400" kern="1200" dirty="0" smtClean="0">
                          <a:effectLst/>
                        </a:rPr>
                        <a:t>n specific initiatives to propose the idea of joint side events</a:t>
                      </a:r>
                    </a:p>
                    <a:p>
                      <a:pPr marL="171450" marR="0" lvl="0" indent="-17145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400" kern="1200" dirty="0" smtClean="0">
                          <a:effectLst/>
                        </a:rPr>
                        <a:t>CCM to inform via mailshot </a:t>
                      </a:r>
                    </a:p>
                    <a:p>
                      <a:pPr marL="171450" marR="0" lvl="0" indent="-17145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400" kern="1200" dirty="0" smtClean="0">
                          <a:effectLst/>
                        </a:rPr>
                        <a:t>PTC/Project managers and CCM to engage on matters of substance</a:t>
                      </a:r>
                    </a:p>
                    <a:p>
                      <a:pPr marL="171450" marR="0" lvl="0" indent="-17145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400" kern="1200" dirty="0" smtClean="0">
                          <a:effectLst/>
                        </a:rPr>
                        <a:t>PRM to engage with specific technical teams, with PTC and DFI counterparts </a:t>
                      </a:r>
                    </a:p>
                    <a:p>
                      <a:pPr marL="171450" marR="0" lvl="0" indent="-17145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400" kern="1200" dirty="0" smtClean="0">
                          <a:effectLst/>
                        </a:rPr>
                        <a:t>SDR to follow up with donors wishing to contribute on funding arrangements</a:t>
                      </a:r>
                      <a:endParaRPr lang="de-AT" sz="1400" b="1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kern="1200" dirty="0" smtClean="0">
                        <a:effectLst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000" kern="1200" baseline="0" dirty="0" smtClean="0"/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/>
                        <a:t>As of June 2016 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kern="1200" baseline="0" dirty="0" smtClean="0"/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/>
                        <a:t>As of June 2016 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/>
                        <a:t>As of June 2016 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/>
                        <a:t>As of June 2016 </a:t>
                      </a: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/>
                        <a:t>As of July 2016</a:t>
                      </a:r>
                      <a:endParaRPr lang="en-US" sz="1400" b="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0482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988690" y="-45746"/>
            <a:ext cx="7903790" cy="1098482"/>
          </a:xfrm>
        </p:spPr>
        <p:txBody>
          <a:bodyPr>
            <a:normAutofit/>
          </a:bodyPr>
          <a:lstStyle/>
          <a:p>
            <a:r>
              <a:rPr lang="en-US" sz="2400" b="1" dirty="0"/>
              <a:t>Team </a:t>
            </a:r>
            <a:r>
              <a:rPr lang="en-US" sz="2400" b="1" dirty="0" smtClean="0"/>
              <a:t>2: Timeline and Success Stories</a:t>
            </a:r>
            <a:endParaRPr lang="en-US" sz="2400" b="1" dirty="0"/>
          </a:p>
        </p:txBody>
      </p:sp>
      <p:sp>
        <p:nvSpPr>
          <p:cNvPr id="5" name="Rounded Rectangle 4"/>
          <p:cNvSpPr/>
          <p:nvPr/>
        </p:nvSpPr>
        <p:spPr>
          <a:xfrm>
            <a:off x="251520" y="1340768"/>
            <a:ext cx="8496944" cy="4536504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CC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2000" dirty="0" smtClean="0">
                <a:solidFill>
                  <a:schemeClr val="tx1"/>
                </a:solidFill>
              </a:rPr>
              <a:t>Review </a:t>
            </a:r>
            <a:r>
              <a:rPr lang="en-US" sz="2000" i="1" dirty="0" smtClean="0">
                <a:solidFill>
                  <a:schemeClr val="tx1"/>
                </a:solidFill>
              </a:rPr>
              <a:t>design and set up of 50</a:t>
            </a:r>
            <a:r>
              <a:rPr lang="en-US" sz="2000" i="1" baseline="30000" dirty="0" smtClean="0">
                <a:solidFill>
                  <a:schemeClr val="tx1"/>
                </a:solidFill>
              </a:rPr>
              <a:t>th</a:t>
            </a:r>
            <a:r>
              <a:rPr lang="en-US" sz="2000" i="1" dirty="0" smtClean="0">
                <a:solidFill>
                  <a:schemeClr val="tx1"/>
                </a:solidFill>
              </a:rPr>
              <a:t> web platform </a:t>
            </a:r>
            <a:r>
              <a:rPr lang="en-US" sz="2000" dirty="0" smtClean="0">
                <a:solidFill>
                  <a:schemeClr val="tx1"/>
                </a:solidFill>
              </a:rPr>
              <a:t>by </a:t>
            </a:r>
            <a:r>
              <a:rPr lang="en-US" sz="2000" b="1" dirty="0" smtClean="0">
                <a:solidFill>
                  <a:schemeClr val="tx1"/>
                </a:solidFill>
              </a:rPr>
              <a:t>Tuesday, 10 May 2016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2000" dirty="0" smtClean="0">
                <a:solidFill>
                  <a:schemeClr val="tx1"/>
                </a:solidFill>
              </a:rPr>
              <a:t>Review and agree on the proposed </a:t>
            </a:r>
            <a:r>
              <a:rPr lang="en-US" sz="2000" i="1" dirty="0" smtClean="0">
                <a:solidFill>
                  <a:schemeClr val="tx1"/>
                </a:solidFill>
              </a:rPr>
              <a:t>project </a:t>
            </a:r>
            <a:r>
              <a:rPr lang="en-US" sz="2000" i="1" dirty="0">
                <a:solidFill>
                  <a:schemeClr val="tx1"/>
                </a:solidFill>
              </a:rPr>
              <a:t>showcases/success stories</a:t>
            </a:r>
            <a:r>
              <a:rPr lang="en-US" sz="2000" dirty="0">
                <a:solidFill>
                  <a:schemeClr val="tx1"/>
                </a:solidFill>
              </a:rPr>
              <a:t> to be presented </a:t>
            </a:r>
            <a:r>
              <a:rPr lang="en-US" sz="2000" dirty="0" smtClean="0">
                <a:solidFill>
                  <a:schemeClr val="tx1"/>
                </a:solidFill>
              </a:rPr>
              <a:t>via the web platform, EXPO</a:t>
            </a:r>
            <a:r>
              <a:rPr lang="en-US" sz="2000" dirty="0">
                <a:solidFill>
                  <a:schemeClr val="tx1"/>
                </a:solidFill>
              </a:rPr>
              <a:t>, events, publications, etc. </a:t>
            </a:r>
            <a:r>
              <a:rPr lang="en-US" sz="2000" dirty="0" smtClean="0">
                <a:solidFill>
                  <a:schemeClr val="tx1"/>
                </a:solidFill>
              </a:rPr>
              <a:t>by</a:t>
            </a:r>
            <a:r>
              <a:rPr lang="en-US" sz="2000" b="1" dirty="0" smtClean="0">
                <a:solidFill>
                  <a:schemeClr val="tx1"/>
                </a:solidFill>
              </a:rPr>
              <a:t> Monday, </a:t>
            </a:r>
            <a:r>
              <a:rPr lang="en-US" sz="2000" b="1" dirty="0">
                <a:solidFill>
                  <a:schemeClr val="tx1"/>
                </a:solidFill>
              </a:rPr>
              <a:t>2</a:t>
            </a:r>
            <a:r>
              <a:rPr lang="en-US" sz="2000" b="1" dirty="0" smtClean="0">
                <a:solidFill>
                  <a:schemeClr val="tx1"/>
                </a:solidFill>
              </a:rPr>
              <a:t>3 May </a:t>
            </a:r>
            <a:r>
              <a:rPr lang="en-US" sz="2000" b="1" dirty="0">
                <a:solidFill>
                  <a:schemeClr val="tx1"/>
                </a:solidFill>
              </a:rPr>
              <a:t>2016</a:t>
            </a:r>
            <a:endParaRPr lang="en-US" sz="2000" b="1" dirty="0" smtClean="0">
              <a:solidFill>
                <a:schemeClr val="tx1"/>
              </a:solidFill>
            </a:endParaRPr>
          </a:p>
          <a:p>
            <a:pPr marL="285750" lvl="0" indent="-285750" algn="l">
              <a:buFont typeface="Arial" panose="020B0604020202020204" pitchFamily="34" charset="0"/>
              <a:buChar char="•"/>
            </a:pPr>
            <a:endParaRPr lang="en-US" sz="2000" dirty="0" smtClean="0">
              <a:solidFill>
                <a:schemeClr val="tx1"/>
              </a:solidFill>
            </a:endParaRP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2000" dirty="0" smtClean="0">
                <a:solidFill>
                  <a:schemeClr val="tx1"/>
                </a:solidFill>
              </a:rPr>
              <a:t>Need to ensure </a:t>
            </a:r>
            <a:r>
              <a:rPr lang="en-US" sz="2000" dirty="0">
                <a:solidFill>
                  <a:schemeClr val="tx1"/>
                </a:solidFill>
              </a:rPr>
              <a:t>that our selected project showcases tell a story. </a:t>
            </a:r>
            <a:endParaRPr lang="en-US" sz="2000" dirty="0" smtClean="0">
              <a:solidFill>
                <a:schemeClr val="tx1"/>
              </a:solidFill>
            </a:endParaRP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2000" dirty="0" smtClean="0">
                <a:solidFill>
                  <a:schemeClr val="tx1"/>
                </a:solidFill>
              </a:rPr>
              <a:t>Not only </a:t>
            </a:r>
            <a:r>
              <a:rPr lang="en-US" sz="2000" dirty="0">
                <a:solidFill>
                  <a:schemeClr val="tx1"/>
                </a:solidFill>
              </a:rPr>
              <a:t>focus on the past, but also include the future direction for UNIDO and the linkages to the </a:t>
            </a:r>
            <a:r>
              <a:rPr lang="en-US" sz="2000" dirty="0" smtClean="0">
                <a:solidFill>
                  <a:schemeClr val="tx1"/>
                </a:solidFill>
              </a:rPr>
              <a:t>SDGs (incl. SDG Roadmap). </a:t>
            </a:r>
            <a:r>
              <a:rPr lang="en-US" sz="2000" dirty="0">
                <a:solidFill>
                  <a:schemeClr val="tx1"/>
                </a:solidFill>
              </a:rPr>
              <a:t>Use </a:t>
            </a:r>
            <a:r>
              <a:rPr lang="en-US" sz="2000" dirty="0" smtClean="0">
                <a:solidFill>
                  <a:schemeClr val="tx1"/>
                </a:solidFill>
              </a:rPr>
              <a:t>anniversary </a:t>
            </a:r>
            <a:r>
              <a:rPr lang="en-US" sz="2000" dirty="0">
                <a:solidFill>
                  <a:schemeClr val="tx1"/>
                </a:solidFill>
              </a:rPr>
              <a:t>celebrations as an opportunity to receive feedback on </a:t>
            </a:r>
            <a:r>
              <a:rPr lang="en-US" sz="2000" dirty="0" smtClean="0">
                <a:solidFill>
                  <a:schemeClr val="tx1"/>
                </a:solidFill>
              </a:rPr>
              <a:t>UNIDO’s future direction.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2000" dirty="0" smtClean="0">
                <a:solidFill>
                  <a:schemeClr val="tx1"/>
                </a:solidFill>
              </a:rPr>
              <a:t>Work closely </a:t>
            </a:r>
            <a:r>
              <a:rPr lang="en-US" sz="2000" dirty="0">
                <a:solidFill>
                  <a:schemeClr val="tx1"/>
                </a:solidFill>
              </a:rPr>
              <a:t>with </a:t>
            </a:r>
            <a:r>
              <a:rPr lang="en-US" sz="2000" dirty="0" smtClean="0">
                <a:solidFill>
                  <a:schemeClr val="tx1"/>
                </a:solidFill>
              </a:rPr>
              <a:t>Team </a:t>
            </a:r>
            <a:r>
              <a:rPr lang="en-US" sz="2000" dirty="0">
                <a:solidFill>
                  <a:schemeClr val="tx1"/>
                </a:solidFill>
              </a:rPr>
              <a:t>3 regarding the EXPO content and side events.</a:t>
            </a:r>
          </a:p>
        </p:txBody>
      </p:sp>
    </p:spTree>
    <p:extLst>
      <p:ext uri="{BB962C8B-B14F-4D97-AF65-F5344CB8AC3E}">
        <p14:creationId xmlns:p14="http://schemas.microsoft.com/office/powerpoint/2010/main" val="9304201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501367" y="641687"/>
            <a:ext cx="7903790" cy="1098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rgbClr val="0091C4"/>
                </a:solidFill>
                <a:latin typeface="+mn-lt"/>
                <a:ea typeface="+mj-ea"/>
                <a:cs typeface="Arial" panose="020B0604020202020204" pitchFamily="34" charset="0"/>
              </a:defRPr>
            </a:lvl1pPr>
          </a:lstStyle>
          <a:p>
            <a:pPr algn="ctr" fontAlgn="auto">
              <a:spcAft>
                <a:spcPts val="0"/>
              </a:spcAft>
            </a:pPr>
            <a:endParaRPr lang="en-US" sz="3200" b="1" u="sng" dirty="0"/>
          </a:p>
        </p:txBody>
      </p:sp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899592" y="-99392"/>
            <a:ext cx="7903790" cy="1098482"/>
          </a:xfrm>
        </p:spPr>
        <p:txBody>
          <a:bodyPr>
            <a:normAutofit/>
          </a:bodyPr>
          <a:lstStyle/>
          <a:p>
            <a:r>
              <a:rPr lang="en-US" sz="2200" b="1" dirty="0"/>
              <a:t>Team 3</a:t>
            </a:r>
            <a:r>
              <a:rPr lang="en-US" sz="2200" b="1" dirty="0" smtClean="0"/>
              <a:t>: Main Event &amp; EXPO, incl. Side Events</a:t>
            </a:r>
            <a:endParaRPr lang="en-US" sz="2200" b="1" dirty="0"/>
          </a:p>
        </p:txBody>
      </p:sp>
      <p:sp>
        <p:nvSpPr>
          <p:cNvPr id="8" name="Rounded Rectangle 7"/>
          <p:cNvSpPr/>
          <p:nvPr/>
        </p:nvSpPr>
        <p:spPr>
          <a:xfrm>
            <a:off x="225192" y="1412776"/>
            <a:ext cx="8523272" cy="4392488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en-US" b="1" u="sng" dirty="0">
                <a:solidFill>
                  <a:schemeClr val="tx1"/>
                </a:solidFill>
              </a:rPr>
              <a:t>List of </a:t>
            </a:r>
            <a:r>
              <a:rPr lang="en-US" b="1" u="sng" dirty="0" smtClean="0">
                <a:solidFill>
                  <a:schemeClr val="tx1"/>
                </a:solidFill>
              </a:rPr>
              <a:t>Invitees</a:t>
            </a:r>
          </a:p>
          <a:p>
            <a:pPr algn="l"/>
            <a:endParaRPr lang="en-US" b="1" u="sng" dirty="0">
              <a:solidFill>
                <a:schemeClr val="tx1"/>
              </a:solidFill>
            </a:endParaRP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Additional invitees with all PTC inputs reviewed and finalized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It is suggested that final review of list (already invited and additional ones proposed) must take into account regional balance, sector representation, etc.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dirty="0" err="1">
                <a:solidFill>
                  <a:schemeClr val="tx1"/>
                </a:solidFill>
              </a:rPr>
              <a:t>Gov</a:t>
            </a:r>
            <a:r>
              <a:rPr lang="en-US" dirty="0">
                <a:solidFill>
                  <a:schemeClr val="tx1"/>
                </a:solidFill>
              </a:rPr>
              <a:t>/EUR (tot. 14): AUT 2, FRA 2, GER 9, RUS 2, SWE 1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dirty="0" err="1">
                <a:solidFill>
                  <a:schemeClr val="tx1"/>
                </a:solidFill>
              </a:rPr>
              <a:t>Gov</a:t>
            </a:r>
            <a:r>
              <a:rPr lang="en-US" dirty="0">
                <a:solidFill>
                  <a:schemeClr val="tx1"/>
                </a:solidFill>
              </a:rPr>
              <a:t>/LAC (tot. 0)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All (tot. 377): AFR (60), ARB (36), ASP (65), EUR (119), LAC (37), US-CAN (25)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Bi Aid Agencies (tot. 5): SUI 2, FRA 1, AUT 2, KOR 1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35 high-level govt. invitees (Presidents 5, Prime Min. 2, Ministers 18) need to be taken care of. Support could be sought from the Austrian Ministry of Foreign Affairs.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endParaRPr lang="de-AT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74067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971600" y="-99392"/>
            <a:ext cx="7903790" cy="1098482"/>
          </a:xfrm>
        </p:spPr>
        <p:txBody>
          <a:bodyPr>
            <a:normAutofit/>
          </a:bodyPr>
          <a:lstStyle/>
          <a:p>
            <a:r>
              <a:rPr lang="en-US" sz="2200" b="1" dirty="0"/>
              <a:t>Team 3</a:t>
            </a:r>
            <a:r>
              <a:rPr lang="en-US" sz="2200" b="1" dirty="0" smtClean="0"/>
              <a:t>: Main Event &amp; EXPO, incl. Side Events</a:t>
            </a:r>
            <a:endParaRPr lang="en-US" sz="2200" b="1" dirty="0"/>
          </a:p>
        </p:txBody>
      </p:sp>
      <p:sp>
        <p:nvSpPr>
          <p:cNvPr id="6" name="Rounded Rectangle 5"/>
          <p:cNvSpPr/>
          <p:nvPr/>
        </p:nvSpPr>
        <p:spPr>
          <a:xfrm>
            <a:off x="323528" y="1268760"/>
            <a:ext cx="8523272" cy="5040560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en-US" b="1" u="sng" dirty="0">
                <a:solidFill>
                  <a:schemeClr val="tx1"/>
                </a:solidFill>
              </a:rPr>
              <a:t>EXPO Agenda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endParaRPr lang="en-US" sz="100" b="1" u="sng" dirty="0">
              <a:solidFill>
                <a:schemeClr val="tx1"/>
              </a:solidFill>
            </a:endParaRP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1700" dirty="0" smtClean="0">
                <a:solidFill>
                  <a:schemeClr val="tx1"/>
                </a:solidFill>
              </a:rPr>
              <a:t>At </a:t>
            </a:r>
            <a:r>
              <a:rPr lang="en-US" sz="1700" dirty="0">
                <a:solidFill>
                  <a:schemeClr val="tx1"/>
                </a:solidFill>
              </a:rPr>
              <a:t>this stage the Agenda needs to be kept as general as possible to accommodate for inputs still to be decided/confirmed (side events/keynote speeches, etc.) and updated accordingly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1700" dirty="0">
                <a:solidFill>
                  <a:schemeClr val="tx1"/>
                </a:solidFill>
              </a:rPr>
              <a:t>The 5 Ps are a strong portrayal of the EXPO must be highlighted in side events and possibly in keynote speeches and debates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1700" dirty="0">
                <a:solidFill>
                  <a:schemeClr val="tx1"/>
                </a:solidFill>
              </a:rPr>
              <a:t>During the IDB – 5/6 slots should be made available for videos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en-US" sz="1700" dirty="0">
                <a:solidFill>
                  <a:schemeClr val="tx1"/>
                </a:solidFill>
              </a:rPr>
              <a:t>Interactive activities shall be considered (also based on DG’s proposal)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1700" dirty="0">
                <a:solidFill>
                  <a:schemeClr val="tx1"/>
                </a:solidFill>
              </a:rPr>
              <a:t>EXPO Agenda can be attached to the sponsorship packages until expert advice on EXPO management is brought on board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1700" dirty="0">
                <a:solidFill>
                  <a:schemeClr val="tx1"/>
                </a:solidFill>
              </a:rPr>
              <a:t>Gender and Youth must be reflected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1700" dirty="0">
                <a:solidFill>
                  <a:schemeClr val="tx1"/>
                </a:solidFill>
              </a:rPr>
              <a:t>How to best feature value chains/produced goods (considering time/location/theme)</a:t>
            </a:r>
          </a:p>
          <a:p>
            <a:pPr marL="285750" lvl="0" indent="-285750" algn="l">
              <a:buFont typeface="Arial" panose="020B0604020202020204" pitchFamily="34" charset="0"/>
              <a:buChar char="•"/>
            </a:pPr>
            <a:r>
              <a:rPr lang="en-US" sz="1700" dirty="0">
                <a:solidFill>
                  <a:schemeClr val="tx1"/>
                </a:solidFill>
              </a:rPr>
              <a:t>Active contribution from all participants: tree, picture wall, etc. 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en-US" sz="1700" dirty="0">
                <a:solidFill>
                  <a:schemeClr val="tx1"/>
                </a:solidFill>
              </a:rPr>
              <a:t>EXPO is complex and ambitious and would benefit from expert/professional advice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en-US" sz="1700" dirty="0">
                <a:solidFill>
                  <a:schemeClr val="tx1"/>
                </a:solidFill>
              </a:rPr>
              <a:t>Side events in parallel with the IDB</a:t>
            </a:r>
            <a:r>
              <a:rPr lang="en-US" sz="1700" dirty="0" smtClean="0">
                <a:solidFill>
                  <a:schemeClr val="tx1"/>
                </a:solidFill>
              </a:rPr>
              <a:t>??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en-US" sz="1700" dirty="0" smtClean="0">
                <a:solidFill>
                  <a:schemeClr val="tx1"/>
                </a:solidFill>
              </a:rPr>
              <a:t>Prioritization of speakers and side events</a:t>
            </a:r>
            <a:endParaRPr lang="de-AT" sz="17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33865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99592" y="-99392"/>
            <a:ext cx="7903790" cy="1098482"/>
          </a:xfrm>
        </p:spPr>
        <p:txBody>
          <a:bodyPr>
            <a:normAutofit/>
          </a:bodyPr>
          <a:lstStyle/>
          <a:p>
            <a:r>
              <a:rPr lang="en-US" sz="2200" b="1" dirty="0"/>
              <a:t>Team </a:t>
            </a:r>
            <a:r>
              <a:rPr lang="en-US" sz="2200" b="1" dirty="0" smtClean="0"/>
              <a:t>4: Events around the world &amp; field</a:t>
            </a:r>
            <a:endParaRPr lang="en-US" sz="2200" b="1" dirty="0"/>
          </a:p>
        </p:txBody>
      </p:sp>
      <p:sp>
        <p:nvSpPr>
          <p:cNvPr id="3" name="Rounded Rectangle 2"/>
          <p:cNvSpPr/>
          <p:nvPr/>
        </p:nvSpPr>
        <p:spPr>
          <a:xfrm>
            <a:off x="179512" y="1340768"/>
            <a:ext cx="8640960" cy="4608512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FF99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en-US" sz="2000" i="1" dirty="0" smtClean="0">
                <a:solidFill>
                  <a:schemeClr val="tx1"/>
                </a:solidFill>
              </a:rPr>
              <a:t>Articles on UNIDO-country relationship</a:t>
            </a:r>
            <a:r>
              <a:rPr lang="en-US" sz="2000" dirty="0" smtClean="0">
                <a:solidFill>
                  <a:schemeClr val="tx1"/>
                </a:solidFill>
              </a:rPr>
              <a:t>:</a:t>
            </a:r>
          </a:p>
          <a:p>
            <a:pPr marL="400050" lvl="1" indent="-171450" algn="l">
              <a:buFont typeface="Arial" panose="020B0604020202020204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EFR/RPF to send out request to 47 countries with URs incl. guidelines on </a:t>
            </a:r>
            <a:r>
              <a:rPr lang="en-US" b="1" dirty="0" smtClean="0">
                <a:solidFill>
                  <a:schemeClr val="tx1"/>
                </a:solidFill>
              </a:rPr>
              <a:t>Friday, 6 May 2016 - DONE</a:t>
            </a:r>
          </a:p>
          <a:p>
            <a:pPr marL="400050" lvl="1" indent="-171450" algn="l">
              <a:buFont typeface="Arial" panose="020B0604020202020204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EFR/RPF to receive articles by</a:t>
            </a:r>
            <a:r>
              <a:rPr lang="en-US" b="1" dirty="0" smtClean="0">
                <a:solidFill>
                  <a:schemeClr val="tx1"/>
                </a:solidFill>
              </a:rPr>
              <a:t> 31 May 2016: &gt; </a:t>
            </a:r>
            <a:r>
              <a:rPr lang="en-US" b="1" dirty="0" smtClean="0">
                <a:solidFill>
                  <a:schemeClr val="tx1"/>
                </a:solidFill>
              </a:rPr>
              <a:t>60</a:t>
            </a:r>
            <a:r>
              <a:rPr lang="en-US" b="1" dirty="0" smtClean="0">
                <a:solidFill>
                  <a:schemeClr val="tx1"/>
                </a:solidFill>
              </a:rPr>
              <a:t>% received (</a:t>
            </a:r>
            <a:r>
              <a:rPr lang="en-US" b="1" dirty="0" smtClean="0">
                <a:solidFill>
                  <a:schemeClr val="tx1"/>
                </a:solidFill>
              </a:rPr>
              <a:t>27 </a:t>
            </a:r>
            <a:r>
              <a:rPr lang="en-US" b="1" dirty="0" smtClean="0">
                <a:solidFill>
                  <a:schemeClr val="tx1"/>
                </a:solidFill>
              </a:rPr>
              <a:t>articles)</a:t>
            </a:r>
          </a:p>
          <a:p>
            <a:pPr marL="400050" lvl="1" indent="-171450" algn="l">
              <a:buFont typeface="Arial" panose="020B0604020202020204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EFR/RPF to select best articles by</a:t>
            </a:r>
            <a:r>
              <a:rPr lang="en-US" b="1" dirty="0" smtClean="0">
                <a:solidFill>
                  <a:schemeClr val="tx1"/>
                </a:solidFill>
              </a:rPr>
              <a:t> 14 June 2016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en-US" sz="2000" i="1" dirty="0" smtClean="0">
                <a:solidFill>
                  <a:schemeClr val="tx1"/>
                </a:solidFill>
              </a:rPr>
              <a:t>Involve </a:t>
            </a:r>
            <a:r>
              <a:rPr lang="en-US" sz="2000" i="1" dirty="0">
                <a:solidFill>
                  <a:schemeClr val="tx1"/>
                </a:solidFill>
              </a:rPr>
              <a:t>academia </a:t>
            </a:r>
            <a:r>
              <a:rPr lang="en-US" sz="2000" i="1" dirty="0" smtClean="0">
                <a:solidFill>
                  <a:schemeClr val="tx1"/>
                </a:solidFill>
              </a:rPr>
              <a:t>in the field </a:t>
            </a:r>
            <a:r>
              <a:rPr lang="en-US" sz="2000" dirty="0" smtClean="0">
                <a:solidFill>
                  <a:schemeClr val="tx1"/>
                </a:solidFill>
              </a:rPr>
              <a:t>e.g. </a:t>
            </a:r>
            <a:r>
              <a:rPr lang="en-US" sz="2000" dirty="0">
                <a:solidFill>
                  <a:schemeClr val="tx1"/>
                </a:solidFill>
              </a:rPr>
              <a:t>time capsules to be opened in </a:t>
            </a:r>
            <a:r>
              <a:rPr lang="en-US" sz="2000" dirty="0" smtClean="0">
                <a:solidFill>
                  <a:schemeClr val="tx1"/>
                </a:solidFill>
              </a:rPr>
              <a:t>2030, develop awards – </a:t>
            </a:r>
            <a:r>
              <a:rPr lang="en-US" sz="2000" b="1" dirty="0" smtClean="0">
                <a:solidFill>
                  <a:schemeClr val="tx1"/>
                </a:solidFill>
              </a:rPr>
              <a:t>concept developed (cooperation with AEISEC)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en-US" sz="2000" i="1" dirty="0" smtClean="0">
                <a:solidFill>
                  <a:schemeClr val="tx1"/>
                </a:solidFill>
              </a:rPr>
              <a:t>Involve beneficiaries </a:t>
            </a:r>
            <a:r>
              <a:rPr lang="en-US" sz="2000" dirty="0" smtClean="0">
                <a:solidFill>
                  <a:schemeClr val="tx1"/>
                </a:solidFill>
              </a:rPr>
              <a:t>at events and produce video clips from beneficiaries by </a:t>
            </a:r>
            <a:r>
              <a:rPr lang="en-US" sz="2000" b="1" dirty="0" smtClean="0">
                <a:solidFill>
                  <a:schemeClr val="tx1"/>
                </a:solidFill>
              </a:rPr>
              <a:t>30 June 2016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en-US" sz="2000" dirty="0" smtClean="0">
                <a:solidFill>
                  <a:schemeClr val="tx1"/>
                </a:solidFill>
              </a:rPr>
              <a:t>Design &amp; prepare a </a:t>
            </a:r>
            <a:r>
              <a:rPr lang="en-US" sz="2000" i="1" dirty="0">
                <a:solidFill>
                  <a:schemeClr val="tx1"/>
                </a:solidFill>
              </a:rPr>
              <a:t>communication package </a:t>
            </a:r>
            <a:r>
              <a:rPr lang="en-US" sz="2000" dirty="0" smtClean="0">
                <a:solidFill>
                  <a:schemeClr val="tx1"/>
                </a:solidFill>
              </a:rPr>
              <a:t>to be used at events (include </a:t>
            </a:r>
            <a:r>
              <a:rPr lang="en-US" sz="2000" dirty="0">
                <a:solidFill>
                  <a:schemeClr val="tx1"/>
                </a:solidFill>
              </a:rPr>
              <a:t>posters, banners, </a:t>
            </a:r>
            <a:r>
              <a:rPr lang="en-US" sz="2000" dirty="0" smtClean="0">
                <a:solidFill>
                  <a:schemeClr val="tx1"/>
                </a:solidFill>
              </a:rPr>
              <a:t>and </a:t>
            </a:r>
            <a:r>
              <a:rPr lang="en-US" sz="2000" dirty="0">
                <a:solidFill>
                  <a:schemeClr val="tx1"/>
                </a:solidFill>
              </a:rPr>
              <a:t>merchandise </a:t>
            </a:r>
            <a:r>
              <a:rPr lang="en-US" sz="2000" dirty="0" smtClean="0">
                <a:solidFill>
                  <a:schemeClr val="tx1"/>
                </a:solidFill>
              </a:rPr>
              <a:t>products) – </a:t>
            </a:r>
            <a:r>
              <a:rPr lang="en-US" sz="2000" b="1" dirty="0" smtClean="0">
                <a:solidFill>
                  <a:schemeClr val="tx1"/>
                </a:solidFill>
              </a:rPr>
              <a:t>Tuesday, 31 May 2016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en-US" sz="2000" dirty="0" smtClean="0">
                <a:solidFill>
                  <a:schemeClr val="tx1"/>
                </a:solidFill>
              </a:rPr>
              <a:t>Provide guidance on how to organize events on the occasion of the 50</a:t>
            </a:r>
            <a:r>
              <a:rPr lang="en-US" sz="2000" baseline="30000" dirty="0" smtClean="0">
                <a:solidFill>
                  <a:schemeClr val="tx1"/>
                </a:solidFill>
              </a:rPr>
              <a:t>th</a:t>
            </a:r>
            <a:r>
              <a:rPr lang="en-US" sz="2000" dirty="0" smtClean="0">
                <a:solidFill>
                  <a:schemeClr val="tx1"/>
                </a:solidFill>
              </a:rPr>
              <a:t> in the field – </a:t>
            </a:r>
            <a:r>
              <a:rPr lang="en-US" sz="2000" b="1" dirty="0" smtClean="0">
                <a:solidFill>
                  <a:schemeClr val="tx1"/>
                </a:solidFill>
              </a:rPr>
              <a:t>mid June 2016 (cooperation with Project Managers)</a:t>
            </a:r>
            <a:endParaRPr lang="en-US" sz="20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20038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971600" y="-45746"/>
            <a:ext cx="7903790" cy="1098482"/>
          </a:xfrm>
        </p:spPr>
        <p:txBody>
          <a:bodyPr>
            <a:normAutofit/>
          </a:bodyPr>
          <a:lstStyle/>
          <a:p>
            <a:r>
              <a:rPr lang="en-US" sz="2400" b="1" dirty="0"/>
              <a:t>Team 5</a:t>
            </a:r>
            <a:r>
              <a:rPr lang="en-US" sz="2400" b="1" dirty="0" smtClean="0"/>
              <a:t>: 50</a:t>
            </a:r>
            <a:r>
              <a:rPr lang="en-US" sz="2400" b="1" baseline="30000" dirty="0" smtClean="0"/>
              <a:t>th</a:t>
            </a:r>
            <a:r>
              <a:rPr lang="en-US" sz="2400" b="1" dirty="0" smtClean="0"/>
              <a:t> Publications</a:t>
            </a:r>
            <a:endParaRPr lang="en-US" sz="2400" b="1" dirty="0"/>
          </a:p>
        </p:txBody>
      </p:sp>
      <p:sp>
        <p:nvSpPr>
          <p:cNvPr id="3" name="Rounded Rectangle 2"/>
          <p:cNvSpPr/>
          <p:nvPr/>
        </p:nvSpPr>
        <p:spPr>
          <a:xfrm>
            <a:off x="107504" y="1268760"/>
            <a:ext cx="8856984" cy="5112568"/>
          </a:xfrm>
          <a:prstGeom prst="roundRect">
            <a:avLst/>
          </a:prstGeom>
          <a:solidFill>
            <a:schemeClr val="bg1"/>
          </a:solidFill>
          <a:ln w="41275">
            <a:solidFill>
              <a:srgbClr val="0099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14300" indent="-114300" algn="l">
              <a:buFont typeface="Arial" panose="020B0604020202020204" pitchFamily="34" charset="0"/>
              <a:buChar char="•"/>
            </a:pPr>
            <a:r>
              <a:rPr lang="en-US" sz="1600" i="1" dirty="0">
                <a:solidFill>
                  <a:schemeClr val="tx1"/>
                </a:solidFill>
              </a:rPr>
              <a:t>C</a:t>
            </a:r>
            <a:r>
              <a:rPr lang="en-US" sz="1600" i="1" dirty="0" smtClean="0">
                <a:solidFill>
                  <a:schemeClr val="tx1"/>
                </a:solidFill>
              </a:rPr>
              <a:t>ommemorative book (including SDG roadmap):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Draft outline and production schedule completed and distributed for comments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Research to start immediately with available funding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Authors: Peter Marsh/Steven Browne/Wilfried Luetkenhorst 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Reviewer: Sir Richard Jolly/Louis </a:t>
            </a:r>
            <a:r>
              <a:rPr lang="en-US" sz="1400" dirty="0" err="1" smtClean="0">
                <a:solidFill>
                  <a:schemeClr val="tx1"/>
                </a:solidFill>
              </a:rPr>
              <a:t>Emmerij</a:t>
            </a:r>
            <a:r>
              <a:rPr lang="en-US" sz="1400" dirty="0" smtClean="0">
                <a:solidFill>
                  <a:schemeClr val="tx1"/>
                </a:solidFill>
              </a:rPr>
              <a:t> /Thomas Weiss (EGM)</a:t>
            </a:r>
            <a:endParaRPr lang="en-US" sz="1400" b="1" dirty="0">
              <a:solidFill>
                <a:schemeClr val="tx1"/>
              </a:solidFill>
            </a:endParaRPr>
          </a:p>
          <a:p>
            <a:pPr marL="114300" indent="-114300" algn="l">
              <a:buFont typeface="Arial" panose="020B0604020202020204" pitchFamily="34" charset="0"/>
              <a:buChar char="•"/>
            </a:pPr>
            <a:r>
              <a:rPr lang="en-US" sz="1600" i="1" dirty="0" smtClean="0">
                <a:solidFill>
                  <a:schemeClr val="tx1"/>
                </a:solidFill>
              </a:rPr>
              <a:t>Documentary: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>
                <a:solidFill>
                  <a:schemeClr val="tx1"/>
                </a:solidFill>
              </a:rPr>
              <a:t>Draft script produced (one </a:t>
            </a:r>
            <a:r>
              <a:rPr lang="en-US" sz="1400" dirty="0" smtClean="0">
                <a:solidFill>
                  <a:schemeClr val="tx1"/>
                </a:solidFill>
              </a:rPr>
              <a:t>pager)</a:t>
            </a:r>
            <a:endParaRPr lang="en-US" sz="1400" dirty="0">
              <a:solidFill>
                <a:schemeClr val="tx1"/>
              </a:solidFill>
            </a:endParaRP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Request for information distributed among production companies (AP TV and LINX TV) and quotes obtained (others to be approached)</a:t>
            </a:r>
            <a:endParaRPr lang="en-US" sz="1400" b="1" dirty="0" smtClean="0">
              <a:solidFill>
                <a:schemeClr val="tx1"/>
              </a:solidFill>
            </a:endParaRP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Decision on funding and approach required</a:t>
            </a:r>
          </a:p>
          <a:p>
            <a:pPr marL="114300" indent="-114300" algn="l">
              <a:buFont typeface="Arial" panose="020B0604020202020204" pitchFamily="34" charset="0"/>
              <a:buChar char="•"/>
            </a:pPr>
            <a:r>
              <a:rPr lang="en-US" sz="1600" i="1" dirty="0" smtClean="0">
                <a:solidFill>
                  <a:schemeClr val="tx1"/>
                </a:solidFill>
              </a:rPr>
              <a:t>Publications </a:t>
            </a:r>
            <a:r>
              <a:rPr lang="en-US" sz="1600" dirty="0" smtClean="0">
                <a:solidFill>
                  <a:schemeClr val="tx1"/>
                </a:solidFill>
              </a:rPr>
              <a:t>to be promoted/prepared: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EU-UNIDO Brochure (confirmation of updating pending)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UNIDO-China </a:t>
            </a:r>
            <a:r>
              <a:rPr lang="en-US" sz="1400" dirty="0">
                <a:solidFill>
                  <a:schemeClr val="tx1"/>
                </a:solidFill>
              </a:rPr>
              <a:t>Cooperation </a:t>
            </a:r>
            <a:r>
              <a:rPr lang="en-US" sz="1400" dirty="0" smtClean="0">
                <a:solidFill>
                  <a:schemeClr val="tx1"/>
                </a:solidFill>
              </a:rPr>
              <a:t>Brochure (first draft completed, second draft to be completed by June 10th)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UNIDO-India Cooperation Brochure (will follow completion of China draft)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UNIDO-GEF on the occasion of 25</a:t>
            </a:r>
            <a:r>
              <a:rPr lang="en-US" sz="1400" baseline="30000" dirty="0" smtClean="0">
                <a:solidFill>
                  <a:schemeClr val="tx1"/>
                </a:solidFill>
              </a:rPr>
              <a:t>th</a:t>
            </a:r>
            <a:r>
              <a:rPr lang="en-US" sz="1400" dirty="0" smtClean="0">
                <a:solidFill>
                  <a:schemeClr val="tx1"/>
                </a:solidFill>
              </a:rPr>
              <a:t> anniversary (under preparation)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Montreal Protocol (under consideration)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ITPO Bahrain: Women Entrepreneurship (being edited,  completion on June 17</a:t>
            </a:r>
            <a:r>
              <a:rPr lang="en-US" sz="1400" baseline="30000" dirty="0" smtClean="0">
                <a:solidFill>
                  <a:schemeClr val="tx1"/>
                </a:solidFill>
              </a:rPr>
              <a:t>th</a:t>
            </a:r>
            <a:r>
              <a:rPr lang="en-US" sz="1400" dirty="0" smtClean="0">
                <a:solidFill>
                  <a:schemeClr val="tx1"/>
                </a:solidFill>
              </a:rPr>
              <a:t>)</a:t>
            </a:r>
          </a:p>
          <a:p>
            <a:pPr marL="114300" indent="-114300" algn="l"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tx1"/>
                </a:solidFill>
              </a:rPr>
              <a:t>Identify other possible publications which could be </a:t>
            </a:r>
            <a:r>
              <a:rPr lang="en-US" sz="1600" dirty="0" smtClean="0">
                <a:solidFill>
                  <a:schemeClr val="tx1"/>
                </a:solidFill>
              </a:rPr>
              <a:t>required</a:t>
            </a:r>
          </a:p>
          <a:p>
            <a:pPr lvl="1" indent="-114300" algn="l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 Retirees book on industrialization in Africa (Africa Programmes)?</a:t>
            </a:r>
            <a:endParaRPr 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230846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121</TotalTime>
  <Words>1324</Words>
  <Application>Microsoft Office PowerPoint</Application>
  <PresentationFormat>On-screen Show (4:3)</PresentationFormat>
  <Paragraphs>139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  3rd Meeting of the  50th Anniversary Task Force</vt:lpstr>
      <vt:lpstr>Task Force Teams  Priority Tasks for May and June 2016</vt:lpstr>
      <vt:lpstr>Team 1: Sponsorship and Funds Mobilization</vt:lpstr>
      <vt:lpstr>Team 1: Sponsorship and Funds Mobilization</vt:lpstr>
      <vt:lpstr>Team 2: Timeline and Success Stories</vt:lpstr>
      <vt:lpstr>Team 3: Main Event &amp; EXPO, incl. Side Events</vt:lpstr>
      <vt:lpstr>Team 3: Main Event &amp; EXPO, incl. Side Events</vt:lpstr>
      <vt:lpstr>Team 4: Events around the world &amp; field</vt:lpstr>
      <vt:lpstr>Team 5: 50th Publications</vt:lpstr>
    </vt:vector>
  </TitlesOfParts>
  <Company>UNIDO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Xin YAO</dc:creator>
  <cp:lastModifiedBy>SLATER, Jason</cp:lastModifiedBy>
  <cp:revision>394</cp:revision>
  <cp:lastPrinted>2016-05-31T08:04:28Z</cp:lastPrinted>
  <dcterms:created xsi:type="dcterms:W3CDTF">2008-01-28T10:27:53Z</dcterms:created>
  <dcterms:modified xsi:type="dcterms:W3CDTF">2016-05-31T11:54:29Z</dcterms:modified>
</cp:coreProperties>
</file>