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6"/>
  </p:notesMasterIdLst>
  <p:sldIdLst>
    <p:sldId id="261" r:id="rId3"/>
    <p:sldId id="256" r:id="rId4"/>
    <p:sldId id="259" r:id="rId5"/>
    <p:sldId id="257" r:id="rId6"/>
    <p:sldId id="258" r:id="rId7"/>
    <p:sldId id="260" r:id="rId8"/>
    <p:sldId id="263" r:id="rId9"/>
    <p:sldId id="264" r:id="rId10"/>
    <p:sldId id="265" r:id="rId11"/>
    <p:sldId id="266" r:id="rId12"/>
    <p:sldId id="267" r:id="rId13"/>
    <p:sldId id="262" r:id="rId14"/>
    <p:sldId id="271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55235" autoAdjust="0"/>
  </p:normalViewPr>
  <p:slideViewPr>
    <p:cSldViewPr snapToGrid="0" snapToObjects="1">
      <p:cViewPr varScale="1">
        <p:scale>
          <a:sx n="60" d="100"/>
          <a:sy n="60" d="100"/>
        </p:scale>
        <p:origin x="14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331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0AFBA4-5A1E-CA4A-A0C4-3CF578DF46FA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CAFA-3D81-A34A-A249-C5DCDBA2B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9150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CAFA-3D81-A34A-A249-C5DCDBA2B02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72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861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dirty="0">
              <a:latin typeface="Calibri" charset="0"/>
              <a:ea typeface="ＭＳ Ｐゴシック" charset="0"/>
            </a:endParaRPr>
          </a:p>
        </p:txBody>
      </p:sp>
      <p:sp>
        <p:nvSpPr>
          <p:cNvPr id="6861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8BCEFCEE-3B2E-F443-8617-3314A77E72CB}" type="slidenum">
              <a:rPr lang="en-US" altLang="ja-JP">
                <a:ea typeface="ＭＳ 明朝" charset="0"/>
                <a:cs typeface="ＭＳ 明朝" charset="0"/>
              </a:rPr>
              <a:pPr/>
              <a:t>10</a:t>
            </a:fld>
            <a:endParaRPr lang="en-US" altLang="ja-JP">
              <a:ea typeface="ＭＳ 明朝" charset="0"/>
              <a:cs typeface="ＭＳ 明朝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7629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065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7066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50B4C32-0BC1-5042-9ED5-3CF2894D2C0B}" type="slidenum">
              <a:rPr lang="ja-JP" altLang="en-US">
                <a:solidFill>
                  <a:srgbClr val="000000"/>
                </a:solidFill>
                <a:latin typeface="Calibri" charset="0"/>
              </a:rPr>
              <a:pPr/>
              <a:t>11</a:t>
            </a:fld>
            <a:endParaRPr lang="ja-JP" altLang="en-US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589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CAFA-3D81-A34A-A249-C5DCDBA2B02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2082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8851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dirty="0">
              <a:latin typeface="Calibri" charset="0"/>
              <a:ea typeface="ＭＳ Ｐゴシック" charset="0"/>
            </a:endParaRPr>
          </a:p>
        </p:txBody>
      </p:sp>
      <p:sp>
        <p:nvSpPr>
          <p:cNvPr id="78852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B0CD0596-A58E-3344-BDB6-BE568C168C22}" type="slidenum">
              <a:rPr lang="en-US" altLang="ja-JP">
                <a:solidFill>
                  <a:srgbClr val="000000"/>
                </a:solidFill>
                <a:ea typeface="ＭＳ 明朝" charset="0"/>
                <a:cs typeface="ＭＳ 明朝" charset="0"/>
              </a:rPr>
              <a:pPr/>
              <a:t>13</a:t>
            </a:fld>
            <a:endParaRPr lang="en-US" altLang="ja-JP">
              <a:solidFill>
                <a:srgbClr val="000000"/>
              </a:solidFill>
              <a:ea typeface="ＭＳ 明朝" charset="0"/>
              <a:cs typeface="ＭＳ 明朝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397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ja-JP" dirty="0">
              <a:latin typeface="Calibri" charset="0"/>
              <a:ea typeface="ＭＳ Ｐゴシック" charset="0"/>
            </a:endParaRPr>
          </a:p>
        </p:txBody>
      </p:sp>
      <p:sp>
        <p:nvSpPr>
          <p:cNvPr id="49156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ACD6AAC6-4C0F-C64B-9006-51106A0D78EB}" type="slidenum">
              <a:rPr lang="en-US" altLang="ja-JP">
                <a:solidFill>
                  <a:prstClr val="black"/>
                </a:solidFill>
                <a:ea typeface="ＭＳ 明朝" charset="0"/>
                <a:cs typeface="ＭＳ 明朝" charset="0"/>
              </a:rPr>
              <a:pPr/>
              <a:t>2</a:t>
            </a:fld>
            <a:endParaRPr lang="en-US" altLang="ja-JP">
              <a:solidFill>
                <a:prstClr val="black"/>
              </a:solidFill>
              <a:ea typeface="ＭＳ 明朝" charset="0"/>
              <a:cs typeface="ＭＳ 明朝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344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CAFA-3D81-A34A-A249-C5DCDBA2B02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3884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u="sng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CAFA-3D81-A34A-A249-C5DCDBA2B02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9687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CAFA-3D81-A34A-A249-C5DCDBA2B02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409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CAFA-3D81-A34A-A249-C5DCDBA2B02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648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spcBef>
                <a:spcPct val="0"/>
              </a:spcBef>
            </a:pPr>
            <a:endParaRPr lang="en-US" altLang="ja-JP" dirty="0">
              <a:latin typeface="Calibri" charset="0"/>
              <a:ea typeface="ＭＳ Ｐゴシック" charset="0"/>
            </a:endParaRPr>
          </a:p>
        </p:txBody>
      </p:sp>
      <p:sp>
        <p:nvSpPr>
          <p:cNvPr id="56324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0C83F4B-3989-094E-AA99-BBA5524A82F9}" type="slidenum">
              <a:rPr lang="ja-JP" altLang="en-US">
                <a:latin typeface="Calibri" charset="0"/>
              </a:rPr>
              <a:pPr/>
              <a:t>7</a:t>
            </a:fld>
            <a:endParaRPr lang="ja-JP" alt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286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5837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ja-JP" baseline="0" dirty="0" smtClean="0">
              <a:latin typeface="Calibri" charset="0"/>
              <a:ea typeface="ＭＳ Ｐゴシック" charset="0"/>
            </a:endParaRPr>
          </a:p>
        </p:txBody>
      </p:sp>
      <p:sp>
        <p:nvSpPr>
          <p:cNvPr id="58372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fld id="{C83D4064-7F22-884B-BA54-C9F1F0A715D6}" type="slidenum">
              <a:rPr lang="en-US" altLang="ja-JP">
                <a:ea typeface="ＭＳ 明朝" charset="0"/>
                <a:cs typeface="ＭＳ 明朝" charset="0"/>
              </a:rPr>
              <a:pPr/>
              <a:t>8</a:t>
            </a:fld>
            <a:endParaRPr lang="en-US" altLang="ja-JP">
              <a:ea typeface="ＭＳ 明朝" charset="0"/>
              <a:cs typeface="ＭＳ 明朝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512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FCAFA-3D81-A34A-A249-C5DCDBA2B022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75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600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237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213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Glyp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025" y="3048000"/>
            <a:ext cx="11239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マスター サブタイトルの書式設定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a typeface="ＭＳ Ｐゴシック" charset="0"/>
                <a:cs typeface="ＭＳ Ｐゴシック" charset="0"/>
              </a:defRPr>
            </a:lvl1pPr>
          </a:lstStyle>
          <a:p>
            <a:fld id="{67B58523-39A3-6949-B44A-AE6CBBC781CA}" type="datetime1">
              <a:rPr lang="en-US" altLang="ja-JP"/>
              <a:pPr/>
              <a:t>17/01/2017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916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1658938"/>
            <a:ext cx="1644650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7222D8-1912-5643-A38B-EC4D76CE6B42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E0503-E90F-8C46-BF17-5D6AA76CC69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5772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Glyph-SectionHead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173413"/>
            <a:ext cx="10668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/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ＭＳ Ｐゴシック" charset="0"/>
                <a:cs typeface="ＭＳ Ｐゴシック" charset="0"/>
              </a:defRPr>
            </a:lvl1pPr>
          </a:lstStyle>
          <a:p>
            <a:fld id="{C36BEB18-91CC-E349-922D-31D26DAF58C3}" type="datetime1">
              <a:rPr lang="en-US" altLang="ja-JP"/>
              <a:pPr/>
              <a:t>17/01/2017</a:t>
            </a:fld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8A15B-474B-5442-8799-979C4C83B47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779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1658938"/>
            <a:ext cx="1644650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267524-59E7-4849-95B4-3263A0FF8357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336E3-4FCC-3A43-B1E6-5FA07B44D46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1560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1658938"/>
            <a:ext cx="1644650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E05905-2F96-8F44-BC4B-1E1428989223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0AE8E-8344-4943-826B-22DF9E3D9FA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563410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1658938"/>
            <a:ext cx="1644650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8D4315-0162-7B43-8567-A1093084C54E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FBCAE-2B50-EA4E-A723-2166DB2F554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76823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0F56C2-4B63-174B-A6B2-9F0459B2254A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97492DD-078B-5F4E-9DF9-5E1BC994C34F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53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288" y="2286000"/>
            <a:ext cx="164465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マスター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573FC3-5EA3-B54C-97E4-68D9E925D472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DD3F2-AF5C-5549-A67E-CA4E22F40FD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235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0841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5488" y="2286000"/>
            <a:ext cx="1644650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プレースホルダーまでドラッグするかアイコンをクリックして図を追加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マスター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FA5344-B30F-914A-B2D2-51C275C52EB9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41D67-DF26-8A49-ACD6-5DF97F5D97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23627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4889500"/>
            <a:ext cx="1644650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プレースホルダーまでドラッグするかアイコンをクリックして図を追加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マスター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F2F9EF-41A0-4B4D-AAB5-4062F21AA903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DE777-1802-C442-9A36-19750065CD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20042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675" y="1658938"/>
            <a:ext cx="1644650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409CF-9475-934D-85C7-BCE2B9884F09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4195A-45B6-E34A-97ED-0EFD147506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14383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R-Glyph-R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325" y="2378075"/>
            <a:ext cx="169863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マスター テキストの書式設定</a:t>
            </a:r>
          </a:p>
          <a:p>
            <a:pPr lvl="1"/>
            <a:r>
              <a:rPr lang="en-US" smtClean="0"/>
              <a:t>第 2 レベル</a:t>
            </a:r>
          </a:p>
          <a:p>
            <a:pPr lvl="2"/>
            <a:r>
              <a:rPr lang="en-US" smtClean="0"/>
              <a:t>第 3 レベル</a:t>
            </a:r>
          </a:p>
          <a:p>
            <a:pPr lvl="3"/>
            <a:r>
              <a:rPr lang="en-US" smtClean="0"/>
              <a:t>第 4 レベル</a:t>
            </a:r>
          </a:p>
          <a:p>
            <a:pPr lvl="4"/>
            <a:r>
              <a:rPr lang="en-US" smtClean="0"/>
              <a:t>第 5 レベル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5FCFDF-9472-4F4E-B26E-3D0F6F4129B5}" type="datetimeFigureOut">
              <a:rPr lang="ja-JP" altLang="en-US"/>
              <a:pPr/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28249-E1AB-EF46-A6B5-5C5909A8F2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1106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49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084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4893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016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767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37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15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A9945-0ADA-4144-B766-3CFB81439DBB}" type="datetimeFigureOut">
              <a:rPr kumimoji="1" lang="ja-JP" altLang="en-US" smtClean="0"/>
              <a:t>2017/1/17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15BF3-EC1A-CA48-A768-005CF8EBE4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152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675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sto MT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91544C4-C699-5C4B-A8C3-E3C94C4BCF6E}" type="slidenum">
              <a:rPr lang="en-US" altLang="ja-JP"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6675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マスター タイトルの書式設定</a:t>
            </a:r>
            <a:endParaRPr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209800"/>
            <a:ext cx="7770813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マスター テキストの書式設定</a:t>
            </a:r>
          </a:p>
          <a:p>
            <a:pPr lvl="1"/>
            <a:r>
              <a:rPr lang="en-US" altLang="ja-JP"/>
              <a:t>第 2 レベル</a:t>
            </a:r>
          </a:p>
          <a:p>
            <a:pPr lvl="2"/>
            <a:r>
              <a:rPr lang="en-US" altLang="ja-JP"/>
              <a:t>第 3 レベル</a:t>
            </a:r>
          </a:p>
          <a:p>
            <a:pPr lvl="3"/>
            <a:r>
              <a:rPr lang="en-US" altLang="ja-JP"/>
              <a:t>第 4 レベル</a:t>
            </a:r>
          </a:p>
          <a:p>
            <a:pPr lvl="4"/>
            <a:r>
              <a:rPr lang="en-US" altLang="ja-JP"/>
              <a:t>第 5 レベル</a:t>
            </a:r>
            <a:endParaRPr lang="ja-JP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675"/>
            <a:ext cx="2374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sto MT" charset="0"/>
                <a:ea typeface="ＭＳ 明朝" charset="0"/>
                <a:cs typeface="ＭＳ 明朝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771CAE2-6A7D-C640-B89B-A0B1213A051A}" type="datetimeFigureOut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2017/1/17</a:t>
            </a:fld>
            <a:endParaRPr lang="en-US" altLang="ja-JP"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250" y="6289675"/>
            <a:ext cx="31559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sto M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98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ＭＳ 明朝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  <a:cs typeface="ＭＳ 明朝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  <a:cs typeface="ＭＳ 明朝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  <a:cs typeface="ＭＳ 明朝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  <a:cs typeface="ＭＳ 明朝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sto MT"/>
          <a:ea typeface="ＭＳ 明朝" pitchFamily="17" charset="-128"/>
        </a:defRPr>
      </a:lvl9pPr>
    </p:titleStyle>
    <p:bodyStyle>
      <a:lvl1pPr marL="457200" indent="-457200" algn="l" rtl="0" eaLnBrk="0" fontAlgn="base" hangingPunct="0">
        <a:spcBef>
          <a:spcPts val="2000"/>
        </a:spcBef>
        <a:spcAft>
          <a:spcPct val="0"/>
        </a:spcAft>
        <a:buClr>
          <a:srgbClr val="C3CDD8"/>
        </a:buClr>
        <a:buFont typeface="Wingdings" charset="0"/>
        <a:buChar char=""/>
        <a:defRPr sz="2400" kern="1200">
          <a:solidFill>
            <a:schemeClr val="tx2"/>
          </a:solidFill>
          <a:latin typeface="+mn-lt"/>
          <a:ea typeface="+mn-ea"/>
          <a:cs typeface="ＭＳ 明朝" charset="0"/>
        </a:defRPr>
      </a:lvl1pPr>
      <a:lvl2pPr marL="914400" indent="-457200" algn="l" rtl="0" eaLnBrk="0" fontAlgn="base" hangingPunct="0">
        <a:spcBef>
          <a:spcPts val="600"/>
        </a:spcBef>
        <a:spcAft>
          <a:spcPct val="0"/>
        </a:spcAft>
        <a:buClr>
          <a:srgbClr val="51667D"/>
        </a:buClr>
        <a:buFont typeface="Wingdings" charset="0"/>
        <a:buChar char=""/>
        <a:defRPr sz="2200" kern="1200">
          <a:solidFill>
            <a:schemeClr val="tx2"/>
          </a:solidFill>
          <a:latin typeface="+mn-lt"/>
          <a:ea typeface="+mn-ea"/>
          <a:cs typeface="ＭＳ 明朝" charset="0"/>
        </a:defRPr>
      </a:lvl2pPr>
      <a:lvl3pPr marL="1371600" indent="-457200" algn="l" rtl="0" eaLnBrk="0" fontAlgn="base" hangingPunct="0">
        <a:spcBef>
          <a:spcPts val="600"/>
        </a:spcBef>
        <a:spcAft>
          <a:spcPct val="0"/>
        </a:spcAft>
        <a:buClr>
          <a:srgbClr val="C3CDD8"/>
        </a:buClr>
        <a:buFont typeface="Wingdings" charset="0"/>
        <a:buChar char=""/>
        <a:defRPr sz="2000" kern="1200">
          <a:solidFill>
            <a:schemeClr val="tx2"/>
          </a:solidFill>
          <a:latin typeface="+mn-lt"/>
          <a:ea typeface="+mn-ea"/>
          <a:cs typeface="ＭＳ 明朝" charset="0"/>
        </a:defRPr>
      </a:lvl3pPr>
      <a:lvl4pPr marL="1828800" indent="-457200" algn="l" rtl="0" eaLnBrk="0" fontAlgn="base" hangingPunct="0">
        <a:spcBef>
          <a:spcPts val="600"/>
        </a:spcBef>
        <a:spcAft>
          <a:spcPct val="0"/>
        </a:spcAft>
        <a:buClr>
          <a:srgbClr val="51667D"/>
        </a:buClr>
        <a:buFont typeface="Wingdings" charset="0"/>
        <a:buChar char=""/>
        <a:defRPr sz="2000" kern="1200">
          <a:solidFill>
            <a:schemeClr val="tx2"/>
          </a:solidFill>
          <a:latin typeface="+mn-lt"/>
          <a:ea typeface="+mn-ea"/>
          <a:cs typeface="ＭＳ 明朝" charset="0"/>
        </a:defRPr>
      </a:lvl4pPr>
      <a:lvl5pPr marL="2286000" indent="-457200" algn="l" rtl="0" eaLnBrk="0" fontAlgn="base" hangingPunct="0">
        <a:spcBef>
          <a:spcPts val="600"/>
        </a:spcBef>
        <a:spcAft>
          <a:spcPct val="0"/>
        </a:spcAft>
        <a:buClr>
          <a:srgbClr val="C3CDD8"/>
        </a:buClr>
        <a:buFont typeface="Wingdings" charset="0"/>
        <a:buChar char=""/>
        <a:defRPr sz="2000" kern="1200">
          <a:solidFill>
            <a:schemeClr val="tx2"/>
          </a:solidFill>
          <a:latin typeface="+mn-lt"/>
          <a:ea typeface="+mn-ea"/>
          <a:cs typeface="ＭＳ 明朝" charset="0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3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4.pn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b="1" dirty="0">
                <a:latin typeface="Times New Roman" charset="0"/>
                <a:ea typeface="ＭＳ Ｐゴシック" charset="0"/>
              </a:rPr>
              <a:t/>
            </a:r>
            <a:br>
              <a:rPr lang="en-US" altLang="ja-JP" b="1" dirty="0">
                <a:latin typeface="Times New Roman" charset="0"/>
                <a:ea typeface="ＭＳ Ｐゴシック" charset="0"/>
              </a:rPr>
            </a:br>
            <a:r>
              <a:rPr lang="en-US" altLang="ja-JP" b="1" dirty="0" smtClean="0">
                <a:latin typeface="Times New Roman" charset="0"/>
                <a:ea typeface="ＭＳ Ｐゴシック" charset="0"/>
              </a:rPr>
              <a:t>Recycling/Treatment </a:t>
            </a:r>
            <a:r>
              <a:rPr lang="en-US" altLang="ja-JP" b="1" dirty="0">
                <a:latin typeface="Times New Roman" charset="0"/>
                <a:ea typeface="ＭＳ Ｐゴシック" charset="0"/>
              </a:rPr>
              <a:t>of </a:t>
            </a:r>
            <a:r>
              <a:rPr lang="en-US" altLang="ja-JP" b="1" dirty="0" smtClean="0">
                <a:latin typeface="Times New Roman" charset="0"/>
                <a:ea typeface="ＭＳ Ｐゴシック" charset="0"/>
              </a:rPr>
              <a:t>Mercury Waste from Decommissioning</a:t>
            </a:r>
            <a:endParaRPr kumimoji="1" lang="ja-JP" alt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1" y="4664364"/>
            <a:ext cx="7770812" cy="1752600"/>
          </a:xfrm>
        </p:spPr>
        <p:txBody>
          <a:bodyPr/>
          <a:lstStyle/>
          <a:p>
            <a:pPr algn="l" eaLnBrk="1" hangingPunct="1"/>
            <a:r>
              <a:rPr lang="en-US" altLang="ja-JP" sz="2800" dirty="0">
                <a:latin typeface="Times New Roman" charset="0"/>
                <a:ea typeface="ＭＳ Ｐゴシック" charset="0"/>
              </a:rPr>
              <a:t>Nomura Kohsan  Co., Ltd.</a:t>
            </a:r>
          </a:p>
          <a:p>
            <a:pPr algn="l" eaLnBrk="1" hangingPunct="1"/>
            <a:r>
              <a:rPr lang="en-US" altLang="ja-JP" sz="2800" dirty="0" smtClean="0">
                <a:latin typeface="Times New Roman" charset="0"/>
                <a:ea typeface="ＭＳ Ｐゴシック" charset="0"/>
              </a:rPr>
              <a:t>Sales Department</a:t>
            </a:r>
          </a:p>
          <a:p>
            <a:pPr algn="l" eaLnBrk="1" hangingPunct="1"/>
            <a:r>
              <a:rPr lang="en-US" altLang="ja-JP" sz="2800" dirty="0" smtClean="0">
                <a:latin typeface="Times New Roman" charset="0"/>
                <a:ea typeface="ＭＳ Ｐゴシック" charset="0"/>
              </a:rPr>
              <a:t>Hiroki  Iwase </a:t>
            </a:r>
            <a:endParaRPr lang="ja-JP" altLang="en-US" sz="2800" dirty="0" smtClean="0">
              <a:latin typeface="Times New Roman" charset="0"/>
              <a:ea typeface="ＭＳ Ｐゴシック" charset="0"/>
            </a:endParaRPr>
          </a:p>
          <a:p>
            <a:endParaRPr kumimoji="1" lang="ja-JP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88" y="3781425"/>
            <a:ext cx="3567112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39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6675"/>
            <a:ext cx="9021763" cy="13716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alisto MT" charset="0"/>
                <a:ea typeface="ＭＳ 明朝" charset="0"/>
              </a:rPr>
              <a:t>Stabilization &amp; Solidification</a:t>
            </a:r>
            <a:endParaRPr lang="en-US" altLang="ja-JP" dirty="0">
              <a:effectLst>
                <a:outerShdw blurRad="38100" dist="38100" dir="2700000" algn="tl">
                  <a:srgbClr val="DDDDDD"/>
                </a:outerShdw>
              </a:effectLst>
              <a:latin typeface="Calisto MT" charset="0"/>
              <a:ea typeface="ＭＳ 明朝" charset="0"/>
            </a:endParaRPr>
          </a:p>
        </p:txBody>
      </p:sp>
      <p:pic>
        <p:nvPicPr>
          <p:cNvPr id="3" name="図 2" descr="Research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5080" y="2105654"/>
            <a:ext cx="4910409" cy="36828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図 3" descr="Research2.JPG"/>
          <p:cNvPicPr>
            <a:picLocks noChangeAspect="1"/>
          </p:cNvPicPr>
          <p:nvPr/>
        </p:nvPicPr>
        <p:blipFill>
          <a:blip r:embed="rId4">
            <a:alphaModFix/>
            <a:extLst/>
          </a:blip>
          <a:stretch>
            <a:fillRect/>
          </a:stretch>
        </p:blipFill>
        <p:spPr>
          <a:xfrm>
            <a:off x="1560761" y="1620287"/>
            <a:ext cx="5799500" cy="43496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67589" name="グループ化 6"/>
          <p:cNvGrpSpPr>
            <a:grpSpLocks/>
          </p:cNvGrpSpPr>
          <p:nvPr/>
        </p:nvGrpSpPr>
        <p:grpSpPr bwMode="auto">
          <a:xfrm>
            <a:off x="6480175" y="6310313"/>
            <a:ext cx="2541588" cy="346075"/>
            <a:chOff x="8253413" y="2826131"/>
            <a:chExt cx="2541587" cy="347085"/>
          </a:xfrm>
        </p:grpSpPr>
        <p:sp>
          <p:nvSpPr>
            <p:cNvPr id="8" name="正方形/長方形 7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7591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solidFill>
                    <a:schemeClr val="tx1"/>
                  </a:solidFill>
                </a:rPr>
                <a:t>Nomura Kohsan Co., Ltd.</a:t>
              </a:r>
            </a:p>
          </p:txBody>
        </p:sp>
        <p:pic>
          <p:nvPicPr>
            <p:cNvPr id="67592" name="図 2" descr="Screenshot 2014-07-31 10.12.46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7684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634" name="グループ化 35"/>
          <p:cNvGrpSpPr>
            <a:grpSpLocks/>
          </p:cNvGrpSpPr>
          <p:nvPr/>
        </p:nvGrpSpPr>
        <p:grpSpPr bwMode="auto">
          <a:xfrm>
            <a:off x="649289" y="2107770"/>
            <a:ext cx="576262" cy="955675"/>
            <a:chOff x="3419872" y="1412776"/>
            <a:chExt cx="576066" cy="1296144"/>
          </a:xfrm>
        </p:grpSpPr>
        <p:sp>
          <p:nvSpPr>
            <p:cNvPr id="5" name="正方形/長方形 4"/>
            <p:cNvSpPr/>
            <p:nvPr/>
          </p:nvSpPr>
          <p:spPr>
            <a:xfrm>
              <a:off x="3419872" y="1628082"/>
              <a:ext cx="576066" cy="1009786"/>
            </a:xfrm>
            <a:prstGeom prst="rect">
              <a:avLst/>
            </a:prstGeom>
            <a:solidFill>
              <a:srgbClr val="F07F09"/>
            </a:solidFill>
            <a:ln w="42500" cap="flat" cmpd="sng" algn="ctr">
              <a:solidFill>
                <a:srgbClr val="F07F09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latin typeface="Calisto MT"/>
                <a:ea typeface="ＭＳ ゴシック" panose="020B0609070205080204" pitchFamily="49" charset="-128"/>
                <a:cs typeface="Calisto MT"/>
              </a:endParaRPr>
            </a:p>
          </p:txBody>
        </p:sp>
        <p:sp>
          <p:nvSpPr>
            <p:cNvPr id="6" name="円/楕円 5"/>
            <p:cNvSpPr/>
            <p:nvPr/>
          </p:nvSpPr>
          <p:spPr>
            <a:xfrm>
              <a:off x="3419872" y="1557031"/>
              <a:ext cx="576066" cy="144256"/>
            </a:xfrm>
            <a:prstGeom prst="ellipse">
              <a:avLst/>
            </a:prstGeom>
            <a:solidFill>
              <a:srgbClr val="F07F09"/>
            </a:solidFill>
            <a:ln w="42500" cap="flat" cmpd="sng" algn="ctr">
              <a:solidFill>
                <a:srgbClr val="F07F09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latin typeface="Calisto MT"/>
                <a:ea typeface="ＭＳ ゴシック" panose="020B0609070205080204" pitchFamily="49" charset="-128"/>
                <a:cs typeface="Calisto MT"/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>
              <a:off x="3419872" y="2564664"/>
              <a:ext cx="576066" cy="144256"/>
            </a:xfrm>
            <a:prstGeom prst="ellipse">
              <a:avLst/>
            </a:prstGeom>
            <a:solidFill>
              <a:srgbClr val="F07F09"/>
            </a:solidFill>
            <a:ln w="42500" cap="flat" cmpd="sng" algn="ctr">
              <a:solidFill>
                <a:srgbClr val="F07F09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latin typeface="Calisto MT"/>
                <a:ea typeface="ＭＳ ゴシック" panose="020B0609070205080204" pitchFamily="49" charset="-128"/>
                <a:cs typeface="Calisto MT"/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>
              <a:off x="3491285" y="1557031"/>
              <a:ext cx="433241" cy="71052"/>
            </a:xfrm>
            <a:prstGeom prst="ellipse">
              <a:avLst/>
            </a:prstGeom>
            <a:solidFill>
              <a:srgbClr val="F07F09"/>
            </a:solidFill>
            <a:ln w="42500" cap="flat" cmpd="sng" algn="ctr">
              <a:solidFill>
                <a:srgbClr val="F07F09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latin typeface="Calisto MT"/>
                <a:ea typeface="ＭＳ ゴシック" panose="020B0609070205080204" pitchFamily="49" charset="-128"/>
                <a:cs typeface="Calisto MT"/>
              </a:endParaRPr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3635699" y="1412776"/>
              <a:ext cx="144413" cy="144255"/>
            </a:xfrm>
            <a:prstGeom prst="roundRect">
              <a:avLst/>
            </a:prstGeom>
            <a:solidFill>
              <a:srgbClr val="F07F09"/>
            </a:solidFill>
            <a:ln w="42500" cap="flat" cmpd="sng" algn="ctr">
              <a:solidFill>
                <a:srgbClr val="F07F09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kern="0">
                <a:latin typeface="Calisto MT"/>
                <a:ea typeface="ＭＳ ゴシック" panose="020B0609070205080204" pitchFamily="49" charset="-128"/>
                <a:cs typeface="Calisto MT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3491285" y="1916593"/>
              <a:ext cx="504653" cy="3552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ja-JP" altLang="en-US" sz="1100" b="1" kern="0" dirty="0">
                <a:latin typeface="Calisto MT"/>
                <a:ea typeface="ＭＳ ゴシック" panose="020B0609070205080204" pitchFamily="49" charset="-128"/>
                <a:cs typeface="Calisto MT"/>
              </a:endParaRPr>
            </a:p>
          </p:txBody>
        </p:sp>
      </p:grpSp>
      <p:pic>
        <p:nvPicPr>
          <p:cNvPr id="6963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014" y="2468132"/>
            <a:ext cx="576262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6" name="正方形/長方形 12"/>
          <p:cNvSpPr>
            <a:spLocks noChangeArrowheads="1"/>
          </p:cNvSpPr>
          <p:nvPr/>
        </p:nvSpPr>
        <p:spPr bwMode="auto">
          <a:xfrm>
            <a:off x="254001" y="3188857"/>
            <a:ext cx="20716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1" hangingPunct="1"/>
            <a:r>
              <a:rPr lang="en-US" altLang="ja-JP" b="1" u="sng" dirty="0">
                <a:latin typeface="Calisto MT"/>
                <a:ea typeface="ＭＳ ゴシック" charset="0"/>
                <a:cs typeface="Calisto MT"/>
              </a:rPr>
              <a:t>Purity: over 99.9%</a:t>
            </a:r>
            <a:endParaRPr lang="ja-JP" altLang="en-US" b="1" u="sng" dirty="0"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876551" y="2323670"/>
            <a:ext cx="2741613" cy="10423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1" hangingPunct="1"/>
            <a:r>
              <a:rPr kumimoji="0" lang="en-US" altLang="ja-JP" dirty="0">
                <a:solidFill>
                  <a:schemeClr val="tx1"/>
                </a:solidFill>
                <a:latin typeface="Calisto MT"/>
                <a:ea typeface="HGPｺﾞｼｯｸE" charset="0"/>
                <a:cs typeface="Calisto MT"/>
              </a:rPr>
              <a:t>Mechanochemical Method</a:t>
            </a:r>
            <a:endParaRPr kumimoji="0" lang="en-US" altLang="ja-JP" sz="1200" b="1" dirty="0">
              <a:solidFill>
                <a:schemeClr val="tx1"/>
              </a:solidFill>
              <a:latin typeface="Calisto MT"/>
              <a:ea typeface="ＭＳ ゴシック" charset="0"/>
              <a:cs typeface="Calisto MT"/>
            </a:endParaRPr>
          </a:p>
          <a:p>
            <a:pPr algn="ctr" defTabSz="914400" eaLnBrk="1" hangingPunct="1"/>
            <a:r>
              <a:rPr kumimoji="0" lang="en-US" altLang="ja-JP" sz="2000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Hg(l)</a:t>
            </a:r>
            <a:r>
              <a:rPr kumimoji="0" lang="ja-JP" altLang="en-US" sz="2000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＋</a:t>
            </a:r>
            <a:r>
              <a:rPr kumimoji="0" lang="en-US" altLang="ja-JP" sz="2000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S</a:t>
            </a:r>
            <a:r>
              <a:rPr kumimoji="0" lang="ja-JP" altLang="en-US" sz="2000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→</a:t>
            </a:r>
            <a:r>
              <a:rPr kumimoji="0" lang="en-US" altLang="ja-JP" sz="2000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 HgS</a:t>
            </a:r>
            <a:endParaRPr kumimoji="0" lang="ja-JP" altLang="en-US" sz="2000" b="1" dirty="0">
              <a:solidFill>
                <a:schemeClr val="tx1"/>
              </a:solidFill>
              <a:latin typeface="Calisto MT"/>
              <a:ea typeface="ＭＳ ゴシック" charset="0"/>
              <a:cs typeface="Calisto MT"/>
            </a:endParaRPr>
          </a:p>
        </p:txBody>
      </p:sp>
      <p:pic>
        <p:nvPicPr>
          <p:cNvPr id="69638" name="Picture 9" descr="P111077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4" t="7893" r="8521" b="14624"/>
          <a:stretch>
            <a:fillRect/>
          </a:stretch>
        </p:blipFill>
        <p:spPr bwMode="auto">
          <a:xfrm>
            <a:off x="6481764" y="2036332"/>
            <a:ext cx="15033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9" name="正方形/長方形 16"/>
          <p:cNvSpPr>
            <a:spLocks noChangeArrowheads="1"/>
          </p:cNvSpPr>
          <p:nvPr/>
        </p:nvSpPr>
        <p:spPr bwMode="auto">
          <a:xfrm>
            <a:off x="7058026" y="3115832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1" hangingPunct="1"/>
            <a:r>
              <a:rPr lang="en-US" altLang="ja-JP" sz="1400" b="1">
                <a:latin typeface="Calisto MT"/>
                <a:ea typeface="ＭＳ ゴシック" charset="0"/>
                <a:cs typeface="Calisto MT"/>
              </a:rPr>
              <a:t>headspace method</a:t>
            </a:r>
          </a:p>
          <a:p>
            <a:pPr defTabSz="914400" eaLnBrk="1" hangingPunct="1"/>
            <a:r>
              <a:rPr lang="en-US" altLang="ja-JP" sz="1400" b="1">
                <a:latin typeface="Calisto MT"/>
                <a:ea typeface="ＭＳ ゴシック" charset="0"/>
                <a:cs typeface="Calisto MT"/>
              </a:rPr>
              <a:t>&lt;1μg/m3</a:t>
            </a:r>
            <a:endParaRPr lang="ja-JP" altLang="en-US" sz="1400" b="1"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69640" name="正方形/長方形 17"/>
          <p:cNvSpPr>
            <a:spLocks noChangeArrowheads="1"/>
          </p:cNvSpPr>
          <p:nvPr/>
        </p:nvSpPr>
        <p:spPr bwMode="auto">
          <a:xfrm>
            <a:off x="7058026" y="3620657"/>
            <a:ext cx="14805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1" hangingPunct="1"/>
            <a:r>
              <a:rPr lang="en-US" altLang="ja-JP" sz="1400" b="1">
                <a:latin typeface="Calisto MT"/>
                <a:ea typeface="ＭＳ ゴシック" charset="0"/>
                <a:cs typeface="Calisto MT"/>
              </a:rPr>
              <a:t>Dissolution Test</a:t>
            </a:r>
          </a:p>
          <a:p>
            <a:pPr defTabSz="914400" eaLnBrk="1" hangingPunct="1"/>
            <a:r>
              <a:rPr lang="en-US" altLang="ja-JP" sz="1400" b="1">
                <a:latin typeface="Calisto MT"/>
                <a:ea typeface="ＭＳ ゴシック" charset="0"/>
                <a:cs typeface="Calisto MT"/>
              </a:rPr>
              <a:t>&lt;0.005mg/l</a:t>
            </a:r>
            <a:endParaRPr lang="ja-JP" altLang="en-US" sz="1400" b="1"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026151" y="1487057"/>
            <a:ext cx="2424113" cy="4778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1" hangingPunct="1"/>
            <a:r>
              <a:rPr kumimoji="0" lang="en-US" altLang="ja-JP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Black mercury sulfide</a:t>
            </a:r>
            <a:endParaRPr kumimoji="0" lang="ja-JP" altLang="en-US" b="1" dirty="0">
              <a:solidFill>
                <a:schemeClr val="tx1"/>
              </a:solidFill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20" name="右矢印 19"/>
          <p:cNvSpPr/>
          <p:nvPr/>
        </p:nvSpPr>
        <p:spPr>
          <a:xfrm>
            <a:off x="2305051" y="2396695"/>
            <a:ext cx="381000" cy="64770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latin typeface="Calisto MT"/>
              <a:ea typeface="ＭＳ ゴシック" panose="020B0609070205080204" pitchFamily="49" charset="-128"/>
              <a:cs typeface="Calisto MT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5834064" y="2323670"/>
            <a:ext cx="381000" cy="649287"/>
          </a:xfrm>
          <a:prstGeom prst="rightArrow">
            <a:avLst/>
          </a:prstGeom>
          <a:solidFill>
            <a:srgbClr val="0293E0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latin typeface="Calisto MT"/>
              <a:ea typeface="ＭＳ ゴシック" panose="020B0609070205080204" pitchFamily="49" charset="-128"/>
              <a:cs typeface="Calisto MT"/>
            </a:endParaRPr>
          </a:p>
        </p:txBody>
      </p:sp>
      <p:pic>
        <p:nvPicPr>
          <p:cNvPr id="69644" name="図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1" y="1414032"/>
            <a:ext cx="71913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正方形/長方形 22"/>
          <p:cNvSpPr/>
          <p:nvPr/>
        </p:nvSpPr>
        <p:spPr>
          <a:xfrm>
            <a:off x="2524539" y="1430140"/>
            <a:ext cx="1025112" cy="397844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1" hangingPunct="1"/>
            <a:r>
              <a:rPr kumimoji="0" lang="en-US" altLang="ja-JP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Sulfur</a:t>
            </a:r>
            <a:endParaRPr kumimoji="0" lang="ja-JP" altLang="en-US" b="1" dirty="0">
              <a:solidFill>
                <a:schemeClr val="tx1"/>
              </a:solidFill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24" name="右矢印 23"/>
          <p:cNvSpPr/>
          <p:nvPr/>
        </p:nvSpPr>
        <p:spPr>
          <a:xfrm rot="5400000">
            <a:off x="3009901" y="1777570"/>
            <a:ext cx="381000" cy="647700"/>
          </a:xfrm>
          <a:prstGeom prst="rightArrow">
            <a:avLst/>
          </a:prstGeom>
          <a:solidFill>
            <a:srgbClr val="0293E0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latin typeface="Calisto MT"/>
              <a:ea typeface="ＭＳ ゴシック" panose="020B0609070205080204" pitchFamily="49" charset="-128"/>
              <a:cs typeface="Calisto MT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19114" y="1531507"/>
            <a:ext cx="1427162" cy="4175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1" hangingPunct="1"/>
            <a:r>
              <a:rPr kumimoji="0" lang="en-US" altLang="ja-JP" b="1" dirty="0">
                <a:solidFill>
                  <a:schemeClr val="bg1"/>
                </a:solidFill>
                <a:latin typeface="Calisto MT"/>
                <a:ea typeface="ＭＳ ゴシック" charset="0"/>
                <a:cs typeface="Calisto MT"/>
              </a:rPr>
              <a:t>Mercury</a:t>
            </a:r>
            <a:endParaRPr kumimoji="0" lang="ja-JP" altLang="en-US" b="1" dirty="0">
              <a:solidFill>
                <a:schemeClr val="bg1"/>
              </a:solidFill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69648" name="正方形/長方形 25"/>
          <p:cNvSpPr>
            <a:spLocks noChangeArrowheads="1"/>
          </p:cNvSpPr>
          <p:nvPr/>
        </p:nvSpPr>
        <p:spPr bwMode="auto">
          <a:xfrm>
            <a:off x="6086699" y="4468011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1" hangingPunct="1"/>
            <a:r>
              <a:rPr lang="en-US" altLang="ja-JP" sz="1400" b="1">
                <a:latin typeface="Calisto MT"/>
                <a:ea typeface="ＭＳ ゴシック" charset="0"/>
                <a:cs typeface="Calisto MT"/>
              </a:rPr>
              <a:t>headspace method</a:t>
            </a:r>
          </a:p>
          <a:p>
            <a:pPr defTabSz="914400" eaLnBrk="1" hangingPunct="1"/>
            <a:r>
              <a:rPr lang="en-US" altLang="ja-JP" sz="1400" b="1">
                <a:latin typeface="Calisto MT"/>
                <a:ea typeface="ＭＳ ゴシック" charset="0"/>
                <a:cs typeface="Calisto MT"/>
              </a:rPr>
              <a:t>&lt;1μg/m3</a:t>
            </a:r>
            <a:endParaRPr lang="ja-JP" altLang="en-US" sz="1400" b="1"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69649" name="正方形/長方形 26"/>
          <p:cNvSpPr>
            <a:spLocks noChangeArrowheads="1"/>
          </p:cNvSpPr>
          <p:nvPr/>
        </p:nvSpPr>
        <p:spPr bwMode="auto">
          <a:xfrm>
            <a:off x="6086699" y="4972836"/>
            <a:ext cx="14805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1" hangingPunct="1"/>
            <a:r>
              <a:rPr lang="en-US" altLang="ja-JP" sz="1400" b="1" dirty="0">
                <a:latin typeface="Calisto MT"/>
                <a:ea typeface="ＭＳ ゴシック" charset="0"/>
                <a:cs typeface="Calisto MT"/>
              </a:rPr>
              <a:t>Dissolution Test</a:t>
            </a:r>
          </a:p>
          <a:p>
            <a:pPr defTabSz="914400" eaLnBrk="1" hangingPunct="1"/>
            <a:r>
              <a:rPr lang="en-US" altLang="ja-JP" sz="1400" b="1" dirty="0">
                <a:latin typeface="Calisto MT"/>
                <a:ea typeface="ＭＳ ゴシック" charset="0"/>
                <a:cs typeface="Calisto MT"/>
              </a:rPr>
              <a:t>&lt;0.005mg/l</a:t>
            </a:r>
            <a:endParaRPr lang="ja-JP" altLang="en-US" sz="1400" b="1" dirty="0"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29" name="右矢印 28"/>
          <p:cNvSpPr/>
          <p:nvPr/>
        </p:nvSpPr>
        <p:spPr>
          <a:xfrm rot="7756239">
            <a:off x="5956487" y="3321033"/>
            <a:ext cx="739775" cy="541338"/>
          </a:xfrm>
          <a:prstGeom prst="rightArrow">
            <a:avLst/>
          </a:prstGeom>
          <a:solidFill>
            <a:srgbClr val="0293E0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latin typeface="Calisto MT"/>
              <a:ea typeface="ＭＳ ゴシック" panose="020B0609070205080204" pitchFamily="49" charset="-128"/>
              <a:cs typeface="Calisto MT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421287" y="3842113"/>
            <a:ext cx="2665412" cy="668338"/>
          </a:xfrm>
          <a:prstGeom prst="rect">
            <a:avLst/>
          </a:prstGeom>
          <a:solidFill>
            <a:srgbClr val="B9D6FB"/>
          </a:soli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1" hangingPunct="1"/>
            <a:r>
              <a:rPr kumimoji="0" lang="en-US" altLang="ja-JP" dirty="0">
                <a:solidFill>
                  <a:schemeClr val="tx1"/>
                </a:solidFill>
                <a:latin typeface="Calisto MT"/>
                <a:ea typeface="HGPｺﾞｼｯｸE" charset="0"/>
                <a:cs typeface="Calisto MT"/>
              </a:rPr>
              <a:t>Solidification Treatment</a:t>
            </a:r>
            <a:endParaRPr kumimoji="0" lang="ja-JP" altLang="en-US" dirty="0">
              <a:solidFill>
                <a:schemeClr val="tx1"/>
              </a:solidFill>
              <a:latin typeface="Calisto MT"/>
              <a:ea typeface="HGPｺﾞｼｯｸE" charset="0"/>
              <a:cs typeface="Calisto MT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967012" y="3986576"/>
            <a:ext cx="1741487" cy="431800"/>
          </a:xfrm>
          <a:prstGeom prst="rect">
            <a:avLst/>
          </a:prstGeom>
          <a:gradFill flip="none" rotWithShape="1">
            <a:gsLst>
              <a:gs pos="0">
                <a:srgbClr val="FFFF66">
                  <a:tint val="66000"/>
                  <a:satMod val="160000"/>
                </a:srgbClr>
              </a:gs>
              <a:gs pos="50000">
                <a:srgbClr val="FFFF66">
                  <a:tint val="44500"/>
                  <a:satMod val="160000"/>
                </a:srgbClr>
              </a:gs>
              <a:gs pos="100000">
                <a:srgbClr val="FFFF66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914400" eaLnBrk="1" hangingPunct="1"/>
            <a:r>
              <a:rPr kumimoji="0" lang="en-US" altLang="ja-JP" b="1" dirty="0">
                <a:solidFill>
                  <a:schemeClr val="tx1"/>
                </a:solidFill>
                <a:latin typeface="Calisto MT"/>
                <a:ea typeface="ＭＳ ゴシック" charset="0"/>
                <a:cs typeface="Calisto MT"/>
              </a:rPr>
              <a:t>Sulfur polymer</a:t>
            </a:r>
            <a:endParaRPr kumimoji="0" lang="ja-JP" altLang="en-US" b="1" dirty="0">
              <a:solidFill>
                <a:schemeClr val="tx1"/>
              </a:solidFill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33" name="右矢印 32"/>
          <p:cNvSpPr/>
          <p:nvPr/>
        </p:nvSpPr>
        <p:spPr>
          <a:xfrm rot="5400000">
            <a:off x="4433094" y="4702131"/>
            <a:ext cx="720725" cy="503238"/>
          </a:xfrm>
          <a:prstGeom prst="rightArrow">
            <a:avLst/>
          </a:prstGeom>
          <a:solidFill>
            <a:srgbClr val="0293E0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latin typeface="Calisto MT"/>
              <a:ea typeface="ＭＳ ゴシック" panose="020B0609070205080204" pitchFamily="49" charset="-128"/>
              <a:cs typeface="Calisto MT"/>
            </a:endParaRPr>
          </a:p>
        </p:txBody>
      </p:sp>
      <p:pic>
        <p:nvPicPr>
          <p:cNvPr id="6965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071" y="5359262"/>
            <a:ext cx="2398712" cy="13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55" name="正方形/長方形 34"/>
          <p:cNvSpPr>
            <a:spLocks noChangeArrowheads="1"/>
          </p:cNvSpPr>
          <p:nvPr/>
        </p:nvSpPr>
        <p:spPr bwMode="auto">
          <a:xfrm>
            <a:off x="6276533" y="5985186"/>
            <a:ext cx="19196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1" hangingPunct="1"/>
            <a:r>
              <a:rPr lang="en-US" altLang="ja-JP" dirty="0">
                <a:latin typeface="Calisto MT"/>
                <a:ea typeface="HGPｺﾞｼｯｸE" charset="0"/>
                <a:cs typeface="Calisto MT"/>
              </a:rPr>
              <a:t>controlled landfill</a:t>
            </a:r>
            <a:endParaRPr lang="ja-JP" altLang="en-US" dirty="0">
              <a:latin typeface="Calisto MT"/>
              <a:ea typeface="HGPｺﾞｼｯｸE" charset="0"/>
              <a:cs typeface="Calisto MT"/>
            </a:endParaRPr>
          </a:p>
        </p:txBody>
      </p:sp>
      <p:sp>
        <p:nvSpPr>
          <p:cNvPr id="36" name="右矢印 35"/>
          <p:cNvSpPr/>
          <p:nvPr/>
        </p:nvSpPr>
        <p:spPr>
          <a:xfrm>
            <a:off x="2845024" y="3986576"/>
            <a:ext cx="381000" cy="431800"/>
          </a:xfrm>
          <a:prstGeom prst="rightArrow">
            <a:avLst/>
          </a:prstGeom>
          <a:solidFill>
            <a:srgbClr val="0293E0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latin typeface="Calisto MT"/>
              <a:ea typeface="ＭＳ ゴシック" panose="020B0609070205080204" pitchFamily="49" charset="-128"/>
              <a:cs typeface="Calisto MT"/>
            </a:endParaRPr>
          </a:p>
        </p:txBody>
      </p:sp>
      <p:pic>
        <p:nvPicPr>
          <p:cNvPr id="69657" name="Picture 4" descr="硫黄ポリマー①～④切断後 (1)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246" y="5154475"/>
            <a:ext cx="2089150" cy="156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正方形/長方形 37"/>
          <p:cNvSpPr/>
          <p:nvPr/>
        </p:nvSpPr>
        <p:spPr>
          <a:xfrm>
            <a:off x="1361183" y="6358122"/>
            <a:ext cx="2088232" cy="36004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  <a:tint val="66000"/>
                  <a:satMod val="160000"/>
                </a:schemeClr>
              </a:gs>
              <a:gs pos="50000">
                <a:schemeClr val="tx2">
                  <a:lumMod val="75000"/>
                  <a:tint val="44500"/>
                  <a:satMod val="160000"/>
                </a:schemeClr>
              </a:gs>
              <a:gs pos="100000">
                <a:schemeClr val="tx2">
                  <a:lumMod val="75000"/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1" hangingPunct="1"/>
            <a:r>
              <a:rPr kumimoji="0" lang="en-US" altLang="ja-JP" sz="1400" b="1" dirty="0">
                <a:latin typeface="Calisto MT"/>
                <a:ea typeface="ＭＳ ゴシック" charset="0"/>
                <a:cs typeface="Calisto MT"/>
              </a:rPr>
              <a:t>Solidified sulfur polymer</a:t>
            </a:r>
            <a:endParaRPr kumimoji="0" lang="ja-JP" altLang="en-US" sz="1400" b="1" dirty="0">
              <a:latin typeface="Calisto MT"/>
              <a:ea typeface="ＭＳ ゴシック" charset="0"/>
              <a:cs typeface="Calisto M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54050" y="66675"/>
            <a:ext cx="8489950" cy="1371600"/>
          </a:xfrm>
        </p:spPr>
        <p:txBody>
          <a:bodyPr/>
          <a:lstStyle/>
          <a:p>
            <a:r>
              <a:rPr kumimoji="1" lang="en-US" altLang="ja-JP" dirty="0" smtClean="0">
                <a:latin typeface="Calisto MT"/>
                <a:cs typeface="Calisto MT"/>
              </a:rPr>
              <a:t>Stabilization &amp; Solidification</a:t>
            </a:r>
            <a:endParaRPr kumimoji="1" lang="ja-JP" altLang="en-US" dirty="0">
              <a:latin typeface="Calisto MT"/>
              <a:cs typeface="Calisto MT"/>
            </a:endParaRPr>
          </a:p>
        </p:txBody>
      </p:sp>
      <p:grpSp>
        <p:nvGrpSpPr>
          <p:cNvPr id="42" name="グループ化 6"/>
          <p:cNvGrpSpPr>
            <a:grpSpLocks/>
          </p:cNvGrpSpPr>
          <p:nvPr/>
        </p:nvGrpSpPr>
        <p:grpSpPr bwMode="auto">
          <a:xfrm>
            <a:off x="6481764" y="6354518"/>
            <a:ext cx="2541588" cy="346075"/>
            <a:chOff x="8253413" y="2826131"/>
            <a:chExt cx="2541587" cy="347085"/>
          </a:xfrm>
        </p:grpSpPr>
        <p:sp>
          <p:nvSpPr>
            <p:cNvPr id="43" name="正方形/長方形 7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Calisto MT"/>
                <a:ea typeface="+mn-ea"/>
                <a:cs typeface="Calisto MT"/>
              </a:endParaRPr>
            </a:p>
          </p:txBody>
        </p:sp>
        <p:sp>
          <p:nvSpPr>
            <p:cNvPr id="44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solidFill>
                    <a:schemeClr val="tx1"/>
                  </a:solidFill>
                  <a:latin typeface="Calisto MT"/>
                  <a:cs typeface="Calisto MT"/>
                </a:rPr>
                <a:t>Nomura Kohsan Co., Ltd.</a:t>
              </a:r>
            </a:p>
          </p:txBody>
        </p:sp>
        <p:pic>
          <p:nvPicPr>
            <p:cNvPr id="45" name="図 2" descr="Screenshot 2014-07-31 10.12.46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0297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Issues and key concerns related to mercury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05906"/>
            <a:ext cx="9144000" cy="3657600"/>
          </a:xfrm>
        </p:spPr>
        <p:txBody>
          <a:bodyPr/>
          <a:lstStyle/>
          <a:p>
            <a:r>
              <a:rPr kumimoji="1" lang="en-US" altLang="ja-JP" dirty="0" smtClean="0"/>
              <a:t>Cost of treatment is expensive: waste is bulky and cannot be recycled.</a:t>
            </a:r>
          </a:p>
          <a:p>
            <a:pPr lvl="1"/>
            <a:r>
              <a:rPr kumimoji="1" lang="en-US" altLang="ja-JP" dirty="0" smtClean="0"/>
              <a:t>Transportation cost of waste increases as the volume of waste increases; regardless of the mercury concentration</a:t>
            </a:r>
          </a:p>
          <a:p>
            <a:pPr lvl="1"/>
            <a:r>
              <a:rPr kumimoji="1" lang="en-US" altLang="ja-JP" dirty="0" smtClean="0"/>
              <a:t>The conditions for building landfills are strict and expensive</a:t>
            </a:r>
          </a:p>
          <a:p>
            <a:r>
              <a:rPr kumimoji="1" lang="en-US" altLang="ja-JP" dirty="0" smtClean="0"/>
              <a:t> Due to large volume of waste, treatment is not “one-time only”, instead, the treatment process can be spread out over several decades</a:t>
            </a:r>
          </a:p>
          <a:p>
            <a:r>
              <a:rPr kumimoji="1" lang="en-US" altLang="ja-JP" dirty="0" smtClean="0"/>
              <a:t>Stabilization technology needs to be commercially available; at the same time, long term research on the soundness of the technology is required</a:t>
            </a:r>
          </a:p>
          <a:p>
            <a:endParaRPr kumimoji="1" lang="ja-JP" altLang="en-US" dirty="0"/>
          </a:p>
        </p:txBody>
      </p:sp>
      <p:grpSp>
        <p:nvGrpSpPr>
          <p:cNvPr id="4" name="グループ化 7"/>
          <p:cNvGrpSpPr>
            <a:grpSpLocks/>
          </p:cNvGrpSpPr>
          <p:nvPr/>
        </p:nvGrpSpPr>
        <p:grpSpPr bwMode="auto">
          <a:xfrm>
            <a:off x="6335713" y="6431841"/>
            <a:ext cx="2541587" cy="346075"/>
            <a:chOff x="8253413" y="2826131"/>
            <a:chExt cx="2541587" cy="347085"/>
          </a:xfrm>
        </p:grpSpPr>
        <p:sp>
          <p:nvSpPr>
            <p:cNvPr id="5" name="正方形/長方形 8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solidFill>
                    <a:schemeClr val="tx1"/>
                  </a:solidFill>
                </a:rPr>
                <a:t>Nomura Kohsan Co., Ltd.</a:t>
              </a:r>
            </a:p>
          </p:txBody>
        </p:sp>
        <p:pic>
          <p:nvPicPr>
            <p:cNvPr id="7" name="図 2" descr="Screenshot 2014-07-31 10.12.4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6156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6"/>
          <a:stretch/>
        </p:blipFill>
        <p:spPr bwMode="auto">
          <a:xfrm>
            <a:off x="1" y="-46890"/>
            <a:ext cx="9143999" cy="6904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459163" y="2008188"/>
            <a:ext cx="2233612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defTabSz="914400">
              <a:spcBef>
                <a:spcPct val="20000"/>
              </a:spcBef>
              <a:defRPr/>
            </a:pPr>
            <a:r>
              <a:rPr lang="en-US" altLang="ja-JP" sz="3200" kern="0" dirty="0">
                <a:solidFill>
                  <a:srgbClr val="FFFFFF"/>
                </a:solidFill>
                <a:latin typeface="Apple Chancery"/>
                <a:ea typeface="ＭＳ Ｐゴシック"/>
                <a:cs typeface="Apple Chancery"/>
              </a:rPr>
              <a:t>Thank you!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3513" y="5637213"/>
            <a:ext cx="4572000" cy="1035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defTabSz="914400">
              <a:spcBef>
                <a:spcPct val="20000"/>
              </a:spcBef>
            </a:pPr>
            <a:r>
              <a:rPr lang="en-US" altLang="ja-JP" b="1" dirty="0">
                <a:solidFill>
                  <a:srgbClr val="FFFFFF"/>
                </a:solidFill>
                <a:latin typeface="Times New Roman" charset="0"/>
              </a:rPr>
              <a:t>For more information,</a:t>
            </a:r>
          </a:p>
          <a:p>
            <a:pPr marL="342900" indent="-342900" defTabSz="914400">
              <a:spcBef>
                <a:spcPct val="20000"/>
              </a:spcBef>
            </a:pPr>
            <a:r>
              <a:rPr lang="en-US" altLang="ja-JP" b="1" dirty="0">
                <a:solidFill>
                  <a:srgbClr val="FFFFFF"/>
                </a:solidFill>
                <a:latin typeface="Times New Roman" charset="0"/>
              </a:rPr>
              <a:t> please contact:</a:t>
            </a:r>
          </a:p>
          <a:p>
            <a:pPr marL="342900" indent="-342900" defTabSz="914400">
              <a:spcBef>
                <a:spcPct val="20000"/>
              </a:spcBef>
            </a:pPr>
            <a:r>
              <a:rPr lang="en-US" altLang="ja-JP" b="1" dirty="0" err="1">
                <a:solidFill>
                  <a:srgbClr val="FFFFFF"/>
                </a:solidFill>
                <a:latin typeface="Times New Roman" charset="0"/>
              </a:rPr>
              <a:t>info@nkcl.jp</a:t>
            </a:r>
            <a:endParaRPr lang="ja-JP" altLang="en-US" b="1" dirty="0">
              <a:solidFill>
                <a:srgbClr val="FFFFFF"/>
              </a:solidFill>
              <a:latin typeface="Times New Roman" charset="0"/>
            </a:endParaRPr>
          </a:p>
        </p:txBody>
      </p:sp>
      <p:sp>
        <p:nvSpPr>
          <p:cNvPr id="77829" name="スライド番号プレースホルダー 2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1pPr>
            <a:lvl2pPr marL="742950" indent="-285750" defTabSz="457200">
              <a:defRPr sz="22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2pPr>
            <a:lvl3pPr marL="1143000" indent="-228600" defTabSz="457200">
              <a:defRPr sz="20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3pPr>
            <a:lvl4pPr marL="1600200" indent="-228600" defTabSz="457200">
              <a:defRPr sz="20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4pPr>
            <a:lvl5pPr marL="2057400" indent="-228600" defTabSz="457200">
              <a:defRPr sz="20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5pPr>
            <a:lvl6pPr marL="25146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3CDD8"/>
              </a:buClr>
              <a:buFont typeface="Wingdings" charset="0"/>
              <a:defRPr sz="20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6pPr>
            <a:lvl7pPr marL="29718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3CDD8"/>
              </a:buClr>
              <a:buFont typeface="Wingdings" charset="0"/>
              <a:defRPr sz="20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7pPr>
            <a:lvl8pPr marL="34290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3CDD8"/>
              </a:buClr>
              <a:buFont typeface="Wingdings" charset="0"/>
              <a:defRPr sz="20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8pPr>
            <a:lvl9pPr marL="3886200" indent="-228600" defTabSz="45720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C3CDD8"/>
              </a:buClr>
              <a:buFont typeface="Wingdings" charset="0"/>
              <a:defRPr sz="2000">
                <a:solidFill>
                  <a:schemeClr val="tx2"/>
                </a:solidFill>
                <a:latin typeface="Calisto MT" charset="0"/>
                <a:ea typeface="ＭＳ 明朝" charset="0"/>
                <a:cs typeface="ＭＳ 明朝" charset="0"/>
              </a:defRPr>
            </a:lvl9pPr>
          </a:lstStyle>
          <a:p>
            <a:fld id="{140B56E8-BC68-9F45-9154-DCF236DF2871}" type="slidenum">
              <a:rPr lang="en-US" altLang="ja-JP" sz="1200">
                <a:solidFill>
                  <a:srgbClr val="898989"/>
                </a:solidFill>
              </a:rPr>
              <a:pPr/>
              <a:t>13</a:t>
            </a:fld>
            <a:endParaRPr lang="en-US" altLang="ja-JP" sz="1200">
              <a:solidFill>
                <a:srgbClr val="898989"/>
              </a:solidFill>
            </a:endParaRPr>
          </a:p>
        </p:txBody>
      </p:sp>
      <p:grpSp>
        <p:nvGrpSpPr>
          <p:cNvPr id="77830" name="グループ化 7"/>
          <p:cNvGrpSpPr>
            <a:grpSpLocks/>
          </p:cNvGrpSpPr>
          <p:nvPr/>
        </p:nvGrpSpPr>
        <p:grpSpPr bwMode="auto">
          <a:xfrm>
            <a:off x="6335713" y="6116638"/>
            <a:ext cx="2541587" cy="346075"/>
            <a:chOff x="8253413" y="2826131"/>
            <a:chExt cx="2541587" cy="347085"/>
          </a:xfrm>
        </p:grpSpPr>
        <p:sp>
          <p:nvSpPr>
            <p:cNvPr id="9" name="正方形/長方形 8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7832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solidFill>
                    <a:schemeClr val="tx1"/>
                  </a:solidFill>
                </a:rPr>
                <a:t>Nomura Kohsan Co., Ltd.</a:t>
              </a:r>
            </a:p>
          </p:txBody>
        </p:sp>
        <p:pic>
          <p:nvPicPr>
            <p:cNvPr id="77833" name="図 2" descr="Screenshot 2014-07-31 10.12.4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745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ja-JP" sz="4400" dirty="0">
                <a:effectLst>
                  <a:outerShdw blurRad="38100" dist="38100" dir="2700000" algn="tl">
                    <a:srgbClr val="DDDDDD"/>
                  </a:outerShdw>
                </a:effectLst>
                <a:latin typeface="Calisto MT" charset="0"/>
                <a:ea typeface="ＭＳ 明朝" charset="0"/>
              </a:rPr>
              <a:t>Nomura Kohsan’s </a:t>
            </a:r>
            <a:br>
              <a:rPr lang="en-US" altLang="ja-JP" sz="4400" dirty="0">
                <a:effectLst>
                  <a:outerShdw blurRad="38100" dist="38100" dir="2700000" algn="tl">
                    <a:srgbClr val="DDDDDD"/>
                  </a:outerShdw>
                </a:effectLst>
                <a:latin typeface="Calisto MT" charset="0"/>
                <a:ea typeface="ＭＳ 明朝" charset="0"/>
              </a:rPr>
            </a:br>
            <a:r>
              <a:rPr lang="en-US" altLang="ja-JP" sz="4400" dirty="0">
                <a:effectLst>
                  <a:outerShdw blurRad="38100" dist="38100" dir="2700000" algn="tl">
                    <a:srgbClr val="DDDDDD"/>
                  </a:outerShdw>
                </a:effectLst>
                <a:latin typeface="Calisto MT" charset="0"/>
                <a:ea typeface="ＭＳ 明朝" charset="0"/>
              </a:rPr>
              <a:t>mercury recycling business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8775" y="1597025"/>
            <a:ext cx="7770813" cy="5080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Who we are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The</a:t>
            </a:r>
            <a:r>
              <a:rPr lang="en-US" i="1" dirty="0" smtClean="0">
                <a:cs typeface="+mn-cs"/>
              </a:rPr>
              <a:t> largest</a:t>
            </a:r>
            <a:r>
              <a:rPr lang="en-US" dirty="0" smtClean="0">
                <a:cs typeface="+mn-cs"/>
              </a:rPr>
              <a:t> mercury-recycling company in Japan 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Over 40 years of experience in treating Hg waste from all across Japan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Two plants: Itomuka Plant (Hokkaido) and Kansai Factory (Osaka) 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ISO14001 certified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What we do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Treatment of Hg waste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Recycling </a:t>
            </a:r>
            <a:r>
              <a:rPr lang="en-US" dirty="0">
                <a:cs typeface="+mn-cs"/>
              </a:rPr>
              <a:t>mercury and </a:t>
            </a:r>
            <a:r>
              <a:rPr lang="en-US" dirty="0" smtClean="0">
                <a:cs typeface="+mn-cs"/>
              </a:rPr>
              <a:t>other </a:t>
            </a:r>
            <a:r>
              <a:rPr lang="en-US" dirty="0">
                <a:cs typeface="+mn-cs"/>
              </a:rPr>
              <a:t>recyclable materials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>
                <a:cs typeface="+mn-cs"/>
              </a:rPr>
              <a:t>Contracted  work  from Zn </a:t>
            </a:r>
            <a:r>
              <a:rPr lang="en-US" dirty="0" smtClean="0">
                <a:cs typeface="+mn-cs"/>
              </a:rPr>
              <a:t>and </a:t>
            </a:r>
            <a:r>
              <a:rPr lang="en-US" dirty="0">
                <a:cs typeface="+mn-cs"/>
              </a:rPr>
              <a:t>Cu refineries</a:t>
            </a:r>
          </a:p>
          <a:p>
            <a:pPr lvl="1" eaLnBrk="1" fontAlgn="auto" hangingPunct="1">
              <a:spcAft>
                <a:spcPts val="0"/>
              </a:spcAft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"/>
              <a:defRPr/>
            </a:pPr>
            <a:r>
              <a:rPr lang="en-US" dirty="0" smtClean="0">
                <a:cs typeface="+mn-cs"/>
              </a:rPr>
              <a:t>Research on Hg stabilization</a:t>
            </a:r>
            <a:endParaRPr lang="en-US" dirty="0">
              <a:cs typeface="+mn-cs"/>
            </a:endParaRPr>
          </a:p>
        </p:txBody>
      </p:sp>
      <p:grpSp>
        <p:nvGrpSpPr>
          <p:cNvPr id="48132" name="グループ化 5"/>
          <p:cNvGrpSpPr>
            <a:grpSpLocks/>
          </p:cNvGrpSpPr>
          <p:nvPr/>
        </p:nvGrpSpPr>
        <p:grpSpPr bwMode="auto">
          <a:xfrm>
            <a:off x="6469063" y="6350000"/>
            <a:ext cx="2541587" cy="347663"/>
            <a:chOff x="8253413" y="2826131"/>
            <a:chExt cx="2541587" cy="347085"/>
          </a:xfrm>
        </p:grpSpPr>
        <p:sp>
          <p:nvSpPr>
            <p:cNvPr id="7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Calisto MT"/>
                <a:ea typeface="ＭＳ 明朝"/>
                <a:cs typeface="ＭＳ Ｐゴシック" charset="0"/>
              </a:endParaRPr>
            </a:p>
          </p:txBody>
        </p:sp>
        <p:sp>
          <p:nvSpPr>
            <p:cNvPr id="48134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prstClr val="black"/>
                  </a:solidFill>
                </a:rPr>
                <a:t>Nomura Kohsan Co., Ltd.</a:t>
              </a:r>
            </a:p>
          </p:txBody>
        </p:sp>
        <p:pic>
          <p:nvPicPr>
            <p:cNvPr id="48135" name="図 2" descr="Screenshot 2014-07-31 10.12.4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7903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Quick facts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24890"/>
            <a:ext cx="7770813" cy="3657600"/>
          </a:xfrm>
        </p:spPr>
        <p:txBody>
          <a:bodyPr/>
          <a:lstStyle/>
          <a:p>
            <a:r>
              <a:rPr kumimoji="1" lang="en-US" altLang="ja-JP" dirty="0" smtClean="0"/>
              <a:t>Nomura Kohsan has handled mercury waste from over 15 </a:t>
            </a:r>
            <a:r>
              <a:rPr kumimoji="1" lang="en-US" altLang="ja-JP" dirty="0" err="1" smtClean="0"/>
              <a:t>chlor</a:t>
            </a:r>
            <a:r>
              <a:rPr kumimoji="1" lang="en-US" altLang="ja-JP" dirty="0" smtClean="0"/>
              <a:t>-alkali factories</a:t>
            </a:r>
          </a:p>
          <a:p>
            <a:endParaRPr kumimoji="1" lang="en-US" altLang="ja-JP" dirty="0" smtClean="0"/>
          </a:p>
          <a:p>
            <a:r>
              <a:rPr kumimoji="1" lang="en-US" altLang="ja-JP" dirty="0" smtClean="0"/>
              <a:t>Between 2011 and 2014, we have treated 780 tons of mercury waste from domestic </a:t>
            </a:r>
            <a:r>
              <a:rPr kumimoji="1" lang="en-US" altLang="ja-JP" dirty="0" err="1" smtClean="0"/>
              <a:t>chlor</a:t>
            </a:r>
            <a:r>
              <a:rPr kumimoji="1" lang="en-US" altLang="ja-JP" dirty="0" smtClean="0"/>
              <a:t>-alkali facilities</a:t>
            </a:r>
          </a:p>
          <a:p>
            <a:pPr marL="457200" lvl="1" indent="0">
              <a:buNone/>
            </a:pPr>
            <a:endParaRPr kumimoji="1" lang="en-US" altLang="ja-JP" dirty="0" smtClean="0"/>
          </a:p>
          <a:p>
            <a:r>
              <a:rPr kumimoji="1" lang="en-US" altLang="ja-JP" dirty="0" smtClean="0"/>
              <a:t>Mercury concentration ranges from 42 ppm to 7%</a:t>
            </a:r>
          </a:p>
          <a:p>
            <a:endParaRPr kumimoji="1" lang="ja-JP" altLang="en-US" dirty="0"/>
          </a:p>
        </p:txBody>
      </p:sp>
      <p:grpSp>
        <p:nvGrpSpPr>
          <p:cNvPr id="8" name="グループ化 5"/>
          <p:cNvGrpSpPr>
            <a:grpSpLocks/>
          </p:cNvGrpSpPr>
          <p:nvPr/>
        </p:nvGrpSpPr>
        <p:grpSpPr bwMode="auto">
          <a:xfrm>
            <a:off x="6469063" y="6350000"/>
            <a:ext cx="2541587" cy="347663"/>
            <a:chOff x="8253413" y="2826131"/>
            <a:chExt cx="2541587" cy="347085"/>
          </a:xfrm>
        </p:grpSpPr>
        <p:sp>
          <p:nvSpPr>
            <p:cNvPr id="9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Calisto MT"/>
                <a:ea typeface="ＭＳ 明朝"/>
                <a:cs typeface="ＭＳ Ｐゴシック" charset="0"/>
              </a:endParaRPr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prstClr val="black"/>
                  </a:solidFill>
                </a:rPr>
                <a:t>Nomura Kohsan Co., Ltd.</a:t>
              </a:r>
            </a:p>
          </p:txBody>
        </p:sp>
        <p:pic>
          <p:nvPicPr>
            <p:cNvPr id="11" name="図 2" descr="Screenshot 2014-07-31 10.12.4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570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Treatment of waste from chlor-alkali facilities 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67991"/>
            <a:ext cx="9144000" cy="3657600"/>
          </a:xfrm>
        </p:spPr>
        <p:txBody>
          <a:bodyPr/>
          <a:lstStyle/>
          <a:p>
            <a:r>
              <a:rPr kumimoji="1" lang="en-US" altLang="ja-JP" dirty="0" smtClean="0"/>
              <a:t>Background</a:t>
            </a:r>
          </a:p>
          <a:p>
            <a:pPr lvl="1"/>
            <a:r>
              <a:rPr kumimoji="1" lang="en-US" altLang="ja-JP" dirty="0" smtClean="0"/>
              <a:t>1973: Conference for Promoting Countermeasures against Mercury Contamination: conversion of chlor-alkali facilities from the mercury-cell process</a:t>
            </a:r>
          </a:p>
          <a:p>
            <a:pPr lvl="1"/>
            <a:r>
              <a:rPr kumimoji="1" lang="en-US" altLang="ja-JP" dirty="0" smtClean="0"/>
              <a:t>1986: Conversion to alternative processes completed</a:t>
            </a:r>
          </a:p>
          <a:p>
            <a:r>
              <a:rPr kumimoji="1" lang="en-US" altLang="ja-JP" dirty="0" smtClean="0"/>
              <a:t>Examples treatment methods: </a:t>
            </a:r>
          </a:p>
          <a:p>
            <a:pPr lvl="1"/>
            <a:r>
              <a:rPr kumimoji="1" lang="en-US" altLang="ja-JP" dirty="0"/>
              <a:t>The demolishing and dismantling of facilities and equipment are usually done by construction companies. 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Contaminated equipment and other mercury waste are sent to Nomura Kohsan for treatment &amp; final disposal</a:t>
            </a:r>
          </a:p>
        </p:txBody>
      </p:sp>
      <p:grpSp>
        <p:nvGrpSpPr>
          <p:cNvPr id="9" name="グループ化 5"/>
          <p:cNvGrpSpPr>
            <a:grpSpLocks/>
          </p:cNvGrpSpPr>
          <p:nvPr/>
        </p:nvGrpSpPr>
        <p:grpSpPr bwMode="auto">
          <a:xfrm>
            <a:off x="6522473" y="6404111"/>
            <a:ext cx="2541587" cy="347663"/>
            <a:chOff x="8253413" y="2826131"/>
            <a:chExt cx="2541587" cy="347085"/>
          </a:xfrm>
        </p:grpSpPr>
        <p:sp>
          <p:nvSpPr>
            <p:cNvPr id="10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Calisto MT"/>
                <a:ea typeface="ＭＳ 明朝"/>
                <a:cs typeface="ＭＳ Ｐゴシック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prstClr val="black"/>
                  </a:solidFill>
                </a:rPr>
                <a:t>Nomura Kohsan Co., Ltd.</a:t>
              </a:r>
            </a:p>
          </p:txBody>
        </p:sp>
        <p:pic>
          <p:nvPicPr>
            <p:cNvPr id="12" name="図 2" descr="Screenshot 2014-07-31 10.12.4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623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Treatment of waste from chlor-alkali facilities </a:t>
            </a:r>
            <a:endParaRPr kumimoji="1" lang="ja-JP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46260"/>
            <a:ext cx="7770813" cy="4731019"/>
          </a:xfrm>
        </p:spPr>
        <p:txBody>
          <a:bodyPr/>
          <a:lstStyle/>
          <a:p>
            <a:r>
              <a:rPr kumimoji="1" lang="en-US" altLang="ja-JP" dirty="0" smtClean="0"/>
              <a:t>Costs:</a:t>
            </a:r>
          </a:p>
          <a:p>
            <a:pPr lvl="1"/>
            <a:r>
              <a:rPr kumimoji="1" lang="en-US" altLang="ja-JP" dirty="0" smtClean="0"/>
              <a:t>Treatment fee: 150 JPY*/kg (of which 25 JPY/kg is landfill disposal cost)</a:t>
            </a:r>
          </a:p>
          <a:p>
            <a:pPr lvl="1"/>
            <a:r>
              <a:rPr kumimoji="1" lang="en-US" altLang="ja-JP" dirty="0" smtClean="0"/>
              <a:t>Shipment fee: 150,000 JPY/5t</a:t>
            </a:r>
          </a:p>
          <a:p>
            <a:pPr marL="457200" lvl="1" indent="0">
              <a:buNone/>
            </a:pPr>
            <a:endParaRPr kumimoji="1" lang="en-US" altLang="ja-JP" dirty="0" smtClean="0"/>
          </a:p>
          <a:p>
            <a:r>
              <a:rPr kumimoji="1" lang="en-US" altLang="ja-JP" dirty="0" smtClean="0"/>
              <a:t>Duration:</a:t>
            </a:r>
          </a:p>
          <a:p>
            <a:pPr lvl="1"/>
            <a:r>
              <a:rPr kumimoji="1" lang="en-US" altLang="ja-JP" dirty="0" smtClean="0"/>
              <a:t>Can take several decades </a:t>
            </a:r>
          </a:p>
          <a:p>
            <a:pPr lvl="1"/>
            <a:r>
              <a:rPr kumimoji="1" lang="en-US" altLang="ja-JP" dirty="0" smtClean="0"/>
              <a:t>Demolition of facility itself can take 1-2 years</a:t>
            </a:r>
          </a:p>
          <a:p>
            <a:pPr lvl="1"/>
            <a:endParaRPr kumimoji="1" lang="en-US" altLang="ja-JP" sz="1600" dirty="0" smtClean="0"/>
          </a:p>
          <a:p>
            <a:pPr marL="0" indent="0">
              <a:buNone/>
            </a:pPr>
            <a:r>
              <a:rPr kumimoji="1" lang="en-US" altLang="ja-JP" sz="1600" dirty="0" smtClean="0"/>
              <a:t>*100 JPY = 1 USD</a:t>
            </a:r>
          </a:p>
        </p:txBody>
      </p:sp>
      <p:grpSp>
        <p:nvGrpSpPr>
          <p:cNvPr id="9" name="グループ化 5"/>
          <p:cNvGrpSpPr>
            <a:grpSpLocks/>
          </p:cNvGrpSpPr>
          <p:nvPr/>
        </p:nvGrpSpPr>
        <p:grpSpPr bwMode="auto">
          <a:xfrm>
            <a:off x="6469063" y="6350000"/>
            <a:ext cx="2541587" cy="347663"/>
            <a:chOff x="8253413" y="2826131"/>
            <a:chExt cx="2541587" cy="347085"/>
          </a:xfrm>
        </p:grpSpPr>
        <p:sp>
          <p:nvSpPr>
            <p:cNvPr id="10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Calisto MT"/>
                <a:ea typeface="ＭＳ 明朝"/>
                <a:cs typeface="ＭＳ Ｐゴシック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prstClr val="black"/>
                  </a:solidFill>
                </a:rPr>
                <a:t>Nomura Kohsan Co., Ltd.</a:t>
              </a:r>
            </a:p>
          </p:txBody>
        </p:sp>
        <p:pic>
          <p:nvPicPr>
            <p:cNvPr id="12" name="図 2" descr="Screenshot 2014-07-31 10.12.4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510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コンテンツ プレースホルダー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8" t="11865"/>
          <a:stretch>
            <a:fillRect/>
          </a:stretch>
        </p:blipFill>
        <p:spPr>
          <a:xfrm>
            <a:off x="247650" y="177801"/>
            <a:ext cx="4263809" cy="325278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951" y="3568304"/>
            <a:ext cx="4176712" cy="313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49" y="3503959"/>
            <a:ext cx="4263809" cy="3196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グループ化 5"/>
          <p:cNvGrpSpPr>
            <a:grpSpLocks/>
          </p:cNvGrpSpPr>
          <p:nvPr/>
        </p:nvGrpSpPr>
        <p:grpSpPr bwMode="auto">
          <a:xfrm>
            <a:off x="6469063" y="6350000"/>
            <a:ext cx="2541587" cy="347663"/>
            <a:chOff x="8253413" y="2826131"/>
            <a:chExt cx="2541587" cy="347085"/>
          </a:xfrm>
        </p:grpSpPr>
        <p:sp>
          <p:nvSpPr>
            <p:cNvPr id="10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Calisto MT"/>
                <a:ea typeface="ＭＳ 明朝"/>
                <a:cs typeface="ＭＳ Ｐゴシック" charset="0"/>
              </a:endParaRPr>
            </a:p>
          </p:txBody>
        </p:sp>
        <p:sp>
          <p:nvSpPr>
            <p:cNvPr id="11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prstClr val="black"/>
                  </a:solidFill>
                </a:rPr>
                <a:t>Nomura Kohsan Co., Ltd.</a:t>
              </a:r>
            </a:p>
          </p:txBody>
        </p:sp>
        <p:pic>
          <p:nvPicPr>
            <p:cNvPr id="12" name="図 2" descr="Screenshot 2014-07-31 10.12.46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図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950" y="177801"/>
            <a:ext cx="4203699" cy="315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56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図 4" descr="pptheresshof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4"/>
          <a:stretch/>
        </p:blipFill>
        <p:spPr bwMode="auto">
          <a:xfrm>
            <a:off x="144463" y="1547091"/>
            <a:ext cx="8826500" cy="4977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Waste treatment method</a:t>
            </a:r>
            <a:endParaRPr kumimoji="1" lang="ja-JP" altLang="en-US" dirty="0"/>
          </a:p>
        </p:txBody>
      </p:sp>
      <p:pic>
        <p:nvPicPr>
          <p:cNvPr id="7" name="コンテンツ プレースホルダ 7" descr="【写真】1102イトムカ－ヘレショフ炉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364" y="1121866"/>
            <a:ext cx="4664362" cy="5643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グループ化 5"/>
          <p:cNvGrpSpPr>
            <a:grpSpLocks/>
          </p:cNvGrpSpPr>
          <p:nvPr/>
        </p:nvGrpSpPr>
        <p:grpSpPr bwMode="auto">
          <a:xfrm>
            <a:off x="6469063" y="6350000"/>
            <a:ext cx="2541587" cy="347663"/>
            <a:chOff x="8253413" y="2826131"/>
            <a:chExt cx="2541587" cy="347085"/>
          </a:xfrm>
        </p:grpSpPr>
        <p:sp>
          <p:nvSpPr>
            <p:cNvPr id="9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ja-JP" altLang="en-US">
                <a:solidFill>
                  <a:prstClr val="white"/>
                </a:solidFill>
                <a:latin typeface="Calisto MT"/>
                <a:ea typeface="ＭＳ 明朝"/>
                <a:cs typeface="ＭＳ Ｐゴシック" charset="0"/>
              </a:endParaRPr>
            </a:p>
          </p:txBody>
        </p:sp>
        <p:sp>
          <p:nvSpPr>
            <p:cNvPr id="10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1400" dirty="0">
                  <a:solidFill>
                    <a:prstClr val="black"/>
                  </a:solidFill>
                </a:rPr>
                <a:t>Nomura Kohsan Co., Ltd.</a:t>
              </a:r>
            </a:p>
          </p:txBody>
        </p:sp>
        <p:pic>
          <p:nvPicPr>
            <p:cNvPr id="11" name="図 2" descr="Screenshot 2014-07-31 10.12.46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9555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463" y="66675"/>
            <a:ext cx="8896350" cy="1230313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kumimoji="1" lang="en-US" altLang="ja-JP" sz="4800" dirty="0" smtClean="0"/>
              <a:t>Waste treatment method</a:t>
            </a:r>
            <a:endParaRPr kumimoji="1" lang="ja-JP" altLang="en-US" sz="4800" dirty="0">
              <a:effectLst>
                <a:outerShdw blurRad="38100" dist="38100" dir="2700000" algn="tl">
                  <a:srgbClr val="DDDDDD"/>
                </a:outerShdw>
              </a:effectLst>
              <a:latin typeface="Calisto MT" charset="0"/>
              <a:ea typeface="ＭＳ 明朝" charset="0"/>
            </a:endParaRPr>
          </a:p>
        </p:txBody>
      </p:sp>
      <p:pic>
        <p:nvPicPr>
          <p:cNvPr id="57347" name="図 2" descr="無題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055688"/>
            <a:ext cx="8896350" cy="569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48" name="グループ化 5"/>
          <p:cNvGrpSpPr>
            <a:grpSpLocks/>
          </p:cNvGrpSpPr>
          <p:nvPr/>
        </p:nvGrpSpPr>
        <p:grpSpPr bwMode="auto">
          <a:xfrm>
            <a:off x="6324600" y="6289675"/>
            <a:ext cx="2541588" cy="347663"/>
            <a:chOff x="8253413" y="2826131"/>
            <a:chExt cx="2541587" cy="347085"/>
          </a:xfrm>
        </p:grpSpPr>
        <p:sp>
          <p:nvSpPr>
            <p:cNvPr id="7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7351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solidFill>
                    <a:schemeClr val="tx1"/>
                  </a:solidFill>
                </a:rPr>
                <a:t>Nomura Kohsan Co., Ltd.</a:t>
              </a:r>
            </a:p>
          </p:txBody>
        </p:sp>
        <p:pic>
          <p:nvPicPr>
            <p:cNvPr id="57352" name="図 2" descr="Screenshot 2014-07-31 10.12.4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7349" name="正方形/長方形 2"/>
          <p:cNvSpPr>
            <a:spLocks noChangeArrowheads="1"/>
          </p:cNvSpPr>
          <p:nvPr/>
        </p:nvSpPr>
        <p:spPr bwMode="auto">
          <a:xfrm>
            <a:off x="4445000" y="3244850"/>
            <a:ext cx="254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ja-JP" altLang="en-US">
                <a:solidFill>
                  <a:srgbClr val="000000"/>
                </a:solidFill>
                <a:latin typeface="ＭＳ Ｐゴシック" charset="0"/>
              </a:rPr>
              <a:t> </a:t>
            </a:r>
            <a:endParaRPr lang="ja-JP" altLang="en-US"/>
          </a:p>
        </p:txBody>
      </p:sp>
      <p:sp>
        <p:nvSpPr>
          <p:cNvPr id="3" name="Oval 2"/>
          <p:cNvSpPr/>
          <p:nvPr/>
        </p:nvSpPr>
        <p:spPr>
          <a:xfrm>
            <a:off x="3239984" y="4623554"/>
            <a:ext cx="2360792" cy="91168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Mercury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798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5400" dirty="0" smtClean="0"/>
              <a:t>Waste treatment method</a:t>
            </a:r>
            <a:endParaRPr kumimoji="1" lang="ja-JP" altLang="en-US" dirty="0"/>
          </a:p>
        </p:txBody>
      </p:sp>
      <p:pic>
        <p:nvPicPr>
          <p:cNvPr id="3" name="Picture 2" descr="NKLandfillsite20130616③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38275"/>
            <a:ext cx="7573818" cy="5049212"/>
          </a:xfrm>
          <a:prstGeom prst="rect">
            <a:avLst/>
          </a:prstGeom>
        </p:spPr>
      </p:pic>
      <p:grpSp>
        <p:nvGrpSpPr>
          <p:cNvPr id="4" name="グループ化 5"/>
          <p:cNvGrpSpPr>
            <a:grpSpLocks/>
          </p:cNvGrpSpPr>
          <p:nvPr/>
        </p:nvGrpSpPr>
        <p:grpSpPr bwMode="auto">
          <a:xfrm>
            <a:off x="6324600" y="6289675"/>
            <a:ext cx="2541588" cy="347663"/>
            <a:chOff x="8253413" y="2826131"/>
            <a:chExt cx="2541587" cy="347085"/>
          </a:xfrm>
        </p:grpSpPr>
        <p:sp>
          <p:nvSpPr>
            <p:cNvPr id="5" name="正方形/長方形 6"/>
            <p:cNvSpPr>
              <a:spLocks noChangeArrowheads="1"/>
            </p:cNvSpPr>
            <p:nvPr/>
          </p:nvSpPr>
          <p:spPr bwMode="auto">
            <a:xfrm>
              <a:off x="8253413" y="2826131"/>
              <a:ext cx="2541587" cy="34708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38100" dist="26940" dir="5400000" algn="br" rotWithShape="0">
                <a:srgbClr val="000000">
                  <a:alpha val="50000"/>
                </a:srgbClr>
              </a:outerShdw>
            </a:effectLst>
            <a:extLs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テキスト ボックス 3"/>
            <p:cNvSpPr txBox="1">
              <a:spLocks noChangeArrowheads="1"/>
            </p:cNvSpPr>
            <p:nvPr/>
          </p:nvSpPr>
          <p:spPr bwMode="auto">
            <a:xfrm>
              <a:off x="8610600" y="2846479"/>
              <a:ext cx="2184400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457200">
                <a:defRPr sz="24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1pPr>
              <a:lvl2pPr marL="742950" indent="-285750" defTabSz="457200">
                <a:defRPr sz="22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2pPr>
              <a:lvl3pPr marL="11430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3pPr>
              <a:lvl4pPr marL="16002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4pPr>
              <a:lvl5pPr marL="2057400" indent="-228600" defTabSz="457200"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5pPr>
              <a:lvl6pPr marL="25146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6pPr>
              <a:lvl7pPr marL="29718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7pPr>
              <a:lvl8pPr marL="34290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8pPr>
              <a:lvl9pPr marL="3886200" indent="-228600" defTabSz="457200" eaLnBrk="0" fontAlgn="base" hangingPunct="0">
                <a:spcBef>
                  <a:spcPts val="600"/>
                </a:spcBef>
                <a:spcAft>
                  <a:spcPct val="0"/>
                </a:spcAft>
                <a:buClr>
                  <a:srgbClr val="C3CDD8"/>
                </a:buClr>
                <a:buFont typeface="Wingdings" charset="0"/>
                <a:defRPr sz="2000">
                  <a:solidFill>
                    <a:schemeClr val="tx2"/>
                  </a:solidFill>
                  <a:latin typeface="Calisto MT" charset="0"/>
                  <a:ea typeface="ＭＳ 明朝" charset="0"/>
                  <a:cs typeface="ＭＳ 明朝" charset="0"/>
                </a:defRPr>
              </a:lvl9pPr>
            </a:lstStyle>
            <a:p>
              <a:pPr eaLnBrk="1" hangingPunct="1"/>
              <a:r>
                <a:rPr lang="en-US" altLang="ja-JP" sz="1400" dirty="0">
                  <a:solidFill>
                    <a:schemeClr val="tx1"/>
                  </a:solidFill>
                </a:rPr>
                <a:t>Nomura Kohsan Co., Ltd.</a:t>
              </a:r>
            </a:p>
          </p:txBody>
        </p:sp>
        <p:pic>
          <p:nvPicPr>
            <p:cNvPr id="7" name="図 2" descr="Screenshot 2014-07-31 10.12.46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3413" y="2836955"/>
              <a:ext cx="409575" cy="325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4526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フォリオ">
  <a:themeElements>
    <a:clrScheme name="ユーザー設定 2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C3CDD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フォリオ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フォリオ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ユーザー設定 2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C3CDD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1767</TotalTime>
  <Words>486</Words>
  <Application>Microsoft Office PowerPoint</Application>
  <PresentationFormat>On-screen Show (4:3)</PresentationFormat>
  <Paragraphs>100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Apple Chancery</vt:lpstr>
      <vt:lpstr>HGPｺﾞｼｯｸE</vt:lpstr>
      <vt:lpstr>ＭＳ ゴシック</vt:lpstr>
      <vt:lpstr>ＭＳ 明朝</vt:lpstr>
      <vt:lpstr>ＭＳ Ｐゴシック</vt:lpstr>
      <vt:lpstr>Arial</vt:lpstr>
      <vt:lpstr>Calibri</vt:lpstr>
      <vt:lpstr>Calisto MT</vt:lpstr>
      <vt:lpstr>Times New Roman</vt:lpstr>
      <vt:lpstr>Wingdings</vt:lpstr>
      <vt:lpstr>Office Theme</vt:lpstr>
      <vt:lpstr>1_フォリオ</vt:lpstr>
      <vt:lpstr> Recycling/Treatment of Mercury Waste from Decommissioning</vt:lpstr>
      <vt:lpstr>Nomura Kohsan’s  mercury recycling business</vt:lpstr>
      <vt:lpstr>Quick facts</vt:lpstr>
      <vt:lpstr>Treatment of waste from chlor-alkali facilities </vt:lpstr>
      <vt:lpstr>Treatment of waste from chlor-alkali facilities </vt:lpstr>
      <vt:lpstr>PowerPoint Presentation</vt:lpstr>
      <vt:lpstr>Waste treatment method</vt:lpstr>
      <vt:lpstr>Waste treatment method</vt:lpstr>
      <vt:lpstr>Waste treatment method</vt:lpstr>
      <vt:lpstr>Stabilization &amp; Solidification</vt:lpstr>
      <vt:lpstr>Stabilization &amp; Solidification</vt:lpstr>
      <vt:lpstr>Issues and key concerns related to mercury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Nomura Kohsan’s  mercury recycling business</dc:title>
  <dc:creator>Natsumi Antweiler</dc:creator>
  <cp:lastModifiedBy>NARVAEZ</cp:lastModifiedBy>
  <cp:revision>68</cp:revision>
  <dcterms:created xsi:type="dcterms:W3CDTF">2016-06-26T07:20:04Z</dcterms:created>
  <dcterms:modified xsi:type="dcterms:W3CDTF">2017-01-17T13:45:47Z</dcterms:modified>
</cp:coreProperties>
</file>