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  <p:sldMasterId id="2147483936" r:id="rId2"/>
  </p:sldMasterIdLst>
  <p:notesMasterIdLst>
    <p:notesMasterId r:id="rId27"/>
  </p:notesMasterIdLst>
  <p:sldIdLst>
    <p:sldId id="342" r:id="rId3"/>
    <p:sldId id="359" r:id="rId4"/>
    <p:sldId id="381" r:id="rId5"/>
    <p:sldId id="382" r:id="rId6"/>
    <p:sldId id="383" r:id="rId7"/>
    <p:sldId id="384" r:id="rId8"/>
    <p:sldId id="360" r:id="rId9"/>
    <p:sldId id="361" r:id="rId10"/>
    <p:sldId id="363" r:id="rId11"/>
    <p:sldId id="364" r:id="rId12"/>
    <p:sldId id="362" r:id="rId13"/>
    <p:sldId id="366" r:id="rId14"/>
    <p:sldId id="365" r:id="rId15"/>
    <p:sldId id="369" r:id="rId16"/>
    <p:sldId id="367" r:id="rId17"/>
    <p:sldId id="370" r:id="rId18"/>
    <p:sldId id="372" r:id="rId19"/>
    <p:sldId id="373" r:id="rId20"/>
    <p:sldId id="374" r:id="rId21"/>
    <p:sldId id="375" r:id="rId22"/>
    <p:sldId id="377" r:id="rId23"/>
    <p:sldId id="378" r:id="rId24"/>
    <p:sldId id="379" r:id="rId25"/>
    <p:sldId id="380" r:id="rId26"/>
  </p:sldIdLst>
  <p:sldSz cx="9144000" cy="6858000" type="screen4x3"/>
  <p:notesSz cx="6669088" cy="9928225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74" autoAdjust="0"/>
    <p:restoredTop sz="80830" autoAdjust="0"/>
  </p:normalViewPr>
  <p:slideViewPr>
    <p:cSldViewPr>
      <p:cViewPr>
        <p:scale>
          <a:sx n="60" d="100"/>
          <a:sy n="60" d="100"/>
        </p:scale>
        <p:origin x="-15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CC1484-2C75-47F0-A5A8-8588C0118792}" type="datetimeFigureOut">
              <a:rPr lang="es-ES" smtClean="0"/>
              <a:pPr/>
              <a:t>28/06/2016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FC06F-F218-42A8-BD39-CEE6150BBB2A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95720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scheme (skim) of the sealed (</a:t>
            </a:r>
            <a:r>
              <a:rPr lang="en-US" dirty="0" err="1" smtClean="0"/>
              <a:t>silid</a:t>
            </a:r>
            <a:r>
              <a:rPr lang="en-US" dirty="0" smtClean="0"/>
              <a:t>) package (</a:t>
            </a:r>
            <a:r>
              <a:rPr lang="en-US" dirty="0" err="1" smtClean="0"/>
              <a:t>pakeks</a:t>
            </a:r>
            <a:r>
              <a:rPr lang="en-US" dirty="0" smtClean="0"/>
              <a:t>), in high inclination slopes (</a:t>
            </a:r>
            <a:r>
              <a:rPr lang="en-US" dirty="0" err="1" smtClean="0"/>
              <a:t>sloups</a:t>
            </a:r>
            <a:r>
              <a:rPr lang="en-US" dirty="0" smtClean="0"/>
              <a:t>), we replaced (</a:t>
            </a:r>
            <a:r>
              <a:rPr lang="en-US" dirty="0" err="1" smtClean="0"/>
              <a:t>ripleist</a:t>
            </a:r>
            <a:r>
              <a:rPr lang="en-US" dirty="0" smtClean="0"/>
              <a:t>) the Reinforcement grid and Bentonite </a:t>
            </a:r>
            <a:r>
              <a:rPr lang="en-US" dirty="0" err="1" smtClean="0"/>
              <a:t>geocomposed</a:t>
            </a:r>
            <a:r>
              <a:rPr lang="en-US" dirty="0" smtClean="0"/>
              <a:t> (</a:t>
            </a:r>
            <a:r>
              <a:rPr lang="en-US" dirty="0" err="1" smtClean="0"/>
              <a:t>yiocompoust</a:t>
            </a:r>
            <a:r>
              <a:rPr lang="en-US" dirty="0" smtClean="0"/>
              <a:t>) by </a:t>
            </a:r>
            <a:r>
              <a:rPr lang="en-US" dirty="0" err="1" smtClean="0"/>
              <a:t>geocells</a:t>
            </a:r>
            <a:endParaRPr lang="en-US" dirty="0" smtClean="0"/>
          </a:p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14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15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next step was the installation of the collection, circulation and water drainage (</a:t>
            </a:r>
            <a:r>
              <a:rPr lang="en-US" dirty="0" err="1" smtClean="0"/>
              <a:t>dreinich</a:t>
            </a:r>
            <a:r>
              <a:rPr lang="en-US" dirty="0" smtClean="0"/>
              <a:t>) system</a:t>
            </a:r>
          </a:p>
          <a:p>
            <a:r>
              <a:rPr lang="en-US" dirty="0" smtClean="0"/>
              <a:t>And the last step was, the restoration of the vegetal (</a:t>
            </a:r>
            <a:r>
              <a:rPr lang="en-US" dirty="0" err="1" smtClean="0"/>
              <a:t>viyital</a:t>
            </a:r>
            <a:r>
              <a:rPr lang="en-US" dirty="0" smtClean="0"/>
              <a:t>) layer (</a:t>
            </a:r>
            <a:r>
              <a:rPr lang="en-US" dirty="0" err="1" smtClean="0"/>
              <a:t>leyar</a:t>
            </a:r>
            <a:r>
              <a:rPr lang="en-US" dirty="0" smtClean="0"/>
              <a:t>), for recovering the vegetation (</a:t>
            </a:r>
            <a:r>
              <a:rPr lang="en-US" dirty="0" err="1" smtClean="0"/>
              <a:t>veyiteision</a:t>
            </a:r>
            <a:r>
              <a:rPr lang="en-US" dirty="0" smtClean="0"/>
              <a:t>) and landscape (</a:t>
            </a:r>
            <a:r>
              <a:rPr lang="en-US" dirty="0" err="1" smtClean="0"/>
              <a:t>lanskeip</a:t>
            </a:r>
            <a:r>
              <a:rPr lang="en-US" dirty="0" smtClean="0"/>
              <a:t>) integration of the dump.</a:t>
            </a:r>
          </a:p>
          <a:p>
            <a:r>
              <a:rPr lang="en-US" dirty="0" smtClean="0"/>
              <a:t>Providing (</a:t>
            </a:r>
            <a:r>
              <a:rPr lang="en-US" dirty="0" err="1" smtClean="0"/>
              <a:t>provaidin</a:t>
            </a:r>
            <a:r>
              <a:rPr lang="en-US" dirty="0" smtClean="0"/>
              <a:t>), at least (list), fifty centimeters of  soil over the whole (</a:t>
            </a:r>
            <a:r>
              <a:rPr lang="en-US" dirty="0" err="1" smtClean="0"/>
              <a:t>joul</a:t>
            </a:r>
            <a:r>
              <a:rPr lang="en-US" dirty="0" smtClean="0"/>
              <a:t>) surface (</a:t>
            </a:r>
            <a:r>
              <a:rPr lang="en-US" dirty="0" err="1" smtClean="0"/>
              <a:t>sarfis</a:t>
            </a:r>
            <a:r>
              <a:rPr lang="en-US" dirty="0" smtClean="0"/>
              <a:t>), over (</a:t>
            </a:r>
            <a:r>
              <a:rPr lang="en-US" dirty="0" err="1" smtClean="0"/>
              <a:t>ouver</a:t>
            </a:r>
            <a:r>
              <a:rPr lang="en-US" dirty="0" smtClean="0"/>
              <a:t>) one hundred seventy thousands cubic (</a:t>
            </a:r>
            <a:r>
              <a:rPr lang="en-US" dirty="0" err="1" smtClean="0"/>
              <a:t>ciubic</a:t>
            </a:r>
            <a:r>
              <a:rPr lang="en-US" dirty="0" smtClean="0"/>
              <a:t>) </a:t>
            </a:r>
            <a:r>
              <a:rPr lang="en-US" dirty="0" err="1" smtClean="0"/>
              <a:t>metres</a:t>
            </a:r>
            <a:r>
              <a:rPr lang="en-US" dirty="0" smtClean="0"/>
              <a:t> (miters)</a:t>
            </a:r>
          </a:p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16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About Environmental monitoring: </a:t>
            </a:r>
          </a:p>
          <a:p>
            <a:r>
              <a:rPr lang="en-US" dirty="0" smtClean="0"/>
              <a:t>The GIS (</a:t>
            </a:r>
            <a:r>
              <a:rPr lang="en-US" dirty="0" err="1" smtClean="0"/>
              <a:t>yiaies</a:t>
            </a:r>
            <a:r>
              <a:rPr lang="en-US" dirty="0" smtClean="0"/>
              <a:t>) </a:t>
            </a:r>
            <a:r>
              <a:rPr lang="en-US" dirty="0" err="1" smtClean="0"/>
              <a:t>Azogue</a:t>
            </a:r>
            <a:r>
              <a:rPr lang="en-US" dirty="0" smtClean="0"/>
              <a:t> (geographic information system about </a:t>
            </a:r>
            <a:r>
              <a:rPr lang="en-US" dirty="0" err="1" smtClean="0"/>
              <a:t>Almaden</a:t>
            </a:r>
            <a:r>
              <a:rPr lang="en-US" dirty="0" smtClean="0"/>
              <a:t> dump) is a system designed to store, manipulate, analyze, manage, and present (</a:t>
            </a:r>
            <a:r>
              <a:rPr lang="en-US" dirty="0" err="1" smtClean="0"/>
              <a:t>prisent</a:t>
            </a:r>
            <a:r>
              <a:rPr lang="en-US" dirty="0" smtClean="0"/>
              <a:t>) the environmental data about the monitoring of </a:t>
            </a:r>
            <a:r>
              <a:rPr lang="en-US" dirty="0" err="1" smtClean="0"/>
              <a:t>Almaden</a:t>
            </a:r>
            <a:r>
              <a:rPr lang="en-US" dirty="0" smtClean="0"/>
              <a:t> dump.</a:t>
            </a:r>
          </a:p>
          <a:p>
            <a:r>
              <a:rPr lang="en-US" dirty="0" smtClean="0"/>
              <a:t>The system also incorporate topography and </a:t>
            </a:r>
            <a:r>
              <a:rPr lang="en-US" dirty="0" err="1" smtClean="0"/>
              <a:t>orthophotos</a:t>
            </a:r>
            <a:r>
              <a:rPr lang="en-US" dirty="0" smtClean="0"/>
              <a:t> from before and after the works, as well as all the analytical controls of the environmental characterization </a:t>
            </a:r>
          </a:p>
          <a:p>
            <a:r>
              <a:rPr lang="en-US" dirty="0" smtClean="0"/>
              <a:t>The system is on a GIS web platform (so that information can be consulted on a private platform over the Internet ). GIS web technology makes possible (</a:t>
            </a:r>
            <a:r>
              <a:rPr lang="en-US" dirty="0" err="1" smtClean="0"/>
              <a:t>posibol</a:t>
            </a:r>
            <a:r>
              <a:rPr lang="en-US" dirty="0" smtClean="0"/>
              <a:t>) to transfer the maps and environmental information included in a GIS to the Internet and there, it is a public information to which everybody in the world can access.</a:t>
            </a:r>
          </a:p>
          <a:p>
            <a:r>
              <a:rPr lang="en-US" dirty="0" smtClean="0"/>
              <a:t>To enter, please type:   and them Enter SIG</a:t>
            </a:r>
          </a:p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17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Regarding the total mercury levels in the air.  Now you can see in left picture the levels during the works and in the right picture the levels after them.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maximun</a:t>
            </a:r>
            <a:r>
              <a:rPr lang="en-US" dirty="0" smtClean="0"/>
              <a:t> levels are now about three hundred. The level of mercury was divided (</a:t>
            </a:r>
            <a:r>
              <a:rPr lang="en-US" dirty="0" err="1" smtClean="0"/>
              <a:t>divaidid</a:t>
            </a:r>
            <a:r>
              <a:rPr lang="en-US" dirty="0" smtClean="0"/>
              <a:t>) by ten</a:t>
            </a:r>
          </a:p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18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These are the data (</a:t>
            </a:r>
            <a:r>
              <a:rPr lang="en-US" dirty="0" err="1" smtClean="0"/>
              <a:t>deta</a:t>
            </a:r>
            <a:r>
              <a:rPr lang="en-US" dirty="0" smtClean="0"/>
              <a:t>) of groundwater monitoring. There are four </a:t>
            </a:r>
            <a:r>
              <a:rPr lang="en-US" dirty="0" err="1" smtClean="0"/>
              <a:t>drillholes</a:t>
            </a:r>
            <a:r>
              <a:rPr lang="en-US" dirty="0" smtClean="0"/>
              <a:t> (</a:t>
            </a:r>
            <a:r>
              <a:rPr lang="en-US" dirty="0" err="1" smtClean="0"/>
              <a:t>driljouls</a:t>
            </a:r>
            <a:r>
              <a:rPr lang="en-US" dirty="0" smtClean="0"/>
              <a:t>) in the surroundings (</a:t>
            </a:r>
            <a:r>
              <a:rPr lang="en-US" dirty="0" err="1" smtClean="0"/>
              <a:t>sarroundins</a:t>
            </a:r>
            <a:r>
              <a:rPr lang="en-US" dirty="0" smtClean="0"/>
              <a:t>) of the dump.</a:t>
            </a:r>
          </a:p>
          <a:p>
            <a:r>
              <a:rPr lang="en-US" dirty="0" smtClean="0"/>
              <a:t>You can see how the values of mercury went up during the works but, after, they went down to lower levels.</a:t>
            </a:r>
          </a:p>
          <a:p>
            <a:r>
              <a:rPr lang="en-US" dirty="0" smtClean="0"/>
              <a:t>Now, the levels are in the range of one or two ppb in the most cases.</a:t>
            </a:r>
          </a:p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19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other data (</a:t>
            </a:r>
            <a:r>
              <a:rPr lang="en-US" dirty="0" err="1" smtClean="0"/>
              <a:t>deta</a:t>
            </a:r>
            <a:r>
              <a:rPr lang="en-US" dirty="0" smtClean="0"/>
              <a:t>) for groundwater monitoring. These are wells and natural (</a:t>
            </a:r>
            <a:r>
              <a:rPr lang="en-US" dirty="0" err="1" smtClean="0"/>
              <a:t>nachul</a:t>
            </a:r>
            <a:r>
              <a:rPr lang="en-US" dirty="0" smtClean="0"/>
              <a:t>) springs of the surroundings (</a:t>
            </a:r>
            <a:r>
              <a:rPr lang="en-US" dirty="0" err="1" smtClean="0"/>
              <a:t>sarroundins</a:t>
            </a:r>
            <a:r>
              <a:rPr lang="en-US" dirty="0" smtClean="0"/>
              <a:t>)</a:t>
            </a:r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20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in surface water, you can see how the values in mercury went up during the works but after, they went down.</a:t>
            </a:r>
          </a:p>
          <a:p>
            <a:r>
              <a:rPr lang="en-US" dirty="0" smtClean="0"/>
              <a:t>Now, the levels are also in the range of one ppb</a:t>
            </a:r>
          </a:p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21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These graphs shown (</a:t>
            </a:r>
            <a:r>
              <a:rPr lang="en-US" dirty="0" err="1" smtClean="0"/>
              <a:t>soun</a:t>
            </a:r>
            <a:r>
              <a:rPr lang="en-US" dirty="0" smtClean="0"/>
              <a:t>) the point nine (</a:t>
            </a:r>
            <a:r>
              <a:rPr lang="en-US" dirty="0" err="1" smtClean="0"/>
              <a:t>Valdeazogues</a:t>
            </a:r>
            <a:r>
              <a:rPr lang="en-US" dirty="0" smtClean="0"/>
              <a:t> river before its confluence with </a:t>
            </a:r>
            <a:r>
              <a:rPr lang="en-US" dirty="0" err="1" smtClean="0"/>
              <a:t>Azogado</a:t>
            </a:r>
            <a:r>
              <a:rPr lang="en-US" dirty="0" smtClean="0"/>
              <a:t> Stream) and the point ten (after its confluence) </a:t>
            </a:r>
          </a:p>
          <a:p>
            <a:r>
              <a:rPr lang="en-US" dirty="0" smtClean="0"/>
              <a:t>The levels are now below (</a:t>
            </a:r>
            <a:r>
              <a:rPr lang="en-US" dirty="0" err="1" smtClean="0"/>
              <a:t>bilou</a:t>
            </a:r>
            <a:r>
              <a:rPr lang="en-US" dirty="0" smtClean="0"/>
              <a:t>) of one ppb except in the case of point ten that it is two point five </a:t>
            </a:r>
            <a:r>
              <a:rPr lang="en-US" dirty="0" err="1" smtClean="0"/>
              <a:t>ppbs</a:t>
            </a:r>
            <a:r>
              <a:rPr lang="en-US" dirty="0" smtClean="0"/>
              <a:t>.</a:t>
            </a:r>
          </a:p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22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23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Almadén</a:t>
            </a:r>
            <a:r>
              <a:rPr lang="en-US" baseline="0" dirty="0" smtClean="0"/>
              <a:t> mine was closed in 2001</a:t>
            </a:r>
            <a:endParaRPr lang="en-US" dirty="0" smtClean="0"/>
          </a:p>
          <a:p>
            <a:r>
              <a:rPr lang="en-US" dirty="0" smtClean="0"/>
              <a:t>The mercury production went on till 2003, in that date the mining-metallurgic activity ended in Almadén .</a:t>
            </a:r>
          </a:p>
          <a:p>
            <a:r>
              <a:rPr lang="en-US" dirty="0" smtClean="0"/>
              <a:t>The mercury exportation finished in March, 2011 for legal European regulations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>
                <a:solidFill>
                  <a:prstClr val="black"/>
                </a:solidFill>
              </a:rPr>
              <a:pPr/>
              <a:t>24</a:t>
            </a:fld>
            <a:endParaRPr lang="es-E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main works were encapsulation of the dump. Its aims were:</a:t>
            </a:r>
          </a:p>
          <a:p>
            <a:r>
              <a:rPr lang="en-US" dirty="0" smtClean="0"/>
              <a:t>•	The stability and landscape (</a:t>
            </a:r>
            <a:r>
              <a:rPr lang="en-US" dirty="0" err="1" smtClean="0"/>
              <a:t>lanskeip</a:t>
            </a:r>
            <a:r>
              <a:rPr lang="en-US" dirty="0" smtClean="0"/>
              <a:t>)  integration, with the dump and the surroundings (</a:t>
            </a:r>
            <a:r>
              <a:rPr lang="en-US" dirty="0" err="1" smtClean="0"/>
              <a:t>saroundins</a:t>
            </a:r>
            <a:r>
              <a:rPr lang="en-US" dirty="0" smtClean="0"/>
              <a:t>).</a:t>
            </a:r>
          </a:p>
          <a:p>
            <a:r>
              <a:rPr lang="en-US" dirty="0" smtClean="0"/>
              <a:t>•	The securing (</a:t>
            </a:r>
            <a:r>
              <a:rPr lang="en-US" dirty="0" err="1" smtClean="0"/>
              <a:t>sekiurin</a:t>
            </a:r>
            <a:r>
              <a:rPr lang="en-US" dirty="0" smtClean="0"/>
              <a:t>) waterproofing, and isolation (</a:t>
            </a:r>
            <a:r>
              <a:rPr lang="en-US" dirty="0" err="1" smtClean="0"/>
              <a:t>aisoleosion</a:t>
            </a:r>
            <a:r>
              <a:rPr lang="en-US" dirty="0" smtClean="0"/>
              <a:t>) from its surface (</a:t>
            </a:r>
            <a:r>
              <a:rPr lang="en-US" dirty="0" err="1" smtClean="0"/>
              <a:t>sarfis</a:t>
            </a:r>
            <a:r>
              <a:rPr lang="en-US" dirty="0" smtClean="0"/>
              <a:t>).</a:t>
            </a:r>
          </a:p>
          <a:p>
            <a:r>
              <a:rPr lang="en-US" dirty="0" smtClean="0"/>
              <a:t>The works started (id) in two thousand and five and ended (id) in  may (</a:t>
            </a:r>
            <a:r>
              <a:rPr lang="en-US" dirty="0" err="1" smtClean="0"/>
              <a:t>mei</a:t>
            </a:r>
            <a:r>
              <a:rPr lang="en-US" dirty="0" smtClean="0"/>
              <a:t>) two thousand and </a:t>
            </a:r>
            <a:r>
              <a:rPr lang="en-US" dirty="0" err="1" smtClean="0"/>
              <a:t>eigth</a:t>
            </a:r>
            <a:r>
              <a:rPr lang="en-US" dirty="0" smtClean="0"/>
              <a:t>.</a:t>
            </a:r>
          </a:p>
          <a:p>
            <a:r>
              <a:rPr lang="en-US" dirty="0" smtClean="0"/>
              <a:t>Works cost eight point two million euros (</a:t>
            </a:r>
            <a:r>
              <a:rPr lang="en-US" dirty="0" err="1" smtClean="0"/>
              <a:t>iuros</a:t>
            </a:r>
            <a:r>
              <a:rPr lang="en-US" dirty="0" smtClean="0"/>
              <a:t>)</a:t>
            </a:r>
          </a:p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first works were the remodeling (</a:t>
            </a:r>
            <a:r>
              <a:rPr lang="en-US" dirty="0" err="1" smtClean="0"/>
              <a:t>rimodelin</a:t>
            </a:r>
            <a:r>
              <a:rPr lang="en-US" dirty="0" smtClean="0"/>
              <a:t>) of the slopes (</a:t>
            </a:r>
            <a:r>
              <a:rPr lang="en-US" dirty="0" err="1" smtClean="0"/>
              <a:t>sloups</a:t>
            </a:r>
            <a:r>
              <a:rPr lang="en-US" dirty="0" smtClean="0"/>
              <a:t>), and the top of the dump, to stabilize it.</a:t>
            </a:r>
          </a:p>
          <a:p>
            <a:r>
              <a:rPr lang="en-US" dirty="0" smtClean="0"/>
              <a:t>We moved (</a:t>
            </a:r>
            <a:r>
              <a:rPr lang="en-US" dirty="0" err="1" smtClean="0"/>
              <a:t>muft</a:t>
            </a:r>
            <a:r>
              <a:rPr lang="en-US" dirty="0" smtClean="0"/>
              <a:t>) about five hundred thousand cubic (</a:t>
            </a:r>
            <a:r>
              <a:rPr lang="en-US" dirty="0" err="1" smtClean="0"/>
              <a:t>ciubic</a:t>
            </a:r>
            <a:r>
              <a:rPr lang="en-US" dirty="0" smtClean="0"/>
              <a:t>) </a:t>
            </a:r>
            <a:r>
              <a:rPr lang="en-US" dirty="0" err="1" smtClean="0"/>
              <a:t>metres</a:t>
            </a:r>
            <a:r>
              <a:rPr lang="en-US" dirty="0" smtClean="0"/>
              <a:t> (miters) of waste.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10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most important works, were the waterproofing, in order to prevent (</a:t>
            </a:r>
            <a:r>
              <a:rPr lang="en-US" dirty="0" err="1" smtClean="0"/>
              <a:t>privent</a:t>
            </a:r>
            <a:r>
              <a:rPr lang="en-US" dirty="0" smtClean="0"/>
              <a:t>):</a:t>
            </a:r>
          </a:p>
          <a:p>
            <a:r>
              <a:rPr lang="en-US" dirty="0" smtClean="0"/>
              <a:t>- The entrance (entrench) of water and leachate (</a:t>
            </a:r>
            <a:r>
              <a:rPr lang="en-US" dirty="0" err="1" smtClean="0"/>
              <a:t>licheit</a:t>
            </a:r>
            <a:r>
              <a:rPr lang="en-US" dirty="0" smtClean="0"/>
              <a:t>) generation.</a:t>
            </a:r>
          </a:p>
          <a:p>
            <a:r>
              <a:rPr lang="en-US" dirty="0" smtClean="0"/>
              <a:t>- The material dispersion and,</a:t>
            </a:r>
          </a:p>
          <a:p>
            <a:r>
              <a:rPr lang="en-US" dirty="0" smtClean="0"/>
              <a:t>- the evaporation of mercury in the dump area (</a:t>
            </a:r>
            <a:r>
              <a:rPr lang="en-US" dirty="0" err="1" smtClean="0"/>
              <a:t>eiria</a:t>
            </a:r>
            <a:r>
              <a:rPr lang="en-US" dirty="0" smtClean="0"/>
              <a:t>)</a:t>
            </a:r>
          </a:p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11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12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is a scheme (skim) of the sealed (</a:t>
            </a:r>
            <a:r>
              <a:rPr lang="en-GB" dirty="0" err="1" smtClean="0"/>
              <a:t>silit</a:t>
            </a:r>
            <a:r>
              <a:rPr lang="en-GB" dirty="0" smtClean="0"/>
              <a:t>) package (</a:t>
            </a:r>
            <a:r>
              <a:rPr lang="en-GB" dirty="0" err="1" smtClean="0"/>
              <a:t>pakeks</a:t>
            </a:r>
            <a:r>
              <a:rPr lang="en-GB" dirty="0" smtClean="0"/>
              <a:t>) in low-gradient slopes (</a:t>
            </a:r>
            <a:r>
              <a:rPr lang="en-GB" dirty="0" err="1" smtClean="0"/>
              <a:t>sloups</a:t>
            </a:r>
            <a:r>
              <a:rPr lang="en-GB" dirty="0" smtClean="0"/>
              <a:t>):</a:t>
            </a:r>
          </a:p>
          <a:p>
            <a:r>
              <a:rPr lang="en-GB" dirty="0" smtClean="0"/>
              <a:t>- Ground,</a:t>
            </a:r>
          </a:p>
          <a:p>
            <a:r>
              <a:rPr lang="en-GB" dirty="0" smtClean="0"/>
              <a:t>- Reinforcement grid,</a:t>
            </a:r>
          </a:p>
          <a:p>
            <a:r>
              <a:rPr lang="en-GB" dirty="0" smtClean="0"/>
              <a:t>- Draining </a:t>
            </a:r>
            <a:r>
              <a:rPr lang="en-GB" dirty="0" err="1" smtClean="0"/>
              <a:t>geocomposed</a:t>
            </a:r>
            <a:r>
              <a:rPr lang="en-GB" dirty="0" smtClean="0"/>
              <a:t> (</a:t>
            </a:r>
            <a:r>
              <a:rPr lang="en-GB" dirty="0" err="1" smtClean="0"/>
              <a:t>yiocompoust</a:t>
            </a:r>
            <a:r>
              <a:rPr lang="en-GB" dirty="0" smtClean="0"/>
              <a:t>)</a:t>
            </a:r>
          </a:p>
          <a:p>
            <a:r>
              <a:rPr lang="en-GB" dirty="0" smtClean="0"/>
              <a:t>- High density polyethylene,</a:t>
            </a:r>
          </a:p>
          <a:p>
            <a:r>
              <a:rPr lang="en-GB" dirty="0" smtClean="0"/>
              <a:t>- Bentonite </a:t>
            </a:r>
            <a:r>
              <a:rPr lang="en-GB" dirty="0" err="1" smtClean="0"/>
              <a:t>geocomposed</a:t>
            </a:r>
            <a:r>
              <a:rPr lang="en-GB" dirty="0" smtClean="0"/>
              <a:t>,</a:t>
            </a:r>
          </a:p>
          <a:p>
            <a:r>
              <a:rPr lang="en-GB" dirty="0" smtClean="0"/>
              <a:t>Geotextile(</a:t>
            </a:r>
            <a:r>
              <a:rPr lang="en-GB" dirty="0" err="1" smtClean="0"/>
              <a:t>yiotextail</a:t>
            </a:r>
            <a:r>
              <a:rPr lang="en-GB" dirty="0" smtClean="0"/>
              <a:t>)</a:t>
            </a:r>
          </a:p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FC06F-F218-42A8-BD39-CEE6150BBB2A}" type="slidenum">
              <a:rPr lang="es-ES" smtClean="0"/>
              <a:pPr/>
              <a:t>13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5334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6255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28/06/2016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62387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28/06/2016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85463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7248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4447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2631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16512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4281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9790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25338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2477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9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08765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42885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95027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 userDrawn="1"/>
        </p:nvSpPr>
        <p:spPr>
          <a:xfrm>
            <a:off x="427583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21/10/14                        Taller Estabilización de residuos de mercurio                     </a:t>
            </a:r>
            <a:endParaRPr lang="es-ES" dirty="0"/>
          </a:p>
        </p:txBody>
      </p:sp>
      <p:cxnSp>
        <p:nvCxnSpPr>
          <p:cNvPr id="7" name="6 Conector recto"/>
          <p:cNvCxnSpPr/>
          <p:nvPr userDrawn="1"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Rectangle 2"/>
          <p:cNvSpPr txBox="1">
            <a:spLocks noChangeArrowheads="1"/>
          </p:cNvSpPr>
          <p:nvPr userDrawn="1"/>
        </p:nvSpPr>
        <p:spPr>
          <a:xfrm>
            <a:off x="575420" y="260648"/>
            <a:ext cx="7429500" cy="584200"/>
          </a:xfrm>
          <a:prstGeom prst="rect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_tradnl" sz="2800" dirty="0" smtClean="0"/>
              <a:t>ÍNDICE</a:t>
            </a:r>
            <a:endParaRPr lang="es-ES" sz="2800" baseline="30000" dirty="0" smtClean="0"/>
          </a:p>
        </p:txBody>
      </p:sp>
    </p:spTree>
    <p:extLst>
      <p:ext uri="{BB962C8B-B14F-4D97-AF65-F5344CB8AC3E}">
        <p14:creationId xmlns:p14="http://schemas.microsoft.com/office/powerpoint/2010/main" val="385113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28/06/2016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96835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28/06/2016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44912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28/06/2016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8867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28/06/2016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91444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28/06/2016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6426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28/06/2016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70291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28/06/2016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1674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28/06/2016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59821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B1BAF-4CFC-4475-83F5-50D5DE5B987E}" type="datetimeFigureOut">
              <a:rPr lang="es-ES" smtClean="0"/>
              <a:t>28/06/2016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80CBA-41EC-48EE-9815-CC0D29DD21E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2686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tndm.es/proyectos/1-in.ph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hyperlink" Target="http://www.parqueminerodealmaden.es/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446874" y="1870708"/>
            <a:ext cx="8462796" cy="2687246"/>
          </a:xfrm>
          <a:prstGeom prst="roundRect">
            <a:avLst>
              <a:gd name="adj" fmla="val 24713"/>
            </a:avLst>
          </a:prstGeom>
          <a:solidFill>
            <a:schemeClr val="bg1"/>
          </a:solidFill>
          <a:ln w="57150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dirty="0" smtClean="0"/>
              <a:t>ELIMINATION OF THE USE OF MERCURY</a:t>
            </a:r>
          </a:p>
          <a:p>
            <a:pPr algn="ctr"/>
            <a:r>
              <a:rPr lang="en-US" sz="2800" dirty="0" smtClean="0"/>
              <a:t>IN CHLOR-ALKALI CHEMICAL PROCESSES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IDENTIFYING ENVIRONMENTAL CHALLENGES</a:t>
            </a:r>
          </a:p>
          <a:p>
            <a:pPr algn="ctr"/>
            <a:r>
              <a:rPr lang="en-US" sz="2400" dirty="0" smtClean="0"/>
              <a:t>DURING CONVERSION </a:t>
            </a:r>
          </a:p>
          <a:p>
            <a:pPr algn="r"/>
            <a:r>
              <a:rPr lang="en-US" sz="2400" dirty="0" smtClean="0"/>
              <a:t>VIENA, JUNE 2016</a:t>
            </a:r>
            <a:endParaRPr lang="en-US" sz="2400" dirty="0"/>
          </a:p>
          <a:p>
            <a:pPr algn="ctr"/>
            <a:endParaRPr lang="en-US" sz="2600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877272"/>
            <a:ext cx="3395663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2269430" y="455795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Javier </a:t>
            </a:r>
            <a:r>
              <a:rPr lang="en-US" sz="2400" b="1" dirty="0" smtClean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CARRASCO</a:t>
            </a:r>
          </a:p>
          <a:p>
            <a:pPr algn="ctr"/>
            <a:endParaRPr lang="en-US" b="1" dirty="0">
              <a:solidFill>
                <a:srgbClr val="1F497D">
                  <a:lumMod val="75000"/>
                </a:srgbClr>
              </a:solidFill>
              <a:latin typeface="Arial"/>
              <a:cs typeface="Arial"/>
            </a:endParaRPr>
          </a:p>
          <a:p>
            <a:pPr algn="ctr"/>
            <a:r>
              <a:rPr lang="en-US" b="1" dirty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Minas de Almadén y Arrayanes S.A.</a:t>
            </a:r>
            <a:br>
              <a:rPr lang="en-US" b="1" dirty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Industrial Activities Manager</a:t>
            </a:r>
          </a:p>
          <a:p>
            <a:pPr algn="ctr"/>
            <a:r>
              <a:rPr lang="en-US" b="1" dirty="0" err="1" smtClean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jcarrasco@ctndm</a:t>
            </a:r>
            <a:endParaRPr lang="es-ES" dirty="0"/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815" y="5622276"/>
            <a:ext cx="2662569" cy="86259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709067"/>
            <a:ext cx="32575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20887"/>
            <a:ext cx="1119187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864" y="820887"/>
            <a:ext cx="2425055" cy="9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38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13" y="573088"/>
            <a:ext cx="7242175" cy="571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5300861" y="84738"/>
            <a:ext cx="3822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PROJECT </a:t>
            </a:r>
            <a:r>
              <a:rPr lang="es-ES" sz="2800" b="1" dirty="0" smtClean="0">
                <a:solidFill>
                  <a:schemeClr val="bg1"/>
                </a:solidFill>
              </a:rPr>
              <a:t>DEVELOPMENT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353692" y="5520089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</a:rPr>
              <a:t>JUNE 2007</a:t>
            </a:r>
          </a:p>
        </p:txBody>
      </p:sp>
    </p:spTree>
    <p:extLst>
      <p:ext uri="{BB962C8B-B14F-4D97-AF65-F5344CB8AC3E}">
        <p14:creationId xmlns:p14="http://schemas.microsoft.com/office/powerpoint/2010/main" val="354163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719138"/>
            <a:ext cx="6778625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5300861" y="84738"/>
            <a:ext cx="3822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PROJECT </a:t>
            </a:r>
            <a:r>
              <a:rPr lang="es-ES" sz="2800" b="1" dirty="0" smtClean="0">
                <a:solidFill>
                  <a:schemeClr val="bg1"/>
                </a:solidFill>
              </a:rPr>
              <a:t>DEVELOPMENT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367644" y="762881"/>
            <a:ext cx="6408712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defRPr/>
            </a:pP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cs typeface="Times New Roman" pitchFamily="18" charset="0"/>
              </a:rPr>
              <a:t>. DUMP SEALING:</a:t>
            </a:r>
          </a:p>
          <a:p>
            <a:pPr algn="just">
              <a:spcBef>
                <a:spcPct val="20000"/>
              </a:spcBef>
              <a:defRPr/>
            </a:pP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cs typeface="Times New Roman" pitchFamily="18" charset="0"/>
              </a:rPr>
              <a:t>Functions:</a:t>
            </a: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cs typeface="Times New Roman" pitchFamily="18" charset="0"/>
              </a:rPr>
              <a:t>To prevent the entrance of water in the dump, avoiding the generation of leachate and the material dispersion.</a:t>
            </a: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Times New Roman" pitchFamily="18" charset="0"/>
            </a:endParaRP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Times New Roman" pitchFamily="18" charset="0"/>
            </a:endParaRP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400" b="1" dirty="0" smtClean="0">
              <a:solidFill>
                <a:prstClr val="white"/>
              </a:solidFill>
              <a:latin typeface="Arial" panose="020B0604020202020204" pitchFamily="34" charset="0"/>
              <a:cs typeface="Times New Roman" pitchFamily="18" charset="0"/>
            </a:endParaRP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Times New Roman" pitchFamily="18" charset="0"/>
            </a:endParaRP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Times New Roman" pitchFamily="18" charset="0"/>
            </a:endParaRP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cs typeface="Times New Roman" pitchFamily="18" charset="0"/>
              </a:rPr>
              <a:t>Insulation, avoiding mercury evaporation o</a:t>
            </a:r>
            <a:r>
              <a:rPr lang="en-US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Times New Roman" pitchFamily="18" charset="0"/>
              </a:rPr>
              <a:t>n </a:t>
            </a: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cs typeface="Times New Roman" pitchFamily="18" charset="0"/>
              </a:rPr>
              <a:t>the dump surface</a:t>
            </a:r>
            <a:endParaRPr lang="es-ES" sz="2400" b="1" dirty="0">
              <a:solidFill>
                <a:prstClr val="black"/>
              </a:solidFill>
              <a:latin typeface="Arial" panose="020B060402020202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8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719138"/>
            <a:ext cx="6778625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5300861" y="84738"/>
            <a:ext cx="3822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PROJECT </a:t>
            </a:r>
            <a:r>
              <a:rPr lang="es-ES" sz="2800" b="1" dirty="0" smtClean="0">
                <a:solidFill>
                  <a:schemeClr val="bg1"/>
                </a:solidFill>
              </a:rPr>
              <a:t>DEVELOPMENT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</p:spTree>
    <p:extLst>
      <p:ext uri="{BB962C8B-B14F-4D97-AF65-F5344CB8AC3E}">
        <p14:creationId xmlns:p14="http://schemas.microsoft.com/office/powerpoint/2010/main" val="326067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5300861" y="84738"/>
            <a:ext cx="3822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PROJECT </a:t>
            </a:r>
            <a:r>
              <a:rPr lang="es-ES" sz="2800" b="1" dirty="0" smtClean="0">
                <a:solidFill>
                  <a:schemeClr val="bg1"/>
                </a:solidFill>
              </a:rPr>
              <a:t>DEVELOPMENT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pic>
        <p:nvPicPr>
          <p:cNvPr id="6" name="Picture 2" descr="C:\Documents and Settings\dulce.SADIM.000\Escritorio\ALMADEN\enero-2006\cumbrera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538" y="1052513"/>
            <a:ext cx="9609138" cy="617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CuadroTexto"/>
          <p:cNvSpPr txBox="1">
            <a:spLocks noChangeArrowheads="1"/>
          </p:cNvSpPr>
          <p:nvPr/>
        </p:nvSpPr>
        <p:spPr bwMode="auto">
          <a:xfrm>
            <a:off x="3829702" y="3435743"/>
            <a:ext cx="2917825" cy="1662113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GROUND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REINFORCEMENT GRID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DRAINING GEOCOMPOSED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HIGH DENSITY POLYETHYLENE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BENTONITE GEOCOMPOSED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GEOTEXTILE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425" y="3284931"/>
            <a:ext cx="2713038" cy="181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1 CuadroTexto"/>
          <p:cNvSpPr txBox="1">
            <a:spLocks noChangeArrowheads="1"/>
          </p:cNvSpPr>
          <p:nvPr/>
        </p:nvSpPr>
        <p:spPr bwMode="auto">
          <a:xfrm>
            <a:off x="3409950" y="5229225"/>
            <a:ext cx="1835150" cy="27622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s-ES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DUMP</a:t>
            </a:r>
            <a:endParaRPr kumimoji="0" lang="es-ES" altLang="es-ES" sz="12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0" name="1 Rectángulo"/>
          <p:cNvSpPr>
            <a:spLocks noChangeArrowheads="1"/>
          </p:cNvSpPr>
          <p:nvPr/>
        </p:nvSpPr>
        <p:spPr bwMode="auto">
          <a:xfrm>
            <a:off x="1541463" y="5897563"/>
            <a:ext cx="54070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SEALING  SURFACE SCHEME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 LOW INCLINATION SLOPE </a:t>
            </a:r>
          </a:p>
        </p:txBody>
      </p:sp>
    </p:spTree>
    <p:extLst>
      <p:ext uri="{BB962C8B-B14F-4D97-AF65-F5344CB8AC3E}">
        <p14:creationId xmlns:p14="http://schemas.microsoft.com/office/powerpoint/2010/main" val="91596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5300861" y="84738"/>
            <a:ext cx="3822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PROJECT </a:t>
            </a:r>
            <a:r>
              <a:rPr lang="es-ES" sz="2800" b="1" dirty="0" smtClean="0">
                <a:solidFill>
                  <a:schemeClr val="bg1"/>
                </a:solidFill>
              </a:rPr>
              <a:t>DEVELOPMENT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9" name="1 CuadroTexto"/>
          <p:cNvSpPr txBox="1">
            <a:spLocks noChangeArrowheads="1"/>
          </p:cNvSpPr>
          <p:nvPr/>
        </p:nvSpPr>
        <p:spPr bwMode="auto">
          <a:xfrm>
            <a:off x="3409950" y="5229225"/>
            <a:ext cx="1835150" cy="27622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s-ES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DUMP</a:t>
            </a:r>
            <a:endParaRPr kumimoji="0" lang="es-ES" altLang="es-ES" sz="12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0" name="1 Rectángulo"/>
          <p:cNvSpPr>
            <a:spLocks noChangeArrowheads="1"/>
          </p:cNvSpPr>
          <p:nvPr/>
        </p:nvSpPr>
        <p:spPr bwMode="auto">
          <a:xfrm>
            <a:off x="1541463" y="5897563"/>
            <a:ext cx="54070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SEALING  SURFACE SCHEME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 LOW INCLINATION SLOPE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063" y="908720"/>
            <a:ext cx="964175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1 CuadroTexto"/>
          <p:cNvSpPr txBox="1">
            <a:spLocks noChangeArrowheads="1"/>
          </p:cNvSpPr>
          <p:nvPr/>
        </p:nvSpPr>
        <p:spPr bwMode="auto">
          <a:xfrm>
            <a:off x="3409950" y="1194718"/>
            <a:ext cx="2919412" cy="1200329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ES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s-E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GROUND</a:t>
            </a:r>
            <a:endParaRPr kumimoji="0" lang="es-ES" altLang="es-ES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GEOCELLS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s-E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DRAINING GEOCOMPOSED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s-E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HIGH DENSITY POLYETHYLENE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s-E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GEOTEXTILE</a:t>
            </a:r>
            <a:endParaRPr kumimoji="0" lang="es-ES" altLang="es-ES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275" y="1175668"/>
            <a:ext cx="2719387" cy="181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1 Rectángulo"/>
          <p:cNvSpPr>
            <a:spLocks noChangeArrowheads="1"/>
          </p:cNvSpPr>
          <p:nvPr/>
        </p:nvSpPr>
        <p:spPr bwMode="auto">
          <a:xfrm>
            <a:off x="1693863" y="6049963"/>
            <a:ext cx="54070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SEALING SURFACE SCHEME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HIGH INCLINATION SLOPE </a:t>
            </a:r>
          </a:p>
        </p:txBody>
      </p:sp>
    </p:spTree>
    <p:extLst>
      <p:ext uri="{BB962C8B-B14F-4D97-AF65-F5344CB8AC3E}">
        <p14:creationId xmlns:p14="http://schemas.microsoft.com/office/powerpoint/2010/main" val="138397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5300861" y="84738"/>
            <a:ext cx="3822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PROJECT </a:t>
            </a:r>
            <a:r>
              <a:rPr lang="es-ES" sz="2800" b="1" dirty="0" smtClean="0">
                <a:solidFill>
                  <a:schemeClr val="bg1"/>
                </a:solidFill>
              </a:rPr>
              <a:t>DEVELOPMENT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pic>
        <p:nvPicPr>
          <p:cNvPr id="6" name="Picture 9" descr="C:\Documents and Settings\ACONDE\Mis documentos\CONSEJERIA\FOTOS INFORME CONSEJERIA ABRIL 2007\IMG_13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86100"/>
            <a:ext cx="50292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Documents and Settings\ACONDE\Mis documentos\FOTOSCOMBRERA\nº6_edit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762000"/>
            <a:ext cx="57912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Documents and Settings\ACONDE\Mis documentos\Mis imágenes\ESCOMBRERATRAGSA\IMG_0059-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369213"/>
            <a:ext cx="3318383" cy="248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23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F:\Escombrera de Almadén Enero 2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18" y="692696"/>
            <a:ext cx="7239000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5300861" y="84738"/>
            <a:ext cx="3822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PROJECT </a:t>
            </a:r>
            <a:r>
              <a:rPr lang="es-ES" sz="2800" b="1" dirty="0" smtClean="0">
                <a:solidFill>
                  <a:schemeClr val="bg1"/>
                </a:solidFill>
              </a:rPr>
              <a:t>DEVELOPMENT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187624" y="836712"/>
            <a:ext cx="669674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es-E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3.INSTALLATION OF A COLLECTION, CIRCULATION AND EVACUATION WATER </a:t>
            </a:r>
            <a:r>
              <a:rPr lang="en-US" altLang="es-ES" sz="24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</a:p>
          <a:p>
            <a:pPr lvl="0" algn="just">
              <a:lnSpc>
                <a:spcPct val="150000"/>
              </a:lnSpc>
            </a:pPr>
            <a:endParaRPr lang="en-US" altLang="es-ES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50000"/>
              </a:lnSpc>
            </a:pPr>
            <a:endParaRPr lang="en-US" altLang="es-ES" sz="2400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50000"/>
              </a:lnSpc>
            </a:pPr>
            <a:endParaRPr lang="en-US" altLang="es-ES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50000"/>
              </a:lnSpc>
            </a:pPr>
            <a:endParaRPr lang="en-US" altLang="es-ES" sz="2400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es-E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RESTORATION OF THE VEGETAL </a:t>
            </a:r>
            <a:r>
              <a:rPr lang="en-US" altLang="es-ES" sz="24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LAYER.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s-ES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</a:t>
            </a:r>
            <a:r>
              <a:rPr lang="en-US" altLang="es-E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 of topsoil all over the </a:t>
            </a:r>
            <a:r>
              <a:rPr lang="en-US" altLang="es-ES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 (about </a:t>
            </a:r>
            <a:r>
              <a:rPr lang="en-US" altLang="es-E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170.000 </a:t>
            </a:r>
            <a:r>
              <a:rPr lang="en-US" altLang="es-ES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m3)</a:t>
            </a:r>
            <a:endParaRPr lang="en-US" altLang="es-ES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s-ES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Hydroharvest</a:t>
            </a:r>
            <a:r>
              <a:rPr lang="en-US" altLang="es-E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16 </a:t>
            </a:r>
            <a:r>
              <a:rPr lang="en-US" altLang="es-ES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</a:t>
            </a:r>
            <a:endParaRPr lang="en-US" altLang="es-ES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55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2771800" y="59117"/>
            <a:ext cx="66648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ENVIRONMENTAL MONITORING: RESULTS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46348"/>
            <a:ext cx="9144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s-ES_tradnl" altLang="es-ES" dirty="0" smtClean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en-US" altLang="es-ES" sz="2100" cap="all" dirty="0" smtClean="0">
                <a:solidFill>
                  <a:prstClr val="black"/>
                </a:solidFill>
                <a:latin typeface="Tahoma" pitchFamily="34" charset="0"/>
              </a:rPr>
              <a:t>GIS </a:t>
            </a:r>
            <a:r>
              <a:rPr lang="en-US" altLang="es-ES" sz="2100" cap="all" dirty="0" err="1" smtClean="0">
                <a:solidFill>
                  <a:prstClr val="black"/>
                </a:solidFill>
                <a:latin typeface="Tahoma" pitchFamily="34" charset="0"/>
              </a:rPr>
              <a:t>Azogue</a:t>
            </a:r>
            <a:endParaRPr lang="en-US" altLang="es-ES" sz="2100" cap="all" dirty="0" smtClean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en-US" altLang="es-ES" sz="2100" cap="all" dirty="0">
                <a:solidFill>
                  <a:prstClr val="black"/>
                </a:solidFill>
                <a:latin typeface="Tahoma" pitchFamily="34" charset="0"/>
              </a:rPr>
              <a:t>(geographic information </a:t>
            </a:r>
            <a:r>
              <a:rPr lang="en-US" altLang="es-ES" sz="2100" cap="all" dirty="0" smtClean="0">
                <a:solidFill>
                  <a:prstClr val="black"/>
                </a:solidFill>
                <a:latin typeface="Tahoma" pitchFamily="34" charset="0"/>
              </a:rPr>
              <a:t>system ABOUT ALMADEN DUMP)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s-ES" sz="1800" b="0" dirty="0" smtClean="0">
              <a:solidFill>
                <a:prstClr val="black"/>
              </a:solidFill>
              <a:latin typeface="Tahoma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System </a:t>
            </a:r>
            <a:r>
              <a:rPr lang="en-US" altLang="es-ES" sz="1800" b="0" dirty="0">
                <a:solidFill>
                  <a:prstClr val="black"/>
                </a:solidFill>
                <a:latin typeface="Tahoma" pitchFamily="34" charset="0"/>
              </a:rPr>
              <a:t>designed to store, manipulate, analyze, manage, and present the </a:t>
            </a:r>
            <a:r>
              <a:rPr lang="en-US" altLang="es-ES" sz="1800" dirty="0">
                <a:solidFill>
                  <a:prstClr val="black"/>
                </a:solidFill>
                <a:latin typeface="Tahoma" pitchFamily="34" charset="0"/>
              </a:rPr>
              <a:t>environmental data </a:t>
            </a:r>
            <a:r>
              <a:rPr lang="en-US" altLang="es-ES" sz="1800" b="0" dirty="0">
                <a:solidFill>
                  <a:prstClr val="black"/>
                </a:solidFill>
                <a:latin typeface="Tahoma" pitchFamily="34" charset="0"/>
              </a:rPr>
              <a:t>about the monitoring of </a:t>
            </a:r>
            <a:r>
              <a:rPr lang="en-US" altLang="es-ES" sz="1800" b="0" dirty="0" err="1">
                <a:solidFill>
                  <a:prstClr val="black"/>
                </a:solidFill>
                <a:latin typeface="Tahoma" pitchFamily="34" charset="0"/>
              </a:rPr>
              <a:t>Almaden</a:t>
            </a:r>
            <a:r>
              <a:rPr lang="en-US" altLang="es-ES" sz="1800" b="0" dirty="0">
                <a:solidFill>
                  <a:prstClr val="black"/>
                </a:solidFill>
                <a:latin typeface="Tahoma" pitchFamily="34" charset="0"/>
              </a:rPr>
              <a:t> </a:t>
            </a: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dump.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s-ES" sz="1800" b="0" dirty="0">
                <a:solidFill>
                  <a:prstClr val="black"/>
                </a:solidFill>
                <a:latin typeface="Tahoma" pitchFamily="34" charset="0"/>
              </a:rPr>
              <a:t>I</a:t>
            </a: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ncorporate </a:t>
            </a:r>
            <a:r>
              <a:rPr lang="en-US" altLang="es-ES" sz="1800" dirty="0">
                <a:solidFill>
                  <a:prstClr val="black"/>
                </a:solidFill>
                <a:latin typeface="Tahoma" pitchFamily="34" charset="0"/>
              </a:rPr>
              <a:t>topography and </a:t>
            </a:r>
            <a:r>
              <a:rPr lang="en-US" altLang="es-ES" sz="1800" dirty="0" err="1" smtClean="0">
                <a:solidFill>
                  <a:prstClr val="black"/>
                </a:solidFill>
                <a:latin typeface="Tahoma" pitchFamily="34" charset="0"/>
              </a:rPr>
              <a:t>orthophotos</a:t>
            </a: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, and </a:t>
            </a:r>
            <a:r>
              <a:rPr lang="en-US" altLang="es-ES" sz="1800" dirty="0">
                <a:solidFill>
                  <a:prstClr val="black"/>
                </a:solidFill>
                <a:latin typeface="Tahoma" pitchFamily="34" charset="0"/>
              </a:rPr>
              <a:t>analytical controls </a:t>
            </a:r>
            <a:r>
              <a:rPr lang="en-US" altLang="es-ES" sz="1800" b="0" dirty="0">
                <a:solidFill>
                  <a:prstClr val="black"/>
                </a:solidFill>
                <a:latin typeface="Tahoma" pitchFamily="34" charset="0"/>
              </a:rPr>
              <a:t>of the environmental characterization </a:t>
            </a:r>
            <a:endParaRPr lang="en-US" altLang="es-ES" sz="1800" b="0" dirty="0" smtClean="0">
              <a:solidFill>
                <a:prstClr val="black"/>
              </a:solidFill>
              <a:latin typeface="Tahoma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On </a:t>
            </a:r>
            <a:r>
              <a:rPr lang="en-US" altLang="es-ES" sz="1800" b="0" dirty="0">
                <a:solidFill>
                  <a:prstClr val="black"/>
                </a:solidFill>
                <a:latin typeface="Tahoma" pitchFamily="34" charset="0"/>
              </a:rPr>
              <a:t>a GIS web platform (so that information can be consulted on a private platform over the </a:t>
            </a:r>
            <a:r>
              <a:rPr lang="en-US" altLang="es-ES" sz="1800" dirty="0">
                <a:solidFill>
                  <a:prstClr val="black"/>
                </a:solidFill>
                <a:latin typeface="Tahoma" pitchFamily="34" charset="0"/>
              </a:rPr>
              <a:t>Internet</a:t>
            </a:r>
            <a:r>
              <a:rPr lang="en-US" altLang="es-ES" sz="1800" b="0" dirty="0">
                <a:solidFill>
                  <a:prstClr val="black"/>
                </a:solidFill>
                <a:latin typeface="Tahoma" pitchFamily="34" charset="0"/>
              </a:rPr>
              <a:t> </a:t>
            </a: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).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It is a </a:t>
            </a:r>
            <a:r>
              <a:rPr lang="en-US" altLang="es-ES" sz="1800" dirty="0" smtClean="0">
                <a:solidFill>
                  <a:prstClr val="black"/>
                </a:solidFill>
                <a:latin typeface="Tahoma" pitchFamily="34" charset="0"/>
              </a:rPr>
              <a:t>public information </a:t>
            </a: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for everybody</a:t>
            </a:r>
            <a:endParaRPr lang="en-US" altLang="es-ES" sz="1800" b="0" dirty="0">
              <a:solidFill>
                <a:prstClr val="black"/>
              </a:solidFill>
              <a:latin typeface="Tahoma" pitchFamily="34" charset="0"/>
            </a:endParaRPr>
          </a:p>
          <a:p>
            <a:pPr marL="0" indent="0">
              <a:spcBef>
                <a:spcPct val="20000"/>
              </a:spcBef>
            </a:pP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Enter:</a:t>
            </a:r>
          </a:p>
          <a:p>
            <a:pPr marL="0" indent="0">
              <a:spcBef>
                <a:spcPct val="20000"/>
              </a:spcBef>
            </a:pPr>
            <a:r>
              <a:rPr lang="en-US" altLang="es-ES" sz="1800" b="0" dirty="0">
                <a:solidFill>
                  <a:prstClr val="black"/>
                </a:solidFill>
                <a:latin typeface="Tahoma" pitchFamily="34" charset="0"/>
                <a:hlinkClick r:id="rId3"/>
              </a:rPr>
              <a:t>http://</a:t>
            </a: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  <a:hlinkClick r:id="rId3"/>
              </a:rPr>
              <a:t>www.ctndm.es/proyectos/1-in.php</a:t>
            </a: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 </a:t>
            </a:r>
          </a:p>
          <a:p>
            <a:pPr marL="0" indent="0">
              <a:spcBef>
                <a:spcPct val="20000"/>
              </a:spcBef>
            </a:pP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Press:</a:t>
            </a:r>
          </a:p>
          <a:p>
            <a:pPr marL="0" indent="0">
              <a:spcBef>
                <a:spcPct val="20000"/>
              </a:spcBef>
            </a:pPr>
            <a:r>
              <a:rPr lang="en-US" altLang="es-ES" sz="1800" b="0" dirty="0" smtClean="0">
                <a:solidFill>
                  <a:prstClr val="black"/>
                </a:solidFill>
                <a:latin typeface="Tahoma" pitchFamily="34" charset="0"/>
              </a:rPr>
              <a:t>Enter SIG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17" y="3501008"/>
            <a:ext cx="2560637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97152"/>
            <a:ext cx="5292700" cy="2355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413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2771800" y="59117"/>
            <a:ext cx="66648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ENVIRONMENTAL MONITORING: RESULTS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552176"/>
            <a:ext cx="9144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s-ES_tradnl" altLang="es-ES" dirty="0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209800" y="914400"/>
            <a:ext cx="4343400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s-E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Times New Roman" pitchFamily="18" charset="0"/>
              </a:rPr>
              <a:t>RESTORATION OF  THE WASTE HEAP IN THE  SAN TEODORO ENCLOSURE</a:t>
            </a:r>
            <a:endParaRPr kumimoji="0" lang="es-ES" altLang="es-E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The</a:t>
            </a:r>
            <a:r>
              <a:rPr kumimoji="0" lang="es-ES" altLang="es-E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es-ES" altLang="es-ES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first</a:t>
            </a:r>
            <a:r>
              <a:rPr kumimoji="0" lang="es-ES" altLang="es-E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es-ES" altLang="es-ES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results</a:t>
            </a:r>
            <a:r>
              <a:rPr kumimoji="0" lang="es-ES" altLang="es-E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es-ES" altLang="es-ES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Emission</a:t>
            </a:r>
            <a:r>
              <a:rPr kumimoji="0" lang="es-ES" altLang="es-E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 to </a:t>
            </a:r>
            <a:r>
              <a:rPr kumimoji="0" lang="es-ES" altLang="es-ES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the</a:t>
            </a:r>
            <a:r>
              <a:rPr kumimoji="0" lang="es-ES" altLang="es-E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es-ES" altLang="es-ES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atmosphere</a:t>
            </a:r>
            <a:endParaRPr kumimoji="0" lang="es-ES" altLang="es-E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257800" y="5638800"/>
            <a:ext cx="198120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Test in the air after the works (ng/m3)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143000" y="5638800"/>
            <a:ext cx="213360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Test in the air during the works (ng/m3)</a:t>
            </a:r>
            <a:r>
              <a:rPr kumimoji="0" lang="en-US" altLang="es-ES" sz="1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ng·m</a:t>
            </a:r>
            <a:r>
              <a:rPr kumimoji="0" lang="en-US" altLang="es-ES" sz="1400" b="1" i="0" u="none" strike="noStrike" kern="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-3</a:t>
            </a:r>
            <a:endParaRPr kumimoji="0" lang="es-ES" altLang="es-ES" sz="1400" b="1" i="0" u="none" strike="noStrike" kern="0" cap="none" spc="0" normalizeH="0" baseline="30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14" name="Imagen 1" descr="ant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5943600" cy="348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n 2" descr="despu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133600"/>
            <a:ext cx="54864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6905625" y="6477000"/>
            <a:ext cx="2184400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s-ES" altLang="es-ES" sz="1000" dirty="0" err="1">
                <a:solidFill>
                  <a:prstClr val="black"/>
                </a:solidFill>
                <a:latin typeface="Times New Roman" pitchFamily="18" charset="0"/>
              </a:rPr>
              <a:t>Source</a:t>
            </a:r>
            <a:r>
              <a:rPr lang="es-ES" altLang="es-ES" sz="1000" dirty="0">
                <a:solidFill>
                  <a:prstClr val="black"/>
                </a:solidFill>
                <a:latin typeface="Times New Roman" pitchFamily="18" charset="0"/>
              </a:rPr>
              <a:t>: </a:t>
            </a:r>
            <a:r>
              <a:rPr lang="es-ES" altLang="es-ES" sz="1000" dirty="0" err="1">
                <a:solidFill>
                  <a:prstClr val="black"/>
                </a:solidFill>
                <a:latin typeface="Times New Roman" pitchFamily="18" charset="0"/>
              </a:rPr>
              <a:t>Dr</a:t>
            </a:r>
            <a:r>
              <a:rPr lang="es-ES" altLang="es-ES" sz="1000" dirty="0">
                <a:solidFill>
                  <a:prstClr val="black"/>
                </a:solidFill>
                <a:latin typeface="Times New Roman" pitchFamily="18" charset="0"/>
              </a:rPr>
              <a:t> Pablo Higueras (UCLM)</a:t>
            </a:r>
          </a:p>
        </p:txBody>
      </p:sp>
    </p:spTree>
    <p:extLst>
      <p:ext uri="{BB962C8B-B14F-4D97-AF65-F5344CB8AC3E}">
        <p14:creationId xmlns:p14="http://schemas.microsoft.com/office/powerpoint/2010/main" val="5407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2771800" y="59117"/>
            <a:ext cx="66648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ENVIRONMENTAL MONITORING: RESULTS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552176"/>
            <a:ext cx="9144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s-ES_tradnl" altLang="es-ES" dirty="0" smtClean="0">
              <a:solidFill>
                <a:prstClr val="black"/>
              </a:solidFill>
              <a:latin typeface="Tahoma" pitchFamily="34" charset="0"/>
            </a:endParaRPr>
          </a:p>
        </p:txBody>
      </p:sp>
      <p:pic>
        <p:nvPicPr>
          <p:cNvPr id="7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30" y="4770127"/>
            <a:ext cx="3242770" cy="198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959" y="4648199"/>
            <a:ext cx="3409914" cy="2023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959" y="2315340"/>
            <a:ext cx="3409914" cy="223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566" y="178129"/>
            <a:ext cx="3433562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0883"/>
            <a:ext cx="5562600" cy="299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828800" y="0"/>
            <a:ext cx="4267200" cy="107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s-ES_tradnl" altLang="es-ES" sz="1800" dirty="0" smtClean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spcBef>
                <a:spcPct val="20000"/>
              </a:spcBef>
            </a:pPr>
            <a:endParaRPr lang="es-ES_tradnl" altLang="es-ES" sz="1800" dirty="0" smtClean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es-ES_tradnl" altLang="es-ES" sz="1800" dirty="0" smtClean="0">
                <a:solidFill>
                  <a:prstClr val="black"/>
                </a:solidFill>
                <a:latin typeface="Tahoma" pitchFamily="34" charset="0"/>
              </a:rPr>
              <a:t>GROUNDWATER: DRILLHOLES</a:t>
            </a:r>
            <a:endParaRPr lang="es-ES_tradnl" altLang="es-ES" sz="1800" dirty="0">
              <a:solidFill>
                <a:prstClr val="black"/>
              </a:solidFill>
              <a:latin typeface="Tahoma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s-ES" sz="1800" b="0" dirty="0">
              <a:solidFill>
                <a:prstClr val="black"/>
              </a:solidFill>
              <a:latin typeface="Tahoma" pitchFamily="34" charset="0"/>
            </a:endParaRPr>
          </a:p>
        </p:txBody>
      </p:sp>
      <p:cxnSp>
        <p:nvCxnSpPr>
          <p:cNvPr id="16" name="1 Conector recto"/>
          <p:cNvCxnSpPr/>
          <p:nvPr/>
        </p:nvCxnSpPr>
        <p:spPr>
          <a:xfrm>
            <a:off x="304800" y="3213100"/>
            <a:ext cx="424815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1 Conector recto"/>
          <p:cNvCxnSpPr/>
          <p:nvPr/>
        </p:nvCxnSpPr>
        <p:spPr>
          <a:xfrm>
            <a:off x="6227763" y="1371600"/>
            <a:ext cx="273685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1 Conector recto"/>
          <p:cNvCxnSpPr/>
          <p:nvPr/>
        </p:nvCxnSpPr>
        <p:spPr>
          <a:xfrm>
            <a:off x="919162" y="6245901"/>
            <a:ext cx="26241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Conector recto"/>
          <p:cNvCxnSpPr/>
          <p:nvPr/>
        </p:nvCxnSpPr>
        <p:spPr>
          <a:xfrm>
            <a:off x="6227763" y="3852041"/>
            <a:ext cx="273685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" name="Picture 7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298" y="6092826"/>
            <a:ext cx="2704315" cy="10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384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6537966" y="106036"/>
            <a:ext cx="2337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</a:rPr>
              <a:t>BACKGROUND</a:t>
            </a:r>
            <a:endParaRPr lang="es-ES" sz="28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H:\PRESENTACIÓN MONTEVIDEO\Pozo San Aquilin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56" y="1556792"/>
            <a:ext cx="414046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4612418" y="836712"/>
            <a:ext cx="398602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b="1" dirty="0" err="1" smtClean="0">
                <a:latin typeface="+mj-lt"/>
              </a:rPr>
              <a:t>Year</a:t>
            </a:r>
            <a:r>
              <a:rPr lang="es-ES" b="1" dirty="0" smtClean="0">
                <a:latin typeface="+mj-lt"/>
              </a:rPr>
              <a:t> 2001</a:t>
            </a:r>
          </a:p>
          <a:p>
            <a:pPr algn="just"/>
            <a:r>
              <a:rPr lang="es-ES" dirty="0" smtClean="0">
                <a:latin typeface="+mj-lt"/>
              </a:rPr>
              <a:t>Almadén mine  </a:t>
            </a:r>
            <a:r>
              <a:rPr lang="es-ES" dirty="0" err="1" smtClean="0">
                <a:latin typeface="+mj-lt"/>
              </a:rPr>
              <a:t>clousure</a:t>
            </a:r>
            <a:endParaRPr lang="es-ES" dirty="0" smtClean="0">
              <a:latin typeface="+mj-lt"/>
            </a:endParaRPr>
          </a:p>
          <a:p>
            <a:pPr algn="just"/>
            <a:endParaRPr lang="es-ES" dirty="0" smtClean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b="1" dirty="0" err="1" smtClean="0">
                <a:latin typeface="+mj-lt"/>
              </a:rPr>
              <a:t>Year</a:t>
            </a:r>
            <a:r>
              <a:rPr lang="es-ES" b="1" dirty="0" smtClean="0">
                <a:latin typeface="+mj-lt"/>
              </a:rPr>
              <a:t> 2003 </a:t>
            </a:r>
          </a:p>
          <a:p>
            <a:pPr algn="just"/>
            <a:r>
              <a:rPr lang="es-ES" dirty="0" err="1" smtClean="0">
                <a:latin typeface="+mj-lt"/>
              </a:rPr>
              <a:t>End</a:t>
            </a:r>
            <a:r>
              <a:rPr lang="es-ES" dirty="0" smtClean="0">
                <a:latin typeface="+mj-lt"/>
              </a:rPr>
              <a:t> of </a:t>
            </a:r>
            <a:r>
              <a:rPr lang="es-ES" dirty="0" err="1" smtClean="0">
                <a:latin typeface="+mj-lt"/>
              </a:rPr>
              <a:t>mercury</a:t>
            </a:r>
            <a:r>
              <a:rPr lang="es-ES" dirty="0" smtClean="0">
                <a:latin typeface="+mj-lt"/>
              </a:rPr>
              <a:t> </a:t>
            </a:r>
            <a:r>
              <a:rPr lang="es-ES" dirty="0" err="1" smtClean="0">
                <a:latin typeface="+mj-lt"/>
              </a:rPr>
              <a:t>production</a:t>
            </a:r>
            <a:endParaRPr lang="es-ES" dirty="0" smtClean="0">
              <a:latin typeface="+mj-lt"/>
            </a:endParaRPr>
          </a:p>
          <a:p>
            <a:pPr algn="just"/>
            <a:endParaRPr lang="es-ES" dirty="0" smtClean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b="1" dirty="0" err="1" smtClean="0">
                <a:latin typeface="+mj-lt"/>
              </a:rPr>
              <a:t>Year</a:t>
            </a:r>
            <a:r>
              <a:rPr lang="es-ES" b="1" dirty="0" smtClean="0">
                <a:latin typeface="+mj-lt"/>
              </a:rPr>
              <a:t> 2011 </a:t>
            </a:r>
          </a:p>
          <a:p>
            <a:pPr algn="just"/>
            <a:r>
              <a:rPr lang="en-US" dirty="0">
                <a:latin typeface="+mj-lt"/>
              </a:rPr>
              <a:t>End of reuse and commercialization of European </a:t>
            </a:r>
            <a:r>
              <a:rPr lang="en-US" dirty="0" smtClean="0">
                <a:latin typeface="+mj-lt"/>
              </a:rPr>
              <a:t>surpluses</a:t>
            </a:r>
            <a:endParaRPr lang="es-ES" dirty="0">
              <a:latin typeface="+mj-lt"/>
            </a:endParaRPr>
          </a:p>
          <a:p>
            <a:pPr algn="ctr"/>
            <a:endParaRPr lang="es-ES" b="1" dirty="0" smtClean="0">
              <a:latin typeface="+mj-lt"/>
              <a:hlinkClick r:id="rId4"/>
            </a:endParaRPr>
          </a:p>
          <a:p>
            <a:pPr algn="ctr"/>
            <a:endParaRPr lang="es-ES" b="1" dirty="0" smtClean="0">
              <a:hlinkClick r:id="rId4"/>
            </a:endParaRPr>
          </a:p>
          <a:p>
            <a:pPr algn="just"/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601716" y="4927500"/>
            <a:ext cx="3840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i="1" dirty="0" smtClean="0"/>
              <a:t>Saint </a:t>
            </a:r>
            <a:r>
              <a:rPr lang="en-GB" b="1" i="1" dirty="0" err="1" smtClean="0"/>
              <a:t>Aquilino</a:t>
            </a:r>
            <a:r>
              <a:rPr lang="en-GB" b="1" i="1" dirty="0"/>
              <a:t> </a:t>
            </a:r>
            <a:r>
              <a:rPr lang="en-GB" b="1" i="1" dirty="0" smtClean="0"/>
              <a:t>headframe . XX century </a:t>
            </a:r>
            <a:endParaRPr lang="en-GB" b="1" i="1" dirty="0"/>
          </a:p>
        </p:txBody>
      </p:sp>
      <p:pic>
        <p:nvPicPr>
          <p:cNvPr id="10" name="1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62" y="4827725"/>
            <a:ext cx="1725613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28" descr="C:\Documents and Settings\ACONDE\Mis documentos\PRESENTACIONES\FOTOS\logoPMalmade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171" y="4770991"/>
            <a:ext cx="16764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912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2771800" y="59117"/>
            <a:ext cx="66648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ENVIRONMENTAL MONITORING: RESULTS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552176"/>
            <a:ext cx="9144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s-ES_tradnl" altLang="es-ES" dirty="0" smtClean="0">
              <a:solidFill>
                <a:prstClr val="black"/>
              </a:solidFill>
              <a:latin typeface="Tahoma" pitchFamily="34" charset="0"/>
            </a:endParaRPr>
          </a:p>
        </p:txBody>
      </p:sp>
      <p:pic>
        <p:nvPicPr>
          <p:cNvPr id="7" name="Picture 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88" y="23648"/>
            <a:ext cx="3681412" cy="221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5081588" cy="330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475656" y="377250"/>
            <a:ext cx="4267200" cy="107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s-ES_tradnl" altLang="es-ES" sz="1800" dirty="0" smtClean="0">
              <a:latin typeface="Tahoma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es-ES_tradnl" altLang="es-ES" sz="1800" dirty="0" smtClean="0">
                <a:latin typeface="Tahoma" pitchFamily="34" charset="0"/>
              </a:rPr>
              <a:t>GROUNDWATER: WELLS AND SPRINGS</a:t>
            </a:r>
            <a:endParaRPr lang="es-ES_tradnl" altLang="es-ES" sz="1800" dirty="0">
              <a:latin typeface="Tahoma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s-ES" sz="1800" b="0" dirty="0">
              <a:solidFill>
                <a:prstClr val="black"/>
              </a:solidFill>
              <a:latin typeface="Tahoma" pitchFamily="34" charset="0"/>
            </a:endParaRPr>
          </a:p>
        </p:txBody>
      </p:sp>
      <p:pic>
        <p:nvPicPr>
          <p:cNvPr id="12" name="Picture 8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88" y="2379061"/>
            <a:ext cx="3681412" cy="2207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8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324" y="4321578"/>
            <a:ext cx="4154214" cy="2497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8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87" y="4586888"/>
            <a:ext cx="3660391" cy="220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482975"/>
            <a:ext cx="3886200" cy="150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8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288" y="1578768"/>
            <a:ext cx="3008312" cy="116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288" y="3940968"/>
            <a:ext cx="3008312" cy="116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9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481" y="6073625"/>
            <a:ext cx="3399057" cy="13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9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286" y="6205537"/>
            <a:ext cx="3008314" cy="116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704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2" name="Picture 9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309" y="4661693"/>
            <a:ext cx="3510616" cy="2175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2771800" y="59117"/>
            <a:ext cx="66648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ENVIRONMENTAL MONITORING: RESULTS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552176"/>
            <a:ext cx="9144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s-ES_tradnl" altLang="es-ES" dirty="0" smtClean="0">
              <a:solidFill>
                <a:prstClr val="black"/>
              </a:solidFill>
              <a:latin typeface="Tahoma" pitchFamily="34" charset="0"/>
            </a:endParaRPr>
          </a:p>
        </p:txBody>
      </p:sp>
      <p:pic>
        <p:nvPicPr>
          <p:cNvPr id="7" name="Picture 9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710" y="2285014"/>
            <a:ext cx="3383215" cy="2033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711" y="0"/>
            <a:ext cx="3602289" cy="2140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031" y="4612648"/>
            <a:ext cx="3745707" cy="222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9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" y="838200"/>
            <a:ext cx="5602288" cy="38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1636822" y="-57807"/>
            <a:ext cx="4267200" cy="1993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s-ES_tradnl" altLang="es-ES" sz="1800" dirty="0" smtClean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spcBef>
                <a:spcPct val="20000"/>
              </a:spcBef>
            </a:pPr>
            <a:endParaRPr lang="es-ES_tradnl" altLang="es-ES" sz="1800" dirty="0" smtClean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spcBef>
                <a:spcPct val="20000"/>
              </a:spcBef>
            </a:pPr>
            <a:endParaRPr lang="es-ES_tradnl" altLang="es-ES" sz="1800" dirty="0" smtClean="0">
              <a:solidFill>
                <a:prstClr val="black"/>
              </a:solidFill>
              <a:latin typeface="Tahoma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es-ES_tradnl" altLang="es-ES" sz="1800" dirty="0" smtClean="0">
                <a:solidFill>
                  <a:prstClr val="black"/>
                </a:solidFill>
                <a:latin typeface="Tahoma" pitchFamily="34" charset="0"/>
              </a:rPr>
              <a:t>SURFACE WATER: STREAMS</a:t>
            </a:r>
            <a:endParaRPr lang="es-ES_tradnl" altLang="es-ES" sz="1800" dirty="0">
              <a:solidFill>
                <a:prstClr val="black"/>
              </a:solidFill>
              <a:latin typeface="Tahoma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s-ES" sz="1800" b="0" dirty="0">
              <a:solidFill>
                <a:prstClr val="black"/>
              </a:solidFill>
              <a:latin typeface="Tahoma" pitchFamily="34" charset="0"/>
            </a:endParaRPr>
          </a:p>
        </p:txBody>
      </p:sp>
      <p:pic>
        <p:nvPicPr>
          <p:cNvPr id="15" name="Picture 9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710" y="2285014"/>
            <a:ext cx="3383215" cy="2033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1 Conector recto"/>
          <p:cNvCxnSpPr/>
          <p:nvPr/>
        </p:nvCxnSpPr>
        <p:spPr>
          <a:xfrm>
            <a:off x="533400" y="3716338"/>
            <a:ext cx="4267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7" name="Picture 9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00" y="3716338"/>
            <a:ext cx="3005137" cy="10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9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022" y="6172200"/>
            <a:ext cx="3005137" cy="10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0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352" y="6201145"/>
            <a:ext cx="3372248" cy="11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9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711" y="0"/>
            <a:ext cx="3602289" cy="2140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1" name="1 Conector recto"/>
          <p:cNvCxnSpPr/>
          <p:nvPr/>
        </p:nvCxnSpPr>
        <p:spPr>
          <a:xfrm>
            <a:off x="6007100" y="1484313"/>
            <a:ext cx="29178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85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662" y="4343400"/>
            <a:ext cx="3435045" cy="2049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2771800" y="59117"/>
            <a:ext cx="66648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ENVIRONMENTAL MONITORING: RESULTS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552176"/>
            <a:ext cx="9144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s-ES_tradnl" altLang="es-ES" dirty="0" smtClean="0">
              <a:solidFill>
                <a:prstClr val="black"/>
              </a:solidFill>
              <a:latin typeface="Tahoma" pitchFamily="34" charset="0"/>
            </a:endParaRPr>
          </a:p>
        </p:txBody>
      </p:sp>
      <p:pic>
        <p:nvPicPr>
          <p:cNvPr id="7" name="Picture 7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662" y="914400"/>
            <a:ext cx="343504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87646"/>
            <a:ext cx="5486400" cy="3110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1 Conector recto"/>
          <p:cNvCxnSpPr/>
          <p:nvPr/>
        </p:nvCxnSpPr>
        <p:spPr>
          <a:xfrm>
            <a:off x="645729" y="2895600"/>
            <a:ext cx="47529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746750" y="3284538"/>
            <a:ext cx="5492750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s-ES" sz="1400" dirty="0">
                <a:latin typeface="Calibri" pitchFamily="34" charset="0"/>
                <a:cs typeface="Times New Roman" pitchFamily="18" charset="0"/>
              </a:rPr>
              <a:t>VALDEAZOGUES RIVER BEFORE ITS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s-ES" sz="1400" dirty="0">
                <a:latin typeface="Calibri" pitchFamily="34" charset="0"/>
                <a:cs typeface="Times New Roman" pitchFamily="18" charset="0"/>
              </a:rPr>
              <a:t>CONFLUENCE WITH AZOGADO  STREAM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s-ES" sz="1400" dirty="0">
                <a:latin typeface="Calibri" pitchFamily="34" charset="0"/>
                <a:cs typeface="Times New Roman" pitchFamily="18" charset="0"/>
              </a:rPr>
              <a:t>(POINT 9), AND AFTER THIS (POINT 10)</a:t>
            </a:r>
            <a:endParaRPr lang="es-ES" altLang="es-ES" sz="1400" b="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645729" y="351765"/>
            <a:ext cx="4267200" cy="107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s-ES_tradnl" altLang="es-ES" sz="1800" dirty="0" smtClean="0">
              <a:latin typeface="Tahoma" pitchFamily="34" charset="0"/>
            </a:endParaRPr>
          </a:p>
          <a:p>
            <a:pPr algn="ctr">
              <a:spcBef>
                <a:spcPct val="20000"/>
              </a:spcBef>
            </a:pPr>
            <a:endParaRPr lang="es-ES_tradnl" altLang="es-ES" sz="1800" dirty="0" smtClean="0">
              <a:latin typeface="Tahoma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es-ES_tradnl" altLang="es-ES" sz="1800" dirty="0" smtClean="0">
                <a:latin typeface="Tahoma" pitchFamily="34" charset="0"/>
              </a:rPr>
              <a:t>SURFACE WATER: RIVER</a:t>
            </a:r>
            <a:endParaRPr lang="es-ES_tradnl" altLang="es-ES" sz="1800" dirty="0">
              <a:latin typeface="Tahoma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es-ES" sz="1800" b="0" dirty="0">
              <a:solidFill>
                <a:prstClr val="black"/>
              </a:solidFill>
              <a:latin typeface="Tahoma" pitchFamily="34" charset="0"/>
            </a:endParaRPr>
          </a:p>
        </p:txBody>
      </p:sp>
      <p:pic>
        <p:nvPicPr>
          <p:cNvPr id="15" name="Picture 7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255" y="2133601"/>
            <a:ext cx="2814145" cy="63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255" y="5638800"/>
            <a:ext cx="2816225" cy="6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7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200292"/>
            <a:ext cx="3962400" cy="254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7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29" y="5791200"/>
            <a:ext cx="3316671" cy="7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18 CuadroTexto"/>
          <p:cNvSpPr txBox="1"/>
          <p:nvPr/>
        </p:nvSpPr>
        <p:spPr>
          <a:xfrm>
            <a:off x="1532957" y="4204900"/>
            <a:ext cx="27252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1200" b="1" dirty="0" smtClean="0"/>
              <a:t>POINT 15</a:t>
            </a:r>
            <a:endParaRPr lang="es-ES" sz="1200" b="1" dirty="0"/>
          </a:p>
        </p:txBody>
      </p:sp>
      <p:sp>
        <p:nvSpPr>
          <p:cNvPr id="20" name="19 CuadroTexto"/>
          <p:cNvSpPr txBox="1"/>
          <p:nvPr/>
        </p:nvSpPr>
        <p:spPr>
          <a:xfrm>
            <a:off x="6960473" y="945931"/>
            <a:ext cx="90544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1200" b="1" dirty="0" smtClean="0"/>
              <a:t>POINT 9</a:t>
            </a:r>
            <a:endParaRPr lang="es-ES" sz="1200" b="1" dirty="0"/>
          </a:p>
        </p:txBody>
      </p:sp>
      <p:sp>
        <p:nvSpPr>
          <p:cNvPr id="21" name="20 CuadroTexto"/>
          <p:cNvSpPr txBox="1"/>
          <p:nvPr/>
        </p:nvSpPr>
        <p:spPr>
          <a:xfrm>
            <a:off x="6954785" y="4357300"/>
            <a:ext cx="110916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1200" b="1" dirty="0" smtClean="0"/>
              <a:t>POINT 10</a:t>
            </a:r>
            <a:endParaRPr lang="es-ES" sz="1200" b="1" dirty="0"/>
          </a:p>
        </p:txBody>
      </p:sp>
    </p:spTree>
    <p:extLst>
      <p:ext uri="{BB962C8B-B14F-4D97-AF65-F5344CB8AC3E}">
        <p14:creationId xmlns:p14="http://schemas.microsoft.com/office/powerpoint/2010/main" val="219861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2771800" y="59117"/>
            <a:ext cx="66648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ENVIRONMENTAL MONITORING: RESULTS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552176"/>
            <a:ext cx="9144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s-ES_tradnl" altLang="es-ES" dirty="0" smtClean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04800" y="838200"/>
            <a:ext cx="8659813" cy="3582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05000"/>
              </a:lnSpc>
              <a:defRPr/>
            </a:pPr>
            <a:r>
              <a:rPr lang="en-US" sz="2400" b="1" dirty="0">
                <a:solidFill>
                  <a:prstClr val="black"/>
                </a:solidFill>
                <a:latin typeface="Tahoma" panose="020B0604030504040204" pitchFamily="34" charset="0"/>
              </a:rPr>
              <a:t>The  restoration works are reducing</a:t>
            </a:r>
            <a:r>
              <a:rPr lang="en-US" sz="2400" b="1" dirty="0" smtClean="0">
                <a:solidFill>
                  <a:prstClr val="black"/>
                </a:solidFill>
                <a:latin typeface="Tahoma" panose="020B0604030504040204" pitchFamily="34" charset="0"/>
              </a:rPr>
              <a:t>:</a:t>
            </a:r>
          </a:p>
          <a:p>
            <a:pPr algn="ctr">
              <a:lnSpc>
                <a:spcPct val="105000"/>
              </a:lnSpc>
              <a:defRPr/>
            </a:pPr>
            <a:endParaRPr lang="en-US" sz="2400" b="1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 marL="285750" indent="-285750" algn="just">
              <a:lnSpc>
                <a:spcPct val="105000"/>
              </a:lnSpc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prstClr val="black"/>
                </a:solidFill>
                <a:latin typeface="Tahoma" panose="020B0604030504040204" pitchFamily="34" charset="0"/>
              </a:rPr>
              <a:t>The material dispersion and mercury </a:t>
            </a:r>
            <a:r>
              <a:rPr lang="en-US" sz="2400" b="1" dirty="0" smtClean="0">
                <a:solidFill>
                  <a:prstClr val="black"/>
                </a:solidFill>
                <a:latin typeface="Tahoma" panose="020B0604030504040204" pitchFamily="34" charset="0"/>
              </a:rPr>
              <a:t>evaporation</a:t>
            </a:r>
          </a:p>
          <a:p>
            <a:pPr marL="285750" indent="-285750" algn="just">
              <a:lnSpc>
                <a:spcPct val="105000"/>
              </a:lnSpc>
              <a:buFont typeface="Arial" pitchFamily="34" charset="0"/>
              <a:buChar char="•"/>
              <a:defRPr/>
            </a:pPr>
            <a:endParaRPr lang="en-US" sz="2400" b="1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 marL="285750" indent="-285750" algn="just">
              <a:lnSpc>
                <a:spcPct val="105000"/>
              </a:lnSpc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prstClr val="black"/>
                </a:solidFill>
                <a:latin typeface="Tahoma" panose="020B0604030504040204" pitchFamily="34" charset="0"/>
              </a:rPr>
              <a:t>The lixiviate production which had as final destination the surrounding </a:t>
            </a:r>
            <a:r>
              <a:rPr lang="en-US" sz="2400" b="1" dirty="0" smtClean="0">
                <a:solidFill>
                  <a:prstClr val="black"/>
                </a:solidFill>
                <a:latin typeface="Tahoma" panose="020B0604030504040204" pitchFamily="34" charset="0"/>
              </a:rPr>
              <a:t>streams</a:t>
            </a:r>
          </a:p>
          <a:p>
            <a:pPr algn="just">
              <a:lnSpc>
                <a:spcPct val="105000"/>
              </a:lnSpc>
              <a:defRPr/>
            </a:pPr>
            <a:endParaRPr lang="en-US" sz="2400" b="1" dirty="0">
              <a:solidFill>
                <a:prstClr val="black"/>
              </a:solidFill>
              <a:latin typeface="Tahoma" panose="020B0604030504040204" pitchFamily="34" charset="0"/>
            </a:endParaRPr>
          </a:p>
          <a:p>
            <a:pPr marL="285750" indent="-285750" algn="just">
              <a:lnSpc>
                <a:spcPct val="105000"/>
              </a:lnSpc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prstClr val="black"/>
                </a:solidFill>
                <a:latin typeface="Tahoma" panose="020B0604030504040204" pitchFamily="34" charset="0"/>
              </a:rPr>
              <a:t>The underground flow below the dump</a:t>
            </a:r>
          </a:p>
          <a:p>
            <a:pPr algn="just">
              <a:lnSpc>
                <a:spcPct val="105000"/>
              </a:lnSpc>
              <a:defRPr/>
            </a:pPr>
            <a:endParaRPr lang="en-US" sz="2400" dirty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05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877272"/>
            <a:ext cx="3395663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2286000" y="3068960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Javier </a:t>
            </a:r>
            <a:r>
              <a:rPr lang="en-US" sz="2000" b="1" dirty="0" smtClean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CARRASCO</a:t>
            </a:r>
          </a:p>
          <a:p>
            <a:pPr algn="ctr"/>
            <a:endParaRPr lang="en-US" sz="2000" b="1" dirty="0">
              <a:solidFill>
                <a:srgbClr val="1F497D">
                  <a:lumMod val="75000"/>
                </a:srgbClr>
              </a:solidFill>
              <a:latin typeface="Arial"/>
              <a:cs typeface="Arial"/>
            </a:endParaRPr>
          </a:p>
          <a:p>
            <a:pPr algn="ctr"/>
            <a:r>
              <a:rPr lang="en-US" sz="2000" b="1" dirty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Minas de Almadén y Arrayanes S.A.</a:t>
            </a:r>
            <a:br>
              <a:rPr lang="en-US" sz="2000" b="1" dirty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</a:br>
            <a:r>
              <a:rPr lang="en-US" sz="2000" b="1" dirty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Industrial Activities Manager</a:t>
            </a:r>
          </a:p>
          <a:p>
            <a:pPr algn="ctr"/>
            <a:r>
              <a:rPr lang="en-US" sz="2000" b="1" dirty="0" err="1" smtClean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jcarrasco@ctndm</a:t>
            </a:r>
            <a:endParaRPr lang="es-ES" sz="2000" dirty="0">
              <a:solidFill>
                <a:prstClr val="black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815" y="5622276"/>
            <a:ext cx="2662569" cy="862592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3203848" y="1770508"/>
            <a:ext cx="24336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THANK YOU!</a:t>
            </a:r>
            <a:endParaRPr lang="el-G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692696"/>
            <a:ext cx="312737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18" y="654935"/>
            <a:ext cx="2957513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655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962400" y="2971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419475" y="3128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124200" y="3124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s-ES" dirty="0"/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152922" y="1132263"/>
            <a:ext cx="5376845" cy="3454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300" dirty="0" smtClean="0">
                <a:latin typeface="+mn-lt"/>
              </a:rPr>
              <a:t>Design </a:t>
            </a:r>
            <a:r>
              <a:rPr lang="en-US" sz="2300" dirty="0">
                <a:latin typeface="+mn-lt"/>
              </a:rPr>
              <a:t>and construction of a </a:t>
            </a:r>
            <a:r>
              <a:rPr lang="en-US" sz="2300" b="1" dirty="0">
                <a:latin typeface="+mn-lt"/>
              </a:rPr>
              <a:t>prototype container for temporary storage of mercury</a:t>
            </a:r>
            <a:r>
              <a:rPr lang="en-US" sz="2300" dirty="0">
                <a:latin typeface="+mn-lt"/>
              </a:rPr>
              <a:t>:</a:t>
            </a:r>
          </a:p>
          <a:p>
            <a:pPr marL="342900" indent="-342900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300" dirty="0" smtClean="0">
                <a:latin typeface="+mn-lt"/>
              </a:rPr>
              <a:t>Confinement of </a:t>
            </a:r>
            <a:r>
              <a:rPr lang="en-US" sz="2300" b="1" dirty="0">
                <a:latin typeface="+mn-lt"/>
              </a:rPr>
              <a:t>d</a:t>
            </a:r>
            <a:r>
              <a:rPr lang="en-US" sz="2300" b="1" dirty="0" smtClean="0">
                <a:latin typeface="+mn-lt"/>
              </a:rPr>
              <a:t>ouble</a:t>
            </a:r>
            <a:r>
              <a:rPr lang="en-US" sz="2300" dirty="0" smtClean="0">
                <a:latin typeface="+mn-lt"/>
              </a:rPr>
              <a:t> </a:t>
            </a:r>
            <a:r>
              <a:rPr lang="en-US" sz="2300" b="1" dirty="0" smtClean="0">
                <a:latin typeface="+mn-lt"/>
              </a:rPr>
              <a:t>barrier</a:t>
            </a:r>
            <a:endParaRPr lang="en-US" sz="2300" b="1" dirty="0">
              <a:latin typeface="+mn-lt"/>
            </a:endParaRPr>
          </a:p>
          <a:p>
            <a:pPr algn="just" eaLnBrk="1" hangingPunct="1">
              <a:spcBef>
                <a:spcPct val="50000"/>
              </a:spcBef>
            </a:pPr>
            <a:endParaRPr lang="en-US" sz="2300" dirty="0">
              <a:latin typeface="+mn-lt"/>
            </a:endParaRPr>
          </a:p>
          <a:p>
            <a:pPr marL="342900" indent="-342900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300" b="1" dirty="0">
                <a:latin typeface="+mn-lt"/>
              </a:rPr>
              <a:t>security mechanisms </a:t>
            </a:r>
            <a:r>
              <a:rPr lang="en-US" sz="2300" dirty="0" smtClean="0">
                <a:latin typeface="+mn-lt"/>
              </a:rPr>
              <a:t>and </a:t>
            </a:r>
            <a:r>
              <a:rPr lang="en-US" sz="2300" b="1" dirty="0" smtClean="0">
                <a:latin typeface="+mn-lt"/>
              </a:rPr>
              <a:t>ongoing monitoring</a:t>
            </a:r>
            <a:r>
              <a:rPr lang="en-US" sz="2300" dirty="0" smtClean="0">
                <a:latin typeface="+mn-lt"/>
              </a:rPr>
              <a:t> such as temperature</a:t>
            </a:r>
            <a:r>
              <a:rPr lang="en-US" sz="2300" dirty="0">
                <a:latin typeface="+mn-lt"/>
              </a:rPr>
              <a:t>, mercury level, pressure and stability</a:t>
            </a:r>
            <a:r>
              <a:rPr lang="en-US" sz="2300" dirty="0" smtClean="0">
                <a:latin typeface="+mn-lt"/>
              </a:rPr>
              <a:t>.</a:t>
            </a:r>
            <a:endParaRPr lang="es-ES" sz="2300" dirty="0">
              <a:latin typeface="+mn-lt"/>
            </a:endParaRPr>
          </a:p>
        </p:txBody>
      </p:sp>
      <p:cxnSp>
        <p:nvCxnSpPr>
          <p:cNvPr id="14" name="13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6032248" y="97468"/>
            <a:ext cx="2337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2800" b="1" dirty="0" smtClean="0">
                <a:solidFill>
                  <a:schemeClr val="bg1"/>
                </a:solidFill>
              </a:rPr>
              <a:t>BACKGROUND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MERCURY </a:t>
            </a:r>
            <a:r>
              <a:rPr lang="es-ES" dirty="0" smtClean="0"/>
              <a:t>TEMPORARY STORAGE</a:t>
            </a: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97025"/>
            <a:ext cx="3309937" cy="274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26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11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prstClr val="white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3201857" y="97468"/>
            <a:ext cx="5168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2800" b="1" dirty="0">
                <a:solidFill>
                  <a:prstClr val="white"/>
                </a:solidFill>
              </a:rPr>
              <a:t>DESCRIPTION OF THE </a:t>
            </a:r>
            <a:r>
              <a:rPr lang="es-ES" sz="2800" b="1" dirty="0" smtClean="0">
                <a:solidFill>
                  <a:prstClr val="white"/>
                </a:solidFill>
              </a:rPr>
              <a:t>TECHNIQUE</a:t>
            </a:r>
            <a:endParaRPr lang="es-ES" sz="2800" b="1" dirty="0">
              <a:solidFill>
                <a:prstClr val="white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3724547" y="1817866"/>
            <a:ext cx="648071" cy="74703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black"/>
              </a:solidFill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4048583" y="2546700"/>
            <a:ext cx="216024" cy="145723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black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65987" y="1147797"/>
            <a:ext cx="84312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 err="1" smtClean="0">
                <a:solidFill>
                  <a:prstClr val="black"/>
                </a:solidFill>
              </a:rPr>
              <a:t>Stabilization</a:t>
            </a:r>
            <a:r>
              <a:rPr lang="es-ES" sz="2300" b="1" dirty="0" smtClean="0">
                <a:solidFill>
                  <a:prstClr val="black"/>
                </a:solidFill>
              </a:rPr>
              <a:t> </a:t>
            </a:r>
            <a:endParaRPr lang="es-ES" b="1" dirty="0">
              <a:solidFill>
                <a:prstClr val="black"/>
              </a:solidFill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prstClr val="black"/>
                </a:solidFill>
              </a:rPr>
              <a:t>MERCURY </a:t>
            </a:r>
            <a:r>
              <a:rPr lang="es-ES" dirty="0" smtClean="0">
                <a:solidFill>
                  <a:prstClr val="black"/>
                </a:solidFill>
              </a:rPr>
              <a:t>STABILIZATION PLANT</a:t>
            </a:r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00" y="2281821"/>
            <a:ext cx="1955577" cy="1940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577749" y="4895582"/>
            <a:ext cx="1869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b="1" dirty="0" err="1">
                <a:solidFill>
                  <a:prstClr val="black"/>
                </a:solidFill>
              </a:rPr>
              <a:t>Metallic</a:t>
            </a:r>
            <a:r>
              <a:rPr lang="es-ES" sz="2800" b="1" dirty="0">
                <a:solidFill>
                  <a:prstClr val="black"/>
                </a:solidFill>
              </a:rPr>
              <a:t> Hg</a:t>
            </a:r>
            <a:endParaRPr lang="es-ES" sz="2800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495" y="2324422"/>
            <a:ext cx="2466393" cy="1728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10 Rectángulo"/>
          <p:cNvSpPr/>
          <p:nvPr/>
        </p:nvSpPr>
        <p:spPr>
          <a:xfrm>
            <a:off x="2760560" y="4895582"/>
            <a:ext cx="296747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err="1">
                <a:solidFill>
                  <a:prstClr val="black"/>
                </a:solidFill>
              </a:rPr>
              <a:t>Elemental</a:t>
            </a:r>
            <a:r>
              <a:rPr lang="fr-FR" sz="2800" b="1" dirty="0">
                <a:solidFill>
                  <a:prstClr val="black"/>
                </a:solidFill>
              </a:rPr>
              <a:t> </a:t>
            </a:r>
            <a:r>
              <a:rPr lang="fr-FR" sz="2800" b="1" dirty="0" err="1" smtClean="0">
                <a:solidFill>
                  <a:prstClr val="black"/>
                </a:solidFill>
              </a:rPr>
              <a:t>sulfur</a:t>
            </a:r>
            <a:endParaRPr lang="fr-FR" sz="2800" b="1" dirty="0" smtClean="0">
              <a:solidFill>
                <a:prstClr val="black"/>
              </a:solidFill>
            </a:endParaRPr>
          </a:p>
          <a:p>
            <a:r>
              <a:rPr lang="fr-FR" sz="2800" b="1" dirty="0" err="1" smtClean="0">
                <a:solidFill>
                  <a:prstClr val="black"/>
                </a:solidFill>
              </a:rPr>
              <a:t>particles</a:t>
            </a:r>
            <a:r>
              <a:rPr lang="fr-FR" sz="2800" b="1" dirty="0" smtClean="0">
                <a:solidFill>
                  <a:prstClr val="black"/>
                </a:solidFill>
              </a:rPr>
              <a:t> </a:t>
            </a:r>
            <a:r>
              <a:rPr lang="fr-FR" sz="2800" b="1" dirty="0">
                <a:solidFill>
                  <a:prstClr val="black"/>
                </a:solidFill>
              </a:rPr>
              <a:t>(&lt; 60 </a:t>
            </a:r>
            <a:r>
              <a:rPr lang="fr-FR" sz="2800" b="1" dirty="0" err="1">
                <a:solidFill>
                  <a:prstClr val="black"/>
                </a:solidFill>
              </a:rPr>
              <a:t>μm</a:t>
            </a:r>
            <a:r>
              <a:rPr lang="fr-FR" sz="2800" b="1" dirty="0">
                <a:solidFill>
                  <a:prstClr val="black"/>
                </a:solidFill>
              </a:rPr>
              <a:t>)</a:t>
            </a:r>
            <a:endParaRPr lang="es-ES" sz="2800" b="1" dirty="0">
              <a:solidFill>
                <a:prstClr val="black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180" y="2564904"/>
            <a:ext cx="2239949" cy="1296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12 Más"/>
          <p:cNvSpPr/>
          <p:nvPr/>
        </p:nvSpPr>
        <p:spPr>
          <a:xfrm>
            <a:off x="2252179" y="2794974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sp>
        <p:nvSpPr>
          <p:cNvPr id="18" name="17 Flecha derecha"/>
          <p:cNvSpPr/>
          <p:nvPr/>
        </p:nvSpPr>
        <p:spPr>
          <a:xfrm>
            <a:off x="5794436" y="2939729"/>
            <a:ext cx="885850" cy="4975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6266325" y="4895582"/>
            <a:ext cx="247856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b="1" dirty="0" err="1" smtClean="0">
                <a:solidFill>
                  <a:prstClr val="black"/>
                </a:solidFill>
              </a:rPr>
              <a:t>react</a:t>
            </a:r>
            <a:r>
              <a:rPr lang="es-ES" sz="2800" b="1" dirty="0">
                <a:solidFill>
                  <a:prstClr val="black"/>
                </a:solidFill>
              </a:rPr>
              <a:t> </a:t>
            </a:r>
            <a:r>
              <a:rPr lang="es-ES" sz="2800" b="1" dirty="0" smtClean="0">
                <a:solidFill>
                  <a:prstClr val="black"/>
                </a:solidFill>
              </a:rPr>
              <a:t>to </a:t>
            </a:r>
            <a:r>
              <a:rPr lang="es-ES" sz="2800" b="1" dirty="0" err="1" smtClean="0">
                <a:solidFill>
                  <a:prstClr val="black"/>
                </a:solidFill>
              </a:rPr>
              <a:t>obtain</a:t>
            </a:r>
            <a:endParaRPr lang="es-ES" sz="2800" b="1" dirty="0" smtClean="0">
              <a:solidFill>
                <a:prstClr val="black"/>
              </a:solidFill>
            </a:endParaRPr>
          </a:p>
          <a:p>
            <a:r>
              <a:rPr lang="es-ES" sz="2800" b="1" dirty="0" err="1" smtClean="0">
                <a:solidFill>
                  <a:prstClr val="black"/>
                </a:solidFill>
              </a:rPr>
              <a:t>HgS</a:t>
            </a:r>
            <a:r>
              <a:rPr lang="es-ES" sz="2800" b="1" dirty="0" smtClean="0">
                <a:solidFill>
                  <a:prstClr val="black"/>
                </a:solidFill>
              </a:rPr>
              <a:t> </a:t>
            </a:r>
            <a:r>
              <a:rPr lang="es-ES" sz="2800" b="1" dirty="0">
                <a:solidFill>
                  <a:prstClr val="black"/>
                </a:solidFill>
              </a:rPr>
              <a:t>(</a:t>
            </a:r>
            <a:r>
              <a:rPr lang="es-ES" sz="2800" b="1" dirty="0" err="1">
                <a:solidFill>
                  <a:prstClr val="black"/>
                </a:solidFill>
              </a:rPr>
              <a:t>Cinnabar</a:t>
            </a:r>
            <a:r>
              <a:rPr lang="es-ES" sz="2800" b="1" dirty="0">
                <a:solidFill>
                  <a:prstClr val="black"/>
                </a:solidFill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3974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Llamada de flecha hacia abajo"/>
          <p:cNvSpPr/>
          <p:nvPr/>
        </p:nvSpPr>
        <p:spPr>
          <a:xfrm>
            <a:off x="735465" y="1817866"/>
            <a:ext cx="8295134" cy="3701337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cxnSp>
        <p:nvCxnSpPr>
          <p:cNvPr id="12" name="11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prstClr val="white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3201857" y="97468"/>
            <a:ext cx="5168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2800" b="1" dirty="0">
                <a:solidFill>
                  <a:prstClr val="white"/>
                </a:solidFill>
              </a:rPr>
              <a:t>DESCRIPTION OF THE </a:t>
            </a:r>
            <a:r>
              <a:rPr lang="es-ES" sz="2800" b="1" dirty="0" smtClean="0">
                <a:solidFill>
                  <a:prstClr val="white"/>
                </a:solidFill>
              </a:rPr>
              <a:t>TECHNIQUE</a:t>
            </a:r>
            <a:endParaRPr lang="es-ES" sz="2800" b="1" dirty="0">
              <a:solidFill>
                <a:prstClr val="white"/>
              </a:solidFill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4048583" y="2546700"/>
            <a:ext cx="216024" cy="145723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black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65987" y="1147797"/>
            <a:ext cx="84312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err="1">
                <a:solidFill>
                  <a:prstClr val="black"/>
                </a:solidFill>
              </a:rPr>
              <a:t>Microencapsulation</a:t>
            </a:r>
            <a:r>
              <a:rPr lang="fr-FR" sz="2800" b="1" dirty="0">
                <a:solidFill>
                  <a:prstClr val="black"/>
                </a:solidFill>
              </a:rPr>
              <a:t> in a </a:t>
            </a:r>
            <a:r>
              <a:rPr lang="fr-FR" sz="2800" b="1" dirty="0" err="1">
                <a:solidFill>
                  <a:prstClr val="black"/>
                </a:solidFill>
              </a:rPr>
              <a:t>sulphur</a:t>
            </a:r>
            <a:r>
              <a:rPr lang="fr-FR" sz="2800" b="1" dirty="0">
                <a:solidFill>
                  <a:prstClr val="black"/>
                </a:solidFill>
              </a:rPr>
              <a:t> </a:t>
            </a:r>
            <a:r>
              <a:rPr lang="fr-FR" sz="2800" b="1" dirty="0" smtClean="0">
                <a:solidFill>
                  <a:prstClr val="black"/>
                </a:solidFill>
              </a:rPr>
              <a:t>matrix</a:t>
            </a:r>
            <a:endParaRPr lang="es-ES" b="1" dirty="0">
              <a:solidFill>
                <a:prstClr val="black"/>
              </a:solidFill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prstClr val="black"/>
                </a:solidFill>
              </a:rPr>
              <a:t>MERCURY </a:t>
            </a:r>
            <a:r>
              <a:rPr lang="es-ES" dirty="0" smtClean="0">
                <a:solidFill>
                  <a:prstClr val="black"/>
                </a:solidFill>
              </a:rPr>
              <a:t>STABILIZATION PLANT</a:t>
            </a:r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817866"/>
            <a:ext cx="2375410" cy="1664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60" y="1812550"/>
            <a:ext cx="2765883" cy="1600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434" y="1940412"/>
            <a:ext cx="2056362" cy="1597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491386" y="4939149"/>
            <a:ext cx="37017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dirty="0">
                <a:solidFill>
                  <a:prstClr val="black"/>
                </a:solidFill>
              </a:rPr>
              <a:t>HEATER-MIXER (&lt;140ºC</a:t>
            </a:r>
            <a:r>
              <a:rPr lang="es-ES" dirty="0">
                <a:solidFill>
                  <a:prstClr val="black"/>
                </a:solidFill>
              </a:rPr>
              <a:t>)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570119" y="3629743"/>
            <a:ext cx="72715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b="1" dirty="0" err="1" smtClean="0">
                <a:solidFill>
                  <a:prstClr val="black"/>
                </a:solidFill>
              </a:rPr>
              <a:t>HgS</a:t>
            </a:r>
            <a:r>
              <a:rPr lang="es-ES" sz="2800" b="1" dirty="0" smtClean="0">
                <a:solidFill>
                  <a:prstClr val="black"/>
                </a:solidFill>
              </a:rPr>
              <a:t>                                S                          </a:t>
            </a:r>
            <a:r>
              <a:rPr lang="es-ES" sz="2800" b="1" dirty="0" err="1" smtClean="0">
                <a:solidFill>
                  <a:prstClr val="black"/>
                </a:solidFill>
              </a:rPr>
              <a:t>S</a:t>
            </a:r>
            <a:r>
              <a:rPr lang="es-ES" sz="2800" b="1" dirty="0" smtClean="0">
                <a:solidFill>
                  <a:prstClr val="black"/>
                </a:solidFill>
              </a:rPr>
              <a:t> </a:t>
            </a:r>
            <a:r>
              <a:rPr lang="es-ES" sz="2800" b="1" dirty="0" err="1">
                <a:solidFill>
                  <a:prstClr val="black"/>
                </a:solidFill>
              </a:rPr>
              <a:t>polymer</a:t>
            </a:r>
            <a:endParaRPr lang="es-ES" sz="2800" b="1" dirty="0">
              <a:solidFill>
                <a:prstClr val="black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062089" y="5743421"/>
            <a:ext cx="75480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prstClr val="black"/>
                </a:solidFill>
              </a:rPr>
              <a:t>POLIMERIC CEMENT OF SULPHUR (Artificial rock)</a:t>
            </a:r>
            <a:endParaRPr lang="es-ES" sz="2800" b="1" dirty="0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019" y="4458117"/>
            <a:ext cx="2024812" cy="134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853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83568" y="1485938"/>
            <a:ext cx="7776864" cy="3816429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buClr>
                <a:srgbClr val="C0504D">
                  <a:lumMod val="75000"/>
                </a:srgbClr>
              </a:buClr>
              <a:buFont typeface="Wingdings" pitchFamily="2" charset="2"/>
              <a:buChar char="q"/>
            </a:pPr>
            <a:r>
              <a:rPr lang="en-US" sz="2200" b="1" dirty="0" smtClean="0">
                <a:solidFill>
                  <a:prstClr val="black"/>
                </a:solidFill>
              </a:rPr>
              <a:t>Inert solid </a:t>
            </a:r>
            <a:r>
              <a:rPr lang="en-US" sz="2200" dirty="0" smtClean="0">
                <a:solidFill>
                  <a:prstClr val="black"/>
                </a:solidFill>
              </a:rPr>
              <a:t>with </a:t>
            </a:r>
            <a:r>
              <a:rPr lang="en-US" sz="2200" dirty="0">
                <a:solidFill>
                  <a:prstClr val="black"/>
                </a:solidFill>
              </a:rPr>
              <a:t>low porosity and impermeable</a:t>
            </a:r>
            <a:r>
              <a:rPr lang="en-US" sz="2200" dirty="0" smtClean="0">
                <a:solidFill>
                  <a:prstClr val="black"/>
                </a:solidFill>
              </a:rPr>
              <a:t>.</a:t>
            </a:r>
          </a:p>
          <a:p>
            <a:pPr marL="285750" indent="-285750" algn="just">
              <a:buClr>
                <a:srgbClr val="C0504D">
                  <a:lumMod val="75000"/>
                </a:srgbClr>
              </a:buClr>
              <a:buFont typeface="Wingdings" pitchFamily="2" charset="2"/>
              <a:buChar char="q"/>
            </a:pPr>
            <a:r>
              <a:rPr lang="en-US" sz="2200" b="1" dirty="0">
                <a:solidFill>
                  <a:prstClr val="black"/>
                </a:solidFill>
              </a:rPr>
              <a:t>1 ton </a:t>
            </a:r>
            <a:r>
              <a:rPr lang="en-US" sz="2200" dirty="0">
                <a:solidFill>
                  <a:prstClr val="black"/>
                </a:solidFill>
              </a:rPr>
              <a:t>of mercury produces </a:t>
            </a:r>
            <a:r>
              <a:rPr lang="en-US" sz="2200" b="1" dirty="0">
                <a:solidFill>
                  <a:prstClr val="black"/>
                </a:solidFill>
              </a:rPr>
              <a:t>1.37 tons of residue (73% in Hg) </a:t>
            </a:r>
            <a:r>
              <a:rPr lang="en-US" sz="2200" dirty="0">
                <a:solidFill>
                  <a:prstClr val="black"/>
                </a:solidFill>
              </a:rPr>
              <a:t>and </a:t>
            </a:r>
            <a:r>
              <a:rPr lang="en-US" sz="2200" b="1" dirty="0">
                <a:solidFill>
                  <a:prstClr val="black"/>
                </a:solidFill>
              </a:rPr>
              <a:t>1 liter </a:t>
            </a:r>
            <a:r>
              <a:rPr lang="en-US" sz="2200" dirty="0">
                <a:solidFill>
                  <a:prstClr val="black"/>
                </a:solidFill>
              </a:rPr>
              <a:t>of mercury produces </a:t>
            </a:r>
            <a:r>
              <a:rPr lang="en-US" sz="2200" b="1" dirty="0">
                <a:solidFill>
                  <a:prstClr val="black"/>
                </a:solidFill>
              </a:rPr>
              <a:t>4.10 liters of residue</a:t>
            </a:r>
          </a:p>
          <a:p>
            <a:pPr marL="285750" indent="-285750" algn="just">
              <a:buClr>
                <a:srgbClr val="C0504D">
                  <a:lumMod val="75000"/>
                </a:srgbClr>
              </a:buClr>
              <a:buFont typeface="Wingdings" pitchFamily="2" charset="2"/>
              <a:buChar char="q"/>
            </a:pPr>
            <a:r>
              <a:rPr lang="en-US" sz="2200" dirty="0" smtClean="0">
                <a:solidFill>
                  <a:prstClr val="black"/>
                </a:solidFill>
              </a:rPr>
              <a:t>Emits</a:t>
            </a:r>
            <a:r>
              <a:rPr lang="en-US" sz="2200" b="1" dirty="0" smtClean="0">
                <a:solidFill>
                  <a:prstClr val="black"/>
                </a:solidFill>
              </a:rPr>
              <a:t> </a:t>
            </a:r>
            <a:r>
              <a:rPr lang="en-US" sz="2200" b="1" dirty="0">
                <a:solidFill>
                  <a:prstClr val="black"/>
                </a:solidFill>
              </a:rPr>
              <a:t>100-150 times </a:t>
            </a:r>
            <a:r>
              <a:rPr lang="en-US" sz="2200" dirty="0">
                <a:solidFill>
                  <a:prstClr val="black"/>
                </a:solidFill>
              </a:rPr>
              <a:t>less mercury </a:t>
            </a:r>
            <a:r>
              <a:rPr lang="en-US" sz="2200" b="1" dirty="0">
                <a:solidFill>
                  <a:prstClr val="black"/>
                </a:solidFill>
              </a:rPr>
              <a:t>than cinnabar</a:t>
            </a:r>
          </a:p>
          <a:p>
            <a:pPr marL="285750" indent="-285750" algn="just">
              <a:buClr>
                <a:srgbClr val="C0504D">
                  <a:lumMod val="75000"/>
                </a:srgbClr>
              </a:buClr>
              <a:buFont typeface="Wingdings" pitchFamily="2" charset="2"/>
              <a:buChar char="q"/>
            </a:pPr>
            <a:r>
              <a:rPr lang="en-US" sz="2200" dirty="0" smtClean="0">
                <a:solidFill>
                  <a:prstClr val="black"/>
                </a:solidFill>
              </a:rPr>
              <a:t>The </a:t>
            </a:r>
            <a:r>
              <a:rPr lang="en-US" sz="2200" dirty="0">
                <a:solidFill>
                  <a:prstClr val="black"/>
                </a:solidFill>
              </a:rPr>
              <a:t>MICROENCAPSULATION provides a</a:t>
            </a:r>
            <a:r>
              <a:rPr lang="en-US" sz="2200" b="1" dirty="0">
                <a:solidFill>
                  <a:prstClr val="black"/>
                </a:solidFill>
              </a:rPr>
              <a:t> second and additional barrier </a:t>
            </a:r>
            <a:r>
              <a:rPr lang="en-US" sz="2200" dirty="0">
                <a:solidFill>
                  <a:prstClr val="black"/>
                </a:solidFill>
              </a:rPr>
              <a:t>for </a:t>
            </a:r>
            <a:r>
              <a:rPr lang="en-US" sz="2200" dirty="0" smtClean="0">
                <a:solidFill>
                  <a:prstClr val="black"/>
                </a:solidFill>
              </a:rPr>
              <a:t>avoiding mercury </a:t>
            </a:r>
            <a:r>
              <a:rPr lang="en-US" sz="2200" dirty="0">
                <a:solidFill>
                  <a:prstClr val="black"/>
                </a:solidFill>
              </a:rPr>
              <a:t>releases to the environment</a:t>
            </a:r>
            <a:r>
              <a:rPr lang="en-US" sz="2200" b="1" dirty="0">
                <a:solidFill>
                  <a:prstClr val="black"/>
                </a:solidFill>
              </a:rPr>
              <a:t>.</a:t>
            </a:r>
          </a:p>
          <a:p>
            <a:pPr marL="285750" indent="-285750" algn="just">
              <a:buClr>
                <a:srgbClr val="C0504D">
                  <a:lumMod val="75000"/>
                </a:srgbClr>
              </a:buClr>
              <a:buFont typeface="Wingdings" pitchFamily="2" charset="2"/>
              <a:buChar char="q"/>
            </a:pPr>
            <a:r>
              <a:rPr lang="en-US" sz="2200" dirty="0" smtClean="0">
                <a:solidFill>
                  <a:prstClr val="black"/>
                </a:solidFill>
              </a:rPr>
              <a:t>Safer </a:t>
            </a:r>
            <a:r>
              <a:rPr lang="en-US" sz="2200" dirty="0">
                <a:solidFill>
                  <a:prstClr val="black"/>
                </a:solidFill>
              </a:rPr>
              <a:t>product and easier to be managed: </a:t>
            </a:r>
            <a:r>
              <a:rPr lang="en-US" sz="2200" b="1" dirty="0">
                <a:solidFill>
                  <a:prstClr val="black"/>
                </a:solidFill>
              </a:rPr>
              <a:t>final disposal </a:t>
            </a:r>
            <a:r>
              <a:rPr lang="en-US" sz="2200" b="1" dirty="0" smtClean="0">
                <a:solidFill>
                  <a:prstClr val="black"/>
                </a:solidFill>
              </a:rPr>
              <a:t>could be </a:t>
            </a:r>
            <a:r>
              <a:rPr lang="en-US" sz="2200" b="1" dirty="0">
                <a:solidFill>
                  <a:prstClr val="black"/>
                </a:solidFill>
              </a:rPr>
              <a:t>possible in inert landfill </a:t>
            </a:r>
            <a:r>
              <a:rPr lang="en-US" sz="2200" dirty="0">
                <a:solidFill>
                  <a:prstClr val="black"/>
                </a:solidFill>
              </a:rPr>
              <a:t>according its leaching </a:t>
            </a:r>
            <a:r>
              <a:rPr lang="en-US" sz="2200" dirty="0" smtClean="0">
                <a:solidFill>
                  <a:prstClr val="black"/>
                </a:solidFill>
              </a:rPr>
              <a:t>conditions</a:t>
            </a:r>
            <a:r>
              <a:rPr lang="en-US" sz="2200" b="1" dirty="0" smtClean="0">
                <a:solidFill>
                  <a:prstClr val="black"/>
                </a:solidFill>
              </a:rPr>
              <a:t>.</a:t>
            </a:r>
            <a:endParaRPr lang="en-US" sz="2200" b="1" dirty="0">
              <a:solidFill>
                <a:prstClr val="black"/>
              </a:solidFill>
            </a:endParaRPr>
          </a:p>
          <a:p>
            <a:pPr marL="285750" indent="-285750" algn="just">
              <a:buClr>
                <a:srgbClr val="C0504D">
                  <a:lumMod val="75000"/>
                </a:srgbClr>
              </a:buClr>
              <a:buFont typeface="Wingdings" pitchFamily="2" charset="2"/>
              <a:buChar char="q"/>
            </a:pPr>
            <a:r>
              <a:rPr lang="en-US" sz="2200" dirty="0" smtClean="0">
                <a:solidFill>
                  <a:prstClr val="black"/>
                </a:solidFill>
              </a:rPr>
              <a:t>During </a:t>
            </a:r>
            <a:r>
              <a:rPr lang="en-US" sz="2200" dirty="0">
                <a:solidFill>
                  <a:prstClr val="black"/>
                </a:solidFill>
              </a:rPr>
              <a:t>the process, </a:t>
            </a:r>
            <a:r>
              <a:rPr lang="en-US" sz="2200" b="1" dirty="0">
                <a:solidFill>
                  <a:prstClr val="black"/>
                </a:solidFill>
              </a:rPr>
              <a:t>100% of Hg is transformed.</a:t>
            </a:r>
          </a:p>
          <a:p>
            <a:pPr marL="285750" indent="-285750" algn="just">
              <a:buClr>
                <a:srgbClr val="C0504D">
                  <a:lumMod val="75000"/>
                </a:srgbClr>
              </a:buClr>
              <a:buFont typeface="Wingdings" pitchFamily="2" charset="2"/>
              <a:buChar char="q"/>
            </a:pPr>
            <a:r>
              <a:rPr lang="en-US" sz="2200" b="1" dirty="0" smtClean="0">
                <a:solidFill>
                  <a:prstClr val="black"/>
                </a:solidFill>
              </a:rPr>
              <a:t>Low </a:t>
            </a:r>
            <a:r>
              <a:rPr lang="en-US" sz="2200" b="1" dirty="0">
                <a:solidFill>
                  <a:prstClr val="black"/>
                </a:solidFill>
              </a:rPr>
              <a:t>energy </a:t>
            </a:r>
            <a:r>
              <a:rPr lang="en-US" sz="2200" b="1" dirty="0" smtClean="0">
                <a:solidFill>
                  <a:prstClr val="black"/>
                </a:solidFill>
              </a:rPr>
              <a:t>consumption. No </a:t>
            </a:r>
            <a:r>
              <a:rPr lang="en-US" sz="2200" b="1" dirty="0">
                <a:solidFill>
                  <a:prstClr val="black"/>
                </a:solidFill>
              </a:rPr>
              <a:t>water consumption, and neither effluents nor wastes are generated</a:t>
            </a:r>
            <a:r>
              <a:rPr lang="en-US" sz="2200" b="1" dirty="0" smtClean="0">
                <a:solidFill>
                  <a:prstClr val="black"/>
                </a:solidFill>
              </a:rPr>
              <a:t>.</a:t>
            </a:r>
            <a:endParaRPr lang="es-ES" sz="2200" b="1" dirty="0">
              <a:solidFill>
                <a:prstClr val="black"/>
              </a:solidFill>
            </a:endParaRPr>
          </a:p>
        </p:txBody>
      </p:sp>
      <p:cxnSp>
        <p:nvCxnSpPr>
          <p:cNvPr id="7" name="6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251520" y="1268760"/>
            <a:ext cx="8545734" cy="4464496"/>
          </a:xfrm>
          <a:prstGeom prst="roundRect">
            <a:avLst>
              <a:gd name="adj" fmla="val 24713"/>
            </a:avLst>
          </a:prstGeom>
          <a:noFill/>
          <a:ln w="38100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prstClr val="white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3215964" y="97468"/>
            <a:ext cx="5154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2800" b="1" dirty="0">
                <a:solidFill>
                  <a:prstClr val="white"/>
                </a:solidFill>
              </a:rPr>
              <a:t>ADVANTAGES AND GUARANTEES 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prstClr val="black"/>
                </a:solidFill>
              </a:rPr>
              <a:t>MERCURY </a:t>
            </a:r>
            <a:r>
              <a:rPr lang="es-ES" dirty="0" smtClean="0">
                <a:solidFill>
                  <a:prstClr val="black"/>
                </a:solidFill>
              </a:rPr>
              <a:t>STABILIZATION PLANT</a:t>
            </a:r>
            <a:endParaRPr lang="es-E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22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6127661" y="84738"/>
            <a:ext cx="30163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</a:rPr>
              <a:t>REMEDIATION SITE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05" y="904328"/>
            <a:ext cx="7388225" cy="538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1151620" y="925486"/>
            <a:ext cx="6840760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en-US" altLang="es-ES" sz="2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waste heap contains deposits of waste from the mining operations as well as slag from the metallurgical processes accumulated through the centuries</a:t>
            </a:r>
            <a:r>
              <a:rPr lang="en-US" altLang="es-ES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>
              <a:spcBef>
                <a:spcPct val="20000"/>
              </a:spcBef>
            </a:pPr>
            <a:endParaRPr lang="en-US" altLang="es-ES" sz="2400" b="1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spcBef>
                <a:spcPct val="20000"/>
              </a:spcBef>
            </a:pPr>
            <a:endParaRPr lang="en-US" altLang="es-ES" sz="2400" b="1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spcBef>
                <a:spcPct val="20000"/>
              </a:spcBef>
            </a:pPr>
            <a:endParaRPr lang="en-US" altLang="es-E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spcBef>
                <a:spcPct val="20000"/>
              </a:spcBef>
            </a:pPr>
            <a:endParaRPr lang="en-US" altLang="es-ES" sz="2400" b="1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spcBef>
                <a:spcPct val="20000"/>
              </a:spcBef>
            </a:pPr>
            <a:endParaRPr lang="en-US" altLang="es-E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spcBef>
                <a:spcPct val="20000"/>
              </a:spcBef>
            </a:pPr>
            <a:endParaRPr lang="en-US" altLang="es-E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spcBef>
                <a:spcPct val="20000"/>
              </a:spcBef>
            </a:pPr>
            <a:r>
              <a:rPr lang="en-US" altLang="es-ES" sz="2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volume of the waste heap is at present close to 3,5 million  tons, covering 10  hectares</a:t>
            </a:r>
          </a:p>
        </p:txBody>
      </p:sp>
    </p:spTree>
    <p:extLst>
      <p:ext uri="{BB962C8B-B14F-4D97-AF65-F5344CB8AC3E}">
        <p14:creationId xmlns:p14="http://schemas.microsoft.com/office/powerpoint/2010/main" val="366730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5300861" y="84738"/>
            <a:ext cx="3822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PROJECT </a:t>
            </a:r>
            <a:r>
              <a:rPr lang="es-ES" sz="2800" b="1" dirty="0" smtClean="0">
                <a:solidFill>
                  <a:schemeClr val="bg1"/>
                </a:solidFill>
              </a:rPr>
              <a:t>DEVELOPMENT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92696"/>
            <a:ext cx="4702696" cy="3574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4267200"/>
            <a:ext cx="9144000" cy="325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>
              <a:spcBef>
                <a:spcPct val="20000"/>
              </a:spcBef>
              <a:defRPr/>
            </a:pPr>
            <a:r>
              <a:rPr lang="en-US" sz="2000" cap="all" dirty="0" smtClean="0">
                <a:latin typeface="Tahoma" panose="020B0604030504040204" pitchFamily="34" charset="0"/>
                <a:cs typeface="Times New Roman" pitchFamily="18" charset="0"/>
              </a:rPr>
              <a:t>MAIN WORKS: </a:t>
            </a:r>
            <a:r>
              <a:rPr lang="en-US" sz="2000" b="1" cap="all" dirty="0">
                <a:latin typeface="Tahoma" panose="020B0604030504040204" pitchFamily="34" charset="0"/>
                <a:cs typeface="Times New Roman" pitchFamily="18" charset="0"/>
              </a:rPr>
              <a:t>encapsulation of the </a:t>
            </a:r>
            <a:r>
              <a:rPr lang="en-US" sz="2000" b="1" cap="all" dirty="0" smtClean="0">
                <a:latin typeface="Tahoma" panose="020B0604030504040204" pitchFamily="34" charset="0"/>
                <a:cs typeface="Times New Roman" pitchFamily="18" charset="0"/>
              </a:rPr>
              <a:t>dump</a:t>
            </a:r>
            <a:endParaRPr lang="en-US" sz="2000" b="1" cap="all" dirty="0">
              <a:latin typeface="Tahoma" panose="020B0604030504040204" pitchFamily="34" charset="0"/>
              <a:cs typeface="Times New Roman" pitchFamily="18" charset="0"/>
            </a:endParaRPr>
          </a:p>
          <a:p>
            <a:pPr algn="l" eaLnBrk="1" hangingPunct="1">
              <a:spcBef>
                <a:spcPct val="20000"/>
              </a:spcBef>
              <a:defRPr/>
            </a:pPr>
            <a:r>
              <a:rPr lang="en-US" sz="2000" cap="all" dirty="0" err="1" smtClean="0">
                <a:latin typeface="Tahoma" panose="020B0604030504040204" pitchFamily="34" charset="0"/>
                <a:cs typeface="Times New Roman" pitchFamily="18" charset="0"/>
              </a:rPr>
              <a:t>aimS</a:t>
            </a:r>
            <a:r>
              <a:rPr lang="en-US" sz="2000" cap="all" dirty="0" smtClean="0">
                <a:latin typeface="Tahoma" panose="020B0604030504040204" pitchFamily="34" charset="0"/>
                <a:cs typeface="Times New Roman" pitchFamily="18" charset="0"/>
              </a:rPr>
              <a:t>:</a:t>
            </a:r>
            <a:endParaRPr lang="en-US" sz="2000" cap="all" dirty="0">
              <a:latin typeface="Tahoma" panose="020B0604030504040204" pitchFamily="34" charset="0"/>
              <a:cs typeface="Times New Roman" pitchFamily="18" charset="0"/>
            </a:endParaRPr>
          </a:p>
          <a:p>
            <a:pPr marL="342900" indent="-342900" algn="l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cap="all" dirty="0">
                <a:latin typeface="Tahoma" panose="020B0604030504040204" pitchFamily="34" charset="0"/>
                <a:cs typeface="Times New Roman" pitchFamily="18" charset="0"/>
              </a:rPr>
              <a:t>Stability and landscape integration with the dump and the surroundings</a:t>
            </a:r>
            <a:endParaRPr lang="es-ES" sz="2000" cap="all" dirty="0">
              <a:latin typeface="Tahoma" panose="020B0604030504040204" pitchFamily="34" charset="0"/>
              <a:cs typeface="Times New Roman" pitchFamily="18" charset="0"/>
            </a:endParaRPr>
          </a:p>
          <a:p>
            <a:pPr marL="342900" indent="-342900" algn="l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cap="all" dirty="0">
                <a:latin typeface="Tahoma" panose="020B0604030504040204" pitchFamily="34" charset="0"/>
                <a:cs typeface="Times New Roman" pitchFamily="18" charset="0"/>
              </a:rPr>
              <a:t>Securing waterproofing, and isolation from its surface</a:t>
            </a:r>
            <a:r>
              <a:rPr lang="en-US" sz="2000" cap="all" dirty="0" smtClean="0">
                <a:latin typeface="Tahoma" panose="020B0604030504040204" pitchFamily="34" charset="0"/>
                <a:cs typeface="Times New Roman" pitchFamily="18" charset="0"/>
              </a:rPr>
              <a:t>.</a:t>
            </a:r>
            <a:endParaRPr lang="en-US" sz="2000" cap="all" dirty="0">
              <a:latin typeface="Tahom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99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13" y="573088"/>
            <a:ext cx="7242175" cy="571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800" baseline="30000" dirty="0" smtClean="0">
              <a:solidFill>
                <a:schemeClr val="bg1"/>
              </a:solidFill>
            </a:endParaRPr>
          </a:p>
        </p:txBody>
      </p:sp>
      <p:cxnSp>
        <p:nvCxnSpPr>
          <p:cNvPr id="11" name="10 Conector recto"/>
          <p:cNvCxnSpPr/>
          <p:nvPr/>
        </p:nvCxnSpPr>
        <p:spPr>
          <a:xfrm>
            <a:off x="427583" y="6283106"/>
            <a:ext cx="8369671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1 CuadroTexto"/>
          <p:cNvSpPr txBox="1"/>
          <p:nvPr/>
        </p:nvSpPr>
        <p:spPr>
          <a:xfrm>
            <a:off x="5300861" y="84738"/>
            <a:ext cx="3822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PROJECT </a:t>
            </a:r>
            <a:r>
              <a:rPr lang="es-ES" sz="2800" b="1" dirty="0" smtClean="0">
                <a:solidFill>
                  <a:schemeClr val="bg1"/>
                </a:solidFill>
              </a:rPr>
              <a:t>DEVELOPMENT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11857" y="6283106"/>
            <a:ext cx="83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ALMADEN MINE DUMP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295400" y="692696"/>
            <a:ext cx="69342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lnSpc>
                <a:spcPct val="130000"/>
              </a:lnSpc>
              <a:spcBef>
                <a:spcPct val="20000"/>
              </a:spcBef>
            </a:pPr>
            <a:r>
              <a:rPr lang="es-ES" altLang="es-ES" dirty="0" smtClean="0">
                <a:solidFill>
                  <a:prstClr val="white"/>
                </a:solidFill>
                <a:cs typeface="Times New Roman" pitchFamily="18" charset="0"/>
              </a:rPr>
              <a:t>1</a:t>
            </a:r>
            <a:r>
              <a:rPr lang="es-ES" altLang="es-ES" dirty="0">
                <a:solidFill>
                  <a:prstClr val="white"/>
                </a:solidFill>
                <a:cs typeface="Times New Roman" pitchFamily="18" charset="0"/>
              </a:rPr>
              <a:t>. DUMP FORMING</a:t>
            </a:r>
          </a:p>
          <a:p>
            <a:pPr algn="just">
              <a:lnSpc>
                <a:spcPct val="130000"/>
              </a:lnSpc>
              <a:spcBef>
                <a:spcPct val="20000"/>
              </a:spcBef>
            </a:pPr>
            <a:r>
              <a:rPr lang="es-ES" altLang="es-ES" dirty="0" err="1">
                <a:solidFill>
                  <a:prstClr val="white"/>
                </a:solidFill>
                <a:cs typeface="Times New Roman" pitchFamily="18" charset="0"/>
              </a:rPr>
              <a:t>Aims</a:t>
            </a:r>
            <a:r>
              <a:rPr lang="es-ES" altLang="es-ES" dirty="0">
                <a:solidFill>
                  <a:prstClr val="white"/>
                </a:solidFill>
                <a:cs typeface="Times New Roman" pitchFamily="18" charset="0"/>
              </a:rPr>
              <a:t>:</a:t>
            </a:r>
          </a:p>
          <a:p>
            <a:pPr algn="just">
              <a:lnSpc>
                <a:spcPct val="130000"/>
              </a:lnSpc>
              <a:spcBef>
                <a:spcPct val="20000"/>
              </a:spcBef>
              <a:buFontTx/>
              <a:buChar char="•"/>
            </a:pPr>
            <a:r>
              <a:rPr lang="es-ES" altLang="es-ES" dirty="0">
                <a:solidFill>
                  <a:prstClr val="white"/>
                </a:solidFill>
                <a:cs typeface="Times New Roman" pitchFamily="18" charset="0"/>
              </a:rPr>
              <a:t> </a:t>
            </a:r>
            <a:r>
              <a:rPr lang="en-US" altLang="es-ES" dirty="0">
                <a:solidFill>
                  <a:prstClr val="white"/>
                </a:solidFill>
                <a:cs typeface="Times New Roman" pitchFamily="18" charset="0"/>
              </a:rPr>
              <a:t>Remodel  the slopes and the capping plate of the dump</a:t>
            </a:r>
            <a:endParaRPr lang="es-ES" altLang="es-ES" dirty="0">
              <a:solidFill>
                <a:prstClr val="white"/>
              </a:solidFill>
              <a:cs typeface="Times New Roman" pitchFamily="18" charset="0"/>
            </a:endParaRPr>
          </a:p>
          <a:p>
            <a:pPr algn="just">
              <a:lnSpc>
                <a:spcPct val="130000"/>
              </a:lnSpc>
              <a:spcBef>
                <a:spcPct val="20000"/>
              </a:spcBef>
              <a:buFontTx/>
              <a:buChar char="•"/>
            </a:pPr>
            <a:r>
              <a:rPr lang="es-ES" altLang="es-ES" dirty="0">
                <a:solidFill>
                  <a:prstClr val="white"/>
                </a:solidFill>
                <a:cs typeface="Times New Roman" pitchFamily="18" charset="0"/>
              </a:rPr>
              <a:t> </a:t>
            </a:r>
            <a:r>
              <a:rPr lang="es-ES" altLang="es-ES" dirty="0" err="1">
                <a:solidFill>
                  <a:prstClr val="white"/>
                </a:solidFill>
                <a:cs typeface="Times New Roman" pitchFamily="18" charset="0"/>
              </a:rPr>
              <a:t>Stabilizing</a:t>
            </a:r>
            <a:r>
              <a:rPr lang="es-ES" altLang="es-ES" dirty="0">
                <a:solidFill>
                  <a:prstClr val="white"/>
                </a:solidFill>
                <a:cs typeface="Times New Roman" pitchFamily="18" charset="0"/>
              </a:rPr>
              <a:t> </a:t>
            </a:r>
            <a:r>
              <a:rPr lang="es-ES" altLang="es-ES" dirty="0" err="1">
                <a:solidFill>
                  <a:prstClr val="white"/>
                </a:solidFill>
                <a:cs typeface="Times New Roman" pitchFamily="18" charset="0"/>
              </a:rPr>
              <a:t>their</a:t>
            </a:r>
            <a:r>
              <a:rPr lang="es-ES" altLang="es-ES" dirty="0">
                <a:solidFill>
                  <a:prstClr val="white"/>
                </a:solidFill>
                <a:cs typeface="Times New Roman" pitchFamily="18" charset="0"/>
              </a:rPr>
              <a:t> </a:t>
            </a:r>
            <a:r>
              <a:rPr lang="es-ES" altLang="es-ES" dirty="0" err="1">
                <a:solidFill>
                  <a:prstClr val="white"/>
                </a:solidFill>
                <a:cs typeface="Times New Roman" pitchFamily="18" charset="0"/>
              </a:rPr>
              <a:t>conditions</a:t>
            </a:r>
            <a:r>
              <a:rPr lang="es-ES" altLang="es-ES" dirty="0">
                <a:solidFill>
                  <a:prstClr val="white"/>
                </a:solidFill>
                <a:cs typeface="Times New Roman" pitchFamily="18" charset="0"/>
              </a:rPr>
              <a:t> </a:t>
            </a:r>
          </a:p>
          <a:p>
            <a:pPr algn="just">
              <a:lnSpc>
                <a:spcPct val="130000"/>
              </a:lnSpc>
              <a:spcBef>
                <a:spcPct val="20000"/>
              </a:spcBef>
              <a:buFontTx/>
              <a:buChar char="•"/>
            </a:pPr>
            <a:endParaRPr lang="es-ES" altLang="es-ES" dirty="0" smtClean="0">
              <a:solidFill>
                <a:prstClr val="white"/>
              </a:solidFill>
              <a:cs typeface="Times New Roman" pitchFamily="18" charset="0"/>
            </a:endParaRPr>
          </a:p>
          <a:p>
            <a:pPr algn="just">
              <a:lnSpc>
                <a:spcPct val="130000"/>
              </a:lnSpc>
              <a:spcBef>
                <a:spcPct val="20000"/>
              </a:spcBef>
              <a:buFontTx/>
              <a:buChar char="•"/>
            </a:pPr>
            <a:endParaRPr lang="es-ES" altLang="es-ES" dirty="0">
              <a:solidFill>
                <a:prstClr val="white"/>
              </a:solidFill>
              <a:cs typeface="Times New Roman" pitchFamily="18" charset="0"/>
            </a:endParaRPr>
          </a:p>
          <a:p>
            <a:pPr algn="just">
              <a:lnSpc>
                <a:spcPct val="130000"/>
              </a:lnSpc>
              <a:spcBef>
                <a:spcPct val="20000"/>
              </a:spcBef>
              <a:buFontTx/>
              <a:buChar char="•"/>
            </a:pPr>
            <a:endParaRPr lang="es-ES" altLang="es-ES" dirty="0">
              <a:solidFill>
                <a:prstClr val="white"/>
              </a:solidFill>
              <a:cs typeface="Times New Roman" pitchFamily="18" charset="0"/>
            </a:endParaRPr>
          </a:p>
          <a:p>
            <a:pPr algn="just">
              <a:lnSpc>
                <a:spcPct val="130000"/>
              </a:lnSpc>
              <a:spcBef>
                <a:spcPct val="20000"/>
              </a:spcBef>
              <a:buFontTx/>
              <a:buChar char="•"/>
            </a:pPr>
            <a:endParaRPr lang="es-ES" altLang="es-ES" dirty="0">
              <a:solidFill>
                <a:prstClr val="white"/>
              </a:solidFill>
              <a:cs typeface="Times New Roman" pitchFamily="18" charset="0"/>
            </a:endParaRPr>
          </a:p>
          <a:p>
            <a:pPr algn="just">
              <a:lnSpc>
                <a:spcPct val="130000"/>
              </a:lnSpc>
              <a:spcBef>
                <a:spcPct val="20000"/>
              </a:spcBef>
            </a:pPr>
            <a:r>
              <a:rPr lang="en-US" altLang="es-ES" dirty="0">
                <a:solidFill>
                  <a:prstClr val="white"/>
                </a:solidFill>
                <a:cs typeface="Times New Roman" pitchFamily="18" charset="0"/>
              </a:rPr>
              <a:t>Earth filling of  493,582 m3 of material</a:t>
            </a:r>
            <a:endParaRPr lang="es-ES" altLang="es-ES" dirty="0">
              <a:solidFill>
                <a:prstClr val="white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10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3225</TotalTime>
  <Words>1502</Words>
  <Application>Microsoft Office PowerPoint</Application>
  <PresentationFormat>Presentación en pantalla (4:3)</PresentationFormat>
  <Paragraphs>251</Paragraphs>
  <Slides>24</Slides>
  <Notes>20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24</vt:i4>
      </vt:variant>
    </vt:vector>
  </HeadingPairs>
  <TitlesOfParts>
    <vt:vector size="26" baseType="lpstr">
      <vt:lpstr>Tema de Office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ANABEL</dc:creator>
  <cp:lastModifiedBy>JAVIER CARRASCO</cp:lastModifiedBy>
  <cp:revision>248</cp:revision>
  <cp:lastPrinted>2016-06-24T12:09:06Z</cp:lastPrinted>
  <dcterms:created xsi:type="dcterms:W3CDTF">2012-11-25T18:59:31Z</dcterms:created>
  <dcterms:modified xsi:type="dcterms:W3CDTF">2016-06-28T21:59:39Z</dcterms:modified>
</cp:coreProperties>
</file>