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256" r:id="rId2"/>
    <p:sldId id="266" r:id="rId3"/>
    <p:sldId id="283" r:id="rId4"/>
    <p:sldId id="282" r:id="rId5"/>
    <p:sldId id="261" r:id="rId6"/>
    <p:sldId id="286" r:id="rId7"/>
    <p:sldId id="273" r:id="rId8"/>
    <p:sldId id="274" r:id="rId9"/>
    <p:sldId id="275" r:id="rId10"/>
    <p:sldId id="276" r:id="rId11"/>
    <p:sldId id="277" r:id="rId12"/>
    <p:sldId id="278" r:id="rId13"/>
    <p:sldId id="279" r:id="rId14"/>
    <p:sldId id="280" r:id="rId15"/>
    <p:sldId id="281" r:id="rId16"/>
    <p:sldId id="263" r:id="rId17"/>
    <p:sldId id="287" r:id="rId18"/>
    <p:sldId id="288" r:id="rId19"/>
    <p:sldId id="289" r:id="rId20"/>
    <p:sldId id="290" r:id="rId21"/>
    <p:sldId id="291" r:id="rId22"/>
    <p:sldId id="292" r:id="rId23"/>
    <p:sldId id="284" r:id="rId24"/>
    <p:sldId id="285"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763" autoAdjust="0"/>
    <p:restoredTop sz="94627" autoAdjust="0"/>
  </p:normalViewPr>
  <p:slideViewPr>
    <p:cSldViewPr>
      <p:cViewPr varScale="1">
        <p:scale>
          <a:sx n="59" d="100"/>
          <a:sy n="59" d="100"/>
        </p:scale>
        <p:origin x="-670" y="-73"/>
      </p:cViewPr>
      <p:guideLst>
        <p:guide orient="horz" pos="2160"/>
        <p:guide pos="2880"/>
      </p:guideLst>
    </p:cSldViewPr>
  </p:slideViewPr>
  <p:outlineViewPr>
    <p:cViewPr>
      <p:scale>
        <a:sx n="33" d="100"/>
        <a:sy n="33" d="100"/>
      </p:scale>
      <p:origin x="37" y="10766"/>
    </p:cViewPr>
  </p:outlineViewPr>
  <p:notesTextViewPr>
    <p:cViewPr>
      <p:scale>
        <a:sx n="100" d="100"/>
        <a:sy n="100" d="100"/>
      </p:scale>
      <p:origin x="0" y="0"/>
    </p:cViewPr>
  </p:notesTextViewPr>
  <p:sorterViewPr>
    <p:cViewPr>
      <p:scale>
        <a:sx n="66" d="100"/>
        <a:sy n="66" d="100"/>
      </p:scale>
      <p:origin x="0" y="932"/>
    </p:cViewPr>
  </p:sorterViewPr>
  <p:notesViewPr>
    <p:cSldViewPr>
      <p:cViewPr varScale="1">
        <p:scale>
          <a:sx n="47" d="100"/>
          <a:sy n="47" d="100"/>
        </p:scale>
        <p:origin x="-2236"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A174F7-9F67-4C27-8C02-E87D4350DF10}" type="datetimeFigureOut">
              <a:rPr lang="en-GB" smtClean="0"/>
              <a:pPr/>
              <a:t>29/06/2016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B1A73C-00C8-4962-98EC-D98B5DDFE912}"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a:xfrm>
            <a:off x="457200" y="6492875"/>
            <a:ext cx="5943600" cy="365125"/>
          </a:xfrm>
        </p:spPr>
        <p:txBody>
          <a:bodyPr/>
          <a:lstStyle/>
          <a:p>
            <a:r>
              <a:rPr lang="en-US" smtClean="0"/>
              <a:t>PMaxson - Mercury Cell Conversion or Decommissioning: Clean-up and disposal issues</a:t>
            </a:r>
            <a:endParaRPr lang="en-US"/>
          </a:p>
        </p:txBody>
      </p:sp>
      <p:sp>
        <p:nvSpPr>
          <p:cNvPr id="6" name="Slide Number Placeholder 5"/>
          <p:cNvSpPr>
            <a:spLocks noGrp="1"/>
          </p:cNvSpPr>
          <p:nvPr>
            <p:ph type="sldNum" sz="quarter" idx="12"/>
          </p:nvPr>
        </p:nvSpPr>
        <p:spPr/>
        <p:txBody>
          <a:bodyPr/>
          <a:lstStyle/>
          <a:p>
            <a:fld id="{0A747277-85C9-4E8D-9ECF-44AA47318A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PMaxson - Mercury Cell Conversion or Decommissioning: Clean-up and disposal issues</a:t>
            </a:r>
            <a:endParaRPr lang="en-US"/>
          </a:p>
        </p:txBody>
      </p:sp>
      <p:sp>
        <p:nvSpPr>
          <p:cNvPr id="6" name="Slide Number Placeholder 5"/>
          <p:cNvSpPr>
            <a:spLocks noGrp="1"/>
          </p:cNvSpPr>
          <p:nvPr>
            <p:ph type="sldNum" sz="quarter" idx="12"/>
          </p:nvPr>
        </p:nvSpPr>
        <p:spPr/>
        <p:txBody>
          <a:bodyPr/>
          <a:lstStyle/>
          <a:p>
            <a:fld id="{0A747277-85C9-4E8D-9ECF-44AA47318A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PMaxson - Mercury Cell Conversion or Decommissioning: Clean-up and disposal issues</a:t>
            </a:r>
            <a:endParaRPr lang="en-US"/>
          </a:p>
        </p:txBody>
      </p:sp>
      <p:sp>
        <p:nvSpPr>
          <p:cNvPr id="6" name="Slide Number Placeholder 5"/>
          <p:cNvSpPr>
            <a:spLocks noGrp="1"/>
          </p:cNvSpPr>
          <p:nvPr>
            <p:ph type="sldNum" sz="quarter" idx="12"/>
          </p:nvPr>
        </p:nvSpPr>
        <p:spPr/>
        <p:txBody>
          <a:bodyPr/>
          <a:lstStyle/>
          <a:p>
            <a:fld id="{0A747277-85C9-4E8D-9ECF-44AA47318A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457200" y="6492875"/>
            <a:ext cx="5562600" cy="365125"/>
          </a:xfrm>
        </p:spPr>
        <p:txBody>
          <a:bodyPr/>
          <a:lstStyle/>
          <a:p>
            <a:r>
              <a:rPr lang="en-US" smtClean="0"/>
              <a:t>PMaxson - Mercury Cell Conversion or Decommissioning: Clean-up and disposal issues</a:t>
            </a:r>
          </a:p>
        </p:txBody>
      </p:sp>
      <p:sp>
        <p:nvSpPr>
          <p:cNvPr id="6" name="Slide Number Placeholder 5"/>
          <p:cNvSpPr>
            <a:spLocks noGrp="1"/>
          </p:cNvSpPr>
          <p:nvPr>
            <p:ph type="sldNum" sz="quarter" idx="12"/>
          </p:nvPr>
        </p:nvSpPr>
        <p:spPr>
          <a:xfrm>
            <a:off x="6553200" y="6492875"/>
            <a:ext cx="2209800" cy="365125"/>
          </a:xfrm>
        </p:spPr>
        <p:txBody>
          <a:bodyPr/>
          <a:lstStyle/>
          <a:p>
            <a:fld id="{0A747277-85C9-4E8D-9ECF-44AA47318A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PMaxson - Mercury Cell Conversion or Decommissioning: Clean-up and disposal issues</a:t>
            </a:r>
            <a:endParaRPr lang="en-US"/>
          </a:p>
        </p:txBody>
      </p:sp>
      <p:sp>
        <p:nvSpPr>
          <p:cNvPr id="6" name="Slide Number Placeholder 5"/>
          <p:cNvSpPr>
            <a:spLocks noGrp="1"/>
          </p:cNvSpPr>
          <p:nvPr>
            <p:ph type="sldNum" sz="quarter" idx="12"/>
          </p:nvPr>
        </p:nvSpPr>
        <p:spPr/>
        <p:txBody>
          <a:bodyPr/>
          <a:lstStyle/>
          <a:p>
            <a:fld id="{0A747277-85C9-4E8D-9ECF-44AA47318A1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PMaxson - Mercury Cell Conversion or Decommissioning: Clean-up and disposal issues</a:t>
            </a:r>
            <a:endParaRPr lang="en-US"/>
          </a:p>
        </p:txBody>
      </p:sp>
      <p:sp>
        <p:nvSpPr>
          <p:cNvPr id="7" name="Slide Number Placeholder 6"/>
          <p:cNvSpPr>
            <a:spLocks noGrp="1"/>
          </p:cNvSpPr>
          <p:nvPr>
            <p:ph type="sldNum" sz="quarter" idx="12"/>
          </p:nvPr>
        </p:nvSpPr>
        <p:spPr/>
        <p:txBody>
          <a:bodyPr/>
          <a:lstStyle/>
          <a:p>
            <a:fld id="{0A747277-85C9-4E8D-9ECF-44AA47318A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PMaxson - Mercury Cell Conversion or Decommissioning: Clean-up and disposal issues</a:t>
            </a:r>
            <a:endParaRPr lang="en-US"/>
          </a:p>
        </p:txBody>
      </p:sp>
      <p:sp>
        <p:nvSpPr>
          <p:cNvPr id="9" name="Slide Number Placeholder 8"/>
          <p:cNvSpPr>
            <a:spLocks noGrp="1"/>
          </p:cNvSpPr>
          <p:nvPr>
            <p:ph type="sldNum" sz="quarter" idx="12"/>
          </p:nvPr>
        </p:nvSpPr>
        <p:spPr/>
        <p:txBody>
          <a:bodyPr/>
          <a:lstStyle/>
          <a:p>
            <a:fld id="{0A747277-85C9-4E8D-9ECF-44AA47318A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endParaRPr lang="en-US"/>
          </a:p>
        </p:txBody>
      </p:sp>
      <p:sp>
        <p:nvSpPr>
          <p:cNvPr id="5" name="Slide Number Placeholder 4"/>
          <p:cNvSpPr>
            <a:spLocks noGrp="1"/>
          </p:cNvSpPr>
          <p:nvPr>
            <p:ph type="sldNum" sz="quarter" idx="12"/>
          </p:nvPr>
        </p:nvSpPr>
        <p:spPr/>
        <p:txBody>
          <a:bodyPr/>
          <a:lstStyle/>
          <a:p>
            <a:fld id="{0A747277-85C9-4E8D-9ECF-44AA47318A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PMaxson - Mercury Cell Conversion or Decommissioning: Clean-up and disposal issues</a:t>
            </a:r>
            <a:endParaRPr lang="en-US"/>
          </a:p>
        </p:txBody>
      </p:sp>
      <p:sp>
        <p:nvSpPr>
          <p:cNvPr id="4" name="Slide Number Placeholder 3"/>
          <p:cNvSpPr>
            <a:spLocks noGrp="1"/>
          </p:cNvSpPr>
          <p:nvPr>
            <p:ph type="sldNum" sz="quarter" idx="12"/>
          </p:nvPr>
        </p:nvSpPr>
        <p:spPr/>
        <p:txBody>
          <a:bodyPr/>
          <a:lstStyle/>
          <a:p>
            <a:fld id="{0A747277-85C9-4E8D-9ECF-44AA47318A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PMaxson - Mercury Cell Conversion or Decommissioning: Clean-up and disposal issues</a:t>
            </a:r>
            <a:endParaRPr lang="en-US"/>
          </a:p>
        </p:txBody>
      </p:sp>
      <p:sp>
        <p:nvSpPr>
          <p:cNvPr id="7" name="Slide Number Placeholder 6"/>
          <p:cNvSpPr>
            <a:spLocks noGrp="1"/>
          </p:cNvSpPr>
          <p:nvPr>
            <p:ph type="sldNum" sz="quarter" idx="12"/>
          </p:nvPr>
        </p:nvSpPr>
        <p:spPr/>
        <p:txBody>
          <a:bodyPr/>
          <a:lstStyle/>
          <a:p>
            <a:fld id="{0A747277-85C9-4E8D-9ECF-44AA47318A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PMaxson - Mercury Cell Conversion or Decommissioning: Clean-up and disposal issues</a:t>
            </a:r>
            <a:endParaRPr lang="en-US"/>
          </a:p>
        </p:txBody>
      </p:sp>
      <p:sp>
        <p:nvSpPr>
          <p:cNvPr id="7" name="Slide Number Placeholder 6"/>
          <p:cNvSpPr>
            <a:spLocks noGrp="1"/>
          </p:cNvSpPr>
          <p:nvPr>
            <p:ph type="sldNum" sz="quarter" idx="12"/>
          </p:nvPr>
        </p:nvSpPr>
        <p:spPr/>
        <p:txBody>
          <a:bodyPr/>
          <a:lstStyle/>
          <a:p>
            <a:fld id="{0A747277-85C9-4E8D-9ECF-44AA47318A1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629400" y="64928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747277-85C9-4E8D-9ECF-44AA47318A18}" type="slidenum">
              <a:rPr lang="en-US" smtClean="0"/>
              <a:pPr/>
              <a:t>‹#›</a:t>
            </a:fld>
            <a:endParaRPr lang="en-US"/>
          </a:p>
        </p:txBody>
      </p:sp>
      <p:sp>
        <p:nvSpPr>
          <p:cNvPr id="5" name="Footer Placeholder 4"/>
          <p:cNvSpPr>
            <a:spLocks noGrp="1"/>
          </p:cNvSpPr>
          <p:nvPr>
            <p:ph type="ftr" sz="quarter" idx="3"/>
          </p:nvPr>
        </p:nvSpPr>
        <p:spPr>
          <a:xfrm>
            <a:off x="457200" y="6492875"/>
            <a:ext cx="5638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PMaxson - Mercury Cell Conversion or Decommissioning: Clean-up and disposal issues</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295400"/>
            <a:ext cx="8839200" cy="1470025"/>
          </a:xfrm>
        </p:spPr>
        <p:txBody>
          <a:bodyPr>
            <a:noAutofit/>
          </a:bodyPr>
          <a:lstStyle/>
          <a:p>
            <a:r>
              <a:rPr lang="en-US" sz="3600" b="1" smtClean="0">
                <a:latin typeface="Rockwell Condensed" pitchFamily="18" charset="0"/>
              </a:rPr>
              <a:t>Mercury Cell Conversion or Decommissioning:</a:t>
            </a:r>
            <a:br>
              <a:rPr lang="en-US" sz="3600" b="1" smtClean="0">
                <a:latin typeface="Rockwell Condensed" pitchFamily="18" charset="0"/>
              </a:rPr>
            </a:br>
            <a:r>
              <a:rPr lang="en-US" sz="3600" b="1" smtClean="0">
                <a:latin typeface="Rockwell Condensed" pitchFamily="18" charset="0"/>
              </a:rPr>
              <a:t>Clean-up and disposal issues</a:t>
            </a:r>
            <a:endParaRPr lang="en-US" sz="3600" b="1" dirty="0">
              <a:latin typeface="Rockwell Condensed" pitchFamily="18" charset="0"/>
            </a:endParaRPr>
          </a:p>
        </p:txBody>
      </p:sp>
      <p:sp>
        <p:nvSpPr>
          <p:cNvPr id="3" name="Subtitle 2"/>
          <p:cNvSpPr>
            <a:spLocks noGrp="1"/>
          </p:cNvSpPr>
          <p:nvPr>
            <p:ph type="subTitle" idx="1"/>
          </p:nvPr>
        </p:nvSpPr>
        <p:spPr>
          <a:xfrm>
            <a:off x="457200" y="3581400"/>
            <a:ext cx="8229600" cy="2286000"/>
          </a:xfrm>
        </p:spPr>
        <p:txBody>
          <a:bodyPr>
            <a:noAutofit/>
          </a:bodyPr>
          <a:lstStyle/>
          <a:p>
            <a:r>
              <a:rPr lang="en-US" sz="2000" smtClean="0">
                <a:latin typeface="Rockwell" pitchFamily="18" charset="0"/>
              </a:rPr>
              <a:t>Peter Maxson, </a:t>
            </a:r>
            <a:r>
              <a:rPr lang="en-US" sz="2000" dirty="0" smtClean="0">
                <a:latin typeface="Rockwell" pitchFamily="18" charset="0"/>
              </a:rPr>
              <a:t>Director</a:t>
            </a:r>
          </a:p>
          <a:p>
            <a:r>
              <a:rPr lang="en-US" sz="2000" smtClean="0">
                <a:latin typeface="Rockwell" pitchFamily="18" charset="0"/>
              </a:rPr>
              <a:t>Concorde East/West Sprl</a:t>
            </a:r>
            <a:endParaRPr lang="en-US" sz="2000" dirty="0" smtClean="0">
              <a:latin typeface="Rockwell" pitchFamily="18" charset="0"/>
            </a:endParaRPr>
          </a:p>
          <a:p>
            <a:r>
              <a:rPr lang="en-US" sz="2000" dirty="0" smtClean="0">
                <a:latin typeface="Rockwell" pitchFamily="18" charset="0"/>
              </a:rPr>
              <a:t>UNEP Global Mercury </a:t>
            </a:r>
            <a:r>
              <a:rPr lang="en-US" sz="2000" dirty="0" err="1" smtClean="0">
                <a:latin typeface="Rockwell" pitchFamily="18" charset="0"/>
              </a:rPr>
              <a:t>Chlor</a:t>
            </a:r>
            <a:r>
              <a:rPr lang="en-US" sz="2000" dirty="0" smtClean="0">
                <a:latin typeface="Rockwell" pitchFamily="18" charset="0"/>
              </a:rPr>
              <a:t>-alkali Partnership</a:t>
            </a:r>
          </a:p>
          <a:p>
            <a:r>
              <a:rPr lang="en-US" sz="2000" dirty="0" smtClean="0">
                <a:latin typeface="Rockwell" pitchFamily="18" charset="0"/>
              </a:rPr>
              <a:t>Expert Group Meeting to Identify Barriers and Opportunities</a:t>
            </a:r>
          </a:p>
          <a:p>
            <a:r>
              <a:rPr lang="en-US" sz="2000" dirty="0" smtClean="0">
                <a:latin typeface="Rockwell" pitchFamily="18" charset="0"/>
              </a:rPr>
              <a:t>Vienna, Austria </a:t>
            </a:r>
          </a:p>
          <a:p>
            <a:r>
              <a:rPr lang="en-US" sz="2000" smtClean="0">
                <a:latin typeface="Rockwell" pitchFamily="18" charset="0"/>
              </a:rPr>
              <a:t>28-29 June </a:t>
            </a:r>
            <a:r>
              <a:rPr lang="en-US" sz="2000" dirty="0" smtClean="0">
                <a:latin typeface="Rockwell" pitchFamily="18" charset="0"/>
              </a:rPr>
              <a:t>2016</a:t>
            </a:r>
            <a:endParaRPr lang="en-US" sz="2000" dirty="0">
              <a:latin typeface="Rockwell"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10</a:t>
            </a:fld>
            <a:endParaRPr lang="en-US"/>
          </a:p>
        </p:txBody>
      </p:sp>
      <p:pic>
        <p:nvPicPr>
          <p:cNvPr id="6146" name="Picture 2"/>
          <p:cNvPicPr>
            <a:picLocks noChangeAspect="1" noChangeArrowheads="1"/>
          </p:cNvPicPr>
          <p:nvPr/>
        </p:nvPicPr>
        <p:blipFill>
          <a:blip r:embed="rId2" cstate="print"/>
          <a:srcRect/>
          <a:stretch>
            <a:fillRect/>
          </a:stretch>
        </p:blipFill>
        <p:spPr bwMode="auto">
          <a:xfrm>
            <a:off x="381000" y="304800"/>
            <a:ext cx="8276927" cy="59436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11</a:t>
            </a:fld>
            <a:endParaRPr lang="en-US"/>
          </a:p>
        </p:txBody>
      </p:sp>
      <p:pic>
        <p:nvPicPr>
          <p:cNvPr id="7170" name="Picture 2"/>
          <p:cNvPicPr>
            <a:picLocks noChangeAspect="1" noChangeArrowheads="1"/>
          </p:cNvPicPr>
          <p:nvPr/>
        </p:nvPicPr>
        <p:blipFill>
          <a:blip r:embed="rId2" cstate="print"/>
          <a:srcRect/>
          <a:stretch>
            <a:fillRect/>
          </a:stretch>
        </p:blipFill>
        <p:spPr bwMode="auto">
          <a:xfrm>
            <a:off x="228600" y="228599"/>
            <a:ext cx="8610600" cy="615905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12</a:t>
            </a:fld>
            <a:endParaRPr lang="en-US"/>
          </a:p>
        </p:txBody>
      </p:sp>
      <p:pic>
        <p:nvPicPr>
          <p:cNvPr id="8194" name="Picture 2"/>
          <p:cNvPicPr>
            <a:picLocks noChangeAspect="1" noChangeArrowheads="1"/>
          </p:cNvPicPr>
          <p:nvPr/>
        </p:nvPicPr>
        <p:blipFill>
          <a:blip r:embed="rId2" cstate="print"/>
          <a:srcRect/>
          <a:stretch>
            <a:fillRect/>
          </a:stretch>
        </p:blipFill>
        <p:spPr bwMode="auto">
          <a:xfrm>
            <a:off x="304800" y="228600"/>
            <a:ext cx="8534400" cy="618952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13</a:t>
            </a:fld>
            <a:endParaRPr lang="en-US"/>
          </a:p>
        </p:txBody>
      </p:sp>
      <p:pic>
        <p:nvPicPr>
          <p:cNvPr id="9218" name="Picture 2"/>
          <p:cNvPicPr>
            <a:picLocks noChangeAspect="1" noChangeArrowheads="1"/>
          </p:cNvPicPr>
          <p:nvPr/>
        </p:nvPicPr>
        <p:blipFill>
          <a:blip r:embed="rId2" cstate="print"/>
          <a:srcRect/>
          <a:stretch>
            <a:fillRect/>
          </a:stretch>
        </p:blipFill>
        <p:spPr bwMode="auto">
          <a:xfrm>
            <a:off x="381000" y="304800"/>
            <a:ext cx="8400726" cy="61722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14</a:t>
            </a:fld>
            <a:endParaRPr lang="en-US"/>
          </a:p>
        </p:txBody>
      </p:sp>
      <p:pic>
        <p:nvPicPr>
          <p:cNvPr id="10242" name="Picture 2"/>
          <p:cNvPicPr>
            <a:picLocks noChangeAspect="1" noChangeArrowheads="1"/>
          </p:cNvPicPr>
          <p:nvPr/>
        </p:nvPicPr>
        <p:blipFill>
          <a:blip r:embed="rId2" cstate="print"/>
          <a:srcRect/>
          <a:stretch>
            <a:fillRect/>
          </a:stretch>
        </p:blipFill>
        <p:spPr bwMode="auto">
          <a:xfrm>
            <a:off x="533400" y="228600"/>
            <a:ext cx="8229600" cy="608575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15</a:t>
            </a:fld>
            <a:endParaRPr lang="en-US"/>
          </a:p>
        </p:txBody>
      </p:sp>
      <p:pic>
        <p:nvPicPr>
          <p:cNvPr id="11266" name="Picture 2"/>
          <p:cNvPicPr>
            <a:picLocks noChangeAspect="1" noChangeArrowheads="1"/>
          </p:cNvPicPr>
          <p:nvPr/>
        </p:nvPicPr>
        <p:blipFill>
          <a:blip r:embed="rId2" cstate="print"/>
          <a:srcRect/>
          <a:stretch>
            <a:fillRect/>
          </a:stretch>
        </p:blipFill>
        <p:spPr bwMode="auto">
          <a:xfrm>
            <a:off x="304800" y="228599"/>
            <a:ext cx="8534400" cy="6297463"/>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Decommissioning vs. conversion</a:t>
            </a:r>
            <a:endParaRPr lang="en-GB"/>
          </a:p>
        </p:txBody>
      </p:sp>
      <p:sp>
        <p:nvSpPr>
          <p:cNvPr id="3" name="Content Placeholder 2"/>
          <p:cNvSpPr>
            <a:spLocks noGrp="1"/>
          </p:cNvSpPr>
          <p:nvPr>
            <p:ph idx="1"/>
          </p:nvPr>
        </p:nvSpPr>
        <p:spPr>
          <a:xfrm>
            <a:off x="457200" y="1600200"/>
            <a:ext cx="8458200" cy="4525963"/>
          </a:xfrm>
        </p:spPr>
        <p:txBody>
          <a:bodyPr>
            <a:normAutofit fontScale="92500" lnSpcReduction="10000"/>
          </a:bodyPr>
          <a:lstStyle/>
          <a:p>
            <a:r>
              <a:rPr lang="en-US" smtClean="0"/>
              <a:t>Realities of clean-up may influence the initial preference for conversion; in addition to process, space, time, etc. considerations:</a:t>
            </a:r>
          </a:p>
          <a:p>
            <a:pPr lvl="1"/>
            <a:r>
              <a:rPr lang="en-US" smtClean="0"/>
              <a:t>mercury brine system can be reused after careful cleaning, but replace piping to avoid brine recontamination</a:t>
            </a:r>
          </a:p>
          <a:p>
            <a:pPr lvl="1"/>
            <a:r>
              <a:rPr lang="en-US" smtClean="0"/>
              <a:t>reuse of existing process piping is not appropriate  </a:t>
            </a:r>
          </a:p>
          <a:p>
            <a:pPr lvl="1"/>
            <a:r>
              <a:rPr lang="en-US" smtClean="0"/>
              <a:t>cell room building structure may be in poor condition</a:t>
            </a:r>
          </a:p>
          <a:p>
            <a:pPr lvl="1"/>
            <a:r>
              <a:rPr lang="en-US" smtClean="0"/>
              <a:t>mercury contamination of existing concrete structures is common</a:t>
            </a:r>
            <a:endParaRPr lang="en-GB" smtClean="0"/>
          </a:p>
          <a:p>
            <a:endParaRPr lang="en-GB"/>
          </a:p>
        </p:txBody>
      </p:sp>
      <p:sp>
        <p:nvSpPr>
          <p:cNvPr id="6" name="Footer Placeholder 5"/>
          <p:cNvSpPr>
            <a:spLocks noGrp="1"/>
          </p:cNvSpPr>
          <p:nvPr>
            <p:ph type="ftr" sz="quarter" idx="11"/>
          </p:nvPr>
        </p:nvSpPr>
        <p:spPr/>
        <p:txBody>
          <a:bodyPr/>
          <a:lstStyle/>
          <a:p>
            <a:r>
              <a:rPr lang="en-US" smtClean="0"/>
              <a:t>PMaxson - Mercury Cell Conversion or Decommissioning: Clean-up and disposal issues</a:t>
            </a:r>
          </a:p>
        </p:txBody>
      </p:sp>
      <p:sp>
        <p:nvSpPr>
          <p:cNvPr id="7" name="Slide Number Placeholder 6"/>
          <p:cNvSpPr>
            <a:spLocks noGrp="1"/>
          </p:cNvSpPr>
          <p:nvPr>
            <p:ph type="sldNum" sz="quarter" idx="12"/>
          </p:nvPr>
        </p:nvSpPr>
        <p:spPr/>
        <p:txBody>
          <a:bodyPr/>
          <a:lstStyle/>
          <a:p>
            <a:fld id="{0A747277-85C9-4E8D-9ECF-44AA47318A18}"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Decommissioning</a:t>
            </a:r>
            <a:endParaRPr lang="en-GB"/>
          </a:p>
        </p:txBody>
      </p:sp>
      <p:sp>
        <p:nvSpPr>
          <p:cNvPr id="3" name="Content Placeholder 2"/>
          <p:cNvSpPr>
            <a:spLocks noGrp="1"/>
          </p:cNvSpPr>
          <p:nvPr>
            <p:ph idx="1"/>
          </p:nvPr>
        </p:nvSpPr>
        <p:spPr/>
        <p:txBody>
          <a:bodyPr>
            <a:normAutofit/>
          </a:bodyPr>
          <a:lstStyle/>
          <a:p>
            <a:r>
              <a:rPr lang="en-US" smtClean="0"/>
              <a:t>planning</a:t>
            </a:r>
          </a:p>
          <a:p>
            <a:r>
              <a:rPr lang="en-US" smtClean="0"/>
              <a:t>setting up a working area</a:t>
            </a:r>
          </a:p>
          <a:p>
            <a:r>
              <a:rPr lang="en-US" smtClean="0"/>
              <a:t>emptying the cells and collecting the mercury</a:t>
            </a:r>
          </a:p>
          <a:p>
            <a:r>
              <a:rPr lang="en-US" smtClean="0"/>
              <a:t>dismantling, demolition and decontamination of equipment and buildings</a:t>
            </a:r>
          </a:p>
          <a:p>
            <a:r>
              <a:rPr lang="en-US" smtClean="0"/>
              <a:t>residual wastes may be stored (briefly) on site, transported and/or further treated before disposal</a:t>
            </a:r>
            <a:endParaRPr lang="en-GB"/>
          </a:p>
        </p:txBody>
      </p:sp>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r>
              <a:rPr lang="en-US" smtClean="0"/>
              <a:t>Planning</a:t>
            </a:r>
            <a:endParaRPr lang="en-GB"/>
          </a:p>
        </p:txBody>
      </p:sp>
      <p:sp>
        <p:nvSpPr>
          <p:cNvPr id="3" name="Content Placeholder 2"/>
          <p:cNvSpPr>
            <a:spLocks noGrp="1"/>
          </p:cNvSpPr>
          <p:nvPr>
            <p:ph idx="1"/>
          </p:nvPr>
        </p:nvSpPr>
        <p:spPr>
          <a:xfrm>
            <a:off x="457200" y="838200"/>
            <a:ext cx="8229600" cy="5287963"/>
          </a:xfrm>
        </p:spPr>
        <p:txBody>
          <a:bodyPr>
            <a:normAutofit fontScale="77500" lnSpcReduction="20000"/>
          </a:bodyPr>
          <a:lstStyle/>
          <a:p>
            <a:r>
              <a:rPr lang="en-US" smtClean="0"/>
              <a:t>procedures and instructions for all stages of implementation, including health and safety </a:t>
            </a:r>
          </a:p>
          <a:p>
            <a:r>
              <a:rPr lang="en-US" smtClean="0"/>
              <a:t>detailed training and supervision programme for personnel with no experience in mercury handling</a:t>
            </a:r>
          </a:p>
          <a:p>
            <a:r>
              <a:rPr lang="en-US" smtClean="0"/>
              <a:t>suitable working area</a:t>
            </a:r>
          </a:p>
          <a:p>
            <a:r>
              <a:rPr lang="en-US" smtClean="0"/>
              <a:t>equipment for mercury handling (e.g. containers, cranes, forklift trucks, devices to fill containers)</a:t>
            </a:r>
          </a:p>
          <a:p>
            <a:r>
              <a:rPr lang="en-US" smtClean="0"/>
              <a:t>determination of the quantity of metallic mercury to be recovered</a:t>
            </a:r>
            <a:endParaRPr lang="en-GB" smtClean="0"/>
          </a:p>
          <a:p>
            <a:r>
              <a:rPr lang="en-US" smtClean="0"/>
              <a:t>estimation of the quantity of waste to be disposed of and of the mercury content</a:t>
            </a:r>
          </a:p>
          <a:p>
            <a:r>
              <a:rPr lang="en-US" smtClean="0"/>
              <a:t>monitoring of mercury in air, water and waste, including after completion</a:t>
            </a:r>
          </a:p>
          <a:p>
            <a:r>
              <a:rPr lang="en-US" smtClean="0"/>
              <a:t>health checks and biological mercury monitoring for staff</a:t>
            </a:r>
          </a:p>
          <a:p>
            <a:r>
              <a:rPr lang="en-US" smtClean="0"/>
              <a:t>planning of transport, storage and disposal </a:t>
            </a:r>
          </a:p>
          <a:p>
            <a:endParaRPr lang="en-US" smtClean="0"/>
          </a:p>
          <a:p>
            <a:endParaRPr lang="en-GB"/>
          </a:p>
        </p:txBody>
      </p:sp>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smtClean="0"/>
              <a:t>Working area</a:t>
            </a:r>
            <a:endParaRPr lang="en-GB"/>
          </a:p>
        </p:txBody>
      </p:sp>
      <p:sp>
        <p:nvSpPr>
          <p:cNvPr id="3" name="Content Placeholder 2"/>
          <p:cNvSpPr>
            <a:spLocks noGrp="1"/>
          </p:cNvSpPr>
          <p:nvPr>
            <p:ph idx="1"/>
          </p:nvPr>
        </p:nvSpPr>
        <p:spPr>
          <a:xfrm>
            <a:off x="457200" y="1219200"/>
            <a:ext cx="8229600" cy="5257799"/>
          </a:xfrm>
        </p:spPr>
        <p:txBody>
          <a:bodyPr>
            <a:normAutofit fontScale="85000" lnSpcReduction="20000"/>
          </a:bodyPr>
          <a:lstStyle/>
          <a:p>
            <a:r>
              <a:rPr lang="en-US" smtClean="0"/>
              <a:t>well-defined, if necessary surrounded by curbs; </a:t>
            </a:r>
          </a:p>
          <a:p>
            <a:r>
              <a:rPr lang="en-US" smtClean="0"/>
              <a:t>covered to exclude rainwater</a:t>
            </a:r>
          </a:p>
          <a:p>
            <a:r>
              <a:rPr lang="en-US" smtClean="0"/>
              <a:t>equipped with a smooth, sloped, impervious floor to direct mercury spills to a collection sump</a:t>
            </a:r>
          </a:p>
          <a:p>
            <a:r>
              <a:rPr lang="en-US" smtClean="0"/>
              <a:t>well-lit to enable easy identification and clean-up of spills</a:t>
            </a:r>
          </a:p>
          <a:p>
            <a:r>
              <a:rPr lang="en-US" smtClean="0"/>
              <a:t>free of obstructions and debris that may absorb mercury and/or hinder the clean-up of spills (e.g. wooden pallets)</a:t>
            </a:r>
          </a:p>
          <a:p>
            <a:r>
              <a:rPr lang="en-US" smtClean="0"/>
              <a:t>water supply for washing</a:t>
            </a:r>
          </a:p>
          <a:p>
            <a:r>
              <a:rPr lang="en-US" smtClean="0"/>
              <a:t>aspiration equipment with activated carbon filters to rapidly clean up spills</a:t>
            </a:r>
          </a:p>
          <a:p>
            <a:r>
              <a:rPr lang="en-US" smtClean="0"/>
              <a:t>waste water treatment system.</a:t>
            </a:r>
          </a:p>
        </p:txBody>
      </p:sp>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Overview</a:t>
            </a:r>
            <a:endParaRPr lang="en-GB"/>
          </a:p>
        </p:txBody>
      </p:sp>
      <p:sp>
        <p:nvSpPr>
          <p:cNvPr id="3" name="Content Placeholder 2"/>
          <p:cNvSpPr>
            <a:spLocks noGrp="1"/>
          </p:cNvSpPr>
          <p:nvPr>
            <p:ph idx="1"/>
          </p:nvPr>
        </p:nvSpPr>
        <p:spPr/>
        <p:txBody>
          <a:bodyPr>
            <a:normAutofit/>
          </a:bodyPr>
          <a:lstStyle/>
          <a:p>
            <a:pPr lvl="0" fontAlgn="base">
              <a:buNone/>
            </a:pPr>
            <a:r>
              <a:rPr lang="en-US" b="1" smtClean="0"/>
              <a:t>Conversion issues</a:t>
            </a:r>
          </a:p>
          <a:p>
            <a:pPr lvl="0" fontAlgn="base"/>
            <a:r>
              <a:rPr lang="en-US" smtClean="0"/>
              <a:t>Planning for conversion or decommissioning</a:t>
            </a:r>
            <a:endParaRPr lang="en-GB" smtClean="0"/>
          </a:p>
          <a:p>
            <a:pPr fontAlgn="base"/>
            <a:r>
              <a:rPr lang="en-US" smtClean="0"/>
              <a:t>Evaluating facilities for conversion vs decommissioning</a:t>
            </a:r>
            <a:endParaRPr lang="en-GB" smtClean="0"/>
          </a:p>
          <a:p>
            <a:pPr lvl="0" fontAlgn="base"/>
            <a:r>
              <a:rPr lang="en-US" smtClean="0"/>
              <a:t>Implementing conversion activities</a:t>
            </a:r>
          </a:p>
          <a:p>
            <a:pPr lvl="0" fontAlgn="base"/>
            <a:r>
              <a:rPr lang="en-US" smtClean="0"/>
              <a:t>Site clean-up</a:t>
            </a:r>
          </a:p>
          <a:p>
            <a:pPr lvl="0" fontAlgn="base"/>
            <a:r>
              <a:rPr lang="en-US" smtClean="0"/>
              <a:t>Mercury storage and disposal</a:t>
            </a:r>
          </a:p>
        </p:txBody>
      </p:sp>
      <p:sp>
        <p:nvSpPr>
          <p:cNvPr id="6" name="Footer Placeholder 5"/>
          <p:cNvSpPr>
            <a:spLocks noGrp="1"/>
          </p:cNvSpPr>
          <p:nvPr>
            <p:ph type="ftr" sz="quarter" idx="11"/>
          </p:nvPr>
        </p:nvSpPr>
        <p:spPr/>
        <p:txBody>
          <a:bodyPr/>
          <a:lstStyle/>
          <a:p>
            <a:r>
              <a:rPr lang="en-US" smtClean="0"/>
              <a:t>PMaxson - Mercury Cell Conversion or Decommissioning: Clean-up and disposal issues</a:t>
            </a:r>
          </a:p>
        </p:txBody>
      </p:sp>
      <p:sp>
        <p:nvSpPr>
          <p:cNvPr id="7" name="Slide Number Placeholder 6"/>
          <p:cNvSpPr>
            <a:spLocks noGrp="1"/>
          </p:cNvSpPr>
          <p:nvPr>
            <p:ph type="sldNum" sz="quarter" idx="12"/>
          </p:nvPr>
        </p:nvSpPr>
        <p:spPr/>
        <p:txBody>
          <a:bodyPr/>
          <a:lstStyle/>
          <a:p>
            <a:fld id="{0A747277-85C9-4E8D-9ECF-44AA47318A18}"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r>
              <a:rPr lang="en-US" smtClean="0"/>
              <a:t>Emptying the cells</a:t>
            </a:r>
            <a:endParaRPr lang="en-GB"/>
          </a:p>
        </p:txBody>
      </p:sp>
      <p:sp>
        <p:nvSpPr>
          <p:cNvPr id="3" name="Content Placeholder 2"/>
          <p:cNvSpPr>
            <a:spLocks noGrp="1"/>
          </p:cNvSpPr>
          <p:nvPr>
            <p:ph idx="1"/>
          </p:nvPr>
        </p:nvSpPr>
        <p:spPr>
          <a:xfrm>
            <a:off x="228600" y="762000"/>
            <a:ext cx="8686800" cy="5715000"/>
          </a:xfrm>
        </p:spPr>
        <p:txBody>
          <a:bodyPr>
            <a:normAutofit fontScale="77500" lnSpcReduction="20000"/>
          </a:bodyPr>
          <a:lstStyle/>
          <a:p>
            <a:r>
              <a:rPr lang="en-US" smtClean="0"/>
              <a:t>special containers</a:t>
            </a:r>
            <a:endParaRPr lang="en-GB" smtClean="0"/>
          </a:p>
          <a:p>
            <a:r>
              <a:rPr lang="en-US" smtClean="0"/>
              <a:t>keeping the system closed, if possible</a:t>
            </a:r>
          </a:p>
          <a:p>
            <a:r>
              <a:rPr lang="en-US" smtClean="0"/>
              <a:t>washing of mercury to remove residual sodium to avoid the risk of hydrogen formation</a:t>
            </a:r>
          </a:p>
          <a:p>
            <a:r>
              <a:rPr lang="en-US" smtClean="0"/>
              <a:t>using gravity transfer, if possible</a:t>
            </a:r>
          </a:p>
          <a:p>
            <a:r>
              <a:rPr lang="en-US" smtClean="0"/>
              <a:t>checking that the mercury is not contaminated and, when necessary, using filtration or decantation to remove solid impurities</a:t>
            </a:r>
          </a:p>
          <a:p>
            <a:r>
              <a:rPr lang="en-US" smtClean="0"/>
              <a:t>avoiding the introduction of other liquids, such as water</a:t>
            </a:r>
          </a:p>
          <a:p>
            <a:r>
              <a:rPr lang="en-US" smtClean="0"/>
              <a:t>filling the containers to ≤ 80 % of their volumetric capacity to avoid overpressures</a:t>
            </a:r>
          </a:p>
          <a:p>
            <a:r>
              <a:rPr lang="en-US" smtClean="0"/>
              <a:t>hermetically sealing the containers after filling</a:t>
            </a:r>
          </a:p>
          <a:p>
            <a:r>
              <a:rPr lang="en-US" smtClean="0"/>
              <a:t>weighing and labelling the containers according to legislation</a:t>
            </a:r>
          </a:p>
          <a:p>
            <a:r>
              <a:rPr lang="en-US" smtClean="0"/>
              <a:t>washing of the empty cells with an alkaline hydrogen peroxide solution and water, then filling with water to reduce mercury emissions until the cells are dismantled. </a:t>
            </a:r>
            <a:endParaRPr lang="en-GB"/>
          </a:p>
        </p:txBody>
      </p:sp>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GB" smtClean="0"/>
              <a:t/>
            </a:r>
            <a:br>
              <a:rPr lang="en-GB" smtClean="0"/>
            </a:br>
            <a:r>
              <a:rPr lang="en-GB" sz="3800" smtClean="0"/>
              <a:t>Dismantling, demolition and decontamination </a:t>
            </a:r>
            <a:r>
              <a:rPr lang="en-GB" smtClean="0"/>
              <a:t/>
            </a:r>
            <a:br>
              <a:rPr lang="en-GB" smtClean="0"/>
            </a:br>
            <a:endParaRPr lang="en-GB"/>
          </a:p>
        </p:txBody>
      </p:sp>
      <p:sp>
        <p:nvSpPr>
          <p:cNvPr id="3" name="Content Placeholder 2"/>
          <p:cNvSpPr>
            <a:spLocks noGrp="1"/>
          </p:cNvSpPr>
          <p:nvPr>
            <p:ph idx="1"/>
          </p:nvPr>
        </p:nvSpPr>
        <p:spPr>
          <a:xfrm>
            <a:off x="457200" y="1295400"/>
            <a:ext cx="8534400" cy="5181600"/>
          </a:xfrm>
        </p:spPr>
        <p:txBody>
          <a:bodyPr>
            <a:normAutofit fontScale="85000" lnSpcReduction="20000"/>
          </a:bodyPr>
          <a:lstStyle/>
          <a:p>
            <a:r>
              <a:rPr lang="en-US" smtClean="0"/>
              <a:t>inclusion of staff experienced in running the former plant</a:t>
            </a:r>
          </a:p>
          <a:p>
            <a:r>
              <a:rPr lang="en-US" smtClean="0"/>
              <a:t>replacement of hot cutting of equipment by cold cutting, if possible</a:t>
            </a:r>
          </a:p>
          <a:p>
            <a:r>
              <a:rPr lang="en-US" smtClean="0"/>
              <a:t>taking precautions against the dispersion of mercury droplets if high pressure is used for cleaning of surfaces</a:t>
            </a:r>
          </a:p>
          <a:p>
            <a:r>
              <a:rPr lang="en-US" smtClean="0"/>
              <a:t>storage of contaminated equipment in suitable areas (e.g. steel may be highly contaminated with mercury which can sweat out during storage)</a:t>
            </a:r>
          </a:p>
          <a:p>
            <a:r>
              <a:rPr lang="en-US" smtClean="0"/>
              <a:t>frequent washing of the floor of the working area</a:t>
            </a:r>
          </a:p>
          <a:p>
            <a:r>
              <a:rPr lang="en-US" smtClean="0"/>
              <a:t>rapid clean-up of mercury spills by using aspiration equipment with activated carbon filters</a:t>
            </a:r>
          </a:p>
          <a:p>
            <a:r>
              <a:rPr lang="en-US" smtClean="0"/>
              <a:t>accounting of waste streams (origin, mass, volume, mercury concentration and destination)</a:t>
            </a:r>
          </a:p>
          <a:p>
            <a:endParaRPr lang="en-GB"/>
          </a:p>
        </p:txBody>
      </p:sp>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GB" smtClean="0"/>
              <a:t>Treatment techniques for solid waste </a:t>
            </a:r>
            <a:endParaRPr lang="en-GB"/>
          </a:p>
        </p:txBody>
      </p:sp>
      <p:sp>
        <p:nvSpPr>
          <p:cNvPr id="3" name="Content Placeholder 2"/>
          <p:cNvSpPr>
            <a:spLocks noGrp="1"/>
          </p:cNvSpPr>
          <p:nvPr>
            <p:ph idx="1"/>
          </p:nvPr>
        </p:nvSpPr>
        <p:spPr>
          <a:xfrm>
            <a:off x="457200" y="1219200"/>
            <a:ext cx="8229600" cy="5105400"/>
          </a:xfrm>
        </p:spPr>
        <p:txBody>
          <a:bodyPr>
            <a:normAutofit fontScale="92500" lnSpcReduction="20000"/>
          </a:bodyPr>
          <a:lstStyle/>
          <a:p>
            <a:r>
              <a:rPr lang="en-US" smtClean="0"/>
              <a:t>Mechanical and physical treatments = washing with water (with or without pressure), ultrasonic vibration, and vacuum cleaners with appropriate adsorption or condensation systems. Mechanical and physical treatments are suitable if significant quantities of metallic mercury are present. </a:t>
            </a:r>
          </a:p>
          <a:p>
            <a:r>
              <a:rPr lang="en-US" smtClean="0"/>
              <a:t>Chemical treatment = treatment with hypochlorite, chlorinated brine or hydrogen peroxide. The liquid streams are treated as described below. </a:t>
            </a:r>
          </a:p>
          <a:p>
            <a:r>
              <a:rPr lang="en-US" smtClean="0"/>
              <a:t>Thermal treatment = distillation/retorting carried out in specially designed units. Mercury recovered as metallic mercury. </a:t>
            </a:r>
          </a:p>
          <a:p>
            <a:endParaRPr lang="en-GB"/>
          </a:p>
        </p:txBody>
      </p:sp>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smtClean="0"/>
              <a:t>PMaxson - Mercury Cell Conversion or Decommissioning: Clean-up and disposal issues</a:t>
            </a:r>
          </a:p>
        </p:txBody>
      </p:sp>
      <p:sp>
        <p:nvSpPr>
          <p:cNvPr id="7" name="Slide Number Placeholder 6"/>
          <p:cNvSpPr>
            <a:spLocks noGrp="1"/>
          </p:cNvSpPr>
          <p:nvPr>
            <p:ph type="sldNum" sz="quarter" idx="12"/>
          </p:nvPr>
        </p:nvSpPr>
        <p:spPr/>
        <p:txBody>
          <a:bodyPr/>
          <a:lstStyle/>
          <a:p>
            <a:fld id="{0A747277-85C9-4E8D-9ECF-44AA47318A18}" type="slidenum">
              <a:rPr lang="en-US" smtClean="0"/>
              <a:pPr/>
              <a:t>23</a:t>
            </a:fld>
            <a:endParaRPr lang="en-US"/>
          </a:p>
        </p:txBody>
      </p:sp>
      <p:pic>
        <p:nvPicPr>
          <p:cNvPr id="3074" name="Picture 2"/>
          <p:cNvPicPr>
            <a:picLocks noChangeAspect="1" noChangeArrowheads="1"/>
          </p:cNvPicPr>
          <p:nvPr/>
        </p:nvPicPr>
        <p:blipFill>
          <a:blip r:embed="rId2" cstate="print"/>
          <a:srcRect/>
          <a:stretch>
            <a:fillRect/>
          </a:stretch>
        </p:blipFill>
        <p:spPr bwMode="auto">
          <a:xfrm>
            <a:off x="838200" y="0"/>
            <a:ext cx="7696200" cy="6556736"/>
          </a:xfrm>
          <a:prstGeom prst="rect">
            <a:avLst/>
          </a:prstGeom>
          <a:noFill/>
          <a:ln w="9525">
            <a:noFill/>
            <a:miter lim="800000"/>
            <a:headEnd/>
            <a:tailEnd/>
          </a:ln>
        </p:spPr>
      </p:pic>
      <p:sp>
        <p:nvSpPr>
          <p:cNvPr id="9" name="TextBox 8"/>
          <p:cNvSpPr txBox="1"/>
          <p:nvPr/>
        </p:nvSpPr>
        <p:spPr>
          <a:xfrm>
            <a:off x="838200" y="0"/>
            <a:ext cx="7696200" cy="1754326"/>
          </a:xfrm>
          <a:prstGeom prst="rect">
            <a:avLst/>
          </a:prstGeom>
          <a:noFill/>
        </p:spPr>
        <p:txBody>
          <a:bodyPr wrap="square" rtlCol="0">
            <a:spAutoFit/>
          </a:bodyPr>
          <a:lstStyle/>
          <a:p>
            <a:r>
              <a:rPr lang="en-GB" smtClean="0"/>
              <a:t>Spanish mercury-cell chlor-alkali plant. The red painted installation (centre) shows the new unit to recover mercury from the hydrogen stream. To achieve better environmental control, 40% of the existing plant was moved and upgraded from the brown building in the background to a new green building on the right. 60% of the plant remained unchanged in a building located just out of the picture. (Euro Chlor)</a:t>
            </a:r>
            <a:endParaRPr lang="en-GB"/>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smtClean="0"/>
              <a:t>PMaxson - Mercury Cell Conversion or Decommissioning: Clean-up and disposal issues</a:t>
            </a:r>
          </a:p>
        </p:txBody>
      </p:sp>
      <p:sp>
        <p:nvSpPr>
          <p:cNvPr id="7" name="Slide Number Placeholder 6"/>
          <p:cNvSpPr>
            <a:spLocks noGrp="1"/>
          </p:cNvSpPr>
          <p:nvPr>
            <p:ph type="sldNum" sz="quarter" idx="12"/>
          </p:nvPr>
        </p:nvSpPr>
        <p:spPr/>
        <p:txBody>
          <a:bodyPr/>
          <a:lstStyle/>
          <a:p>
            <a:fld id="{0A747277-85C9-4E8D-9ECF-44AA47318A18}" type="slidenum">
              <a:rPr lang="en-US" smtClean="0"/>
              <a:pPr/>
              <a:t>24</a:t>
            </a:fld>
            <a:endParaRPr lang="en-US"/>
          </a:p>
        </p:txBody>
      </p:sp>
      <p:pic>
        <p:nvPicPr>
          <p:cNvPr id="4098" name="Picture 2" descr="8211gov1_cellhouse"/>
          <p:cNvPicPr>
            <a:picLocks noChangeAspect="1" noChangeArrowheads="1"/>
          </p:cNvPicPr>
          <p:nvPr/>
        </p:nvPicPr>
        <p:blipFill>
          <a:blip r:embed="rId2" cstate="print"/>
          <a:srcRect/>
          <a:stretch>
            <a:fillRect/>
          </a:stretch>
        </p:blipFill>
        <p:spPr bwMode="auto">
          <a:xfrm>
            <a:off x="0" y="0"/>
            <a:ext cx="9144000" cy="6480927"/>
          </a:xfrm>
          <a:prstGeom prst="rect">
            <a:avLst/>
          </a:prstGeom>
          <a:noFill/>
          <a:ln w="9525">
            <a:noFill/>
            <a:miter lim="800000"/>
            <a:headEnd/>
            <a:tailEnd/>
          </a:ln>
        </p:spPr>
      </p:pic>
      <p:sp>
        <p:nvSpPr>
          <p:cNvPr id="9" name="TextBox 8"/>
          <p:cNvSpPr txBox="1"/>
          <p:nvPr/>
        </p:nvSpPr>
        <p:spPr>
          <a:xfrm>
            <a:off x="1447800" y="3429000"/>
            <a:ext cx="6477000" cy="1323439"/>
          </a:xfrm>
          <a:prstGeom prst="rect">
            <a:avLst/>
          </a:prstGeom>
          <a:noFill/>
        </p:spPr>
        <p:txBody>
          <a:bodyPr wrap="square" rtlCol="0">
            <a:spAutoFit/>
          </a:bodyPr>
          <a:lstStyle/>
          <a:p>
            <a:r>
              <a:rPr lang="en-GB" sz="2000" b="1" smtClean="0">
                <a:solidFill>
                  <a:schemeClr val="bg1"/>
                </a:solidFill>
              </a:rPr>
              <a:t>FOOTBALL FIELD-SIZED --A typical mercury-cell chlor-alkali plant's cell room holds 50 to 100 mercury cells, more than a mile of pipes, hundreds of pumps and flanges....</a:t>
            </a:r>
          </a:p>
          <a:p>
            <a:r>
              <a:rPr lang="en-GB" sz="2000" smtClean="0">
                <a:solidFill>
                  <a:schemeClr val="bg1"/>
                </a:solidFill>
              </a:rPr>
              <a:t>PIONEER AMERICAS</a:t>
            </a:r>
            <a:endParaRPr lang="en-GB" sz="200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1054" b="827"/>
          <a:stretch>
            <a:fillRect/>
          </a:stretch>
        </p:blipFill>
        <p:spPr bwMode="auto">
          <a:xfrm>
            <a:off x="0" y="0"/>
            <a:ext cx="5105400" cy="6520295"/>
          </a:xfrm>
          <a:prstGeom prst="rect">
            <a:avLst/>
          </a:prstGeom>
          <a:noFill/>
          <a:ln w="9525">
            <a:noFill/>
            <a:miter lim="800000"/>
            <a:headEnd/>
            <a:tailEnd/>
          </a:ln>
        </p:spPr>
      </p:pic>
      <p:sp>
        <p:nvSpPr>
          <p:cNvPr id="7" name="TextBox 6"/>
          <p:cNvSpPr txBox="1"/>
          <p:nvPr/>
        </p:nvSpPr>
        <p:spPr>
          <a:xfrm>
            <a:off x="5486400" y="4572000"/>
            <a:ext cx="3124200" cy="1384995"/>
          </a:xfrm>
          <a:prstGeom prst="rect">
            <a:avLst/>
          </a:prstGeom>
          <a:noFill/>
        </p:spPr>
        <p:txBody>
          <a:bodyPr wrap="square" rtlCol="0">
            <a:spAutoFit/>
          </a:bodyPr>
          <a:lstStyle/>
          <a:p>
            <a:r>
              <a:rPr lang="en-GB" sz="2800" smtClean="0"/>
              <a:t>Chlor-alkali plant (now closed) at Skoghall, Sweden</a:t>
            </a:r>
            <a:endParaRPr lang="en-GB" sz="2800"/>
          </a:p>
        </p:txBody>
      </p:sp>
      <p:sp>
        <p:nvSpPr>
          <p:cNvPr id="8" name="Footer Placeholder 7"/>
          <p:cNvSpPr>
            <a:spLocks noGrp="1"/>
          </p:cNvSpPr>
          <p:nvPr>
            <p:ph type="ftr" sz="quarter" idx="11"/>
          </p:nvPr>
        </p:nvSpPr>
        <p:spPr/>
        <p:txBody>
          <a:bodyPr/>
          <a:lstStyle/>
          <a:p>
            <a:r>
              <a:rPr lang="en-US" smtClean="0"/>
              <a:t>PMaxson - Mercury Cell Conversion or Decommissioning: Clean-up and disposal issues</a:t>
            </a:r>
          </a:p>
        </p:txBody>
      </p:sp>
      <p:sp>
        <p:nvSpPr>
          <p:cNvPr id="9" name="Slide Number Placeholder 8"/>
          <p:cNvSpPr>
            <a:spLocks noGrp="1"/>
          </p:cNvSpPr>
          <p:nvPr>
            <p:ph type="sldNum" sz="quarter" idx="12"/>
          </p:nvPr>
        </p:nvSpPr>
        <p:spPr/>
        <p:txBody>
          <a:bodyPr/>
          <a:lstStyle/>
          <a:p>
            <a:fld id="{0A747277-85C9-4E8D-9ECF-44AA47318A18}"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lls"/>
          <p:cNvPicPr>
            <a:picLocks noChangeAspect="1" noChangeArrowheads="1"/>
          </p:cNvPicPr>
          <p:nvPr/>
        </p:nvPicPr>
        <p:blipFill>
          <a:blip r:embed="rId2" cstate="print"/>
          <a:srcRect/>
          <a:stretch>
            <a:fillRect/>
          </a:stretch>
        </p:blipFill>
        <p:spPr bwMode="auto">
          <a:xfrm>
            <a:off x="0" y="0"/>
            <a:ext cx="4800600" cy="6525240"/>
          </a:xfrm>
          <a:prstGeom prst="rect">
            <a:avLst/>
          </a:prstGeom>
          <a:noFill/>
          <a:ln w="9525">
            <a:noFill/>
            <a:miter lim="800000"/>
            <a:headEnd/>
            <a:tailEnd/>
          </a:ln>
        </p:spPr>
      </p:pic>
      <p:sp>
        <p:nvSpPr>
          <p:cNvPr id="7" name="TextBox 6"/>
          <p:cNvSpPr txBox="1"/>
          <p:nvPr/>
        </p:nvSpPr>
        <p:spPr>
          <a:xfrm>
            <a:off x="5410200" y="381000"/>
            <a:ext cx="3048000" cy="5693866"/>
          </a:xfrm>
          <a:prstGeom prst="rect">
            <a:avLst/>
          </a:prstGeom>
          <a:noFill/>
        </p:spPr>
        <p:txBody>
          <a:bodyPr wrap="square" rtlCol="0">
            <a:spAutoFit/>
          </a:bodyPr>
          <a:lstStyle/>
          <a:p>
            <a:r>
              <a:rPr lang="en-GB" sz="2800" smtClean="0"/>
              <a:t>One-half of 300,000-tonnes/year mercury chlorine electrolysis plant in Germany. The cells run horizontally across the view of this cellroom. Each cell is 14 metres in length and 2.2 metres wide.</a:t>
            </a:r>
          </a:p>
          <a:p>
            <a:r>
              <a:rPr lang="en-GB" sz="2800" smtClean="0"/>
              <a:t>(Euro Chlor)</a:t>
            </a:r>
            <a:endParaRPr lang="en-GB" sz="2800"/>
          </a:p>
        </p:txBody>
      </p:sp>
      <p:sp>
        <p:nvSpPr>
          <p:cNvPr id="8" name="Footer Placeholder 7"/>
          <p:cNvSpPr>
            <a:spLocks noGrp="1"/>
          </p:cNvSpPr>
          <p:nvPr>
            <p:ph type="ftr" sz="quarter" idx="11"/>
          </p:nvPr>
        </p:nvSpPr>
        <p:spPr/>
        <p:txBody>
          <a:bodyPr/>
          <a:lstStyle/>
          <a:p>
            <a:r>
              <a:rPr lang="en-US" smtClean="0"/>
              <a:t>PMaxson - Mercury Cell Conversion or Decommissioning: Clean-up and disposal issues</a:t>
            </a:r>
          </a:p>
        </p:txBody>
      </p:sp>
      <p:sp>
        <p:nvSpPr>
          <p:cNvPr id="9" name="Slide Number Placeholder 8"/>
          <p:cNvSpPr>
            <a:spLocks noGrp="1"/>
          </p:cNvSpPr>
          <p:nvPr>
            <p:ph type="sldNum" sz="quarter" idx="12"/>
          </p:nvPr>
        </p:nvSpPr>
        <p:spPr/>
        <p:txBody>
          <a:bodyPr/>
          <a:lstStyle/>
          <a:p>
            <a:fld id="{0A747277-85C9-4E8D-9ECF-44AA47318A18}"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868362"/>
          </a:xfrm>
        </p:spPr>
        <p:txBody>
          <a:bodyPr>
            <a:normAutofit/>
          </a:bodyPr>
          <a:lstStyle/>
          <a:p>
            <a:pPr lvl="0" fontAlgn="base"/>
            <a:r>
              <a:rPr lang="en-US" sz="3600" smtClean="0"/>
              <a:t>Planning for conversion or decommissioning</a:t>
            </a:r>
            <a:endParaRPr lang="en-GB" sz="3600" smtClean="0"/>
          </a:p>
        </p:txBody>
      </p:sp>
      <p:sp>
        <p:nvSpPr>
          <p:cNvPr id="3" name="Content Placeholder 2"/>
          <p:cNvSpPr>
            <a:spLocks noGrp="1"/>
          </p:cNvSpPr>
          <p:nvPr>
            <p:ph idx="1"/>
          </p:nvPr>
        </p:nvSpPr>
        <p:spPr>
          <a:xfrm>
            <a:off x="457200" y="1219200"/>
            <a:ext cx="8229600" cy="4906963"/>
          </a:xfrm>
        </p:spPr>
        <p:txBody>
          <a:bodyPr>
            <a:normAutofit fontScale="92500"/>
          </a:bodyPr>
          <a:lstStyle/>
          <a:p>
            <a:r>
              <a:rPr lang="en-US" smtClean="0"/>
              <a:t>Clean-up needs to be part of the planning process</a:t>
            </a:r>
          </a:p>
          <a:p>
            <a:pPr lvl="1"/>
            <a:r>
              <a:rPr lang="en-US" smtClean="0"/>
              <a:t>standards</a:t>
            </a:r>
          </a:p>
          <a:p>
            <a:pPr lvl="1"/>
            <a:r>
              <a:rPr lang="en-US" smtClean="0"/>
              <a:t>scope = soil surface area, depth</a:t>
            </a:r>
          </a:p>
          <a:p>
            <a:pPr lvl="1"/>
            <a:r>
              <a:rPr lang="en-US" smtClean="0"/>
              <a:t>old disposal sites</a:t>
            </a:r>
          </a:p>
          <a:p>
            <a:pPr lvl="1"/>
            <a:r>
              <a:rPr lang="en-US" smtClean="0"/>
              <a:t>who and how many contractors</a:t>
            </a:r>
          </a:p>
          <a:p>
            <a:pPr lvl="1"/>
            <a:r>
              <a:rPr lang="en-US" smtClean="0"/>
              <a:t>sequence of process shut-down and clean-up tasks</a:t>
            </a:r>
          </a:p>
          <a:p>
            <a:pPr lvl="1"/>
            <a:r>
              <a:rPr lang="en-US" smtClean="0"/>
              <a:t>reporting</a:t>
            </a:r>
          </a:p>
          <a:p>
            <a:pPr lvl="1"/>
            <a:r>
              <a:rPr lang="en-US" smtClean="0"/>
              <a:t>plan for surprises = contingencies</a:t>
            </a:r>
          </a:p>
          <a:p>
            <a:pPr lvl="1"/>
            <a:r>
              <a:rPr lang="en-US" smtClean="0"/>
              <a:t>estimated cost</a:t>
            </a:r>
          </a:p>
          <a:p>
            <a:pPr lvl="1"/>
            <a:r>
              <a:rPr lang="en-US" smtClean="0"/>
              <a:t>sources of financial assistance</a:t>
            </a:r>
            <a:endParaRPr lang="en-GB"/>
          </a:p>
        </p:txBody>
      </p:sp>
      <p:sp>
        <p:nvSpPr>
          <p:cNvPr id="6" name="Footer Placeholder 5"/>
          <p:cNvSpPr>
            <a:spLocks noGrp="1"/>
          </p:cNvSpPr>
          <p:nvPr>
            <p:ph type="ftr" sz="quarter" idx="11"/>
          </p:nvPr>
        </p:nvSpPr>
        <p:spPr/>
        <p:txBody>
          <a:bodyPr/>
          <a:lstStyle/>
          <a:p>
            <a:r>
              <a:rPr lang="en-US" smtClean="0"/>
              <a:t>PMaxson - Mercury Cell Conversion or Decommissioning: Clean-up and disposal issues</a:t>
            </a:r>
          </a:p>
        </p:txBody>
      </p:sp>
      <p:sp>
        <p:nvSpPr>
          <p:cNvPr id="7" name="Slide Number Placeholder 6"/>
          <p:cNvSpPr>
            <a:spLocks noGrp="1"/>
          </p:cNvSpPr>
          <p:nvPr>
            <p:ph type="sldNum" sz="quarter" idx="12"/>
          </p:nvPr>
        </p:nvSpPr>
        <p:spPr/>
        <p:txBody>
          <a:bodyPr/>
          <a:lstStyle/>
          <a:p>
            <a:fld id="{0A747277-85C9-4E8D-9ECF-44AA47318A18}"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6</a:t>
            </a:fld>
            <a:endParaRPr lang="en-US"/>
          </a:p>
        </p:txBody>
      </p:sp>
      <p:pic>
        <p:nvPicPr>
          <p:cNvPr id="12290" name="Picture 2"/>
          <p:cNvPicPr>
            <a:picLocks noChangeAspect="1" noChangeArrowheads="1"/>
          </p:cNvPicPr>
          <p:nvPr/>
        </p:nvPicPr>
        <p:blipFill>
          <a:blip r:embed="rId2" cstate="print">
            <a:lum bright="-12000" contrast="18000"/>
          </a:blip>
          <a:srcRect b="5631"/>
          <a:stretch>
            <a:fillRect/>
          </a:stretch>
        </p:blipFill>
        <p:spPr bwMode="auto">
          <a:xfrm>
            <a:off x="457200" y="0"/>
            <a:ext cx="8229600" cy="6092191"/>
          </a:xfrm>
          <a:prstGeom prst="rect">
            <a:avLst/>
          </a:prstGeom>
          <a:noFill/>
          <a:ln w="9525">
            <a:noFill/>
            <a:miter lim="800000"/>
            <a:headEnd/>
            <a:tailEnd/>
          </a:ln>
        </p:spPr>
      </p:pic>
      <p:sp>
        <p:nvSpPr>
          <p:cNvPr id="6" name="TextBox 5"/>
          <p:cNvSpPr txBox="1"/>
          <p:nvPr/>
        </p:nvSpPr>
        <p:spPr>
          <a:xfrm>
            <a:off x="609600" y="6096000"/>
            <a:ext cx="7620000" cy="369332"/>
          </a:xfrm>
          <a:prstGeom prst="rect">
            <a:avLst/>
          </a:prstGeom>
          <a:noFill/>
        </p:spPr>
        <p:txBody>
          <a:bodyPr wrap="square" rtlCol="0">
            <a:spAutoFit/>
          </a:bodyPr>
          <a:lstStyle/>
          <a:p>
            <a:r>
              <a:rPr lang="en-GB" b="1" smtClean="0"/>
              <a:t>- - - - -  Main changes when converting mercury cell to membrane</a:t>
            </a:r>
            <a:endParaRPr lang="en-GB"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800" smtClean="0"/>
              <a:t>Pioneer Americas LLC - St. Gabriel Plant</a:t>
            </a:r>
            <a:endParaRPr lang="en-GB" sz="3800"/>
          </a:p>
        </p:txBody>
      </p:sp>
      <p:sp>
        <p:nvSpPr>
          <p:cNvPr id="3" name="Content Placeholder 2"/>
          <p:cNvSpPr>
            <a:spLocks noGrp="1"/>
          </p:cNvSpPr>
          <p:nvPr>
            <p:ph idx="1"/>
          </p:nvPr>
        </p:nvSpPr>
        <p:spPr/>
        <p:txBody>
          <a:bodyPr/>
          <a:lstStyle/>
          <a:p>
            <a:r>
              <a:rPr lang="en-US" smtClean="0"/>
              <a:t>Commissioned in 1970 in St. Gabriel, </a:t>
            </a:r>
            <a:r>
              <a:rPr lang="en-GB" smtClean="0"/>
              <a:t>Louisiana.</a:t>
            </a:r>
          </a:p>
          <a:p>
            <a:r>
              <a:rPr lang="en-GB" smtClean="0"/>
              <a:t>52 x 30m</a:t>
            </a:r>
            <a:r>
              <a:rPr lang="en-GB" baseline="30000" smtClean="0"/>
              <a:t>2</a:t>
            </a:r>
            <a:r>
              <a:rPr lang="en-GB" smtClean="0"/>
              <a:t> UHDE Mercury Cells</a:t>
            </a:r>
            <a:endParaRPr lang="en-GB"/>
          </a:p>
        </p:txBody>
      </p:sp>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mtClean="0"/>
              <a:t>Cellroom emission improvements</a:t>
            </a:r>
            <a:endParaRPr lang="en-GB"/>
          </a:p>
        </p:txBody>
      </p:sp>
      <p:sp>
        <p:nvSpPr>
          <p:cNvPr id="3" name="Content Placeholder 2"/>
          <p:cNvSpPr>
            <a:spLocks noGrp="1"/>
          </p:cNvSpPr>
          <p:nvPr>
            <p:ph idx="1"/>
          </p:nvPr>
        </p:nvSpPr>
        <p:spPr/>
        <p:txBody>
          <a:bodyPr/>
          <a:lstStyle/>
          <a:p>
            <a:r>
              <a:rPr lang="en-US" smtClean="0"/>
              <a:t>From 1997 to 2003 the Pioneer St. Gabriel Plant has invested over </a:t>
            </a:r>
            <a:r>
              <a:rPr lang="en-GB" smtClean="0"/>
              <a:t>$12,000,000 in 26 improvement projects!</a:t>
            </a:r>
            <a:endParaRPr lang="en-GB"/>
          </a:p>
        </p:txBody>
      </p:sp>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PMaxson - Mercury Cell Conversion or Decommissioning: Clean-up and disposal issues</a:t>
            </a:r>
          </a:p>
        </p:txBody>
      </p:sp>
      <p:sp>
        <p:nvSpPr>
          <p:cNvPr id="5" name="Slide Number Placeholder 4"/>
          <p:cNvSpPr>
            <a:spLocks noGrp="1"/>
          </p:cNvSpPr>
          <p:nvPr>
            <p:ph type="sldNum" sz="quarter" idx="12"/>
          </p:nvPr>
        </p:nvSpPr>
        <p:spPr/>
        <p:txBody>
          <a:bodyPr/>
          <a:lstStyle/>
          <a:p>
            <a:fld id="{0A747277-85C9-4E8D-9ECF-44AA47318A18}" type="slidenum">
              <a:rPr lang="en-US" smtClean="0"/>
              <a:pPr/>
              <a:t>9</a:t>
            </a:fld>
            <a:endParaRPr lang="en-US"/>
          </a:p>
        </p:txBody>
      </p:sp>
      <p:pic>
        <p:nvPicPr>
          <p:cNvPr id="5122" name="Picture 2"/>
          <p:cNvPicPr>
            <a:picLocks noChangeAspect="1" noChangeArrowheads="1"/>
          </p:cNvPicPr>
          <p:nvPr/>
        </p:nvPicPr>
        <p:blipFill>
          <a:blip r:embed="rId2" cstate="print"/>
          <a:srcRect/>
          <a:stretch>
            <a:fillRect/>
          </a:stretch>
        </p:blipFill>
        <p:spPr bwMode="auto">
          <a:xfrm>
            <a:off x="204537" y="228600"/>
            <a:ext cx="8422964" cy="61722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1148</TotalTime>
  <Words>1216</Words>
  <Application>Microsoft Office PowerPoint</Application>
  <PresentationFormat>On-screen Show (4:3)</PresentationFormat>
  <Paragraphs>137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Mercury Cell Conversion or Decommissioning: Clean-up and disposal issues</vt:lpstr>
      <vt:lpstr>Overview</vt:lpstr>
      <vt:lpstr>Slide 3</vt:lpstr>
      <vt:lpstr>Slide 4</vt:lpstr>
      <vt:lpstr>Planning for conversion or decommissioning</vt:lpstr>
      <vt:lpstr>Slide 6</vt:lpstr>
      <vt:lpstr>Pioneer Americas LLC - St. Gabriel Plant</vt:lpstr>
      <vt:lpstr>Cellroom emission improvements</vt:lpstr>
      <vt:lpstr>Slide 9</vt:lpstr>
      <vt:lpstr>Slide 10</vt:lpstr>
      <vt:lpstr>Slide 11</vt:lpstr>
      <vt:lpstr>Slide 12</vt:lpstr>
      <vt:lpstr>Slide 13</vt:lpstr>
      <vt:lpstr>Slide 14</vt:lpstr>
      <vt:lpstr>Slide 15</vt:lpstr>
      <vt:lpstr>Decommissioning vs. conversion</vt:lpstr>
      <vt:lpstr>Decommissioning</vt:lpstr>
      <vt:lpstr>Planning</vt:lpstr>
      <vt:lpstr>Working area</vt:lpstr>
      <vt:lpstr>Emptying the cells</vt:lpstr>
      <vt:lpstr> Dismantling, demolition and decontamination  </vt:lpstr>
      <vt:lpstr>Treatment techniques for solid waste </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dc:creator>
  <cp:lastModifiedBy>Anon.</cp:lastModifiedBy>
  <cp:revision>94</cp:revision>
  <dcterms:created xsi:type="dcterms:W3CDTF">2016-06-24T16:02:04Z</dcterms:created>
  <dcterms:modified xsi:type="dcterms:W3CDTF">2016-06-29T07:29:31Z</dcterms:modified>
</cp:coreProperties>
</file>